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9" r:id="rId2"/>
    <p:sldMasterId id="2147483752" r:id="rId3"/>
    <p:sldMasterId id="2147483765" r:id="rId4"/>
  </p:sldMasterIdLst>
  <p:notesMasterIdLst>
    <p:notesMasterId r:id="rId83"/>
  </p:notesMasterIdLst>
  <p:handoutMasterIdLst>
    <p:handoutMasterId r:id="rId84"/>
  </p:handoutMasterIdLst>
  <p:sldIdLst>
    <p:sldId id="256" r:id="rId5"/>
    <p:sldId id="334" r:id="rId6"/>
    <p:sldId id="431" r:id="rId7"/>
    <p:sldId id="360" r:id="rId8"/>
    <p:sldId id="786" r:id="rId9"/>
    <p:sldId id="362" r:id="rId10"/>
    <p:sldId id="364" r:id="rId11"/>
    <p:sldId id="862" r:id="rId12"/>
    <p:sldId id="361" r:id="rId13"/>
    <p:sldId id="366" r:id="rId14"/>
    <p:sldId id="363" r:id="rId15"/>
    <p:sldId id="419" r:id="rId16"/>
    <p:sldId id="420" r:id="rId17"/>
    <p:sldId id="421" r:id="rId18"/>
    <p:sldId id="372" r:id="rId19"/>
    <p:sldId id="763" r:id="rId20"/>
    <p:sldId id="764" r:id="rId21"/>
    <p:sldId id="765" r:id="rId22"/>
    <p:sldId id="766" r:id="rId23"/>
    <p:sldId id="767" r:id="rId24"/>
    <p:sldId id="769" r:id="rId25"/>
    <p:sldId id="774" r:id="rId26"/>
    <p:sldId id="770" r:id="rId27"/>
    <p:sldId id="775" r:id="rId28"/>
    <p:sldId id="771" r:id="rId29"/>
    <p:sldId id="772" r:id="rId30"/>
    <p:sldId id="396" r:id="rId31"/>
    <p:sldId id="776" r:id="rId32"/>
    <p:sldId id="773" r:id="rId33"/>
    <p:sldId id="374" r:id="rId34"/>
    <p:sldId id="378" r:id="rId35"/>
    <p:sldId id="777" r:id="rId36"/>
    <p:sldId id="778" r:id="rId37"/>
    <p:sldId id="779" r:id="rId38"/>
    <p:sldId id="375" r:id="rId39"/>
    <p:sldId id="382" r:id="rId40"/>
    <p:sldId id="383" r:id="rId41"/>
    <p:sldId id="384" r:id="rId42"/>
    <p:sldId id="385" r:id="rId43"/>
    <p:sldId id="386" r:id="rId44"/>
    <p:sldId id="387" r:id="rId45"/>
    <p:sldId id="861" r:id="rId46"/>
    <p:sldId id="860" r:id="rId47"/>
    <p:sldId id="1691" r:id="rId48"/>
    <p:sldId id="1692" r:id="rId49"/>
    <p:sldId id="1693" r:id="rId50"/>
    <p:sldId id="1698" r:id="rId51"/>
    <p:sldId id="1697" r:id="rId52"/>
    <p:sldId id="1755" r:id="rId53"/>
    <p:sldId id="397" r:id="rId54"/>
    <p:sldId id="389" r:id="rId55"/>
    <p:sldId id="388" r:id="rId56"/>
    <p:sldId id="390" r:id="rId57"/>
    <p:sldId id="418" r:id="rId58"/>
    <p:sldId id="391" r:id="rId59"/>
    <p:sldId id="392" r:id="rId60"/>
    <p:sldId id="369" r:id="rId61"/>
    <p:sldId id="393" r:id="rId62"/>
    <p:sldId id="394" r:id="rId63"/>
    <p:sldId id="395" r:id="rId64"/>
    <p:sldId id="412" r:id="rId65"/>
    <p:sldId id="416" r:id="rId66"/>
    <p:sldId id="404" r:id="rId67"/>
    <p:sldId id="370" r:id="rId68"/>
    <p:sldId id="400" r:id="rId69"/>
    <p:sldId id="402" r:id="rId70"/>
    <p:sldId id="401" r:id="rId71"/>
    <p:sldId id="403" r:id="rId72"/>
    <p:sldId id="406" r:id="rId73"/>
    <p:sldId id="417" r:id="rId74"/>
    <p:sldId id="371" r:id="rId75"/>
    <p:sldId id="405" r:id="rId76"/>
    <p:sldId id="407" r:id="rId77"/>
    <p:sldId id="408" r:id="rId78"/>
    <p:sldId id="409" r:id="rId79"/>
    <p:sldId id="410" r:id="rId80"/>
    <p:sldId id="411" r:id="rId81"/>
    <p:sldId id="293" r:id="rId82"/>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63"/>
    <p:restoredTop sz="86536" autoAdjust="0"/>
  </p:normalViewPr>
  <p:slideViewPr>
    <p:cSldViewPr>
      <p:cViewPr varScale="1">
        <p:scale>
          <a:sx n="71" d="100"/>
          <a:sy n="71" d="100"/>
        </p:scale>
        <p:origin x="1411" y="5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handoutMaster" Target="handoutMasters/handoutMaster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eaLnBrk="1" fontAlgn="auto" hangingPunct="1">
              <a:spcAft>
                <a:spcPts val="0"/>
              </a:spcAft>
            </a:pPr>
            <a:r>
              <a:rPr lang="en-US" altLang="ko-KR" sz="1200" b="0" dirty="0">
                <a:solidFill>
                  <a:prstClr val="black"/>
                </a:solidFill>
                <a:latin typeface="Calibri"/>
                <a:ea typeface="굴림" charset="-127"/>
                <a:cs typeface="굴림" charset="-127"/>
              </a:rPr>
              <a:t>Programs often share common header files and libraries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Page sharing can be implemented by mapping VPNs in different processes to the same PPN. (Difficult to implement page sharing with inverted page 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Code Pages and the "X" Protection Bit in Virtual Memory**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Code Pages**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Shared code pages are memory pages that contain executable code and are shared among multiple processes. These pages are typically *read-only* to ensure that the code remains consistent across all processes accessing it. This approach is used to save memory and improve efficiency, as only one copy of the code resides in physical memory, while multiple processes map it into their virtual address spaces.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**Examples of Shared Code Pages**: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Shared libraries (e.g., dynamic link libraries or `.so` files).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Common executables like shells or system utilities.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a:t>
            </a:r>
            <a:r>
              <a:rPr lang="en-GB" altLang="ko-KR" sz="1200" b="0" dirty="0" err="1">
                <a:solidFill>
                  <a:prstClr val="black"/>
                </a:solidFill>
                <a:latin typeface="Calibri"/>
                <a:ea typeface="굴림" charset="-127"/>
                <a:cs typeface="굴림" charset="-127"/>
              </a:rPr>
              <a:t>Reentrant</a:t>
            </a:r>
            <a:r>
              <a:rPr lang="en-GB" altLang="ko-KR" sz="1200" b="0" dirty="0">
                <a:solidFill>
                  <a:prstClr val="black"/>
                </a:solidFill>
                <a:latin typeface="Calibri"/>
                <a:ea typeface="굴림" charset="-127"/>
                <a:cs typeface="굴림" charset="-127"/>
              </a:rPr>
              <a:t> code, which can be safely executed by multiple processes simultaneously without modification.</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**Implementation**: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operating system maps the same physical page containing the code into the virtual address spaces of multiple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Protection mechanisms ensure that these pages are marked as *non-writable* to prevent accidental or malicious modification.</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**The "X" Protection Bit**</a:t>
            </a:r>
          </a:p>
          <a:p>
            <a:pPr defTabSz="457200" eaLnBrk="1" fontAlgn="auto" hangingPunct="1">
              <a:spcAft>
                <a:spcPts val="0"/>
              </a:spcAft>
            </a:pPr>
            <a:r>
              <a:rPr lang="en-GB" altLang="ko-KR" sz="1200" b="0" dirty="0">
                <a:solidFill>
                  <a:prstClr val="black"/>
                </a:solidFill>
                <a:latin typeface="Calibri"/>
                <a:ea typeface="굴림" charset="-127"/>
                <a:cs typeface="굴림" charset="-127"/>
              </a:rPr>
              <a:t>The "X" bit in virtual memory systems stands for the **Execute** permission. It is one of several protection bits used in page table entries to control access to memory pages. Other common bits include "R" (Read) and "W" (Write).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**Purpose of the X Bit**: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It determines whether a page can be executed as code.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X bit is set, the CPU is allowed to fetch and execute instructions from that page.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X bit is not set, any attempt to execute instructions from that page will result in a fault (e.g., a segmentation fault).</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**Security Implications**: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X bit is crucial for enforcing policies like **W^X** (Write XOR Execute). This policy ensures that a memory page cannot be both writable and executable at the same time, which helps prevent certain types of attacks, such as: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Buffer overflow attacks.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Code injection attacks.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Just-In-Time (JIT) spraying attacks.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By separating writable and executable memory, W^X makes it harder for attackers to inject malicious code into writable memory and then execute it.</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**Combining Shared Code Pages with the X Bit**</a:t>
            </a:r>
          </a:p>
          <a:p>
            <a:pPr defTabSz="457200" eaLnBrk="1" fontAlgn="auto" hangingPunct="1">
              <a:spcAft>
                <a:spcPts val="0"/>
              </a:spcAft>
            </a:pPr>
            <a:r>
              <a:rPr lang="en-GB" altLang="ko-KR" sz="1200" b="0" dirty="0">
                <a:solidFill>
                  <a:prstClr val="black"/>
                </a:solidFill>
                <a:latin typeface="Calibri"/>
                <a:ea typeface="굴림" charset="-127"/>
                <a:cs typeface="굴림" charset="-127"/>
              </a:rPr>
              <a:t>When shared code pages are used:</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They are typically marked with the "R" (Read) and "X" (Execute) bits but not the "W" (Write) bit. This ensures that: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code can be executed by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code cannot be modified by any process.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If a process attempts to write to a shared code page, a fault occurs. This is often handled by creating a private copy of the page for that process (Copy-On-Write).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**Example Use Cases**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**Dynamic Libraries**: When multiple applications use a shared library, only one copy of the library's code resides in physical memory, but all applications can execute it via shared mappings.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**Kernel Code Sharing**: The kernel may share certain executable pages across user-space processes while ensuring they remain immutable.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**Summary 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Feature                  | Description                                                                 |</a:t>
            </a:r>
          </a:p>
          <a:p>
            <a:pPr defTabSz="457200" eaLnBrk="1" fontAlgn="auto" hangingPunct="1">
              <a:spcAft>
                <a:spcPts val="0"/>
              </a:spcAft>
            </a:pP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Code Pages        | Memory pages containing shared executable code mapped into multiple processes. |</a:t>
            </a:r>
          </a:p>
          <a:p>
            <a:pPr defTabSz="457200" eaLnBrk="1" fontAlgn="auto" hangingPunct="1">
              <a:spcAft>
                <a:spcPts val="0"/>
              </a:spcAft>
            </a:pPr>
            <a:r>
              <a:rPr lang="en-GB" altLang="ko-KR" sz="1200" b="0" dirty="0">
                <a:solidFill>
                  <a:prstClr val="black"/>
                </a:solidFill>
                <a:latin typeface="Calibri"/>
                <a:ea typeface="굴림" charset="-127"/>
                <a:cs typeface="굴림" charset="-127"/>
              </a:rPr>
              <a:t>| X Protection Bit         | Controls whether a page can be executed as instructions.                   |</a:t>
            </a:r>
          </a:p>
          <a:p>
            <a:pPr defTabSz="457200" eaLnBrk="1" fontAlgn="auto" hangingPunct="1">
              <a:spcAft>
                <a:spcPts val="0"/>
              </a:spcAft>
            </a:pPr>
            <a:r>
              <a:rPr lang="en-GB" altLang="ko-KR" sz="1200" b="0" dirty="0">
                <a:solidFill>
                  <a:prstClr val="black"/>
                </a:solidFill>
                <a:latin typeface="Calibri"/>
                <a:ea typeface="굴림" charset="-127"/>
                <a:cs typeface="굴림" charset="-127"/>
              </a:rPr>
              <a:t>| W^X Policy               | Ensures no page is both writable and executable simultaneously for security.|</a:t>
            </a:r>
          </a:p>
          <a:p>
            <a:pPr defTabSz="457200" eaLnBrk="1" fontAlgn="auto" hangingPunct="1">
              <a:spcAft>
                <a:spcPts val="0"/>
              </a:spcAft>
            </a:pPr>
            <a:r>
              <a:rPr lang="en-GB" altLang="ko-KR" sz="1200" b="0" dirty="0">
                <a:solidFill>
                  <a:prstClr val="black"/>
                </a:solidFill>
                <a:latin typeface="Calibri"/>
                <a:ea typeface="굴림" charset="-127"/>
                <a:cs typeface="굴림" charset="-127"/>
              </a:rPr>
              <a:t>| Example Applications     | Shared libraries, system utilities, kernel code sharing.                   |</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In conclusion, shared code pages combined with protection mechanisms like the "X" bit enhance both memory efficiency and system security by enabling safe sharing of executable code while preventing unauthorized modifications or execution of malicious payloads.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Citations: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https://www.cs.kent.edu/~ruttan/sysprog/lectures/shmem/shmem.html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https://sekuro.io/blog/shared-section-code-execution/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[3] https://www.cs.cornell.edu/courses/cs3410/2024fa/notes/vm.html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[4] https://security.stackexchange.com/questions/18936/what-attacks-does-a-wx-policy-prevent-against</a:t>
            </a:r>
          </a:p>
          <a:p>
            <a:pPr defTabSz="457200" eaLnBrk="1" fontAlgn="auto" hangingPunct="1">
              <a:spcAft>
                <a:spcPts val="0"/>
              </a:spcAft>
            </a:pPr>
            <a:r>
              <a:rPr lang="en-GB" altLang="ko-KR" sz="1200" b="0" dirty="0">
                <a:solidFill>
                  <a:prstClr val="black"/>
                </a:solidFill>
                <a:latin typeface="Calibri"/>
                <a:ea typeface="굴림" charset="-127"/>
                <a:cs typeface="굴림" charset="-127"/>
              </a:rPr>
              <a:t>[5] https://marz.utk.edu/my-courses/cosc130/lectures/virtual-memory/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[6] https://serverfault.com/questions/369231/understanding-virtual-memory-usage-swap-physical-on-linux</a:t>
            </a:r>
          </a:p>
          <a:p>
            <a:pPr defTabSz="457200" eaLnBrk="1" fontAlgn="auto" hangingPunct="1">
              <a:spcAft>
                <a:spcPts val="0"/>
              </a:spcAft>
            </a:pPr>
            <a:r>
              <a:rPr lang="en-GB" altLang="ko-KR" sz="1200" b="0" dirty="0">
                <a:solidFill>
                  <a:prstClr val="black"/>
                </a:solidFill>
                <a:latin typeface="Calibri"/>
                <a:ea typeface="굴림" charset="-127"/>
                <a:cs typeface="굴림" charset="-127"/>
              </a:rPr>
              <a:t>[7] https://stackoverflow.com/questions/10098489/sharing-executable-memory-pages-in-linux</a:t>
            </a:r>
          </a:p>
          <a:p>
            <a:pPr defTabSz="457200" eaLnBrk="1" fontAlgn="auto" hangingPunct="1">
              <a:spcAft>
                <a:spcPts val="0"/>
              </a:spcAft>
            </a:pPr>
            <a:r>
              <a:rPr lang="en-GB" altLang="ko-KR" sz="1200" b="0" dirty="0">
                <a:solidFill>
                  <a:prstClr val="black"/>
                </a:solidFill>
                <a:latin typeface="Calibri"/>
                <a:ea typeface="굴림" charset="-127"/>
                <a:cs typeface="굴림" charset="-127"/>
              </a:rPr>
              <a:t>[8] https://forum.osdev.org/viewtopic.php?t=33290</a:t>
            </a:r>
          </a:p>
          <a:p>
            <a:pPr defTabSz="457200" eaLnBrk="1" fontAlgn="auto" hangingPunct="1">
              <a:spcAft>
                <a:spcPts val="0"/>
              </a:spcAft>
            </a:pPr>
            <a:r>
              <a:rPr lang="en-GB" altLang="ko-KR" sz="1200" b="0" dirty="0">
                <a:solidFill>
                  <a:prstClr val="black"/>
                </a:solidFill>
                <a:latin typeface="Calibri"/>
                <a:ea typeface="굴림" charset="-127"/>
                <a:cs typeface="굴림" charset="-127"/>
              </a:rPr>
              <a:t>[9] https://www.plantation-productions.com/Webster/www.artofasm.com/Linux/HTML/MemoryArchitecturea3.html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[10] https://www.reddit.com/r/computerscience/comments/w3vbsb/virtual_memory_and_stack/</a:t>
            </a:r>
          </a:p>
          <a:p>
            <a:pPr defTabSz="457200" eaLnBrk="1" fontAlgn="auto" hangingPunct="1">
              <a:spcAft>
                <a:spcPts val="0"/>
              </a:spcAft>
            </a:pPr>
            <a:r>
              <a:rPr lang="en-GB" altLang="ko-KR" sz="1200" b="0" dirty="0">
                <a:solidFill>
                  <a:prstClr val="black"/>
                </a:solidFill>
                <a:latin typeface="Calibri"/>
                <a:ea typeface="굴림" charset="-127"/>
                <a:cs typeface="굴림" charset="-127"/>
              </a:rPr>
              <a:t>[11] https://docs.kernel.org/admin-guide/mm/ksm.html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[12] https://www.perforce.com/blog/vcs/shared-code-at-scale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[13] https://stackoverflow.com/questions/55976593/how-do-you-represent-a-x-bit-key-in-code</a:t>
            </a:r>
          </a:p>
          <a:p>
            <a:pPr defTabSz="457200" eaLnBrk="1" fontAlgn="auto" hangingPunct="1">
              <a:spcAft>
                <a:spcPts val="0"/>
              </a:spcAft>
            </a:pPr>
            <a:r>
              <a:rPr lang="en-GB" altLang="ko-KR" sz="1200" b="0" dirty="0">
                <a:solidFill>
                  <a:prstClr val="black"/>
                </a:solidFill>
                <a:latin typeface="Calibri"/>
                <a:ea typeface="굴림" charset="-127"/>
                <a:cs typeface="굴림" charset="-127"/>
              </a:rPr>
              <a:t>[14] https://x.com/sde_ray/status/1822820736702284108</a:t>
            </a:r>
          </a:p>
          <a:p>
            <a:pPr defTabSz="457200" eaLnBrk="1" fontAlgn="auto" hangingPunct="1">
              <a:spcAft>
                <a:spcPts val="0"/>
              </a:spcAft>
            </a:pPr>
            <a:r>
              <a:rPr lang="en-GB" altLang="ko-KR" sz="1200" b="0" dirty="0">
                <a:solidFill>
                  <a:prstClr val="black"/>
                </a:solidFill>
                <a:latin typeface="Calibri"/>
                <a:ea typeface="굴림" charset="-127"/>
                <a:cs typeface="굴림" charset="-127"/>
              </a:rPr>
              <a:t>[15] https://cs.brown.edu/~vpk/papers/krx.eurosys17.pdf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[16] https://courses.cs.washington.edu/courses/cse351/22wi/files/quiz_sections/10/slides.pdf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[17] https://forum.microchip.com/s/topic/a5C3l000000MUc0EAG/t347732</a:t>
            </a:r>
          </a:p>
          <a:p>
            <a:pPr defTabSz="457200" eaLnBrk="1" fontAlgn="auto" hangingPunct="1">
              <a:spcAft>
                <a:spcPts val="0"/>
              </a:spcAft>
            </a:pPr>
            <a:r>
              <a:rPr lang="en-GB" altLang="ko-KR" sz="1200" b="0" dirty="0">
                <a:solidFill>
                  <a:prstClr val="black"/>
                </a:solidFill>
                <a:latin typeface="Calibri"/>
                <a:ea typeface="굴림" charset="-127"/>
                <a:cs typeface="굴림" charset="-127"/>
              </a:rPr>
              <a:t>[18] https://cs61.seas.harvard.edu/site/2018/Kernel3Old/</a:t>
            </a:r>
          </a:p>
          <a:p>
            <a:pPr defTabSz="457200" eaLnBrk="1" fontAlgn="auto" hangingPunct="1">
              <a:spcAft>
                <a:spcPts val="0"/>
              </a:spcAft>
            </a:pPr>
            <a:r>
              <a:rPr lang="en-GB" altLang="ko-KR" sz="1200" b="0" dirty="0">
                <a:solidFill>
                  <a:prstClr val="black"/>
                </a:solidFill>
                <a:latin typeface="Calibri"/>
                <a:ea typeface="굴림" charset="-127"/>
                <a:cs typeface="굴림" charset="-127"/>
              </a:rPr>
              <a:t>[19] https://docs.xbitdcm.com/docs/33</a:t>
            </a:r>
          </a:p>
          <a:p>
            <a:pPr defTabSz="457200" eaLnBrk="1" fontAlgn="auto" hangingPunct="1">
              <a:spcAft>
                <a:spcPts val="0"/>
              </a:spcAft>
            </a:pPr>
            <a:r>
              <a:rPr lang="en-GB" altLang="ko-KR" sz="1200" b="0" dirty="0">
                <a:solidFill>
                  <a:prstClr val="black"/>
                </a:solidFill>
                <a:latin typeface="Calibri"/>
                <a:ea typeface="굴림" charset="-127"/>
                <a:cs typeface="굴림" charset="-127"/>
              </a:rPr>
              <a:t>[20] http://courses.ics.hawaii.edu/ReviewICS332/morea/090_VirtualMemory/ics332_virtualmemory1.pdf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[21] https://dl.acm.org/doi/10.1109/TIFS.2024.3435062</a:t>
            </a:r>
          </a:p>
          <a:p>
            <a:pPr defTabSz="457200" eaLnBrk="1" fontAlgn="auto" hangingPunct="1">
              <a:spcAft>
                <a:spcPts val="0"/>
              </a:spcAft>
            </a:pPr>
            <a:r>
              <a:rPr lang="en-GB" altLang="ko-KR" sz="1200" b="0" dirty="0">
                <a:solidFill>
                  <a:prstClr val="black"/>
                </a:solidFill>
                <a:latin typeface="Calibri"/>
                <a:ea typeface="굴림" charset="-127"/>
                <a:cs typeface="굴림" charset="-127"/>
              </a:rPr>
              <a:t>[22] https://users.ece.utexas.edu/~patt/23s.460n/handouts/23s_ppts/23s.ch7.vm.pdf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[23] https://cs.brown.edu/~vpk/papers/krx.tops19.pdf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[24] https://stackoverflow.com/questions/29933068/is-shared-virtual-memory-used-when-multiple-processes-read-a-file-using-file-poi</a:t>
            </a:r>
          </a:p>
          <a:p>
            <a:pPr defTabSz="457200" eaLnBrk="1" fontAlgn="auto" hangingPunct="1">
              <a:spcAft>
                <a:spcPts val="0"/>
              </a:spcAft>
            </a:pPr>
            <a:r>
              <a:rPr lang="en-GB" altLang="ko-KR" sz="1200" b="0" dirty="0">
                <a:solidFill>
                  <a:prstClr val="black"/>
                </a:solidFill>
                <a:latin typeface="Calibri"/>
                <a:ea typeface="굴림" charset="-127"/>
                <a:cs typeface="굴림" charset="-127"/>
              </a:rPr>
              <a:t>[25] https://lass.cs.umass.edu/~shenoy/courses/fall16/lectures/Lec14.pdf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[26] https://courses.cs.washington.edu/courses/cse550/14wi/notes/lect10.pdf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[27] https://lwn.net/Articles/919143/</a:t>
            </a:r>
          </a:p>
          <a:p>
            <a:pPr defTabSz="457200" eaLnBrk="1" fontAlgn="auto" hangingPunct="1">
              <a:spcAft>
                <a:spcPts val="0"/>
              </a:spcAft>
            </a:pPr>
            <a:r>
              <a:rPr lang="en-GB" altLang="ko-KR" sz="1200" b="0" dirty="0">
                <a:solidFill>
                  <a:prstClr val="black"/>
                </a:solidFill>
                <a:latin typeface="Calibri"/>
                <a:ea typeface="굴림" charset="-127"/>
                <a:cs typeface="굴림" charset="-127"/>
              </a:rPr>
              <a:t>[28] https://developer.apple.com/library/archive/documentation/Darwin/Conceptual/KernelProgramming/vm/vm.html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[29] https://unix.stackexchange.com/questions/68148/what-information-exactly-is-in-the-access-control-bits-of-a-page-table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[30] https://developerhelp.microchip.com/xwiki/bin/view/software-tools/xc8/protection-bits/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[31] https://en.wikipedia.org/wiki/Memory_protection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[32] https://help.x.com/en/safety-and-security/account-security-tips</a:t>
            </a:r>
          </a:p>
          <a:p>
            <a:pPr defTabSz="457200" eaLnBrk="1" fontAlgn="auto" hangingPunct="1">
              <a:spcAft>
                <a:spcPts val="0"/>
              </a:spcAft>
            </a:pPr>
            <a:r>
              <a:rPr lang="en-GB" altLang="ko-KR" sz="1200" b="0" dirty="0">
                <a:solidFill>
                  <a:prstClr val="black"/>
                </a:solidFill>
                <a:latin typeface="Calibri"/>
                <a:ea typeface="굴림" charset="-127"/>
                <a:cs typeface="굴림" charset="-127"/>
              </a:rPr>
              <a:t>[33] https://www.cs.princeton.edu/courses/archive/fall18/cos318/lectures/3.ProtectionVirtualMemory.pdf</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Answer from Perplexity: pplx.ai/share</a:t>
            </a:r>
          </a:p>
          <a:p>
            <a:pPr defTabSz="457200" eaLnBrk="1" fontAlgn="auto" hangingPunct="1">
              <a:spcAft>
                <a:spcPts val="0"/>
              </a:spcAft>
            </a:pPr>
            <a:endParaRPr lang="en-US" altLang="ko-KR" sz="1200" b="0" dirty="0">
              <a:solidFill>
                <a:prstClr val="black"/>
              </a:solidFill>
              <a:latin typeface="Calibri"/>
              <a:ea typeface="굴림" charset="-127"/>
              <a:cs typeface="굴림" charset="-127"/>
            </a:endParaRPr>
          </a:p>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a:p>
            <a:endParaRPr lang="en-SE" dirty="0"/>
          </a:p>
        </p:txBody>
      </p:sp>
    </p:spTree>
    <p:extLst>
      <p:ext uri="{BB962C8B-B14F-4D97-AF65-F5344CB8AC3E}">
        <p14:creationId xmlns:p14="http://schemas.microsoft.com/office/powerpoint/2010/main" val="2561292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B8AA0-2E6C-E569-6EFD-448ABF2A87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2AF699-ACF7-CFBB-DB36-BC86A52DB1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3E8D98-2221-3EF6-2D0D-E52F317A80B6}"/>
              </a:ext>
            </a:extLst>
          </p:cNvPr>
          <p:cNvSpPr>
            <a:spLocks noGrp="1"/>
          </p:cNvSpPr>
          <p:nvPr>
            <p:ph type="body" idx="1"/>
          </p:nvPr>
        </p:nvSpPr>
        <p:spPr/>
        <p:txBody>
          <a:bodyPr/>
          <a:lstStyle/>
          <a:p>
            <a:pPr defTabSz="457200" eaLnBrk="1" fontAlgn="auto" hangingPunct="1">
              <a:spcAft>
                <a:spcPts val="0"/>
              </a:spcAft>
            </a:pPr>
            <a:r>
              <a:rPr lang="en-US" altLang="ko-KR" sz="1200" b="0" dirty="0">
                <a:solidFill>
                  <a:prstClr val="black"/>
                </a:solidFill>
                <a:latin typeface="Calibri"/>
                <a:ea typeface="굴림" charset="-127"/>
                <a:cs typeface="굴림" charset="-127"/>
              </a:rPr>
              <a:t>Programs often share common header files and libraries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Page sharing can be implemented by mapping VPNs in different processes to the same PPN. (Difficult to implement page sharing with inverted page 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and "RW" Protection Bits in Virtual Memory**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Shared global variables refer to data that can be accessed by multiple processes or threads. In most systems, global variables are private to each process by default, but they can be explicitly shared using mechanisms such as shared memory.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**How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Work**:</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Shared global variables are typically placed in shared memory regions, which allow multiple processes to access the same physical 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To achieve this, shared memory APIs (e.g., `</a:t>
            </a:r>
            <a:r>
              <a:rPr lang="en-GB" altLang="ko-KR" sz="1200" b="0" dirty="0" err="1">
                <a:solidFill>
                  <a:prstClr val="black"/>
                </a:solidFill>
                <a:latin typeface="Calibri"/>
                <a:ea typeface="굴림" charset="-127"/>
                <a:cs typeface="굴림" charset="-127"/>
              </a:rPr>
              <a:t>mmap</a:t>
            </a:r>
            <a:r>
              <a:rPr lang="en-GB" altLang="ko-KR" sz="1200" b="0" dirty="0">
                <a:solidFill>
                  <a:prstClr val="black"/>
                </a:solidFill>
                <a:latin typeface="Calibri"/>
                <a:ea typeface="굴림" charset="-127"/>
                <a:cs typeface="굴림" charset="-127"/>
              </a:rPr>
              <a:t>` on POSIX systems or `</a:t>
            </a:r>
            <a:r>
              <a:rPr lang="en-GB" altLang="ko-KR" sz="1200" b="0" dirty="0" err="1">
                <a:solidFill>
                  <a:prstClr val="black"/>
                </a:solidFill>
                <a:latin typeface="Calibri"/>
                <a:ea typeface="굴림" charset="-127"/>
                <a:cs typeface="굴림" charset="-127"/>
              </a:rPr>
              <a:t>CreateFileMapping</a:t>
            </a:r>
            <a:r>
              <a:rPr lang="en-GB" altLang="ko-KR" sz="1200" b="0" dirty="0">
                <a:solidFill>
                  <a:prstClr val="black"/>
                </a:solidFill>
                <a:latin typeface="Calibri"/>
                <a:ea typeface="굴림" charset="-127"/>
                <a:cs typeface="굴림" charset="-127"/>
              </a:rPr>
              <a:t>` on Windows) are used to map a region of memory that is accessible across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These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are often used in scenarios requiring inter-process communication (IPC) or when multiple processes need synchronized access to common data.</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**Challenges**: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Synchronization: Access to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must be synchronized using locks, semaphores, or atomic operations to prevent race conditions.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Memory Protection: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must have appropriate protection bits set to allow read/write access only where necessary.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**"RW" Protection Bits**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In virtual memory systems, protection bits in page table entries define the allowed operations on a memory page. The "RW" (Read/Write) protection bit specifically determines whether a page can be written to or only read.</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**Purpose of RW 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Prevent unauthorized modification of 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Enforce security policies like Write XOR Execute (W^X), ensuring a page cannot be both writable and executable.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Protect critical data structures from accidental corruption or malicious attacks.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**How RW Protection Works**: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"RW" bit is set, the page can be both read and written.</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"RW" bit is not set, the page is read-only. Any attempt to write to it will trigger a protection fault (e.g., segmentation fault).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In some architectures, additional privilege levels may restrict write access further (e.g., supervisor-only writes).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with RW 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When implementing shared global variables in virtual 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The shared memory region must be mapped with appropriate permissions for all participating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The "RW" protection bits are typically set for pages containing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to allow read and write access.</a:t>
            </a:r>
          </a:p>
          <a:p>
            <a:pPr defTabSz="457200" eaLnBrk="1" fontAlgn="auto" hangingPunct="1">
              <a:spcAft>
                <a:spcPts val="0"/>
              </a:spcAft>
            </a:pPr>
            <a:r>
              <a:rPr lang="en-GB" altLang="ko-KR" sz="1200" b="0" dirty="0">
                <a:solidFill>
                  <a:prstClr val="black"/>
                </a:solidFill>
                <a:latin typeface="Calibri"/>
                <a:ea typeface="굴림" charset="-127"/>
                <a:cs typeface="굴림" charset="-127"/>
              </a:rPr>
              <a:t>3. If the shared data should not be modified by certain processes or threads, the RW bit can be cleared for those contexts, making the data read-only.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**Use Cases**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**Inter-Process Communication**: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in a writable memory region enable efficient communication between processes without copying data.</a:t>
            </a: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Libraries**: While code in shared libraries is typically read-only and executable, global data sections may require RW permissions if they store modifiable state.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**Kernel Data Structures**: The kernel may use RW-protected shared memory regions for managing system-wide states accessible by user-space applications under strict controls.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**Security Implications**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Improper use of RW protection with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can lead to vulnerabilities: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If RW permissions are granted unnecessarily, malicious processes could modify critical data.</a:t>
            </a:r>
          </a:p>
          <a:p>
            <a:pPr defTabSz="457200" eaLnBrk="1" fontAlgn="auto" hangingPunct="1">
              <a:spcAft>
                <a:spcPts val="0"/>
              </a:spcAft>
            </a:pPr>
            <a:r>
              <a:rPr lang="en-GB" altLang="ko-KR" sz="1200" b="0" dirty="0">
                <a:solidFill>
                  <a:prstClr val="black"/>
                </a:solidFill>
                <a:latin typeface="Calibri"/>
                <a:ea typeface="굴림" charset="-127"/>
                <a:cs typeface="굴림" charset="-127"/>
              </a:rPr>
              <a:t>- Synchronization issues with writable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can lead to race conditions or inconsistent states.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To mitigate risks: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Use minimal permissions (e.g., read-only where possible).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Combine RW protection with other mechanisms like access control lists (ACLs) or hardware-enforced security features such as Memory Protection Keys (MPK)[6][26].</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In summary,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combined with carefully configured "RW" protection bits provide a powerful mechanism for enabling controlled data sharing in virtual memory systems while maintaining security and stability.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Citations: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https://developer.nvidia.com/blog/using-shared-memory-cuda-cc/</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https://pages.cs.wisc.edu/~remzi/Classes/739/Spring2004/Papers/gms.pdf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[3] https://www.nxp.com/docs/en/supporting-information/TPQ2CH09.pdf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[4] https://semiengineering.com/understanding-memory-protection-units/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[5] https://www.reddit.com/r/rust/comments/xjq52y/how_do_globals_work_across_shared_memory_between/</a:t>
            </a:r>
          </a:p>
          <a:p>
            <a:pPr defTabSz="457200" eaLnBrk="1" fontAlgn="auto" hangingPunct="1">
              <a:spcAft>
                <a:spcPts val="0"/>
              </a:spcAft>
            </a:pPr>
            <a:r>
              <a:rPr lang="en-GB" altLang="ko-KR" sz="1200" b="0" dirty="0">
                <a:solidFill>
                  <a:prstClr val="black"/>
                </a:solidFill>
                <a:latin typeface="Calibri"/>
                <a:ea typeface="굴림" charset="-127"/>
                <a:cs typeface="굴림" charset="-127"/>
              </a:rPr>
              <a:t>[6] https://en.wikipedia.org/wiki/Memory_protection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[7] https://stackoverflow.com/questions/1169858/global-memory-management-in-c-in-stack-or-heap</a:t>
            </a:r>
          </a:p>
          <a:p>
            <a:pPr defTabSz="457200" eaLnBrk="1" fontAlgn="auto" hangingPunct="1">
              <a:spcAft>
                <a:spcPts val="0"/>
              </a:spcAft>
            </a:pPr>
            <a:r>
              <a:rPr lang="en-GB" altLang="ko-KR" sz="1200" b="0" dirty="0">
                <a:solidFill>
                  <a:prstClr val="black"/>
                </a:solidFill>
                <a:latin typeface="Calibri"/>
                <a:ea typeface="굴림" charset="-127"/>
                <a:cs typeface="굴림" charset="-127"/>
              </a:rPr>
              <a:t>[8] https://www.usenix.org/legacy/publications/library/proceedings/usenix-win2000/full_papers/milojicic/milojicic_html/usenix10.html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[9] https://electronics.stackexchange.com/questions/546246/global-variable-memory-allocation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[10] https://forums.developer.nvidia.com/t/memcpy-equivalent-for-global-memory-to-shared-memo/1814</a:t>
            </a:r>
          </a:p>
          <a:p>
            <a:pPr defTabSz="457200" eaLnBrk="1" fontAlgn="auto" hangingPunct="1">
              <a:spcAft>
                <a:spcPts val="0"/>
              </a:spcAft>
            </a:pPr>
            <a:r>
              <a:rPr lang="en-GB" altLang="ko-KR" sz="1200" b="0" dirty="0">
                <a:solidFill>
                  <a:prstClr val="black"/>
                </a:solidFill>
                <a:latin typeface="Calibri"/>
                <a:ea typeface="굴림" charset="-127"/>
                <a:cs typeface="굴림" charset="-127"/>
              </a:rPr>
              <a:t>[11] https://stackoverflow.com/questions/54837101/how-can-each-process-have-its-own-copy-of-global-data-in-a-shared-library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[12] https://blanco.io/education/grad/cse221/10-29/gmm/</a:t>
            </a:r>
          </a:p>
          <a:p>
            <a:pPr defTabSz="457200" eaLnBrk="1" fontAlgn="auto" hangingPunct="1">
              <a:spcAft>
                <a:spcPts val="0"/>
              </a:spcAft>
            </a:pPr>
            <a:r>
              <a:rPr lang="en-GB" altLang="ko-KR" sz="1200" b="0" dirty="0">
                <a:solidFill>
                  <a:prstClr val="black"/>
                </a:solidFill>
                <a:latin typeface="Calibri"/>
                <a:ea typeface="굴림" charset="-127"/>
                <a:cs typeface="굴림" charset="-127"/>
              </a:rPr>
              <a:t>[13] https://www.reddit.com/r/C_Programming/comments/137ko90/memory_leaks_and_global_variables/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[14] https://developer.nvidia.com/blog/how-access-global-memory-efficiently-cuda-c-kernels/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[15] https://developer.arm.com/documentation/107565/latest/Memory-protection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[16] https://developer.arm.com/documentation/107565/latest/Memory-protection/Significance-of-XN-and-PXN-bits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[17] https://www.plantation-productions.com/Webster/www.artofasm.com/Linux/HTML/MemoryArchitecturea3.html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[18] https://www.utc.edu/sites/default/files/2021-04/2800-lecture8-memeory-management.pdf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[19] https://homepage.cs.uiowa.edu/~jones/security/spring10/notes/06.shtml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[20] https://stackoverflow.com/questions/7539966/setting-protection-bits-for-the-whole-address-space</a:t>
            </a:r>
          </a:p>
          <a:p>
            <a:pPr defTabSz="457200" eaLnBrk="1" fontAlgn="auto" hangingPunct="1">
              <a:spcAft>
                <a:spcPts val="0"/>
              </a:spcAft>
            </a:pPr>
            <a:r>
              <a:rPr lang="en-GB" altLang="ko-KR" sz="1200" b="0" dirty="0">
                <a:solidFill>
                  <a:prstClr val="black"/>
                </a:solidFill>
                <a:latin typeface="Calibri"/>
                <a:ea typeface="굴림" charset="-127"/>
                <a:cs typeface="굴림" charset="-127"/>
              </a:rPr>
              <a:t>[21] https://homes.cs.washington.edu/~levy/gms/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[22] https://reference.wolfram.com/language/ParallelTools/tutorial/VirtualSharedMemory.html.en</a:t>
            </a:r>
          </a:p>
          <a:p>
            <a:pPr defTabSz="457200" eaLnBrk="1" fontAlgn="auto" hangingPunct="1">
              <a:spcAft>
                <a:spcPts val="0"/>
              </a:spcAft>
            </a:pPr>
            <a:r>
              <a:rPr lang="en-GB" altLang="ko-KR" sz="1200" b="0" dirty="0">
                <a:solidFill>
                  <a:prstClr val="black"/>
                </a:solidFill>
                <a:latin typeface="Calibri"/>
                <a:ea typeface="굴림" charset="-127"/>
                <a:cs typeface="굴림" charset="-127"/>
              </a:rPr>
              <a:t>[23] https://www.intel.com/content/www/us/en/developer/articles/technical/opencl-20-shared-virtual-memory-overview.html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[24] https://en.wikipedia.org/wiki/Shared_memory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[25] https://arxiv.org/abs/2405.06811</a:t>
            </a:r>
          </a:p>
          <a:p>
            <a:pPr defTabSz="457200" eaLnBrk="1" fontAlgn="auto" hangingPunct="1">
              <a:spcAft>
                <a:spcPts val="0"/>
              </a:spcAft>
            </a:pPr>
            <a:r>
              <a:rPr lang="en-GB" altLang="ko-KR" sz="1200" b="0" dirty="0">
                <a:solidFill>
                  <a:prstClr val="black"/>
                </a:solidFill>
                <a:latin typeface="Calibri"/>
                <a:ea typeface="굴림" charset="-127"/>
                <a:cs typeface="굴림" charset="-127"/>
              </a:rPr>
              <a:t>[26] https://lwn.net/Articles/643797/</a:t>
            </a:r>
          </a:p>
          <a:p>
            <a:pPr defTabSz="457200" eaLnBrk="1" fontAlgn="auto" hangingPunct="1">
              <a:spcAft>
                <a:spcPts val="0"/>
              </a:spcAft>
            </a:pPr>
            <a:r>
              <a:rPr lang="en-GB" altLang="ko-KR" sz="1200" b="0" dirty="0">
                <a:solidFill>
                  <a:prstClr val="black"/>
                </a:solidFill>
                <a:latin typeface="Calibri"/>
                <a:ea typeface="굴림" charset="-127"/>
                <a:cs typeface="굴림" charset="-127"/>
              </a:rPr>
              <a:t>[27] https://ics.uci.edu/~aburtsev/cs5460/lectures/midterm-pdfs/intel-segmentation-and-paging.pdf</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Answer from Perplexity: pplx.ai/share</a:t>
            </a:r>
          </a:p>
          <a:p>
            <a:pPr defTabSz="457200" eaLnBrk="1" fontAlgn="auto" hangingPunct="1">
              <a:spcAft>
                <a:spcPts val="0"/>
              </a:spcAft>
            </a:pPr>
            <a:endParaRPr lang="en-US" altLang="ko-KR" sz="1200" b="0" dirty="0">
              <a:solidFill>
                <a:prstClr val="black"/>
              </a:solidFill>
              <a:latin typeface="Calibri"/>
              <a:ea typeface="굴림" charset="-127"/>
              <a:cs typeface="굴림" charset="-127"/>
            </a:endParaRPr>
          </a:p>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a:p>
            <a:endParaRPr lang="en-SE" dirty="0"/>
          </a:p>
        </p:txBody>
      </p:sp>
    </p:spTree>
    <p:extLst>
      <p:ext uri="{BB962C8B-B14F-4D97-AF65-F5344CB8AC3E}">
        <p14:creationId xmlns:p14="http://schemas.microsoft.com/office/powerpoint/2010/main" val="273562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Cons:  </a:t>
            </a:r>
          </a:p>
          <a:p>
            <a:r>
              <a:rPr lang="en-GB" sz="1200" dirty="0"/>
              <a:t>- Address translation can be slower due to the need to search the table or use a hash function.</a:t>
            </a:r>
          </a:p>
          <a:p>
            <a:endParaRPr lang="en-US" dirty="0"/>
          </a:p>
          <a:p>
            <a:r>
              <a:rPr lang="en-US" dirty="0"/>
              <a:t>Sorted, so they can use i + offset to determine</a:t>
            </a:r>
          </a:p>
          <a:p>
            <a:r>
              <a:rPr lang="en-US" dirty="0"/>
              <a:t>Keeping a single page table that has an entry for </a:t>
            </a:r>
            <a:r>
              <a:rPr lang="en-US" b="1" dirty="0">
                <a:solidFill>
                  <a:srgbClr val="0070C0"/>
                </a:solidFill>
              </a:rPr>
              <a:t>each </a:t>
            </a:r>
            <a:r>
              <a:rPr lang="en-US" altLang="zh-CN" b="1" dirty="0">
                <a:solidFill>
                  <a:srgbClr val="0070C0"/>
                </a:solidFill>
              </a:rPr>
              <a:t>PPN</a:t>
            </a:r>
            <a:r>
              <a:rPr lang="en-GB" altLang="zh-CN" b="1" dirty="0">
                <a:solidFill>
                  <a:srgbClr val="0070C0"/>
                </a:solidFill>
              </a:rPr>
              <a:t> or</a:t>
            </a:r>
            <a:r>
              <a:rPr lang="en-US" b="1" dirty="0">
                <a:solidFill>
                  <a:srgbClr val="0070C0"/>
                </a:solidFill>
              </a:rPr>
              <a:t> physical page</a:t>
            </a:r>
            <a:r>
              <a:rPr lang="en-US" dirty="0"/>
              <a:t> </a:t>
            </a:r>
            <a:r>
              <a:rPr lang="en-US" b="1" dirty="0">
                <a:solidFill>
                  <a:srgbClr val="0070C0"/>
                </a:solidFill>
              </a:rPr>
              <a:t>frame</a:t>
            </a:r>
            <a:r>
              <a:rPr lang="en-US" dirty="0"/>
              <a:t> of the system.</a:t>
            </a:r>
          </a:p>
          <a:p>
            <a:r>
              <a:rPr lang="en-US" altLang="zh-CN" b="1" dirty="0">
                <a:solidFill>
                  <a:srgbClr val="0070C0"/>
                </a:solidFill>
              </a:rPr>
              <a:t>Pros</a:t>
            </a:r>
            <a:r>
              <a:rPr lang="en-US" altLang="zh-CN" dirty="0"/>
              <a:t>:</a:t>
            </a:r>
            <a:r>
              <a:rPr lang="zh-CN" altLang="en-US" dirty="0"/>
              <a:t> </a:t>
            </a:r>
            <a:r>
              <a:rPr lang="en-US" altLang="zh-CN" dirty="0">
                <a:solidFill>
                  <a:srgbClr val="0070C0"/>
                </a:solidFill>
              </a:rPr>
              <a:t>Memory</a:t>
            </a:r>
            <a:r>
              <a:rPr lang="zh-CN" altLang="en-US" dirty="0">
                <a:solidFill>
                  <a:srgbClr val="0070C0"/>
                </a:solidFill>
              </a:rPr>
              <a:t> </a:t>
            </a:r>
            <a:r>
              <a:rPr lang="en-US" altLang="zh-CN" dirty="0">
                <a:solidFill>
                  <a:srgbClr val="0070C0"/>
                </a:solidFill>
              </a:rPr>
              <a:t>saving</a:t>
            </a:r>
          </a:p>
          <a:p>
            <a:r>
              <a:rPr lang="en-US" altLang="zh-CN" b="1" dirty="0">
                <a:solidFill>
                  <a:srgbClr val="FF0000"/>
                </a:solidFill>
              </a:rPr>
              <a:t>Cons</a:t>
            </a:r>
            <a:r>
              <a:rPr lang="en-US" altLang="zh-CN" dirty="0">
                <a:solidFill>
                  <a:srgbClr val="FF0000"/>
                </a:solidFill>
              </a:rPr>
              <a:t>:</a:t>
            </a:r>
            <a:r>
              <a:rPr lang="zh-CN" altLang="en-US" dirty="0">
                <a:solidFill>
                  <a:srgbClr val="FF0000"/>
                </a:solidFill>
              </a:rPr>
              <a:t> </a:t>
            </a:r>
            <a:r>
              <a:rPr lang="en-US" altLang="zh-CN" dirty="0">
                <a:solidFill>
                  <a:srgbClr val="FF0000"/>
                </a:solidFill>
              </a:rPr>
              <a:t>Long searching</a:t>
            </a:r>
          </a:p>
          <a:p>
            <a:pPr marL="0" indent="0">
              <a:buNone/>
            </a:pPr>
            <a:r>
              <a:rPr lang="en-US" altLang="zh-CN" dirty="0">
                <a:solidFill>
                  <a:srgbClr val="FF0000"/>
                </a:solidFill>
              </a:rPr>
              <a:t>time, page sharing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There is one entry per PPN</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98453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fkGroteskNeue"/>
              </a:rPr>
              <a:t>n computing, the prefix "0x" is used to denote that a number is written in the hexadecimal (base-16) number system.</a:t>
            </a:r>
            <a:endParaRPr lang="en-SE" dirty="0"/>
          </a:p>
        </p:txBody>
      </p:sp>
    </p:spTree>
    <p:extLst>
      <p:ext uri="{BB962C8B-B14F-4D97-AF65-F5344CB8AC3E}">
        <p14:creationId xmlns:p14="http://schemas.microsoft.com/office/powerpoint/2010/main" val="2109847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B10148-9EF2-FB49-9E1A-13660DDAFF20}" type="slidenum">
              <a:rPr kumimoji="1" lang="zh-CN" altLang="en-US" smtClean="0"/>
              <a:t>31</a:t>
            </a:fld>
            <a:endParaRPr kumimoji="1" lang="zh-CN" altLang="en-US"/>
          </a:p>
        </p:txBody>
      </p:sp>
    </p:spTree>
    <p:extLst>
      <p:ext uri="{BB962C8B-B14F-4D97-AF65-F5344CB8AC3E}">
        <p14:creationId xmlns:p14="http://schemas.microsoft.com/office/powerpoint/2010/main" val="2012268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a:t>
            </a:r>
            <a:r>
              <a:rPr lang="zh-CN" altLang="en-US" dirty="0"/>
              <a:t> </a:t>
            </a:r>
            <a:r>
              <a:rPr lang="en-US" altLang="zh-CN" dirty="0"/>
              <a:t>speed</a:t>
            </a:r>
            <a:r>
              <a:rPr lang="zh-CN" altLang="en-US" dirty="0"/>
              <a:t> </a:t>
            </a:r>
            <a:r>
              <a:rPr lang="en-US" altLang="zh-CN" dirty="0"/>
              <a:t>up</a:t>
            </a:r>
            <a:r>
              <a:rPr lang="zh-CN" altLang="en-US" dirty="0"/>
              <a:t> </a:t>
            </a:r>
            <a:r>
              <a:rPr lang="en-US" altLang="zh-CN" dirty="0"/>
              <a:t>the</a:t>
            </a:r>
            <a:r>
              <a:rPr lang="zh-CN" altLang="en-US" dirty="0"/>
              <a:t> </a:t>
            </a:r>
            <a:r>
              <a:rPr lang="en-US" altLang="zh-CN" dirty="0"/>
              <a:t>paging</a:t>
            </a:r>
            <a:r>
              <a:rPr lang="zh-CN" altLang="en-US" dirty="0"/>
              <a:t> </a:t>
            </a:r>
            <a:r>
              <a:rPr lang="en-US" altLang="zh-CN" dirty="0"/>
              <a:t>translation,</a:t>
            </a:r>
            <a:r>
              <a:rPr lang="zh-CN" altLang="en-US" dirty="0"/>
              <a:t> </a:t>
            </a:r>
            <a:r>
              <a:rPr lang="en-US" altLang="zh-CN" dirty="0"/>
              <a:t>hardware</a:t>
            </a:r>
            <a:r>
              <a:rPr lang="zh-CN" altLang="en-US" dirty="0"/>
              <a:t> </a:t>
            </a:r>
            <a:r>
              <a:rPr lang="en-US" altLang="zh-CN" dirty="0"/>
              <a:t>helps</a:t>
            </a:r>
            <a:r>
              <a:rPr lang="zh-CN" altLang="en-US" dirty="0"/>
              <a:t> </a:t>
            </a:r>
            <a:r>
              <a:rPr lang="en-US" altLang="zh-CN" dirty="0"/>
              <a:t>and</a:t>
            </a:r>
            <a:r>
              <a:rPr lang="zh-CN" altLang="en-US" dirty="0"/>
              <a:t> </a:t>
            </a:r>
            <a:r>
              <a:rPr lang="en-US" altLang="zh-CN" dirty="0"/>
              <a:t>builds</a:t>
            </a:r>
            <a:r>
              <a:rPr lang="zh-CN" altLang="en-US" dirty="0"/>
              <a:t> </a:t>
            </a:r>
            <a:r>
              <a:rPr lang="en-US" altLang="zh-CN" dirty="0"/>
              <a:t>a</a:t>
            </a:r>
            <a:r>
              <a:rPr lang="zh-CN" altLang="en-US" dirty="0"/>
              <a:t> </a:t>
            </a:r>
            <a:r>
              <a:rPr lang="en-US" altLang="zh-CN" dirty="0"/>
              <a:t>cache</a:t>
            </a:r>
            <a:r>
              <a:rPr lang="zh-CN" altLang="en-US" dirty="0"/>
              <a:t> </a:t>
            </a:r>
            <a:r>
              <a:rPr lang="en-US" altLang="zh-CN" dirty="0"/>
              <a:t>to</a:t>
            </a:r>
            <a:r>
              <a:rPr lang="zh-CN" altLang="en-US" dirty="0"/>
              <a:t> </a:t>
            </a:r>
            <a:r>
              <a:rPr lang="en-US" altLang="zh-CN" dirty="0"/>
              <a:t>store</a:t>
            </a:r>
            <a:r>
              <a:rPr lang="zh-CN" altLang="en-US" dirty="0"/>
              <a:t> </a:t>
            </a:r>
            <a:r>
              <a:rPr lang="en-US" altLang="zh-CN" dirty="0"/>
              <a:t>some</a:t>
            </a:r>
            <a:r>
              <a:rPr lang="zh-CN" altLang="en-US" dirty="0"/>
              <a:t> </a:t>
            </a:r>
            <a:r>
              <a:rPr lang="en-US" altLang="zh-CN" dirty="0"/>
              <a:t>popular</a:t>
            </a:r>
            <a:r>
              <a:rPr lang="zh-CN" altLang="en-US" dirty="0"/>
              <a:t> </a:t>
            </a:r>
            <a:r>
              <a:rPr lang="en-US" altLang="zh-CN" dirty="0"/>
              <a:t>translations</a:t>
            </a:r>
          </a:p>
          <a:p>
            <a:endParaRPr lang="en-US" altLang="zh-CN" dirty="0"/>
          </a:p>
          <a:p>
            <a:r>
              <a:rPr lang="en-US" altLang="zh-CN" b="1" dirty="0">
                <a:solidFill>
                  <a:srgbClr val="0070C0"/>
                </a:solidFill>
              </a:rPr>
              <a:t>Translation</a:t>
            </a:r>
            <a:r>
              <a:rPr lang="zh-CN" altLang="en-US" b="1" dirty="0">
                <a:solidFill>
                  <a:srgbClr val="0070C0"/>
                </a:solidFill>
              </a:rPr>
              <a:t> </a:t>
            </a:r>
            <a:r>
              <a:rPr lang="en-US" altLang="zh-CN" b="1" dirty="0">
                <a:solidFill>
                  <a:srgbClr val="0070C0"/>
                </a:solidFill>
              </a:rPr>
              <a:t>lookaside</a:t>
            </a:r>
            <a:r>
              <a:rPr lang="zh-CN" altLang="en-US" b="1" dirty="0">
                <a:solidFill>
                  <a:srgbClr val="0070C0"/>
                </a:solidFill>
              </a:rPr>
              <a:t> </a:t>
            </a:r>
            <a:r>
              <a:rPr lang="en-US" altLang="zh-CN" b="1" dirty="0">
                <a:solidFill>
                  <a:srgbClr val="0070C0"/>
                </a:solidFill>
              </a:rPr>
              <a:t>buffer</a:t>
            </a:r>
            <a:r>
              <a:rPr lang="zh-CN" altLang="en-US" b="1" dirty="0">
                <a:solidFill>
                  <a:srgbClr val="0070C0"/>
                </a:solidFill>
              </a:rPr>
              <a:t> </a:t>
            </a:r>
            <a:r>
              <a:rPr lang="en-US" altLang="zh-CN" b="1" dirty="0">
                <a:solidFill>
                  <a:srgbClr val="0070C0"/>
                </a:solidFill>
              </a:rPr>
              <a:t>(TLB)</a:t>
            </a:r>
          </a:p>
          <a:p>
            <a:pPr lvl="1"/>
            <a:r>
              <a:rPr lang="en-US" altLang="zh-CN" dirty="0"/>
              <a:t>Part</a:t>
            </a:r>
            <a:r>
              <a:rPr lang="zh-CN" altLang="en-US" dirty="0"/>
              <a:t> </a:t>
            </a:r>
            <a:r>
              <a:rPr lang="en-US" altLang="zh-CN" dirty="0"/>
              <a:t>of</a:t>
            </a:r>
            <a:r>
              <a:rPr lang="zh-CN" altLang="en-US" dirty="0"/>
              <a:t> </a:t>
            </a:r>
            <a:r>
              <a:rPr lang="en-US" altLang="zh-CN" b="1" dirty="0">
                <a:solidFill>
                  <a:srgbClr val="0070C0"/>
                </a:solidFill>
              </a:rPr>
              <a:t>Memory-management</a:t>
            </a:r>
            <a:r>
              <a:rPr lang="zh-CN" altLang="en-US" b="1" dirty="0">
                <a:solidFill>
                  <a:srgbClr val="0070C0"/>
                </a:solidFill>
              </a:rPr>
              <a:t> </a:t>
            </a:r>
            <a:r>
              <a:rPr lang="en-US" altLang="zh-CN" b="1" dirty="0">
                <a:solidFill>
                  <a:srgbClr val="0070C0"/>
                </a:solidFill>
              </a:rPr>
              <a:t>unit</a:t>
            </a:r>
            <a:r>
              <a:rPr lang="zh-CN" altLang="en-US" b="1" dirty="0">
                <a:solidFill>
                  <a:srgbClr val="0070C0"/>
                </a:solidFill>
              </a:rPr>
              <a:t> </a:t>
            </a:r>
            <a:r>
              <a:rPr lang="en-US" altLang="zh-CN" dirty="0"/>
              <a:t>(MMU)</a:t>
            </a:r>
          </a:p>
          <a:p>
            <a:pPr lvl="1"/>
            <a:r>
              <a:rPr lang="en-US" altLang="zh-CN" dirty="0"/>
              <a:t>Hardware</a:t>
            </a:r>
            <a:r>
              <a:rPr lang="zh-CN" altLang="en-US" dirty="0"/>
              <a:t> </a:t>
            </a:r>
            <a:r>
              <a:rPr lang="en-US" altLang="zh-CN" dirty="0"/>
              <a:t>Cache</a:t>
            </a:r>
            <a:r>
              <a:rPr lang="zh-CN" altLang="en-US" dirty="0"/>
              <a:t> </a:t>
            </a:r>
            <a:endParaRPr lang="en-US" altLang="zh-CN" dirty="0"/>
          </a:p>
          <a:p>
            <a:pPr lvl="1"/>
            <a:endParaRPr lang="en-US" altLang="zh-CN" dirty="0"/>
          </a:p>
          <a:p>
            <a:endParaRPr lang="en-US" altLang="zh-CN" dirty="0"/>
          </a:p>
          <a:p>
            <a:endParaRPr lang="en-SE" dirty="0"/>
          </a:p>
        </p:txBody>
      </p:sp>
    </p:spTree>
    <p:extLst>
      <p:ext uri="{BB962C8B-B14F-4D97-AF65-F5344CB8AC3E}">
        <p14:creationId xmlns:p14="http://schemas.microsoft.com/office/powerpoint/2010/main" val="3023162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Virtual-to-Physical memory address mapping</a:t>
            </a:r>
            <a:endParaRPr lang="en-SE" dirty="0"/>
          </a:p>
          <a:p>
            <a:endParaRPr lang="en-SE" dirty="0"/>
          </a:p>
        </p:txBody>
      </p:sp>
    </p:spTree>
    <p:extLst>
      <p:ext uri="{BB962C8B-B14F-4D97-AF65-F5344CB8AC3E}">
        <p14:creationId xmlns:p14="http://schemas.microsoft.com/office/powerpoint/2010/main" val="1628846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b="0" dirty="0">
                <a:solidFill>
                  <a:prstClr val="black"/>
                </a:solidFill>
                <a:latin typeface="Calibri"/>
                <a:ea typeface="+mn-ea"/>
                <a:cs typeface="+mn-cs"/>
              </a:rPr>
              <a:t>Split into T, I, O!</a:t>
            </a:r>
          </a:p>
          <a:p>
            <a:endParaRPr lang="en-SE" dirty="0"/>
          </a:p>
        </p:txBody>
      </p:sp>
    </p:spTree>
    <p:extLst>
      <p:ext uri="{BB962C8B-B14F-4D97-AF65-F5344CB8AC3E}">
        <p14:creationId xmlns:p14="http://schemas.microsoft.com/office/powerpoint/2010/main" val="3526829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a:ln/>
        </p:spPr>
      </p:sp>
      <p:sp>
        <p:nvSpPr>
          <p:cNvPr id="77826" name="Notes Placeholder 2"/>
          <p:cNvSpPr>
            <a:spLocks noGrp="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Comic Sans MS" panose="030F0702030302020204" pitchFamily="66" charset="0"/>
            </a:endParaRPr>
          </a:p>
        </p:txBody>
      </p:sp>
    </p:spTree>
    <p:extLst>
      <p:ext uri="{BB962C8B-B14F-4D97-AF65-F5344CB8AC3E}">
        <p14:creationId xmlns:p14="http://schemas.microsoft.com/office/powerpoint/2010/main" val="40954857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r>
              <a:rPr lang="en-US" dirty="0"/>
              <a:t>The Virtual-to-Physical Translation fails</a:t>
            </a:r>
          </a:p>
          <a:p>
            <a:pPr lvl="1"/>
            <a:r>
              <a:rPr lang="en-US" dirty="0"/>
              <a:t>PTE marked invalid, Priv. Level Violation, Access violation, or does not exist</a:t>
            </a:r>
          </a:p>
          <a:p>
            <a:pPr lvl="1"/>
            <a:r>
              <a:rPr lang="en-US" dirty="0"/>
              <a:t>Causes an Fault / Trap</a:t>
            </a:r>
          </a:p>
          <a:p>
            <a:pPr lvl="2"/>
            <a:r>
              <a:rPr lang="en-US" dirty="0"/>
              <a:t>Not an interrupt because synchronous to instruction execution</a:t>
            </a:r>
          </a:p>
          <a:p>
            <a:pPr lvl="1"/>
            <a:r>
              <a:rPr lang="en-US" dirty="0"/>
              <a:t>May occur on instruction fetch or data access</a:t>
            </a:r>
          </a:p>
          <a:p>
            <a:r>
              <a:rPr lang="en-US" dirty="0"/>
              <a:t>Other Page Faults engage operating system to fix the situation and retry the instruction</a:t>
            </a:r>
          </a:p>
          <a:p>
            <a:pPr lvl="1"/>
            <a:r>
              <a:rPr lang="en-US" dirty="0"/>
              <a:t>Allocate an additional stack page, or</a:t>
            </a:r>
          </a:p>
          <a:p>
            <a:pPr lvl="1"/>
            <a:r>
              <a:rPr lang="en-US" dirty="0"/>
              <a:t>Make the page accessible - Copy on Write, </a:t>
            </a:r>
          </a:p>
          <a:p>
            <a:pPr lvl="1"/>
            <a:r>
              <a:rPr lang="en-US" dirty="0"/>
              <a:t>Bring page in from secondary storage to memory – demand paging</a:t>
            </a:r>
          </a:p>
          <a:p>
            <a:r>
              <a:rPr lang="en-US" dirty="0"/>
              <a:t>Fundamental inversion of the hardware / software boundary</a:t>
            </a:r>
            <a:endParaRPr lang="en-US" sz="4400" dirty="0"/>
          </a:p>
          <a:p>
            <a:endParaRPr lang="en-SE" dirty="0"/>
          </a:p>
          <a:p>
            <a:endParaRPr lang="ko-KR" altLang="en-US" dirty="0">
              <a:ea typeface="굴림" panose="020B0600000101010101" pitchFamily="34" charset="-127"/>
            </a:endParaRPr>
          </a:p>
        </p:txBody>
      </p:sp>
    </p:spTree>
    <p:extLst>
      <p:ext uri="{BB962C8B-B14F-4D97-AF65-F5344CB8AC3E}">
        <p14:creationId xmlns:p14="http://schemas.microsoft.com/office/powerpoint/2010/main" val="3534458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Keep</a:t>
            </a:r>
            <a:r>
              <a:rPr lang="zh-CN" altLang="en-US" dirty="0"/>
              <a:t> </a:t>
            </a:r>
            <a:r>
              <a:rPr lang="en-US" altLang="zh-CN" dirty="0"/>
              <a:t>track</a:t>
            </a:r>
            <a:r>
              <a:rPr lang="zh-CN" altLang="en-US" dirty="0"/>
              <a:t> </a:t>
            </a:r>
            <a:r>
              <a:rPr lang="en-US" altLang="zh-CN" dirty="0"/>
              <a:t>of</a:t>
            </a:r>
            <a:r>
              <a:rPr lang="zh-CN" altLang="en-US" dirty="0"/>
              <a:t> </a:t>
            </a:r>
            <a:r>
              <a:rPr lang="en-US" altLang="zh-CN" dirty="0"/>
              <a:t>all</a:t>
            </a:r>
            <a:r>
              <a:rPr lang="zh-CN" altLang="en-US" dirty="0"/>
              <a:t> </a:t>
            </a:r>
            <a:r>
              <a:rPr lang="en-US" altLang="zh-CN" dirty="0"/>
              <a:t>free</a:t>
            </a:r>
            <a:r>
              <a:rPr lang="zh-CN" altLang="en-US" dirty="0"/>
              <a:t> </a:t>
            </a:r>
            <a:r>
              <a:rPr lang="en-US" altLang="zh-CN" dirty="0"/>
              <a:t>frames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No</a:t>
            </a:r>
            <a:r>
              <a:rPr lang="zh-CN" altLang="en-US" dirty="0"/>
              <a:t> </a:t>
            </a:r>
            <a:r>
              <a:rPr lang="en-US" altLang="zh-CN" b="1" dirty="0">
                <a:solidFill>
                  <a:srgbClr val="FF0000"/>
                </a:solidFill>
              </a:rPr>
              <a:t>external</a:t>
            </a:r>
            <a:r>
              <a:rPr lang="zh-CN" altLang="en-US" b="1" dirty="0">
                <a:solidFill>
                  <a:srgbClr val="FF0000"/>
                </a:solidFill>
              </a:rPr>
              <a:t> </a:t>
            </a:r>
            <a:r>
              <a:rPr lang="en-US" altLang="zh-CN" b="1" dirty="0">
                <a:solidFill>
                  <a:srgbClr val="FF0000"/>
                </a:solidFill>
              </a:rPr>
              <a:t>fragmentation</a:t>
            </a:r>
            <a:r>
              <a:rPr lang="en-US" altLang="zh-CN" dirty="0"/>
              <a:t>,</a:t>
            </a:r>
            <a:r>
              <a:rPr lang="zh-CN" altLang="en-US" dirty="0"/>
              <a:t> </a:t>
            </a:r>
            <a:r>
              <a:rPr lang="en-US" altLang="zh-CN" dirty="0"/>
              <a:t>but</a:t>
            </a:r>
            <a:r>
              <a:rPr lang="zh-CN" altLang="en-US" dirty="0"/>
              <a:t> </a:t>
            </a:r>
            <a:r>
              <a:rPr lang="en-US" altLang="zh-CN" b="1" dirty="0">
                <a:solidFill>
                  <a:srgbClr val="FF0000"/>
                </a:solidFill>
              </a:rPr>
              <a:t>internal</a:t>
            </a:r>
            <a:r>
              <a:rPr lang="zh-CN" altLang="en-US" b="1" dirty="0">
                <a:solidFill>
                  <a:srgbClr val="FF0000"/>
                </a:solidFill>
              </a:rPr>
              <a:t> </a:t>
            </a:r>
            <a:r>
              <a:rPr lang="en-US" altLang="zh-CN" b="1" dirty="0">
                <a:solidFill>
                  <a:srgbClr val="FF0000"/>
                </a:solidFill>
              </a:rPr>
              <a:t>fragmentation</a:t>
            </a:r>
            <a:endParaRPr lang="en-US" b="1" dirty="0">
              <a:solidFill>
                <a:srgbClr val="FF0000"/>
              </a:solidFill>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p>
          <a:p>
            <a:endParaRPr lang="en-SE" dirty="0"/>
          </a:p>
        </p:txBody>
      </p:sp>
    </p:spTree>
    <p:extLst>
      <p:ext uri="{BB962C8B-B14F-4D97-AF65-F5344CB8AC3E}">
        <p14:creationId xmlns:p14="http://schemas.microsoft.com/office/powerpoint/2010/main" val="205312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r>
              <a:rPr lang="en-US" altLang="ko-KR" dirty="0">
                <a:latin typeface="Arial  "/>
              </a:rPr>
              <a:t>optional</a:t>
            </a:r>
            <a:endParaRPr lang="ko-KR" altLang="en-US" dirty="0">
              <a:ea typeface="굴림" panose="020B0600000101010101" pitchFamily="34" charset="-127"/>
            </a:endParaRPr>
          </a:p>
        </p:txBody>
      </p:sp>
    </p:spTree>
    <p:extLst>
      <p:ext uri="{BB962C8B-B14F-4D97-AF65-F5344CB8AC3E}">
        <p14:creationId xmlns:p14="http://schemas.microsoft.com/office/powerpoint/2010/main" val="28089962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Options:</a:t>
            </a:r>
          </a:p>
          <a:p>
            <a:pPr lvl="1"/>
            <a:r>
              <a:rPr lang="en-US" dirty="0"/>
              <a:t>Include Process ID in TLB</a:t>
            </a:r>
          </a:p>
          <a:p>
            <a:pPr lvl="2"/>
            <a:r>
              <a:rPr lang="en-US" dirty="0"/>
              <a:t>Needs hardware support</a:t>
            </a:r>
          </a:p>
          <a:p>
            <a:pPr lvl="1"/>
            <a:endParaRPr lang="en-GB" dirty="0"/>
          </a:p>
          <a:p>
            <a:pPr lvl="1"/>
            <a:r>
              <a:rPr lang="en-GB" dirty="0"/>
              <a:t>OS flushes the whole TLB on context switch</a:t>
            </a:r>
            <a:endParaRPr lang="en-NO" b="1" dirty="0">
              <a:solidFill>
                <a:srgbClr val="0070C0"/>
              </a:solidFill>
            </a:endParaRPr>
          </a:p>
          <a:p>
            <a:pPr lvl="1"/>
            <a:r>
              <a:rPr lang="en-GB" dirty="0"/>
              <a:t>Flush operation sets all valid bit to 0</a:t>
            </a:r>
          </a:p>
          <a:p>
            <a:pPr marL="914400" marR="0" lvl="2" indent="0" algn="l" defTabSz="914400" rtl="0" eaLnBrk="0" fontAlgn="base" latinLnBrk="0" hangingPunct="0">
              <a:lnSpc>
                <a:spcPct val="90000"/>
              </a:lnSpc>
              <a:spcBef>
                <a:spcPct val="40000"/>
              </a:spcBef>
              <a:spcAft>
                <a:spcPct val="0"/>
              </a:spcAft>
              <a:buClrTx/>
              <a:buSzTx/>
              <a:buFontTx/>
              <a:buNone/>
              <a:tabLst/>
              <a:defRPr/>
            </a:pPr>
            <a:r>
              <a:rPr lang="en-GB" dirty="0">
                <a:solidFill>
                  <a:srgbClr val="FF0000"/>
                </a:solidFill>
              </a:rPr>
              <a:t>Problem: </a:t>
            </a:r>
            <a:r>
              <a:rPr lang="en-GB" dirty="0" err="1">
                <a:solidFill>
                  <a:srgbClr val="FF0000"/>
                </a:solidFill>
              </a:rPr>
              <a:t>verhead</a:t>
            </a:r>
            <a:r>
              <a:rPr lang="en-GB" dirty="0">
                <a:solidFill>
                  <a:srgbClr val="FF0000"/>
                </a:solidFill>
              </a:rPr>
              <a:t> is too high if OS switches processes too frequently</a:t>
            </a:r>
            <a:endParaRPr lang="en-US" b="1" dirty="0">
              <a:solidFill>
                <a:srgbClr val="FF0000"/>
              </a:solidFill>
            </a:endParaRPr>
          </a:p>
          <a:p>
            <a:pPr lvl="2"/>
            <a:endParaRPr lang="en-US" dirty="0"/>
          </a:p>
          <a:p>
            <a:endParaRPr lang="en-US" dirty="0"/>
          </a:p>
          <a:p>
            <a:endParaRPr lang="en-SE" dirty="0"/>
          </a:p>
          <a:p>
            <a:endParaRPr lang="en-US" dirty="0"/>
          </a:p>
          <a:p>
            <a:r>
              <a:rPr lang="en-US" dirty="0"/>
              <a:t>8 bits for </a:t>
            </a:r>
            <a:r>
              <a:rPr lang="en-US" dirty="0" err="1"/>
              <a:t>asid</a:t>
            </a:r>
            <a:r>
              <a:rPr lang="en-US" dirty="0"/>
              <a:t> 256 unique values</a:t>
            </a:r>
          </a:p>
          <a:p>
            <a:r>
              <a:rPr lang="en-US" dirty="0"/>
              <a:t>32 bits for </a:t>
            </a:r>
            <a:r>
              <a:rPr lang="en-US" dirty="0" err="1"/>
              <a:t>pid</a:t>
            </a:r>
            <a:endParaRPr lang="en-US" dirty="0"/>
          </a:p>
          <a:p>
            <a:r>
              <a:rPr lang="en-US" dirty="0"/>
              <a:t>How</a:t>
            </a:r>
            <a:r>
              <a:rPr lang="zh-CN" altLang="en-US" dirty="0"/>
              <a:t> </a:t>
            </a:r>
            <a:r>
              <a:rPr lang="nb-NO" altLang="zh-CN" dirty="0"/>
              <a:t>to </a:t>
            </a:r>
            <a:r>
              <a:rPr lang="en-US" altLang="zh-CN" dirty="0"/>
              <a:t>distinguish</a:t>
            </a:r>
            <a:r>
              <a:rPr lang="nb-NO" altLang="zh-CN" dirty="0"/>
              <a:t> which process a TLB entry belongs to</a:t>
            </a:r>
            <a:endParaRPr lang="en-US" dirty="0"/>
          </a:p>
          <a:p>
            <a:pPr lvl="1"/>
            <a:r>
              <a:rPr lang="en-US" dirty="0"/>
              <a:t>Process 1: VPN 10 -&gt; PFN 100</a:t>
            </a:r>
          </a:p>
          <a:p>
            <a:pPr lvl="1"/>
            <a:r>
              <a:rPr lang="en-US" dirty="0"/>
              <a:t>Process 2: VPN 10 -&gt; PFN 170</a:t>
            </a:r>
          </a:p>
          <a:p>
            <a:pPr lvl="1"/>
            <a:endParaRPr lang="en-US" dirty="0"/>
          </a:p>
          <a:p>
            <a:r>
              <a:rPr lang="en-US" dirty="0"/>
              <a:t>TLB contains translations only valid for </a:t>
            </a:r>
            <a:r>
              <a:rPr lang="en-US" dirty="0">
                <a:solidFill>
                  <a:srgbClr val="0070C0"/>
                </a:solidFill>
              </a:rPr>
              <a:t>current running process</a:t>
            </a:r>
          </a:p>
          <a:p>
            <a:r>
              <a:rPr lang="en-US" dirty="0"/>
              <a:t>Switching from one process to another requires OS or hardware to do more work</a:t>
            </a:r>
          </a:p>
          <a:p>
            <a:pPr lvl="1"/>
            <a:endParaRPr lang="en-US" dirty="0"/>
          </a:p>
          <a:p>
            <a:pPr lvl="1"/>
            <a:endParaRPr lang="en-US" dirty="0"/>
          </a:p>
          <a:p>
            <a:pPr lvl="1"/>
            <a:endParaRPr lang="en-US" dirty="0"/>
          </a:p>
          <a:p>
            <a:endParaRPr lang="en-US" dirty="0"/>
          </a:p>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51</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665350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a:t>
            </a:r>
            <a:r>
              <a:rPr lang="zh-CN" altLang="en-US" dirty="0"/>
              <a:t> </a:t>
            </a:r>
            <a:r>
              <a:rPr lang="en-US" altLang="zh-CN" dirty="0"/>
              <a:t>the</a:t>
            </a:r>
            <a:r>
              <a:rPr lang="zh-CN" altLang="en-US" dirty="0"/>
              <a:t> </a:t>
            </a:r>
            <a:r>
              <a:rPr lang="en-US" altLang="zh-CN" dirty="0"/>
              <a:t>worst</a:t>
            </a:r>
            <a:r>
              <a:rPr lang="zh-CN" altLang="en-US" dirty="0"/>
              <a:t> </a:t>
            </a:r>
            <a:r>
              <a:rPr lang="en-US" altLang="zh-CN" dirty="0"/>
              <a:t>case,</a:t>
            </a:r>
            <a:r>
              <a:rPr lang="zh-CN" altLang="en-US" dirty="0"/>
              <a:t> </a:t>
            </a:r>
            <a:r>
              <a:rPr lang="en-US" altLang="zh-CN" dirty="0"/>
              <a:t>needs</a:t>
            </a:r>
            <a:r>
              <a:rPr lang="zh-CN" altLang="en-US" dirty="0"/>
              <a:t> </a:t>
            </a:r>
            <a:r>
              <a:rPr lang="en-US" altLang="zh-CN" dirty="0"/>
              <a:t>k</a:t>
            </a:r>
            <a:r>
              <a:rPr lang="zh-CN" altLang="en-US" dirty="0"/>
              <a:t> </a:t>
            </a:r>
            <a:r>
              <a:rPr lang="en-US" altLang="zh-CN" dirty="0"/>
              <a:t>pages</a:t>
            </a:r>
            <a:r>
              <a:rPr lang="zh-CN" altLang="en-US" dirty="0"/>
              <a:t> </a:t>
            </a:r>
            <a:r>
              <a:rPr lang="en-US" altLang="zh-CN" dirty="0"/>
              <a:t>+</a:t>
            </a:r>
            <a:r>
              <a:rPr lang="zh-CN" altLang="en-US" dirty="0"/>
              <a:t> </a:t>
            </a:r>
            <a:r>
              <a:rPr lang="en-US" altLang="zh-CN" dirty="0"/>
              <a:t>1</a:t>
            </a:r>
            <a:r>
              <a:rPr lang="zh-CN" altLang="en-US" dirty="0"/>
              <a:t> </a:t>
            </a:r>
            <a:r>
              <a:rPr lang="en-US" altLang="zh-CN" dirty="0"/>
              <a:t>byte</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53</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075543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manage</a:t>
            </a:r>
            <a:r>
              <a:rPr lang="zh-CN" altLang="en-US" dirty="0"/>
              <a:t> </a:t>
            </a:r>
            <a:r>
              <a:rPr lang="en-US" altLang="zh-CN" dirty="0"/>
              <a:t>fewer</a:t>
            </a:r>
            <a:r>
              <a:rPr lang="zh-CN" altLang="en-US" dirty="0"/>
              <a:t> </a:t>
            </a:r>
            <a:r>
              <a:rPr lang="en-US" altLang="zh-CN" dirty="0"/>
              <a:t>pages</a:t>
            </a:r>
            <a:r>
              <a:rPr lang="zh-CN" altLang="en-US" dirty="0"/>
              <a:t> </a:t>
            </a:r>
            <a:endParaRPr lang="en-US" altLang="zh-CN" dirty="0"/>
          </a:p>
          <a:p>
            <a:r>
              <a:rPr lang="en-US" altLang="zh-CN" b="0" i="0" dirty="0">
                <a:solidFill>
                  <a:srgbClr val="3E4349"/>
                </a:solidFill>
                <a:effectLst/>
                <a:latin typeface="Times New Roman" panose="02020603050405020304" pitchFamily="18" charset="0"/>
              </a:rPr>
              <a:t>Operating systems try to make best use of limited number of TLB resources. This optimization is more critical now as bigger and bigger physical memories (several GBs) are more readily available.</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54</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68504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Track base (physical address) and bounds of the page table per segment</a:t>
            </a:r>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56</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94406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57</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474901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Page table index     page of page table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59</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70734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64=2^6</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01782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512 2^9</a:t>
            </a:r>
          </a:p>
          <a:p>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61</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731119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Solid</a:t>
            </a:r>
            <a:r>
              <a:rPr lang="zh-CN" altLang="en-US"/>
              <a:t> </a:t>
            </a:r>
            <a:r>
              <a:rPr lang="en-US" altLang="zh-CN"/>
              <a:t>state</a:t>
            </a:r>
            <a:r>
              <a:rPr lang="zh-CN" altLang="en-US"/>
              <a:t> </a:t>
            </a:r>
            <a:r>
              <a:rPr lang="en-US" altLang="zh-CN"/>
              <a:t>disk</a:t>
            </a:r>
            <a:r>
              <a:rPr lang="zh-CN" altLang="en-US"/>
              <a:t> </a:t>
            </a:r>
            <a:r>
              <a:rPr lang="en-US" altLang="zh-CN"/>
              <a:t>500MB/s</a:t>
            </a:r>
          </a:p>
          <a:p>
            <a:r>
              <a:rPr lang="en-US" altLang="zh-CN"/>
              <a:t>Large virtual memory can be provided on a smaller physical memory</a:t>
            </a:r>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63</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52053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they are unused, </a:t>
            </a:r>
            <a:endParaRPr lang="en-US" altLang="zh-CN" dirty="0"/>
          </a:p>
          <a:p>
            <a:r>
              <a:rPr lang="en-US" altLang="zh-CN" dirty="0"/>
              <a:t>process</a:t>
            </a:r>
            <a:r>
              <a:rPr lang="zh-CN" altLang="en-US" dirty="0"/>
              <a:t> </a:t>
            </a:r>
            <a:r>
              <a:rPr lang="en-US" altLang="zh-CN" dirty="0"/>
              <a:t>is</a:t>
            </a:r>
            <a:r>
              <a:rPr lang="zh-CN" altLang="en-US" dirty="0"/>
              <a:t> </a:t>
            </a:r>
            <a:r>
              <a:rPr lang="en-US" altLang="zh-CN" dirty="0"/>
              <a:t>mapped</a:t>
            </a:r>
            <a:r>
              <a:rPr lang="zh-CN" altLang="en-US" dirty="0"/>
              <a:t> </a:t>
            </a:r>
            <a:r>
              <a:rPr lang="en-US" altLang="zh-CN" dirty="0"/>
              <a:t>to</a:t>
            </a:r>
            <a:r>
              <a:rPr lang="zh-CN" altLang="en-US" dirty="0"/>
              <a:t> </a:t>
            </a:r>
            <a:r>
              <a:rPr lang="en-US" altLang="zh-CN" dirty="0"/>
              <a:t>physical</a:t>
            </a:r>
            <a:r>
              <a:rPr lang="zh-CN" altLang="en-US" dirty="0"/>
              <a:t> </a:t>
            </a:r>
            <a:r>
              <a:rPr lang="en-US" altLang="zh-CN" dirty="0"/>
              <a:t>memory Assume 6-bit memory address, with virtual address space size 2^6=64 Bytes. Assume</a:t>
            </a:r>
            <a:r>
              <a:rPr lang="zh-CN" altLang="en-US" dirty="0"/>
              <a:t> </a:t>
            </a:r>
            <a:r>
              <a:rPr lang="en-US" altLang="zh-CN" dirty="0"/>
              <a:t>page</a:t>
            </a:r>
            <a:r>
              <a:rPr lang="zh-CN" altLang="en-US" dirty="0"/>
              <a:t> </a:t>
            </a:r>
            <a:r>
              <a:rPr lang="en-US" altLang="zh-CN" dirty="0"/>
              <a:t>size</a:t>
            </a:r>
            <a:r>
              <a:rPr lang="zh-CN" altLang="en-US" dirty="0"/>
              <a:t> </a:t>
            </a:r>
            <a:r>
              <a:rPr lang="en-US" altLang="zh-CN" dirty="0"/>
              <a:t>is</a:t>
            </a:r>
            <a:r>
              <a:rPr lang="zh-CN" altLang="en-US" dirty="0"/>
              <a:t> </a:t>
            </a:r>
            <a:r>
              <a:rPr lang="en-US" altLang="zh-CN" dirty="0"/>
              <a:t>16</a:t>
            </a:r>
            <a:r>
              <a:rPr lang="zh-CN" altLang="en-US" dirty="0"/>
              <a:t> </a:t>
            </a:r>
            <a:r>
              <a:rPr lang="en-US" altLang="zh-CN" dirty="0"/>
              <a:t>bytes, and the virtual process address space consists of 4 pages.</a:t>
            </a:r>
          </a:p>
          <a:p>
            <a:r>
              <a:rPr lang="en-US" altLang="zh-CN" dirty="0"/>
              <a:t>Figure shows one example virtual-to-physical page mapping</a:t>
            </a:r>
          </a:p>
          <a:p>
            <a:r>
              <a:rPr lang="en-GB" dirty="0"/>
              <a:t>VPN also called Page Number p; </a:t>
            </a:r>
            <a:endParaRPr lang="en-US" dirty="0"/>
          </a:p>
          <a:p>
            <a:endParaRPr lang="en-SE" dirty="0"/>
          </a:p>
        </p:txBody>
      </p:sp>
    </p:spTree>
    <p:extLst>
      <p:ext uri="{BB962C8B-B14F-4D97-AF65-F5344CB8AC3E}">
        <p14:creationId xmlns:p14="http://schemas.microsoft.com/office/powerpoint/2010/main" val="7852600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Demand paging, lazy pages</a:t>
            </a: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69</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541160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loop sequential 50 pages and repeat the 50 pages access</a:t>
            </a:r>
          </a:p>
          <a:p>
            <a:r>
              <a:rPr lang="en-US" altLang="zh-CN" dirty="0"/>
              <a:t>80</a:t>
            </a:r>
            <a:r>
              <a:rPr lang="zh-CN" altLang="en-US" dirty="0"/>
              <a:t> </a:t>
            </a:r>
            <a:r>
              <a:rPr lang="en-US" altLang="zh-CN" dirty="0"/>
              <a:t>percent</a:t>
            </a:r>
            <a:r>
              <a:rPr lang="zh-CN" altLang="en-US" dirty="0"/>
              <a:t> </a:t>
            </a:r>
            <a:r>
              <a:rPr lang="en-US" altLang="zh-CN" dirty="0"/>
              <a:t>of</a:t>
            </a:r>
            <a:r>
              <a:rPr lang="zh-CN" altLang="en-US" dirty="0"/>
              <a:t> </a:t>
            </a:r>
            <a:r>
              <a:rPr lang="en-US" altLang="zh-CN" dirty="0"/>
              <a:t>references</a:t>
            </a:r>
            <a:r>
              <a:rPr lang="zh-CN" altLang="en-US" dirty="0"/>
              <a:t> </a:t>
            </a:r>
            <a:r>
              <a:rPr lang="en-US" altLang="zh-CN" dirty="0"/>
              <a:t>go</a:t>
            </a:r>
            <a:r>
              <a:rPr lang="zh-CN" altLang="en-US" dirty="0"/>
              <a:t> </a:t>
            </a:r>
            <a:r>
              <a:rPr lang="en-US" altLang="zh-CN" dirty="0"/>
              <a:t>to</a:t>
            </a:r>
            <a:r>
              <a:rPr lang="zh-CN" altLang="en-US" dirty="0"/>
              <a:t> </a:t>
            </a:r>
            <a:r>
              <a:rPr lang="en-US" altLang="zh-CN" dirty="0"/>
              <a:t>20</a:t>
            </a:r>
            <a:r>
              <a:rPr lang="zh-CN" altLang="en-US" dirty="0"/>
              <a:t> </a:t>
            </a:r>
            <a:r>
              <a:rPr lang="en-US" altLang="zh-CN" dirty="0"/>
              <a:t>percent</a:t>
            </a:r>
            <a:r>
              <a:rPr lang="zh-CN" altLang="en-US" dirty="0"/>
              <a:t> </a:t>
            </a:r>
            <a:r>
              <a:rPr lang="en-US" altLang="zh-CN" dirty="0"/>
              <a:t>of</a:t>
            </a:r>
            <a:r>
              <a:rPr lang="zh-CN" altLang="en-US" dirty="0"/>
              <a:t> </a:t>
            </a:r>
            <a:r>
              <a:rPr lang="en-US" altLang="zh-CN" dirty="0"/>
              <a:t>pages</a:t>
            </a:r>
          </a:p>
          <a:p>
            <a:endParaRPr lang="en-US" dirty="0"/>
          </a:p>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75</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944586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Scheduler</a:t>
            </a:r>
            <a:r>
              <a:rPr lang="zh-CN" altLang="en-US"/>
              <a:t> </a:t>
            </a:r>
            <a:r>
              <a:rPr lang="en-US" altLang="zh-CN"/>
              <a:t>is</a:t>
            </a:r>
            <a:r>
              <a:rPr lang="zh-CN" altLang="en-US"/>
              <a:t> </a:t>
            </a:r>
            <a:r>
              <a:rPr lang="en-US" altLang="zh-CN"/>
              <a:t>an</a:t>
            </a:r>
            <a:r>
              <a:rPr lang="zh-CN" altLang="en-US"/>
              <a:t> </a:t>
            </a:r>
            <a:r>
              <a:rPr lang="en-US" altLang="zh-CN"/>
              <a:t>important</a:t>
            </a:r>
            <a:r>
              <a:rPr lang="zh-CN" altLang="en-US"/>
              <a:t> </a:t>
            </a:r>
            <a:r>
              <a:rPr lang="en-US" altLang="zh-CN"/>
              <a:t>topic</a:t>
            </a:r>
            <a:r>
              <a:rPr lang="zh-CN" altLang="en-US"/>
              <a:t> </a:t>
            </a:r>
            <a:r>
              <a:rPr lang="en-US" altLang="zh-CN"/>
              <a:t>in</a:t>
            </a:r>
            <a:r>
              <a:rPr lang="zh-CN" altLang="en-US"/>
              <a:t> </a:t>
            </a:r>
            <a:r>
              <a:rPr lang="en-US" altLang="zh-CN"/>
              <a:t>OS</a:t>
            </a:r>
          </a:p>
          <a:p>
            <a:endParaRPr lang="en-US"/>
          </a:p>
          <a:p>
            <a:r>
              <a:rPr lang="en-US" altLang="zh-CN"/>
              <a:t>CFS</a:t>
            </a:r>
            <a:r>
              <a:rPr lang="zh-CN" altLang="en-US"/>
              <a:t> </a:t>
            </a:r>
            <a:r>
              <a:rPr lang="en-US" altLang="zh-CN"/>
              <a:t>17,900 lines of code</a:t>
            </a:r>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78</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63571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Similar</a:t>
            </a:r>
            <a:r>
              <a:rPr lang="zh-CN" altLang="en-US" dirty="0"/>
              <a:t> </a:t>
            </a:r>
            <a:r>
              <a:rPr lang="en-US" altLang="zh-CN" dirty="0"/>
              <a:t>to</a:t>
            </a:r>
            <a:r>
              <a:rPr lang="zh-CN" altLang="en-US" dirty="0"/>
              <a:t> </a:t>
            </a:r>
            <a:r>
              <a:rPr lang="en-US" altLang="zh-CN" dirty="0"/>
              <a:t>segmentation,</a:t>
            </a:r>
            <a:r>
              <a:rPr lang="zh-CN" altLang="en-US" dirty="0"/>
              <a:t> </a:t>
            </a:r>
            <a:r>
              <a:rPr lang="en-US" altLang="zh-CN" dirty="0"/>
              <a:t>high</a:t>
            </a:r>
            <a:r>
              <a:rPr lang="zh-CN" altLang="en-US" dirty="0"/>
              <a:t> </a:t>
            </a:r>
            <a:r>
              <a:rPr lang="en-US" altLang="zh-CN" dirty="0"/>
              <a:t>bits</a:t>
            </a:r>
            <a:r>
              <a:rPr lang="zh-CN" altLang="en-US" dirty="0"/>
              <a:t> </a:t>
            </a:r>
            <a:r>
              <a:rPr lang="en-US" altLang="zh-CN" dirty="0"/>
              <a:t>for</a:t>
            </a:r>
            <a:r>
              <a:rPr lang="zh-CN" altLang="en-US" dirty="0"/>
              <a:t> </a:t>
            </a:r>
            <a:r>
              <a:rPr lang="en-US" altLang="zh-CN" dirty="0"/>
              <a:t>page</a:t>
            </a:r>
            <a:r>
              <a:rPr lang="zh-CN" altLang="en-US" dirty="0"/>
              <a:t> </a:t>
            </a:r>
            <a:r>
              <a:rPr lang="en-US" altLang="zh-CN" dirty="0"/>
              <a:t>number</a:t>
            </a:r>
            <a:r>
              <a:rPr lang="zh-CN" altLang="en-US" dirty="0"/>
              <a:t> </a:t>
            </a:r>
            <a:r>
              <a:rPr lang="en-US" altLang="zh-CN" dirty="0"/>
              <a:t>and</a:t>
            </a:r>
            <a:r>
              <a:rPr lang="zh-CN" altLang="en-US" dirty="0"/>
              <a:t> </a:t>
            </a:r>
            <a:r>
              <a:rPr lang="en-US" altLang="zh-CN" dirty="0"/>
              <a:t>low</a:t>
            </a:r>
            <a:r>
              <a:rPr lang="zh-CN" altLang="en-US" dirty="0"/>
              <a:t> </a:t>
            </a:r>
            <a:r>
              <a:rPr lang="en-US" altLang="zh-CN" dirty="0"/>
              <a:t>bits</a:t>
            </a:r>
            <a:r>
              <a:rPr lang="zh-CN" altLang="en-US" dirty="0"/>
              <a:t> </a:t>
            </a:r>
            <a:r>
              <a:rPr lang="en-US" altLang="zh-CN" dirty="0"/>
              <a:t>for</a:t>
            </a:r>
            <a:r>
              <a:rPr lang="zh-CN" altLang="en-US" dirty="0"/>
              <a:t> </a:t>
            </a:r>
            <a:r>
              <a:rPr lang="en-US" altLang="zh-CN" dirty="0"/>
              <a:t>offset </a:t>
            </a:r>
            <a:r>
              <a:rPr lang="en-US" dirty="0"/>
              <a:t> that is sent to the memory unit</a:t>
            </a: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97542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you can see this in xv6</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93670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a:t>
            </a:r>
            <a:r>
              <a:rPr lang="zh-CN" altLang="en-US" dirty="0"/>
              <a:t> </a:t>
            </a:r>
            <a:r>
              <a:rPr lang="en-US" altLang="zh-CN" dirty="0"/>
              <a:t>steps</a:t>
            </a:r>
            <a:r>
              <a:rPr lang="zh-CN" altLang="en-US" dirty="0"/>
              <a:t> </a:t>
            </a:r>
            <a:r>
              <a:rPr lang="en-US" altLang="zh-CN" dirty="0"/>
              <a:t>of</a:t>
            </a:r>
            <a:r>
              <a:rPr lang="zh-CN" altLang="en-US" dirty="0"/>
              <a:t> </a:t>
            </a:r>
            <a:r>
              <a:rPr lang="en-US" altLang="zh-CN" dirty="0"/>
              <a:t>each</a:t>
            </a:r>
            <a:r>
              <a:rPr lang="zh-CN" altLang="en-US" dirty="0"/>
              <a:t> </a:t>
            </a:r>
            <a:r>
              <a:rPr lang="en-US" altLang="zh-CN" dirty="0"/>
              <a:t>memory</a:t>
            </a:r>
            <a:r>
              <a:rPr lang="zh-CN" altLang="en-US" dirty="0"/>
              <a:t> </a:t>
            </a:r>
            <a:r>
              <a:rPr lang="en-US" altLang="zh-CN" dirty="0"/>
              <a:t>reference</a:t>
            </a:r>
          </a:p>
          <a:p>
            <a:pPr marL="857250" lvl="1" indent="-457200">
              <a:buFont typeface="+mj-lt"/>
              <a:buAutoNum type="arabicPeriod"/>
            </a:pPr>
            <a:r>
              <a:rPr lang="en-US" altLang="zh-CN" dirty="0"/>
              <a:t>Extract</a:t>
            </a:r>
            <a:r>
              <a:rPr lang="zh-CN" altLang="en-US" dirty="0"/>
              <a:t> </a:t>
            </a:r>
            <a:r>
              <a:rPr lang="en-US" altLang="zh-CN" dirty="0">
                <a:solidFill>
                  <a:srgbClr val="0070C0"/>
                </a:solidFill>
              </a:rPr>
              <a:t>virtual</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number</a:t>
            </a:r>
            <a:r>
              <a:rPr lang="zh-CN" altLang="en-US" dirty="0">
                <a:solidFill>
                  <a:srgbClr val="0070C0"/>
                </a:solidFill>
              </a:rPr>
              <a:t> </a:t>
            </a:r>
            <a:r>
              <a:rPr lang="en-US" altLang="zh-CN" dirty="0"/>
              <a:t>from</a:t>
            </a:r>
            <a:r>
              <a:rPr lang="zh-CN" altLang="en-US" dirty="0"/>
              <a:t> </a:t>
            </a:r>
            <a:r>
              <a:rPr lang="en-US" altLang="zh-CN" dirty="0">
                <a:solidFill>
                  <a:srgbClr val="0070C0"/>
                </a:solidFill>
              </a:rPr>
              <a:t>virtual</a:t>
            </a:r>
            <a:r>
              <a:rPr lang="zh-CN" altLang="en-US" dirty="0">
                <a:solidFill>
                  <a:srgbClr val="0070C0"/>
                </a:solidFill>
              </a:rPr>
              <a:t> </a:t>
            </a:r>
            <a:r>
              <a:rPr lang="en-US" altLang="zh-CN" dirty="0">
                <a:solidFill>
                  <a:srgbClr val="0070C0"/>
                </a:solidFill>
              </a:rPr>
              <a:t>address </a:t>
            </a:r>
            <a:r>
              <a:rPr lang="en-US" altLang="zh-CN" dirty="0">
                <a:solidFill>
                  <a:srgbClr val="FF0000"/>
                </a:solidFill>
              </a:rPr>
              <a:t>(memory access)</a:t>
            </a:r>
          </a:p>
          <a:p>
            <a:pPr marL="857250" lvl="1" indent="-457200">
              <a:buFont typeface="+mj-lt"/>
              <a:buAutoNum type="arabicPeriod"/>
            </a:pPr>
            <a:r>
              <a:rPr lang="en-US" altLang="zh-CN" dirty="0"/>
              <a:t>Calculate</a:t>
            </a:r>
            <a:r>
              <a:rPr lang="zh-CN" altLang="en-US" dirty="0"/>
              <a:t> </a:t>
            </a:r>
            <a:r>
              <a:rPr lang="en-US" altLang="zh-CN" dirty="0"/>
              <a:t>address</a:t>
            </a:r>
            <a:r>
              <a:rPr lang="zh-CN" altLang="en-US" dirty="0"/>
              <a:t> </a:t>
            </a:r>
            <a:r>
              <a:rPr lang="en-US" altLang="zh-CN" dirty="0"/>
              <a:t>of</a:t>
            </a:r>
            <a:r>
              <a:rPr lang="zh-CN" altLang="en-US" dirty="0"/>
              <a:t> </a:t>
            </a:r>
            <a:r>
              <a:rPr lang="en-US" altLang="zh-CN" dirty="0">
                <a:solidFill>
                  <a:srgbClr val="0070C0"/>
                </a:solidFill>
              </a:rPr>
              <a:t>page</a:t>
            </a:r>
            <a:r>
              <a:rPr lang="zh-CN" altLang="en-US" dirty="0">
                <a:solidFill>
                  <a:srgbClr val="0070C0"/>
                </a:solidFill>
              </a:rPr>
              <a:t> </a:t>
            </a:r>
            <a:r>
              <a:rPr lang="en-US" altLang="zh-CN" dirty="0">
                <a:solidFill>
                  <a:srgbClr val="0070C0"/>
                </a:solidFill>
              </a:rPr>
              <a:t>table</a:t>
            </a:r>
            <a:r>
              <a:rPr lang="zh-CN" altLang="en-US" dirty="0">
                <a:solidFill>
                  <a:srgbClr val="0070C0"/>
                </a:solidFill>
              </a:rPr>
              <a:t> </a:t>
            </a:r>
            <a:r>
              <a:rPr lang="en-US" altLang="zh-CN" dirty="0">
                <a:solidFill>
                  <a:srgbClr val="0070C0"/>
                </a:solidFill>
              </a:rPr>
              <a:t>entry</a:t>
            </a:r>
          </a:p>
          <a:p>
            <a:pPr marL="857250" lvl="1" indent="-457200">
              <a:buFont typeface="+mj-lt"/>
              <a:buAutoNum type="arabicPeriod"/>
            </a:pPr>
            <a:r>
              <a:rPr lang="en-US" altLang="zh-CN" dirty="0"/>
              <a:t>Fetch</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table</a:t>
            </a:r>
            <a:r>
              <a:rPr lang="zh-CN" altLang="en-US" dirty="0">
                <a:solidFill>
                  <a:srgbClr val="0070C0"/>
                </a:solidFill>
              </a:rPr>
              <a:t> </a:t>
            </a:r>
            <a:r>
              <a:rPr lang="en-US" altLang="zh-CN" dirty="0">
                <a:solidFill>
                  <a:srgbClr val="0070C0"/>
                </a:solidFill>
              </a:rPr>
              <a:t>address</a:t>
            </a:r>
            <a:r>
              <a:rPr lang="zh-CN" altLang="en-US" dirty="0">
                <a:solidFill>
                  <a:srgbClr val="0070C0"/>
                </a:solidFill>
              </a:rPr>
              <a:t> </a:t>
            </a:r>
            <a:endParaRPr lang="en-US" altLang="zh-CN" dirty="0">
              <a:solidFill>
                <a:srgbClr val="0070C0"/>
              </a:solidFill>
            </a:endParaRPr>
          </a:p>
          <a:p>
            <a:pPr marL="857250" lvl="1" indent="-457200">
              <a:buFont typeface="+mj-lt"/>
              <a:buAutoNum type="arabicPeriod"/>
            </a:pPr>
            <a:r>
              <a:rPr lang="en-US" altLang="zh-CN" dirty="0"/>
              <a:t>Extract</a:t>
            </a:r>
            <a:r>
              <a:rPr lang="zh-CN" altLang="en-US" dirty="0">
                <a:solidFill>
                  <a:srgbClr val="0070C0"/>
                </a:solidFill>
              </a:rPr>
              <a:t> </a:t>
            </a:r>
            <a:r>
              <a:rPr lang="en-US" altLang="zh-CN" dirty="0">
                <a:solidFill>
                  <a:srgbClr val="0070C0"/>
                </a:solidFill>
              </a:rPr>
              <a:t>physical</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frame</a:t>
            </a:r>
            <a:r>
              <a:rPr lang="zh-CN" altLang="en-US" dirty="0">
                <a:solidFill>
                  <a:srgbClr val="0070C0"/>
                </a:solidFill>
              </a:rPr>
              <a:t> </a:t>
            </a:r>
            <a:r>
              <a:rPr lang="en-US" altLang="zh-CN" dirty="0">
                <a:solidFill>
                  <a:srgbClr val="0070C0"/>
                </a:solidFill>
              </a:rPr>
              <a:t>number</a:t>
            </a:r>
            <a:endParaRPr lang="en-US" altLang="zh-CN" dirty="0">
              <a:solidFill>
                <a:srgbClr val="FF0000"/>
              </a:solidFill>
            </a:endParaRPr>
          </a:p>
          <a:p>
            <a:pPr marL="857250" lvl="1" indent="-457200">
              <a:buFont typeface="+mj-lt"/>
              <a:buAutoNum type="arabicPeriod"/>
            </a:pPr>
            <a:r>
              <a:rPr lang="en-US" altLang="zh-CN" dirty="0"/>
              <a:t>Determine</a:t>
            </a:r>
            <a:r>
              <a:rPr lang="zh-CN" altLang="en-US" dirty="0">
                <a:solidFill>
                  <a:srgbClr val="0070C0"/>
                </a:solidFill>
              </a:rPr>
              <a:t> </a:t>
            </a:r>
            <a:r>
              <a:rPr lang="en-US" altLang="zh-CN" dirty="0">
                <a:solidFill>
                  <a:srgbClr val="0070C0"/>
                </a:solidFill>
              </a:rPr>
              <a:t>physical</a:t>
            </a:r>
            <a:r>
              <a:rPr lang="zh-CN" altLang="en-US" dirty="0">
                <a:solidFill>
                  <a:srgbClr val="0070C0"/>
                </a:solidFill>
              </a:rPr>
              <a:t> </a:t>
            </a:r>
            <a:r>
              <a:rPr lang="en-US" altLang="zh-CN" dirty="0">
                <a:solidFill>
                  <a:srgbClr val="0070C0"/>
                </a:solidFill>
              </a:rPr>
              <a:t>address</a:t>
            </a:r>
          </a:p>
          <a:p>
            <a:pPr marL="857250" lvl="1" indent="-457200">
              <a:buFont typeface="+mj-lt"/>
              <a:buAutoNum type="arabicPeriod"/>
            </a:pPr>
            <a:r>
              <a:rPr lang="en-US" altLang="zh-CN" dirty="0"/>
              <a:t>Fetch</a:t>
            </a:r>
            <a:r>
              <a:rPr lang="zh-CN" altLang="en-US" dirty="0">
                <a:solidFill>
                  <a:srgbClr val="0070C0"/>
                </a:solidFill>
              </a:rPr>
              <a:t> </a:t>
            </a:r>
            <a:r>
              <a:rPr lang="en-US" altLang="zh-CN" dirty="0">
                <a:solidFill>
                  <a:srgbClr val="0070C0"/>
                </a:solidFill>
              </a:rPr>
              <a:t>physical</a:t>
            </a:r>
            <a:r>
              <a:rPr lang="zh-CN" altLang="en-US" dirty="0">
                <a:solidFill>
                  <a:srgbClr val="0070C0"/>
                </a:solidFill>
              </a:rPr>
              <a:t> </a:t>
            </a:r>
            <a:r>
              <a:rPr lang="en-US" altLang="zh-CN" dirty="0">
                <a:solidFill>
                  <a:srgbClr val="0070C0"/>
                </a:solidFill>
              </a:rPr>
              <a:t>address</a:t>
            </a:r>
            <a:r>
              <a:rPr lang="zh-CN" altLang="en-US" dirty="0">
                <a:solidFill>
                  <a:srgbClr val="0070C0"/>
                </a:solidFill>
              </a:rPr>
              <a:t> </a:t>
            </a:r>
            <a:r>
              <a:rPr lang="en-US" altLang="zh-CN" dirty="0">
                <a:solidFill>
                  <a:srgbClr val="0070C0"/>
                </a:solidFill>
              </a:rPr>
              <a:t>to</a:t>
            </a:r>
            <a:r>
              <a:rPr lang="zh-CN" altLang="en-US" dirty="0">
                <a:solidFill>
                  <a:srgbClr val="0070C0"/>
                </a:solidFill>
              </a:rPr>
              <a:t> </a:t>
            </a:r>
            <a:r>
              <a:rPr lang="en-US" altLang="zh-CN" dirty="0">
                <a:solidFill>
                  <a:srgbClr val="0070C0"/>
                </a:solidFill>
              </a:rPr>
              <a:t>register </a:t>
            </a:r>
            <a:r>
              <a:rPr lang="en-US" altLang="zh-CN" dirty="0">
                <a:solidFill>
                  <a:srgbClr val="FF0000"/>
                </a:solidFill>
              </a:rPr>
              <a:t>(memory access)</a:t>
            </a:r>
            <a:endParaRPr lang="en-US" altLang="zh-CN" dirty="0">
              <a:solidFill>
                <a:srgbClr val="0070C0"/>
              </a:solidFill>
            </a:endParaRPr>
          </a:p>
          <a:p>
            <a:pPr marL="857250" lvl="1" indent="-457200">
              <a:buFont typeface="+mj-lt"/>
              <a:buAutoNum type="arabicPeriod"/>
            </a:pPr>
            <a:endParaRPr lang="en-US" altLang="zh-CN" dirty="0">
              <a:solidFill>
                <a:srgbClr val="0070C0"/>
              </a:solidFill>
            </a:endParaRPr>
          </a:p>
          <a:p>
            <a:pPr marL="457200" indent="-457200">
              <a:buFont typeface="+mj-lt"/>
              <a:buAutoNum type="arabicPeriod"/>
            </a:pPr>
            <a:endParaRPr lang="en-US" altLang="zh-CN" dirty="0"/>
          </a:p>
          <a:p>
            <a:endParaRPr lang="en-US" dirty="0"/>
          </a:p>
          <a:p>
            <a:endParaRPr lang="en-SE" dirty="0"/>
          </a:p>
        </p:txBody>
      </p:sp>
    </p:spTree>
    <p:extLst>
      <p:ext uri="{BB962C8B-B14F-4D97-AF65-F5344CB8AC3E}">
        <p14:creationId xmlns:p14="http://schemas.microsoft.com/office/powerpoint/2010/main" val="1847236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32-bit virtual</a:t>
            </a:r>
            <a:r>
              <a:rPr lang="zh-CN" altLang="en-US" dirty="0"/>
              <a:t> </a:t>
            </a:r>
            <a:r>
              <a:rPr lang="en-US" altLang="zh-CN" dirty="0"/>
              <a:t>address, virtual address space 2^32=4GB</a:t>
            </a:r>
          </a:p>
          <a:p>
            <a:r>
              <a:rPr lang="en-US" altLang="zh-CN" dirty="0"/>
              <a:t>Physical memory 2GB</a:t>
            </a:r>
          </a:p>
          <a:p>
            <a:pPr marL="0" indent="0">
              <a:buNone/>
            </a:pPr>
            <a:endParaRPr lang="en-US" altLang="zh-CN" dirty="0"/>
          </a:p>
          <a:p>
            <a:r>
              <a:rPr lang="en-US" altLang="zh-CN" dirty="0"/>
              <a:t>Page</a:t>
            </a:r>
            <a:r>
              <a:rPr lang="zh-CN" altLang="en-US" dirty="0"/>
              <a:t> </a:t>
            </a:r>
            <a:r>
              <a:rPr lang="en-US" altLang="zh-CN" dirty="0"/>
              <a:t>size</a:t>
            </a:r>
            <a:r>
              <a:rPr lang="zh-CN" altLang="en-US" dirty="0"/>
              <a:t> </a:t>
            </a:r>
            <a:r>
              <a:rPr lang="en-GB" altLang="zh-CN" dirty="0"/>
              <a:t>2^12=</a:t>
            </a:r>
            <a:r>
              <a:rPr lang="en-US" altLang="zh-CN" dirty="0"/>
              <a:t>4KB, hence offset is 12 bits.</a:t>
            </a:r>
          </a:p>
          <a:p>
            <a:endParaRPr lang="en-US" altLang="zh-CN" dirty="0"/>
          </a:p>
          <a:p>
            <a:r>
              <a:rPr lang="en-US" altLang="zh-CN" dirty="0"/>
              <a:t>Number of </a:t>
            </a:r>
            <a:r>
              <a:rPr lang="en-US" altLang="zh-CN" dirty="0" err="1"/>
              <a:t>physocal</a:t>
            </a:r>
            <a:r>
              <a:rPr lang="en-US" altLang="zh-CN" dirty="0"/>
              <a:t> memory pages is 2GB/4KB=2^19, hence page number is 19 bits</a:t>
            </a:r>
            <a:endParaRPr lang="en-US" dirty="0"/>
          </a:p>
          <a:p>
            <a:endParaRPr lang="en-SE" dirty="0"/>
          </a:p>
        </p:txBody>
      </p:sp>
    </p:spTree>
    <p:extLst>
      <p:ext uri="{BB962C8B-B14F-4D97-AF65-F5344CB8AC3E}">
        <p14:creationId xmlns:p14="http://schemas.microsoft.com/office/powerpoint/2010/main" val="600520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sz="1200" b="0" dirty="0">
                <a:solidFill>
                  <a:srgbClr val="000000"/>
                </a:solidFill>
                <a:latin typeface="Calibri"/>
                <a:ea typeface="굴림" charset="-127"/>
                <a:cs typeface="굴림" charset="-127"/>
              </a:rPr>
              <a:t>which contains an entry for each program page</a:t>
            </a:r>
          </a:p>
          <a:p>
            <a:endParaRPr lang="en-SE" dirty="0"/>
          </a:p>
        </p:txBody>
      </p:sp>
    </p:spTree>
    <p:extLst>
      <p:ext uri="{BB962C8B-B14F-4D97-AF65-F5344CB8AC3E}">
        <p14:creationId xmlns:p14="http://schemas.microsoft.com/office/powerpoint/2010/main" val="3182748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auto">
              <a:spcAft>
                <a:spcPts val="0"/>
              </a:spcAft>
            </a:pPr>
            <a:endParaRPr lang="en-US" b="0" dirty="0"/>
          </a:p>
          <a:p>
            <a:endParaRPr lang="en-US" altLang="zh-CN" dirty="0"/>
          </a:p>
          <a:p>
            <a:r>
              <a:rPr lang="en-US" altLang="zh-CN" dirty="0"/>
              <a:t>The</a:t>
            </a:r>
            <a:r>
              <a:rPr lang="zh-CN" altLang="en-US" dirty="0"/>
              <a:t> </a:t>
            </a:r>
            <a:r>
              <a:rPr lang="en-US" altLang="zh-CN" dirty="0"/>
              <a:t>page</a:t>
            </a:r>
            <a:r>
              <a:rPr lang="zh-CN" altLang="en-US" dirty="0"/>
              <a:t> </a:t>
            </a:r>
            <a:r>
              <a:rPr lang="en-US" altLang="zh-CN" dirty="0"/>
              <a:t>table</a:t>
            </a:r>
            <a:r>
              <a:rPr lang="zh-CN" altLang="en-US" dirty="0"/>
              <a:t> </a:t>
            </a:r>
            <a:r>
              <a:rPr lang="en-US" altLang="zh-CN" dirty="0"/>
              <a:t>data</a:t>
            </a:r>
            <a:r>
              <a:rPr lang="zh-CN" altLang="en-US" dirty="0"/>
              <a:t> </a:t>
            </a:r>
            <a:r>
              <a:rPr lang="en-US" altLang="zh-CN" dirty="0"/>
              <a:t>structure</a:t>
            </a:r>
            <a:r>
              <a:rPr lang="zh-CN" altLang="en-US" dirty="0"/>
              <a:t> </a:t>
            </a:r>
            <a:r>
              <a:rPr lang="en-US" altLang="zh-CN" dirty="0"/>
              <a:t>is</a:t>
            </a:r>
            <a:r>
              <a:rPr lang="zh-CN" altLang="en-US" dirty="0"/>
              <a:t> </a:t>
            </a:r>
            <a:r>
              <a:rPr lang="en-US" altLang="zh-CN" dirty="0"/>
              <a:t>kept</a:t>
            </a:r>
            <a:r>
              <a:rPr lang="zh-CN" altLang="en-US" dirty="0"/>
              <a:t> </a:t>
            </a:r>
            <a:r>
              <a:rPr lang="en-US" altLang="zh-CN" dirty="0"/>
              <a:t>in</a:t>
            </a:r>
            <a:r>
              <a:rPr lang="zh-CN" altLang="en-US" dirty="0"/>
              <a:t> </a:t>
            </a:r>
            <a:r>
              <a:rPr lang="en-US" altLang="zh-CN" b="1" dirty="0">
                <a:solidFill>
                  <a:srgbClr val="0070C0"/>
                </a:solidFill>
              </a:rPr>
              <a:t>main</a:t>
            </a:r>
            <a:r>
              <a:rPr lang="zh-CN" altLang="en-US" b="1" dirty="0">
                <a:solidFill>
                  <a:srgbClr val="0070C0"/>
                </a:solidFill>
              </a:rPr>
              <a:t> </a:t>
            </a:r>
            <a:r>
              <a:rPr lang="en-US" altLang="zh-CN" b="1" dirty="0">
                <a:solidFill>
                  <a:srgbClr val="0070C0"/>
                </a:solidFill>
              </a:rPr>
              <a:t>memory</a:t>
            </a:r>
          </a:p>
          <a:p>
            <a:r>
              <a:rPr lang="en-US" altLang="zh-CN" b="1" dirty="0">
                <a:solidFill>
                  <a:srgbClr val="0070C0"/>
                </a:solidFill>
              </a:rPr>
              <a:t>Page-table</a:t>
            </a:r>
            <a:r>
              <a:rPr lang="zh-CN" altLang="en-US" b="1" dirty="0">
                <a:solidFill>
                  <a:srgbClr val="0070C0"/>
                </a:solidFill>
              </a:rPr>
              <a:t> </a:t>
            </a:r>
            <a:r>
              <a:rPr lang="en-US" altLang="zh-CN" b="1" dirty="0">
                <a:solidFill>
                  <a:srgbClr val="0070C0"/>
                </a:solidFill>
              </a:rPr>
              <a:t>base</a:t>
            </a:r>
            <a:r>
              <a:rPr lang="zh-CN" altLang="en-US" b="1" dirty="0">
                <a:solidFill>
                  <a:srgbClr val="0070C0"/>
                </a:solidFill>
              </a:rPr>
              <a:t> </a:t>
            </a:r>
            <a:r>
              <a:rPr lang="en-US" altLang="zh-CN" b="1" dirty="0">
                <a:solidFill>
                  <a:srgbClr val="0070C0"/>
                </a:solidFill>
              </a:rPr>
              <a:t>register</a:t>
            </a:r>
            <a:r>
              <a:rPr lang="zh-CN" altLang="en-US" b="1" dirty="0">
                <a:solidFill>
                  <a:srgbClr val="0070C0"/>
                </a:solidFill>
              </a:rPr>
              <a:t> </a:t>
            </a:r>
            <a:r>
              <a:rPr lang="en-US" altLang="zh-CN" dirty="0"/>
              <a:t>indicates</a:t>
            </a:r>
            <a:r>
              <a:rPr lang="zh-CN" altLang="en-US" dirty="0"/>
              <a:t> </a:t>
            </a:r>
            <a:r>
              <a:rPr lang="en-US" altLang="zh-CN" dirty="0"/>
              <a:t>the</a:t>
            </a:r>
            <a:r>
              <a:rPr lang="zh-CN" altLang="en-US" dirty="0"/>
              <a:t> </a:t>
            </a:r>
            <a:r>
              <a:rPr lang="en-US" altLang="zh-CN" dirty="0"/>
              <a:t>starting</a:t>
            </a:r>
            <a:r>
              <a:rPr lang="zh-CN" altLang="en-US" dirty="0"/>
              <a:t> </a:t>
            </a:r>
            <a:r>
              <a:rPr lang="en-US" altLang="zh-CN" dirty="0"/>
              <a:t>address</a:t>
            </a:r>
            <a:r>
              <a:rPr lang="zh-CN" altLang="en-US" dirty="0"/>
              <a:t> </a:t>
            </a:r>
            <a:r>
              <a:rPr lang="en-US" altLang="zh-CN" dirty="0"/>
              <a:t>of</a:t>
            </a:r>
            <a:r>
              <a:rPr lang="zh-CN" altLang="en-US" dirty="0"/>
              <a:t> </a:t>
            </a:r>
            <a:r>
              <a:rPr lang="en-US" altLang="zh-CN" dirty="0"/>
              <a:t>page</a:t>
            </a:r>
            <a:r>
              <a:rPr lang="zh-CN" altLang="en-US" dirty="0"/>
              <a:t> </a:t>
            </a:r>
            <a:r>
              <a:rPr lang="en-US" altLang="zh-CN" dirty="0"/>
              <a:t>table</a:t>
            </a:r>
          </a:p>
          <a:p>
            <a:r>
              <a:rPr lang="en-US" altLang="zh-CN" dirty="0"/>
              <a:t>The simplest form of a page table is a </a:t>
            </a:r>
            <a:r>
              <a:rPr lang="en-US" altLang="zh-CN" b="1" dirty="0">
                <a:solidFill>
                  <a:srgbClr val="0070C0"/>
                </a:solidFill>
              </a:rPr>
              <a:t>linear page table</a:t>
            </a:r>
            <a:r>
              <a:rPr lang="en-US" altLang="zh-CN" dirty="0"/>
              <a:t>,</a:t>
            </a:r>
            <a:r>
              <a:rPr lang="zh-CN" altLang="en-US" dirty="0"/>
              <a:t> </a:t>
            </a:r>
            <a:r>
              <a:rPr lang="en-US" altLang="zh-CN" dirty="0"/>
              <a:t>an</a:t>
            </a:r>
            <a:r>
              <a:rPr lang="zh-CN" altLang="en-US" dirty="0"/>
              <a:t> </a:t>
            </a:r>
            <a:r>
              <a:rPr lang="en-US" altLang="zh-CN" dirty="0"/>
              <a:t>array data structure</a:t>
            </a:r>
          </a:p>
          <a:p>
            <a:r>
              <a:rPr lang="en-US" b="1" dirty="0">
                <a:solidFill>
                  <a:srgbClr val="0070C0"/>
                </a:solidFill>
              </a:rPr>
              <a:t>Page</a:t>
            </a:r>
            <a:r>
              <a:rPr lang="zh-CN" altLang="en-US" b="1" dirty="0">
                <a:solidFill>
                  <a:srgbClr val="0070C0"/>
                </a:solidFill>
              </a:rPr>
              <a:t> </a:t>
            </a:r>
            <a:r>
              <a:rPr lang="en-US" altLang="zh-CN" b="1" dirty="0">
                <a:solidFill>
                  <a:srgbClr val="0070C0"/>
                </a:solidFill>
              </a:rPr>
              <a:t>Table</a:t>
            </a:r>
            <a:r>
              <a:rPr lang="zh-CN" altLang="en-US" b="1" dirty="0">
                <a:solidFill>
                  <a:srgbClr val="0070C0"/>
                </a:solidFill>
              </a:rPr>
              <a:t> </a:t>
            </a:r>
            <a:r>
              <a:rPr lang="en-US" altLang="zh-CN" b="1" dirty="0">
                <a:solidFill>
                  <a:srgbClr val="0070C0"/>
                </a:solidFill>
              </a:rPr>
              <a:t>Entry</a:t>
            </a:r>
            <a:r>
              <a:rPr lang="zh-CN" altLang="en-US" b="1" dirty="0">
                <a:solidFill>
                  <a:srgbClr val="0070C0"/>
                </a:solidFill>
              </a:rPr>
              <a:t> </a:t>
            </a:r>
            <a:r>
              <a:rPr lang="en-US" altLang="zh-CN" b="1" dirty="0">
                <a:solidFill>
                  <a:srgbClr val="0070C0"/>
                </a:solidFill>
              </a:rPr>
              <a:t>(PTE)</a:t>
            </a:r>
            <a:r>
              <a:rPr lang="zh-CN" altLang="en-US" b="1" dirty="0">
                <a:solidFill>
                  <a:srgbClr val="0070C0"/>
                </a:solidFill>
              </a:rPr>
              <a:t> </a:t>
            </a:r>
            <a:r>
              <a:rPr lang="en-US" altLang="zh-CN" dirty="0"/>
              <a:t>includes:</a:t>
            </a:r>
          </a:p>
          <a:p>
            <a:pPr lvl="1"/>
            <a:r>
              <a:rPr lang="en-US" altLang="zh-CN" dirty="0"/>
              <a:t>Page translation</a:t>
            </a:r>
            <a:r>
              <a:rPr lang="zh-CN" altLang="en-US" dirty="0"/>
              <a:t> </a:t>
            </a:r>
            <a:r>
              <a:rPr lang="en-US" altLang="zh-CN" dirty="0"/>
              <a:t>information: Page Frame Number (PFN)</a:t>
            </a:r>
          </a:p>
          <a:p>
            <a:pPr lvl="1"/>
            <a:r>
              <a:rPr lang="en-US" altLang="zh-CN" dirty="0"/>
              <a:t>Other</a:t>
            </a:r>
            <a:r>
              <a:rPr lang="zh-CN" altLang="en-US" dirty="0"/>
              <a:t> </a:t>
            </a:r>
            <a:r>
              <a:rPr lang="en-US" altLang="zh-CN" dirty="0"/>
              <a:t>information: </a:t>
            </a:r>
            <a:r>
              <a:rPr lang="en-GB" altLang="zh-CN" dirty="0"/>
              <a:t>P: present bit; R/W: read/write bit; U/S: user/supervisor bit; A: accessed bit; D: dirty bit</a:t>
            </a:r>
          </a:p>
          <a:p>
            <a:endParaRPr lang="en-SE" dirty="0"/>
          </a:p>
        </p:txBody>
      </p:sp>
    </p:spTree>
    <p:extLst>
      <p:ext uri="{BB962C8B-B14F-4D97-AF65-F5344CB8AC3E}">
        <p14:creationId xmlns:p14="http://schemas.microsoft.com/office/powerpoint/2010/main" val="1865797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491087" y="2677415"/>
            <a:ext cx="10363200" cy="646331"/>
          </a:xfrm>
        </p:spPr>
        <p:txBody>
          <a:bodyPr anchor="t" anchorCtr="0"/>
          <a:lstStyle/>
          <a:p>
            <a:r>
              <a:rPr lang="nb-NO"/>
              <a:t>Klikk for å redigere tittelstil</a:t>
            </a:r>
          </a:p>
        </p:txBody>
      </p:sp>
      <p:sp>
        <p:nvSpPr>
          <p:cNvPr id="3" name="Undertittel 2"/>
          <p:cNvSpPr>
            <a:spLocks noGrp="1"/>
          </p:cNvSpPr>
          <p:nvPr>
            <p:ph type="subTitle" idx="1"/>
          </p:nvPr>
        </p:nvSpPr>
        <p:spPr>
          <a:xfrm>
            <a:off x="491087" y="3645154"/>
            <a:ext cx="10363200"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灯片编号占位符 2">
            <a:extLst>
              <a:ext uri="{FF2B5EF4-FFF2-40B4-BE49-F238E27FC236}">
                <a16:creationId xmlns:a16="http://schemas.microsoft.com/office/drawing/2014/main" id="{982F9ABF-3741-4ECA-B138-FF696AFEAA33}"/>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934024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646331"/>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3" name="灯片编号占位符 2">
            <a:extLst>
              <a:ext uri="{FF2B5EF4-FFF2-40B4-BE49-F238E27FC236}">
                <a16:creationId xmlns:a16="http://schemas.microsoft.com/office/drawing/2014/main" id="{82064659-2CA1-B4C5-59CA-AF504B0839DC}"/>
              </a:ext>
            </a:extLst>
          </p:cNvPr>
          <p:cNvSpPr>
            <a:spLocks noGrp="1"/>
          </p:cNvSpPr>
          <p:nvPr>
            <p:ph type="sldNum" sz="quarter" idx="11"/>
          </p:nvPr>
        </p:nvSpPr>
        <p:spPr>
          <a:xfrm>
            <a:off x="11606548" y="6501823"/>
            <a:ext cx="569288" cy="365125"/>
          </a:xfrm>
        </p:spPr>
        <p:txBody>
          <a:bodyPr/>
          <a:lstStyle>
            <a:lvl1pPr>
              <a:defRPr sz="1400" b="0"/>
            </a:lvl1p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915407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963084" y="4406901"/>
            <a:ext cx="10363200" cy="707886"/>
          </a:xfrm>
        </p:spPr>
        <p:txBody>
          <a:bodyPr anchor="t"/>
          <a:lstStyle>
            <a:lvl1pPr algn="l">
              <a:defRPr sz="4000" b="1" cap="all"/>
            </a:lvl1pPr>
          </a:lstStyle>
          <a:p>
            <a:r>
              <a:rPr lang="nb-NO"/>
              <a:t>Klikk for å redigere tittelstil</a:t>
            </a:r>
          </a:p>
        </p:txBody>
      </p:sp>
      <p:sp>
        <p:nvSpPr>
          <p:cNvPr id="3" name="Plassholder for tekst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
        <p:nvSpPr>
          <p:cNvPr id="4" name="灯片编号占位符 2">
            <a:extLst>
              <a:ext uri="{FF2B5EF4-FFF2-40B4-BE49-F238E27FC236}">
                <a16:creationId xmlns:a16="http://schemas.microsoft.com/office/drawing/2014/main" id="{6DF00802-075B-2DAE-178B-D27BC985CA71}"/>
              </a:ext>
            </a:extLst>
          </p:cNvPr>
          <p:cNvSpPr txBox="1">
            <a:spLocks/>
          </p:cNvSpPr>
          <p:nvPr userDrawn="1"/>
        </p:nvSpPr>
        <p:spPr>
          <a:xfrm>
            <a:off x="11597312" y="6492875"/>
            <a:ext cx="569288" cy="365125"/>
          </a:xfrm>
          <a:prstGeom prst="rect">
            <a:avLst/>
          </a:prstGeom>
        </p:spPr>
        <p:txBody>
          <a:bodyPr/>
          <a:lstStyle>
            <a:defPPr>
              <a:defRPr lang="en-US"/>
            </a:defPPr>
            <a:lvl1pPr algn="l" rtl="0" eaLnBrk="0" fontAlgn="base" hangingPunct="0">
              <a:spcBef>
                <a:spcPct val="0"/>
              </a:spcBef>
              <a:spcAft>
                <a:spcPct val="0"/>
              </a:spcAft>
              <a:defRPr sz="1600"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58667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灯片编号占位符 2">
            <a:extLst>
              <a:ext uri="{FF2B5EF4-FFF2-40B4-BE49-F238E27FC236}">
                <a16:creationId xmlns:a16="http://schemas.microsoft.com/office/drawing/2014/main" id="{2BA45275-64B5-37F7-9E77-5600BFCA057D}"/>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889848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a:t>Klikk for å redigere tittelstil</a:t>
            </a:r>
          </a:p>
        </p:txBody>
      </p:sp>
      <p:sp>
        <p:nvSpPr>
          <p:cNvPr id="3" name="Plassholder for tekst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灯片编号占位符 2">
            <a:extLst>
              <a:ext uri="{FF2B5EF4-FFF2-40B4-BE49-F238E27FC236}">
                <a16:creationId xmlns:a16="http://schemas.microsoft.com/office/drawing/2014/main" id="{8A086727-DB08-89FE-B3D5-A461BA38BB3E}"/>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6976602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灯片编号占位符 2">
            <a:extLst>
              <a:ext uri="{FF2B5EF4-FFF2-40B4-BE49-F238E27FC236}">
                <a16:creationId xmlns:a16="http://schemas.microsoft.com/office/drawing/2014/main" id="{1FAD67E2-AFE4-B317-C2D4-B38B18D22AF2}"/>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817524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灯片编号占位符 2">
            <a:extLst>
              <a:ext uri="{FF2B5EF4-FFF2-40B4-BE49-F238E27FC236}">
                <a16:creationId xmlns:a16="http://schemas.microsoft.com/office/drawing/2014/main" id="{A5A705C4-2DFD-B782-819D-DFC181FB5AFD}"/>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790684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609601" y="1034990"/>
            <a:ext cx="4011084" cy="400110"/>
          </a:xfrm>
        </p:spPr>
        <p:txBody>
          <a:bodyPr anchor="b"/>
          <a:lstStyle>
            <a:lvl1pPr algn="l">
              <a:defRPr sz="2000" b="1"/>
            </a:lvl1pPr>
          </a:lstStyle>
          <a:p>
            <a:r>
              <a:rPr lang="nb-NO"/>
              <a:t>Klikk for å redigere tittelstil</a:t>
            </a:r>
          </a:p>
        </p:txBody>
      </p:sp>
      <p:sp>
        <p:nvSpPr>
          <p:cNvPr id="3" name="Plassholder for innhold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灯片编号占位符 2">
            <a:extLst>
              <a:ext uri="{FF2B5EF4-FFF2-40B4-BE49-F238E27FC236}">
                <a16:creationId xmlns:a16="http://schemas.microsoft.com/office/drawing/2014/main" id="{D2DFE07F-F650-3340-4591-3EB6F7BC361A}"/>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0283282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2389717" y="4967228"/>
            <a:ext cx="7315200" cy="400110"/>
          </a:xfrm>
        </p:spPr>
        <p:txBody>
          <a:bodyPr anchor="b"/>
          <a:lstStyle>
            <a:lvl1pPr algn="l">
              <a:defRPr sz="2000" b="1"/>
            </a:lvl1pPr>
          </a:lstStyle>
          <a:p>
            <a:r>
              <a:rPr lang="nb-NO"/>
              <a:t>Klikk for å redigere tittelstil</a:t>
            </a:r>
          </a:p>
        </p:txBody>
      </p:sp>
      <p:sp>
        <p:nvSpPr>
          <p:cNvPr id="3" name="Plassholder for bild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灯片编号占位符 2">
            <a:extLst>
              <a:ext uri="{FF2B5EF4-FFF2-40B4-BE49-F238E27FC236}">
                <a16:creationId xmlns:a16="http://schemas.microsoft.com/office/drawing/2014/main" id="{5631A516-D484-4ECB-E5DE-FCBA74C38E4E}"/>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2327480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灯片编号占位符 2">
            <a:extLst>
              <a:ext uri="{FF2B5EF4-FFF2-40B4-BE49-F238E27FC236}">
                <a16:creationId xmlns:a16="http://schemas.microsoft.com/office/drawing/2014/main" id="{7D04482A-9EFC-E5ED-443B-8D5B0C120DD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6375684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10289738" y="274639"/>
            <a:ext cx="1292662" cy="5851525"/>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609600" y="274639"/>
            <a:ext cx="8026400" cy="5851525"/>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灯片编号占位符 2">
            <a:extLst>
              <a:ext uri="{FF2B5EF4-FFF2-40B4-BE49-F238E27FC236}">
                <a16:creationId xmlns:a16="http://schemas.microsoft.com/office/drawing/2014/main" id="{1296AB31-0C9F-A8CA-AB58-F940D42C575A}"/>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85980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457200" rtl="0" eaLnBrk="1" latinLnBrk="0" hangingPunct="1">
              <a:spcBef>
                <a:spcPct val="0"/>
              </a:spcBef>
              <a:buNone/>
              <a:defRPr lang="en-US" sz="4400" kern="1200" baseline="0" dirty="0">
                <a:solidFill>
                  <a:schemeClr val="tx1"/>
                </a:solidFill>
                <a:latin typeface="Arial Rounded MT Bold" pitchFamily="34" charset="0"/>
                <a:ea typeface="+mj-ea"/>
                <a:cs typeface="+mj-cs"/>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Helvetica (Body)"/>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cxnSp>
        <p:nvCxnSpPr>
          <p:cNvPr id="7" name="直接连接符 6"/>
          <p:cNvCxnSpPr/>
          <p:nvPr userDrawn="1"/>
        </p:nvCxnSpPr>
        <p:spPr bwMode="auto">
          <a:xfrm>
            <a:off x="575733" y="1449440"/>
            <a:ext cx="110236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5547432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55520332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0640960"/>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0811079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9405129"/>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783468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0422178"/>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0295107"/>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1847622"/>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54935093"/>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39134104"/>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776942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396836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776487186"/>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2895706"/>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3711544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7619497"/>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86861928"/>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52465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06543438"/>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3396415"/>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39870666"/>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8966636"/>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1567888"/>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993090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0761661" y="6551613"/>
            <a:ext cx="987431"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err="1">
                <a:solidFill>
                  <a:srgbClr val="2A40E2"/>
                </a:solidFill>
                <a:latin typeface="Gill Sans" charset="0"/>
                <a:cs typeface="Gill Sans" charset="0"/>
              </a:rPr>
              <a:t>Lec</a:t>
            </a:r>
            <a:r>
              <a:rPr lang="en-US" sz="1400" b="0" dirty="0">
                <a:solidFill>
                  <a:srgbClr val="2A40E2"/>
                </a:solidFill>
                <a:latin typeface="Gill Sans" charset="0"/>
                <a:cs typeface="Gill Sans" charset="0"/>
              </a:rPr>
              <a:t> 16.</a:t>
            </a: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437324" y="274639"/>
            <a:ext cx="11251093" cy="646331"/>
          </a:xfrm>
          <a:prstGeom prst="rect">
            <a:avLst/>
          </a:prstGeom>
        </p:spPr>
        <p:txBody>
          <a:bodyPr vert="horz" wrap="square" lIns="91440" tIns="45720" rIns="91440" bIns="45720" rtlCol="0" anchor="t" anchorCtr="0">
            <a:spAutoFit/>
          </a:bodyPr>
          <a:lstStyle/>
          <a:p>
            <a:r>
              <a:rPr lang="nb-NO"/>
              <a:t>Klikk for å redigere tittelstil</a:t>
            </a:r>
          </a:p>
        </p:txBody>
      </p:sp>
      <p:sp>
        <p:nvSpPr>
          <p:cNvPr id="3" name="Plassholder for tekst 2"/>
          <p:cNvSpPr>
            <a:spLocks noGrp="1"/>
          </p:cNvSpPr>
          <p:nvPr>
            <p:ph type="body" idx="1"/>
          </p:nvPr>
        </p:nvSpPr>
        <p:spPr>
          <a:xfrm>
            <a:off x="437324" y="1053549"/>
            <a:ext cx="11251093" cy="5072615"/>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lysbildenummer 5"/>
          <p:cNvSpPr>
            <a:spLocks noGrp="1"/>
          </p:cNvSpPr>
          <p:nvPr>
            <p:ph type="sldNum" sz="quarter" idx="4"/>
          </p:nvPr>
        </p:nvSpPr>
        <p:spPr>
          <a:xfrm>
            <a:off x="11604239" y="6492873"/>
            <a:ext cx="569288" cy="365125"/>
          </a:xfrm>
          <a:prstGeom prst="rect">
            <a:avLst/>
          </a:prstGeom>
        </p:spPr>
        <p:txBody>
          <a:bodyPr/>
          <a:lstStyle>
            <a:lvl1pPr>
              <a:defRPr sz="160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008590200"/>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sldNum="0" hdr="0" dt="0"/>
  <p:txStyles>
    <p:titleStyle>
      <a:lvl1pPr algn="l" defTabSz="457200" rtl="0" eaLnBrk="1" latinLnBrk="0" hangingPunct="1">
        <a:spcBef>
          <a:spcPct val="0"/>
        </a:spcBef>
        <a:buNone/>
        <a:defRPr sz="3600" b="1" i="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extLst>
      <p:ext uri="{BB962C8B-B14F-4D97-AF65-F5344CB8AC3E}">
        <p14:creationId xmlns:p14="http://schemas.microsoft.com/office/powerpoint/2010/main" val="2674532706"/>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extLst>
      <p:ext uri="{BB962C8B-B14F-4D97-AF65-F5344CB8AC3E}">
        <p14:creationId xmlns:p14="http://schemas.microsoft.com/office/powerpoint/2010/main" val="976695285"/>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hyperlink" Target="https://www.youtube.com/watch?v=9pXnMfKq7H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br>
              <a:rPr lang="en-US" sz="3000" dirty="0"/>
            </a:br>
            <a:r>
              <a:rPr lang="en-GB" sz="3000" dirty="0"/>
              <a:t>CSC 112: Computer Operating Systems</a:t>
            </a:r>
            <a:br>
              <a:rPr lang="en-GB" sz="3000" dirty="0"/>
            </a:br>
            <a:r>
              <a:rPr lang="en-GB" sz="3000" dirty="0"/>
              <a:t>Lecture 8</a:t>
            </a:r>
            <a:br>
              <a:rPr lang="en-GB" sz="3000" dirty="0"/>
            </a:br>
            <a:br>
              <a:rPr lang="en-GB" sz="3000" dirty="0"/>
            </a:br>
            <a:br>
              <a:rPr lang="en-GB" sz="3000" dirty="0"/>
            </a:br>
            <a:r>
              <a:rPr lang="en-GB" sz="3000" dirty="0"/>
              <a:t>Memory System II: </a:t>
            </a:r>
            <a:r>
              <a:rPr lang="en-US" sz="3000"/>
              <a:t>Virtual Memory</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E81953-7AB3-45EA-3017-470E4806C14A}"/>
              </a:ext>
            </a:extLst>
          </p:cNvPr>
          <p:cNvSpPr>
            <a:spLocks noGrp="1"/>
          </p:cNvSpPr>
          <p:nvPr>
            <p:ph type="title"/>
          </p:nvPr>
        </p:nvSpPr>
        <p:spPr/>
        <p:txBody>
          <a:bodyPr/>
          <a:lstStyle/>
          <a:p>
            <a:r>
              <a:rPr lang="en-US" altLang="zh-CN" dirty="0"/>
              <a:t>Page</a:t>
            </a:r>
            <a:r>
              <a:rPr lang="zh-CN" altLang="en-US" dirty="0"/>
              <a:t> </a:t>
            </a:r>
            <a:r>
              <a:rPr lang="en-US" altLang="zh-CN" dirty="0"/>
              <a:t>Translation</a:t>
            </a:r>
            <a:endParaRPr lang="en-US" dirty="0"/>
          </a:p>
        </p:txBody>
      </p:sp>
      <p:sp>
        <p:nvSpPr>
          <p:cNvPr id="3" name="内容占位符 2">
            <a:extLst>
              <a:ext uri="{FF2B5EF4-FFF2-40B4-BE49-F238E27FC236}">
                <a16:creationId xmlns:a16="http://schemas.microsoft.com/office/drawing/2014/main" id="{58A10469-3728-CAEF-DE91-F3928A6A41C0}"/>
              </a:ext>
            </a:extLst>
          </p:cNvPr>
          <p:cNvSpPr>
            <a:spLocks noGrp="1"/>
          </p:cNvSpPr>
          <p:nvPr>
            <p:ph idx="1"/>
          </p:nvPr>
        </p:nvSpPr>
        <p:spPr>
          <a:xfrm>
            <a:off x="419449" y="1073427"/>
            <a:ext cx="11543951" cy="5138531"/>
          </a:xfrm>
        </p:spPr>
        <p:txBody>
          <a:bodyPr>
            <a:normAutofit/>
          </a:bodyPr>
          <a:lstStyle/>
          <a:p>
            <a:r>
              <a:rPr lang="en-US" altLang="zh-CN" dirty="0"/>
              <a:t>A</a:t>
            </a:r>
            <a:r>
              <a:rPr lang="zh-CN" altLang="en-US" dirty="0"/>
              <a:t> </a:t>
            </a:r>
            <a:r>
              <a:rPr lang="en-US" altLang="zh-CN" dirty="0"/>
              <a:t>virtual</a:t>
            </a:r>
            <a:r>
              <a:rPr lang="zh-CN" altLang="en-US" dirty="0"/>
              <a:t> </a:t>
            </a:r>
            <a:r>
              <a:rPr lang="en-US" altLang="zh-CN" dirty="0"/>
              <a:t>address</a:t>
            </a:r>
            <a:r>
              <a:rPr lang="zh-CN" altLang="en-US" dirty="0"/>
              <a:t> </a:t>
            </a:r>
            <a:r>
              <a:rPr lang="en-US" altLang="zh-CN" dirty="0"/>
              <a:t>is</a:t>
            </a:r>
            <a:r>
              <a:rPr lang="zh-CN" altLang="en-US" dirty="0"/>
              <a:t> </a:t>
            </a:r>
            <a:r>
              <a:rPr lang="en-US" altLang="zh-CN" dirty="0"/>
              <a:t>split</a:t>
            </a:r>
            <a:r>
              <a:rPr lang="zh-CN" altLang="en-US" dirty="0"/>
              <a:t> </a:t>
            </a:r>
            <a:r>
              <a:rPr lang="en-US" altLang="zh-CN" dirty="0"/>
              <a:t>into</a:t>
            </a:r>
            <a:r>
              <a:rPr lang="zh-CN" altLang="en-US" dirty="0"/>
              <a:t> </a:t>
            </a:r>
            <a:r>
              <a:rPr lang="en-US" altLang="zh-CN" b="1" dirty="0">
                <a:solidFill>
                  <a:srgbClr val="0070C0"/>
                </a:solidFill>
              </a:rPr>
              <a:t>two</a:t>
            </a:r>
            <a:r>
              <a:rPr lang="zh-CN" altLang="en-US" b="1" dirty="0">
                <a:solidFill>
                  <a:srgbClr val="0070C0"/>
                </a:solidFill>
              </a:rPr>
              <a:t> </a:t>
            </a:r>
            <a:r>
              <a:rPr lang="en-US" altLang="zh-CN" b="1" dirty="0">
                <a:solidFill>
                  <a:srgbClr val="0070C0"/>
                </a:solidFill>
              </a:rPr>
              <a:t>parts</a:t>
            </a:r>
            <a:endParaRPr lang="en-US" b="1" dirty="0">
              <a:solidFill>
                <a:srgbClr val="0070C0"/>
              </a:solidFill>
            </a:endParaRPr>
          </a:p>
          <a:p>
            <a:pPr lvl="1"/>
            <a:r>
              <a:rPr lang="en-US" altLang="zh-CN" b="1" dirty="0">
                <a:solidFill>
                  <a:srgbClr val="0070C0"/>
                </a:solidFill>
              </a:rPr>
              <a:t>Virtual</a:t>
            </a:r>
            <a:r>
              <a:rPr lang="zh-CN" altLang="en-US" b="1" dirty="0">
                <a:solidFill>
                  <a:srgbClr val="0070C0"/>
                </a:solidFill>
              </a:rPr>
              <a:t> </a:t>
            </a:r>
            <a:r>
              <a:rPr lang="en-US" altLang="zh-CN" b="1" dirty="0">
                <a:solidFill>
                  <a:srgbClr val="0070C0"/>
                </a:solidFill>
              </a:rPr>
              <a:t>page</a:t>
            </a:r>
            <a:r>
              <a:rPr lang="zh-CN" altLang="en-US" b="1" dirty="0">
                <a:solidFill>
                  <a:srgbClr val="0070C0"/>
                </a:solidFill>
              </a:rPr>
              <a:t> </a:t>
            </a:r>
            <a:r>
              <a:rPr lang="en-US" altLang="zh-CN" b="1" dirty="0">
                <a:solidFill>
                  <a:srgbClr val="0070C0"/>
                </a:solidFill>
              </a:rPr>
              <a:t>number</a:t>
            </a:r>
            <a:r>
              <a:rPr lang="zh-CN" altLang="en-US" b="1" dirty="0">
                <a:solidFill>
                  <a:srgbClr val="0070C0"/>
                </a:solidFill>
              </a:rPr>
              <a:t> </a:t>
            </a:r>
            <a:r>
              <a:rPr lang="en-US" altLang="zh-CN" dirty="0"/>
              <a:t>(or</a:t>
            </a:r>
            <a:r>
              <a:rPr lang="zh-CN" altLang="en-US" dirty="0"/>
              <a:t> </a:t>
            </a:r>
            <a:r>
              <a:rPr lang="en-US" b="1" dirty="0">
                <a:solidFill>
                  <a:srgbClr val="0070C0"/>
                </a:solidFill>
              </a:rPr>
              <a:t>Page number</a:t>
            </a:r>
            <a:r>
              <a:rPr lang="en-US" dirty="0"/>
              <a:t> </a:t>
            </a:r>
            <a:r>
              <a:rPr lang="en-US" altLang="zh-CN" dirty="0"/>
              <a:t>)</a:t>
            </a:r>
            <a:r>
              <a:rPr lang="en-US" dirty="0"/>
              <a:t> – used as an index into a page table which contains base address of each page in physical memory</a:t>
            </a:r>
          </a:p>
          <a:p>
            <a:pPr lvl="2"/>
            <a:r>
              <a:rPr lang="en-US" altLang="zh-CN" sz="2000" dirty="0"/>
              <a:t>High</a:t>
            </a:r>
            <a:r>
              <a:rPr lang="zh-CN" altLang="en-US" sz="2000" dirty="0"/>
              <a:t> </a:t>
            </a:r>
            <a:r>
              <a:rPr lang="en-US" altLang="zh-CN" sz="2000" dirty="0"/>
              <a:t>bits</a:t>
            </a:r>
            <a:r>
              <a:rPr lang="zh-CN" altLang="en-US" sz="2000" dirty="0"/>
              <a:t> </a:t>
            </a:r>
            <a:r>
              <a:rPr lang="en-US" altLang="zh-CN" sz="2000" dirty="0"/>
              <a:t>to</a:t>
            </a:r>
            <a:r>
              <a:rPr lang="zh-CN" altLang="en-US" sz="2000" dirty="0"/>
              <a:t> </a:t>
            </a:r>
            <a:r>
              <a:rPr lang="en-US" altLang="zh-CN" sz="2000" dirty="0"/>
              <a:t>indicate</a:t>
            </a:r>
            <a:r>
              <a:rPr lang="zh-CN" altLang="en-US" sz="2000" dirty="0"/>
              <a:t> </a:t>
            </a:r>
            <a:r>
              <a:rPr lang="en-US" altLang="zh-CN" sz="2000" dirty="0"/>
              <a:t>page</a:t>
            </a:r>
            <a:r>
              <a:rPr lang="zh-CN" altLang="en-US" sz="2000" dirty="0"/>
              <a:t> </a:t>
            </a:r>
            <a:r>
              <a:rPr lang="en-US" altLang="zh-CN" sz="2000" dirty="0"/>
              <a:t>number</a:t>
            </a:r>
            <a:r>
              <a:rPr lang="zh-CN" altLang="en-US" sz="2000" dirty="0"/>
              <a:t> </a:t>
            </a:r>
            <a:endParaRPr lang="en-US" sz="2000" dirty="0"/>
          </a:p>
          <a:p>
            <a:pPr lvl="1"/>
            <a:r>
              <a:rPr lang="en-US" altLang="zh-CN" b="1" dirty="0">
                <a:solidFill>
                  <a:srgbClr val="0070C0"/>
                </a:solidFill>
              </a:rPr>
              <a:t>Offset</a:t>
            </a:r>
            <a:r>
              <a:rPr lang="en-US" dirty="0"/>
              <a:t> – combined with base address to define the physical memory address within the page</a:t>
            </a:r>
          </a:p>
          <a:p>
            <a:pPr lvl="2"/>
            <a:r>
              <a:rPr lang="en-US" altLang="zh-CN" sz="2000" dirty="0"/>
              <a:t>Low</a:t>
            </a:r>
            <a:r>
              <a:rPr lang="zh-CN" altLang="en-US" sz="2000" dirty="0"/>
              <a:t> </a:t>
            </a:r>
            <a:r>
              <a:rPr lang="en-US" altLang="zh-CN" sz="2000" dirty="0"/>
              <a:t>bits</a:t>
            </a:r>
            <a:r>
              <a:rPr lang="zh-CN" altLang="en-US" sz="2000" dirty="0"/>
              <a:t> </a:t>
            </a:r>
            <a:r>
              <a:rPr lang="en-US" altLang="zh-CN" sz="2000" dirty="0"/>
              <a:t>to</a:t>
            </a:r>
            <a:r>
              <a:rPr lang="zh-CN" altLang="en-US" sz="2000" dirty="0"/>
              <a:t> </a:t>
            </a:r>
            <a:r>
              <a:rPr lang="en-US" altLang="zh-CN" sz="2000" dirty="0"/>
              <a:t>indicate</a:t>
            </a:r>
            <a:r>
              <a:rPr lang="zh-CN" altLang="en-US" sz="2000" dirty="0"/>
              <a:t> </a:t>
            </a:r>
            <a:r>
              <a:rPr lang="en-US" altLang="zh-CN" sz="2000" dirty="0"/>
              <a:t>offset</a:t>
            </a:r>
            <a:endParaRPr lang="en-US" sz="2400" dirty="0"/>
          </a:p>
          <a:p>
            <a:r>
              <a:rPr lang="en-US" altLang="zh-CN" dirty="0"/>
              <a:t>Given</a:t>
            </a:r>
            <a:r>
              <a:rPr lang="zh-CN" altLang="en-US" dirty="0"/>
              <a:t> </a:t>
            </a:r>
            <a:r>
              <a:rPr lang="en-US" altLang="zh-CN" dirty="0"/>
              <a:t>virtual</a:t>
            </a:r>
            <a:r>
              <a:rPr lang="en-US" dirty="0"/>
              <a:t> address space 2</a:t>
            </a:r>
            <a:r>
              <a:rPr lang="en-US" baseline="30000" dirty="0"/>
              <a:t>m</a:t>
            </a:r>
            <a:r>
              <a:rPr lang="en-US" dirty="0"/>
              <a:t> and page size 2</a:t>
            </a:r>
            <a:r>
              <a:rPr lang="en-US" baseline="30000" dirty="0"/>
              <a:t>n </a:t>
            </a:r>
            <a:r>
              <a:rPr lang="en-US" altLang="zh-CN" dirty="0"/>
              <a:t>Bytes,</a:t>
            </a:r>
            <a:r>
              <a:rPr lang="zh-CN" altLang="en-US" dirty="0"/>
              <a:t> </a:t>
            </a:r>
            <a:r>
              <a:rPr lang="en-US" altLang="zh-CN" b="1" dirty="0">
                <a:solidFill>
                  <a:srgbClr val="0070C0"/>
                </a:solidFill>
              </a:rPr>
              <a:t>n</a:t>
            </a:r>
            <a:r>
              <a:rPr lang="zh-CN" altLang="en-US" dirty="0"/>
              <a:t> </a:t>
            </a:r>
            <a:r>
              <a:rPr lang="en-US" altLang="zh-CN" dirty="0"/>
              <a:t>bits</a:t>
            </a:r>
            <a:r>
              <a:rPr lang="zh-CN" altLang="en-US" dirty="0"/>
              <a:t> </a:t>
            </a:r>
            <a:r>
              <a:rPr lang="en-US" altLang="zh-CN" dirty="0"/>
              <a:t>for</a:t>
            </a:r>
            <a:r>
              <a:rPr lang="zh-CN" altLang="en-US" dirty="0"/>
              <a:t> </a:t>
            </a:r>
            <a:r>
              <a:rPr lang="en-US" altLang="zh-CN" dirty="0"/>
              <a:t>offset</a:t>
            </a:r>
            <a:r>
              <a:rPr lang="zh-CN" altLang="en-US" dirty="0"/>
              <a:t> </a:t>
            </a:r>
            <a:r>
              <a:rPr lang="en-US" altLang="zh-CN" dirty="0"/>
              <a:t>and</a:t>
            </a:r>
            <a:r>
              <a:rPr lang="zh-CN" altLang="en-US" dirty="0"/>
              <a:t> </a:t>
            </a:r>
            <a:r>
              <a:rPr lang="en-US" altLang="zh-CN" b="1" dirty="0">
                <a:solidFill>
                  <a:srgbClr val="0070C0"/>
                </a:solidFill>
              </a:rPr>
              <a:t>m-n</a:t>
            </a:r>
            <a:r>
              <a:rPr lang="zh-CN" altLang="en-US" dirty="0"/>
              <a:t> </a:t>
            </a:r>
            <a:r>
              <a:rPr lang="en-US" altLang="zh-CN" dirty="0"/>
              <a:t>bits</a:t>
            </a:r>
            <a:r>
              <a:rPr lang="zh-CN" altLang="en-US" dirty="0"/>
              <a:t> </a:t>
            </a:r>
            <a:r>
              <a:rPr lang="en-US" altLang="zh-CN" dirty="0"/>
              <a:t>for</a:t>
            </a:r>
            <a:r>
              <a:rPr lang="zh-CN" altLang="en-US" dirty="0"/>
              <a:t> </a:t>
            </a:r>
            <a:r>
              <a:rPr lang="en-US" altLang="zh-CN" dirty="0"/>
              <a:t>page</a:t>
            </a:r>
            <a:r>
              <a:rPr lang="zh-CN" altLang="en-US" dirty="0"/>
              <a:t> </a:t>
            </a:r>
            <a:r>
              <a:rPr lang="en-US" altLang="zh-CN" dirty="0"/>
              <a:t>number</a:t>
            </a:r>
            <a:endParaRPr lang="en-GB" altLang="zh-CN" dirty="0"/>
          </a:p>
          <a:p>
            <a:pPr lvl="1"/>
            <a:r>
              <a:rPr lang="en-US" altLang="zh-CN" dirty="0"/>
              <a:t>Only</a:t>
            </a:r>
            <a:r>
              <a:rPr lang="zh-CN" altLang="en-US" dirty="0"/>
              <a:t> </a:t>
            </a:r>
            <a:r>
              <a:rPr lang="en-US" altLang="zh-CN" dirty="0"/>
              <a:t>need</a:t>
            </a:r>
            <a:r>
              <a:rPr lang="zh-CN" altLang="en-US" dirty="0"/>
              <a:t> </a:t>
            </a:r>
            <a:r>
              <a:rPr lang="en-US" altLang="zh-CN" dirty="0"/>
              <a:t>to</a:t>
            </a:r>
            <a:r>
              <a:rPr lang="zh-CN" altLang="en-US" dirty="0"/>
              <a:t> </a:t>
            </a:r>
            <a:r>
              <a:rPr lang="en-US" altLang="zh-CN" dirty="0"/>
              <a:t>translate</a:t>
            </a:r>
            <a:r>
              <a:rPr lang="zh-CN" altLang="en-US" dirty="0"/>
              <a:t> </a:t>
            </a:r>
            <a:r>
              <a:rPr lang="en-US" altLang="zh-CN" dirty="0"/>
              <a:t>the</a:t>
            </a:r>
            <a:r>
              <a:rPr lang="zh-CN" altLang="en-US" dirty="0"/>
              <a:t> </a:t>
            </a:r>
            <a:r>
              <a:rPr lang="en-US" altLang="zh-CN" dirty="0"/>
              <a:t>page</a:t>
            </a:r>
            <a:r>
              <a:rPr lang="zh-CN" altLang="en-US" dirty="0"/>
              <a:t> </a:t>
            </a:r>
            <a:r>
              <a:rPr lang="en-US" altLang="zh-CN" dirty="0"/>
              <a:t>number</a:t>
            </a:r>
            <a:r>
              <a:rPr lang="zh-CN" altLang="en-US" dirty="0"/>
              <a:t> </a:t>
            </a:r>
            <a:r>
              <a:rPr lang="en-US" altLang="zh-CN" dirty="0"/>
              <a:t>to</a:t>
            </a:r>
            <a:r>
              <a:rPr lang="zh-CN" altLang="en-US" dirty="0"/>
              <a:t> </a:t>
            </a:r>
            <a:r>
              <a:rPr lang="en-US" altLang="zh-CN" dirty="0"/>
              <a:t>determine</a:t>
            </a:r>
            <a:r>
              <a:rPr lang="zh-CN" altLang="en-US" dirty="0"/>
              <a:t> </a:t>
            </a:r>
            <a:r>
              <a:rPr lang="en-US" altLang="zh-CN" dirty="0"/>
              <a:t>where</a:t>
            </a:r>
            <a:r>
              <a:rPr lang="zh-CN" altLang="en-US" dirty="0"/>
              <a:t> </a:t>
            </a:r>
            <a:r>
              <a:rPr lang="en-US" altLang="zh-CN" dirty="0"/>
              <a:t>the physical</a:t>
            </a:r>
            <a:r>
              <a:rPr lang="zh-CN" altLang="en-US" dirty="0"/>
              <a:t> </a:t>
            </a:r>
            <a:r>
              <a:rPr lang="en-US" altLang="zh-CN" dirty="0"/>
              <a:t>page is</a:t>
            </a:r>
          </a:p>
          <a:p>
            <a:pPr lvl="1"/>
            <a:r>
              <a:rPr lang="en-GB" altLang="zh-CN" dirty="0"/>
              <a:t>Page offset determines page size, which is the same for both virtual and physical memory</a:t>
            </a:r>
          </a:p>
          <a:p>
            <a:pPr lvl="2"/>
            <a:r>
              <a:rPr lang="en-US" dirty="0"/>
              <a:t>Page offset refers to byte address within a memory page (e.g., 4KB); compare with byte offset in caching, which refers to byte address within a cache/memory block (e.g., 8 Bytes)</a:t>
            </a:r>
            <a:endParaRPr lang="en-US" altLang="zh-CN" dirty="0"/>
          </a:p>
        </p:txBody>
      </p:sp>
      <p:sp>
        <p:nvSpPr>
          <p:cNvPr id="5" name="矩形 4">
            <a:extLst>
              <a:ext uri="{FF2B5EF4-FFF2-40B4-BE49-F238E27FC236}">
                <a16:creationId xmlns:a16="http://schemas.microsoft.com/office/drawing/2014/main" id="{9FCB259E-F5DE-EF71-8C65-1471D0430683}"/>
              </a:ext>
            </a:extLst>
          </p:cNvPr>
          <p:cNvSpPr/>
          <p:nvPr/>
        </p:nvSpPr>
        <p:spPr>
          <a:xfrm>
            <a:off x="3767612" y="5560557"/>
            <a:ext cx="3014188" cy="44803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a:solidFill>
                  <a:srgbClr val="FFFFFF"/>
                </a:solidFill>
                <a:latin typeface="Arial" panose="020B0604020202020204"/>
                <a:ea typeface="黑体" panose="02010609060101010101" pitchFamily="49" charset="-122"/>
              </a:rPr>
              <a:t>Page</a:t>
            </a:r>
            <a:r>
              <a:rPr lang="zh-CN" altLang="en-US" b="0">
                <a:solidFill>
                  <a:srgbClr val="FFFFFF"/>
                </a:solidFill>
                <a:latin typeface="Arial" panose="020B0604020202020204"/>
                <a:ea typeface="黑体" panose="02010609060101010101" pitchFamily="49" charset="-122"/>
              </a:rPr>
              <a:t> </a:t>
            </a:r>
            <a:r>
              <a:rPr lang="en-US" altLang="zh-CN" b="0">
                <a:solidFill>
                  <a:srgbClr val="FFFFFF"/>
                </a:solidFill>
                <a:latin typeface="Arial" panose="020B0604020202020204"/>
                <a:ea typeface="黑体" panose="02010609060101010101" pitchFamily="49" charset="-122"/>
              </a:rPr>
              <a:t>#</a:t>
            </a:r>
            <a:endParaRPr lang="en-US" b="0">
              <a:solidFill>
                <a:srgbClr val="FFFFFF"/>
              </a:solidFill>
              <a:latin typeface="Arial" panose="020B0604020202020204"/>
            </a:endParaRPr>
          </a:p>
        </p:txBody>
      </p:sp>
      <p:sp>
        <p:nvSpPr>
          <p:cNvPr id="6" name="矩形 5">
            <a:extLst>
              <a:ext uri="{FF2B5EF4-FFF2-40B4-BE49-F238E27FC236}">
                <a16:creationId xmlns:a16="http://schemas.microsoft.com/office/drawing/2014/main" id="{148945FB-3838-29CA-B2B3-7B07E0D721D7}"/>
              </a:ext>
            </a:extLst>
          </p:cNvPr>
          <p:cNvSpPr/>
          <p:nvPr/>
        </p:nvSpPr>
        <p:spPr>
          <a:xfrm>
            <a:off x="6781800" y="5560557"/>
            <a:ext cx="1572927" cy="44803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a:solidFill>
                  <a:srgbClr val="FFFFFF"/>
                </a:solidFill>
                <a:latin typeface="Arial" panose="020B0604020202020204"/>
                <a:ea typeface="黑体" panose="02010609060101010101" pitchFamily="49" charset="-122"/>
              </a:rPr>
              <a:t>Offset</a:t>
            </a:r>
            <a:endParaRPr lang="en-US" b="0">
              <a:solidFill>
                <a:srgbClr val="FFFFFF"/>
              </a:solidFill>
              <a:latin typeface="Arial" panose="020B0604020202020204"/>
            </a:endParaRPr>
          </a:p>
        </p:txBody>
      </p:sp>
      <p:sp>
        <p:nvSpPr>
          <p:cNvPr id="8" name="文本框 7">
            <a:extLst>
              <a:ext uri="{FF2B5EF4-FFF2-40B4-BE49-F238E27FC236}">
                <a16:creationId xmlns:a16="http://schemas.microsoft.com/office/drawing/2014/main" id="{5180A478-9F46-C00E-09D2-481C9E82AE7B}"/>
              </a:ext>
            </a:extLst>
          </p:cNvPr>
          <p:cNvSpPr txBox="1"/>
          <p:nvPr/>
        </p:nvSpPr>
        <p:spPr>
          <a:xfrm>
            <a:off x="7391400" y="5943600"/>
            <a:ext cx="356188"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n</a:t>
            </a:r>
            <a:endParaRPr lang="en-US" sz="1600" b="0" dirty="0">
              <a:solidFill>
                <a:srgbClr val="000000"/>
              </a:solidFill>
              <a:latin typeface="Arial" panose="020B0604020202020204"/>
              <a:ea typeface="+mn-ea"/>
              <a:cs typeface="+mn-cs"/>
            </a:endParaRPr>
          </a:p>
        </p:txBody>
      </p:sp>
      <p:sp>
        <p:nvSpPr>
          <p:cNvPr id="9" name="文本框 8">
            <a:extLst>
              <a:ext uri="{FF2B5EF4-FFF2-40B4-BE49-F238E27FC236}">
                <a16:creationId xmlns:a16="http://schemas.microsoft.com/office/drawing/2014/main" id="{85EFDE17-C096-AF5B-F8AE-45324DB7B6C6}"/>
              </a:ext>
            </a:extLst>
          </p:cNvPr>
          <p:cNvSpPr txBox="1"/>
          <p:nvPr/>
        </p:nvSpPr>
        <p:spPr>
          <a:xfrm>
            <a:off x="4938400" y="5969483"/>
            <a:ext cx="715260"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m-n</a:t>
            </a:r>
            <a:endParaRPr lang="en-US" sz="1600" b="0" dirty="0">
              <a:solidFill>
                <a:srgbClr val="000000"/>
              </a:solidFill>
              <a:latin typeface="Arial" panose="020B0604020202020204"/>
              <a:ea typeface="+mn-ea"/>
              <a:cs typeface="+mn-cs"/>
            </a:endParaRPr>
          </a:p>
        </p:txBody>
      </p:sp>
      <p:sp>
        <p:nvSpPr>
          <p:cNvPr id="7" name="灯片编号占位符 2">
            <a:extLst>
              <a:ext uri="{FF2B5EF4-FFF2-40B4-BE49-F238E27FC236}">
                <a16:creationId xmlns:a16="http://schemas.microsoft.com/office/drawing/2014/main" id="{93DE2677-BE63-53DF-8607-382D167981B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10</a:t>
            </a:fld>
            <a:endParaRPr lang="nb-NO">
              <a:latin typeface="Arial"/>
              <a:cs typeface="Arial"/>
            </a:endParaRPr>
          </a:p>
        </p:txBody>
      </p:sp>
    </p:spTree>
    <p:extLst>
      <p:ext uri="{BB962C8B-B14F-4D97-AF65-F5344CB8AC3E}">
        <p14:creationId xmlns:p14="http://schemas.microsoft.com/office/powerpoint/2010/main" val="1029170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8">
            <a:extLst>
              <a:ext uri="{FF2B5EF4-FFF2-40B4-BE49-F238E27FC236}">
                <a16:creationId xmlns:a16="http://schemas.microsoft.com/office/drawing/2014/main" id="{5CCC4F64-0097-4C9D-39AE-DDD2610A6C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2400" y="2401575"/>
            <a:ext cx="6226175"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0D0B2130-357B-99AE-06E2-30E406194163}"/>
              </a:ext>
            </a:extLst>
          </p:cNvPr>
          <p:cNvSpPr>
            <a:spLocks noGrp="1"/>
          </p:cNvSpPr>
          <p:nvPr>
            <p:ph type="title"/>
          </p:nvPr>
        </p:nvSpPr>
        <p:spPr/>
        <p:txBody>
          <a:bodyPr/>
          <a:lstStyle/>
          <a:p>
            <a:r>
              <a:rPr lang="en-US" altLang="zh-CN"/>
              <a:t>Page</a:t>
            </a:r>
            <a:r>
              <a:rPr lang="zh-CN" altLang="en-US"/>
              <a:t> </a:t>
            </a:r>
            <a:r>
              <a:rPr lang="en-US" altLang="zh-CN"/>
              <a:t>Table</a:t>
            </a:r>
            <a:endParaRPr lang="en-US"/>
          </a:p>
        </p:txBody>
      </p:sp>
      <p:sp>
        <p:nvSpPr>
          <p:cNvPr id="3" name="内容占位符 2">
            <a:extLst>
              <a:ext uri="{FF2B5EF4-FFF2-40B4-BE49-F238E27FC236}">
                <a16:creationId xmlns:a16="http://schemas.microsoft.com/office/drawing/2014/main" id="{9BEFE8BF-C5C1-636F-5EB6-0554B57CF949}"/>
              </a:ext>
            </a:extLst>
          </p:cNvPr>
          <p:cNvSpPr>
            <a:spLocks noGrp="1"/>
          </p:cNvSpPr>
          <p:nvPr>
            <p:ph idx="1"/>
          </p:nvPr>
        </p:nvSpPr>
        <p:spPr>
          <a:xfrm>
            <a:off x="419449" y="1073428"/>
            <a:ext cx="11336392" cy="1088121"/>
          </a:xfrm>
        </p:spPr>
        <p:txBody>
          <a:bodyPr>
            <a:normAutofit fontScale="92500" lnSpcReduction="10000"/>
          </a:bodyPr>
          <a:lstStyle/>
          <a:p>
            <a:r>
              <a:rPr lang="en-US" altLang="zh-CN" b="1" dirty="0">
                <a:solidFill>
                  <a:srgbClr val="0070C0"/>
                </a:solidFill>
              </a:rPr>
              <a:t>Page</a:t>
            </a:r>
            <a:r>
              <a:rPr lang="zh-CN" altLang="en-US" b="1" dirty="0">
                <a:solidFill>
                  <a:srgbClr val="0070C0"/>
                </a:solidFill>
              </a:rPr>
              <a:t> </a:t>
            </a:r>
            <a:r>
              <a:rPr lang="en-US" altLang="zh-CN" b="1" dirty="0">
                <a:solidFill>
                  <a:srgbClr val="0070C0"/>
                </a:solidFill>
              </a:rPr>
              <a:t>table</a:t>
            </a:r>
            <a:r>
              <a:rPr lang="zh-CN" altLang="en-US" b="1" dirty="0">
                <a:solidFill>
                  <a:srgbClr val="0070C0"/>
                </a:solidFill>
              </a:rPr>
              <a:t> </a:t>
            </a:r>
            <a:endParaRPr lang="en-US" altLang="zh-CN" b="1" dirty="0">
              <a:solidFill>
                <a:srgbClr val="0070C0"/>
              </a:solidFill>
            </a:endParaRPr>
          </a:p>
          <a:p>
            <a:pPr lvl="1"/>
            <a:r>
              <a:rPr lang="en-US" altLang="zh-CN" dirty="0"/>
              <a:t>Keeps</a:t>
            </a:r>
            <a:r>
              <a:rPr lang="zh-CN" altLang="en-US" dirty="0"/>
              <a:t> </a:t>
            </a:r>
            <a:r>
              <a:rPr lang="en-US" altLang="zh-CN" dirty="0"/>
              <a:t>track</a:t>
            </a:r>
            <a:r>
              <a:rPr lang="zh-CN" altLang="en-US" dirty="0"/>
              <a:t> </a:t>
            </a:r>
            <a:r>
              <a:rPr lang="en-US" altLang="zh-CN" dirty="0"/>
              <a:t>mapping</a:t>
            </a:r>
            <a:r>
              <a:rPr lang="zh-CN" altLang="en-US" dirty="0"/>
              <a:t> </a:t>
            </a:r>
            <a:r>
              <a:rPr lang="en-US" altLang="zh-CN" dirty="0"/>
              <a:t>of</a:t>
            </a:r>
            <a:r>
              <a:rPr lang="zh-CN" altLang="en-US" dirty="0"/>
              <a:t> </a:t>
            </a:r>
            <a:r>
              <a:rPr lang="en-US" altLang="zh-CN" dirty="0"/>
              <a:t>virtual</a:t>
            </a:r>
            <a:r>
              <a:rPr lang="zh-CN" altLang="en-US" dirty="0"/>
              <a:t> </a:t>
            </a:r>
            <a:r>
              <a:rPr lang="en-US" altLang="zh-CN" dirty="0"/>
              <a:t>to</a:t>
            </a:r>
            <a:r>
              <a:rPr lang="zh-CN" altLang="en-US" dirty="0"/>
              <a:t> </a:t>
            </a:r>
            <a:r>
              <a:rPr lang="en-US" altLang="zh-CN" dirty="0"/>
              <a:t>physical</a:t>
            </a:r>
            <a:r>
              <a:rPr lang="zh-CN" altLang="en-US" dirty="0"/>
              <a:t> </a:t>
            </a:r>
            <a:r>
              <a:rPr lang="en-US" altLang="zh-CN" dirty="0"/>
              <a:t>addresses</a:t>
            </a:r>
          </a:p>
          <a:p>
            <a:pPr lvl="1"/>
            <a:r>
              <a:rPr lang="en-US" altLang="zh-CN" dirty="0"/>
              <a:t>Part of Process Control Block (PCB) for each process, kept in main memory</a:t>
            </a:r>
          </a:p>
        </p:txBody>
      </p:sp>
      <p:sp>
        <p:nvSpPr>
          <p:cNvPr id="6" name="灯片编号占位符 2">
            <a:extLst>
              <a:ext uri="{FF2B5EF4-FFF2-40B4-BE49-F238E27FC236}">
                <a16:creationId xmlns:a16="http://schemas.microsoft.com/office/drawing/2014/main" id="{004CD9DD-6BF6-F018-9EB5-3B005F7C1B42}"/>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11</a:t>
            </a:fld>
            <a:endParaRPr lang="nb-NO">
              <a:latin typeface="Arial"/>
              <a:cs typeface="Arial"/>
            </a:endParaRPr>
          </a:p>
        </p:txBody>
      </p:sp>
      <p:pic>
        <p:nvPicPr>
          <p:cNvPr id="7" name="Picture 6">
            <a:extLst>
              <a:ext uri="{FF2B5EF4-FFF2-40B4-BE49-F238E27FC236}">
                <a16:creationId xmlns:a16="http://schemas.microsoft.com/office/drawing/2014/main" id="{B7653C89-4877-76FB-9B58-5BE4ED9982DC}"/>
              </a:ext>
            </a:extLst>
          </p:cNvPr>
          <p:cNvPicPr>
            <a:picLocks noChangeAspect="1"/>
          </p:cNvPicPr>
          <p:nvPr/>
        </p:nvPicPr>
        <p:blipFill>
          <a:blip r:embed="rId4"/>
          <a:stretch>
            <a:fillRect/>
          </a:stretch>
        </p:blipFill>
        <p:spPr>
          <a:xfrm>
            <a:off x="6573566" y="2149259"/>
            <a:ext cx="5593034" cy="4140174"/>
          </a:xfrm>
          <a:prstGeom prst="rect">
            <a:avLst/>
          </a:prstGeom>
        </p:spPr>
      </p:pic>
    </p:spTree>
    <p:extLst>
      <p:ext uri="{BB962C8B-B14F-4D97-AF65-F5344CB8AC3E}">
        <p14:creationId xmlns:p14="http://schemas.microsoft.com/office/powerpoint/2010/main" val="1015984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497A8-C4B7-3B38-01D2-61B2E46A03CA}"/>
              </a:ext>
            </a:extLst>
          </p:cNvPr>
          <p:cNvSpPr>
            <a:spLocks noGrp="1"/>
          </p:cNvSpPr>
          <p:nvPr>
            <p:ph type="title"/>
          </p:nvPr>
        </p:nvSpPr>
        <p:spPr/>
        <p:txBody>
          <a:bodyPr/>
          <a:lstStyle/>
          <a:p>
            <a:r>
              <a:rPr lang="en-US" altLang="zh-CN" dirty="0"/>
              <a:t>Page</a:t>
            </a:r>
            <a:r>
              <a:rPr lang="zh-CN" altLang="en-US" dirty="0"/>
              <a:t> </a:t>
            </a:r>
            <a:r>
              <a:rPr lang="en-US" altLang="zh-CN" dirty="0"/>
              <a:t>Translation Mechanism</a:t>
            </a:r>
            <a:endParaRPr lang="en-SE" dirty="0"/>
          </a:p>
        </p:txBody>
      </p:sp>
      <p:sp>
        <p:nvSpPr>
          <p:cNvPr id="3" name="Content Placeholder 2">
            <a:extLst>
              <a:ext uri="{FF2B5EF4-FFF2-40B4-BE49-F238E27FC236}">
                <a16:creationId xmlns:a16="http://schemas.microsoft.com/office/drawing/2014/main" id="{D71CE2EA-931B-01C1-2C56-D9C279BC17F9}"/>
              </a:ext>
            </a:extLst>
          </p:cNvPr>
          <p:cNvSpPr>
            <a:spLocks noGrp="1"/>
          </p:cNvSpPr>
          <p:nvPr>
            <p:ph idx="1"/>
          </p:nvPr>
        </p:nvSpPr>
        <p:spPr>
          <a:xfrm>
            <a:off x="419449" y="1073427"/>
            <a:ext cx="11336392" cy="1307823"/>
          </a:xfrm>
        </p:spPr>
        <p:txBody>
          <a:bodyPr>
            <a:normAutofit/>
          </a:bodyPr>
          <a:lstStyle/>
          <a:p>
            <a:r>
              <a:rPr lang="en-GB" dirty="0"/>
              <a:t>Generally, VPN has more bits than PPN, since physical memory is smaller (# virtual pages ≥ # physical page)</a:t>
            </a:r>
          </a:p>
          <a:p>
            <a:endParaRPr lang="en-GB" dirty="0"/>
          </a:p>
          <a:p>
            <a:endParaRPr lang="en-SE" dirty="0"/>
          </a:p>
        </p:txBody>
      </p:sp>
      <p:sp>
        <p:nvSpPr>
          <p:cNvPr id="4" name="Rectangle 3">
            <a:extLst>
              <a:ext uri="{FF2B5EF4-FFF2-40B4-BE49-F238E27FC236}">
                <a16:creationId xmlns:a16="http://schemas.microsoft.com/office/drawing/2014/main" id="{D9CDA9F8-0D2C-96D5-A126-6CEE74FFA903}"/>
              </a:ext>
            </a:extLst>
          </p:cNvPr>
          <p:cNvSpPr>
            <a:spLocks noChangeArrowheads="1"/>
          </p:cNvSpPr>
          <p:nvPr/>
        </p:nvSpPr>
        <p:spPr bwMode="auto">
          <a:xfrm>
            <a:off x="6751636" y="2344519"/>
            <a:ext cx="4787900" cy="292100"/>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 name="Line 4">
            <a:extLst>
              <a:ext uri="{FF2B5EF4-FFF2-40B4-BE49-F238E27FC236}">
                <a16:creationId xmlns:a16="http://schemas.microsoft.com/office/drawing/2014/main" id="{952E7041-94FE-EAD7-4023-EC4F5F4083B6}"/>
              </a:ext>
            </a:extLst>
          </p:cNvPr>
          <p:cNvSpPr>
            <a:spLocks noChangeShapeType="1"/>
          </p:cNvSpPr>
          <p:nvPr/>
        </p:nvSpPr>
        <p:spPr bwMode="auto">
          <a:xfrm>
            <a:off x="8878886" y="2338169"/>
            <a:ext cx="0" cy="3048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 name="Rectangle 5">
            <a:extLst>
              <a:ext uri="{FF2B5EF4-FFF2-40B4-BE49-F238E27FC236}">
                <a16:creationId xmlns:a16="http://schemas.microsoft.com/office/drawing/2014/main" id="{D37FC561-86E3-9EE0-AE0F-F549C86D9CAA}"/>
              </a:ext>
            </a:extLst>
          </p:cNvPr>
          <p:cNvSpPr>
            <a:spLocks noChangeArrowheads="1"/>
          </p:cNvSpPr>
          <p:nvPr/>
        </p:nvSpPr>
        <p:spPr bwMode="auto">
          <a:xfrm>
            <a:off x="6883399" y="2312770"/>
            <a:ext cx="2068260"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u="sng" dirty="0">
                <a:solidFill>
                  <a:srgbClr val="0000FF"/>
                </a:solidFill>
                <a:latin typeface="Times New Roman" pitchFamily="18" charset="0"/>
                <a:ea typeface="+mn-ea"/>
                <a:cs typeface="+mn-cs"/>
              </a:rPr>
              <a:t>Virtual Page Number</a:t>
            </a:r>
          </a:p>
        </p:txBody>
      </p:sp>
      <p:sp>
        <p:nvSpPr>
          <p:cNvPr id="7" name="Rectangle 6">
            <a:extLst>
              <a:ext uri="{FF2B5EF4-FFF2-40B4-BE49-F238E27FC236}">
                <a16:creationId xmlns:a16="http://schemas.microsoft.com/office/drawing/2014/main" id="{103F127B-AA6C-AF4B-1C23-482CAD56E78F}"/>
              </a:ext>
            </a:extLst>
          </p:cNvPr>
          <p:cNvSpPr>
            <a:spLocks noChangeArrowheads="1"/>
          </p:cNvSpPr>
          <p:nvPr/>
        </p:nvSpPr>
        <p:spPr bwMode="auto">
          <a:xfrm>
            <a:off x="9550400" y="2300070"/>
            <a:ext cx="1194239"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u="sng" dirty="0">
                <a:solidFill>
                  <a:srgbClr val="0000FF"/>
                </a:solidFill>
                <a:latin typeface="Times New Roman" pitchFamily="18" charset="0"/>
                <a:ea typeface="+mn-ea"/>
                <a:cs typeface="+mn-cs"/>
              </a:rPr>
              <a:t>Page Offset</a:t>
            </a:r>
          </a:p>
        </p:txBody>
      </p:sp>
      <p:sp>
        <p:nvSpPr>
          <p:cNvPr id="8" name="Rectangle 7">
            <a:extLst>
              <a:ext uri="{FF2B5EF4-FFF2-40B4-BE49-F238E27FC236}">
                <a16:creationId xmlns:a16="http://schemas.microsoft.com/office/drawing/2014/main" id="{B7D7B846-7C6E-D0E3-E6FB-F0193888DC66}"/>
              </a:ext>
            </a:extLst>
          </p:cNvPr>
          <p:cNvSpPr>
            <a:spLocks noChangeArrowheads="1"/>
          </p:cNvSpPr>
          <p:nvPr/>
        </p:nvSpPr>
        <p:spPr bwMode="auto">
          <a:xfrm>
            <a:off x="6675436" y="3335119"/>
            <a:ext cx="2882900" cy="2120900"/>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nvGrpSpPr>
          <p:cNvPr id="9" name="Group 8">
            <a:extLst>
              <a:ext uri="{FF2B5EF4-FFF2-40B4-BE49-F238E27FC236}">
                <a16:creationId xmlns:a16="http://schemas.microsoft.com/office/drawing/2014/main" id="{241EF1BC-48B2-22A2-1E62-6D02743D9EE0}"/>
              </a:ext>
            </a:extLst>
          </p:cNvPr>
          <p:cNvGrpSpPr>
            <a:grpSpLocks/>
          </p:cNvGrpSpPr>
          <p:nvPr/>
        </p:nvGrpSpPr>
        <p:grpSpPr bwMode="auto">
          <a:xfrm>
            <a:off x="6669086" y="3481169"/>
            <a:ext cx="2895600" cy="1828800"/>
            <a:chOff x="1488" y="1248"/>
            <a:chExt cx="1824" cy="1152"/>
          </a:xfrm>
        </p:grpSpPr>
        <p:sp>
          <p:nvSpPr>
            <p:cNvPr id="10" name="Rectangle 9">
              <a:extLst>
                <a:ext uri="{FF2B5EF4-FFF2-40B4-BE49-F238E27FC236}">
                  <a16:creationId xmlns:a16="http://schemas.microsoft.com/office/drawing/2014/main" id="{2F9D38A9-204D-E364-BCCB-56DAF4B84277}"/>
                </a:ext>
              </a:extLst>
            </p:cNvPr>
            <p:cNvSpPr>
              <a:spLocks noChangeArrowheads="1"/>
            </p:cNvSpPr>
            <p:nvPr/>
          </p:nvSpPr>
          <p:spPr bwMode="auto">
            <a:xfrm>
              <a:off x="1492" y="1828"/>
              <a:ext cx="1816" cy="88"/>
            </a:xfrm>
            <a:prstGeom prst="rect">
              <a:avLst/>
            </a:prstGeom>
            <a:solidFill>
              <a:schemeClr val="accent1"/>
            </a:solid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1" name="Line 10">
              <a:extLst>
                <a:ext uri="{FF2B5EF4-FFF2-40B4-BE49-F238E27FC236}">
                  <a16:creationId xmlns:a16="http://schemas.microsoft.com/office/drawing/2014/main" id="{10624518-61B0-D0CB-115B-BA7D3ED53CAC}"/>
                </a:ext>
              </a:extLst>
            </p:cNvPr>
            <p:cNvSpPr>
              <a:spLocks noChangeShapeType="1"/>
            </p:cNvSpPr>
            <p:nvPr/>
          </p:nvSpPr>
          <p:spPr bwMode="auto">
            <a:xfrm>
              <a:off x="1488" y="1248"/>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2" name="Line 11">
              <a:extLst>
                <a:ext uri="{FF2B5EF4-FFF2-40B4-BE49-F238E27FC236}">
                  <a16:creationId xmlns:a16="http://schemas.microsoft.com/office/drawing/2014/main" id="{A2A7B08D-DE39-6737-BAF3-1C35D3062A89}"/>
                </a:ext>
              </a:extLst>
            </p:cNvPr>
            <p:cNvSpPr>
              <a:spLocks noChangeShapeType="1"/>
            </p:cNvSpPr>
            <p:nvPr/>
          </p:nvSpPr>
          <p:spPr bwMode="auto">
            <a:xfrm>
              <a:off x="1488" y="1344"/>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3" name="Line 12">
              <a:extLst>
                <a:ext uri="{FF2B5EF4-FFF2-40B4-BE49-F238E27FC236}">
                  <a16:creationId xmlns:a16="http://schemas.microsoft.com/office/drawing/2014/main" id="{AA038D44-66A9-7BE1-8E9D-8EC6400F9234}"/>
                </a:ext>
              </a:extLst>
            </p:cNvPr>
            <p:cNvSpPr>
              <a:spLocks noChangeShapeType="1"/>
            </p:cNvSpPr>
            <p:nvPr/>
          </p:nvSpPr>
          <p:spPr bwMode="auto">
            <a:xfrm>
              <a:off x="1488" y="1440"/>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 name="Line 13">
              <a:extLst>
                <a:ext uri="{FF2B5EF4-FFF2-40B4-BE49-F238E27FC236}">
                  <a16:creationId xmlns:a16="http://schemas.microsoft.com/office/drawing/2014/main" id="{5AB35CF9-E14B-B722-D71F-BD8D99AA30A7}"/>
                </a:ext>
              </a:extLst>
            </p:cNvPr>
            <p:cNvSpPr>
              <a:spLocks noChangeShapeType="1"/>
            </p:cNvSpPr>
            <p:nvPr/>
          </p:nvSpPr>
          <p:spPr bwMode="auto">
            <a:xfrm>
              <a:off x="1488" y="1536"/>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 name="Line 14">
              <a:extLst>
                <a:ext uri="{FF2B5EF4-FFF2-40B4-BE49-F238E27FC236}">
                  <a16:creationId xmlns:a16="http://schemas.microsoft.com/office/drawing/2014/main" id="{4BA7F621-6B1A-7208-FABA-110E46EEA870}"/>
                </a:ext>
              </a:extLst>
            </p:cNvPr>
            <p:cNvSpPr>
              <a:spLocks noChangeShapeType="1"/>
            </p:cNvSpPr>
            <p:nvPr/>
          </p:nvSpPr>
          <p:spPr bwMode="auto">
            <a:xfrm>
              <a:off x="1488" y="1632"/>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 name="Line 15">
              <a:extLst>
                <a:ext uri="{FF2B5EF4-FFF2-40B4-BE49-F238E27FC236}">
                  <a16:creationId xmlns:a16="http://schemas.microsoft.com/office/drawing/2014/main" id="{CA4EDD8C-C657-AFF8-0E1D-7FE62F753BB0}"/>
                </a:ext>
              </a:extLst>
            </p:cNvPr>
            <p:cNvSpPr>
              <a:spLocks noChangeShapeType="1"/>
            </p:cNvSpPr>
            <p:nvPr/>
          </p:nvSpPr>
          <p:spPr bwMode="auto">
            <a:xfrm>
              <a:off x="1488" y="1728"/>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7" name="Line 16">
              <a:extLst>
                <a:ext uri="{FF2B5EF4-FFF2-40B4-BE49-F238E27FC236}">
                  <a16:creationId xmlns:a16="http://schemas.microsoft.com/office/drawing/2014/main" id="{57678100-21D8-8AA5-C877-90A92A96DB0B}"/>
                </a:ext>
              </a:extLst>
            </p:cNvPr>
            <p:cNvSpPr>
              <a:spLocks noChangeShapeType="1"/>
            </p:cNvSpPr>
            <p:nvPr/>
          </p:nvSpPr>
          <p:spPr bwMode="auto">
            <a:xfrm>
              <a:off x="1488" y="1824"/>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8" name="Line 17">
              <a:extLst>
                <a:ext uri="{FF2B5EF4-FFF2-40B4-BE49-F238E27FC236}">
                  <a16:creationId xmlns:a16="http://schemas.microsoft.com/office/drawing/2014/main" id="{25B673D1-CD98-0C54-1E2F-E3474BC87E6A}"/>
                </a:ext>
              </a:extLst>
            </p:cNvPr>
            <p:cNvSpPr>
              <a:spLocks noChangeShapeType="1"/>
            </p:cNvSpPr>
            <p:nvPr/>
          </p:nvSpPr>
          <p:spPr bwMode="auto">
            <a:xfrm>
              <a:off x="1488" y="1920"/>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9" name="Line 18">
              <a:extLst>
                <a:ext uri="{FF2B5EF4-FFF2-40B4-BE49-F238E27FC236}">
                  <a16:creationId xmlns:a16="http://schemas.microsoft.com/office/drawing/2014/main" id="{FE9B0168-F6B0-50FD-45F1-8CBB2D92B289}"/>
                </a:ext>
              </a:extLst>
            </p:cNvPr>
            <p:cNvSpPr>
              <a:spLocks noChangeShapeType="1"/>
            </p:cNvSpPr>
            <p:nvPr/>
          </p:nvSpPr>
          <p:spPr bwMode="auto">
            <a:xfrm>
              <a:off x="1488" y="2016"/>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0" name="Line 19">
              <a:extLst>
                <a:ext uri="{FF2B5EF4-FFF2-40B4-BE49-F238E27FC236}">
                  <a16:creationId xmlns:a16="http://schemas.microsoft.com/office/drawing/2014/main" id="{8E6C2064-82E7-EDF1-C692-7837E41E538D}"/>
                </a:ext>
              </a:extLst>
            </p:cNvPr>
            <p:cNvSpPr>
              <a:spLocks noChangeShapeType="1"/>
            </p:cNvSpPr>
            <p:nvPr/>
          </p:nvSpPr>
          <p:spPr bwMode="auto">
            <a:xfrm>
              <a:off x="1488" y="2112"/>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1" name="Line 20">
              <a:extLst>
                <a:ext uri="{FF2B5EF4-FFF2-40B4-BE49-F238E27FC236}">
                  <a16:creationId xmlns:a16="http://schemas.microsoft.com/office/drawing/2014/main" id="{62D440EE-02C1-55E4-5442-DFF7397CAC17}"/>
                </a:ext>
              </a:extLst>
            </p:cNvPr>
            <p:cNvSpPr>
              <a:spLocks noChangeShapeType="1"/>
            </p:cNvSpPr>
            <p:nvPr/>
          </p:nvSpPr>
          <p:spPr bwMode="auto">
            <a:xfrm>
              <a:off x="1488" y="2208"/>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2" name="Line 21">
              <a:extLst>
                <a:ext uri="{FF2B5EF4-FFF2-40B4-BE49-F238E27FC236}">
                  <a16:creationId xmlns:a16="http://schemas.microsoft.com/office/drawing/2014/main" id="{81EE45DB-066D-4E76-28D0-4474C8FC3092}"/>
                </a:ext>
              </a:extLst>
            </p:cNvPr>
            <p:cNvSpPr>
              <a:spLocks noChangeShapeType="1"/>
            </p:cNvSpPr>
            <p:nvPr/>
          </p:nvSpPr>
          <p:spPr bwMode="auto">
            <a:xfrm>
              <a:off x="1488" y="2304"/>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3" name="Line 22">
              <a:extLst>
                <a:ext uri="{FF2B5EF4-FFF2-40B4-BE49-F238E27FC236}">
                  <a16:creationId xmlns:a16="http://schemas.microsoft.com/office/drawing/2014/main" id="{54D6F5FF-54DF-85C4-596E-83389B6147F5}"/>
                </a:ext>
              </a:extLst>
            </p:cNvPr>
            <p:cNvSpPr>
              <a:spLocks noChangeShapeType="1"/>
            </p:cNvSpPr>
            <p:nvPr/>
          </p:nvSpPr>
          <p:spPr bwMode="auto">
            <a:xfrm>
              <a:off x="1488" y="2400"/>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24" name="Line 23">
            <a:extLst>
              <a:ext uri="{FF2B5EF4-FFF2-40B4-BE49-F238E27FC236}">
                <a16:creationId xmlns:a16="http://schemas.microsoft.com/office/drawing/2014/main" id="{CD26DB44-A9D1-C5A6-975E-2055329595D8}"/>
              </a:ext>
            </a:extLst>
          </p:cNvPr>
          <p:cNvSpPr>
            <a:spLocks noChangeShapeType="1"/>
          </p:cNvSpPr>
          <p:nvPr/>
        </p:nvSpPr>
        <p:spPr bwMode="auto">
          <a:xfrm>
            <a:off x="6897686" y="3328769"/>
            <a:ext cx="0" cy="21336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5" name="Rectangle 24">
            <a:extLst>
              <a:ext uri="{FF2B5EF4-FFF2-40B4-BE49-F238E27FC236}">
                <a16:creationId xmlns:a16="http://schemas.microsoft.com/office/drawing/2014/main" id="{390095BB-938C-68E7-5B45-879FD42CAEB7}"/>
              </a:ext>
            </a:extLst>
          </p:cNvPr>
          <p:cNvSpPr>
            <a:spLocks noChangeArrowheads="1"/>
          </p:cNvSpPr>
          <p:nvPr/>
        </p:nvSpPr>
        <p:spPr bwMode="auto">
          <a:xfrm>
            <a:off x="6502400" y="3071594"/>
            <a:ext cx="492123" cy="274434"/>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200" b="0">
                <a:solidFill>
                  <a:prstClr val="black"/>
                </a:solidFill>
                <a:latin typeface="Times New Roman" pitchFamily="18" charset="0"/>
                <a:ea typeface="+mn-ea"/>
                <a:cs typeface="+mn-cs"/>
              </a:rPr>
              <a:t>valid</a:t>
            </a:r>
          </a:p>
        </p:txBody>
      </p:sp>
      <p:sp>
        <p:nvSpPr>
          <p:cNvPr id="26" name="Rectangle 25">
            <a:extLst>
              <a:ext uri="{FF2B5EF4-FFF2-40B4-BE49-F238E27FC236}">
                <a16:creationId xmlns:a16="http://schemas.microsoft.com/office/drawing/2014/main" id="{53480B82-6DB6-86FB-68EB-C7908BCA2766}"/>
              </a:ext>
            </a:extLst>
          </p:cNvPr>
          <p:cNvSpPr>
            <a:spLocks noChangeArrowheads="1"/>
          </p:cNvSpPr>
          <p:nvPr/>
        </p:nvSpPr>
        <p:spPr bwMode="auto">
          <a:xfrm>
            <a:off x="7188200" y="2985870"/>
            <a:ext cx="2055051"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u="sng" dirty="0">
                <a:solidFill>
                  <a:srgbClr val="0000FF"/>
                </a:solidFill>
                <a:latin typeface="Times New Roman" pitchFamily="18" charset="0"/>
                <a:ea typeface="+mn-ea"/>
                <a:cs typeface="+mn-cs"/>
              </a:rPr>
              <a:t>Physical Page Number</a:t>
            </a:r>
          </a:p>
        </p:txBody>
      </p:sp>
      <p:sp>
        <p:nvSpPr>
          <p:cNvPr id="27" name="Line 26">
            <a:extLst>
              <a:ext uri="{FF2B5EF4-FFF2-40B4-BE49-F238E27FC236}">
                <a16:creationId xmlns:a16="http://schemas.microsoft.com/office/drawing/2014/main" id="{C19BBCEF-57C6-1C4B-7BD6-EA88B52BA135}"/>
              </a:ext>
            </a:extLst>
          </p:cNvPr>
          <p:cNvSpPr>
            <a:spLocks noChangeShapeType="1"/>
          </p:cNvSpPr>
          <p:nvPr/>
        </p:nvSpPr>
        <p:spPr bwMode="auto">
          <a:xfrm>
            <a:off x="10479086" y="2642969"/>
            <a:ext cx="0" cy="335280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8" name="Line 27">
            <a:extLst>
              <a:ext uri="{FF2B5EF4-FFF2-40B4-BE49-F238E27FC236}">
                <a16:creationId xmlns:a16="http://schemas.microsoft.com/office/drawing/2014/main" id="{3693F805-66F6-5B33-8D0F-1CB4003BC083}"/>
              </a:ext>
            </a:extLst>
          </p:cNvPr>
          <p:cNvSpPr>
            <a:spLocks noChangeShapeType="1"/>
          </p:cNvSpPr>
          <p:nvPr/>
        </p:nvSpPr>
        <p:spPr bwMode="auto">
          <a:xfrm>
            <a:off x="10402886" y="2719169"/>
            <a:ext cx="152400" cy="762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9" name="Line 28">
            <a:extLst>
              <a:ext uri="{FF2B5EF4-FFF2-40B4-BE49-F238E27FC236}">
                <a16:creationId xmlns:a16="http://schemas.microsoft.com/office/drawing/2014/main" id="{F7248B2E-94EC-CECA-1C27-7A3116637F48}"/>
              </a:ext>
            </a:extLst>
          </p:cNvPr>
          <p:cNvSpPr>
            <a:spLocks noChangeShapeType="1"/>
          </p:cNvSpPr>
          <p:nvPr/>
        </p:nvSpPr>
        <p:spPr bwMode="auto">
          <a:xfrm>
            <a:off x="7812086" y="2642969"/>
            <a:ext cx="0" cy="3048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0" name="Line 29">
            <a:extLst>
              <a:ext uri="{FF2B5EF4-FFF2-40B4-BE49-F238E27FC236}">
                <a16:creationId xmlns:a16="http://schemas.microsoft.com/office/drawing/2014/main" id="{559F17FE-0A1B-1432-4340-E595BBF5D3B9}"/>
              </a:ext>
            </a:extLst>
          </p:cNvPr>
          <p:cNvSpPr>
            <a:spLocks noChangeShapeType="1"/>
          </p:cNvSpPr>
          <p:nvPr/>
        </p:nvSpPr>
        <p:spPr bwMode="auto">
          <a:xfrm>
            <a:off x="7735886" y="2719169"/>
            <a:ext cx="152400" cy="762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1" name="Line 30">
            <a:extLst>
              <a:ext uri="{FF2B5EF4-FFF2-40B4-BE49-F238E27FC236}">
                <a16:creationId xmlns:a16="http://schemas.microsoft.com/office/drawing/2014/main" id="{FBCAD312-B311-0B5B-5C63-805262A77AE2}"/>
              </a:ext>
            </a:extLst>
          </p:cNvPr>
          <p:cNvSpPr>
            <a:spLocks noChangeShapeType="1"/>
          </p:cNvSpPr>
          <p:nvPr/>
        </p:nvSpPr>
        <p:spPr bwMode="auto">
          <a:xfrm flipH="1">
            <a:off x="6364286" y="2947769"/>
            <a:ext cx="1447800"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2" name="Line 31">
            <a:extLst>
              <a:ext uri="{FF2B5EF4-FFF2-40B4-BE49-F238E27FC236}">
                <a16:creationId xmlns:a16="http://schemas.microsoft.com/office/drawing/2014/main" id="{14903162-DABD-8CC9-D6E2-2BB432722C97}"/>
              </a:ext>
            </a:extLst>
          </p:cNvPr>
          <p:cNvSpPr>
            <a:spLocks noChangeShapeType="1"/>
          </p:cNvSpPr>
          <p:nvPr/>
        </p:nvSpPr>
        <p:spPr bwMode="auto">
          <a:xfrm>
            <a:off x="6364286" y="2947769"/>
            <a:ext cx="0" cy="15240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3" name="Line 32">
            <a:extLst>
              <a:ext uri="{FF2B5EF4-FFF2-40B4-BE49-F238E27FC236}">
                <a16:creationId xmlns:a16="http://schemas.microsoft.com/office/drawing/2014/main" id="{0265637F-40A9-B5B8-B075-80A32FAF0C69}"/>
              </a:ext>
            </a:extLst>
          </p:cNvPr>
          <p:cNvSpPr>
            <a:spLocks noChangeShapeType="1"/>
          </p:cNvSpPr>
          <p:nvPr/>
        </p:nvSpPr>
        <p:spPr bwMode="auto">
          <a:xfrm>
            <a:off x="6364286" y="4471769"/>
            <a:ext cx="304800" cy="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4" name="Rectangle 35">
            <a:extLst>
              <a:ext uri="{FF2B5EF4-FFF2-40B4-BE49-F238E27FC236}">
                <a16:creationId xmlns:a16="http://schemas.microsoft.com/office/drawing/2014/main" id="{9E150A6A-1D78-F738-1949-EB3707653218}"/>
              </a:ext>
            </a:extLst>
          </p:cNvPr>
          <p:cNvSpPr>
            <a:spLocks noChangeArrowheads="1"/>
          </p:cNvSpPr>
          <p:nvPr/>
        </p:nvSpPr>
        <p:spPr bwMode="auto">
          <a:xfrm>
            <a:off x="7132636" y="6002119"/>
            <a:ext cx="4787900" cy="292100"/>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5" name="Line 36">
            <a:extLst>
              <a:ext uri="{FF2B5EF4-FFF2-40B4-BE49-F238E27FC236}">
                <a16:creationId xmlns:a16="http://schemas.microsoft.com/office/drawing/2014/main" id="{D8433616-9DA1-B6D6-C30A-A3F9CD764DBB}"/>
              </a:ext>
            </a:extLst>
          </p:cNvPr>
          <p:cNvSpPr>
            <a:spLocks noChangeShapeType="1"/>
          </p:cNvSpPr>
          <p:nvPr/>
        </p:nvSpPr>
        <p:spPr bwMode="auto">
          <a:xfrm>
            <a:off x="9183686" y="5995769"/>
            <a:ext cx="0" cy="3048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6" name="Rectangle 37">
            <a:extLst>
              <a:ext uri="{FF2B5EF4-FFF2-40B4-BE49-F238E27FC236}">
                <a16:creationId xmlns:a16="http://schemas.microsoft.com/office/drawing/2014/main" id="{310A0F6A-AD9C-CCC6-9838-BAE7EEC12348}"/>
              </a:ext>
            </a:extLst>
          </p:cNvPr>
          <p:cNvSpPr>
            <a:spLocks noChangeArrowheads="1"/>
          </p:cNvSpPr>
          <p:nvPr/>
        </p:nvSpPr>
        <p:spPr bwMode="auto">
          <a:xfrm>
            <a:off x="7188200" y="5995770"/>
            <a:ext cx="2055051"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Physical Page Number</a:t>
            </a:r>
          </a:p>
        </p:txBody>
      </p:sp>
      <p:sp>
        <p:nvSpPr>
          <p:cNvPr id="37" name="Rectangle 38">
            <a:extLst>
              <a:ext uri="{FF2B5EF4-FFF2-40B4-BE49-F238E27FC236}">
                <a16:creationId xmlns:a16="http://schemas.microsoft.com/office/drawing/2014/main" id="{935C2619-2B8D-0848-BA98-8468576614EA}"/>
              </a:ext>
            </a:extLst>
          </p:cNvPr>
          <p:cNvSpPr>
            <a:spLocks noChangeArrowheads="1"/>
          </p:cNvSpPr>
          <p:nvPr/>
        </p:nvSpPr>
        <p:spPr bwMode="auto">
          <a:xfrm>
            <a:off x="9855199" y="5995770"/>
            <a:ext cx="1144032"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Page Offset</a:t>
            </a:r>
          </a:p>
        </p:txBody>
      </p:sp>
      <p:sp>
        <p:nvSpPr>
          <p:cNvPr id="38" name="Line 39">
            <a:extLst>
              <a:ext uri="{FF2B5EF4-FFF2-40B4-BE49-F238E27FC236}">
                <a16:creationId xmlns:a16="http://schemas.microsoft.com/office/drawing/2014/main" id="{B070A913-C5E3-6029-4D1D-E78988566170}"/>
              </a:ext>
            </a:extLst>
          </p:cNvPr>
          <p:cNvSpPr>
            <a:spLocks noChangeShapeType="1"/>
          </p:cNvSpPr>
          <p:nvPr/>
        </p:nvSpPr>
        <p:spPr bwMode="auto">
          <a:xfrm>
            <a:off x="8040686" y="4471769"/>
            <a:ext cx="0" cy="152400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9" name="Rectangle 40">
            <a:extLst>
              <a:ext uri="{FF2B5EF4-FFF2-40B4-BE49-F238E27FC236}">
                <a16:creationId xmlns:a16="http://schemas.microsoft.com/office/drawing/2014/main" id="{5999E0CC-1EC5-4FB2-7DC0-635BD8E15660}"/>
              </a:ext>
            </a:extLst>
          </p:cNvPr>
          <p:cNvSpPr>
            <a:spLocks noChangeArrowheads="1"/>
          </p:cNvSpPr>
          <p:nvPr/>
        </p:nvSpPr>
        <p:spPr bwMode="auto">
          <a:xfrm>
            <a:off x="5257800" y="2338170"/>
            <a:ext cx="1467134"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Virtual Address</a:t>
            </a:r>
          </a:p>
        </p:txBody>
      </p:sp>
      <p:sp>
        <p:nvSpPr>
          <p:cNvPr id="40" name="Rectangle 41">
            <a:extLst>
              <a:ext uri="{FF2B5EF4-FFF2-40B4-BE49-F238E27FC236}">
                <a16:creationId xmlns:a16="http://schemas.microsoft.com/office/drawing/2014/main" id="{217A0C16-8FD8-B835-400A-81BBC7646E09}"/>
              </a:ext>
            </a:extLst>
          </p:cNvPr>
          <p:cNvSpPr>
            <a:spLocks noChangeArrowheads="1"/>
          </p:cNvSpPr>
          <p:nvPr/>
        </p:nvSpPr>
        <p:spPr bwMode="auto">
          <a:xfrm>
            <a:off x="5511799" y="5995770"/>
            <a:ext cx="1593258"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Physical Address</a:t>
            </a:r>
          </a:p>
        </p:txBody>
      </p:sp>
      <p:sp>
        <p:nvSpPr>
          <p:cNvPr id="41" name="Rectangle 42">
            <a:extLst>
              <a:ext uri="{FF2B5EF4-FFF2-40B4-BE49-F238E27FC236}">
                <a16:creationId xmlns:a16="http://schemas.microsoft.com/office/drawing/2014/main" id="{D64DB692-046C-C9A0-8B56-A8C13BA6EC04}"/>
              </a:ext>
            </a:extLst>
          </p:cNvPr>
          <p:cNvSpPr>
            <a:spLocks noChangeArrowheads="1"/>
          </p:cNvSpPr>
          <p:nvPr/>
        </p:nvSpPr>
        <p:spPr bwMode="auto">
          <a:xfrm>
            <a:off x="9626599" y="4090770"/>
            <a:ext cx="617158" cy="582211"/>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dirty="0">
                <a:solidFill>
                  <a:prstClr val="black"/>
                </a:solidFill>
                <a:latin typeface="Times New Roman" pitchFamily="18" charset="0"/>
                <a:ea typeface="+mn-ea"/>
                <a:cs typeface="+mn-cs"/>
              </a:rPr>
              <a:t>page</a:t>
            </a:r>
          </a:p>
          <a:p>
            <a:pPr defTabSz="457200" eaLnBrk="1" fontAlgn="auto" hangingPunct="1">
              <a:spcAft>
                <a:spcPts val="0"/>
              </a:spcAft>
            </a:pPr>
            <a:r>
              <a:rPr lang="en-US" sz="1600" dirty="0">
                <a:solidFill>
                  <a:prstClr val="black"/>
                </a:solidFill>
                <a:latin typeface="Times New Roman" pitchFamily="18" charset="0"/>
                <a:ea typeface="+mn-ea"/>
                <a:cs typeface="+mn-cs"/>
              </a:rPr>
              <a:t>table</a:t>
            </a:r>
          </a:p>
        </p:txBody>
      </p:sp>
      <p:grpSp>
        <p:nvGrpSpPr>
          <p:cNvPr id="42" name="그룹 44">
            <a:extLst>
              <a:ext uri="{FF2B5EF4-FFF2-40B4-BE49-F238E27FC236}">
                <a16:creationId xmlns:a16="http://schemas.microsoft.com/office/drawing/2014/main" id="{06E097FC-A005-23C6-83E7-5D1E0EB2B226}"/>
              </a:ext>
            </a:extLst>
          </p:cNvPr>
          <p:cNvGrpSpPr/>
          <p:nvPr/>
        </p:nvGrpSpPr>
        <p:grpSpPr>
          <a:xfrm>
            <a:off x="373644" y="2528670"/>
            <a:ext cx="4428949" cy="3872130"/>
            <a:chOff x="1655219" y="1513194"/>
            <a:chExt cx="4428949" cy="3872130"/>
          </a:xfrm>
        </p:grpSpPr>
        <p:sp>
          <p:nvSpPr>
            <p:cNvPr id="43" name="직사각형 45">
              <a:extLst>
                <a:ext uri="{FF2B5EF4-FFF2-40B4-BE49-F238E27FC236}">
                  <a16:creationId xmlns:a16="http://schemas.microsoft.com/office/drawing/2014/main" id="{9176B4EE-874F-264F-B580-9F59ACB652A9}"/>
                </a:ext>
              </a:extLst>
            </p:cNvPr>
            <p:cNvSpPr/>
            <p:nvPr/>
          </p:nvSpPr>
          <p:spPr>
            <a:xfrm>
              <a:off x="3059832"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4" name="직사각형 46">
              <a:extLst>
                <a:ext uri="{FF2B5EF4-FFF2-40B4-BE49-F238E27FC236}">
                  <a16:creationId xmlns:a16="http://schemas.microsoft.com/office/drawing/2014/main" id="{57D49ED7-4226-96B7-30D3-7297DB060C34}"/>
                </a:ext>
              </a:extLst>
            </p:cNvPr>
            <p:cNvSpPr/>
            <p:nvPr/>
          </p:nvSpPr>
          <p:spPr>
            <a:xfrm>
              <a:off x="3563888"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5" name="직사각형 47">
              <a:extLst>
                <a:ext uri="{FF2B5EF4-FFF2-40B4-BE49-F238E27FC236}">
                  <a16:creationId xmlns:a16="http://schemas.microsoft.com/office/drawing/2014/main" id="{27167A61-2F9C-2EA9-C182-8646E4CBAB92}"/>
                </a:ext>
              </a:extLst>
            </p:cNvPr>
            <p:cNvSpPr/>
            <p:nvPr/>
          </p:nvSpPr>
          <p:spPr>
            <a:xfrm>
              <a:off x="4067944"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6" name="직사각형 48">
              <a:extLst>
                <a:ext uri="{FF2B5EF4-FFF2-40B4-BE49-F238E27FC236}">
                  <a16:creationId xmlns:a16="http://schemas.microsoft.com/office/drawing/2014/main" id="{3A19F0B4-497C-6D3A-F7F3-3235B1D8A556}"/>
                </a:ext>
              </a:extLst>
            </p:cNvPr>
            <p:cNvSpPr/>
            <p:nvPr/>
          </p:nvSpPr>
          <p:spPr>
            <a:xfrm>
              <a:off x="4572000"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7" name="직사각형 49">
              <a:extLst>
                <a:ext uri="{FF2B5EF4-FFF2-40B4-BE49-F238E27FC236}">
                  <a16:creationId xmlns:a16="http://schemas.microsoft.com/office/drawing/2014/main" id="{DA1CA4D9-754E-146A-885A-65C3983C5790}"/>
                </a:ext>
              </a:extLst>
            </p:cNvPr>
            <p:cNvSpPr/>
            <p:nvPr/>
          </p:nvSpPr>
          <p:spPr>
            <a:xfrm>
              <a:off x="5076056"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8" name="직사각형 50">
              <a:extLst>
                <a:ext uri="{FF2B5EF4-FFF2-40B4-BE49-F238E27FC236}">
                  <a16:creationId xmlns:a16="http://schemas.microsoft.com/office/drawing/2014/main" id="{1157CD16-38FA-9BB3-7662-4EAA2D5DC4F0}"/>
                </a:ext>
              </a:extLst>
            </p:cNvPr>
            <p:cNvSpPr/>
            <p:nvPr/>
          </p:nvSpPr>
          <p:spPr>
            <a:xfrm>
              <a:off x="5580112"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grpSp>
          <p:nvGrpSpPr>
            <p:cNvPr id="49" name="그룹 51">
              <a:extLst>
                <a:ext uri="{FF2B5EF4-FFF2-40B4-BE49-F238E27FC236}">
                  <a16:creationId xmlns:a16="http://schemas.microsoft.com/office/drawing/2014/main" id="{D43392D4-2CBE-329B-FF9C-7EB0A36D3620}"/>
                </a:ext>
              </a:extLst>
            </p:cNvPr>
            <p:cNvGrpSpPr/>
            <p:nvPr/>
          </p:nvGrpSpPr>
          <p:grpSpPr>
            <a:xfrm>
              <a:off x="2627326" y="1820457"/>
              <a:ext cx="1368609" cy="203995"/>
              <a:chOff x="1297913" y="3674664"/>
              <a:chExt cx="1473887" cy="203995"/>
            </a:xfrm>
          </p:grpSpPr>
          <p:sp>
            <p:nvSpPr>
              <p:cNvPr id="82" name="왼쪽 대괄호 84">
                <a:extLst>
                  <a:ext uri="{FF2B5EF4-FFF2-40B4-BE49-F238E27FC236}">
                    <a16:creationId xmlns:a16="http://schemas.microsoft.com/office/drawing/2014/main" id="{72559F5E-EEF5-5FA7-EA2E-73145981458D}"/>
                  </a:ext>
                </a:extLst>
              </p:cNvPr>
              <p:cNvSpPr/>
              <p:nvPr/>
            </p:nvSpPr>
            <p:spPr>
              <a:xfrm rot="5400000">
                <a:off x="1972047" y="3078905"/>
                <a:ext cx="125620" cy="1473887"/>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83" name="직선 연결선 85">
                <a:extLst>
                  <a:ext uri="{FF2B5EF4-FFF2-40B4-BE49-F238E27FC236}">
                    <a16:creationId xmlns:a16="http://schemas.microsoft.com/office/drawing/2014/main" id="{37D30ABE-3DA2-78A8-EADD-478D02E05EA4}"/>
                  </a:ext>
                </a:extLst>
              </p:cNvPr>
              <p:cNvCxnSpPr>
                <a:cxnSpLocks/>
                <a:stCxn id="82" idx="1"/>
              </p:cNvCxnSpPr>
              <p:nvPr/>
            </p:nvCxnSpPr>
            <p:spPr>
              <a:xfrm flipV="1">
                <a:off x="2034857" y="3674664"/>
                <a:ext cx="1" cy="78375"/>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50" name="그룹 52">
              <a:extLst>
                <a:ext uri="{FF2B5EF4-FFF2-40B4-BE49-F238E27FC236}">
                  <a16:creationId xmlns:a16="http://schemas.microsoft.com/office/drawing/2014/main" id="{8808E469-36C2-E044-ED4B-0B4FE70F373B}"/>
                </a:ext>
              </a:extLst>
            </p:cNvPr>
            <p:cNvGrpSpPr/>
            <p:nvPr/>
          </p:nvGrpSpPr>
          <p:grpSpPr>
            <a:xfrm>
              <a:off x="4139952" y="1844824"/>
              <a:ext cx="1944216" cy="162023"/>
              <a:chOff x="2771800" y="3700791"/>
              <a:chExt cx="2016224" cy="160263"/>
            </a:xfrm>
          </p:grpSpPr>
          <p:sp>
            <p:nvSpPr>
              <p:cNvPr id="80" name="왼쪽 대괄호 82">
                <a:extLst>
                  <a:ext uri="{FF2B5EF4-FFF2-40B4-BE49-F238E27FC236}">
                    <a16:creationId xmlns:a16="http://schemas.microsoft.com/office/drawing/2014/main" id="{597A84F5-083B-6BD9-B151-E9CB25EB619D}"/>
                  </a:ext>
                </a:extLst>
              </p:cNvPr>
              <p:cNvSpPr/>
              <p:nvPr/>
            </p:nvSpPr>
            <p:spPr>
              <a:xfrm rot="5400000">
                <a:off x="3725905" y="2798935"/>
                <a:ext cx="108014" cy="2016224"/>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81" name="직선 연결선 83">
                <a:extLst>
                  <a:ext uri="{FF2B5EF4-FFF2-40B4-BE49-F238E27FC236}">
                    <a16:creationId xmlns:a16="http://schemas.microsoft.com/office/drawing/2014/main" id="{6A7A118E-5C9A-F5CB-A458-51236FA93D8D}"/>
                  </a:ext>
                </a:extLst>
              </p:cNvPr>
              <p:cNvCxnSpPr>
                <a:stCxn id="80" idx="1"/>
              </p:cNvCxnSpPr>
              <p:nvPr/>
            </p:nvCxnSpPr>
            <p:spPr>
              <a:xfrm flipV="1">
                <a:off x="3779912" y="3700791"/>
                <a:ext cx="0" cy="52249"/>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51" name="TextBox 53">
              <a:extLst>
                <a:ext uri="{FF2B5EF4-FFF2-40B4-BE49-F238E27FC236}">
                  <a16:creationId xmlns:a16="http://schemas.microsoft.com/office/drawing/2014/main" id="{AAABEA9D-01D9-0189-0878-95D40388AA66}"/>
                </a:ext>
              </a:extLst>
            </p:cNvPr>
            <p:cNvSpPr txBox="1"/>
            <p:nvPr/>
          </p:nvSpPr>
          <p:spPr>
            <a:xfrm>
              <a:off x="2987595" y="1513194"/>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VPN</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52" name="TextBox 54">
              <a:extLst>
                <a:ext uri="{FF2B5EF4-FFF2-40B4-BE49-F238E27FC236}">
                  <a16:creationId xmlns:a16="http://schemas.microsoft.com/office/drawing/2014/main" id="{EDD5D13E-D758-170C-0822-A3FD960DC7B3}"/>
                </a:ext>
              </a:extLst>
            </p:cNvPr>
            <p:cNvSpPr txBox="1"/>
            <p:nvPr/>
          </p:nvSpPr>
          <p:spPr>
            <a:xfrm>
              <a:off x="4789004" y="1513194"/>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Offset</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53" name="직사각형 55">
              <a:extLst>
                <a:ext uri="{FF2B5EF4-FFF2-40B4-BE49-F238E27FC236}">
                  <a16:creationId xmlns:a16="http://schemas.microsoft.com/office/drawing/2014/main" id="{44510F8B-A418-7681-2A8D-C2DEAE573663}"/>
                </a:ext>
              </a:extLst>
            </p:cNvPr>
            <p:cNvSpPr/>
            <p:nvPr/>
          </p:nvSpPr>
          <p:spPr>
            <a:xfrm>
              <a:off x="3059832"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4" name="직사각형 56">
              <a:extLst>
                <a:ext uri="{FF2B5EF4-FFF2-40B4-BE49-F238E27FC236}">
                  <a16:creationId xmlns:a16="http://schemas.microsoft.com/office/drawing/2014/main" id="{9E3FD78A-01B8-01A1-6F9C-E70AE974974B}"/>
                </a:ext>
              </a:extLst>
            </p:cNvPr>
            <p:cNvSpPr/>
            <p:nvPr/>
          </p:nvSpPr>
          <p:spPr>
            <a:xfrm>
              <a:off x="3563888"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5" name="직사각형 57">
              <a:extLst>
                <a:ext uri="{FF2B5EF4-FFF2-40B4-BE49-F238E27FC236}">
                  <a16:creationId xmlns:a16="http://schemas.microsoft.com/office/drawing/2014/main" id="{A698FC55-E3B2-351A-F061-E26ACB3451DE}"/>
                </a:ext>
              </a:extLst>
            </p:cNvPr>
            <p:cNvSpPr/>
            <p:nvPr/>
          </p:nvSpPr>
          <p:spPr>
            <a:xfrm>
              <a:off x="4067944"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6" name="직사각형 58">
              <a:extLst>
                <a:ext uri="{FF2B5EF4-FFF2-40B4-BE49-F238E27FC236}">
                  <a16:creationId xmlns:a16="http://schemas.microsoft.com/office/drawing/2014/main" id="{953B2ABB-9D29-B683-33BD-A4DA62F93A6E}"/>
                </a:ext>
              </a:extLst>
            </p:cNvPr>
            <p:cNvSpPr/>
            <p:nvPr/>
          </p:nvSpPr>
          <p:spPr>
            <a:xfrm>
              <a:off x="4572000"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7" name="직사각형 59">
              <a:extLst>
                <a:ext uri="{FF2B5EF4-FFF2-40B4-BE49-F238E27FC236}">
                  <a16:creationId xmlns:a16="http://schemas.microsoft.com/office/drawing/2014/main" id="{8D04BABB-1152-33FA-700F-6E35DD13D640}"/>
                </a:ext>
              </a:extLst>
            </p:cNvPr>
            <p:cNvSpPr/>
            <p:nvPr/>
          </p:nvSpPr>
          <p:spPr>
            <a:xfrm>
              <a:off x="5076056"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8" name="직사각형 60">
              <a:extLst>
                <a:ext uri="{FF2B5EF4-FFF2-40B4-BE49-F238E27FC236}">
                  <a16:creationId xmlns:a16="http://schemas.microsoft.com/office/drawing/2014/main" id="{8C044745-648F-1C17-E16F-21E2D44F7FEF}"/>
                </a:ext>
              </a:extLst>
            </p:cNvPr>
            <p:cNvSpPr/>
            <p:nvPr/>
          </p:nvSpPr>
          <p:spPr>
            <a:xfrm>
              <a:off x="5580112"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grpSp>
          <p:nvGrpSpPr>
            <p:cNvPr id="59" name="그룹 61">
              <a:extLst>
                <a:ext uri="{FF2B5EF4-FFF2-40B4-BE49-F238E27FC236}">
                  <a16:creationId xmlns:a16="http://schemas.microsoft.com/office/drawing/2014/main" id="{18340572-971A-C45D-45B6-F9964A1275A7}"/>
                </a:ext>
              </a:extLst>
            </p:cNvPr>
            <p:cNvGrpSpPr/>
            <p:nvPr/>
          </p:nvGrpSpPr>
          <p:grpSpPr>
            <a:xfrm rot="10800000">
              <a:off x="3059829" y="4902987"/>
              <a:ext cx="936106" cy="162031"/>
              <a:chOff x="1763688" y="3715622"/>
              <a:chExt cx="655274" cy="145429"/>
            </a:xfrm>
          </p:grpSpPr>
          <p:sp>
            <p:nvSpPr>
              <p:cNvPr id="78" name="왼쪽 대괄호 80">
                <a:extLst>
                  <a:ext uri="{FF2B5EF4-FFF2-40B4-BE49-F238E27FC236}">
                    <a16:creationId xmlns:a16="http://schemas.microsoft.com/office/drawing/2014/main" id="{67E9CC93-5FE4-F7FD-04DC-356E31C3816D}"/>
                  </a:ext>
                </a:extLst>
              </p:cNvPr>
              <p:cNvSpPr/>
              <p:nvPr/>
            </p:nvSpPr>
            <p:spPr>
              <a:xfrm rot="5400000">
                <a:off x="2053783" y="3495873"/>
                <a:ext cx="75083" cy="655274"/>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79" name="직선 연결선 81">
                <a:extLst>
                  <a:ext uri="{FF2B5EF4-FFF2-40B4-BE49-F238E27FC236}">
                    <a16:creationId xmlns:a16="http://schemas.microsoft.com/office/drawing/2014/main" id="{1A16B210-7B56-A7DB-3554-FF835241EEAD}"/>
                  </a:ext>
                </a:extLst>
              </p:cNvPr>
              <p:cNvCxnSpPr>
                <a:cxnSpLocks/>
                <a:stCxn id="78" idx="1"/>
              </p:cNvCxnSpPr>
              <p:nvPr/>
            </p:nvCxnSpPr>
            <p:spPr>
              <a:xfrm rot="10800000">
                <a:off x="2091325" y="3715622"/>
                <a:ext cx="0" cy="70346"/>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60" name="그룹 62">
              <a:extLst>
                <a:ext uri="{FF2B5EF4-FFF2-40B4-BE49-F238E27FC236}">
                  <a16:creationId xmlns:a16="http://schemas.microsoft.com/office/drawing/2014/main" id="{701FBC4B-9E8F-B235-4423-560BF70444FA}"/>
                </a:ext>
              </a:extLst>
            </p:cNvPr>
            <p:cNvGrpSpPr/>
            <p:nvPr/>
          </p:nvGrpSpPr>
          <p:grpSpPr>
            <a:xfrm rot="10800000">
              <a:off x="4139952" y="4902991"/>
              <a:ext cx="1944216" cy="162023"/>
              <a:chOff x="2771800" y="3700791"/>
              <a:chExt cx="2016224" cy="160263"/>
            </a:xfrm>
          </p:grpSpPr>
          <p:sp>
            <p:nvSpPr>
              <p:cNvPr id="76" name="왼쪽 대괄호 78">
                <a:extLst>
                  <a:ext uri="{FF2B5EF4-FFF2-40B4-BE49-F238E27FC236}">
                    <a16:creationId xmlns:a16="http://schemas.microsoft.com/office/drawing/2014/main" id="{564D13E8-EEA1-E8CF-6208-E4F79E4321F7}"/>
                  </a:ext>
                </a:extLst>
              </p:cNvPr>
              <p:cNvSpPr/>
              <p:nvPr/>
            </p:nvSpPr>
            <p:spPr>
              <a:xfrm rot="5400000">
                <a:off x="3725905" y="2798935"/>
                <a:ext cx="108014" cy="2016224"/>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77" name="직선 연결선 79">
                <a:extLst>
                  <a:ext uri="{FF2B5EF4-FFF2-40B4-BE49-F238E27FC236}">
                    <a16:creationId xmlns:a16="http://schemas.microsoft.com/office/drawing/2014/main" id="{2F3D4970-E1DD-72B6-41F8-3B58C3EE99BA}"/>
                  </a:ext>
                </a:extLst>
              </p:cNvPr>
              <p:cNvCxnSpPr>
                <a:stCxn id="76" idx="1"/>
              </p:cNvCxnSpPr>
              <p:nvPr/>
            </p:nvCxnSpPr>
            <p:spPr>
              <a:xfrm flipV="1">
                <a:off x="3779912" y="3700791"/>
                <a:ext cx="0" cy="52249"/>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61" name="TextBox 63">
              <a:extLst>
                <a:ext uri="{FF2B5EF4-FFF2-40B4-BE49-F238E27FC236}">
                  <a16:creationId xmlns:a16="http://schemas.microsoft.com/office/drawing/2014/main" id="{75E5E095-E43A-31BB-3191-833EFBCA21D8}"/>
                </a:ext>
              </a:extLst>
            </p:cNvPr>
            <p:cNvSpPr txBox="1"/>
            <p:nvPr/>
          </p:nvSpPr>
          <p:spPr>
            <a:xfrm>
              <a:off x="3221703" y="5065015"/>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PPN</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62" name="TextBox 64">
              <a:extLst>
                <a:ext uri="{FF2B5EF4-FFF2-40B4-BE49-F238E27FC236}">
                  <a16:creationId xmlns:a16="http://schemas.microsoft.com/office/drawing/2014/main" id="{F3603688-81E3-A04B-CE6A-ED89092F6637}"/>
                </a:ext>
              </a:extLst>
            </p:cNvPr>
            <p:cNvSpPr txBox="1"/>
            <p:nvPr/>
          </p:nvSpPr>
          <p:spPr>
            <a:xfrm>
              <a:off x="4789004" y="5065015"/>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mn-cs"/>
                </a:rPr>
                <a:t>offset</a:t>
              </a:r>
              <a:endParaRPr lang="ko-KR" altLang="en-US" sz="1600" b="0">
                <a:solidFill>
                  <a:srgbClr val="000000"/>
                </a:solidFill>
                <a:latin typeface="맑은 고딕" panose="020B0503020000020004" pitchFamily="50" charset="-127"/>
                <a:ea typeface="맑은 고딕" panose="020B0503020000020004" pitchFamily="50" charset="-127"/>
                <a:cs typeface="+mn-cs"/>
              </a:endParaRPr>
            </a:p>
          </p:txBody>
        </p:sp>
        <p:sp>
          <p:nvSpPr>
            <p:cNvPr id="64" name="TextBox 66">
              <a:extLst>
                <a:ext uri="{FF2B5EF4-FFF2-40B4-BE49-F238E27FC236}">
                  <a16:creationId xmlns:a16="http://schemas.microsoft.com/office/drawing/2014/main" id="{362BDA42-532C-70AC-0D71-25125006A6D1}"/>
                </a:ext>
              </a:extLst>
            </p:cNvPr>
            <p:cNvSpPr txBox="1"/>
            <p:nvPr/>
          </p:nvSpPr>
          <p:spPr>
            <a:xfrm>
              <a:off x="1655219" y="2061453"/>
              <a:ext cx="972108" cy="538198"/>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Virtual</a:t>
              </a:r>
            </a:p>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Address</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65" name="TextBox 67">
              <a:extLst>
                <a:ext uri="{FF2B5EF4-FFF2-40B4-BE49-F238E27FC236}">
                  <a16:creationId xmlns:a16="http://schemas.microsoft.com/office/drawing/2014/main" id="{3359A06A-BE3D-FF0B-F67F-04AE576D055A}"/>
                </a:ext>
              </a:extLst>
            </p:cNvPr>
            <p:cNvSpPr txBox="1"/>
            <p:nvPr/>
          </p:nvSpPr>
          <p:spPr>
            <a:xfrm>
              <a:off x="2045096" y="4347778"/>
              <a:ext cx="972108" cy="538198"/>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Physical</a:t>
              </a:r>
            </a:p>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Address</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66" name="직사각형 68">
              <a:extLst>
                <a:ext uri="{FF2B5EF4-FFF2-40B4-BE49-F238E27FC236}">
                  <a16:creationId xmlns:a16="http://schemas.microsoft.com/office/drawing/2014/main" id="{123F50A7-48F1-AFFE-5BC4-3D42F1BCDDC1}"/>
                </a:ext>
              </a:extLst>
            </p:cNvPr>
            <p:cNvSpPr/>
            <p:nvPr/>
          </p:nvSpPr>
          <p:spPr>
            <a:xfrm>
              <a:off x="2555777" y="2996952"/>
              <a:ext cx="1440160" cy="936104"/>
            </a:xfrm>
            <a:prstGeom prst="rect">
              <a:avLst/>
            </a:prstGeom>
            <a:solidFill>
              <a:schemeClr val="tx2">
                <a:lumMod val="20000"/>
                <a:lumOff val="80000"/>
              </a:schemeClr>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600" dirty="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Page Table</a:t>
              </a:r>
            </a:p>
            <a:p>
              <a:pPr algn="ctr" defTabSz="457200" eaLnBrk="1" fontAlgn="auto" hangingPunct="1">
                <a:spcBef>
                  <a:spcPts val="0"/>
                </a:spcBef>
                <a:spcAft>
                  <a:spcPts val="0"/>
                </a:spcAft>
              </a:pPr>
              <a:r>
                <a:rPr lang="en-US" altLang="ko-KR" sz="1600" dirty="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Address Translation</a:t>
              </a:r>
              <a:endParaRPr lang="ko-KR" altLang="en-US" sz="1600" dirty="0">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cxnSp>
          <p:nvCxnSpPr>
            <p:cNvPr id="67" name="직선 화살표 연결선 69">
              <a:extLst>
                <a:ext uri="{FF2B5EF4-FFF2-40B4-BE49-F238E27FC236}">
                  <a16:creationId xmlns:a16="http://schemas.microsoft.com/office/drawing/2014/main" id="{01B25174-6A78-B245-4BFE-307EB0F084FE}"/>
                </a:ext>
              </a:extLst>
            </p:cNvPr>
            <p:cNvCxnSpPr>
              <a:stCxn id="48" idx="2"/>
              <a:endCxn id="58" idx="0"/>
            </p:cNvCxnSpPr>
            <p:nvPr/>
          </p:nvCxnSpPr>
          <p:spPr>
            <a:xfrm>
              <a:off x="5832140"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직선 화살표 연결선 70">
              <a:extLst>
                <a:ext uri="{FF2B5EF4-FFF2-40B4-BE49-F238E27FC236}">
                  <a16:creationId xmlns:a16="http://schemas.microsoft.com/office/drawing/2014/main" id="{76E5C020-2E93-A6C6-2DC5-E2441271A741}"/>
                </a:ext>
              </a:extLst>
            </p:cNvPr>
            <p:cNvCxnSpPr>
              <a:stCxn id="47" idx="2"/>
              <a:endCxn id="57" idx="0"/>
            </p:cNvCxnSpPr>
            <p:nvPr/>
          </p:nvCxnSpPr>
          <p:spPr>
            <a:xfrm>
              <a:off x="5328084"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직선 화살표 연결선 71">
              <a:extLst>
                <a:ext uri="{FF2B5EF4-FFF2-40B4-BE49-F238E27FC236}">
                  <a16:creationId xmlns:a16="http://schemas.microsoft.com/office/drawing/2014/main" id="{450BBA87-F3C9-7234-C313-932D46CC0C15}"/>
                </a:ext>
              </a:extLst>
            </p:cNvPr>
            <p:cNvCxnSpPr>
              <a:stCxn id="46" idx="2"/>
              <a:endCxn id="56" idx="0"/>
            </p:cNvCxnSpPr>
            <p:nvPr/>
          </p:nvCxnSpPr>
          <p:spPr>
            <a:xfrm>
              <a:off x="4824028"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직선 화살표 연결선 72">
              <a:extLst>
                <a:ext uri="{FF2B5EF4-FFF2-40B4-BE49-F238E27FC236}">
                  <a16:creationId xmlns:a16="http://schemas.microsoft.com/office/drawing/2014/main" id="{FAD6058C-C9AA-3740-1873-1787A815BCBD}"/>
                </a:ext>
              </a:extLst>
            </p:cNvPr>
            <p:cNvCxnSpPr>
              <a:stCxn id="45" idx="2"/>
              <a:endCxn id="55" idx="0"/>
            </p:cNvCxnSpPr>
            <p:nvPr/>
          </p:nvCxnSpPr>
          <p:spPr>
            <a:xfrm>
              <a:off x="4319972"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직선 화살표 연결선 73">
              <a:extLst>
                <a:ext uri="{FF2B5EF4-FFF2-40B4-BE49-F238E27FC236}">
                  <a16:creationId xmlns:a16="http://schemas.microsoft.com/office/drawing/2014/main" id="{A576217B-C9D9-2D79-3067-B31C83AE7F49}"/>
                </a:ext>
              </a:extLst>
            </p:cNvPr>
            <p:cNvCxnSpPr>
              <a:cxnSpLocks/>
            </p:cNvCxnSpPr>
            <p:nvPr/>
          </p:nvCxnSpPr>
          <p:spPr>
            <a:xfrm>
              <a:off x="3815916" y="2635529"/>
              <a:ext cx="0" cy="31691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직선 화살표 연결선 74">
              <a:extLst>
                <a:ext uri="{FF2B5EF4-FFF2-40B4-BE49-F238E27FC236}">
                  <a16:creationId xmlns:a16="http://schemas.microsoft.com/office/drawing/2014/main" id="{4D82B713-64F5-A168-E3B8-46CC84EE7325}"/>
                </a:ext>
              </a:extLst>
            </p:cNvPr>
            <p:cNvCxnSpPr>
              <a:cxnSpLocks/>
            </p:cNvCxnSpPr>
            <p:nvPr/>
          </p:nvCxnSpPr>
          <p:spPr>
            <a:xfrm>
              <a:off x="3311860" y="2635530"/>
              <a:ext cx="0" cy="31691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4" name="직선 화살표 연결선 76">
              <a:extLst>
                <a:ext uri="{FF2B5EF4-FFF2-40B4-BE49-F238E27FC236}">
                  <a16:creationId xmlns:a16="http://schemas.microsoft.com/office/drawing/2014/main" id="{C812C008-28B5-10E9-B484-BFB4D10F093A}"/>
                </a:ext>
              </a:extLst>
            </p:cNvPr>
            <p:cNvCxnSpPr/>
            <p:nvPr/>
          </p:nvCxnSpPr>
          <p:spPr>
            <a:xfrm>
              <a:off x="3311860" y="3976181"/>
              <a:ext cx="0" cy="31691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5" name="직선 화살표 연결선 77">
              <a:extLst>
                <a:ext uri="{FF2B5EF4-FFF2-40B4-BE49-F238E27FC236}">
                  <a16:creationId xmlns:a16="http://schemas.microsoft.com/office/drawing/2014/main" id="{CB8D9F1C-5092-BE53-141B-41DA5671EA01}"/>
                </a:ext>
              </a:extLst>
            </p:cNvPr>
            <p:cNvCxnSpPr/>
            <p:nvPr/>
          </p:nvCxnSpPr>
          <p:spPr>
            <a:xfrm>
              <a:off x="3815916" y="3975516"/>
              <a:ext cx="0" cy="31691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85" name="직사각형 65">
              <a:extLst>
                <a:ext uri="{FF2B5EF4-FFF2-40B4-BE49-F238E27FC236}">
                  <a16:creationId xmlns:a16="http://schemas.microsoft.com/office/drawing/2014/main" id="{1411C80C-1297-4FD5-5C3C-15753C80A93A}"/>
                </a:ext>
              </a:extLst>
            </p:cNvPr>
            <p:cNvSpPr/>
            <p:nvPr/>
          </p:nvSpPr>
          <p:spPr>
            <a:xfrm>
              <a:off x="2559765" y="2084694"/>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cxnSp>
          <p:nvCxnSpPr>
            <p:cNvPr id="90" name="직선 화살표 연결선 75">
              <a:extLst>
                <a:ext uri="{FF2B5EF4-FFF2-40B4-BE49-F238E27FC236}">
                  <a16:creationId xmlns:a16="http://schemas.microsoft.com/office/drawing/2014/main" id="{394366EC-7874-3FF5-FD83-1507CB384206}"/>
                </a:ext>
              </a:extLst>
            </p:cNvPr>
            <p:cNvCxnSpPr>
              <a:cxnSpLocks/>
            </p:cNvCxnSpPr>
            <p:nvPr/>
          </p:nvCxnSpPr>
          <p:spPr>
            <a:xfrm>
              <a:off x="2811793" y="2651052"/>
              <a:ext cx="0" cy="301393"/>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84" name="灯片编号占位符 2">
            <a:extLst>
              <a:ext uri="{FF2B5EF4-FFF2-40B4-BE49-F238E27FC236}">
                <a16:creationId xmlns:a16="http://schemas.microsoft.com/office/drawing/2014/main" id="{A96C1B13-2869-AB64-56C4-CD8E4013AFC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12</a:t>
            </a:fld>
            <a:endParaRPr lang="nb-NO" dirty="0">
              <a:latin typeface="Arial"/>
              <a:cs typeface="Arial"/>
            </a:endParaRPr>
          </a:p>
        </p:txBody>
      </p:sp>
    </p:spTree>
    <p:extLst>
      <p:ext uri="{BB962C8B-B14F-4D97-AF65-F5344CB8AC3E}">
        <p14:creationId xmlns:p14="http://schemas.microsoft.com/office/powerpoint/2010/main" val="225789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A16A2-5584-1FEC-AD2B-2271CE19E0C8}"/>
              </a:ext>
            </a:extLst>
          </p:cNvPr>
          <p:cNvSpPr>
            <a:spLocks noGrp="1"/>
          </p:cNvSpPr>
          <p:nvPr>
            <p:ph type="title"/>
          </p:nvPr>
        </p:nvSpPr>
        <p:spPr/>
        <p:txBody>
          <a:bodyPr/>
          <a:lstStyle/>
          <a:p>
            <a:r>
              <a:rPr lang="en-US" altLang="zh-CN" dirty="0"/>
              <a:t>Page</a:t>
            </a:r>
            <a:r>
              <a:rPr lang="zh-CN" altLang="en-US" dirty="0"/>
              <a:t> </a:t>
            </a:r>
            <a:r>
              <a:rPr lang="en-US" altLang="zh-CN" dirty="0"/>
              <a:t>Translation Example</a:t>
            </a:r>
            <a:endParaRPr lang="en-SE" dirty="0"/>
          </a:p>
        </p:txBody>
      </p:sp>
      <p:sp>
        <p:nvSpPr>
          <p:cNvPr id="5" name="Content Placeholder 2">
            <a:extLst>
              <a:ext uri="{FF2B5EF4-FFF2-40B4-BE49-F238E27FC236}">
                <a16:creationId xmlns:a16="http://schemas.microsoft.com/office/drawing/2014/main" id="{6887F68E-0701-A4CE-0A98-479E8D55EFA4}"/>
              </a:ext>
            </a:extLst>
          </p:cNvPr>
          <p:cNvSpPr>
            <a:spLocks noGrp="1"/>
          </p:cNvSpPr>
          <p:nvPr>
            <p:ph idx="1"/>
          </p:nvPr>
        </p:nvSpPr>
        <p:spPr>
          <a:xfrm>
            <a:off x="419100" y="1073150"/>
            <a:ext cx="11336338" cy="2051050"/>
          </a:xfrm>
        </p:spPr>
        <p:txBody>
          <a:bodyPr>
            <a:normAutofit/>
          </a:bodyPr>
          <a:lstStyle/>
          <a:p>
            <a:r>
              <a:rPr lang="en-US" dirty="0"/>
              <a:t>Virtual Address: 32 bits, </a:t>
            </a:r>
            <a:r>
              <a:rPr lang="en-US" altLang="zh-CN" dirty="0"/>
              <a:t>virtual address space 2^32=4GB</a:t>
            </a:r>
            <a:endParaRPr lang="en-US" dirty="0"/>
          </a:p>
          <a:p>
            <a:r>
              <a:rPr lang="en-US" dirty="0"/>
              <a:t>Physical Address: 29 bits, </a:t>
            </a:r>
            <a:r>
              <a:rPr lang="en-US" altLang="zh-CN" dirty="0"/>
              <a:t>physical address space 2^29=0.5GB</a:t>
            </a:r>
            <a:endParaRPr lang="en-US" dirty="0"/>
          </a:p>
          <a:p>
            <a:r>
              <a:rPr lang="en-US" dirty="0"/>
              <a:t>Page size: 2^12=4KB, </a:t>
            </a:r>
            <a:r>
              <a:rPr lang="en-US" altLang="zh-CN" dirty="0"/>
              <a:t>hence offset is 12 bits</a:t>
            </a:r>
          </a:p>
          <a:p>
            <a:pPr lvl="1"/>
            <a:r>
              <a:rPr lang="en-US" dirty="0"/>
              <a:t>VPN has 32-12=20 bits, PPN has 29-12=17 bits</a:t>
            </a:r>
          </a:p>
        </p:txBody>
      </p:sp>
      <p:sp>
        <p:nvSpPr>
          <p:cNvPr id="6" name="灯片编号占位符 2">
            <a:extLst>
              <a:ext uri="{FF2B5EF4-FFF2-40B4-BE49-F238E27FC236}">
                <a16:creationId xmlns:a16="http://schemas.microsoft.com/office/drawing/2014/main" id="{0DAFF93F-194C-9E8D-5821-00DC809CCB2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13</a:t>
            </a:fld>
            <a:endParaRPr lang="nb-NO" dirty="0">
              <a:latin typeface="Arial"/>
              <a:cs typeface="Arial"/>
            </a:endParaRPr>
          </a:p>
        </p:txBody>
      </p:sp>
      <p:pic>
        <p:nvPicPr>
          <p:cNvPr id="8" name="Picture 7">
            <a:extLst>
              <a:ext uri="{FF2B5EF4-FFF2-40B4-BE49-F238E27FC236}">
                <a16:creationId xmlns:a16="http://schemas.microsoft.com/office/drawing/2014/main" id="{7AF30102-1A5D-3371-F584-2F2964785B59}"/>
              </a:ext>
            </a:extLst>
          </p:cNvPr>
          <p:cNvPicPr>
            <a:picLocks noChangeAspect="1"/>
          </p:cNvPicPr>
          <p:nvPr/>
        </p:nvPicPr>
        <p:blipFill>
          <a:blip r:embed="rId3"/>
          <a:stretch>
            <a:fillRect/>
          </a:stretch>
        </p:blipFill>
        <p:spPr>
          <a:xfrm>
            <a:off x="2438400" y="2903272"/>
            <a:ext cx="7144747" cy="3810532"/>
          </a:xfrm>
          <a:prstGeom prst="rect">
            <a:avLst/>
          </a:prstGeom>
        </p:spPr>
      </p:pic>
      <p:sp>
        <p:nvSpPr>
          <p:cNvPr id="9" name="Rectangle 8">
            <a:extLst>
              <a:ext uri="{FF2B5EF4-FFF2-40B4-BE49-F238E27FC236}">
                <a16:creationId xmlns:a16="http://schemas.microsoft.com/office/drawing/2014/main" id="{B4C27528-048F-A6AF-A3ED-FB06EF8DB11B}"/>
              </a:ext>
            </a:extLst>
          </p:cNvPr>
          <p:cNvSpPr/>
          <p:nvPr/>
        </p:nvSpPr>
        <p:spPr>
          <a:xfrm>
            <a:off x="8382000" y="4572000"/>
            <a:ext cx="6096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E"/>
          </a:p>
        </p:txBody>
      </p:sp>
      <p:sp>
        <p:nvSpPr>
          <p:cNvPr id="3" name="TextBox 2">
            <a:extLst>
              <a:ext uri="{FF2B5EF4-FFF2-40B4-BE49-F238E27FC236}">
                <a16:creationId xmlns:a16="http://schemas.microsoft.com/office/drawing/2014/main" id="{A051AE50-59DF-1B5A-3777-CEB6251A0893}"/>
              </a:ext>
            </a:extLst>
          </p:cNvPr>
          <p:cNvSpPr txBox="1"/>
          <p:nvPr/>
        </p:nvSpPr>
        <p:spPr>
          <a:xfrm>
            <a:off x="5981189" y="5755810"/>
            <a:ext cx="864339" cy="369332"/>
          </a:xfrm>
          <a:prstGeom prst="rect">
            <a:avLst/>
          </a:prstGeom>
          <a:noFill/>
        </p:spPr>
        <p:txBody>
          <a:bodyPr wrap="none" rtlCol="0">
            <a:spAutoFit/>
          </a:bodyPr>
          <a:lstStyle/>
          <a:p>
            <a:r>
              <a:rPr lang="en-GB" b="0" dirty="0">
                <a:latin typeface="+mj-lt"/>
              </a:rPr>
              <a:t>17 bits</a:t>
            </a:r>
            <a:endParaRPr lang="en-SE" b="0" dirty="0">
              <a:latin typeface="+mj-lt"/>
            </a:endParaRPr>
          </a:p>
        </p:txBody>
      </p:sp>
      <p:sp>
        <p:nvSpPr>
          <p:cNvPr id="10" name="TextBox 9">
            <a:extLst>
              <a:ext uri="{FF2B5EF4-FFF2-40B4-BE49-F238E27FC236}">
                <a16:creationId xmlns:a16="http://schemas.microsoft.com/office/drawing/2014/main" id="{81C980E3-9773-C850-30C1-76E2AC855669}"/>
              </a:ext>
            </a:extLst>
          </p:cNvPr>
          <p:cNvSpPr txBox="1"/>
          <p:nvPr/>
        </p:nvSpPr>
        <p:spPr>
          <a:xfrm>
            <a:off x="5598559" y="3696605"/>
            <a:ext cx="864339" cy="369332"/>
          </a:xfrm>
          <a:prstGeom prst="rect">
            <a:avLst/>
          </a:prstGeom>
          <a:noFill/>
        </p:spPr>
        <p:txBody>
          <a:bodyPr wrap="none" rtlCol="0">
            <a:spAutoFit/>
          </a:bodyPr>
          <a:lstStyle/>
          <a:p>
            <a:r>
              <a:rPr lang="en-GB" b="0" dirty="0">
                <a:latin typeface="+mj-lt"/>
              </a:rPr>
              <a:t>20 bits</a:t>
            </a:r>
            <a:endParaRPr lang="en-SE" b="0" dirty="0">
              <a:latin typeface="+mj-lt"/>
            </a:endParaRPr>
          </a:p>
        </p:txBody>
      </p:sp>
      <p:sp>
        <p:nvSpPr>
          <p:cNvPr id="11" name="TextBox 10">
            <a:extLst>
              <a:ext uri="{FF2B5EF4-FFF2-40B4-BE49-F238E27FC236}">
                <a16:creationId xmlns:a16="http://schemas.microsoft.com/office/drawing/2014/main" id="{7AC323DF-7EF0-A03F-F0A5-08BF34DDFDCA}"/>
              </a:ext>
            </a:extLst>
          </p:cNvPr>
          <p:cNvSpPr txBox="1"/>
          <p:nvPr/>
        </p:nvSpPr>
        <p:spPr>
          <a:xfrm>
            <a:off x="8718808" y="3696605"/>
            <a:ext cx="864339" cy="369332"/>
          </a:xfrm>
          <a:prstGeom prst="rect">
            <a:avLst/>
          </a:prstGeom>
          <a:noFill/>
        </p:spPr>
        <p:txBody>
          <a:bodyPr wrap="none" rtlCol="0">
            <a:spAutoFit/>
          </a:bodyPr>
          <a:lstStyle/>
          <a:p>
            <a:r>
              <a:rPr lang="en-GB" b="0" dirty="0">
                <a:latin typeface="+mj-lt"/>
              </a:rPr>
              <a:t>12 bits</a:t>
            </a:r>
            <a:endParaRPr lang="en-SE" b="0" dirty="0">
              <a:latin typeface="+mj-lt"/>
            </a:endParaRPr>
          </a:p>
        </p:txBody>
      </p:sp>
      <p:sp>
        <p:nvSpPr>
          <p:cNvPr id="12" name="TextBox 11">
            <a:extLst>
              <a:ext uri="{FF2B5EF4-FFF2-40B4-BE49-F238E27FC236}">
                <a16:creationId xmlns:a16="http://schemas.microsoft.com/office/drawing/2014/main" id="{48FFC24E-E32E-B68B-1D88-8494380041BC}"/>
              </a:ext>
            </a:extLst>
          </p:cNvPr>
          <p:cNvSpPr txBox="1"/>
          <p:nvPr/>
        </p:nvSpPr>
        <p:spPr>
          <a:xfrm>
            <a:off x="8686800" y="5755810"/>
            <a:ext cx="864339" cy="369332"/>
          </a:xfrm>
          <a:prstGeom prst="rect">
            <a:avLst/>
          </a:prstGeom>
          <a:noFill/>
        </p:spPr>
        <p:txBody>
          <a:bodyPr wrap="none" rtlCol="0">
            <a:spAutoFit/>
          </a:bodyPr>
          <a:lstStyle/>
          <a:p>
            <a:r>
              <a:rPr lang="en-GB" b="0" dirty="0">
                <a:latin typeface="+mj-lt"/>
              </a:rPr>
              <a:t>12 bits</a:t>
            </a:r>
            <a:endParaRPr lang="en-SE" b="0" dirty="0">
              <a:latin typeface="+mj-lt"/>
            </a:endParaRPr>
          </a:p>
        </p:txBody>
      </p:sp>
    </p:spTree>
    <p:extLst>
      <p:ext uri="{BB962C8B-B14F-4D97-AF65-F5344CB8AC3E}">
        <p14:creationId xmlns:p14="http://schemas.microsoft.com/office/powerpoint/2010/main" val="1721452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746C6-DC60-33D0-30F6-C7D3FF8DD6B3}"/>
              </a:ext>
            </a:extLst>
          </p:cNvPr>
          <p:cNvSpPr>
            <a:spLocks noGrp="1"/>
          </p:cNvSpPr>
          <p:nvPr>
            <p:ph type="title"/>
          </p:nvPr>
        </p:nvSpPr>
        <p:spPr/>
        <p:txBody>
          <a:bodyPr/>
          <a:lstStyle/>
          <a:p>
            <a:r>
              <a:rPr lang="en-GB" dirty="0"/>
              <a:t>Separate Address Space per Process</a:t>
            </a:r>
            <a:endParaRPr lang="en-SE" dirty="0"/>
          </a:p>
        </p:txBody>
      </p:sp>
      <p:grpSp>
        <p:nvGrpSpPr>
          <p:cNvPr id="5" name="Group 4">
            <a:extLst>
              <a:ext uri="{FF2B5EF4-FFF2-40B4-BE49-F238E27FC236}">
                <a16:creationId xmlns:a16="http://schemas.microsoft.com/office/drawing/2014/main" id="{864C7F89-E19E-98DA-E20C-74937DB7D76B}"/>
              </a:ext>
            </a:extLst>
          </p:cNvPr>
          <p:cNvGrpSpPr>
            <a:grpSpLocks/>
          </p:cNvGrpSpPr>
          <p:nvPr/>
        </p:nvGrpSpPr>
        <p:grpSpPr bwMode="auto">
          <a:xfrm>
            <a:off x="1821655" y="1219200"/>
            <a:ext cx="8548689" cy="5029200"/>
            <a:chOff x="88" y="856"/>
            <a:chExt cx="5385" cy="3168"/>
          </a:xfrm>
        </p:grpSpPr>
        <p:sp>
          <p:nvSpPr>
            <p:cNvPr id="6" name="Rectangle 5">
              <a:extLst>
                <a:ext uri="{FF2B5EF4-FFF2-40B4-BE49-F238E27FC236}">
                  <a16:creationId xmlns:a16="http://schemas.microsoft.com/office/drawing/2014/main" id="{C9559F86-0F4E-C8DB-058C-984327EEECA5}"/>
                </a:ext>
              </a:extLst>
            </p:cNvPr>
            <p:cNvSpPr>
              <a:spLocks noChangeArrowheads="1"/>
            </p:cNvSpPr>
            <p:nvPr/>
          </p:nvSpPr>
          <p:spPr bwMode="auto">
            <a:xfrm>
              <a:off x="672" y="2704"/>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 name="Rectangle 6">
              <a:extLst>
                <a:ext uri="{FF2B5EF4-FFF2-40B4-BE49-F238E27FC236}">
                  <a16:creationId xmlns:a16="http://schemas.microsoft.com/office/drawing/2014/main" id="{FD3047D5-AC20-22B1-B895-57596FFFC746}"/>
                </a:ext>
              </a:extLst>
            </p:cNvPr>
            <p:cNvSpPr>
              <a:spLocks noChangeArrowheads="1"/>
            </p:cNvSpPr>
            <p:nvPr/>
          </p:nvSpPr>
          <p:spPr bwMode="auto">
            <a:xfrm>
              <a:off x="672" y="1936"/>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8" name="Rectangle 7">
              <a:extLst>
                <a:ext uri="{FF2B5EF4-FFF2-40B4-BE49-F238E27FC236}">
                  <a16:creationId xmlns:a16="http://schemas.microsoft.com/office/drawing/2014/main" id="{C67838A2-9A9C-3E91-1F7B-AAF72C062C5E}"/>
                </a:ext>
              </a:extLst>
            </p:cNvPr>
            <p:cNvSpPr>
              <a:spLocks noChangeArrowheads="1"/>
            </p:cNvSpPr>
            <p:nvPr/>
          </p:nvSpPr>
          <p:spPr bwMode="auto">
            <a:xfrm>
              <a:off x="672" y="1104"/>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9" name="Rectangle 8" descr="90%">
              <a:extLst>
                <a:ext uri="{FF2B5EF4-FFF2-40B4-BE49-F238E27FC236}">
                  <a16:creationId xmlns:a16="http://schemas.microsoft.com/office/drawing/2014/main" id="{AD0570E8-E656-AC40-65A1-417D0297FC53}"/>
                </a:ext>
              </a:extLst>
            </p:cNvPr>
            <p:cNvSpPr>
              <a:spLocks noChangeArrowheads="1"/>
            </p:cNvSpPr>
            <p:nvPr/>
          </p:nvSpPr>
          <p:spPr bwMode="auto">
            <a:xfrm>
              <a:off x="672" y="888"/>
              <a:ext cx="704" cy="656"/>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0" name="Line 9">
              <a:extLst>
                <a:ext uri="{FF2B5EF4-FFF2-40B4-BE49-F238E27FC236}">
                  <a16:creationId xmlns:a16="http://schemas.microsoft.com/office/drawing/2014/main" id="{4F600775-7B49-14A0-3027-485FD84CB771}"/>
                </a:ext>
              </a:extLst>
            </p:cNvPr>
            <p:cNvSpPr>
              <a:spLocks noChangeShapeType="1"/>
            </p:cNvSpPr>
            <p:nvPr/>
          </p:nvSpPr>
          <p:spPr bwMode="auto">
            <a:xfrm>
              <a:off x="672" y="1103"/>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1" name="Line 10">
              <a:extLst>
                <a:ext uri="{FF2B5EF4-FFF2-40B4-BE49-F238E27FC236}">
                  <a16:creationId xmlns:a16="http://schemas.microsoft.com/office/drawing/2014/main" id="{DD32E8E5-6635-8ED4-48BD-ED23B07B2672}"/>
                </a:ext>
              </a:extLst>
            </p:cNvPr>
            <p:cNvSpPr>
              <a:spLocks noChangeShapeType="1"/>
            </p:cNvSpPr>
            <p:nvPr/>
          </p:nvSpPr>
          <p:spPr bwMode="auto">
            <a:xfrm>
              <a:off x="672" y="1325"/>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2" name="Rectangle 11">
              <a:extLst>
                <a:ext uri="{FF2B5EF4-FFF2-40B4-BE49-F238E27FC236}">
                  <a16:creationId xmlns:a16="http://schemas.microsoft.com/office/drawing/2014/main" id="{1A5C4751-B0CE-8FB1-EE68-035C3AD0CC7C}"/>
                </a:ext>
              </a:extLst>
            </p:cNvPr>
            <p:cNvSpPr>
              <a:spLocks noChangeArrowheads="1"/>
            </p:cNvSpPr>
            <p:nvPr/>
          </p:nvSpPr>
          <p:spPr bwMode="auto">
            <a:xfrm>
              <a:off x="848" y="1112"/>
              <a:ext cx="37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VA1</a:t>
              </a:r>
            </a:p>
          </p:txBody>
        </p:sp>
        <p:sp>
          <p:nvSpPr>
            <p:cNvPr id="13" name="Rectangle 12">
              <a:extLst>
                <a:ext uri="{FF2B5EF4-FFF2-40B4-BE49-F238E27FC236}">
                  <a16:creationId xmlns:a16="http://schemas.microsoft.com/office/drawing/2014/main" id="{D81B2439-5C2E-1587-9A55-2B71B6BE5456}"/>
                </a:ext>
              </a:extLst>
            </p:cNvPr>
            <p:cNvSpPr>
              <a:spLocks noChangeArrowheads="1"/>
            </p:cNvSpPr>
            <p:nvPr/>
          </p:nvSpPr>
          <p:spPr bwMode="auto">
            <a:xfrm>
              <a:off x="88" y="1080"/>
              <a:ext cx="52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Proc 1</a:t>
              </a:r>
            </a:p>
          </p:txBody>
        </p:sp>
        <p:sp>
          <p:nvSpPr>
            <p:cNvPr id="14" name="Rectangle 13">
              <a:extLst>
                <a:ext uri="{FF2B5EF4-FFF2-40B4-BE49-F238E27FC236}">
                  <a16:creationId xmlns:a16="http://schemas.microsoft.com/office/drawing/2014/main" id="{3372E1AE-A645-A837-208B-2F17237FF51C}"/>
                </a:ext>
              </a:extLst>
            </p:cNvPr>
            <p:cNvSpPr>
              <a:spLocks noChangeArrowheads="1"/>
            </p:cNvSpPr>
            <p:nvPr/>
          </p:nvSpPr>
          <p:spPr bwMode="auto">
            <a:xfrm>
              <a:off x="1911" y="1424"/>
              <a:ext cx="848"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Page Table </a:t>
              </a:r>
            </a:p>
          </p:txBody>
        </p:sp>
        <p:grpSp>
          <p:nvGrpSpPr>
            <p:cNvPr id="15" name="Group 14">
              <a:extLst>
                <a:ext uri="{FF2B5EF4-FFF2-40B4-BE49-F238E27FC236}">
                  <a16:creationId xmlns:a16="http://schemas.microsoft.com/office/drawing/2014/main" id="{6F3B8317-FC72-83B9-AF97-4A78D1109C65}"/>
                </a:ext>
              </a:extLst>
            </p:cNvPr>
            <p:cNvGrpSpPr>
              <a:grpSpLocks/>
            </p:cNvGrpSpPr>
            <p:nvPr/>
          </p:nvGrpSpPr>
          <p:grpSpPr bwMode="auto">
            <a:xfrm>
              <a:off x="1976" y="889"/>
              <a:ext cx="704" cy="519"/>
              <a:chOff x="1976" y="889"/>
              <a:chExt cx="704" cy="519"/>
            </a:xfrm>
          </p:grpSpPr>
          <p:sp>
            <p:nvSpPr>
              <p:cNvPr id="75" name="Rectangle 15">
                <a:extLst>
                  <a:ext uri="{FF2B5EF4-FFF2-40B4-BE49-F238E27FC236}">
                    <a16:creationId xmlns:a16="http://schemas.microsoft.com/office/drawing/2014/main" id="{DD09F6FF-7A65-A6EB-C0A0-6EC9207F7BBD}"/>
                  </a:ext>
                </a:extLst>
              </p:cNvPr>
              <p:cNvSpPr>
                <a:spLocks noChangeArrowheads="1"/>
              </p:cNvSpPr>
              <p:nvPr/>
            </p:nvSpPr>
            <p:spPr bwMode="auto">
              <a:xfrm>
                <a:off x="1976" y="889"/>
                <a:ext cx="704" cy="519"/>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6" name="Line 16">
                <a:extLst>
                  <a:ext uri="{FF2B5EF4-FFF2-40B4-BE49-F238E27FC236}">
                    <a16:creationId xmlns:a16="http://schemas.microsoft.com/office/drawing/2014/main" id="{E535A560-0FD0-1DDE-666D-1E2021E88D6D}"/>
                  </a:ext>
                </a:extLst>
              </p:cNvPr>
              <p:cNvSpPr>
                <a:spLocks noChangeShapeType="1"/>
              </p:cNvSpPr>
              <p:nvPr/>
            </p:nvSpPr>
            <p:spPr bwMode="auto">
              <a:xfrm>
                <a:off x="1976" y="105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7" name="Line 17">
                <a:extLst>
                  <a:ext uri="{FF2B5EF4-FFF2-40B4-BE49-F238E27FC236}">
                    <a16:creationId xmlns:a16="http://schemas.microsoft.com/office/drawing/2014/main" id="{38330C4B-EDAD-2C19-D13F-F14C32AA47CF}"/>
                  </a:ext>
                </a:extLst>
              </p:cNvPr>
              <p:cNvSpPr>
                <a:spLocks noChangeShapeType="1"/>
              </p:cNvSpPr>
              <p:nvPr/>
            </p:nvSpPr>
            <p:spPr bwMode="auto">
              <a:xfrm>
                <a:off x="1976" y="1235"/>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sp>
          <p:nvSpPr>
            <p:cNvPr id="16" name="Rectangle 18" descr="Dark upward diagonal">
              <a:extLst>
                <a:ext uri="{FF2B5EF4-FFF2-40B4-BE49-F238E27FC236}">
                  <a16:creationId xmlns:a16="http://schemas.microsoft.com/office/drawing/2014/main" id="{AC7B756C-C960-266C-B220-71E175E0428E}"/>
                </a:ext>
              </a:extLst>
            </p:cNvPr>
            <p:cNvSpPr>
              <a:spLocks noChangeArrowheads="1"/>
            </p:cNvSpPr>
            <p:nvPr/>
          </p:nvSpPr>
          <p:spPr bwMode="auto">
            <a:xfrm>
              <a:off x="672" y="1712"/>
              <a:ext cx="704" cy="656"/>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7" name="Line 19">
              <a:extLst>
                <a:ext uri="{FF2B5EF4-FFF2-40B4-BE49-F238E27FC236}">
                  <a16:creationId xmlns:a16="http://schemas.microsoft.com/office/drawing/2014/main" id="{6541C39F-2F86-CB1C-6405-2B5230235A1A}"/>
                </a:ext>
              </a:extLst>
            </p:cNvPr>
            <p:cNvSpPr>
              <a:spLocks noChangeShapeType="1"/>
            </p:cNvSpPr>
            <p:nvPr/>
          </p:nvSpPr>
          <p:spPr bwMode="auto">
            <a:xfrm>
              <a:off x="672" y="192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8" name="Line 20">
              <a:extLst>
                <a:ext uri="{FF2B5EF4-FFF2-40B4-BE49-F238E27FC236}">
                  <a16:creationId xmlns:a16="http://schemas.microsoft.com/office/drawing/2014/main" id="{98F89A9C-EC78-F9A6-9E1D-30F231B7CFB6}"/>
                </a:ext>
              </a:extLst>
            </p:cNvPr>
            <p:cNvSpPr>
              <a:spLocks noChangeShapeType="1"/>
            </p:cNvSpPr>
            <p:nvPr/>
          </p:nvSpPr>
          <p:spPr bwMode="auto">
            <a:xfrm>
              <a:off x="672" y="214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9" name="Rectangle 21">
              <a:extLst>
                <a:ext uri="{FF2B5EF4-FFF2-40B4-BE49-F238E27FC236}">
                  <a16:creationId xmlns:a16="http://schemas.microsoft.com/office/drawing/2014/main" id="{C43B4815-06CC-92B7-290F-1760E10D3838}"/>
                </a:ext>
              </a:extLst>
            </p:cNvPr>
            <p:cNvSpPr>
              <a:spLocks noChangeArrowheads="1"/>
            </p:cNvSpPr>
            <p:nvPr/>
          </p:nvSpPr>
          <p:spPr bwMode="auto">
            <a:xfrm>
              <a:off x="800" y="1928"/>
              <a:ext cx="37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VA1</a:t>
              </a:r>
            </a:p>
          </p:txBody>
        </p:sp>
        <p:sp>
          <p:nvSpPr>
            <p:cNvPr id="20" name="Rectangle 22">
              <a:extLst>
                <a:ext uri="{FF2B5EF4-FFF2-40B4-BE49-F238E27FC236}">
                  <a16:creationId xmlns:a16="http://schemas.microsoft.com/office/drawing/2014/main" id="{78FA30C4-F697-1512-DEC4-659685242A7A}"/>
                </a:ext>
              </a:extLst>
            </p:cNvPr>
            <p:cNvSpPr>
              <a:spLocks noChangeArrowheads="1"/>
            </p:cNvSpPr>
            <p:nvPr/>
          </p:nvSpPr>
          <p:spPr bwMode="auto">
            <a:xfrm>
              <a:off x="88" y="1896"/>
              <a:ext cx="522"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Proc 2</a:t>
              </a:r>
            </a:p>
          </p:txBody>
        </p:sp>
        <p:sp>
          <p:nvSpPr>
            <p:cNvPr id="21" name="Rectangle 23">
              <a:extLst>
                <a:ext uri="{FF2B5EF4-FFF2-40B4-BE49-F238E27FC236}">
                  <a16:creationId xmlns:a16="http://schemas.microsoft.com/office/drawing/2014/main" id="{FCC6FC1C-8A90-DB7C-E9B5-6C6E2A1B60F4}"/>
                </a:ext>
              </a:extLst>
            </p:cNvPr>
            <p:cNvSpPr>
              <a:spLocks noChangeArrowheads="1"/>
            </p:cNvSpPr>
            <p:nvPr/>
          </p:nvSpPr>
          <p:spPr bwMode="auto">
            <a:xfrm>
              <a:off x="1911" y="2288"/>
              <a:ext cx="848"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Page Table </a:t>
              </a:r>
            </a:p>
          </p:txBody>
        </p:sp>
        <p:grpSp>
          <p:nvGrpSpPr>
            <p:cNvPr id="22" name="Group 24">
              <a:extLst>
                <a:ext uri="{FF2B5EF4-FFF2-40B4-BE49-F238E27FC236}">
                  <a16:creationId xmlns:a16="http://schemas.microsoft.com/office/drawing/2014/main" id="{E673CE93-3A2E-9373-E46D-9A0CA7556D58}"/>
                </a:ext>
              </a:extLst>
            </p:cNvPr>
            <p:cNvGrpSpPr>
              <a:grpSpLocks/>
            </p:cNvGrpSpPr>
            <p:nvPr/>
          </p:nvGrpSpPr>
          <p:grpSpPr bwMode="auto">
            <a:xfrm>
              <a:off x="1976" y="1801"/>
              <a:ext cx="704" cy="519"/>
              <a:chOff x="1976" y="1801"/>
              <a:chExt cx="704" cy="519"/>
            </a:xfrm>
          </p:grpSpPr>
          <p:sp>
            <p:nvSpPr>
              <p:cNvPr id="72" name="Rectangle 25">
                <a:extLst>
                  <a:ext uri="{FF2B5EF4-FFF2-40B4-BE49-F238E27FC236}">
                    <a16:creationId xmlns:a16="http://schemas.microsoft.com/office/drawing/2014/main" id="{6905F7C6-3FCC-15AB-C2C3-DD6660DE6907}"/>
                  </a:ext>
                </a:extLst>
              </p:cNvPr>
              <p:cNvSpPr>
                <a:spLocks noChangeArrowheads="1"/>
              </p:cNvSpPr>
              <p:nvPr/>
            </p:nvSpPr>
            <p:spPr bwMode="auto">
              <a:xfrm>
                <a:off x="1976" y="1801"/>
                <a:ext cx="704" cy="519"/>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3" name="Line 26">
                <a:extLst>
                  <a:ext uri="{FF2B5EF4-FFF2-40B4-BE49-F238E27FC236}">
                    <a16:creationId xmlns:a16="http://schemas.microsoft.com/office/drawing/2014/main" id="{41FF3A43-40AB-1A5C-D788-05A0E95B1B74}"/>
                  </a:ext>
                </a:extLst>
              </p:cNvPr>
              <p:cNvSpPr>
                <a:spLocks noChangeShapeType="1"/>
              </p:cNvSpPr>
              <p:nvPr/>
            </p:nvSpPr>
            <p:spPr bwMode="auto">
              <a:xfrm>
                <a:off x="1976" y="197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4" name="Line 27">
                <a:extLst>
                  <a:ext uri="{FF2B5EF4-FFF2-40B4-BE49-F238E27FC236}">
                    <a16:creationId xmlns:a16="http://schemas.microsoft.com/office/drawing/2014/main" id="{06C441B6-F490-1C44-AF74-922B7A10A339}"/>
                  </a:ext>
                </a:extLst>
              </p:cNvPr>
              <p:cNvSpPr>
                <a:spLocks noChangeShapeType="1"/>
              </p:cNvSpPr>
              <p:nvPr/>
            </p:nvSpPr>
            <p:spPr bwMode="auto">
              <a:xfrm>
                <a:off x="1976" y="214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sp>
          <p:nvSpPr>
            <p:cNvPr id="23" name="Rectangle 28">
              <a:extLst>
                <a:ext uri="{FF2B5EF4-FFF2-40B4-BE49-F238E27FC236}">
                  <a16:creationId xmlns:a16="http://schemas.microsoft.com/office/drawing/2014/main" id="{BA1D972D-99F8-688F-F1FD-522E8308DEC2}"/>
                </a:ext>
              </a:extLst>
            </p:cNvPr>
            <p:cNvSpPr>
              <a:spLocks noChangeArrowheads="1"/>
            </p:cNvSpPr>
            <p:nvPr/>
          </p:nvSpPr>
          <p:spPr bwMode="auto">
            <a:xfrm>
              <a:off x="672" y="2488"/>
              <a:ext cx="704" cy="87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4" name="Line 29">
              <a:extLst>
                <a:ext uri="{FF2B5EF4-FFF2-40B4-BE49-F238E27FC236}">
                  <a16:creationId xmlns:a16="http://schemas.microsoft.com/office/drawing/2014/main" id="{F5D8CDFA-934B-1395-31AB-445C951706EC}"/>
                </a:ext>
              </a:extLst>
            </p:cNvPr>
            <p:cNvSpPr>
              <a:spLocks noChangeShapeType="1"/>
            </p:cNvSpPr>
            <p:nvPr/>
          </p:nvSpPr>
          <p:spPr bwMode="auto">
            <a:xfrm>
              <a:off x="672" y="291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5" name="Line 30">
              <a:extLst>
                <a:ext uri="{FF2B5EF4-FFF2-40B4-BE49-F238E27FC236}">
                  <a16:creationId xmlns:a16="http://schemas.microsoft.com/office/drawing/2014/main" id="{E2BA08A5-9FC9-DE41-AC8F-AAB7F0BDC827}"/>
                </a:ext>
              </a:extLst>
            </p:cNvPr>
            <p:cNvSpPr>
              <a:spLocks noChangeShapeType="1"/>
            </p:cNvSpPr>
            <p:nvPr/>
          </p:nvSpPr>
          <p:spPr bwMode="auto">
            <a:xfrm>
              <a:off x="672" y="314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6" name="Rectangle 31">
              <a:extLst>
                <a:ext uri="{FF2B5EF4-FFF2-40B4-BE49-F238E27FC236}">
                  <a16:creationId xmlns:a16="http://schemas.microsoft.com/office/drawing/2014/main" id="{9D7566D8-8B4A-F16C-7D9C-637FB1FE523B}"/>
                </a:ext>
              </a:extLst>
            </p:cNvPr>
            <p:cNvSpPr>
              <a:spLocks noChangeArrowheads="1"/>
            </p:cNvSpPr>
            <p:nvPr/>
          </p:nvSpPr>
          <p:spPr bwMode="auto">
            <a:xfrm>
              <a:off x="800" y="2696"/>
              <a:ext cx="37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VA1</a:t>
              </a:r>
            </a:p>
          </p:txBody>
        </p:sp>
        <p:sp>
          <p:nvSpPr>
            <p:cNvPr id="27" name="Rectangle 32">
              <a:extLst>
                <a:ext uri="{FF2B5EF4-FFF2-40B4-BE49-F238E27FC236}">
                  <a16:creationId xmlns:a16="http://schemas.microsoft.com/office/drawing/2014/main" id="{5FBDCB69-1E01-78E4-AF84-E6D7AAFB9DDE}"/>
                </a:ext>
              </a:extLst>
            </p:cNvPr>
            <p:cNvSpPr>
              <a:spLocks noChangeArrowheads="1"/>
            </p:cNvSpPr>
            <p:nvPr/>
          </p:nvSpPr>
          <p:spPr bwMode="auto">
            <a:xfrm>
              <a:off x="88" y="2760"/>
              <a:ext cx="522"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Proc 3</a:t>
              </a:r>
            </a:p>
          </p:txBody>
        </p:sp>
        <p:sp>
          <p:nvSpPr>
            <p:cNvPr id="28" name="Rectangle 33">
              <a:extLst>
                <a:ext uri="{FF2B5EF4-FFF2-40B4-BE49-F238E27FC236}">
                  <a16:creationId xmlns:a16="http://schemas.microsoft.com/office/drawing/2014/main" id="{9E222FCB-F339-856A-47B6-CCC691156CC9}"/>
                </a:ext>
              </a:extLst>
            </p:cNvPr>
            <p:cNvSpPr>
              <a:spLocks noChangeArrowheads="1"/>
            </p:cNvSpPr>
            <p:nvPr/>
          </p:nvSpPr>
          <p:spPr bwMode="auto">
            <a:xfrm>
              <a:off x="1903" y="3280"/>
              <a:ext cx="848"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Page Table</a:t>
              </a:r>
              <a:r>
                <a:rPr lang="en-US" altLang="ko-KR" sz="2000">
                  <a:solidFill>
                    <a:prstClr val="black"/>
                  </a:solidFill>
                  <a:latin typeface="Calibri"/>
                  <a:ea typeface="굴림" charset="-127"/>
                  <a:cs typeface="굴림" charset="-127"/>
                </a:rPr>
                <a:t> </a:t>
              </a:r>
            </a:p>
          </p:txBody>
        </p:sp>
        <p:sp>
          <p:nvSpPr>
            <p:cNvPr id="29" name="Line 34">
              <a:extLst>
                <a:ext uri="{FF2B5EF4-FFF2-40B4-BE49-F238E27FC236}">
                  <a16:creationId xmlns:a16="http://schemas.microsoft.com/office/drawing/2014/main" id="{E680F8F8-8624-6E20-6D0E-E2EF9C55C588}"/>
                </a:ext>
              </a:extLst>
            </p:cNvPr>
            <p:cNvSpPr>
              <a:spLocks noChangeShapeType="1"/>
            </p:cNvSpPr>
            <p:nvPr/>
          </p:nvSpPr>
          <p:spPr bwMode="auto">
            <a:xfrm flipV="1">
              <a:off x="1392" y="1120"/>
              <a:ext cx="568" cy="4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0" name="Line 35">
              <a:extLst>
                <a:ext uri="{FF2B5EF4-FFF2-40B4-BE49-F238E27FC236}">
                  <a16:creationId xmlns:a16="http://schemas.microsoft.com/office/drawing/2014/main" id="{EDB9B4EA-A7C2-3AB8-7DB3-8393743B499A}"/>
                </a:ext>
              </a:extLst>
            </p:cNvPr>
            <p:cNvSpPr>
              <a:spLocks noChangeShapeType="1"/>
            </p:cNvSpPr>
            <p:nvPr/>
          </p:nvSpPr>
          <p:spPr bwMode="auto">
            <a:xfrm>
              <a:off x="1392" y="2040"/>
              <a:ext cx="568"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1" name="Line 36">
              <a:extLst>
                <a:ext uri="{FF2B5EF4-FFF2-40B4-BE49-F238E27FC236}">
                  <a16:creationId xmlns:a16="http://schemas.microsoft.com/office/drawing/2014/main" id="{6A893226-EB70-FB60-4963-44E0463E05D5}"/>
                </a:ext>
              </a:extLst>
            </p:cNvPr>
            <p:cNvSpPr>
              <a:spLocks noChangeShapeType="1"/>
            </p:cNvSpPr>
            <p:nvPr/>
          </p:nvSpPr>
          <p:spPr bwMode="auto">
            <a:xfrm>
              <a:off x="1392" y="2808"/>
              <a:ext cx="552"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2" name="Line 37" descr="Dark upward diagonal">
              <a:extLst>
                <a:ext uri="{FF2B5EF4-FFF2-40B4-BE49-F238E27FC236}">
                  <a16:creationId xmlns:a16="http://schemas.microsoft.com/office/drawing/2014/main" id="{A9EB4377-8628-28DE-3B56-89B710CA6FE1}"/>
                </a:ext>
              </a:extLst>
            </p:cNvPr>
            <p:cNvSpPr>
              <a:spLocks noChangeShapeType="1"/>
            </p:cNvSpPr>
            <p:nvPr/>
          </p:nvSpPr>
          <p:spPr bwMode="auto">
            <a:xfrm>
              <a:off x="2688" y="984"/>
              <a:ext cx="1672" cy="1192"/>
            </a:xfrm>
            <a:prstGeom prst="line">
              <a:avLst/>
            </a:prstGeom>
            <a:noFill/>
            <a:ln w="2540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3" name="Line 38">
              <a:extLst>
                <a:ext uri="{FF2B5EF4-FFF2-40B4-BE49-F238E27FC236}">
                  <a16:creationId xmlns:a16="http://schemas.microsoft.com/office/drawing/2014/main" id="{7D4E1569-D558-41D3-5872-F11E2BD00093}"/>
                </a:ext>
              </a:extLst>
            </p:cNvPr>
            <p:cNvSpPr>
              <a:spLocks noChangeShapeType="1"/>
            </p:cNvSpPr>
            <p:nvPr/>
          </p:nvSpPr>
          <p:spPr bwMode="auto">
            <a:xfrm>
              <a:off x="2688" y="1176"/>
              <a:ext cx="1680" cy="1200"/>
            </a:xfrm>
            <a:prstGeom prst="line">
              <a:avLst/>
            </a:prstGeom>
            <a:noFill/>
            <a:ln w="2540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4" name="Line 39">
              <a:extLst>
                <a:ext uri="{FF2B5EF4-FFF2-40B4-BE49-F238E27FC236}">
                  <a16:creationId xmlns:a16="http://schemas.microsoft.com/office/drawing/2014/main" id="{C12B880A-4211-71BE-0E08-78A042626D6F}"/>
                </a:ext>
              </a:extLst>
            </p:cNvPr>
            <p:cNvSpPr>
              <a:spLocks noChangeShapeType="1"/>
            </p:cNvSpPr>
            <p:nvPr/>
          </p:nvSpPr>
          <p:spPr bwMode="auto">
            <a:xfrm>
              <a:off x="2688" y="1320"/>
              <a:ext cx="1680" cy="1824"/>
            </a:xfrm>
            <a:prstGeom prst="line">
              <a:avLst/>
            </a:prstGeom>
            <a:noFill/>
            <a:ln w="2540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5" name="Line 40">
              <a:extLst>
                <a:ext uri="{FF2B5EF4-FFF2-40B4-BE49-F238E27FC236}">
                  <a16:creationId xmlns:a16="http://schemas.microsoft.com/office/drawing/2014/main" id="{D5292E91-F749-E514-8480-BD794A4DF72D}"/>
                </a:ext>
              </a:extLst>
            </p:cNvPr>
            <p:cNvSpPr>
              <a:spLocks noChangeShapeType="1"/>
            </p:cNvSpPr>
            <p:nvPr/>
          </p:nvSpPr>
          <p:spPr bwMode="auto">
            <a:xfrm>
              <a:off x="2688" y="1896"/>
              <a:ext cx="1680" cy="672"/>
            </a:xfrm>
            <a:prstGeom prst="line">
              <a:avLst/>
            </a:prstGeom>
            <a:solidFill>
              <a:schemeClr val="accent2"/>
            </a:solidFill>
            <a:ln w="25400">
              <a:solidFill>
                <a:schemeClr val="accent2"/>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6" name="Line 41">
              <a:extLst>
                <a:ext uri="{FF2B5EF4-FFF2-40B4-BE49-F238E27FC236}">
                  <a16:creationId xmlns:a16="http://schemas.microsoft.com/office/drawing/2014/main" id="{1A8DA0F7-163B-1921-96A6-9CA1764F35E1}"/>
                </a:ext>
              </a:extLst>
            </p:cNvPr>
            <p:cNvSpPr>
              <a:spLocks noChangeShapeType="1"/>
            </p:cNvSpPr>
            <p:nvPr/>
          </p:nvSpPr>
          <p:spPr bwMode="auto">
            <a:xfrm>
              <a:off x="2688" y="2088"/>
              <a:ext cx="1680" cy="1632"/>
            </a:xfrm>
            <a:prstGeom prst="line">
              <a:avLst/>
            </a:prstGeom>
            <a:solidFill>
              <a:schemeClr val="accent2"/>
            </a:solidFill>
            <a:ln w="25400">
              <a:solidFill>
                <a:schemeClr val="accent2"/>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7" name="Line 42">
              <a:extLst>
                <a:ext uri="{FF2B5EF4-FFF2-40B4-BE49-F238E27FC236}">
                  <a16:creationId xmlns:a16="http://schemas.microsoft.com/office/drawing/2014/main" id="{472D5EBB-8DEE-14D2-982E-798235CE2D1E}"/>
                </a:ext>
              </a:extLst>
            </p:cNvPr>
            <p:cNvSpPr>
              <a:spLocks noChangeShapeType="1"/>
            </p:cNvSpPr>
            <p:nvPr/>
          </p:nvSpPr>
          <p:spPr bwMode="auto">
            <a:xfrm>
              <a:off x="2688" y="2232"/>
              <a:ext cx="1680" cy="1104"/>
            </a:xfrm>
            <a:prstGeom prst="line">
              <a:avLst/>
            </a:prstGeom>
            <a:solidFill>
              <a:schemeClr val="accent2"/>
            </a:solidFill>
            <a:ln w="25400">
              <a:solidFill>
                <a:schemeClr val="accent2"/>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8" name="Line 43">
              <a:extLst>
                <a:ext uri="{FF2B5EF4-FFF2-40B4-BE49-F238E27FC236}">
                  <a16:creationId xmlns:a16="http://schemas.microsoft.com/office/drawing/2014/main" id="{01BDBCA5-5602-9540-A3BE-9ECE235DBD77}"/>
                </a:ext>
              </a:extLst>
            </p:cNvPr>
            <p:cNvSpPr>
              <a:spLocks noChangeShapeType="1"/>
            </p:cNvSpPr>
            <p:nvPr/>
          </p:nvSpPr>
          <p:spPr bwMode="auto">
            <a:xfrm flipV="1">
              <a:off x="2680" y="1968"/>
              <a:ext cx="1704" cy="656"/>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9" name="Line 44">
              <a:extLst>
                <a:ext uri="{FF2B5EF4-FFF2-40B4-BE49-F238E27FC236}">
                  <a16:creationId xmlns:a16="http://schemas.microsoft.com/office/drawing/2014/main" id="{3BBF09E3-784E-EB91-F0AB-8BF0A3F6A119}"/>
                </a:ext>
              </a:extLst>
            </p:cNvPr>
            <p:cNvSpPr>
              <a:spLocks noChangeShapeType="1"/>
            </p:cNvSpPr>
            <p:nvPr/>
          </p:nvSpPr>
          <p:spPr bwMode="auto">
            <a:xfrm flipV="1">
              <a:off x="2688" y="2952"/>
              <a:ext cx="1680" cy="48"/>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0" name="Line 45">
              <a:extLst>
                <a:ext uri="{FF2B5EF4-FFF2-40B4-BE49-F238E27FC236}">
                  <a16:creationId xmlns:a16="http://schemas.microsoft.com/office/drawing/2014/main" id="{89F21C9C-8519-CDA8-5AB5-79390734FEDE}"/>
                </a:ext>
              </a:extLst>
            </p:cNvPr>
            <p:cNvSpPr>
              <a:spLocks noChangeShapeType="1"/>
            </p:cNvSpPr>
            <p:nvPr/>
          </p:nvSpPr>
          <p:spPr bwMode="auto">
            <a:xfrm>
              <a:off x="2688" y="3192"/>
              <a:ext cx="1680" cy="720"/>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1" name="Rectangle 46">
              <a:extLst>
                <a:ext uri="{FF2B5EF4-FFF2-40B4-BE49-F238E27FC236}">
                  <a16:creationId xmlns:a16="http://schemas.microsoft.com/office/drawing/2014/main" id="{BAA746C1-0BC6-A944-3E2D-3FFA46897386}"/>
                </a:ext>
              </a:extLst>
            </p:cNvPr>
            <p:cNvSpPr>
              <a:spLocks noChangeArrowheads="1"/>
            </p:cNvSpPr>
            <p:nvPr/>
          </p:nvSpPr>
          <p:spPr bwMode="auto">
            <a:xfrm rot="16200000">
              <a:off x="4616" y="2358"/>
              <a:ext cx="1463" cy="250"/>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Physical Memory</a:t>
              </a:r>
            </a:p>
          </p:txBody>
        </p:sp>
        <p:sp>
          <p:nvSpPr>
            <p:cNvPr id="42" name="Line 47">
              <a:extLst>
                <a:ext uri="{FF2B5EF4-FFF2-40B4-BE49-F238E27FC236}">
                  <a16:creationId xmlns:a16="http://schemas.microsoft.com/office/drawing/2014/main" id="{0650F38C-3A87-9878-7AF2-4038BEBD5A2D}"/>
                </a:ext>
              </a:extLst>
            </p:cNvPr>
            <p:cNvSpPr>
              <a:spLocks noChangeShapeType="1"/>
            </p:cNvSpPr>
            <p:nvPr/>
          </p:nvSpPr>
          <p:spPr bwMode="auto">
            <a:xfrm>
              <a:off x="672" y="2695"/>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nvGrpSpPr>
            <p:cNvPr id="43" name="Group 48">
              <a:extLst>
                <a:ext uri="{FF2B5EF4-FFF2-40B4-BE49-F238E27FC236}">
                  <a16:creationId xmlns:a16="http://schemas.microsoft.com/office/drawing/2014/main" id="{013E19F8-928F-204D-7101-599AECC1AFE7}"/>
                </a:ext>
              </a:extLst>
            </p:cNvPr>
            <p:cNvGrpSpPr>
              <a:grpSpLocks/>
            </p:cNvGrpSpPr>
            <p:nvPr/>
          </p:nvGrpSpPr>
          <p:grpSpPr bwMode="auto">
            <a:xfrm>
              <a:off x="1968" y="2536"/>
              <a:ext cx="704" cy="752"/>
              <a:chOff x="1968" y="2512"/>
              <a:chExt cx="704" cy="752"/>
            </a:xfrm>
          </p:grpSpPr>
          <p:sp>
            <p:nvSpPr>
              <p:cNvPr id="68" name="Rectangle 49">
                <a:extLst>
                  <a:ext uri="{FF2B5EF4-FFF2-40B4-BE49-F238E27FC236}">
                    <a16:creationId xmlns:a16="http://schemas.microsoft.com/office/drawing/2014/main" id="{926BB494-F038-09F1-90C5-6FE3FAD04F76}"/>
                  </a:ext>
                </a:extLst>
              </p:cNvPr>
              <p:cNvSpPr>
                <a:spLocks noChangeArrowheads="1"/>
              </p:cNvSpPr>
              <p:nvPr/>
            </p:nvSpPr>
            <p:spPr bwMode="auto">
              <a:xfrm>
                <a:off x="1968" y="2512"/>
                <a:ext cx="704" cy="752"/>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9" name="Line 50">
                <a:extLst>
                  <a:ext uri="{FF2B5EF4-FFF2-40B4-BE49-F238E27FC236}">
                    <a16:creationId xmlns:a16="http://schemas.microsoft.com/office/drawing/2014/main" id="{55CDBD2A-9237-42EF-87A3-AC7DFF1A4759}"/>
                  </a:ext>
                </a:extLst>
              </p:cNvPr>
              <p:cNvSpPr>
                <a:spLocks noChangeShapeType="1"/>
              </p:cNvSpPr>
              <p:nvPr/>
            </p:nvSpPr>
            <p:spPr bwMode="auto">
              <a:xfrm>
                <a:off x="1968" y="289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0" name="Line 51">
                <a:extLst>
                  <a:ext uri="{FF2B5EF4-FFF2-40B4-BE49-F238E27FC236}">
                    <a16:creationId xmlns:a16="http://schemas.microsoft.com/office/drawing/2014/main" id="{F39DCBC3-B480-5E14-57BF-E27CBB9DFB26}"/>
                  </a:ext>
                </a:extLst>
              </p:cNvPr>
              <p:cNvSpPr>
                <a:spLocks noChangeShapeType="1"/>
              </p:cNvSpPr>
              <p:nvPr/>
            </p:nvSpPr>
            <p:spPr bwMode="auto">
              <a:xfrm>
                <a:off x="1968" y="309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1" name="Line 52">
                <a:extLst>
                  <a:ext uri="{FF2B5EF4-FFF2-40B4-BE49-F238E27FC236}">
                    <a16:creationId xmlns:a16="http://schemas.microsoft.com/office/drawing/2014/main" id="{C2AA98A2-88A8-040E-E903-13FE5602A936}"/>
                  </a:ext>
                </a:extLst>
              </p:cNvPr>
              <p:cNvSpPr>
                <a:spLocks noChangeShapeType="1"/>
              </p:cNvSpPr>
              <p:nvPr/>
            </p:nvSpPr>
            <p:spPr bwMode="auto">
              <a:xfrm>
                <a:off x="1968" y="270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sp>
          <p:nvSpPr>
            <p:cNvPr id="44" name="Line 53">
              <a:extLst>
                <a:ext uri="{FF2B5EF4-FFF2-40B4-BE49-F238E27FC236}">
                  <a16:creationId xmlns:a16="http://schemas.microsoft.com/office/drawing/2014/main" id="{A1960E33-67EC-4537-985C-A1D15BF2F4B1}"/>
                </a:ext>
              </a:extLst>
            </p:cNvPr>
            <p:cNvSpPr>
              <a:spLocks noChangeShapeType="1"/>
            </p:cNvSpPr>
            <p:nvPr/>
          </p:nvSpPr>
          <p:spPr bwMode="auto">
            <a:xfrm flipV="1">
              <a:off x="2680" y="2752"/>
              <a:ext cx="1688" cy="64"/>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nvGrpSpPr>
            <p:cNvPr id="45" name="Group 54">
              <a:extLst>
                <a:ext uri="{FF2B5EF4-FFF2-40B4-BE49-F238E27FC236}">
                  <a16:creationId xmlns:a16="http://schemas.microsoft.com/office/drawing/2014/main" id="{B260784A-1116-2B98-4441-5CFB2A5A44C5}"/>
                </a:ext>
              </a:extLst>
            </p:cNvPr>
            <p:cNvGrpSpPr>
              <a:grpSpLocks/>
            </p:cNvGrpSpPr>
            <p:nvPr/>
          </p:nvGrpSpPr>
          <p:grpSpPr bwMode="auto">
            <a:xfrm>
              <a:off x="4368" y="856"/>
              <a:ext cx="768" cy="3168"/>
              <a:chOff x="4368" y="856"/>
              <a:chExt cx="768" cy="3168"/>
            </a:xfrm>
          </p:grpSpPr>
          <p:sp>
            <p:nvSpPr>
              <p:cNvPr id="46" name="Rectangle 55">
                <a:extLst>
                  <a:ext uri="{FF2B5EF4-FFF2-40B4-BE49-F238E27FC236}">
                    <a16:creationId xmlns:a16="http://schemas.microsoft.com/office/drawing/2014/main" id="{610607C0-B997-35C8-6D60-12568D55DB39}"/>
                  </a:ext>
                </a:extLst>
              </p:cNvPr>
              <p:cNvSpPr>
                <a:spLocks noChangeArrowheads="1"/>
              </p:cNvSpPr>
              <p:nvPr/>
            </p:nvSpPr>
            <p:spPr bwMode="auto">
              <a:xfrm>
                <a:off x="4368" y="1416"/>
                <a:ext cx="768" cy="19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7" name="Rectangle 56">
                <a:extLst>
                  <a:ext uri="{FF2B5EF4-FFF2-40B4-BE49-F238E27FC236}">
                    <a16:creationId xmlns:a16="http://schemas.microsoft.com/office/drawing/2014/main" id="{01DF9289-7440-EFF6-86DE-612A4C9970F8}"/>
                  </a:ext>
                </a:extLst>
              </p:cNvPr>
              <p:cNvSpPr>
                <a:spLocks noChangeArrowheads="1"/>
              </p:cNvSpPr>
              <p:nvPr/>
            </p:nvSpPr>
            <p:spPr bwMode="auto">
              <a:xfrm>
                <a:off x="4368" y="1224"/>
                <a:ext cx="768" cy="19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8" name="Line 57">
                <a:extLst>
                  <a:ext uri="{FF2B5EF4-FFF2-40B4-BE49-F238E27FC236}">
                    <a16:creationId xmlns:a16="http://schemas.microsoft.com/office/drawing/2014/main" id="{9486053A-F6CB-D57F-C1D9-4C52EFCC79B6}"/>
                  </a:ext>
                </a:extLst>
              </p:cNvPr>
              <p:cNvSpPr>
                <a:spLocks noChangeShapeType="1"/>
              </p:cNvSpPr>
              <p:nvPr/>
            </p:nvSpPr>
            <p:spPr bwMode="auto">
              <a:xfrm>
                <a:off x="4368" y="856"/>
                <a:ext cx="0" cy="3168"/>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9" name="Oval 58">
                <a:extLst>
                  <a:ext uri="{FF2B5EF4-FFF2-40B4-BE49-F238E27FC236}">
                    <a16:creationId xmlns:a16="http://schemas.microsoft.com/office/drawing/2014/main" id="{393020D0-E380-FCD5-7738-F2AEB6F6D56F}"/>
                  </a:ext>
                </a:extLst>
              </p:cNvPr>
              <p:cNvSpPr>
                <a:spLocks noChangeArrowheads="1"/>
              </p:cNvSpPr>
              <p:nvPr/>
            </p:nvSpPr>
            <p:spPr bwMode="auto">
              <a:xfrm rot="2700000">
                <a:off x="4763" y="1851"/>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0" name="Rectangle 59">
                <a:extLst>
                  <a:ext uri="{FF2B5EF4-FFF2-40B4-BE49-F238E27FC236}">
                    <a16:creationId xmlns:a16="http://schemas.microsoft.com/office/drawing/2014/main" id="{D480D00E-ED5F-6019-3556-763737F30A94}"/>
                  </a:ext>
                </a:extLst>
              </p:cNvPr>
              <p:cNvSpPr>
                <a:spLocks noChangeArrowheads="1"/>
              </p:cNvSpPr>
              <p:nvPr/>
            </p:nvSpPr>
            <p:spPr bwMode="auto">
              <a:xfrm>
                <a:off x="4368" y="3720"/>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1" name="Rectangle 60" descr="Dark upward diagonal">
                <a:extLst>
                  <a:ext uri="{FF2B5EF4-FFF2-40B4-BE49-F238E27FC236}">
                    <a16:creationId xmlns:a16="http://schemas.microsoft.com/office/drawing/2014/main" id="{8BD39E9F-61DA-5DD3-4878-CCFB2666F29E}"/>
                  </a:ext>
                </a:extLst>
              </p:cNvPr>
              <p:cNvSpPr>
                <a:spLocks noChangeArrowheads="1"/>
              </p:cNvSpPr>
              <p:nvPr/>
            </p:nvSpPr>
            <p:spPr bwMode="auto">
              <a:xfrm>
                <a:off x="4368" y="3528"/>
                <a:ext cx="768" cy="192"/>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2" name="Rectangle 61" descr="40%">
                <a:extLst>
                  <a:ext uri="{FF2B5EF4-FFF2-40B4-BE49-F238E27FC236}">
                    <a16:creationId xmlns:a16="http://schemas.microsoft.com/office/drawing/2014/main" id="{71EB5550-875D-1CA8-B71E-F85C316F267F}"/>
                  </a:ext>
                </a:extLst>
              </p:cNvPr>
              <p:cNvSpPr>
                <a:spLocks noChangeArrowheads="1"/>
              </p:cNvSpPr>
              <p:nvPr/>
            </p:nvSpPr>
            <p:spPr bwMode="auto">
              <a:xfrm>
                <a:off x="4368" y="3336"/>
                <a:ext cx="768" cy="192"/>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     free</a:t>
                </a:r>
              </a:p>
            </p:txBody>
          </p:sp>
          <p:sp>
            <p:nvSpPr>
              <p:cNvPr id="53" name="Rectangle 62" descr="Dark upward diagonal">
                <a:extLst>
                  <a:ext uri="{FF2B5EF4-FFF2-40B4-BE49-F238E27FC236}">
                    <a16:creationId xmlns:a16="http://schemas.microsoft.com/office/drawing/2014/main" id="{34E1E377-7C9D-4CA5-76B7-CC1C2E654DDE}"/>
                  </a:ext>
                </a:extLst>
              </p:cNvPr>
              <p:cNvSpPr>
                <a:spLocks noChangeArrowheads="1"/>
              </p:cNvSpPr>
              <p:nvPr/>
            </p:nvSpPr>
            <p:spPr bwMode="auto">
              <a:xfrm>
                <a:off x="4368" y="3144"/>
                <a:ext cx="768" cy="192"/>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4" name="Rectangle 63" descr="90%">
                <a:extLst>
                  <a:ext uri="{FF2B5EF4-FFF2-40B4-BE49-F238E27FC236}">
                    <a16:creationId xmlns:a16="http://schemas.microsoft.com/office/drawing/2014/main" id="{EBC8BD1D-48AE-B44C-63C9-CFD43B5D01A5}"/>
                  </a:ext>
                </a:extLst>
              </p:cNvPr>
              <p:cNvSpPr>
                <a:spLocks noChangeArrowheads="1"/>
              </p:cNvSpPr>
              <p:nvPr/>
            </p:nvSpPr>
            <p:spPr bwMode="auto">
              <a:xfrm>
                <a:off x="4368" y="2952"/>
                <a:ext cx="768" cy="192"/>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5" name="Rectangle 64">
                <a:extLst>
                  <a:ext uri="{FF2B5EF4-FFF2-40B4-BE49-F238E27FC236}">
                    <a16:creationId xmlns:a16="http://schemas.microsoft.com/office/drawing/2014/main" id="{FC3983BF-D31F-5E73-2FA7-9341753D1FF4}"/>
                  </a:ext>
                </a:extLst>
              </p:cNvPr>
              <p:cNvSpPr>
                <a:spLocks noChangeArrowheads="1"/>
              </p:cNvSpPr>
              <p:nvPr/>
            </p:nvSpPr>
            <p:spPr bwMode="auto">
              <a:xfrm>
                <a:off x="4368" y="2760"/>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6" name="Rectangle 65">
                <a:extLst>
                  <a:ext uri="{FF2B5EF4-FFF2-40B4-BE49-F238E27FC236}">
                    <a16:creationId xmlns:a16="http://schemas.microsoft.com/office/drawing/2014/main" id="{446063E1-3DD9-3F94-7078-C42E5BE3EAB1}"/>
                  </a:ext>
                </a:extLst>
              </p:cNvPr>
              <p:cNvSpPr>
                <a:spLocks noChangeArrowheads="1"/>
              </p:cNvSpPr>
              <p:nvPr/>
            </p:nvSpPr>
            <p:spPr bwMode="auto">
              <a:xfrm>
                <a:off x="4368" y="2568"/>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7" name="Rectangle 66" descr="Dark upward diagonal">
                <a:extLst>
                  <a:ext uri="{FF2B5EF4-FFF2-40B4-BE49-F238E27FC236}">
                    <a16:creationId xmlns:a16="http://schemas.microsoft.com/office/drawing/2014/main" id="{6113C5AE-F0BF-A940-45C0-2B547B437C06}"/>
                  </a:ext>
                </a:extLst>
              </p:cNvPr>
              <p:cNvSpPr>
                <a:spLocks noChangeArrowheads="1"/>
              </p:cNvSpPr>
              <p:nvPr/>
            </p:nvSpPr>
            <p:spPr bwMode="auto">
              <a:xfrm>
                <a:off x="4368" y="2376"/>
                <a:ext cx="768" cy="192"/>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8" name="Rectangle 67" descr="90%">
                <a:extLst>
                  <a:ext uri="{FF2B5EF4-FFF2-40B4-BE49-F238E27FC236}">
                    <a16:creationId xmlns:a16="http://schemas.microsoft.com/office/drawing/2014/main" id="{403413CB-31E7-DD80-73F0-0CF33D4C577F}"/>
                  </a:ext>
                </a:extLst>
              </p:cNvPr>
              <p:cNvSpPr>
                <a:spLocks noChangeArrowheads="1"/>
              </p:cNvSpPr>
              <p:nvPr/>
            </p:nvSpPr>
            <p:spPr bwMode="auto">
              <a:xfrm>
                <a:off x="4368" y="2184"/>
                <a:ext cx="768" cy="192"/>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9" name="Rectangle 68" descr="90%">
                <a:extLst>
                  <a:ext uri="{FF2B5EF4-FFF2-40B4-BE49-F238E27FC236}">
                    <a16:creationId xmlns:a16="http://schemas.microsoft.com/office/drawing/2014/main" id="{1017FA86-518C-9066-9B41-45A2361F7E61}"/>
                  </a:ext>
                </a:extLst>
              </p:cNvPr>
              <p:cNvSpPr>
                <a:spLocks noChangeArrowheads="1"/>
              </p:cNvSpPr>
              <p:nvPr/>
            </p:nvSpPr>
            <p:spPr bwMode="auto">
              <a:xfrm>
                <a:off x="4368" y="1992"/>
                <a:ext cx="768" cy="192"/>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0" name="Rectangle 69">
                <a:extLst>
                  <a:ext uri="{FF2B5EF4-FFF2-40B4-BE49-F238E27FC236}">
                    <a16:creationId xmlns:a16="http://schemas.microsoft.com/office/drawing/2014/main" id="{366A9219-1884-CBF7-CE62-40B52CB05A0B}"/>
                  </a:ext>
                </a:extLst>
              </p:cNvPr>
              <p:cNvSpPr>
                <a:spLocks noChangeArrowheads="1"/>
              </p:cNvSpPr>
              <p:nvPr/>
            </p:nvSpPr>
            <p:spPr bwMode="auto">
              <a:xfrm>
                <a:off x="4368" y="1032"/>
                <a:ext cx="768" cy="19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1" name="Rectangle 70">
                <a:extLst>
                  <a:ext uri="{FF2B5EF4-FFF2-40B4-BE49-F238E27FC236}">
                    <a16:creationId xmlns:a16="http://schemas.microsoft.com/office/drawing/2014/main" id="{5262C310-2628-8224-245E-271D2DC72997}"/>
                  </a:ext>
                </a:extLst>
              </p:cNvPr>
              <p:cNvSpPr>
                <a:spLocks noChangeArrowheads="1"/>
              </p:cNvSpPr>
              <p:nvPr/>
            </p:nvSpPr>
            <p:spPr bwMode="auto">
              <a:xfrm>
                <a:off x="4483" y="1000"/>
                <a:ext cx="496" cy="444"/>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OS</a:t>
                </a:r>
              </a:p>
              <a:p>
                <a:pPr defTabSz="457200" eaLnBrk="1" fontAlgn="auto" hangingPunct="1">
                  <a:spcAft>
                    <a:spcPts val="0"/>
                  </a:spcAft>
                </a:pPr>
                <a:r>
                  <a:rPr lang="en-US" altLang="ko-KR" sz="2000" b="0">
                    <a:solidFill>
                      <a:prstClr val="black"/>
                    </a:solidFill>
                    <a:latin typeface="Calibri"/>
                    <a:ea typeface="굴림" charset="-127"/>
                    <a:cs typeface="굴림" charset="-127"/>
                  </a:rPr>
                  <a:t>pages</a:t>
                </a:r>
              </a:p>
            </p:txBody>
          </p:sp>
          <p:sp>
            <p:nvSpPr>
              <p:cNvPr id="62" name="Line 71">
                <a:extLst>
                  <a:ext uri="{FF2B5EF4-FFF2-40B4-BE49-F238E27FC236}">
                    <a16:creationId xmlns:a16="http://schemas.microsoft.com/office/drawing/2014/main" id="{38DEB18E-98CF-60F3-6E50-79B874691DAD}"/>
                  </a:ext>
                </a:extLst>
              </p:cNvPr>
              <p:cNvSpPr>
                <a:spLocks noChangeShapeType="1"/>
              </p:cNvSpPr>
              <p:nvPr/>
            </p:nvSpPr>
            <p:spPr bwMode="auto">
              <a:xfrm>
                <a:off x="5136" y="856"/>
                <a:ext cx="0" cy="3168"/>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3" name="Rectangle 72">
                <a:extLst>
                  <a:ext uri="{FF2B5EF4-FFF2-40B4-BE49-F238E27FC236}">
                    <a16:creationId xmlns:a16="http://schemas.microsoft.com/office/drawing/2014/main" id="{40BA4356-54FC-AF93-60CE-7512E6C63C39}"/>
                  </a:ext>
                </a:extLst>
              </p:cNvPr>
              <p:cNvSpPr>
                <a:spLocks noChangeArrowheads="1"/>
              </p:cNvSpPr>
              <p:nvPr/>
            </p:nvSpPr>
            <p:spPr bwMode="auto">
              <a:xfrm>
                <a:off x="4368" y="1800"/>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nvGrpSpPr>
              <p:cNvPr id="64" name="Group 73">
                <a:extLst>
                  <a:ext uri="{FF2B5EF4-FFF2-40B4-BE49-F238E27FC236}">
                    <a16:creationId xmlns:a16="http://schemas.microsoft.com/office/drawing/2014/main" id="{87DB9F47-FE20-B5BB-A01D-2C89CF5022C8}"/>
                  </a:ext>
                </a:extLst>
              </p:cNvPr>
              <p:cNvGrpSpPr>
                <a:grpSpLocks/>
              </p:cNvGrpSpPr>
              <p:nvPr/>
            </p:nvGrpSpPr>
            <p:grpSpPr bwMode="auto">
              <a:xfrm>
                <a:off x="4624" y="1675"/>
                <a:ext cx="319" cy="42"/>
                <a:chOff x="4760" y="1675"/>
                <a:chExt cx="319" cy="42"/>
              </a:xfrm>
            </p:grpSpPr>
            <p:sp>
              <p:nvSpPr>
                <p:cNvPr id="65" name="Oval 74">
                  <a:extLst>
                    <a:ext uri="{FF2B5EF4-FFF2-40B4-BE49-F238E27FC236}">
                      <a16:creationId xmlns:a16="http://schemas.microsoft.com/office/drawing/2014/main" id="{11BA3F70-59F9-318D-7487-044567468C44}"/>
                    </a:ext>
                  </a:extLst>
                </p:cNvPr>
                <p:cNvSpPr>
                  <a:spLocks noChangeArrowheads="1"/>
                </p:cNvSpPr>
                <p:nvPr/>
              </p:nvSpPr>
              <p:spPr bwMode="auto">
                <a:xfrm rot="2700000">
                  <a:off x="4763" y="1672"/>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6" name="Oval 75">
                  <a:extLst>
                    <a:ext uri="{FF2B5EF4-FFF2-40B4-BE49-F238E27FC236}">
                      <a16:creationId xmlns:a16="http://schemas.microsoft.com/office/drawing/2014/main" id="{C46A1F59-A55C-1D55-E3C6-6C0E7F67B5E0}"/>
                    </a:ext>
                  </a:extLst>
                </p:cNvPr>
                <p:cNvSpPr>
                  <a:spLocks noChangeArrowheads="1"/>
                </p:cNvSpPr>
                <p:nvPr/>
              </p:nvSpPr>
              <p:spPr bwMode="auto">
                <a:xfrm rot="2700000">
                  <a:off x="4899" y="1672"/>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7" name="Oval 76">
                  <a:extLst>
                    <a:ext uri="{FF2B5EF4-FFF2-40B4-BE49-F238E27FC236}">
                      <a16:creationId xmlns:a16="http://schemas.microsoft.com/office/drawing/2014/main" id="{1BC19863-EC69-ADA4-CCA6-57A6B7603E26}"/>
                    </a:ext>
                  </a:extLst>
                </p:cNvPr>
                <p:cNvSpPr>
                  <a:spLocks noChangeArrowheads="1"/>
                </p:cNvSpPr>
                <p:nvPr/>
              </p:nvSpPr>
              <p:spPr bwMode="auto">
                <a:xfrm rot="2700000">
                  <a:off x="5035" y="1672"/>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grpSp>
      </p:grpSp>
      <p:sp>
        <p:nvSpPr>
          <p:cNvPr id="78" name="Rectangle 3">
            <a:extLst>
              <a:ext uri="{FF2B5EF4-FFF2-40B4-BE49-F238E27FC236}">
                <a16:creationId xmlns:a16="http://schemas.microsoft.com/office/drawing/2014/main" id="{37049561-83B1-2C90-1F8B-8D6C0D6CA09E}"/>
              </a:ext>
            </a:extLst>
          </p:cNvPr>
          <p:cNvSpPr>
            <a:spLocks noChangeArrowheads="1"/>
          </p:cNvSpPr>
          <p:nvPr/>
        </p:nvSpPr>
        <p:spPr bwMode="auto">
          <a:xfrm>
            <a:off x="342109" y="5541964"/>
            <a:ext cx="6934197" cy="1218270"/>
          </a:xfrm>
          <a:prstGeom prst="rect">
            <a:avLst/>
          </a:prstGeom>
          <a:noFill/>
          <a:ln w="25400">
            <a:noFill/>
            <a:miter lim="800000"/>
            <a:headEnd/>
            <a:tailEnd/>
          </a:ln>
          <a:effectLst/>
        </p:spPr>
        <p:txBody>
          <a:bodyPr lIns="90488" tIns="44450" rIns="90488" bIns="44450">
            <a:prstTxWarp prst="textNoShape">
              <a:avLst/>
            </a:prstTxWarp>
            <a:normAutofit fontScale="92500" lnSpcReduction="20000"/>
          </a:bodyPr>
          <a:lstStyle/>
          <a:p>
            <a:pPr defTabSz="457200" eaLnBrk="1" fontAlgn="auto" hangingPunct="1">
              <a:spcAft>
                <a:spcPts val="0"/>
              </a:spcAft>
            </a:pPr>
            <a:r>
              <a:rPr lang="en-GB" altLang="ko-KR" sz="2400" b="0" dirty="0">
                <a:solidFill>
                  <a:srgbClr val="000000"/>
                </a:solidFill>
                <a:latin typeface="Calibri"/>
                <a:ea typeface="굴림" charset="-127"/>
                <a:cs typeface="굴림" charset="-127"/>
              </a:rPr>
              <a:t>Each process has own page table.</a:t>
            </a:r>
          </a:p>
          <a:p>
            <a:pPr defTabSz="457200" eaLnBrk="1" fontAlgn="auto" hangingPunct="1">
              <a:spcAft>
                <a:spcPts val="0"/>
              </a:spcAft>
            </a:pPr>
            <a:r>
              <a:rPr lang="en-GB" altLang="ko-KR" sz="2400" b="0" dirty="0">
                <a:solidFill>
                  <a:srgbClr val="000000"/>
                </a:solidFill>
                <a:latin typeface="Calibri"/>
                <a:ea typeface="굴림" charset="-127"/>
                <a:cs typeface="굴림" charset="-127"/>
              </a:rPr>
              <a:t>Same Virtual Address (VA1) is mapped to different physical addresses, so different processes cannot read/write each other’s memory</a:t>
            </a:r>
          </a:p>
        </p:txBody>
      </p:sp>
      <p:sp>
        <p:nvSpPr>
          <p:cNvPr id="79" name="灯片编号占位符 2">
            <a:extLst>
              <a:ext uri="{FF2B5EF4-FFF2-40B4-BE49-F238E27FC236}">
                <a16:creationId xmlns:a16="http://schemas.microsoft.com/office/drawing/2014/main" id="{EDB43969-E937-DF7D-5DDF-B233D750EDBB}"/>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14</a:t>
            </a:fld>
            <a:endParaRPr lang="nb-NO" dirty="0">
              <a:latin typeface="Arial"/>
              <a:cs typeface="Arial"/>
            </a:endParaRPr>
          </a:p>
        </p:txBody>
      </p:sp>
    </p:spTree>
    <p:extLst>
      <p:ext uri="{BB962C8B-B14F-4D97-AF65-F5344CB8AC3E}">
        <p14:creationId xmlns:p14="http://schemas.microsoft.com/office/powerpoint/2010/main" val="2879246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B8D99C-9540-C664-0816-112AB9143AEA}"/>
              </a:ext>
            </a:extLst>
          </p:cNvPr>
          <p:cNvSpPr>
            <a:spLocks noGrp="1"/>
          </p:cNvSpPr>
          <p:nvPr>
            <p:ph type="title"/>
          </p:nvPr>
        </p:nvSpPr>
        <p:spPr/>
        <p:txBody>
          <a:bodyPr/>
          <a:lstStyle/>
          <a:p>
            <a:r>
              <a:rPr lang="en-US" dirty="0"/>
              <a:t>Page</a:t>
            </a:r>
            <a:r>
              <a:rPr lang="zh-CN" altLang="en-US" dirty="0"/>
              <a:t> </a:t>
            </a:r>
            <a:r>
              <a:rPr lang="en-US" altLang="zh-CN" dirty="0"/>
              <a:t>Table Entry (PTE)</a:t>
            </a:r>
            <a:endParaRPr lang="en-US" dirty="0"/>
          </a:p>
        </p:txBody>
      </p:sp>
      <p:sp>
        <p:nvSpPr>
          <p:cNvPr id="3" name="内容占位符 2">
            <a:extLst>
              <a:ext uri="{FF2B5EF4-FFF2-40B4-BE49-F238E27FC236}">
                <a16:creationId xmlns:a16="http://schemas.microsoft.com/office/drawing/2014/main" id="{7AEFF007-925F-022A-ABCC-FFBDA3D34A3F}"/>
              </a:ext>
            </a:extLst>
          </p:cNvPr>
          <p:cNvSpPr>
            <a:spLocks noGrp="1"/>
          </p:cNvSpPr>
          <p:nvPr>
            <p:ph idx="1"/>
          </p:nvPr>
        </p:nvSpPr>
        <p:spPr>
          <a:xfrm>
            <a:off x="419450" y="1069396"/>
            <a:ext cx="11620150" cy="3426404"/>
          </a:xfrm>
        </p:spPr>
        <p:txBody>
          <a:bodyPr>
            <a:normAutofit fontScale="92500" lnSpcReduction="10000"/>
          </a:bodyPr>
          <a:lstStyle/>
          <a:p>
            <a:pPr fontAlgn="auto">
              <a:spcAft>
                <a:spcPts val="0"/>
              </a:spcAft>
            </a:pPr>
            <a:r>
              <a:rPr lang="en-US" b="0" dirty="0"/>
              <a:t>A PTE contains:</a:t>
            </a:r>
          </a:p>
          <a:p>
            <a:pPr lvl="1" fontAlgn="auto">
              <a:spcAft>
                <a:spcPts val="0"/>
              </a:spcAft>
            </a:pPr>
            <a:r>
              <a:rPr lang="en-US" b="0" i="1" dirty="0">
                <a:solidFill>
                  <a:schemeClr val="tx2">
                    <a:lumMod val="90000"/>
                    <a:lumOff val="10000"/>
                  </a:schemeClr>
                </a:solidFill>
              </a:rPr>
              <a:t>Physical Page Number (PPN), </a:t>
            </a:r>
            <a:r>
              <a:rPr lang="en-US" b="0" dirty="0"/>
              <a:t>also called </a:t>
            </a:r>
            <a:r>
              <a:rPr lang="en-US" b="0" i="1" dirty="0">
                <a:solidFill>
                  <a:schemeClr val="tx2">
                    <a:lumMod val="90000"/>
                    <a:lumOff val="10000"/>
                  </a:schemeClr>
                </a:solidFill>
              </a:rPr>
              <a:t>Page Frame Number</a:t>
            </a:r>
          </a:p>
          <a:p>
            <a:pPr lvl="1" fontAlgn="auto">
              <a:spcAft>
                <a:spcPts val="0"/>
              </a:spcAft>
            </a:pPr>
            <a:r>
              <a:rPr lang="en-US" b="0" i="1" dirty="0">
                <a:solidFill>
                  <a:schemeClr val="tx2">
                    <a:lumMod val="90000"/>
                    <a:lumOff val="10000"/>
                  </a:schemeClr>
                </a:solidFill>
              </a:rPr>
              <a:t>Present/absent bit, </a:t>
            </a:r>
            <a:r>
              <a:rPr lang="en-US" b="0" dirty="0"/>
              <a:t>also called</a:t>
            </a:r>
            <a:r>
              <a:rPr lang="en-US" b="0" i="1" dirty="0"/>
              <a:t> </a:t>
            </a:r>
            <a:r>
              <a:rPr lang="en-US" b="0" i="1" dirty="0">
                <a:solidFill>
                  <a:schemeClr val="tx2">
                    <a:lumMod val="90000"/>
                    <a:lumOff val="10000"/>
                  </a:schemeClr>
                </a:solidFill>
              </a:rPr>
              <a:t>Valid bit</a:t>
            </a:r>
            <a:r>
              <a:rPr lang="en-US" b="0" i="1" dirty="0"/>
              <a:t>. </a:t>
            </a:r>
            <a:r>
              <a:rPr lang="en-US" b="0" dirty="0"/>
              <a:t>If this bit is 1, the page is in memory and can be used. If it is 0, the page is not currently in memory. Accessing a page table entry with this bit set to 0 causes a page fault to get page from disk.</a:t>
            </a:r>
          </a:p>
          <a:p>
            <a:pPr lvl="1" fontAlgn="auto">
              <a:spcAft>
                <a:spcPts val="0"/>
              </a:spcAft>
            </a:pPr>
            <a:r>
              <a:rPr lang="en-US" b="0" i="1" dirty="0">
                <a:solidFill>
                  <a:schemeClr val="tx2">
                    <a:lumMod val="90000"/>
                    <a:lumOff val="10000"/>
                  </a:schemeClr>
                </a:solidFill>
              </a:rPr>
              <a:t>Protection bits </a:t>
            </a:r>
            <a:r>
              <a:rPr lang="en-US" b="0" dirty="0"/>
              <a:t>tell what kinds of access are permitted on the page. 3 bits, one bit each for enabling read, write, and execute.</a:t>
            </a:r>
          </a:p>
          <a:p>
            <a:pPr lvl="1" fontAlgn="auto">
              <a:spcAft>
                <a:spcPts val="0"/>
              </a:spcAft>
            </a:pPr>
            <a:r>
              <a:rPr lang="en-US" b="0" i="1" dirty="0">
                <a:solidFill>
                  <a:schemeClr val="tx2">
                    <a:lumMod val="90000"/>
                    <a:lumOff val="10000"/>
                  </a:schemeClr>
                </a:solidFill>
              </a:rPr>
              <a:t>Modified (M) bit</a:t>
            </a:r>
            <a:r>
              <a:rPr lang="en-US" b="0" i="1" dirty="0"/>
              <a:t>,</a:t>
            </a:r>
            <a:r>
              <a:rPr lang="en-US" b="0" dirty="0"/>
              <a:t> also called </a:t>
            </a:r>
            <a:r>
              <a:rPr lang="en-US" b="0" i="1" dirty="0">
                <a:solidFill>
                  <a:schemeClr val="tx2">
                    <a:lumMod val="90000"/>
                    <a:lumOff val="10000"/>
                  </a:schemeClr>
                </a:solidFill>
              </a:rPr>
              <a:t>dirty bit</a:t>
            </a:r>
            <a:r>
              <a:rPr lang="en-US" b="0" i="1" dirty="0"/>
              <a:t>,</a:t>
            </a:r>
            <a:r>
              <a:rPr lang="en-US" b="0" dirty="0"/>
              <a:t> is set to 1 when a page is written to </a:t>
            </a:r>
          </a:p>
          <a:p>
            <a:pPr lvl="1" fontAlgn="auto">
              <a:spcAft>
                <a:spcPts val="0"/>
              </a:spcAft>
            </a:pPr>
            <a:r>
              <a:rPr lang="en-US" b="0" i="1" dirty="0">
                <a:solidFill>
                  <a:schemeClr val="tx2">
                    <a:lumMod val="90000"/>
                    <a:lumOff val="10000"/>
                  </a:schemeClr>
                </a:solidFill>
              </a:rPr>
              <a:t>Referenced (R) bit, </a:t>
            </a:r>
            <a:r>
              <a:rPr lang="en-US" b="0" dirty="0"/>
              <a:t>is set whenever a page is referenced, either for reading or writing.</a:t>
            </a:r>
          </a:p>
          <a:p>
            <a:pPr lvl="2" fontAlgn="auto">
              <a:spcAft>
                <a:spcPts val="0"/>
              </a:spcAft>
            </a:pPr>
            <a:r>
              <a:rPr lang="en-US" b="0" dirty="0"/>
              <a:t>M and R bits are useful to page replacement algorithms</a:t>
            </a:r>
            <a:endParaRPr lang="en-US" b="0" i="1" dirty="0">
              <a:solidFill>
                <a:schemeClr val="tx2">
                  <a:lumMod val="90000"/>
                  <a:lumOff val="10000"/>
                </a:schemeClr>
              </a:solidFill>
            </a:endParaRPr>
          </a:p>
          <a:p>
            <a:pPr lvl="1" fontAlgn="auto">
              <a:spcAft>
                <a:spcPts val="0"/>
              </a:spcAft>
            </a:pPr>
            <a:r>
              <a:rPr lang="en-US" b="0" i="1" dirty="0">
                <a:solidFill>
                  <a:schemeClr val="tx2">
                    <a:lumMod val="90000"/>
                    <a:lumOff val="10000"/>
                  </a:schemeClr>
                </a:solidFill>
              </a:rPr>
              <a:t>Caching disabled bit, </a:t>
            </a:r>
            <a:r>
              <a:rPr lang="en-US" b="0" dirty="0"/>
              <a:t>important for pages that map onto device registers rather than memory</a:t>
            </a:r>
          </a:p>
          <a:p>
            <a:pPr lvl="1"/>
            <a:endParaRPr lang="en-US" dirty="0"/>
          </a:p>
        </p:txBody>
      </p:sp>
      <p:sp>
        <p:nvSpPr>
          <p:cNvPr id="33" name="灯片编号占位符 2">
            <a:extLst>
              <a:ext uri="{FF2B5EF4-FFF2-40B4-BE49-F238E27FC236}">
                <a16:creationId xmlns:a16="http://schemas.microsoft.com/office/drawing/2014/main" id="{A9546BFC-26DF-FFDA-2E91-7F54ACCC66DB}"/>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15</a:t>
            </a:fld>
            <a:endParaRPr lang="nb-NO">
              <a:latin typeface="Arial"/>
              <a:cs typeface="Arial"/>
            </a:endParaRPr>
          </a:p>
        </p:txBody>
      </p:sp>
      <p:sp>
        <p:nvSpPr>
          <p:cNvPr id="66" name="Rectangle 3">
            <a:extLst>
              <a:ext uri="{FF2B5EF4-FFF2-40B4-BE49-F238E27FC236}">
                <a16:creationId xmlns:a16="http://schemas.microsoft.com/office/drawing/2014/main" id="{BDE30A25-AAB7-601B-03C9-6F6027BBF1C1}"/>
              </a:ext>
            </a:extLst>
          </p:cNvPr>
          <p:cNvSpPr txBox="1">
            <a:spLocks noChangeArrowheads="1"/>
          </p:cNvSpPr>
          <p:nvPr/>
        </p:nvSpPr>
        <p:spPr>
          <a:xfrm>
            <a:off x="1598231" y="1370510"/>
            <a:ext cx="9144000" cy="35561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endParaRPr lang="en-US" b="0" dirty="0"/>
          </a:p>
        </p:txBody>
      </p:sp>
      <p:pic>
        <p:nvPicPr>
          <p:cNvPr id="67" name="Picture 3">
            <a:extLst>
              <a:ext uri="{FF2B5EF4-FFF2-40B4-BE49-F238E27FC236}">
                <a16:creationId xmlns:a16="http://schemas.microsoft.com/office/drawing/2014/main" id="{2900F085-E2BE-77CD-DB36-3C15D7BA761E}"/>
              </a:ext>
            </a:extLst>
          </p:cNvPr>
          <p:cNvPicPr>
            <a:picLocks noChangeAspect="1" noChangeArrowheads="1"/>
          </p:cNvPicPr>
          <p:nvPr/>
        </p:nvPicPr>
        <p:blipFill>
          <a:blip r:embed="rId3" cstate="print"/>
          <a:srcRect/>
          <a:stretch>
            <a:fillRect/>
          </a:stretch>
        </p:blipFill>
        <p:spPr bwMode="auto">
          <a:xfrm>
            <a:off x="2819400" y="4677513"/>
            <a:ext cx="7369277" cy="1905848"/>
          </a:xfrm>
          <a:prstGeom prst="rect">
            <a:avLst/>
          </a:prstGeom>
          <a:noFill/>
          <a:ln w="9525">
            <a:noFill/>
            <a:miter lim="800000"/>
            <a:headEnd/>
            <a:tailEnd/>
          </a:ln>
        </p:spPr>
      </p:pic>
      <p:sp>
        <p:nvSpPr>
          <p:cNvPr id="68" name="TextBox 67">
            <a:extLst>
              <a:ext uri="{FF2B5EF4-FFF2-40B4-BE49-F238E27FC236}">
                <a16:creationId xmlns:a16="http://schemas.microsoft.com/office/drawing/2014/main" id="{9D27E966-24E6-3F54-7ADE-C68004B8BCD8}"/>
              </a:ext>
            </a:extLst>
          </p:cNvPr>
          <p:cNvSpPr txBox="1"/>
          <p:nvPr/>
        </p:nvSpPr>
        <p:spPr>
          <a:xfrm>
            <a:off x="6229224" y="5547412"/>
            <a:ext cx="1065997"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(Physical)</a:t>
            </a:r>
          </a:p>
        </p:txBody>
      </p:sp>
      <p:sp>
        <p:nvSpPr>
          <p:cNvPr id="69" name="TextBox 68">
            <a:extLst>
              <a:ext uri="{FF2B5EF4-FFF2-40B4-BE49-F238E27FC236}">
                <a16:creationId xmlns:a16="http://schemas.microsoft.com/office/drawing/2014/main" id="{58644AFA-0C22-A8E3-F0E1-4E5DDC831C22}"/>
              </a:ext>
            </a:extLst>
          </p:cNvPr>
          <p:cNvSpPr txBox="1"/>
          <p:nvPr/>
        </p:nvSpPr>
        <p:spPr>
          <a:xfrm>
            <a:off x="2029156" y="6287260"/>
            <a:ext cx="1944763"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Other possible bits</a:t>
            </a:r>
          </a:p>
        </p:txBody>
      </p:sp>
      <p:cxnSp>
        <p:nvCxnSpPr>
          <p:cNvPr id="70" name="Straight Arrow Connector 69">
            <a:extLst>
              <a:ext uri="{FF2B5EF4-FFF2-40B4-BE49-F238E27FC236}">
                <a16:creationId xmlns:a16="http://schemas.microsoft.com/office/drawing/2014/main" id="{8ED3C829-BC56-60EC-5784-168CABD68E58}"/>
              </a:ext>
            </a:extLst>
          </p:cNvPr>
          <p:cNvCxnSpPr/>
          <p:nvPr/>
        </p:nvCxnSpPr>
        <p:spPr>
          <a:xfrm flipV="1">
            <a:off x="2859472" y="5999696"/>
            <a:ext cx="157656" cy="32582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06549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16</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sp>
        <p:nvSpPr>
          <p:cNvPr id="25" name="标题 1">
            <a:extLst>
              <a:ext uri="{FF2B5EF4-FFF2-40B4-BE49-F238E27FC236}">
                <a16:creationId xmlns:a16="http://schemas.microsoft.com/office/drawing/2014/main" id="{6D879B5F-2A78-F050-3F02-BFB3FFC0EC6D}"/>
              </a:ext>
            </a:extLst>
          </p:cNvPr>
          <p:cNvSpPr>
            <a:spLocks noGrp="1"/>
          </p:cNvSpPr>
          <p:nvPr>
            <p:ph type="title"/>
          </p:nvPr>
        </p:nvSpPr>
        <p:spPr>
          <a:xfrm>
            <a:off x="419449" y="274639"/>
            <a:ext cx="11336392" cy="646331"/>
          </a:xfrm>
        </p:spPr>
        <p:txBody>
          <a:bodyPr/>
          <a:lstStyle/>
          <a:p>
            <a:r>
              <a:rPr lang="en-GB" dirty="0"/>
              <a:t>Paging example: initial state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17</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prstClr val="black"/>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4" name="标题 1">
            <a:extLst>
              <a:ext uri="{FF2B5EF4-FFF2-40B4-BE49-F238E27FC236}">
                <a16:creationId xmlns:a16="http://schemas.microsoft.com/office/drawing/2014/main" id="{123CA336-7FB4-8539-83E9-F16CE98F7BB1}"/>
              </a:ext>
            </a:extLst>
          </p:cNvPr>
          <p:cNvSpPr>
            <a:spLocks noGrp="1"/>
          </p:cNvSpPr>
          <p:nvPr>
            <p:ph type="title"/>
          </p:nvPr>
        </p:nvSpPr>
        <p:spPr>
          <a:xfrm>
            <a:off x="419449" y="274639"/>
            <a:ext cx="11336392" cy="646331"/>
          </a:xfrm>
        </p:spPr>
        <p:txBody>
          <a:bodyPr/>
          <a:lstStyle/>
          <a:p>
            <a:r>
              <a:rPr lang="en-GB" dirty="0"/>
              <a:t>Paging example: Process 1 starts to run</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18</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Code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8" idx="3"/>
          </p:cNvCxnSpPr>
          <p:nvPr/>
        </p:nvCxnSpPr>
        <p:spPr>
          <a:xfrm rot="10800000" flipV="1">
            <a:off x="7046805" y="448152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flipV="1">
            <a:off x="7038623" y="425434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10800000" flipV="1">
            <a:off x="7045040" y="3983365"/>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1" idx="3"/>
          </p:cNvCxnSpPr>
          <p:nvPr/>
        </p:nvCxnSpPr>
        <p:spPr>
          <a:xfrm rot="5400000">
            <a:off x="6552688" y="3119750"/>
            <a:ext cx="1294796"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24" name="标题 1">
            <a:extLst>
              <a:ext uri="{FF2B5EF4-FFF2-40B4-BE49-F238E27FC236}">
                <a16:creationId xmlns:a16="http://schemas.microsoft.com/office/drawing/2014/main" id="{BF8DF271-A419-6086-A83C-0E09DFA3A899}"/>
              </a:ext>
            </a:extLst>
          </p:cNvPr>
          <p:cNvSpPr>
            <a:spLocks noGrp="1"/>
          </p:cNvSpPr>
          <p:nvPr>
            <p:ph type="title"/>
          </p:nvPr>
        </p:nvSpPr>
        <p:spPr>
          <a:xfrm>
            <a:off x="419449" y="274639"/>
            <a:ext cx="11336392" cy="646331"/>
          </a:xfrm>
        </p:spPr>
        <p:txBody>
          <a:bodyPr/>
          <a:lstStyle/>
          <a:p>
            <a:r>
              <a:rPr lang="en-GB" dirty="0"/>
              <a:t>Paging example: Process 2 starts to run</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19</a:t>
            </a:fld>
            <a:endParaRPr lang="en-US" b="0" dirty="0">
              <a:solidFill>
                <a:prstClr val="black">
                  <a:tint val="75000"/>
                </a:prstClr>
              </a:solidFill>
              <a:latin typeface="Calibri"/>
              <a:ea typeface="+mn-ea"/>
              <a:cs typeface="+mn-cs"/>
            </a:endParaRPr>
          </a:p>
        </p:txBody>
      </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3"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7"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8"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Code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8" idx="3"/>
          </p:cNvCxnSpPr>
          <p:nvPr/>
        </p:nvCxnSpPr>
        <p:spPr>
          <a:xfrm rot="10800000" flipV="1">
            <a:off x="7046805" y="448152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flipV="1">
            <a:off x="7038623" y="425434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10800000" flipV="1">
            <a:off x="7045040" y="3983365"/>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1" idx="3"/>
          </p:cNvCxnSpPr>
          <p:nvPr/>
        </p:nvCxnSpPr>
        <p:spPr>
          <a:xfrm rot="5400000">
            <a:off x="6552688" y="3119750"/>
            <a:ext cx="1294796"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a:off x="3104293" y="5875309"/>
            <a:ext cx="1822935" cy="461665"/>
          </a:xfrm>
          <a:prstGeom prst="rect">
            <a:avLst/>
          </a:prstGeom>
          <a:noFill/>
        </p:spPr>
        <p:txBody>
          <a:bodyPr wrap="none" rtlCol="0">
            <a:spAutoFit/>
          </a:bodyPr>
          <a:lstStyle/>
          <a:p>
            <a:pPr algn="ctr" defTabSz="457200" eaLnBrk="1" fontAlgn="auto" hangingPunct="1">
              <a:spcBef>
                <a:spcPts val="0"/>
              </a:spcBef>
              <a:spcAft>
                <a:spcPts val="0"/>
              </a:spcAft>
            </a:pPr>
            <a:r>
              <a:rPr lang="en-US" sz="2400" b="0" dirty="0">
                <a:solidFill>
                  <a:prstClr val="black"/>
                </a:solidFill>
                <a:latin typeface="Calibri"/>
                <a:ea typeface="+mn-ea"/>
                <a:cs typeface="+mn-cs"/>
              </a:rPr>
              <a:t>malloc(4097)</a:t>
            </a:r>
          </a:p>
        </p:txBody>
      </p:sp>
      <p:cxnSp>
        <p:nvCxnSpPr>
          <p:cNvPr id="113" name="Straight Arrow Connector 112"/>
          <p:cNvCxnSpPr>
            <a:stCxn id="65" idx="3"/>
            <a:endCxn id="92" idx="1"/>
          </p:cNvCxnSpPr>
          <p:nvPr/>
        </p:nvCxnSpPr>
        <p:spPr>
          <a:xfrm flipV="1">
            <a:off x="5202767" y="3659430"/>
            <a:ext cx="338648" cy="1780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9" name="Group 22"/>
          <p:cNvGrpSpPr/>
          <p:nvPr/>
        </p:nvGrpSpPr>
        <p:grpSpPr>
          <a:xfrm>
            <a:off x="1480207" y="2146794"/>
            <a:ext cx="2670435" cy="2910160"/>
            <a:chOff x="3782232" y="1580334"/>
            <a:chExt cx="4267847" cy="4650972"/>
          </a:xfrm>
        </p:grpSpPr>
        <p:sp>
          <p:nvSpPr>
            <p:cNvPr id="121" name="Rectangle 2" descr="Wide upward diagonal"/>
            <p:cNvSpPr>
              <a:spLocks noChangeArrowheads="1"/>
            </p:cNvSpPr>
            <p:nvPr/>
          </p:nvSpPr>
          <p:spPr bwMode="auto">
            <a:xfrm>
              <a:off x="5611678" y="2113736"/>
              <a:ext cx="2438401" cy="1333127"/>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2"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3"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4"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5" name="Line 8"/>
            <p:cNvSpPr>
              <a:spLocks noChangeShapeType="1"/>
            </p:cNvSpPr>
            <p:nvPr/>
          </p:nvSpPr>
          <p:spPr bwMode="auto">
            <a:xfrm>
              <a:off x="5591381" y="3455407"/>
              <a:ext cx="2438401"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6"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7"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28"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29"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30"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31" name="Line 14"/>
            <p:cNvSpPr>
              <a:spLocks noChangeShapeType="1"/>
            </p:cNvSpPr>
            <p:nvPr/>
          </p:nvSpPr>
          <p:spPr bwMode="auto">
            <a:xfrm flipV="1">
              <a:off x="6830879" y="3054111"/>
              <a:ext cx="0" cy="381001"/>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2"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3"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134"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cxnSp>
        <p:nvCxnSpPr>
          <p:cNvPr id="109" name="直接连接符 108"/>
          <p:cNvCxnSpPr/>
          <p:nvPr/>
        </p:nvCxnSpPr>
        <p:spPr bwMode="auto">
          <a:xfrm>
            <a:off x="1955800" y="1449440"/>
            <a:ext cx="82677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
        <p:nvSpPr>
          <p:cNvPr id="4" name="标题 1">
            <a:extLst>
              <a:ext uri="{FF2B5EF4-FFF2-40B4-BE49-F238E27FC236}">
                <a16:creationId xmlns:a16="http://schemas.microsoft.com/office/drawing/2014/main" id="{CC421694-56EB-B9CF-5ADC-6EB52F415DBF}"/>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Process 1 dynamic memory allocation on its heap with malloc()</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a:t>Outlines</a:t>
            </a:r>
            <a:endParaRPr lang="en-US"/>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dirty="0"/>
              <a:t>Paging</a:t>
            </a:r>
          </a:p>
          <a:p>
            <a:r>
              <a:rPr lang="en-US" altLang="zh-CN" dirty="0"/>
              <a:t>Page Translation</a:t>
            </a:r>
          </a:p>
          <a:p>
            <a:r>
              <a:rPr lang="en-US" dirty="0"/>
              <a:t>Page </a:t>
            </a:r>
            <a:r>
              <a:rPr lang="en-US" altLang="zh-CN" dirty="0"/>
              <a:t>T</a:t>
            </a:r>
            <a:r>
              <a:rPr lang="en-US" dirty="0"/>
              <a:t>able</a:t>
            </a:r>
          </a:p>
          <a:p>
            <a:r>
              <a:rPr lang="en-US" altLang="zh-CN" dirty="0"/>
              <a:t>Table Lookaside Buffer (TLB)</a:t>
            </a:r>
          </a:p>
          <a:p>
            <a:r>
              <a:rPr lang="en-US" altLang="zh-CN" dirty="0"/>
              <a:t>Multi-level paging</a:t>
            </a:r>
          </a:p>
          <a:p>
            <a:r>
              <a:rPr lang="en-US" altLang="zh-CN" dirty="0"/>
              <a:t>Page Swapping</a:t>
            </a:r>
          </a:p>
          <a:p>
            <a:r>
              <a:rPr lang="en-US" altLang="zh-CN" dirty="0"/>
              <a:t>Page Replacement </a:t>
            </a:r>
          </a:p>
          <a:p>
            <a:endParaRPr lang="en-US" dirty="0"/>
          </a:p>
        </p:txBody>
      </p:sp>
      <p:sp>
        <p:nvSpPr>
          <p:cNvPr id="5" name="灯片编号占位符 2">
            <a:extLst>
              <a:ext uri="{FF2B5EF4-FFF2-40B4-BE49-F238E27FC236}">
                <a16:creationId xmlns:a16="http://schemas.microsoft.com/office/drawing/2014/main" id="{E93F250D-CEB8-6EA9-66ED-A25B19DD658A}"/>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2</a:t>
            </a:fld>
            <a:endParaRPr lang="nb-NO">
              <a:latin typeface="Arial"/>
              <a:cs typeface="Arial"/>
            </a:endParaRPr>
          </a:p>
        </p:txBody>
      </p:sp>
    </p:spTree>
    <p:extLst>
      <p:ext uri="{BB962C8B-B14F-4D97-AF65-F5344CB8AC3E}">
        <p14:creationId xmlns:p14="http://schemas.microsoft.com/office/powerpoint/2010/main" val="1127357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20</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8" y="2113736"/>
              <a:ext cx="2438401" cy="1333127"/>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591381" y="3455407"/>
              <a:ext cx="2438401"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054111"/>
              <a:ext cx="0" cy="381001"/>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8" y="2716173"/>
              <a:ext cx="2438401" cy="1226362"/>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8" y="2742940"/>
              <a:ext cx="2438401"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763236"/>
              <a:ext cx="0" cy="381001"/>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Code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8" idx="3"/>
          </p:cNvCxnSpPr>
          <p:nvPr/>
        </p:nvCxnSpPr>
        <p:spPr>
          <a:xfrm rot="10800000" flipV="1">
            <a:off x="7046805" y="448152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flipV="1">
            <a:off x="7038623" y="425434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10800000" flipV="1">
            <a:off x="7045040" y="3983365"/>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1" idx="3"/>
          </p:cNvCxnSpPr>
          <p:nvPr/>
        </p:nvCxnSpPr>
        <p:spPr>
          <a:xfrm rot="5400000">
            <a:off x="6552688" y="3119750"/>
            <a:ext cx="1294796"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a:off x="3104293" y="5875309"/>
            <a:ext cx="1822935" cy="461665"/>
          </a:xfrm>
          <a:prstGeom prst="rect">
            <a:avLst/>
          </a:prstGeom>
          <a:noFill/>
        </p:spPr>
        <p:txBody>
          <a:bodyPr wrap="none" rtlCol="0">
            <a:spAutoFit/>
          </a:bodyPr>
          <a:lstStyle/>
          <a:p>
            <a:pPr algn="ctr" defTabSz="457200" eaLnBrk="1" fontAlgn="auto" hangingPunct="1">
              <a:spcBef>
                <a:spcPts val="0"/>
              </a:spcBef>
              <a:spcAft>
                <a:spcPts val="0"/>
              </a:spcAft>
            </a:pPr>
            <a:r>
              <a:rPr lang="en-US" sz="2400" b="0" dirty="0">
                <a:solidFill>
                  <a:prstClr val="black"/>
                </a:solidFill>
                <a:latin typeface="Calibri"/>
                <a:ea typeface="+mn-ea"/>
                <a:cs typeface="+mn-cs"/>
              </a:rPr>
              <a:t>malloc(4097)</a:t>
            </a:r>
          </a:p>
        </p:txBody>
      </p:sp>
      <p:cxnSp>
        <p:nvCxnSpPr>
          <p:cNvPr id="113" name="Straight Arrow Connector 112"/>
          <p:cNvCxnSpPr>
            <a:stCxn id="65" idx="3"/>
            <a:endCxn id="92" idx="1"/>
          </p:cNvCxnSpPr>
          <p:nvPr/>
        </p:nvCxnSpPr>
        <p:spPr>
          <a:xfrm flipV="1">
            <a:off x="5202767" y="3659430"/>
            <a:ext cx="338648" cy="1780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7312491" y="5881716"/>
            <a:ext cx="3025049" cy="461665"/>
          </a:xfrm>
          <a:prstGeom prst="rect">
            <a:avLst/>
          </a:prstGeom>
          <a:noFill/>
        </p:spPr>
        <p:txBody>
          <a:bodyPr wrap="none" rtlCol="0">
            <a:spAutoFit/>
          </a:bodyPr>
          <a:lstStyle/>
          <a:p>
            <a:pPr algn="ctr" defTabSz="457200" eaLnBrk="1" fontAlgn="auto" hangingPunct="1">
              <a:spcBef>
                <a:spcPts val="0"/>
              </a:spcBef>
              <a:spcAft>
                <a:spcPts val="0"/>
              </a:spcAft>
            </a:pPr>
            <a:r>
              <a:rPr lang="en-US" sz="2400" b="0" i="1" dirty="0">
                <a:solidFill>
                  <a:srgbClr val="4F81BD"/>
                </a:solidFill>
                <a:latin typeface="Calibri"/>
                <a:ea typeface="+mn-ea"/>
                <a:cs typeface="+mn-cs"/>
              </a:rPr>
              <a:t>Recursive function call</a:t>
            </a:r>
          </a:p>
        </p:txBody>
      </p:sp>
      <p:cxnSp>
        <p:nvCxnSpPr>
          <p:cNvPr id="118" name="Straight Arrow Connector 117"/>
          <p:cNvCxnSpPr>
            <a:stCxn id="77" idx="1"/>
            <a:endCxn id="93" idx="3"/>
          </p:cNvCxnSpPr>
          <p:nvPr/>
        </p:nvCxnSpPr>
        <p:spPr>
          <a:xfrm rot="10800000" flipV="1">
            <a:off x="7046805" y="2859672"/>
            <a:ext cx="308329" cy="543378"/>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直接连接符 113"/>
          <p:cNvCxnSpPr/>
          <p:nvPr/>
        </p:nvCxnSpPr>
        <p:spPr bwMode="auto">
          <a:xfrm>
            <a:off x="1955800" y="1449440"/>
            <a:ext cx="82677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
        <p:nvSpPr>
          <p:cNvPr id="24" name="标题 1">
            <a:extLst>
              <a:ext uri="{FF2B5EF4-FFF2-40B4-BE49-F238E27FC236}">
                <a16:creationId xmlns:a16="http://schemas.microsoft.com/office/drawing/2014/main" id="{AE7116E8-0CAB-8EFC-78E0-3E16E8872BF9}"/>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Process 2 dynamic memory allocation on its stack with Recursive function call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21</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dirty="0">
                  <a:solidFill>
                    <a:prstClr val="black"/>
                  </a:solidFill>
                  <a:latin typeface="Calibri"/>
                </a:rPr>
                <a:t>Code</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rgbClr val="4F81BD"/>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4" idx="3"/>
          </p:cNvCxnSpPr>
          <p:nvPr/>
        </p:nvCxnSpPr>
        <p:spPr>
          <a:xfrm rot="5400000">
            <a:off x="6571375" y="4956955"/>
            <a:ext cx="1259191" cy="308331"/>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a:endCxn id="88" idx="3"/>
          </p:cNvCxnSpPr>
          <p:nvPr/>
        </p:nvCxnSpPr>
        <p:spPr>
          <a:xfrm rot="5400000">
            <a:off x="6976062" y="4325087"/>
            <a:ext cx="441632" cy="300149"/>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a:endCxn id="89" idx="3"/>
          </p:cNvCxnSpPr>
          <p:nvPr/>
        </p:nvCxnSpPr>
        <p:spPr>
          <a:xfrm rot="5400000">
            <a:off x="6971970" y="4058198"/>
            <a:ext cx="456232"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0" idx="3"/>
          </p:cNvCxnSpPr>
          <p:nvPr/>
        </p:nvCxnSpPr>
        <p:spPr>
          <a:xfrm rot="5400000">
            <a:off x="6424500" y="3247939"/>
            <a:ext cx="1551175"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7290323" y="5854302"/>
            <a:ext cx="1966529" cy="646331"/>
          </a:xfrm>
          <a:prstGeom prst="rect">
            <a:avLst/>
          </a:prstGeom>
          <a:noFill/>
        </p:spPr>
        <p:txBody>
          <a:bodyPr wrap="none" rtlCol="0">
            <a:spAutoFit/>
          </a:bodyPr>
          <a:lstStyle/>
          <a:p>
            <a:pPr defTabSz="457200" eaLnBrk="1" fontAlgn="auto" hangingPunct="1">
              <a:spcBef>
                <a:spcPts val="0"/>
              </a:spcBef>
              <a:spcAft>
                <a:spcPts val="0"/>
              </a:spcAft>
            </a:pPr>
            <a:r>
              <a:rPr lang="en-US" i="1" dirty="0">
                <a:solidFill>
                  <a:prstClr val="black"/>
                </a:solidFill>
                <a:latin typeface="Calibri"/>
                <a:ea typeface="+mn-ea"/>
                <a:cs typeface="+mn-cs"/>
              </a:rPr>
              <a:t>Shared Code Page</a:t>
            </a:r>
          </a:p>
          <a:p>
            <a:pPr defTabSz="457200" eaLnBrk="1" fontAlgn="auto" hangingPunct="1">
              <a:spcBef>
                <a:spcPts val="0"/>
              </a:spcBef>
              <a:spcAft>
                <a:spcPts val="0"/>
              </a:spcAft>
            </a:pPr>
            <a:r>
              <a:rPr lang="en-US" i="1" dirty="0">
                <a:solidFill>
                  <a:prstClr val="black"/>
                </a:solidFill>
                <a:latin typeface="Calibri"/>
                <a:ea typeface="+mn-ea"/>
                <a:cs typeface="+mn-cs"/>
              </a:rPr>
              <a:t>“X” Protection Bit</a:t>
            </a:r>
          </a:p>
        </p:txBody>
      </p:sp>
      <p:sp>
        <p:nvSpPr>
          <p:cNvPr id="24" name="标题 1">
            <a:extLst>
              <a:ext uri="{FF2B5EF4-FFF2-40B4-BE49-F238E27FC236}">
                <a16:creationId xmlns:a16="http://schemas.microsoft.com/office/drawing/2014/main" id="{6861A264-559A-2B15-F915-DEF1A4EFBBDF}"/>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controlled sharing of Code (Instruction) page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8FB5C-6087-6F74-27C8-AB6CEAD51095}"/>
              </a:ext>
            </a:extLst>
          </p:cNvPr>
          <p:cNvSpPr>
            <a:spLocks noGrp="1"/>
          </p:cNvSpPr>
          <p:nvPr>
            <p:ph type="title"/>
          </p:nvPr>
        </p:nvSpPr>
        <p:spPr/>
        <p:txBody>
          <a:bodyPr/>
          <a:lstStyle/>
          <a:p>
            <a:r>
              <a:rPr lang="en-GB" dirty="0"/>
              <a:t>Code Page Sharing Use Case</a:t>
            </a:r>
            <a:endParaRPr lang="en-SE" dirty="0"/>
          </a:p>
        </p:txBody>
      </p:sp>
      <p:graphicFrame>
        <p:nvGraphicFramePr>
          <p:cNvPr id="5" name="表格 4">
            <a:extLst>
              <a:ext uri="{FF2B5EF4-FFF2-40B4-BE49-F238E27FC236}">
                <a16:creationId xmlns:a16="http://schemas.microsoft.com/office/drawing/2014/main" id="{DCF09AC8-0A7C-F945-DEE4-BC2A51D14120}"/>
              </a:ext>
            </a:extLst>
          </p:cNvPr>
          <p:cNvGraphicFramePr>
            <a:graphicFrameLocks noGrp="1"/>
          </p:cNvGraphicFramePr>
          <p:nvPr>
            <p:extLst>
              <p:ext uri="{D42A27DB-BD31-4B8C-83A1-F6EECF244321}">
                <p14:modId xmlns:p14="http://schemas.microsoft.com/office/powerpoint/2010/main" val="1462470454"/>
              </p:ext>
            </p:extLst>
          </p:nvPr>
        </p:nvGraphicFramePr>
        <p:xfrm>
          <a:off x="6629399" y="4329502"/>
          <a:ext cx="5430332" cy="370840"/>
        </p:xfrm>
        <a:graphic>
          <a:graphicData uri="http://schemas.openxmlformats.org/drawingml/2006/table">
            <a:tbl>
              <a:tblPr firstRow="1" bandRow="1">
                <a:tableStyleId>{5C22544A-7EE6-4342-B048-85BDC9FD1C3A}</a:tableStyleId>
              </a:tblPr>
              <a:tblGrid>
                <a:gridCol w="1357583">
                  <a:extLst>
                    <a:ext uri="{9D8B030D-6E8A-4147-A177-3AD203B41FA5}">
                      <a16:colId xmlns:a16="http://schemas.microsoft.com/office/drawing/2014/main" val="610095721"/>
                    </a:ext>
                  </a:extLst>
                </a:gridCol>
                <a:gridCol w="1357583">
                  <a:extLst>
                    <a:ext uri="{9D8B030D-6E8A-4147-A177-3AD203B41FA5}">
                      <a16:colId xmlns:a16="http://schemas.microsoft.com/office/drawing/2014/main" val="62008972"/>
                    </a:ext>
                  </a:extLst>
                </a:gridCol>
                <a:gridCol w="1357583">
                  <a:extLst>
                    <a:ext uri="{9D8B030D-6E8A-4147-A177-3AD203B41FA5}">
                      <a16:colId xmlns:a16="http://schemas.microsoft.com/office/drawing/2014/main" val="1724144944"/>
                    </a:ext>
                  </a:extLst>
                </a:gridCol>
                <a:gridCol w="1357583">
                  <a:extLst>
                    <a:ext uri="{9D8B030D-6E8A-4147-A177-3AD203B41FA5}">
                      <a16:colId xmlns:a16="http://schemas.microsoft.com/office/drawing/2014/main" val="71677882"/>
                    </a:ext>
                  </a:extLst>
                </a:gridCol>
              </a:tblGrid>
              <a:tr h="370840">
                <a:tc>
                  <a:txBody>
                    <a:bodyPr/>
                    <a:lstStyle/>
                    <a:p>
                      <a:endParaRPr lang="en-US" dirty="0"/>
                    </a:p>
                  </a:txBody>
                  <a:tcPr/>
                </a:tc>
                <a:tc>
                  <a:txBody>
                    <a:bodyPr/>
                    <a:lstStyle/>
                    <a:p>
                      <a:r>
                        <a:rPr lang="en-US" dirty="0"/>
                        <a:t>     </a:t>
                      </a:r>
                      <a:r>
                        <a:rPr lang="en-US" dirty="0" err="1"/>
                        <a:t>stdlib</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18167639"/>
                  </a:ext>
                </a:extLst>
              </a:tr>
            </a:tbl>
          </a:graphicData>
        </a:graphic>
      </p:graphicFrame>
      <p:sp>
        <p:nvSpPr>
          <p:cNvPr id="6" name="文本框 5">
            <a:extLst>
              <a:ext uri="{FF2B5EF4-FFF2-40B4-BE49-F238E27FC236}">
                <a16:creationId xmlns:a16="http://schemas.microsoft.com/office/drawing/2014/main" id="{766EA3D1-4647-1496-EC32-AA866B6DF8E0}"/>
              </a:ext>
            </a:extLst>
          </p:cNvPr>
          <p:cNvSpPr txBox="1"/>
          <p:nvPr/>
        </p:nvSpPr>
        <p:spPr>
          <a:xfrm>
            <a:off x="6663906" y="1854200"/>
            <a:ext cx="2252573" cy="1754326"/>
          </a:xfrm>
          <a:prstGeom prst="rect">
            <a:avLst/>
          </a:prstGeom>
          <a:noFill/>
          <a:ln>
            <a:solidFill>
              <a:schemeClr val="dk1"/>
            </a:solidFill>
          </a:ln>
        </p:spPr>
        <p:txBody>
          <a:bodyPr wrap="squar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#include &lt;</a:t>
            </a:r>
            <a:r>
              <a:rPr lang="en-US" b="0" dirty="0" err="1">
                <a:solidFill>
                  <a:srgbClr val="000000"/>
                </a:solidFill>
                <a:latin typeface="Arial" panose="020B0604020202020204"/>
                <a:ea typeface="+mn-ea"/>
                <a:cs typeface="+mn-cs"/>
              </a:rPr>
              <a:t>stdlib.h</a:t>
            </a:r>
            <a:r>
              <a:rPr lang="en-US" b="0" dirty="0">
                <a:solidFill>
                  <a:srgbClr val="000000"/>
                </a:solidFill>
                <a:latin typeface="Arial" panose="020B0604020202020204"/>
                <a:ea typeface="+mn-ea"/>
                <a:cs typeface="+mn-cs"/>
              </a:rPr>
              <a:t>&gt;</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a:p>
            <a:pPr defTabSz="457200" eaLnBrk="1" fontAlgn="auto" hangingPunct="1">
              <a:spcBef>
                <a:spcPts val="0"/>
              </a:spcBef>
              <a:spcAft>
                <a:spcPts val="0"/>
              </a:spcAft>
            </a:pPr>
            <a:endParaRPr lang="en-US" b="0" dirty="0">
              <a:solidFill>
                <a:srgbClr val="000000"/>
              </a:solidFill>
              <a:latin typeface="Arial" panose="020B0604020202020204"/>
              <a:ea typeface="+mn-ea"/>
              <a:cs typeface="+mn-cs"/>
            </a:endParaRP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int main(){</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  ….</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p:txBody>
      </p:sp>
      <p:sp>
        <p:nvSpPr>
          <p:cNvPr id="7" name="文本框 6">
            <a:extLst>
              <a:ext uri="{FF2B5EF4-FFF2-40B4-BE49-F238E27FC236}">
                <a16:creationId xmlns:a16="http://schemas.microsoft.com/office/drawing/2014/main" id="{FC2D201B-7205-81CA-85A9-E820E7E88E1E}"/>
              </a:ext>
            </a:extLst>
          </p:cNvPr>
          <p:cNvSpPr txBox="1"/>
          <p:nvPr/>
        </p:nvSpPr>
        <p:spPr>
          <a:xfrm>
            <a:off x="7008963" y="3730226"/>
            <a:ext cx="121058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Process 1</a:t>
            </a:r>
          </a:p>
        </p:txBody>
      </p:sp>
      <p:sp>
        <p:nvSpPr>
          <p:cNvPr id="8" name="文本框 7">
            <a:extLst>
              <a:ext uri="{FF2B5EF4-FFF2-40B4-BE49-F238E27FC236}">
                <a16:creationId xmlns:a16="http://schemas.microsoft.com/office/drawing/2014/main" id="{C75EBA5E-BAE1-4FA9-418F-B1CA5B764D72}"/>
              </a:ext>
            </a:extLst>
          </p:cNvPr>
          <p:cNvSpPr txBox="1"/>
          <p:nvPr/>
        </p:nvSpPr>
        <p:spPr>
          <a:xfrm>
            <a:off x="8036001" y="4700342"/>
            <a:ext cx="239039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Physical page frames</a:t>
            </a:r>
          </a:p>
        </p:txBody>
      </p:sp>
      <p:sp>
        <p:nvSpPr>
          <p:cNvPr id="9" name="文本框 8">
            <a:extLst>
              <a:ext uri="{FF2B5EF4-FFF2-40B4-BE49-F238E27FC236}">
                <a16:creationId xmlns:a16="http://schemas.microsoft.com/office/drawing/2014/main" id="{9E55CA8E-B6AB-209E-C8C8-571900FCC0E5}"/>
              </a:ext>
            </a:extLst>
          </p:cNvPr>
          <p:cNvSpPr txBox="1"/>
          <p:nvPr/>
        </p:nvSpPr>
        <p:spPr>
          <a:xfrm>
            <a:off x="9697708" y="1860080"/>
            <a:ext cx="2252573" cy="1754326"/>
          </a:xfrm>
          <a:prstGeom prst="rect">
            <a:avLst/>
          </a:prstGeom>
          <a:noFill/>
          <a:ln>
            <a:solidFill>
              <a:schemeClr val="dk1"/>
            </a:solidFill>
          </a:ln>
        </p:spPr>
        <p:txBody>
          <a:bodyPr wrap="squar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#include &lt;</a:t>
            </a:r>
            <a:r>
              <a:rPr lang="en-US" b="0" dirty="0" err="1">
                <a:solidFill>
                  <a:srgbClr val="000000"/>
                </a:solidFill>
                <a:latin typeface="Arial" panose="020B0604020202020204"/>
                <a:ea typeface="+mn-ea"/>
                <a:cs typeface="+mn-cs"/>
              </a:rPr>
              <a:t>stdlib.h</a:t>
            </a:r>
            <a:r>
              <a:rPr lang="en-US" b="0" dirty="0">
                <a:solidFill>
                  <a:srgbClr val="000000"/>
                </a:solidFill>
                <a:latin typeface="Arial" panose="020B0604020202020204"/>
                <a:ea typeface="+mn-ea"/>
                <a:cs typeface="+mn-cs"/>
              </a:rPr>
              <a:t>&gt;</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a:p>
            <a:pPr defTabSz="457200" eaLnBrk="1" fontAlgn="auto" hangingPunct="1">
              <a:spcBef>
                <a:spcPts val="0"/>
              </a:spcBef>
              <a:spcAft>
                <a:spcPts val="0"/>
              </a:spcAft>
            </a:pPr>
            <a:endParaRPr lang="en-US" b="0" dirty="0">
              <a:solidFill>
                <a:srgbClr val="000000"/>
              </a:solidFill>
              <a:latin typeface="Arial" panose="020B0604020202020204"/>
              <a:ea typeface="+mn-ea"/>
              <a:cs typeface="+mn-cs"/>
            </a:endParaRP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int main(){</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  ….</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p:txBody>
      </p:sp>
      <p:sp>
        <p:nvSpPr>
          <p:cNvPr id="10" name="文本框 9">
            <a:extLst>
              <a:ext uri="{FF2B5EF4-FFF2-40B4-BE49-F238E27FC236}">
                <a16:creationId xmlns:a16="http://schemas.microsoft.com/office/drawing/2014/main" id="{E66DF194-ABF3-46FA-B822-622E149430E8}"/>
              </a:ext>
            </a:extLst>
          </p:cNvPr>
          <p:cNvSpPr txBox="1"/>
          <p:nvPr/>
        </p:nvSpPr>
        <p:spPr>
          <a:xfrm>
            <a:off x="10169259" y="3714986"/>
            <a:ext cx="121058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Process 2</a:t>
            </a:r>
          </a:p>
        </p:txBody>
      </p:sp>
      <p:cxnSp>
        <p:nvCxnSpPr>
          <p:cNvPr id="11" name="直线箭头连接符 11">
            <a:extLst>
              <a:ext uri="{FF2B5EF4-FFF2-40B4-BE49-F238E27FC236}">
                <a16:creationId xmlns:a16="http://schemas.microsoft.com/office/drawing/2014/main" id="{80B7918A-9240-9D96-B032-F88158FA92DB}"/>
              </a:ext>
            </a:extLst>
          </p:cNvPr>
          <p:cNvCxnSpPr>
            <a:cxnSpLocks/>
          </p:cNvCxnSpPr>
          <p:nvPr/>
        </p:nvCxnSpPr>
        <p:spPr>
          <a:xfrm>
            <a:off x="8342741" y="3608526"/>
            <a:ext cx="287988" cy="6463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直线箭头连接符 12">
            <a:extLst>
              <a:ext uri="{FF2B5EF4-FFF2-40B4-BE49-F238E27FC236}">
                <a16:creationId xmlns:a16="http://schemas.microsoft.com/office/drawing/2014/main" id="{B665C964-4851-286A-69F5-62531B5BA7C7}"/>
              </a:ext>
            </a:extLst>
          </p:cNvPr>
          <p:cNvCxnSpPr>
            <a:cxnSpLocks/>
          </p:cNvCxnSpPr>
          <p:nvPr/>
        </p:nvCxnSpPr>
        <p:spPr>
          <a:xfrm flipH="1">
            <a:off x="8900847" y="3683171"/>
            <a:ext cx="1408717" cy="5716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Rectangle 3">
            <a:extLst>
              <a:ext uri="{FF2B5EF4-FFF2-40B4-BE49-F238E27FC236}">
                <a16:creationId xmlns:a16="http://schemas.microsoft.com/office/drawing/2014/main" id="{5CBD4FC1-3DB6-49A6-E59B-BAC365B757C4}"/>
              </a:ext>
            </a:extLst>
          </p:cNvPr>
          <p:cNvSpPr>
            <a:spLocks noChangeArrowheads="1"/>
          </p:cNvSpPr>
          <p:nvPr/>
        </p:nvSpPr>
        <p:spPr bwMode="auto">
          <a:xfrm>
            <a:off x="1524000" y="5003800"/>
            <a:ext cx="9144000" cy="1536701"/>
          </a:xfrm>
          <a:prstGeom prst="rect">
            <a:avLst/>
          </a:prstGeom>
          <a:noFill/>
          <a:ln w="25400">
            <a:noFill/>
            <a:miter lim="800000"/>
            <a:headEnd/>
            <a:tailEnd/>
          </a:ln>
          <a:effectLst/>
        </p:spPr>
        <p:txBody>
          <a:bodyPr wrap="square" lIns="90488" tIns="44450" rIns="90488" bIns="44450">
            <a:prstTxWarp prst="textNoShape">
              <a:avLst/>
            </a:prstTxWarp>
            <a:normAutofit/>
          </a:bodyPr>
          <a:lstStyle/>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p:txBody>
      </p:sp>
      <p:sp>
        <p:nvSpPr>
          <p:cNvPr id="18" name="Content Placeholder 2">
            <a:extLst>
              <a:ext uri="{FF2B5EF4-FFF2-40B4-BE49-F238E27FC236}">
                <a16:creationId xmlns:a16="http://schemas.microsoft.com/office/drawing/2014/main" id="{DE1D7794-0ED9-5E48-166A-B654B36EB5CE}"/>
              </a:ext>
            </a:extLst>
          </p:cNvPr>
          <p:cNvSpPr>
            <a:spLocks noGrp="1"/>
          </p:cNvSpPr>
          <p:nvPr>
            <p:ph sz="half" idx="1"/>
          </p:nvPr>
        </p:nvSpPr>
        <p:spPr>
          <a:xfrm>
            <a:off x="76200" y="1098345"/>
            <a:ext cx="6553199" cy="5683455"/>
          </a:xfrm>
        </p:spPr>
        <p:txBody>
          <a:bodyPr>
            <a:normAutofit fontScale="70000" lnSpcReduction="20000"/>
          </a:bodyPr>
          <a:lstStyle/>
          <a:p>
            <a:r>
              <a:rPr lang="en-GB" dirty="0"/>
              <a:t>Shared code pages are memory pages that contain executable code and are shared among multiple processes. They are typically read-only to ensure that the code remains consistent across all processes accessing it. This approach is used to save memory and improve efficiency, as only one copy of the code resides in physical memory, while multiple processes map it into their virtual address spaces. Examples:</a:t>
            </a:r>
          </a:p>
          <a:p>
            <a:pPr lvl="1"/>
            <a:r>
              <a:rPr lang="en-GB" dirty="0"/>
              <a:t>Shared libraries (e.g., dynamic link libraries or .so files).</a:t>
            </a:r>
          </a:p>
          <a:p>
            <a:pPr lvl="1"/>
            <a:r>
              <a:rPr lang="en-GB" dirty="0"/>
              <a:t>Common executables like shells or system utilities.</a:t>
            </a:r>
          </a:p>
          <a:p>
            <a:pPr lvl="1"/>
            <a:r>
              <a:rPr lang="en-GB" dirty="0" err="1"/>
              <a:t>Reentrant</a:t>
            </a:r>
            <a:r>
              <a:rPr lang="en-GB" dirty="0"/>
              <a:t> code, which can be safely executed by multiple processes simultaneously without modification.</a:t>
            </a:r>
          </a:p>
          <a:p>
            <a:r>
              <a:rPr lang="en-GB" dirty="0"/>
              <a:t>Implementation:</a:t>
            </a:r>
          </a:p>
          <a:p>
            <a:pPr lvl="1"/>
            <a:r>
              <a:rPr lang="en-GB" dirty="0"/>
              <a:t>OS maps the same physical page containing the code into the virtual address spaces of multiple processes.</a:t>
            </a:r>
          </a:p>
          <a:p>
            <a:pPr lvl="1"/>
            <a:r>
              <a:rPr lang="en-GB" dirty="0"/>
              <a:t>Protection mechanisms ensure that these pages are marked as non-writable to prevent accidental or malicious modification.</a:t>
            </a:r>
          </a:p>
          <a:p>
            <a:r>
              <a:rPr lang="en-GB" dirty="0"/>
              <a:t>The "X" bit in PTE stands for “Execute” permission.</a:t>
            </a:r>
          </a:p>
          <a:p>
            <a:pPr lvl="1"/>
            <a:r>
              <a:rPr lang="en-GB" dirty="0"/>
              <a:t>It can be used to enforce policies like W^X (Write XOR Execute). This policy ensures that a memory page cannot be both writable and executable at the same time, which helps prevent certain attacks.</a:t>
            </a:r>
            <a:endParaRPr lang="en-SE" dirty="0"/>
          </a:p>
        </p:txBody>
      </p:sp>
    </p:spTree>
    <p:extLst>
      <p:ext uri="{BB962C8B-B14F-4D97-AF65-F5344CB8AC3E}">
        <p14:creationId xmlns:p14="http://schemas.microsoft.com/office/powerpoint/2010/main" val="1614609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23</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dirty="0">
                  <a:solidFill>
                    <a:prstClr val="black"/>
                  </a:solidFill>
                  <a:latin typeface="Calibri"/>
                </a:rPr>
                <a:t>Code</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dirty="0">
                  <a:solidFill>
                    <a:srgbClr val="000000"/>
                  </a:solidFill>
                  <a:latin typeface="Calibri"/>
                </a:rPr>
                <a:t>Static</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rgbClr val="4F81BD"/>
                </a:solidFill>
                <a:latin typeface="Calibri"/>
              </a:endParaRP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rgbClr val="4F81BD"/>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4" idx="3"/>
          </p:cNvCxnSpPr>
          <p:nvPr/>
        </p:nvCxnSpPr>
        <p:spPr>
          <a:xfrm rot="5400000">
            <a:off x="6571375" y="4956955"/>
            <a:ext cx="1259191" cy="308331"/>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a:endCxn id="85" idx="3"/>
          </p:cNvCxnSpPr>
          <p:nvPr/>
        </p:nvCxnSpPr>
        <p:spPr>
          <a:xfrm rot="5400000">
            <a:off x="6581884" y="4719265"/>
            <a:ext cx="1229991" cy="300150"/>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a:endCxn id="88" idx="3"/>
          </p:cNvCxnSpPr>
          <p:nvPr/>
        </p:nvCxnSpPr>
        <p:spPr>
          <a:xfrm rot="5400000">
            <a:off x="6843782" y="4186387"/>
            <a:ext cx="712611"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89" idx="3"/>
          </p:cNvCxnSpPr>
          <p:nvPr/>
        </p:nvCxnSpPr>
        <p:spPr>
          <a:xfrm rot="5400000">
            <a:off x="6293107" y="3379333"/>
            <a:ext cx="1813963" cy="306567"/>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7290323" y="5854302"/>
            <a:ext cx="1966529" cy="646331"/>
          </a:xfrm>
          <a:prstGeom prst="rect">
            <a:avLst/>
          </a:prstGeom>
          <a:noFill/>
        </p:spPr>
        <p:txBody>
          <a:bodyPr wrap="none" rtlCol="0">
            <a:spAutoFit/>
          </a:bodyPr>
          <a:lstStyle/>
          <a:p>
            <a:pPr defTabSz="457200" eaLnBrk="1" fontAlgn="auto" hangingPunct="1">
              <a:spcBef>
                <a:spcPts val="0"/>
              </a:spcBef>
              <a:spcAft>
                <a:spcPts val="0"/>
              </a:spcAft>
            </a:pPr>
            <a:r>
              <a:rPr lang="en-US" i="1" dirty="0">
                <a:solidFill>
                  <a:prstClr val="black"/>
                </a:solidFill>
                <a:latin typeface="Calibri"/>
                <a:ea typeface="+mn-ea"/>
                <a:cs typeface="+mn-cs"/>
              </a:rPr>
              <a:t>Shared Code Page</a:t>
            </a:r>
          </a:p>
          <a:p>
            <a:pPr defTabSz="457200" eaLnBrk="1" fontAlgn="auto" hangingPunct="1">
              <a:spcBef>
                <a:spcPts val="0"/>
              </a:spcBef>
              <a:spcAft>
                <a:spcPts val="0"/>
              </a:spcAft>
            </a:pPr>
            <a:r>
              <a:rPr lang="en-US" i="1" dirty="0">
                <a:solidFill>
                  <a:prstClr val="black"/>
                </a:solidFill>
                <a:latin typeface="Calibri"/>
                <a:ea typeface="+mn-ea"/>
                <a:cs typeface="+mn-cs"/>
              </a:rPr>
              <a:t>“X” Protection Bit</a:t>
            </a:r>
          </a:p>
        </p:txBody>
      </p:sp>
      <p:sp>
        <p:nvSpPr>
          <p:cNvPr id="119" name="TextBox 118"/>
          <p:cNvSpPr txBox="1"/>
          <p:nvPr/>
        </p:nvSpPr>
        <p:spPr>
          <a:xfrm>
            <a:off x="3501186" y="5700118"/>
            <a:ext cx="1823949" cy="923330"/>
          </a:xfrm>
          <a:prstGeom prst="rect">
            <a:avLst/>
          </a:prstGeom>
          <a:noFill/>
        </p:spPr>
        <p:txBody>
          <a:bodyPr wrap="none" rtlCol="0">
            <a:spAutoFit/>
          </a:bodyPr>
          <a:lstStyle/>
          <a:p>
            <a:pPr defTabSz="457200" eaLnBrk="1" fontAlgn="auto" hangingPunct="1">
              <a:spcBef>
                <a:spcPts val="0"/>
              </a:spcBef>
              <a:spcAft>
                <a:spcPts val="0"/>
              </a:spcAft>
            </a:pPr>
            <a:r>
              <a:rPr lang="en-US" i="1" dirty="0">
                <a:solidFill>
                  <a:prstClr val="black"/>
                </a:solidFill>
                <a:latin typeface="Calibri"/>
                <a:ea typeface="+mn-ea"/>
                <a:cs typeface="+mn-cs"/>
              </a:rPr>
              <a:t>Shared </a:t>
            </a:r>
            <a:r>
              <a:rPr lang="en-US" i="1" dirty="0" err="1">
                <a:solidFill>
                  <a:prstClr val="black"/>
                </a:solidFill>
                <a:latin typeface="Calibri"/>
                <a:ea typeface="+mn-ea"/>
                <a:cs typeface="+mn-cs"/>
              </a:rPr>
              <a:t>Globals</a:t>
            </a:r>
            <a:endParaRPr lang="en-US" i="1" dirty="0">
              <a:solidFill>
                <a:prstClr val="black"/>
              </a:solidFill>
              <a:latin typeface="Calibri"/>
              <a:ea typeface="+mn-ea"/>
              <a:cs typeface="+mn-cs"/>
            </a:endParaRPr>
          </a:p>
          <a:p>
            <a:pPr defTabSz="457200" eaLnBrk="1" fontAlgn="auto" hangingPunct="1">
              <a:spcBef>
                <a:spcPts val="0"/>
              </a:spcBef>
              <a:spcAft>
                <a:spcPts val="0"/>
              </a:spcAft>
            </a:pPr>
            <a:r>
              <a:rPr lang="en-US" i="1" dirty="0">
                <a:solidFill>
                  <a:prstClr val="black"/>
                </a:solidFill>
                <a:latin typeface="Calibri"/>
                <a:ea typeface="+mn-ea"/>
                <a:cs typeface="+mn-cs"/>
              </a:rPr>
              <a:t>“RW” Protection</a:t>
            </a:r>
          </a:p>
          <a:p>
            <a:pPr defTabSz="457200" eaLnBrk="1" fontAlgn="auto" hangingPunct="1">
              <a:spcBef>
                <a:spcPts val="0"/>
              </a:spcBef>
              <a:spcAft>
                <a:spcPts val="0"/>
              </a:spcAft>
            </a:pPr>
            <a:r>
              <a:rPr lang="en-US" i="1" dirty="0">
                <a:solidFill>
                  <a:prstClr val="black"/>
                </a:solidFill>
                <a:latin typeface="Calibri"/>
                <a:ea typeface="+mn-ea"/>
                <a:cs typeface="+mn-cs"/>
              </a:rPr>
              <a:t> Bits</a:t>
            </a:r>
          </a:p>
        </p:txBody>
      </p:sp>
      <p:sp>
        <p:nvSpPr>
          <p:cNvPr id="24" name="标题 1">
            <a:extLst>
              <a:ext uri="{FF2B5EF4-FFF2-40B4-BE49-F238E27FC236}">
                <a16:creationId xmlns:a16="http://schemas.microsoft.com/office/drawing/2014/main" id="{378AD4EA-6DE8-FBDF-A6EB-C58EAC59F37B}"/>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controlled sharing of Global Data (Static Data) page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0075A-FC1E-01D7-F894-F123EF457D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393935-003D-F135-4A9E-7A877191BC29}"/>
              </a:ext>
            </a:extLst>
          </p:cNvPr>
          <p:cNvSpPr>
            <a:spLocks noGrp="1"/>
          </p:cNvSpPr>
          <p:nvPr>
            <p:ph type="title"/>
          </p:nvPr>
        </p:nvSpPr>
        <p:spPr/>
        <p:txBody>
          <a:bodyPr/>
          <a:lstStyle/>
          <a:p>
            <a:r>
              <a:rPr lang="en-GB" dirty="0"/>
              <a:t>Data Page Sharing Use Case</a:t>
            </a:r>
            <a:endParaRPr lang="en-SE" dirty="0"/>
          </a:p>
        </p:txBody>
      </p:sp>
      <p:sp>
        <p:nvSpPr>
          <p:cNvPr id="17" name="Rectangle 3">
            <a:extLst>
              <a:ext uri="{FF2B5EF4-FFF2-40B4-BE49-F238E27FC236}">
                <a16:creationId xmlns:a16="http://schemas.microsoft.com/office/drawing/2014/main" id="{05EC6879-4FA6-2E6A-2D19-391F2F291B63}"/>
              </a:ext>
            </a:extLst>
          </p:cNvPr>
          <p:cNvSpPr>
            <a:spLocks noChangeArrowheads="1"/>
          </p:cNvSpPr>
          <p:nvPr/>
        </p:nvSpPr>
        <p:spPr bwMode="auto">
          <a:xfrm>
            <a:off x="1524000" y="5003800"/>
            <a:ext cx="9144000" cy="1536701"/>
          </a:xfrm>
          <a:prstGeom prst="rect">
            <a:avLst/>
          </a:prstGeom>
          <a:noFill/>
          <a:ln w="25400">
            <a:noFill/>
            <a:miter lim="800000"/>
            <a:headEnd/>
            <a:tailEnd/>
          </a:ln>
          <a:effectLst/>
        </p:spPr>
        <p:txBody>
          <a:bodyPr wrap="square" lIns="90488" tIns="44450" rIns="90488" bIns="44450">
            <a:prstTxWarp prst="textNoShape">
              <a:avLst/>
            </a:prstTxWarp>
            <a:normAutofit/>
          </a:bodyPr>
          <a:lstStyle/>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p:txBody>
      </p:sp>
      <p:sp>
        <p:nvSpPr>
          <p:cNvPr id="18" name="Content Placeholder 2">
            <a:extLst>
              <a:ext uri="{FF2B5EF4-FFF2-40B4-BE49-F238E27FC236}">
                <a16:creationId xmlns:a16="http://schemas.microsoft.com/office/drawing/2014/main" id="{53FD44AA-C449-2B64-051F-DB5EBDA2BDC2}"/>
              </a:ext>
            </a:extLst>
          </p:cNvPr>
          <p:cNvSpPr>
            <a:spLocks noGrp="1"/>
          </p:cNvSpPr>
          <p:nvPr>
            <p:ph sz="half" idx="1"/>
          </p:nvPr>
        </p:nvSpPr>
        <p:spPr>
          <a:xfrm>
            <a:off x="76200" y="1098345"/>
            <a:ext cx="11506200" cy="5683455"/>
          </a:xfrm>
        </p:spPr>
        <p:txBody>
          <a:bodyPr>
            <a:normAutofit fontScale="85000" lnSpcReduction="20000"/>
          </a:bodyPr>
          <a:lstStyle/>
          <a:p>
            <a:r>
              <a:rPr lang="en-GB" dirty="0"/>
              <a:t>Shared global variables refer to data that can be accessed by multiple processes or threads. In most systems, global variables are private to each process by default, but they can be explicitly shared using mechanisms such as shared memory. Examples:</a:t>
            </a:r>
          </a:p>
          <a:p>
            <a:pPr lvl="1"/>
            <a:r>
              <a:rPr lang="en-GB" dirty="0"/>
              <a:t>Inter-Process Communication: Shared </a:t>
            </a:r>
            <a:r>
              <a:rPr lang="en-GB" dirty="0" err="1"/>
              <a:t>globals</a:t>
            </a:r>
            <a:r>
              <a:rPr lang="en-GB" dirty="0"/>
              <a:t> in a writable memory region enable efficient communication between processes without copying data.</a:t>
            </a:r>
          </a:p>
          <a:p>
            <a:pPr lvl="1"/>
            <a:r>
              <a:rPr lang="en-GB" dirty="0"/>
              <a:t>Shared Libraries: While code in shared libraries is typically read-only and executable, global data sections may require RW permissions if they store modifiable state.</a:t>
            </a:r>
          </a:p>
          <a:p>
            <a:pPr lvl="1"/>
            <a:r>
              <a:rPr lang="en-GB" dirty="0"/>
              <a:t>Kernel Data Structures: The kernel may use RW-protected shared memory regions for managing system-wide states accessible by user-space applications under strict controls.</a:t>
            </a:r>
          </a:p>
          <a:p>
            <a:r>
              <a:rPr lang="en-GB" dirty="0"/>
              <a:t>Implementation:</a:t>
            </a:r>
          </a:p>
          <a:p>
            <a:pPr lvl="1"/>
            <a:r>
              <a:rPr lang="en-GB" dirty="0"/>
              <a:t>Shared global variables are typically placed in shared memory regions, which allow multiple processes to access the same physical memory.</a:t>
            </a:r>
          </a:p>
          <a:p>
            <a:r>
              <a:rPr lang="en-GB" dirty="0"/>
              <a:t>The "RW" (Read/Write) bit in PTE determines whether a page can be written to or only read.</a:t>
            </a:r>
          </a:p>
          <a:p>
            <a:pPr lvl="1"/>
            <a:r>
              <a:rPr lang="en-GB" dirty="0"/>
              <a:t>If it is set, the page can be both read and written.</a:t>
            </a:r>
          </a:p>
          <a:p>
            <a:pPr lvl="1"/>
            <a:r>
              <a:rPr lang="en-GB" dirty="0"/>
              <a:t>If it is not set, the page is read-only. Any attempt to write to it will trigger a protection fault (e.g., segmentation fault).</a:t>
            </a:r>
            <a:endParaRPr lang="en-SE" dirty="0"/>
          </a:p>
        </p:txBody>
      </p:sp>
    </p:spTree>
    <p:extLst>
      <p:ext uri="{BB962C8B-B14F-4D97-AF65-F5344CB8AC3E}">
        <p14:creationId xmlns:p14="http://schemas.microsoft.com/office/powerpoint/2010/main" val="3179115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FC15-2063-E9F5-9F27-5588749042FB}"/>
              </a:ext>
            </a:extLst>
          </p:cNvPr>
          <p:cNvSpPr>
            <a:spLocks noGrp="1"/>
          </p:cNvSpPr>
          <p:nvPr>
            <p:ph type="title"/>
          </p:nvPr>
        </p:nvSpPr>
        <p:spPr>
          <a:xfrm>
            <a:off x="437324" y="274639"/>
            <a:ext cx="11251093" cy="646331"/>
          </a:xfrm>
        </p:spPr>
        <p:txBody>
          <a:bodyPr/>
          <a:lstStyle/>
          <a:p>
            <a:r>
              <a:rPr lang="en-GB" dirty="0"/>
              <a:t>Address Translation &amp; Protection</a:t>
            </a:r>
            <a:endParaRPr lang="en-SE" dirty="0"/>
          </a:p>
        </p:txBody>
      </p:sp>
      <p:sp>
        <p:nvSpPr>
          <p:cNvPr id="1626115" name="Rectangle 3"/>
          <p:cNvSpPr>
            <a:spLocks noChangeArrowheads="1"/>
          </p:cNvSpPr>
          <p:nvPr/>
        </p:nvSpPr>
        <p:spPr bwMode="auto">
          <a:xfrm>
            <a:off x="1524000" y="5003800"/>
            <a:ext cx="9144000" cy="1536701"/>
          </a:xfrm>
          <a:prstGeom prst="rect">
            <a:avLst/>
          </a:prstGeom>
          <a:noFill/>
          <a:ln w="25400">
            <a:noFill/>
            <a:miter lim="800000"/>
            <a:headEnd/>
            <a:tailEnd/>
          </a:ln>
          <a:effectLst/>
        </p:spPr>
        <p:txBody>
          <a:bodyPr wrap="square" lIns="90488" tIns="44450" rIns="90488" bIns="44450">
            <a:prstTxWarp prst="textNoShape">
              <a:avLst/>
            </a:prstTxWarp>
            <a:normAutofit/>
          </a:bodyPr>
          <a:lstStyle/>
          <a:p>
            <a:pPr defTabSz="457200" eaLnBrk="1" fontAlgn="auto" hangingPunct="1">
              <a:spcAft>
                <a:spcPts val="0"/>
              </a:spcAft>
            </a:pPr>
            <a:r>
              <a:rPr lang="en-US" altLang="ko-KR" sz="2800" b="0" dirty="0">
                <a:solidFill>
                  <a:prstClr val="black"/>
                </a:solidFill>
                <a:latin typeface="Calibri"/>
                <a:ea typeface="굴림" charset="-127"/>
                <a:cs typeface="굴림" charset="-127"/>
              </a:rPr>
              <a:t>Every instruction and data access needs address translation and protection checks</a:t>
            </a:r>
          </a:p>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p:txBody>
      </p:sp>
      <p:sp>
        <p:nvSpPr>
          <p:cNvPr id="1626116" name="Line 4"/>
          <p:cNvSpPr>
            <a:spLocks noChangeShapeType="1"/>
          </p:cNvSpPr>
          <p:nvPr/>
        </p:nvSpPr>
        <p:spPr bwMode="auto">
          <a:xfrm>
            <a:off x="7242175" y="3581467"/>
            <a:ext cx="0" cy="5429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17" name="Rectangle 5"/>
          <p:cNvSpPr>
            <a:spLocks noChangeArrowheads="1"/>
          </p:cNvSpPr>
          <p:nvPr/>
        </p:nvSpPr>
        <p:spPr bwMode="auto">
          <a:xfrm>
            <a:off x="2974975" y="4038667"/>
            <a:ext cx="1896328" cy="397545"/>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Physical Address</a:t>
            </a:r>
          </a:p>
        </p:txBody>
      </p:sp>
      <p:sp>
        <p:nvSpPr>
          <p:cNvPr id="1626118" name="Rectangle 6"/>
          <p:cNvSpPr>
            <a:spLocks noChangeArrowheads="1"/>
          </p:cNvSpPr>
          <p:nvPr/>
        </p:nvSpPr>
        <p:spPr bwMode="auto">
          <a:xfrm>
            <a:off x="3287713" y="1441517"/>
            <a:ext cx="1769090" cy="397545"/>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Virtual Address</a:t>
            </a:r>
          </a:p>
        </p:txBody>
      </p:sp>
      <p:sp>
        <p:nvSpPr>
          <p:cNvPr id="1626119" name="AutoShape 7"/>
          <p:cNvSpPr>
            <a:spLocks noChangeArrowheads="1"/>
          </p:cNvSpPr>
          <p:nvPr/>
        </p:nvSpPr>
        <p:spPr bwMode="auto">
          <a:xfrm>
            <a:off x="5984875" y="2463867"/>
            <a:ext cx="2425700" cy="1230313"/>
          </a:xfrm>
          <a:prstGeom prst="star16">
            <a:avLst>
              <a:gd name="adj" fmla="val 37500"/>
            </a:avLst>
          </a:prstGeom>
          <a:solidFill>
            <a:schemeClr val="accent1"/>
          </a:solidFill>
          <a:ln w="25400">
            <a:solidFill>
              <a:schemeClr val="tx2"/>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20" name="Line 8"/>
          <p:cNvSpPr>
            <a:spLocks noChangeShapeType="1"/>
          </p:cNvSpPr>
          <p:nvPr/>
        </p:nvSpPr>
        <p:spPr bwMode="auto">
          <a:xfrm flipH="1">
            <a:off x="9147175" y="1822516"/>
            <a:ext cx="0" cy="22923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21" name="Rectangle 9"/>
          <p:cNvSpPr>
            <a:spLocks noChangeArrowheads="1"/>
          </p:cNvSpPr>
          <p:nvPr/>
        </p:nvSpPr>
        <p:spPr bwMode="auto">
          <a:xfrm>
            <a:off x="6443663" y="2675005"/>
            <a:ext cx="1245996" cy="659797"/>
          </a:xfrm>
          <a:prstGeom prst="rect">
            <a:avLst/>
          </a:prstGeom>
          <a:noFill/>
          <a:ln w="25400">
            <a:noFill/>
            <a:miter lim="800000"/>
            <a:headEnd/>
            <a:tailEnd/>
          </a:ln>
          <a:effectLst/>
        </p:spPr>
        <p:txBody>
          <a:bodyPr wrap="none" lIns="106362" tIns="52388" rIns="106362" bIns="52388">
            <a:prstTxWarp prst="textNoShape">
              <a:avLst/>
            </a:prstTxWarp>
            <a:spAutoFit/>
          </a:bodyPr>
          <a:lstStyle/>
          <a:p>
            <a:pPr defTabSz="1208088" eaLnBrk="1" fontAlgn="auto" hangingPunct="1">
              <a:spcAft>
                <a:spcPts val="0"/>
              </a:spcAft>
            </a:pPr>
            <a:r>
              <a:rPr lang="en-US" altLang="ko-KR" b="0">
                <a:solidFill>
                  <a:srgbClr val="000000"/>
                </a:solidFill>
                <a:latin typeface="Calibri"/>
                <a:ea typeface="굴림" charset="-127"/>
                <a:cs typeface="굴림" charset="-127"/>
              </a:rPr>
              <a:t>Address</a:t>
            </a:r>
          </a:p>
          <a:p>
            <a:pPr defTabSz="1208088" eaLnBrk="1" fontAlgn="auto" hangingPunct="1">
              <a:spcAft>
                <a:spcPts val="0"/>
              </a:spcAft>
            </a:pPr>
            <a:r>
              <a:rPr lang="en-US" altLang="ko-KR" b="0">
                <a:solidFill>
                  <a:srgbClr val="000000"/>
                </a:solidFill>
                <a:latin typeface="Calibri"/>
                <a:ea typeface="굴림" charset="-127"/>
                <a:cs typeface="굴림" charset="-127"/>
              </a:rPr>
              <a:t>Translation</a:t>
            </a:r>
          </a:p>
        </p:txBody>
      </p:sp>
      <p:sp>
        <p:nvSpPr>
          <p:cNvPr id="1626122" name="Line 10"/>
          <p:cNvSpPr>
            <a:spLocks noChangeShapeType="1"/>
          </p:cNvSpPr>
          <p:nvPr/>
        </p:nvSpPr>
        <p:spPr bwMode="auto">
          <a:xfrm>
            <a:off x="7242175" y="1822516"/>
            <a:ext cx="0" cy="6921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23" name="Rectangle 11"/>
          <p:cNvSpPr>
            <a:spLocks noChangeArrowheads="1"/>
          </p:cNvSpPr>
          <p:nvPr/>
        </p:nvSpPr>
        <p:spPr bwMode="auto">
          <a:xfrm>
            <a:off x="5413376" y="1517717"/>
            <a:ext cx="3216275" cy="295275"/>
          </a:xfrm>
          <a:prstGeom prst="rect">
            <a:avLst/>
          </a:prstGeom>
          <a:solidFill>
            <a:srgbClr val="FFCC66"/>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Virtual Page No. (VPN)</a:t>
            </a:r>
          </a:p>
        </p:txBody>
      </p:sp>
      <p:sp>
        <p:nvSpPr>
          <p:cNvPr id="1626124" name="Rectangle 12"/>
          <p:cNvSpPr>
            <a:spLocks noChangeArrowheads="1"/>
          </p:cNvSpPr>
          <p:nvPr/>
        </p:nvSpPr>
        <p:spPr bwMode="auto">
          <a:xfrm>
            <a:off x="8613776" y="1517717"/>
            <a:ext cx="1090613" cy="295275"/>
          </a:xfrm>
          <a:prstGeom prst="rect">
            <a:avLst/>
          </a:prstGeom>
          <a:solidFill>
            <a:srgbClr val="FFCC66"/>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offset</a:t>
            </a:r>
          </a:p>
        </p:txBody>
      </p:sp>
      <p:sp>
        <p:nvSpPr>
          <p:cNvPr id="1626125" name="Rectangle 13" descr="90%"/>
          <p:cNvSpPr>
            <a:spLocks noChangeArrowheads="1"/>
          </p:cNvSpPr>
          <p:nvPr/>
        </p:nvSpPr>
        <p:spPr bwMode="auto">
          <a:xfrm>
            <a:off x="5413376" y="4114867"/>
            <a:ext cx="3216275" cy="295275"/>
          </a:xfrm>
          <a:prstGeom prst="rect">
            <a:avLst/>
          </a:prstGeom>
          <a:pattFill prst="pct90">
            <a:fgClr>
              <a:srgbClr val="FFCC66"/>
            </a:fgClr>
            <a:bgClr>
              <a:srgbClr val="FFFFFF"/>
            </a:bgClr>
          </a:patt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Physical Page No. (PPN)</a:t>
            </a:r>
          </a:p>
        </p:txBody>
      </p:sp>
      <p:sp>
        <p:nvSpPr>
          <p:cNvPr id="1626126" name="Rectangle 14"/>
          <p:cNvSpPr>
            <a:spLocks noChangeArrowheads="1"/>
          </p:cNvSpPr>
          <p:nvPr/>
        </p:nvSpPr>
        <p:spPr bwMode="auto">
          <a:xfrm>
            <a:off x="8556626" y="4114867"/>
            <a:ext cx="1147763" cy="295275"/>
          </a:xfrm>
          <a:prstGeom prst="rect">
            <a:avLst/>
          </a:prstGeom>
          <a:solidFill>
            <a:schemeClr val="bg1"/>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offset</a:t>
            </a:r>
            <a:endParaRPr lang="en-US" altLang="ko-KR" sz="2000" b="0">
              <a:solidFill>
                <a:srgbClr val="000000"/>
              </a:solidFill>
              <a:latin typeface="Calibri"/>
              <a:ea typeface="굴림" charset="-127"/>
              <a:cs typeface="굴림" charset="-127"/>
            </a:endParaRPr>
          </a:p>
        </p:txBody>
      </p:sp>
      <p:sp>
        <p:nvSpPr>
          <p:cNvPr id="1626127" name="Line 15"/>
          <p:cNvSpPr>
            <a:spLocks noChangeShapeType="1"/>
          </p:cNvSpPr>
          <p:nvPr/>
        </p:nvSpPr>
        <p:spPr bwMode="auto">
          <a:xfrm flipH="1">
            <a:off x="5413375" y="2120966"/>
            <a:ext cx="1828800" cy="431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nvGrpSpPr>
          <p:cNvPr id="5" name="Group 16"/>
          <p:cNvGrpSpPr>
            <a:grpSpLocks/>
          </p:cNvGrpSpPr>
          <p:nvPr/>
        </p:nvGrpSpPr>
        <p:grpSpPr bwMode="auto">
          <a:xfrm>
            <a:off x="3254375" y="2362267"/>
            <a:ext cx="2667000" cy="1230313"/>
            <a:chOff x="1200" y="1444"/>
            <a:chExt cx="1680" cy="775"/>
          </a:xfrm>
        </p:grpSpPr>
        <p:sp>
          <p:nvSpPr>
            <p:cNvPr id="1626129" name="AutoShape 17"/>
            <p:cNvSpPr>
              <a:spLocks noChangeArrowheads="1"/>
            </p:cNvSpPr>
            <p:nvPr/>
          </p:nvSpPr>
          <p:spPr bwMode="auto">
            <a:xfrm>
              <a:off x="1200" y="1444"/>
              <a:ext cx="1680" cy="775"/>
            </a:xfrm>
            <a:prstGeom prst="star16">
              <a:avLst>
                <a:gd name="adj" fmla="val 37500"/>
              </a:avLst>
            </a:prstGeom>
            <a:solidFill>
              <a:schemeClr val="accent1"/>
            </a:solidFill>
            <a:ln w="25400">
              <a:solidFill>
                <a:schemeClr val="tx2"/>
              </a:solidFill>
              <a:miter lim="800000"/>
              <a:headEnd/>
              <a:tailEnd/>
            </a:ln>
            <a:effectLst/>
          </p:spPr>
          <p:txBody>
            <a:bodyPr anchor="ctr">
              <a:prstTxWarp prst="textNoShape">
                <a:avLst/>
              </a:prstTxWarp>
            </a:bodyPr>
            <a:lstStyle/>
            <a:p>
              <a:pPr defTabSz="457200" eaLnBrk="1" fontAlgn="auto" hangingPunct="1">
                <a:spcAft>
                  <a:spcPts val="0"/>
                </a:spcAft>
              </a:pPr>
              <a:r>
                <a:rPr lang="ko-KR" altLang="en-US" sz="2400">
                  <a:solidFill>
                    <a:srgbClr val="000000"/>
                  </a:solidFill>
                  <a:latin typeface="Calibri"/>
                  <a:ea typeface="굴림" charset="-127"/>
                  <a:cs typeface="굴림" charset="-127"/>
                </a:rPr>
                <a:t> </a:t>
              </a:r>
              <a:endParaRPr lang="ko-KR" altLang="en-US" sz="2400" b="0">
                <a:solidFill>
                  <a:srgbClr val="000000"/>
                </a:solidFill>
                <a:latin typeface="Calibri"/>
                <a:ea typeface="굴림" charset="-127"/>
                <a:cs typeface="굴림" charset="-127"/>
              </a:endParaRPr>
            </a:p>
          </p:txBody>
        </p:sp>
        <p:sp>
          <p:nvSpPr>
            <p:cNvPr id="1626130" name="Text Box 18"/>
            <p:cNvSpPr txBox="1">
              <a:spLocks noChangeArrowheads="1"/>
            </p:cNvSpPr>
            <p:nvPr/>
          </p:nvSpPr>
          <p:spPr bwMode="auto">
            <a:xfrm>
              <a:off x="1615" y="1649"/>
              <a:ext cx="732" cy="427"/>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Protection</a:t>
              </a:r>
            </a:p>
            <a:p>
              <a:pPr defTabSz="457200" eaLnBrk="1" fontAlgn="auto" hangingPunct="1">
                <a:spcAft>
                  <a:spcPts val="0"/>
                </a:spcAft>
              </a:pPr>
              <a:r>
                <a:rPr lang="en-US" altLang="ko-KR" b="0">
                  <a:solidFill>
                    <a:srgbClr val="000000"/>
                  </a:solidFill>
                  <a:latin typeface="Calibri"/>
                  <a:ea typeface="굴림" charset="-127"/>
                  <a:cs typeface="굴림" charset="-127"/>
                </a:rPr>
                <a:t>Check</a:t>
              </a:r>
              <a:endParaRPr lang="en-US" altLang="ko-KR" sz="2000" b="0">
                <a:solidFill>
                  <a:srgbClr val="000000"/>
                </a:solidFill>
                <a:latin typeface="Calibri"/>
                <a:ea typeface="굴림" charset="-127"/>
                <a:cs typeface="굴림" charset="-127"/>
              </a:endParaRPr>
            </a:p>
          </p:txBody>
        </p:sp>
      </p:grpSp>
      <p:sp>
        <p:nvSpPr>
          <p:cNvPr id="1626131" name="Text Box 19"/>
          <p:cNvSpPr txBox="1">
            <a:spLocks noChangeArrowheads="1"/>
          </p:cNvSpPr>
          <p:nvPr/>
        </p:nvSpPr>
        <p:spPr bwMode="auto">
          <a:xfrm>
            <a:off x="2047876" y="3649729"/>
            <a:ext cx="1317789" cy="400110"/>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Exception?</a:t>
            </a:r>
          </a:p>
        </p:txBody>
      </p:sp>
      <p:sp>
        <p:nvSpPr>
          <p:cNvPr id="1626132" name="Line 20"/>
          <p:cNvSpPr>
            <a:spLocks noChangeShapeType="1"/>
          </p:cNvSpPr>
          <p:nvPr/>
        </p:nvSpPr>
        <p:spPr bwMode="auto">
          <a:xfrm>
            <a:off x="2632075" y="2927416"/>
            <a:ext cx="596900" cy="444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33" name="Line 21"/>
          <p:cNvSpPr>
            <a:spLocks noChangeShapeType="1"/>
          </p:cNvSpPr>
          <p:nvPr/>
        </p:nvSpPr>
        <p:spPr bwMode="auto">
          <a:xfrm>
            <a:off x="3584575" y="2203516"/>
            <a:ext cx="457200" cy="3111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34" name="Text Box 22"/>
          <p:cNvSpPr txBox="1">
            <a:spLocks noChangeArrowheads="1"/>
          </p:cNvSpPr>
          <p:nvPr/>
        </p:nvSpPr>
        <p:spPr bwMode="auto">
          <a:xfrm>
            <a:off x="1857375" y="1881254"/>
            <a:ext cx="1915120" cy="369332"/>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Kernel/User Mode</a:t>
            </a:r>
          </a:p>
        </p:txBody>
      </p:sp>
      <p:sp>
        <p:nvSpPr>
          <p:cNvPr id="1626135" name="Text Box 23"/>
          <p:cNvSpPr txBox="1">
            <a:spLocks noChangeArrowheads="1"/>
          </p:cNvSpPr>
          <p:nvPr/>
        </p:nvSpPr>
        <p:spPr bwMode="auto">
          <a:xfrm>
            <a:off x="1704975" y="2432117"/>
            <a:ext cx="1746250" cy="396875"/>
          </a:xfrm>
          <a:prstGeom prst="rect">
            <a:avLst/>
          </a:prstGeom>
          <a:noFill/>
          <a:ln w="25400">
            <a:noFill/>
            <a:miter lim="800000"/>
            <a:headEnd/>
            <a:tailEnd/>
          </a:ln>
          <a:effectLst/>
        </p:spPr>
        <p:txBody>
          <a:bodyPr>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Read/Write</a:t>
            </a:r>
          </a:p>
        </p:txBody>
      </p:sp>
      <p:sp>
        <p:nvSpPr>
          <p:cNvPr id="1626136" name="Freeform 24"/>
          <p:cNvSpPr>
            <a:spLocks/>
          </p:cNvSpPr>
          <p:nvPr/>
        </p:nvSpPr>
        <p:spPr bwMode="auto">
          <a:xfrm>
            <a:off x="2886075" y="3250750"/>
            <a:ext cx="184666" cy="369332"/>
          </a:xfrm>
          <a:custGeom>
            <a:avLst/>
            <a:gdLst/>
            <a:ahLst/>
            <a:cxnLst>
              <a:cxn ang="0">
                <a:pos x="392" y="0"/>
              </a:cxn>
              <a:cxn ang="0">
                <a:pos x="0" y="144"/>
              </a:cxn>
              <a:cxn ang="0">
                <a:pos x="0" y="288"/>
              </a:cxn>
            </a:cxnLst>
            <a:rect l="0" t="0" r="r" b="b"/>
            <a:pathLst>
              <a:path w="392" h="288">
                <a:moveTo>
                  <a:pt x="392" y="0"/>
                </a:moveTo>
                <a:lnTo>
                  <a:pt x="0" y="144"/>
                </a:lnTo>
                <a:lnTo>
                  <a:pt x="0" y="288"/>
                </a:lnTo>
              </a:path>
            </a:pathLst>
          </a:custGeom>
          <a:noFill/>
          <a:ln w="9525" cap="flat" cmpd="sng">
            <a:solidFill>
              <a:srgbClr val="FF0000"/>
            </a:solidFill>
            <a:prstDash val="solid"/>
            <a:round/>
            <a:headEnd type="none" w="med" len="med"/>
            <a:tailEnd type="triangle" w="med" len="med"/>
          </a:ln>
          <a:effectLst/>
        </p:spPr>
        <p:txBody>
          <a:bodyPr wrap="none" anchor="ctr">
            <a:prstTxWarp prst="textNoShape">
              <a:avLst/>
            </a:prstTxWarp>
            <a:spAutoFit/>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Tree>
    <p:extLst>
      <p:ext uri="{BB962C8B-B14F-4D97-AF65-F5344CB8AC3E}">
        <p14:creationId xmlns:p14="http://schemas.microsoft.com/office/powerpoint/2010/main" val="4260138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7707F-9455-011E-EC8C-8085E31B9F4E}"/>
              </a:ext>
            </a:extLst>
          </p:cNvPr>
          <p:cNvSpPr>
            <a:spLocks noGrp="1"/>
          </p:cNvSpPr>
          <p:nvPr>
            <p:ph type="title"/>
          </p:nvPr>
        </p:nvSpPr>
        <p:spPr/>
        <p:txBody>
          <a:bodyPr/>
          <a:lstStyle/>
          <a:p>
            <a:r>
              <a:rPr lang="en-GB" dirty="0"/>
              <a:t>Where Should Page Tables Reside?</a:t>
            </a:r>
            <a:endParaRPr lang="en-SE" dirty="0"/>
          </a:p>
        </p:txBody>
      </p:sp>
      <p:sp>
        <p:nvSpPr>
          <p:cNvPr id="3" name="Content Placeholder 2">
            <a:extLst>
              <a:ext uri="{FF2B5EF4-FFF2-40B4-BE49-F238E27FC236}">
                <a16:creationId xmlns:a16="http://schemas.microsoft.com/office/drawing/2014/main" id="{E7725AE5-8840-334D-8E7D-DFF4793AA798}"/>
              </a:ext>
            </a:extLst>
          </p:cNvPr>
          <p:cNvSpPr>
            <a:spLocks noGrp="1"/>
          </p:cNvSpPr>
          <p:nvPr>
            <p:ph sz="half" idx="1"/>
          </p:nvPr>
        </p:nvSpPr>
        <p:spPr>
          <a:xfrm>
            <a:off x="76200" y="1098345"/>
            <a:ext cx="6553199" cy="5912056"/>
          </a:xfrm>
        </p:spPr>
        <p:txBody>
          <a:bodyPr>
            <a:normAutofit fontScale="70000" lnSpcReduction="20000"/>
          </a:bodyPr>
          <a:lstStyle/>
          <a:p>
            <a:r>
              <a:rPr lang="en-US" altLang="ko-KR" dirty="0"/>
              <a:t>Space required by the page tables is proportional to the address space, number of users, …</a:t>
            </a:r>
          </a:p>
          <a:p>
            <a:pPr lvl="1"/>
            <a:r>
              <a:rPr lang="en-US" altLang="ko-KR" dirty="0"/>
              <a:t>e.g., virtual address space 2</a:t>
            </a:r>
            <a:r>
              <a:rPr lang="en-US" altLang="ko-KR" baseline="30000" dirty="0"/>
              <a:t>32</a:t>
            </a:r>
            <a:r>
              <a:rPr lang="en-US" altLang="ko-KR" dirty="0"/>
              <a:t> Byte, page size 2</a:t>
            </a:r>
            <a:r>
              <a:rPr lang="en-US" altLang="ko-KR" baseline="30000" dirty="0"/>
              <a:t>12</a:t>
            </a:r>
            <a:r>
              <a:rPr lang="en-US" altLang="ko-KR" dirty="0"/>
              <a:t>=4KB</a:t>
            </a:r>
          </a:p>
          <a:p>
            <a:pPr lvl="1"/>
            <a:r>
              <a:rPr lang="en-US" altLang="ko-KR" dirty="0"/>
              <a:t>Number of pages: 2</a:t>
            </a:r>
            <a:r>
              <a:rPr lang="en-US" altLang="ko-KR" baseline="30000" dirty="0"/>
              <a:t>32</a:t>
            </a:r>
            <a:r>
              <a:rPr lang="en-US" altLang="ko-KR" dirty="0"/>
              <a:t>/2</a:t>
            </a:r>
            <a:r>
              <a:rPr lang="en-US" altLang="ko-KR" baseline="30000" dirty="0"/>
              <a:t>12</a:t>
            </a:r>
            <a:r>
              <a:rPr lang="en-US" altLang="ko-KR" dirty="0"/>
              <a:t>=2</a:t>
            </a:r>
            <a:r>
              <a:rPr lang="en-US" altLang="ko-KR" baseline="30000" dirty="0"/>
              <a:t>20</a:t>
            </a:r>
            <a:r>
              <a:rPr lang="en-US" altLang="ko-KR" dirty="0"/>
              <a:t>, i.e., 2</a:t>
            </a:r>
            <a:r>
              <a:rPr lang="en-US" altLang="ko-KR" baseline="30000" dirty="0"/>
              <a:t>20</a:t>
            </a:r>
            <a:r>
              <a:rPr lang="en-US" altLang="ko-KR" dirty="0"/>
              <a:t> PTEs per process</a:t>
            </a:r>
          </a:p>
          <a:p>
            <a:pPr lvl="1"/>
            <a:r>
              <a:rPr lang="en-US" altLang="ko-KR" dirty="0"/>
              <a:t>If each PTE is 4 Bytes, then size of one page table is: 4 * 2</a:t>
            </a:r>
            <a:r>
              <a:rPr lang="en-US" altLang="ko-KR" baseline="30000" dirty="0"/>
              <a:t>20</a:t>
            </a:r>
            <a:r>
              <a:rPr lang="en-US" altLang="ko-KR" dirty="0"/>
              <a:t> = 4MB</a:t>
            </a:r>
          </a:p>
          <a:p>
            <a:r>
              <a:rPr lang="en-US" altLang="ko-KR" dirty="0"/>
              <a:t>Each process has its own page table. Suppose 50 processes running on a system, then total size of all 50 page tables is 200MB!</a:t>
            </a:r>
          </a:p>
          <a:p>
            <a:r>
              <a:rPr lang="en-US" altLang="ko-KR" dirty="0"/>
              <a:t>Too large to keep in cache. Keep in main memory</a:t>
            </a:r>
          </a:p>
          <a:p>
            <a:pPr lvl="1"/>
            <a:r>
              <a:rPr lang="en-US" altLang="ko-KR" dirty="0"/>
              <a:t>Keep physical address of page table in Page Table Base Register.</a:t>
            </a:r>
          </a:p>
          <a:p>
            <a:pPr lvl="1"/>
            <a:r>
              <a:rPr lang="en-US" altLang="ko-KR" dirty="0"/>
              <a:t>One access to retrieve the physical page address from table.</a:t>
            </a:r>
          </a:p>
          <a:p>
            <a:pPr lvl="1"/>
            <a:r>
              <a:rPr lang="en-US" altLang="ko-KR" dirty="0"/>
              <a:t>Second memory access to retrieve the data word</a:t>
            </a:r>
          </a:p>
          <a:p>
            <a:pPr lvl="1"/>
            <a:r>
              <a:rPr lang="en-US" altLang="ko-KR" i="1" dirty="0"/>
              <a:t>Doubles </a:t>
            </a:r>
            <a:r>
              <a:rPr lang="en-US" altLang="ko-KR" dirty="0"/>
              <a:t>the number of memory references!</a:t>
            </a:r>
          </a:p>
          <a:p>
            <a:pPr lvl="2"/>
            <a:r>
              <a:rPr lang="en-US" altLang="ko-KR" dirty="0"/>
              <a:t>Use TLB to avoid the double memory access (later)</a:t>
            </a:r>
          </a:p>
          <a:p>
            <a:r>
              <a:rPr lang="en-US" dirty="0"/>
              <a:t>What if Page Table doesn’t fit in memory?</a:t>
            </a:r>
            <a:endParaRPr lang="en-US" altLang="ko-KR" dirty="0"/>
          </a:p>
          <a:p>
            <a:pPr lvl="1"/>
            <a:r>
              <a:rPr lang="en-US" dirty="0"/>
              <a:t>Multiple levels of page tables, or segmentation + paging (discussed later)</a:t>
            </a:r>
            <a:endParaRPr lang="en-US" altLang="ko-KR" dirty="0"/>
          </a:p>
          <a:p>
            <a:endParaRPr lang="en-US" altLang="ko-KR" dirty="0"/>
          </a:p>
          <a:p>
            <a:pPr lvl="1">
              <a:buNone/>
            </a:pPr>
            <a:br>
              <a:rPr lang="en-US" altLang="ko-KR" dirty="0"/>
            </a:br>
            <a:endParaRPr lang="en-US" altLang="ko-KR" dirty="0"/>
          </a:p>
          <a:p>
            <a:endParaRPr lang="en-SE" dirty="0"/>
          </a:p>
        </p:txBody>
      </p:sp>
      <p:grpSp>
        <p:nvGrpSpPr>
          <p:cNvPr id="5" name="Group 4">
            <a:extLst>
              <a:ext uri="{FF2B5EF4-FFF2-40B4-BE49-F238E27FC236}">
                <a16:creationId xmlns:a16="http://schemas.microsoft.com/office/drawing/2014/main" id="{BD996EF8-5FBD-AF75-D962-8C19B3DC50E9}"/>
              </a:ext>
            </a:extLst>
          </p:cNvPr>
          <p:cNvGrpSpPr>
            <a:grpSpLocks/>
          </p:cNvGrpSpPr>
          <p:nvPr/>
        </p:nvGrpSpPr>
        <p:grpSpPr bwMode="auto">
          <a:xfrm>
            <a:off x="6299509" y="1904122"/>
            <a:ext cx="1882776" cy="3792538"/>
            <a:chOff x="375" y="1352"/>
            <a:chExt cx="1186" cy="2389"/>
          </a:xfrm>
        </p:grpSpPr>
        <p:sp>
          <p:nvSpPr>
            <p:cNvPr id="6" name="Rectangle 5">
              <a:extLst>
                <a:ext uri="{FF2B5EF4-FFF2-40B4-BE49-F238E27FC236}">
                  <a16:creationId xmlns:a16="http://schemas.microsoft.com/office/drawing/2014/main" id="{B465B237-3F53-C1CC-DCDA-9FA4E02B1C16}"/>
                </a:ext>
              </a:extLst>
            </p:cNvPr>
            <p:cNvSpPr>
              <a:spLocks noChangeArrowheads="1"/>
            </p:cNvSpPr>
            <p:nvPr/>
          </p:nvSpPr>
          <p:spPr bwMode="auto">
            <a:xfrm>
              <a:off x="632" y="1568"/>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 name="Rectangle 6" descr="90%">
              <a:extLst>
                <a:ext uri="{FF2B5EF4-FFF2-40B4-BE49-F238E27FC236}">
                  <a16:creationId xmlns:a16="http://schemas.microsoft.com/office/drawing/2014/main" id="{F94BFA28-D2CA-B4D7-D165-BD657D632979}"/>
                </a:ext>
              </a:extLst>
            </p:cNvPr>
            <p:cNvSpPr>
              <a:spLocks noChangeArrowheads="1"/>
            </p:cNvSpPr>
            <p:nvPr/>
          </p:nvSpPr>
          <p:spPr bwMode="auto">
            <a:xfrm>
              <a:off x="632" y="1352"/>
              <a:ext cx="704" cy="656"/>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8" name="Line 7">
              <a:extLst>
                <a:ext uri="{FF2B5EF4-FFF2-40B4-BE49-F238E27FC236}">
                  <a16:creationId xmlns:a16="http://schemas.microsoft.com/office/drawing/2014/main" id="{DF3FC49C-5735-9DBA-C4A9-A1F036707E95}"/>
                </a:ext>
              </a:extLst>
            </p:cNvPr>
            <p:cNvSpPr>
              <a:spLocks noChangeShapeType="1"/>
            </p:cNvSpPr>
            <p:nvPr/>
          </p:nvSpPr>
          <p:spPr bwMode="auto">
            <a:xfrm>
              <a:off x="632" y="156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 name="Line 8">
              <a:extLst>
                <a:ext uri="{FF2B5EF4-FFF2-40B4-BE49-F238E27FC236}">
                  <a16:creationId xmlns:a16="http://schemas.microsoft.com/office/drawing/2014/main" id="{B6AF3EB8-EE48-BB11-CDB7-60E97B9F174A}"/>
                </a:ext>
              </a:extLst>
            </p:cNvPr>
            <p:cNvSpPr>
              <a:spLocks noChangeShapeType="1"/>
            </p:cNvSpPr>
            <p:nvPr/>
          </p:nvSpPr>
          <p:spPr bwMode="auto">
            <a:xfrm>
              <a:off x="632" y="178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 name="Rectangle 9">
              <a:extLst>
                <a:ext uri="{FF2B5EF4-FFF2-40B4-BE49-F238E27FC236}">
                  <a16:creationId xmlns:a16="http://schemas.microsoft.com/office/drawing/2014/main" id="{7F85D87C-438C-5CAE-0E3B-D6DB0A32DF41}"/>
                </a:ext>
              </a:extLst>
            </p:cNvPr>
            <p:cNvSpPr>
              <a:spLocks noChangeArrowheads="1"/>
            </p:cNvSpPr>
            <p:nvPr/>
          </p:nvSpPr>
          <p:spPr bwMode="auto">
            <a:xfrm>
              <a:off x="783" y="1568"/>
              <a:ext cx="349"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VA1</a:t>
              </a:r>
            </a:p>
          </p:txBody>
        </p:sp>
        <p:sp>
          <p:nvSpPr>
            <p:cNvPr id="11" name="Rectangle 10">
              <a:extLst>
                <a:ext uri="{FF2B5EF4-FFF2-40B4-BE49-F238E27FC236}">
                  <a16:creationId xmlns:a16="http://schemas.microsoft.com/office/drawing/2014/main" id="{35787A32-0A17-77EE-E45A-9870002D9D37}"/>
                </a:ext>
              </a:extLst>
            </p:cNvPr>
            <p:cNvSpPr>
              <a:spLocks noChangeArrowheads="1"/>
            </p:cNvSpPr>
            <p:nvPr/>
          </p:nvSpPr>
          <p:spPr bwMode="auto">
            <a:xfrm>
              <a:off x="406" y="2010"/>
              <a:ext cx="1155" cy="406"/>
            </a:xfrm>
            <a:prstGeom prst="rect">
              <a:avLst/>
            </a:prstGeom>
            <a:noFill/>
            <a:ln w="25400">
              <a:noFill/>
              <a:miter lim="800000"/>
              <a:headEnd/>
              <a:tailEnd/>
            </a:ln>
            <a:effectLst/>
          </p:spPr>
          <p:txBody>
            <a:bodyPr wrap="square" lIns="90488" tIns="44450" rIns="90488" bIns="44450">
              <a:prstTxWarp prst="textNoShape">
                <a:avLst/>
              </a:prstTxWarp>
              <a:spAutoFit/>
            </a:bodyPr>
            <a:lstStyle/>
            <a:p>
              <a:pPr algn="ctr" defTabSz="457200" eaLnBrk="1" fontAlgn="auto" hangingPunct="1">
                <a:spcAft>
                  <a:spcPts val="0"/>
                </a:spcAft>
              </a:pPr>
              <a:r>
                <a:rPr lang="en-US" altLang="ko-KR" b="0" dirty="0">
                  <a:solidFill>
                    <a:srgbClr val="000000"/>
                  </a:solidFill>
                  <a:latin typeface="Calibri"/>
                  <a:ea typeface="굴림" charset="-127"/>
                  <a:cs typeface="굴림" charset="-127"/>
                </a:rPr>
                <a:t>Process 1</a:t>
              </a:r>
            </a:p>
            <a:p>
              <a:pPr algn="ctr" defTabSz="457200" eaLnBrk="1" fontAlgn="auto" hangingPunct="1">
                <a:spcAft>
                  <a:spcPts val="0"/>
                </a:spcAft>
              </a:pPr>
              <a:r>
                <a:rPr lang="en-US" altLang="ko-KR" b="0" dirty="0">
                  <a:solidFill>
                    <a:srgbClr val="000000"/>
                  </a:solidFill>
                  <a:latin typeface="Calibri"/>
                  <a:ea typeface="굴림" charset="-127"/>
                  <a:cs typeface="굴림" charset="-127"/>
                </a:rPr>
                <a:t>Virtual Memory</a:t>
              </a:r>
            </a:p>
          </p:txBody>
        </p:sp>
        <p:sp>
          <p:nvSpPr>
            <p:cNvPr id="12" name="Rectangle 10">
              <a:extLst>
                <a:ext uri="{FF2B5EF4-FFF2-40B4-BE49-F238E27FC236}">
                  <a16:creationId xmlns:a16="http://schemas.microsoft.com/office/drawing/2014/main" id="{DE93A0E4-A0DA-3FA7-250C-396E3FF6A1A8}"/>
                </a:ext>
              </a:extLst>
            </p:cNvPr>
            <p:cNvSpPr>
              <a:spLocks noChangeArrowheads="1"/>
            </p:cNvSpPr>
            <p:nvPr/>
          </p:nvSpPr>
          <p:spPr bwMode="auto">
            <a:xfrm>
              <a:off x="375" y="3335"/>
              <a:ext cx="1155" cy="406"/>
            </a:xfrm>
            <a:prstGeom prst="rect">
              <a:avLst/>
            </a:prstGeom>
            <a:noFill/>
            <a:ln w="25400">
              <a:noFill/>
              <a:miter lim="800000"/>
              <a:headEnd/>
              <a:tailEnd/>
            </a:ln>
            <a:effectLst/>
          </p:spPr>
          <p:txBody>
            <a:bodyPr wrap="square" lIns="90488" tIns="44450" rIns="90488" bIns="44450">
              <a:prstTxWarp prst="textNoShape">
                <a:avLst/>
              </a:prstTxWarp>
              <a:spAutoFit/>
            </a:bodyPr>
            <a:lstStyle/>
            <a:p>
              <a:pPr algn="ctr" defTabSz="457200" eaLnBrk="1" fontAlgn="auto" hangingPunct="1">
                <a:spcAft>
                  <a:spcPts val="0"/>
                </a:spcAft>
              </a:pPr>
              <a:r>
                <a:rPr lang="en-US" altLang="ko-KR" b="0" dirty="0">
                  <a:solidFill>
                    <a:srgbClr val="000000"/>
                  </a:solidFill>
                  <a:latin typeface="Calibri"/>
                  <a:ea typeface="굴림" charset="-127"/>
                  <a:cs typeface="굴림" charset="-127"/>
                </a:rPr>
                <a:t>Process 2</a:t>
              </a:r>
            </a:p>
            <a:p>
              <a:pPr algn="ctr" defTabSz="457200" eaLnBrk="1" fontAlgn="auto" hangingPunct="1">
                <a:spcAft>
                  <a:spcPts val="0"/>
                </a:spcAft>
              </a:pPr>
              <a:r>
                <a:rPr lang="en-US" altLang="ko-KR" b="0" dirty="0">
                  <a:solidFill>
                    <a:srgbClr val="000000"/>
                  </a:solidFill>
                  <a:latin typeface="Calibri"/>
                  <a:ea typeface="굴림" charset="-127"/>
                  <a:cs typeface="굴림" charset="-127"/>
                </a:rPr>
                <a:t>Virtual Memory</a:t>
              </a:r>
            </a:p>
          </p:txBody>
        </p:sp>
      </p:grpSp>
      <p:sp>
        <p:nvSpPr>
          <p:cNvPr id="13" name="Line 11">
            <a:extLst>
              <a:ext uri="{FF2B5EF4-FFF2-40B4-BE49-F238E27FC236}">
                <a16:creationId xmlns:a16="http://schemas.microsoft.com/office/drawing/2014/main" id="{5724EF95-F3D0-866D-2D2A-B1E24911B077}"/>
              </a:ext>
            </a:extLst>
          </p:cNvPr>
          <p:cNvSpPr>
            <a:spLocks noChangeShapeType="1"/>
          </p:cNvSpPr>
          <p:nvPr/>
        </p:nvSpPr>
        <p:spPr bwMode="auto">
          <a:xfrm flipV="1">
            <a:off x="7825096" y="1720643"/>
            <a:ext cx="1788803" cy="685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4" name="Line 12">
            <a:extLst>
              <a:ext uri="{FF2B5EF4-FFF2-40B4-BE49-F238E27FC236}">
                <a16:creationId xmlns:a16="http://schemas.microsoft.com/office/drawing/2014/main" id="{144DA8B9-A21A-0079-0C88-CE80E51C57D2}"/>
              </a:ext>
            </a:extLst>
          </p:cNvPr>
          <p:cNvSpPr>
            <a:spLocks noChangeShapeType="1"/>
          </p:cNvSpPr>
          <p:nvPr/>
        </p:nvSpPr>
        <p:spPr bwMode="auto">
          <a:xfrm>
            <a:off x="9601200" y="1111044"/>
            <a:ext cx="0" cy="52578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 name="Rectangle 13" descr="Dark upward diagonal">
            <a:extLst>
              <a:ext uri="{FF2B5EF4-FFF2-40B4-BE49-F238E27FC236}">
                <a16:creationId xmlns:a16="http://schemas.microsoft.com/office/drawing/2014/main" id="{1E937283-1E65-461B-4D68-BB232B65D1B7}"/>
              </a:ext>
            </a:extLst>
          </p:cNvPr>
          <p:cNvSpPr>
            <a:spLocks noChangeArrowheads="1"/>
          </p:cNvSpPr>
          <p:nvPr/>
        </p:nvSpPr>
        <p:spPr bwMode="auto">
          <a:xfrm>
            <a:off x="9601200" y="5987844"/>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 name="Rectangle 14" descr="Dark upward diagonal">
            <a:extLst>
              <a:ext uri="{FF2B5EF4-FFF2-40B4-BE49-F238E27FC236}">
                <a16:creationId xmlns:a16="http://schemas.microsoft.com/office/drawing/2014/main" id="{9D487D55-D74D-C05E-A5D6-E6DAD256370F}"/>
              </a:ext>
            </a:extLst>
          </p:cNvPr>
          <p:cNvSpPr>
            <a:spLocks noChangeArrowheads="1"/>
          </p:cNvSpPr>
          <p:nvPr/>
        </p:nvSpPr>
        <p:spPr bwMode="auto">
          <a:xfrm>
            <a:off x="9601200" y="5670344"/>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7" name="Rectangle 15" descr="90%">
            <a:extLst>
              <a:ext uri="{FF2B5EF4-FFF2-40B4-BE49-F238E27FC236}">
                <a16:creationId xmlns:a16="http://schemas.microsoft.com/office/drawing/2014/main" id="{80A6C547-FC32-7DD9-576F-04CB228659BB}"/>
              </a:ext>
            </a:extLst>
          </p:cNvPr>
          <p:cNvSpPr>
            <a:spLocks noChangeArrowheads="1"/>
          </p:cNvSpPr>
          <p:nvPr/>
        </p:nvSpPr>
        <p:spPr bwMode="auto">
          <a:xfrm>
            <a:off x="9601200" y="5365544"/>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8" name="Rectangle 16" descr="Dark upward diagonal">
            <a:extLst>
              <a:ext uri="{FF2B5EF4-FFF2-40B4-BE49-F238E27FC236}">
                <a16:creationId xmlns:a16="http://schemas.microsoft.com/office/drawing/2014/main" id="{A7CB9D21-0297-3C39-4B8E-4F5F0A3FBE71}"/>
              </a:ext>
            </a:extLst>
          </p:cNvPr>
          <p:cNvSpPr>
            <a:spLocks noChangeArrowheads="1"/>
          </p:cNvSpPr>
          <p:nvPr/>
        </p:nvSpPr>
        <p:spPr bwMode="auto">
          <a:xfrm>
            <a:off x="9601200" y="5060744"/>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9" name="Rectangle 17" descr="90%">
            <a:extLst>
              <a:ext uri="{FF2B5EF4-FFF2-40B4-BE49-F238E27FC236}">
                <a16:creationId xmlns:a16="http://schemas.microsoft.com/office/drawing/2014/main" id="{B692547F-FD56-B908-2E15-BEE7E8DCE716}"/>
              </a:ext>
            </a:extLst>
          </p:cNvPr>
          <p:cNvSpPr>
            <a:spLocks noChangeArrowheads="1"/>
          </p:cNvSpPr>
          <p:nvPr/>
        </p:nvSpPr>
        <p:spPr bwMode="auto">
          <a:xfrm>
            <a:off x="9601200" y="4755944"/>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0" name="Rectangle 18" descr="90%">
            <a:extLst>
              <a:ext uri="{FF2B5EF4-FFF2-40B4-BE49-F238E27FC236}">
                <a16:creationId xmlns:a16="http://schemas.microsoft.com/office/drawing/2014/main" id="{2E8CEB3D-33ED-EF00-BA50-08EBEEE52A69}"/>
              </a:ext>
            </a:extLst>
          </p:cNvPr>
          <p:cNvSpPr>
            <a:spLocks noChangeArrowheads="1"/>
          </p:cNvSpPr>
          <p:nvPr/>
        </p:nvSpPr>
        <p:spPr bwMode="auto">
          <a:xfrm>
            <a:off x="9601200" y="4451144"/>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1" name="Line 19">
            <a:extLst>
              <a:ext uri="{FF2B5EF4-FFF2-40B4-BE49-F238E27FC236}">
                <a16:creationId xmlns:a16="http://schemas.microsoft.com/office/drawing/2014/main" id="{7917D710-9C2F-9DC0-8B07-BD45ECDF8320}"/>
              </a:ext>
            </a:extLst>
          </p:cNvPr>
          <p:cNvSpPr>
            <a:spLocks noChangeShapeType="1"/>
          </p:cNvSpPr>
          <p:nvPr/>
        </p:nvSpPr>
        <p:spPr bwMode="auto">
          <a:xfrm>
            <a:off x="10820400" y="1098344"/>
            <a:ext cx="0" cy="52705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2" name="Rectangle 20" descr="90%">
            <a:extLst>
              <a:ext uri="{FF2B5EF4-FFF2-40B4-BE49-F238E27FC236}">
                <a16:creationId xmlns:a16="http://schemas.microsoft.com/office/drawing/2014/main" id="{9A9C710C-E0B1-47FD-97B7-4CF3461E9C57}"/>
              </a:ext>
            </a:extLst>
          </p:cNvPr>
          <p:cNvSpPr>
            <a:spLocks noChangeArrowheads="1"/>
          </p:cNvSpPr>
          <p:nvPr/>
        </p:nvSpPr>
        <p:spPr bwMode="auto">
          <a:xfrm>
            <a:off x="9601200" y="1873044"/>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3" name="Rectangle 21" descr="90%">
            <a:extLst>
              <a:ext uri="{FF2B5EF4-FFF2-40B4-BE49-F238E27FC236}">
                <a16:creationId xmlns:a16="http://schemas.microsoft.com/office/drawing/2014/main" id="{B91BD1DC-D765-2D80-4D91-E87E56940377}"/>
              </a:ext>
            </a:extLst>
          </p:cNvPr>
          <p:cNvSpPr>
            <a:spLocks noChangeArrowheads="1"/>
          </p:cNvSpPr>
          <p:nvPr/>
        </p:nvSpPr>
        <p:spPr bwMode="auto">
          <a:xfrm>
            <a:off x="9601200" y="1568244"/>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4" name="Rectangle 22" descr="90%">
            <a:extLst>
              <a:ext uri="{FF2B5EF4-FFF2-40B4-BE49-F238E27FC236}">
                <a16:creationId xmlns:a16="http://schemas.microsoft.com/office/drawing/2014/main" id="{35CB5AB0-6689-22D2-49E1-00FCED9273DD}"/>
              </a:ext>
            </a:extLst>
          </p:cNvPr>
          <p:cNvSpPr>
            <a:spLocks noChangeArrowheads="1"/>
          </p:cNvSpPr>
          <p:nvPr/>
        </p:nvSpPr>
        <p:spPr bwMode="auto">
          <a:xfrm>
            <a:off x="9601200" y="1263444"/>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5" name="Rectangle 23">
            <a:extLst>
              <a:ext uri="{FF2B5EF4-FFF2-40B4-BE49-F238E27FC236}">
                <a16:creationId xmlns:a16="http://schemas.microsoft.com/office/drawing/2014/main" id="{2D955A3C-E27D-2A1C-F361-862922879BA7}"/>
              </a:ext>
            </a:extLst>
          </p:cNvPr>
          <p:cNvSpPr>
            <a:spLocks noChangeArrowheads="1"/>
          </p:cNvSpPr>
          <p:nvPr/>
        </p:nvSpPr>
        <p:spPr bwMode="auto">
          <a:xfrm>
            <a:off x="10804525" y="1414111"/>
            <a:ext cx="1143001"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PT of Process 1</a:t>
            </a:r>
          </a:p>
        </p:txBody>
      </p:sp>
      <p:sp>
        <p:nvSpPr>
          <p:cNvPr id="26" name="Rectangle 24">
            <a:extLst>
              <a:ext uri="{FF2B5EF4-FFF2-40B4-BE49-F238E27FC236}">
                <a16:creationId xmlns:a16="http://schemas.microsoft.com/office/drawing/2014/main" id="{331F7110-0303-BDD5-06E3-85F06CEDF52D}"/>
              </a:ext>
            </a:extLst>
          </p:cNvPr>
          <p:cNvSpPr>
            <a:spLocks noChangeArrowheads="1"/>
          </p:cNvSpPr>
          <p:nvPr/>
        </p:nvSpPr>
        <p:spPr bwMode="auto">
          <a:xfrm>
            <a:off x="9601200" y="2177844"/>
            <a:ext cx="1219200" cy="3048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Aft>
                <a:spcPts val="0"/>
              </a:spcAft>
            </a:pPr>
            <a:endParaRPr lang="ko-KR" altLang="en-US" sz="2400">
              <a:solidFill>
                <a:srgbClr val="000000"/>
              </a:solidFill>
              <a:latin typeface="Calibri"/>
              <a:ea typeface="굴림" charset="-127"/>
              <a:cs typeface="굴림" charset="-127"/>
            </a:endParaRPr>
          </a:p>
        </p:txBody>
      </p:sp>
      <p:sp>
        <p:nvSpPr>
          <p:cNvPr id="27" name="Rectangle 25" descr="Dark upward diagonal">
            <a:extLst>
              <a:ext uri="{FF2B5EF4-FFF2-40B4-BE49-F238E27FC236}">
                <a16:creationId xmlns:a16="http://schemas.microsoft.com/office/drawing/2014/main" id="{694D5F7C-B331-D1B6-46AB-51D9D93FBF96}"/>
              </a:ext>
            </a:extLst>
          </p:cNvPr>
          <p:cNvSpPr>
            <a:spLocks noChangeArrowheads="1"/>
          </p:cNvSpPr>
          <p:nvPr/>
        </p:nvSpPr>
        <p:spPr bwMode="auto">
          <a:xfrm>
            <a:off x="9601200" y="3092244"/>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8" name="Rectangle 26" descr="Dark upward diagonal">
            <a:extLst>
              <a:ext uri="{FF2B5EF4-FFF2-40B4-BE49-F238E27FC236}">
                <a16:creationId xmlns:a16="http://schemas.microsoft.com/office/drawing/2014/main" id="{D940F816-C81E-AE96-EA43-F14B27E9C504}"/>
              </a:ext>
            </a:extLst>
          </p:cNvPr>
          <p:cNvSpPr>
            <a:spLocks noChangeArrowheads="1"/>
          </p:cNvSpPr>
          <p:nvPr/>
        </p:nvSpPr>
        <p:spPr bwMode="auto">
          <a:xfrm>
            <a:off x="9601200" y="2787444"/>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9" name="Rectangle 27" descr="Dark upward diagonal">
            <a:extLst>
              <a:ext uri="{FF2B5EF4-FFF2-40B4-BE49-F238E27FC236}">
                <a16:creationId xmlns:a16="http://schemas.microsoft.com/office/drawing/2014/main" id="{6A54D5E8-BA6A-8CCF-9AA3-3EC6F76DB589}"/>
              </a:ext>
            </a:extLst>
          </p:cNvPr>
          <p:cNvSpPr>
            <a:spLocks noChangeArrowheads="1"/>
          </p:cNvSpPr>
          <p:nvPr/>
        </p:nvSpPr>
        <p:spPr bwMode="auto">
          <a:xfrm>
            <a:off x="9601200" y="2482644"/>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0" name="Freeform 29">
            <a:extLst>
              <a:ext uri="{FF2B5EF4-FFF2-40B4-BE49-F238E27FC236}">
                <a16:creationId xmlns:a16="http://schemas.microsoft.com/office/drawing/2014/main" id="{DA6BF276-E429-6263-9234-09C8D91395C2}"/>
              </a:ext>
            </a:extLst>
          </p:cNvPr>
          <p:cNvSpPr>
            <a:spLocks/>
          </p:cNvSpPr>
          <p:nvPr/>
        </p:nvSpPr>
        <p:spPr bwMode="auto">
          <a:xfrm>
            <a:off x="8506134" y="1345994"/>
            <a:ext cx="1293504" cy="3532188"/>
          </a:xfrm>
          <a:custGeom>
            <a:avLst/>
            <a:gdLst/>
            <a:ahLst/>
            <a:cxnLst>
              <a:cxn ang="0">
                <a:pos x="914" y="34"/>
              </a:cxn>
              <a:cxn ang="0">
                <a:pos x="294" y="65"/>
              </a:cxn>
              <a:cxn ang="0">
                <a:pos x="119" y="240"/>
              </a:cxn>
              <a:cxn ang="0">
                <a:pos x="0" y="891"/>
              </a:cxn>
              <a:cxn ang="0">
                <a:pos x="150" y="1467"/>
              </a:cxn>
              <a:cxn ang="0">
                <a:pos x="301" y="1668"/>
              </a:cxn>
              <a:cxn ang="0">
                <a:pos x="426" y="1855"/>
              </a:cxn>
              <a:cxn ang="0">
                <a:pos x="651" y="2106"/>
              </a:cxn>
              <a:cxn ang="0">
                <a:pos x="733" y="2175"/>
              </a:cxn>
              <a:cxn ang="0">
                <a:pos x="789" y="2225"/>
              </a:cxn>
            </a:cxnLst>
            <a:rect l="0" t="0" r="r" b="b"/>
            <a:pathLst>
              <a:path w="914" h="2225">
                <a:moveTo>
                  <a:pt x="914" y="34"/>
                </a:moveTo>
                <a:cubicBezTo>
                  <a:pt x="704" y="0"/>
                  <a:pt x="502" y="36"/>
                  <a:pt x="294" y="65"/>
                </a:cubicBezTo>
                <a:cubicBezTo>
                  <a:pt x="236" y="123"/>
                  <a:pt x="157" y="167"/>
                  <a:pt x="119" y="240"/>
                </a:cubicBezTo>
                <a:cubicBezTo>
                  <a:pt x="6" y="456"/>
                  <a:pt x="15" y="660"/>
                  <a:pt x="0" y="891"/>
                </a:cubicBezTo>
                <a:cubicBezTo>
                  <a:pt x="37" y="1096"/>
                  <a:pt x="47" y="1283"/>
                  <a:pt x="150" y="1467"/>
                </a:cubicBezTo>
                <a:cubicBezTo>
                  <a:pt x="191" y="1540"/>
                  <a:pt x="252" y="1600"/>
                  <a:pt x="301" y="1668"/>
                </a:cubicBezTo>
                <a:cubicBezTo>
                  <a:pt x="344" y="1729"/>
                  <a:pt x="381" y="1795"/>
                  <a:pt x="426" y="1855"/>
                </a:cubicBezTo>
                <a:cubicBezTo>
                  <a:pt x="635" y="2133"/>
                  <a:pt x="523" y="2001"/>
                  <a:pt x="651" y="2106"/>
                </a:cubicBezTo>
                <a:cubicBezTo>
                  <a:pt x="679" y="2129"/>
                  <a:pt x="706" y="2151"/>
                  <a:pt x="733" y="2175"/>
                </a:cubicBezTo>
                <a:cubicBezTo>
                  <a:pt x="752" y="2192"/>
                  <a:pt x="789" y="2225"/>
                  <a:pt x="789" y="2225"/>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1" name="Freeform 30">
            <a:extLst>
              <a:ext uri="{FF2B5EF4-FFF2-40B4-BE49-F238E27FC236}">
                <a16:creationId xmlns:a16="http://schemas.microsoft.com/office/drawing/2014/main" id="{B031205A-E138-4C96-661E-DDA5F3F8F5A2}"/>
              </a:ext>
            </a:extLst>
          </p:cNvPr>
          <p:cNvSpPr>
            <a:spLocks/>
          </p:cNvSpPr>
          <p:nvPr/>
        </p:nvSpPr>
        <p:spPr bwMode="auto">
          <a:xfrm>
            <a:off x="9095428" y="2004807"/>
            <a:ext cx="581971" cy="2535238"/>
          </a:xfrm>
          <a:custGeom>
            <a:avLst/>
            <a:gdLst/>
            <a:ahLst/>
            <a:cxnLst>
              <a:cxn ang="0">
                <a:pos x="474" y="0"/>
              </a:cxn>
              <a:cxn ang="0">
                <a:pos x="242" y="276"/>
              </a:cxn>
              <a:cxn ang="0">
                <a:pos x="30" y="940"/>
              </a:cxn>
              <a:cxn ang="0">
                <a:pos x="55" y="1353"/>
              </a:cxn>
              <a:cxn ang="0">
                <a:pos x="161" y="1553"/>
              </a:cxn>
              <a:cxn ang="0">
                <a:pos x="336" y="1616"/>
              </a:cxn>
              <a:cxn ang="0">
                <a:pos x="393" y="1641"/>
              </a:cxn>
            </a:cxnLst>
            <a:rect l="0" t="0" r="r" b="b"/>
            <a:pathLst>
              <a:path w="474" h="1641">
                <a:moveTo>
                  <a:pt x="474" y="0"/>
                </a:moveTo>
                <a:cubicBezTo>
                  <a:pt x="397" y="92"/>
                  <a:pt x="308" y="175"/>
                  <a:pt x="242" y="276"/>
                </a:cubicBezTo>
                <a:cubicBezTo>
                  <a:pt x="82" y="521"/>
                  <a:pt x="88" y="650"/>
                  <a:pt x="30" y="940"/>
                </a:cubicBezTo>
                <a:cubicBezTo>
                  <a:pt x="16" y="1182"/>
                  <a:pt x="0" y="1131"/>
                  <a:pt x="55" y="1353"/>
                </a:cubicBezTo>
                <a:cubicBezTo>
                  <a:pt x="70" y="1411"/>
                  <a:pt x="98" y="1518"/>
                  <a:pt x="161" y="1553"/>
                </a:cubicBezTo>
                <a:cubicBezTo>
                  <a:pt x="210" y="1580"/>
                  <a:pt x="280" y="1605"/>
                  <a:pt x="336" y="1616"/>
                </a:cubicBezTo>
                <a:cubicBezTo>
                  <a:pt x="355" y="1625"/>
                  <a:pt x="374" y="1632"/>
                  <a:pt x="393" y="1641"/>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2" name="Line 31">
            <a:extLst>
              <a:ext uri="{FF2B5EF4-FFF2-40B4-BE49-F238E27FC236}">
                <a16:creationId xmlns:a16="http://schemas.microsoft.com/office/drawing/2014/main" id="{7E273781-AA1A-B2D7-C386-DF46D1BE5F21}"/>
              </a:ext>
            </a:extLst>
          </p:cNvPr>
          <p:cNvSpPr>
            <a:spLocks noChangeShapeType="1"/>
          </p:cNvSpPr>
          <p:nvPr/>
        </p:nvSpPr>
        <p:spPr bwMode="auto">
          <a:xfrm flipV="1">
            <a:off x="7621588" y="2952544"/>
            <a:ext cx="1966911" cy="1670051"/>
          </a:xfrm>
          <a:prstGeom prst="line">
            <a:avLst/>
          </a:prstGeom>
          <a:noFill/>
          <a:ln w="25400">
            <a:solidFill>
              <a:schemeClr val="tx1"/>
            </a:solidFill>
            <a:round/>
            <a:headEn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3" name="Freeform 32">
            <a:extLst>
              <a:ext uri="{FF2B5EF4-FFF2-40B4-BE49-F238E27FC236}">
                <a16:creationId xmlns:a16="http://schemas.microsoft.com/office/drawing/2014/main" id="{1737BE0D-CD62-91ED-67A5-2CD6E0F2D303}"/>
              </a:ext>
            </a:extLst>
          </p:cNvPr>
          <p:cNvSpPr>
            <a:spLocks/>
          </p:cNvSpPr>
          <p:nvPr/>
        </p:nvSpPr>
        <p:spPr bwMode="auto">
          <a:xfrm>
            <a:off x="10704513" y="2960482"/>
            <a:ext cx="1042988" cy="3179763"/>
          </a:xfrm>
          <a:custGeom>
            <a:avLst/>
            <a:gdLst/>
            <a:ahLst/>
            <a:cxnLst>
              <a:cxn ang="0">
                <a:pos x="0" y="0"/>
              </a:cxn>
              <a:cxn ang="0">
                <a:pos x="614" y="1064"/>
              </a:cxn>
              <a:cxn ang="0">
                <a:pos x="588" y="1640"/>
              </a:cxn>
              <a:cxn ang="0">
                <a:pos x="463" y="1828"/>
              </a:cxn>
              <a:cxn ang="0">
                <a:pos x="275" y="1990"/>
              </a:cxn>
              <a:cxn ang="0">
                <a:pos x="207" y="2053"/>
              </a:cxn>
              <a:cxn ang="0">
                <a:pos x="113" y="2116"/>
              </a:cxn>
              <a:cxn ang="0">
                <a:pos x="75" y="2141"/>
              </a:cxn>
            </a:cxnLst>
            <a:rect l="0" t="0" r="r" b="b"/>
            <a:pathLst>
              <a:path w="657" h="2141">
                <a:moveTo>
                  <a:pt x="0" y="0"/>
                </a:moveTo>
                <a:cubicBezTo>
                  <a:pt x="430" y="296"/>
                  <a:pt x="491" y="592"/>
                  <a:pt x="614" y="1064"/>
                </a:cubicBezTo>
                <a:cubicBezTo>
                  <a:pt x="633" y="1260"/>
                  <a:pt x="657" y="1450"/>
                  <a:pt x="588" y="1640"/>
                </a:cubicBezTo>
                <a:cubicBezTo>
                  <a:pt x="569" y="1692"/>
                  <a:pt x="494" y="1790"/>
                  <a:pt x="463" y="1828"/>
                </a:cubicBezTo>
                <a:cubicBezTo>
                  <a:pt x="410" y="1891"/>
                  <a:pt x="340" y="1941"/>
                  <a:pt x="275" y="1990"/>
                </a:cubicBezTo>
                <a:cubicBezTo>
                  <a:pt x="250" y="2009"/>
                  <a:pt x="232" y="2034"/>
                  <a:pt x="207" y="2053"/>
                </a:cubicBezTo>
                <a:cubicBezTo>
                  <a:pt x="177" y="2076"/>
                  <a:pt x="143" y="2093"/>
                  <a:pt x="113" y="2116"/>
                </a:cubicBezTo>
                <a:cubicBezTo>
                  <a:pt x="101" y="2125"/>
                  <a:pt x="75" y="2141"/>
                  <a:pt x="75" y="2141"/>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4" name="Freeform 33">
            <a:extLst>
              <a:ext uri="{FF2B5EF4-FFF2-40B4-BE49-F238E27FC236}">
                <a16:creationId xmlns:a16="http://schemas.microsoft.com/office/drawing/2014/main" id="{CE48C340-AF38-B6A4-D2F8-BC3AC68EDB53}"/>
              </a:ext>
            </a:extLst>
          </p:cNvPr>
          <p:cNvSpPr>
            <a:spLocks/>
          </p:cNvSpPr>
          <p:nvPr/>
        </p:nvSpPr>
        <p:spPr bwMode="auto">
          <a:xfrm>
            <a:off x="10704513" y="2611232"/>
            <a:ext cx="563253" cy="2544763"/>
          </a:xfrm>
          <a:custGeom>
            <a:avLst/>
            <a:gdLst/>
            <a:ahLst/>
            <a:cxnLst>
              <a:cxn ang="0">
                <a:pos x="0" y="0"/>
              </a:cxn>
              <a:cxn ang="0">
                <a:pos x="626" y="282"/>
              </a:cxn>
              <a:cxn ang="0">
                <a:pos x="651" y="1021"/>
              </a:cxn>
              <a:cxn ang="0">
                <a:pos x="513" y="1321"/>
              </a:cxn>
              <a:cxn ang="0">
                <a:pos x="288" y="1459"/>
              </a:cxn>
              <a:cxn ang="0">
                <a:pos x="182" y="1534"/>
              </a:cxn>
              <a:cxn ang="0">
                <a:pos x="75" y="1603"/>
              </a:cxn>
            </a:cxnLst>
            <a:rect l="0" t="0" r="r" b="b"/>
            <a:pathLst>
              <a:path w="720" h="1603">
                <a:moveTo>
                  <a:pt x="0" y="0"/>
                </a:moveTo>
                <a:cubicBezTo>
                  <a:pt x="338" y="84"/>
                  <a:pt x="406" y="62"/>
                  <a:pt x="626" y="282"/>
                </a:cubicBezTo>
                <a:cubicBezTo>
                  <a:pt x="720" y="524"/>
                  <a:pt x="706" y="768"/>
                  <a:pt x="651" y="1021"/>
                </a:cubicBezTo>
                <a:cubicBezTo>
                  <a:pt x="628" y="1128"/>
                  <a:pt x="595" y="1243"/>
                  <a:pt x="513" y="1321"/>
                </a:cubicBezTo>
                <a:cubicBezTo>
                  <a:pt x="472" y="1360"/>
                  <a:pt x="294" y="1456"/>
                  <a:pt x="288" y="1459"/>
                </a:cubicBezTo>
                <a:cubicBezTo>
                  <a:pt x="250" y="1482"/>
                  <a:pt x="220" y="1511"/>
                  <a:pt x="182" y="1534"/>
                </a:cubicBezTo>
                <a:cubicBezTo>
                  <a:pt x="149" y="1554"/>
                  <a:pt x="103" y="1575"/>
                  <a:pt x="75" y="1603"/>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5" name="Freeform 34">
            <a:extLst>
              <a:ext uri="{FF2B5EF4-FFF2-40B4-BE49-F238E27FC236}">
                <a16:creationId xmlns:a16="http://schemas.microsoft.com/office/drawing/2014/main" id="{1E3B972A-FF8D-E128-254A-21A6B6FDDEEF}"/>
              </a:ext>
            </a:extLst>
          </p:cNvPr>
          <p:cNvSpPr>
            <a:spLocks/>
          </p:cNvSpPr>
          <p:nvPr/>
        </p:nvSpPr>
        <p:spPr bwMode="auto">
          <a:xfrm>
            <a:off x="10655300" y="3238294"/>
            <a:ext cx="736600" cy="2554288"/>
          </a:xfrm>
          <a:custGeom>
            <a:avLst/>
            <a:gdLst/>
            <a:ahLst/>
            <a:cxnLst>
              <a:cxn ang="0">
                <a:pos x="0" y="0"/>
              </a:cxn>
              <a:cxn ang="0">
                <a:pos x="450" y="1002"/>
              </a:cxn>
              <a:cxn ang="0">
                <a:pos x="400" y="1365"/>
              </a:cxn>
              <a:cxn ang="0">
                <a:pos x="269" y="1471"/>
              </a:cxn>
              <a:cxn ang="0">
                <a:pos x="87" y="1609"/>
              </a:cxn>
            </a:cxnLst>
            <a:rect l="0" t="0" r="r" b="b"/>
            <a:pathLst>
              <a:path w="464" h="1609">
                <a:moveTo>
                  <a:pt x="0" y="0"/>
                </a:moveTo>
                <a:cubicBezTo>
                  <a:pt x="301" y="304"/>
                  <a:pt x="396" y="596"/>
                  <a:pt x="450" y="1002"/>
                </a:cubicBezTo>
                <a:cubicBezTo>
                  <a:pt x="457" y="1118"/>
                  <a:pt x="464" y="1260"/>
                  <a:pt x="400" y="1365"/>
                </a:cubicBezTo>
                <a:cubicBezTo>
                  <a:pt x="379" y="1399"/>
                  <a:pt x="301" y="1446"/>
                  <a:pt x="269" y="1471"/>
                </a:cubicBezTo>
                <a:cubicBezTo>
                  <a:pt x="209" y="1517"/>
                  <a:pt x="143" y="1561"/>
                  <a:pt x="87" y="1609"/>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6" name="Freeform 35">
            <a:extLst>
              <a:ext uri="{FF2B5EF4-FFF2-40B4-BE49-F238E27FC236}">
                <a16:creationId xmlns:a16="http://schemas.microsoft.com/office/drawing/2014/main" id="{E4952189-5BC0-241D-52FE-1C77A4D8809E}"/>
              </a:ext>
            </a:extLst>
          </p:cNvPr>
          <p:cNvSpPr>
            <a:spLocks/>
          </p:cNvSpPr>
          <p:nvPr/>
        </p:nvSpPr>
        <p:spPr bwMode="auto">
          <a:xfrm>
            <a:off x="8696944" y="1736519"/>
            <a:ext cx="983632" cy="3738563"/>
          </a:xfrm>
          <a:custGeom>
            <a:avLst/>
            <a:gdLst/>
            <a:ahLst/>
            <a:cxnLst>
              <a:cxn ang="0">
                <a:pos x="683" y="0"/>
              </a:cxn>
              <a:cxn ang="0">
                <a:pos x="276" y="457"/>
              </a:cxn>
              <a:cxn ang="0">
                <a:pos x="138" y="745"/>
              </a:cxn>
              <a:cxn ang="0">
                <a:pos x="207" y="2048"/>
              </a:cxn>
              <a:cxn ang="0">
                <a:pos x="527" y="2286"/>
              </a:cxn>
              <a:cxn ang="0">
                <a:pos x="608" y="2336"/>
              </a:cxn>
              <a:cxn ang="0">
                <a:pos x="639" y="2355"/>
              </a:cxn>
            </a:cxnLst>
            <a:rect l="0" t="0" r="r" b="b"/>
            <a:pathLst>
              <a:path w="683" h="2355">
                <a:moveTo>
                  <a:pt x="683" y="0"/>
                </a:moveTo>
                <a:cubicBezTo>
                  <a:pt x="601" y="87"/>
                  <a:pt x="344" y="349"/>
                  <a:pt x="276" y="457"/>
                </a:cubicBezTo>
                <a:cubicBezTo>
                  <a:pt x="219" y="547"/>
                  <a:pt x="184" y="649"/>
                  <a:pt x="138" y="745"/>
                </a:cubicBezTo>
                <a:cubicBezTo>
                  <a:pt x="73" y="1165"/>
                  <a:pt x="0" y="1652"/>
                  <a:pt x="207" y="2048"/>
                </a:cubicBezTo>
                <a:cubicBezTo>
                  <a:pt x="271" y="2171"/>
                  <a:pt x="417" y="2215"/>
                  <a:pt x="527" y="2286"/>
                </a:cubicBezTo>
                <a:cubicBezTo>
                  <a:pt x="555" y="2304"/>
                  <a:pt x="579" y="2321"/>
                  <a:pt x="608" y="2336"/>
                </a:cubicBezTo>
                <a:cubicBezTo>
                  <a:pt x="619" y="2342"/>
                  <a:pt x="639" y="2355"/>
                  <a:pt x="639" y="2355"/>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7" name="Rectangle 36" descr="Dark upward diagonal">
            <a:extLst>
              <a:ext uri="{FF2B5EF4-FFF2-40B4-BE49-F238E27FC236}">
                <a16:creationId xmlns:a16="http://schemas.microsoft.com/office/drawing/2014/main" id="{151B7598-D4D9-59F3-291F-6077C6A5F675}"/>
              </a:ext>
            </a:extLst>
          </p:cNvPr>
          <p:cNvSpPr>
            <a:spLocks noChangeArrowheads="1"/>
          </p:cNvSpPr>
          <p:nvPr/>
        </p:nvSpPr>
        <p:spPr bwMode="auto">
          <a:xfrm>
            <a:off x="6708444" y="4351893"/>
            <a:ext cx="1117600" cy="342900"/>
          </a:xfrm>
          <a:prstGeom prst="rect">
            <a:avLst/>
          </a:prstGeom>
          <a:pattFill prst="dkUpDiag">
            <a:fgClr>
              <a:schemeClr val="accent1"/>
            </a:fgClr>
            <a:bgClr>
              <a:srgbClr val="FFFFFF"/>
            </a:bgClr>
          </a:patt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8" name="Rectangle 37" descr="Dark upward diagonal">
            <a:extLst>
              <a:ext uri="{FF2B5EF4-FFF2-40B4-BE49-F238E27FC236}">
                <a16:creationId xmlns:a16="http://schemas.microsoft.com/office/drawing/2014/main" id="{47F2C6AB-49FA-40AC-33D0-B38844FFBD3E}"/>
              </a:ext>
            </a:extLst>
          </p:cNvPr>
          <p:cNvSpPr>
            <a:spLocks noChangeArrowheads="1"/>
          </p:cNvSpPr>
          <p:nvPr/>
        </p:nvSpPr>
        <p:spPr bwMode="auto">
          <a:xfrm>
            <a:off x="6708444" y="4008993"/>
            <a:ext cx="1117600" cy="10414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9" name="Line 38" descr="Dark upward diagonal">
            <a:extLst>
              <a:ext uri="{FF2B5EF4-FFF2-40B4-BE49-F238E27FC236}">
                <a16:creationId xmlns:a16="http://schemas.microsoft.com/office/drawing/2014/main" id="{6FF1550C-62CA-2412-C586-334AF556EA56}"/>
              </a:ext>
            </a:extLst>
          </p:cNvPr>
          <p:cNvSpPr>
            <a:spLocks noChangeShapeType="1"/>
          </p:cNvSpPr>
          <p:nvPr/>
        </p:nvSpPr>
        <p:spPr bwMode="auto">
          <a:xfrm>
            <a:off x="6708444" y="4350306"/>
            <a:ext cx="1117600"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40" name="Line 39" descr="Dark upward diagonal">
            <a:extLst>
              <a:ext uri="{FF2B5EF4-FFF2-40B4-BE49-F238E27FC236}">
                <a16:creationId xmlns:a16="http://schemas.microsoft.com/office/drawing/2014/main" id="{97867A02-4E3D-3453-B4C1-089F8969309C}"/>
              </a:ext>
            </a:extLst>
          </p:cNvPr>
          <p:cNvSpPr>
            <a:spLocks noChangeShapeType="1"/>
          </p:cNvSpPr>
          <p:nvPr/>
        </p:nvSpPr>
        <p:spPr bwMode="auto">
          <a:xfrm>
            <a:off x="6708444" y="4702731"/>
            <a:ext cx="1117600"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41" name="Rectangle 40">
            <a:extLst>
              <a:ext uri="{FF2B5EF4-FFF2-40B4-BE49-F238E27FC236}">
                <a16:creationId xmlns:a16="http://schemas.microsoft.com/office/drawing/2014/main" id="{671E6BD0-BA73-56C7-AA60-08CBF1214ACF}"/>
              </a:ext>
            </a:extLst>
          </p:cNvPr>
          <p:cNvSpPr>
            <a:spLocks noChangeArrowheads="1"/>
          </p:cNvSpPr>
          <p:nvPr/>
        </p:nvSpPr>
        <p:spPr bwMode="auto">
          <a:xfrm>
            <a:off x="6948157" y="4351893"/>
            <a:ext cx="554038" cy="366713"/>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VA1</a:t>
            </a:r>
          </a:p>
        </p:txBody>
      </p:sp>
      <p:sp>
        <p:nvSpPr>
          <p:cNvPr id="42" name="Rectangle 46">
            <a:extLst>
              <a:ext uri="{FF2B5EF4-FFF2-40B4-BE49-F238E27FC236}">
                <a16:creationId xmlns:a16="http://schemas.microsoft.com/office/drawing/2014/main" id="{CE31F1A5-18A4-EA73-BBD6-3E6E560D8372}"/>
              </a:ext>
            </a:extLst>
          </p:cNvPr>
          <p:cNvSpPr>
            <a:spLocks noChangeArrowheads="1"/>
          </p:cNvSpPr>
          <p:nvPr/>
        </p:nvSpPr>
        <p:spPr bwMode="auto">
          <a:xfrm>
            <a:off x="9284493" y="6275181"/>
            <a:ext cx="1852613" cy="366713"/>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Physical Memory</a:t>
            </a:r>
          </a:p>
        </p:txBody>
      </p:sp>
      <p:sp>
        <p:nvSpPr>
          <p:cNvPr id="43" name="Rectangle 23">
            <a:extLst>
              <a:ext uri="{FF2B5EF4-FFF2-40B4-BE49-F238E27FC236}">
                <a16:creationId xmlns:a16="http://schemas.microsoft.com/office/drawing/2014/main" id="{AE3F0D99-920A-CDD6-E537-D82AE1A71227}"/>
              </a:ext>
            </a:extLst>
          </p:cNvPr>
          <p:cNvSpPr>
            <a:spLocks noChangeArrowheads="1"/>
          </p:cNvSpPr>
          <p:nvPr/>
        </p:nvSpPr>
        <p:spPr bwMode="auto">
          <a:xfrm>
            <a:off x="11145528" y="2545486"/>
            <a:ext cx="1143001"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PT of Process 2</a:t>
            </a:r>
          </a:p>
        </p:txBody>
      </p:sp>
    </p:spTree>
    <p:extLst>
      <p:ext uri="{BB962C8B-B14F-4D97-AF65-F5344CB8AC3E}">
        <p14:creationId xmlns:p14="http://schemas.microsoft.com/office/powerpoint/2010/main" val="412387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DFF59B-13AE-B654-92A8-DA35D3105DCE}"/>
              </a:ext>
            </a:extLst>
          </p:cNvPr>
          <p:cNvSpPr>
            <a:spLocks noGrp="1"/>
          </p:cNvSpPr>
          <p:nvPr>
            <p:ph idx="1"/>
          </p:nvPr>
        </p:nvSpPr>
        <p:spPr>
          <a:xfrm>
            <a:off x="158998" y="1022066"/>
            <a:ext cx="7430786" cy="6106801"/>
          </a:xfrm>
        </p:spPr>
        <p:txBody>
          <a:bodyPr>
            <a:normAutofit fontScale="85000" lnSpcReduction="10000"/>
          </a:bodyPr>
          <a:lstStyle/>
          <a:p>
            <a:r>
              <a:rPr lang="en-GB" sz="1800" dirty="0"/>
              <a:t>A single Inverted Page Table shared among all processes</a:t>
            </a:r>
          </a:p>
          <a:p>
            <a:r>
              <a:rPr lang="en-GB" sz="1800" dirty="0"/>
              <a:t>Indexed by PPN instead of VPN </a:t>
            </a:r>
          </a:p>
          <a:p>
            <a:pPr lvl="1"/>
            <a:r>
              <a:rPr lang="en-GB" sz="1600" dirty="0"/>
              <a:t>One entry per PPN; # entries is equal to # PPNs, which is generally much smaller than #VPNs</a:t>
            </a:r>
          </a:p>
          <a:p>
            <a:r>
              <a:rPr lang="en-GB" sz="1800" dirty="0"/>
              <a:t>Each PTE contain the pair &lt;process ID, VPN&gt;. </a:t>
            </a:r>
          </a:p>
          <a:p>
            <a:pPr lvl="1"/>
            <a:r>
              <a:rPr lang="en-GB" sz="1600" dirty="0"/>
              <a:t>It tells us which process is using this page, and which virtual page of that process maps to this physical page.</a:t>
            </a:r>
          </a:p>
          <a:p>
            <a:pPr lvl="1"/>
            <a:r>
              <a:rPr lang="en-GB" sz="1600" dirty="0"/>
              <a:t>PPN not stored in the table, since the table index is PPN.</a:t>
            </a:r>
          </a:p>
          <a:p>
            <a:r>
              <a:rPr lang="en-GB" sz="1800" dirty="0"/>
              <a:t>To translate a Virtual Address, current process ID and the </a:t>
            </a:r>
            <a:r>
              <a:rPr lang="en-GB" sz="1800" dirty="0" err="1"/>
              <a:t>the</a:t>
            </a:r>
            <a:r>
              <a:rPr lang="en-GB" sz="1800" dirty="0"/>
              <a:t> VPN are compared against each entry, scanning the table sequentially. </a:t>
            </a:r>
          </a:p>
          <a:p>
            <a:pPr lvl="1"/>
            <a:r>
              <a:rPr lang="en-GB" sz="1600" dirty="0"/>
              <a:t>Reverse lookup from table entry to table index.</a:t>
            </a:r>
          </a:p>
          <a:p>
            <a:pPr lvl="1"/>
            <a:r>
              <a:rPr lang="en-GB" sz="1600" dirty="0"/>
              <a:t>If a match is found, its index in the inverted page table is the PPN, e.g., </a:t>
            </a:r>
            <a:r>
              <a:rPr lang="en-GB" sz="1600" dirty="0" err="1"/>
              <a:t>pid</a:t>
            </a:r>
            <a:r>
              <a:rPr lang="en-GB" sz="1600" dirty="0"/>
              <a:t>=1, VPN=2 </a:t>
            </a:r>
            <a:r>
              <a:rPr lang="en-GB" sz="1600" dirty="0">
                <a:sym typeface="Wingdings" panose="05000000000000000000" pitchFamily="2" charset="2"/>
              </a:rPr>
              <a:t> PPN=1</a:t>
            </a:r>
            <a:endParaRPr lang="en-GB" sz="1600" dirty="0"/>
          </a:p>
          <a:p>
            <a:pPr lvl="1"/>
            <a:r>
              <a:rPr lang="en-GB" sz="1600" dirty="0"/>
              <a:t>If no match is found, a page fault occurs, e.g., </a:t>
            </a:r>
            <a:r>
              <a:rPr lang="en-GB" sz="1600" dirty="0" err="1"/>
              <a:t>pid</a:t>
            </a:r>
            <a:r>
              <a:rPr lang="en-GB" sz="1600" dirty="0"/>
              <a:t>=1, VPN=6 </a:t>
            </a:r>
            <a:r>
              <a:rPr lang="en-GB" sz="1600" dirty="0">
                <a:sym typeface="Wingdings" panose="05000000000000000000" pitchFamily="2" charset="2"/>
              </a:rPr>
              <a:t> page fault</a:t>
            </a:r>
            <a:endParaRPr lang="en-GB" sz="1600" dirty="0"/>
          </a:p>
          <a:p>
            <a:r>
              <a:rPr lang="en-GB" sz="1800" dirty="0"/>
              <a:t>Pros:</a:t>
            </a:r>
          </a:p>
          <a:p>
            <a:pPr lvl="1"/>
            <a:r>
              <a:rPr lang="en-GB" sz="1700" dirty="0"/>
              <a:t>Reduces memory overhead since there is only one global table for all processes.</a:t>
            </a:r>
          </a:p>
          <a:p>
            <a:pPr lvl="1"/>
            <a:r>
              <a:rPr lang="en-GB" sz="1700" dirty="0"/>
              <a:t>Scales better with large physical memories compared to hierarchical page tables.</a:t>
            </a:r>
          </a:p>
          <a:p>
            <a:r>
              <a:rPr lang="en-GB" sz="1800" dirty="0"/>
              <a:t>Cons: </a:t>
            </a:r>
          </a:p>
          <a:p>
            <a:pPr lvl="1"/>
            <a:r>
              <a:rPr lang="en-GB" sz="1600" dirty="0"/>
              <a:t>The search can be very inefficient since finding a match may require searching the entire table. Solution: Hashed IPT to reduce # memory accesses (omitted)</a:t>
            </a:r>
          </a:p>
          <a:p>
            <a:pPr lvl="1"/>
            <a:r>
              <a:rPr lang="en-GB" sz="1600" dirty="0"/>
              <a:t>Poor cache locality because entries are scattered across the table.</a:t>
            </a:r>
          </a:p>
          <a:p>
            <a:pPr lvl="1"/>
            <a:r>
              <a:rPr lang="en-GB" sz="1600" dirty="0"/>
              <a:t>Difficult to implement </a:t>
            </a:r>
            <a:r>
              <a:rPr lang="en-GB" sz="1600" dirty="0">
                <a:hlinkClick r:id="rId3" action="ppaction://hlinksldjump"/>
              </a:rPr>
              <a:t>page sharing among processes</a:t>
            </a:r>
            <a:r>
              <a:rPr lang="en-GB" sz="1600" dirty="0"/>
              <a:t>.</a:t>
            </a:r>
          </a:p>
          <a:p>
            <a:r>
              <a:rPr lang="en-GB" sz="2000" dirty="0"/>
              <a:t>Processors that use IPT:</a:t>
            </a:r>
          </a:p>
          <a:p>
            <a:pPr lvl="1"/>
            <a:r>
              <a:rPr lang="en-US" sz="1600" dirty="0"/>
              <a:t> PowerPC, UltraSPARC, </a:t>
            </a:r>
            <a:r>
              <a:rPr lang="en-US" sz="1600" dirty="0" err="1"/>
              <a:t>Itel</a:t>
            </a:r>
            <a:r>
              <a:rPr lang="en-US" sz="1600" dirty="0"/>
              <a:t> IA-64 (Itanium)</a:t>
            </a:r>
          </a:p>
        </p:txBody>
      </p:sp>
      <p:sp>
        <p:nvSpPr>
          <p:cNvPr id="6" name="灯片编号占位符 2">
            <a:extLst>
              <a:ext uri="{FF2B5EF4-FFF2-40B4-BE49-F238E27FC236}">
                <a16:creationId xmlns:a16="http://schemas.microsoft.com/office/drawing/2014/main" id="{4D504CD5-6B2B-F3E4-B5DB-165CEABC5E1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27</a:t>
            </a:fld>
            <a:endParaRPr lang="nb-NO">
              <a:latin typeface="Arial"/>
              <a:cs typeface="Arial"/>
            </a:endParaRPr>
          </a:p>
        </p:txBody>
      </p:sp>
      <p:grpSp>
        <p:nvGrpSpPr>
          <p:cNvPr id="28" name="Group 79">
            <a:extLst>
              <a:ext uri="{FF2B5EF4-FFF2-40B4-BE49-F238E27FC236}">
                <a16:creationId xmlns:a16="http://schemas.microsoft.com/office/drawing/2014/main" id="{19A1D23F-C8AC-1ECA-376A-A0D8E2C2F92A}"/>
              </a:ext>
            </a:extLst>
          </p:cNvPr>
          <p:cNvGrpSpPr/>
          <p:nvPr/>
        </p:nvGrpSpPr>
        <p:grpSpPr>
          <a:xfrm>
            <a:off x="7861944" y="2131835"/>
            <a:ext cx="875897" cy="2308324"/>
            <a:chOff x="2802870" y="2379678"/>
            <a:chExt cx="875897" cy="2308324"/>
          </a:xfrm>
        </p:grpSpPr>
        <p:sp>
          <p:nvSpPr>
            <p:cNvPr id="29" name="Rectangle 28">
              <a:extLst>
                <a:ext uri="{FF2B5EF4-FFF2-40B4-BE49-F238E27FC236}">
                  <a16:creationId xmlns:a16="http://schemas.microsoft.com/office/drawing/2014/main" id="{DBB39737-3982-13AF-AC37-9C30B2C857FD}"/>
                </a:ext>
              </a:extLst>
            </p:cNvPr>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4</a:t>
              </a:r>
            </a:p>
          </p:txBody>
        </p:sp>
        <p:sp>
          <p:nvSpPr>
            <p:cNvPr id="30" name="Rectangle 29">
              <a:extLst>
                <a:ext uri="{FF2B5EF4-FFF2-40B4-BE49-F238E27FC236}">
                  <a16:creationId xmlns:a16="http://schemas.microsoft.com/office/drawing/2014/main" id="{08EBDA75-397C-1C0A-DAF2-95832D86EA0A}"/>
                </a:ext>
              </a:extLst>
            </p:cNvPr>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31" name="Rectangle 30">
              <a:extLst>
                <a:ext uri="{FF2B5EF4-FFF2-40B4-BE49-F238E27FC236}">
                  <a16:creationId xmlns:a16="http://schemas.microsoft.com/office/drawing/2014/main" id="{D42868B1-D802-9DA9-B4C8-8D27825FC061}"/>
                </a:ext>
              </a:extLst>
            </p:cNvPr>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32" name="Rectangle 31">
              <a:extLst>
                <a:ext uri="{FF2B5EF4-FFF2-40B4-BE49-F238E27FC236}">
                  <a16:creationId xmlns:a16="http://schemas.microsoft.com/office/drawing/2014/main" id="{E0DF9B22-9027-E64A-B182-D4675616D793}"/>
                </a:ext>
              </a:extLst>
            </p:cNvPr>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3" name="Rectangle 32">
              <a:extLst>
                <a:ext uri="{FF2B5EF4-FFF2-40B4-BE49-F238E27FC236}">
                  <a16:creationId xmlns:a16="http://schemas.microsoft.com/office/drawing/2014/main" id="{38CA7872-79DF-1803-BF74-2B04A84B70E1}"/>
                </a:ext>
              </a:extLst>
            </p:cNvPr>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4" name="Rectangle 33">
              <a:extLst>
                <a:ext uri="{FF2B5EF4-FFF2-40B4-BE49-F238E27FC236}">
                  <a16:creationId xmlns:a16="http://schemas.microsoft.com/office/drawing/2014/main" id="{48AC0F66-D171-C333-5636-D368A39FCCAC}"/>
                </a:ext>
              </a:extLst>
            </p:cNvPr>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5" name="Rectangle 34">
              <a:extLst>
                <a:ext uri="{FF2B5EF4-FFF2-40B4-BE49-F238E27FC236}">
                  <a16:creationId xmlns:a16="http://schemas.microsoft.com/office/drawing/2014/main" id="{56383B4B-E786-1E22-11AE-8028DBC97037}"/>
                </a:ext>
              </a:extLst>
            </p:cNvPr>
            <p:cNvSpPr/>
            <p:nvPr/>
          </p:nvSpPr>
          <p:spPr>
            <a:xfrm>
              <a:off x="3094836" y="273894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6" name="Rectangle 35">
              <a:extLst>
                <a:ext uri="{FF2B5EF4-FFF2-40B4-BE49-F238E27FC236}">
                  <a16:creationId xmlns:a16="http://schemas.microsoft.com/office/drawing/2014/main" id="{0E36BB99-2E38-FA6D-C801-76DF8255BA24}"/>
                </a:ext>
              </a:extLst>
            </p:cNvPr>
            <p:cNvSpPr/>
            <p:nvPr/>
          </p:nvSpPr>
          <p:spPr>
            <a:xfrm>
              <a:off x="3094836" y="246796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7" name="TextBox 36">
              <a:extLst>
                <a:ext uri="{FF2B5EF4-FFF2-40B4-BE49-F238E27FC236}">
                  <a16:creationId xmlns:a16="http://schemas.microsoft.com/office/drawing/2014/main" id="{2C6DE8CB-B13F-676D-EEEC-6C53B1457AB1}"/>
                </a:ext>
              </a:extLst>
            </p:cNvPr>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7</a:t>
              </a:r>
            </a:p>
            <a:p>
              <a:pPr defTabSz="457200" eaLnBrk="1" fontAlgn="auto" hangingPunct="1">
                <a:spcBef>
                  <a:spcPts val="0"/>
                </a:spcBef>
                <a:spcAft>
                  <a:spcPts val="0"/>
                </a:spcAft>
              </a:pPr>
              <a:r>
                <a:rPr lang="en-US" b="0" dirty="0">
                  <a:solidFill>
                    <a:srgbClr val="FF0000"/>
                  </a:solidFill>
                  <a:latin typeface="Calibri"/>
                  <a:ea typeface="+mn-ea"/>
                  <a:cs typeface="+mn-cs"/>
                </a:rPr>
                <a:t>6</a:t>
              </a:r>
            </a:p>
            <a:p>
              <a:pPr defTabSz="457200" eaLnBrk="1" fontAlgn="auto" hangingPunct="1">
                <a:spcBef>
                  <a:spcPts val="0"/>
                </a:spcBef>
                <a:spcAft>
                  <a:spcPts val="0"/>
                </a:spcAft>
              </a:pPr>
              <a:r>
                <a:rPr lang="en-US" b="0" dirty="0">
                  <a:solidFill>
                    <a:srgbClr val="FF0000"/>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rgbClr val="FF0000"/>
                  </a:solidFill>
                  <a:latin typeface="Calibri"/>
                  <a:ea typeface="+mn-ea"/>
                  <a:cs typeface="+mn-cs"/>
                </a:rPr>
                <a:t>3</a:t>
              </a:r>
            </a:p>
            <a:p>
              <a:pPr defTabSz="457200" eaLnBrk="1" fontAlgn="auto" hangingPunct="1">
                <a:spcBef>
                  <a:spcPts val="0"/>
                </a:spcBef>
                <a:spcAft>
                  <a:spcPts val="0"/>
                </a:spcAft>
              </a:pPr>
              <a:r>
                <a:rPr lang="en-US" b="0" dirty="0">
                  <a:solidFill>
                    <a:srgbClr val="FF0000"/>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grpSp>
      <p:sp>
        <p:nvSpPr>
          <p:cNvPr id="38" name="Rectangle 37">
            <a:extLst>
              <a:ext uri="{FF2B5EF4-FFF2-40B4-BE49-F238E27FC236}">
                <a16:creationId xmlns:a16="http://schemas.microsoft.com/office/drawing/2014/main" id="{6F3751A2-ADC0-57A8-FB4C-5BDF21E88E71}"/>
              </a:ext>
            </a:extLst>
          </p:cNvPr>
          <p:cNvSpPr/>
          <p:nvPr/>
        </p:nvSpPr>
        <p:spPr>
          <a:xfrm>
            <a:off x="9304128" y="4117336"/>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9" name="Rectangle 38">
            <a:extLst>
              <a:ext uri="{FF2B5EF4-FFF2-40B4-BE49-F238E27FC236}">
                <a16:creationId xmlns:a16="http://schemas.microsoft.com/office/drawing/2014/main" id="{B4C3B809-97D6-4685-2FEC-E9922954368F}"/>
              </a:ext>
            </a:extLst>
          </p:cNvPr>
          <p:cNvSpPr/>
          <p:nvPr/>
        </p:nvSpPr>
        <p:spPr>
          <a:xfrm>
            <a:off x="9304128" y="3846358"/>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3</a:t>
            </a:r>
          </a:p>
        </p:txBody>
      </p:sp>
      <p:sp>
        <p:nvSpPr>
          <p:cNvPr id="40" name="Rectangle 39">
            <a:extLst>
              <a:ext uri="{FF2B5EF4-FFF2-40B4-BE49-F238E27FC236}">
                <a16:creationId xmlns:a16="http://schemas.microsoft.com/office/drawing/2014/main" id="{0E34A274-E315-5144-1C79-9135861D142C}"/>
              </a:ext>
            </a:extLst>
          </p:cNvPr>
          <p:cNvSpPr/>
          <p:nvPr/>
        </p:nvSpPr>
        <p:spPr>
          <a:xfrm>
            <a:off x="9304128" y="3568972"/>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5</a:t>
            </a:r>
          </a:p>
        </p:txBody>
      </p:sp>
      <p:sp>
        <p:nvSpPr>
          <p:cNvPr id="41" name="Rectangle 40">
            <a:extLst>
              <a:ext uri="{FF2B5EF4-FFF2-40B4-BE49-F238E27FC236}">
                <a16:creationId xmlns:a16="http://schemas.microsoft.com/office/drawing/2014/main" id="{3AF3E058-B47A-AAF5-3EB5-2271BAA7410E}"/>
              </a:ext>
            </a:extLst>
          </p:cNvPr>
          <p:cNvSpPr/>
          <p:nvPr/>
        </p:nvSpPr>
        <p:spPr>
          <a:xfrm>
            <a:off x="9304128" y="3297994"/>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2" name="Rectangle 41">
            <a:extLst>
              <a:ext uri="{FF2B5EF4-FFF2-40B4-BE49-F238E27FC236}">
                <a16:creationId xmlns:a16="http://schemas.microsoft.com/office/drawing/2014/main" id="{0B32FA1D-90A2-ED4B-15D1-27B3AC2BC992}"/>
              </a:ext>
            </a:extLst>
          </p:cNvPr>
          <p:cNvSpPr/>
          <p:nvPr/>
        </p:nvSpPr>
        <p:spPr>
          <a:xfrm>
            <a:off x="9304128" y="3028800"/>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3" name="Rectangle 42">
            <a:extLst>
              <a:ext uri="{FF2B5EF4-FFF2-40B4-BE49-F238E27FC236}">
                <a16:creationId xmlns:a16="http://schemas.microsoft.com/office/drawing/2014/main" id="{6A00A51C-D9AA-AC65-96FE-7D982906DF41}"/>
              </a:ext>
            </a:extLst>
          </p:cNvPr>
          <p:cNvSpPr/>
          <p:nvPr/>
        </p:nvSpPr>
        <p:spPr>
          <a:xfrm>
            <a:off x="9304128" y="2757822"/>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4" name="Rectangle 43">
            <a:extLst>
              <a:ext uri="{FF2B5EF4-FFF2-40B4-BE49-F238E27FC236}">
                <a16:creationId xmlns:a16="http://schemas.microsoft.com/office/drawing/2014/main" id="{D0022075-5B76-BE36-633E-54ECB1231F41}"/>
              </a:ext>
            </a:extLst>
          </p:cNvPr>
          <p:cNvSpPr/>
          <p:nvPr/>
        </p:nvSpPr>
        <p:spPr>
          <a:xfrm>
            <a:off x="9304128" y="2488056"/>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5" name="Rectangle 44">
            <a:extLst>
              <a:ext uri="{FF2B5EF4-FFF2-40B4-BE49-F238E27FC236}">
                <a16:creationId xmlns:a16="http://schemas.microsoft.com/office/drawing/2014/main" id="{C4A71AE5-AC5A-68E8-071D-735BDEC431F6}"/>
              </a:ext>
            </a:extLst>
          </p:cNvPr>
          <p:cNvSpPr/>
          <p:nvPr/>
        </p:nvSpPr>
        <p:spPr>
          <a:xfrm>
            <a:off x="9304128" y="2217078"/>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chemeClr val="tx2"/>
              </a:solidFill>
              <a:latin typeface="Calibri"/>
            </a:endParaRPr>
          </a:p>
        </p:txBody>
      </p:sp>
      <p:sp>
        <p:nvSpPr>
          <p:cNvPr id="46" name="TextBox 45">
            <a:extLst>
              <a:ext uri="{FF2B5EF4-FFF2-40B4-BE49-F238E27FC236}">
                <a16:creationId xmlns:a16="http://schemas.microsoft.com/office/drawing/2014/main" id="{25F3FE60-A95C-75A8-5562-122579B17558}"/>
              </a:ext>
            </a:extLst>
          </p:cNvPr>
          <p:cNvSpPr txBox="1"/>
          <p:nvPr/>
        </p:nvSpPr>
        <p:spPr>
          <a:xfrm>
            <a:off x="9046995" y="2143831"/>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7</a:t>
            </a:r>
          </a:p>
          <a:p>
            <a:pPr defTabSz="457200" eaLnBrk="1" fontAlgn="auto" hangingPunct="1">
              <a:spcBef>
                <a:spcPts val="0"/>
              </a:spcBef>
              <a:spcAft>
                <a:spcPts val="0"/>
              </a:spcAft>
            </a:pPr>
            <a:r>
              <a:rPr lang="en-US" b="0" dirty="0">
                <a:solidFill>
                  <a:schemeClr val="tx2"/>
                </a:solidFill>
                <a:latin typeface="Calibri"/>
                <a:ea typeface="+mn-ea"/>
                <a:cs typeface="+mn-cs"/>
              </a:rPr>
              <a:t>6</a:t>
            </a:r>
          </a:p>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chemeClr val="tx2"/>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chemeClr val="tx2"/>
                </a:solidFill>
                <a:latin typeface="Calibri"/>
                <a:ea typeface="+mn-ea"/>
                <a:cs typeface="+mn-cs"/>
              </a:rPr>
              <a:t>1</a:t>
            </a:r>
          </a:p>
          <a:p>
            <a:pPr defTabSz="457200" eaLnBrk="1" fontAlgn="auto" hangingPunct="1">
              <a:spcBef>
                <a:spcPts val="0"/>
              </a:spcBef>
              <a:spcAft>
                <a:spcPts val="0"/>
              </a:spcAft>
            </a:pPr>
            <a:r>
              <a:rPr lang="en-US" b="0" dirty="0">
                <a:solidFill>
                  <a:schemeClr val="tx2"/>
                </a:solidFill>
                <a:latin typeface="Calibri"/>
                <a:ea typeface="+mn-ea"/>
                <a:cs typeface="+mn-cs"/>
              </a:rPr>
              <a:t>0</a:t>
            </a:r>
          </a:p>
        </p:txBody>
      </p:sp>
      <p:sp>
        <p:nvSpPr>
          <p:cNvPr id="47" name="TextBox 46">
            <a:extLst>
              <a:ext uri="{FF2B5EF4-FFF2-40B4-BE49-F238E27FC236}">
                <a16:creationId xmlns:a16="http://schemas.microsoft.com/office/drawing/2014/main" id="{C5898182-E0ED-1A3C-E43B-2864396D05EB}"/>
              </a:ext>
            </a:extLst>
          </p:cNvPr>
          <p:cNvSpPr txBox="1"/>
          <p:nvPr/>
        </p:nvSpPr>
        <p:spPr>
          <a:xfrm>
            <a:off x="7710756" y="4402113"/>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1)</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48" name="TextBox 47">
            <a:extLst>
              <a:ext uri="{FF2B5EF4-FFF2-40B4-BE49-F238E27FC236}">
                <a16:creationId xmlns:a16="http://schemas.microsoft.com/office/drawing/2014/main" id="{E8F25F37-10D0-9ED2-4110-E5A016BA210E}"/>
              </a:ext>
            </a:extLst>
          </p:cNvPr>
          <p:cNvSpPr txBox="1"/>
          <p:nvPr/>
        </p:nvSpPr>
        <p:spPr>
          <a:xfrm>
            <a:off x="8903808" y="4414355"/>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2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2)</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50" name="Rectangle 49">
            <a:extLst>
              <a:ext uri="{FF2B5EF4-FFF2-40B4-BE49-F238E27FC236}">
                <a16:creationId xmlns:a16="http://schemas.microsoft.com/office/drawing/2014/main" id="{103E2C4F-E8F9-3B6C-76F1-E95BA5218D6D}"/>
              </a:ext>
            </a:extLst>
          </p:cNvPr>
          <p:cNvSpPr/>
          <p:nvPr/>
        </p:nvSpPr>
        <p:spPr>
          <a:xfrm>
            <a:off x="10790601" y="408614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51" name="Rectangle 50">
            <a:extLst>
              <a:ext uri="{FF2B5EF4-FFF2-40B4-BE49-F238E27FC236}">
                <a16:creationId xmlns:a16="http://schemas.microsoft.com/office/drawing/2014/main" id="{ECF0E331-3C18-8A2A-E0B7-31EC2DA7E785}"/>
              </a:ext>
            </a:extLst>
          </p:cNvPr>
          <p:cNvSpPr/>
          <p:nvPr/>
        </p:nvSpPr>
        <p:spPr>
          <a:xfrm>
            <a:off x="10790601" y="381516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52" name="Rectangle 51">
            <a:extLst>
              <a:ext uri="{FF2B5EF4-FFF2-40B4-BE49-F238E27FC236}">
                <a16:creationId xmlns:a16="http://schemas.microsoft.com/office/drawing/2014/main" id="{595B2916-D1EE-6C31-7F42-089DA2231AFD}"/>
              </a:ext>
            </a:extLst>
          </p:cNvPr>
          <p:cNvSpPr/>
          <p:nvPr/>
        </p:nvSpPr>
        <p:spPr>
          <a:xfrm>
            <a:off x="10790601" y="353778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53" name="Rectangle 52">
            <a:extLst>
              <a:ext uri="{FF2B5EF4-FFF2-40B4-BE49-F238E27FC236}">
                <a16:creationId xmlns:a16="http://schemas.microsoft.com/office/drawing/2014/main" id="{8964E0E4-3578-BFAB-37AA-20B985D876C2}"/>
              </a:ext>
            </a:extLst>
          </p:cNvPr>
          <p:cNvSpPr/>
          <p:nvPr/>
        </p:nvSpPr>
        <p:spPr>
          <a:xfrm>
            <a:off x="10790601" y="326680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54" name="Rectangle 53">
            <a:extLst>
              <a:ext uri="{FF2B5EF4-FFF2-40B4-BE49-F238E27FC236}">
                <a16:creationId xmlns:a16="http://schemas.microsoft.com/office/drawing/2014/main" id="{9DF390E5-ECE5-CF9C-A672-0C1B656724DC}"/>
              </a:ext>
            </a:extLst>
          </p:cNvPr>
          <p:cNvSpPr/>
          <p:nvPr/>
        </p:nvSpPr>
        <p:spPr>
          <a:xfrm>
            <a:off x="10790601" y="299760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55" name="Rectangle 54">
            <a:extLst>
              <a:ext uri="{FF2B5EF4-FFF2-40B4-BE49-F238E27FC236}">
                <a16:creationId xmlns:a16="http://schemas.microsoft.com/office/drawing/2014/main" id="{E589BE61-AB7E-241C-8B89-2ACEA3066A94}"/>
              </a:ext>
            </a:extLst>
          </p:cNvPr>
          <p:cNvSpPr/>
          <p:nvPr/>
        </p:nvSpPr>
        <p:spPr>
          <a:xfrm>
            <a:off x="10790601" y="272663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58" name="TextBox 57">
            <a:extLst>
              <a:ext uri="{FF2B5EF4-FFF2-40B4-BE49-F238E27FC236}">
                <a16:creationId xmlns:a16="http://schemas.microsoft.com/office/drawing/2014/main" id="{1B72B02E-EB1D-4C73-3F7A-4CC3087486EB}"/>
              </a:ext>
            </a:extLst>
          </p:cNvPr>
          <p:cNvSpPr txBox="1"/>
          <p:nvPr/>
        </p:nvSpPr>
        <p:spPr>
          <a:xfrm>
            <a:off x="10489282" y="2678720"/>
            <a:ext cx="301686" cy="1754326"/>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sp>
        <p:nvSpPr>
          <p:cNvPr id="59" name="Rectangle 58">
            <a:extLst>
              <a:ext uri="{FF2B5EF4-FFF2-40B4-BE49-F238E27FC236}">
                <a16:creationId xmlns:a16="http://schemas.microsoft.com/office/drawing/2014/main" id="{2087B8DA-AAD9-A7B7-015D-EE91AD47E90D}"/>
              </a:ext>
            </a:extLst>
          </p:cNvPr>
          <p:cNvSpPr/>
          <p:nvPr/>
        </p:nvSpPr>
        <p:spPr>
          <a:xfrm>
            <a:off x="11374532" y="408365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60" name="Rectangle 59">
            <a:extLst>
              <a:ext uri="{FF2B5EF4-FFF2-40B4-BE49-F238E27FC236}">
                <a16:creationId xmlns:a16="http://schemas.microsoft.com/office/drawing/2014/main" id="{907804E6-1703-40C8-FE48-F653F0B17FAA}"/>
              </a:ext>
            </a:extLst>
          </p:cNvPr>
          <p:cNvSpPr/>
          <p:nvPr/>
        </p:nvSpPr>
        <p:spPr>
          <a:xfrm>
            <a:off x="11374532" y="381268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2</a:t>
            </a:r>
          </a:p>
        </p:txBody>
      </p:sp>
      <p:sp>
        <p:nvSpPr>
          <p:cNvPr id="61" name="Rectangle 60">
            <a:extLst>
              <a:ext uri="{FF2B5EF4-FFF2-40B4-BE49-F238E27FC236}">
                <a16:creationId xmlns:a16="http://schemas.microsoft.com/office/drawing/2014/main" id="{82F4DC80-B51D-BBAA-774C-C1C613AFE17E}"/>
              </a:ext>
            </a:extLst>
          </p:cNvPr>
          <p:cNvSpPr/>
          <p:nvPr/>
        </p:nvSpPr>
        <p:spPr>
          <a:xfrm>
            <a:off x="11374532" y="353529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0</a:t>
            </a:r>
          </a:p>
        </p:txBody>
      </p:sp>
      <p:sp>
        <p:nvSpPr>
          <p:cNvPr id="62" name="Rectangle 61">
            <a:extLst>
              <a:ext uri="{FF2B5EF4-FFF2-40B4-BE49-F238E27FC236}">
                <a16:creationId xmlns:a16="http://schemas.microsoft.com/office/drawing/2014/main" id="{E93B53BC-983B-C034-90F5-3296DD00A948}"/>
              </a:ext>
            </a:extLst>
          </p:cNvPr>
          <p:cNvSpPr/>
          <p:nvPr/>
        </p:nvSpPr>
        <p:spPr>
          <a:xfrm>
            <a:off x="11374532" y="326431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1</a:t>
            </a:r>
          </a:p>
        </p:txBody>
      </p:sp>
      <p:sp>
        <p:nvSpPr>
          <p:cNvPr id="63" name="Rectangle 62">
            <a:extLst>
              <a:ext uri="{FF2B5EF4-FFF2-40B4-BE49-F238E27FC236}">
                <a16:creationId xmlns:a16="http://schemas.microsoft.com/office/drawing/2014/main" id="{23F84491-97D0-4771-51D0-CE97F12A7F2D}"/>
              </a:ext>
            </a:extLst>
          </p:cNvPr>
          <p:cNvSpPr/>
          <p:nvPr/>
        </p:nvSpPr>
        <p:spPr>
          <a:xfrm>
            <a:off x="11374532" y="299512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64" name="Rectangle 63">
            <a:extLst>
              <a:ext uri="{FF2B5EF4-FFF2-40B4-BE49-F238E27FC236}">
                <a16:creationId xmlns:a16="http://schemas.microsoft.com/office/drawing/2014/main" id="{1670A34E-0D47-C64B-6F7F-F2B50E28CEE2}"/>
              </a:ext>
            </a:extLst>
          </p:cNvPr>
          <p:cNvSpPr/>
          <p:nvPr/>
        </p:nvSpPr>
        <p:spPr>
          <a:xfrm>
            <a:off x="11374532" y="272414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66" name="TextBox 65">
            <a:extLst>
              <a:ext uri="{FF2B5EF4-FFF2-40B4-BE49-F238E27FC236}">
                <a16:creationId xmlns:a16="http://schemas.microsoft.com/office/drawing/2014/main" id="{ECC25FF9-A319-823B-1F6A-E363234643CD}"/>
              </a:ext>
            </a:extLst>
          </p:cNvPr>
          <p:cNvSpPr txBox="1"/>
          <p:nvPr/>
        </p:nvSpPr>
        <p:spPr>
          <a:xfrm>
            <a:off x="10733528" y="4674255"/>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Inverted</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67" name="TextBox 66">
            <a:extLst>
              <a:ext uri="{FF2B5EF4-FFF2-40B4-BE49-F238E27FC236}">
                <a16:creationId xmlns:a16="http://schemas.microsoft.com/office/drawing/2014/main" id="{3442A607-B643-431E-2A5E-0EFFA353F121}"/>
              </a:ext>
            </a:extLst>
          </p:cNvPr>
          <p:cNvSpPr txBox="1"/>
          <p:nvPr/>
        </p:nvSpPr>
        <p:spPr>
          <a:xfrm>
            <a:off x="10841955" y="2387011"/>
            <a:ext cx="481222"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err="1">
                <a:solidFill>
                  <a:prstClr val="black"/>
                </a:solidFill>
                <a:latin typeface="Calibri"/>
                <a:ea typeface="+mn-ea"/>
                <a:cs typeface="+mn-cs"/>
              </a:rPr>
              <a:t>pid</a:t>
            </a:r>
            <a:endParaRPr lang="en-US" b="0" dirty="0">
              <a:solidFill>
                <a:prstClr val="black"/>
              </a:solidFill>
              <a:latin typeface="Calibri"/>
              <a:ea typeface="+mn-ea"/>
              <a:cs typeface="+mn-cs"/>
            </a:endParaRPr>
          </a:p>
        </p:txBody>
      </p:sp>
      <p:sp>
        <p:nvSpPr>
          <p:cNvPr id="68" name="TextBox 67">
            <a:extLst>
              <a:ext uri="{FF2B5EF4-FFF2-40B4-BE49-F238E27FC236}">
                <a16:creationId xmlns:a16="http://schemas.microsoft.com/office/drawing/2014/main" id="{E716D36C-DAFF-8F4C-D7E5-D20E33CC325E}"/>
              </a:ext>
            </a:extLst>
          </p:cNvPr>
          <p:cNvSpPr txBox="1"/>
          <p:nvPr/>
        </p:nvSpPr>
        <p:spPr>
          <a:xfrm>
            <a:off x="11368967" y="2395404"/>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69" name="TextBox 68">
            <a:extLst>
              <a:ext uri="{FF2B5EF4-FFF2-40B4-BE49-F238E27FC236}">
                <a16:creationId xmlns:a16="http://schemas.microsoft.com/office/drawing/2014/main" id="{46247589-B00B-7ACE-26E7-8F7BC2787DB6}"/>
              </a:ext>
            </a:extLst>
          </p:cNvPr>
          <p:cNvSpPr txBox="1"/>
          <p:nvPr/>
        </p:nvSpPr>
        <p:spPr>
          <a:xfrm>
            <a:off x="7620000" y="1894824"/>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70" name="TextBox 69">
            <a:extLst>
              <a:ext uri="{FF2B5EF4-FFF2-40B4-BE49-F238E27FC236}">
                <a16:creationId xmlns:a16="http://schemas.microsoft.com/office/drawing/2014/main" id="{A4759162-13D0-0682-AD0B-E4DCD383074B}"/>
              </a:ext>
            </a:extLst>
          </p:cNvPr>
          <p:cNvSpPr txBox="1"/>
          <p:nvPr/>
        </p:nvSpPr>
        <p:spPr>
          <a:xfrm>
            <a:off x="8147811" y="1895446"/>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71" name="TextBox 70">
            <a:extLst>
              <a:ext uri="{FF2B5EF4-FFF2-40B4-BE49-F238E27FC236}">
                <a16:creationId xmlns:a16="http://schemas.microsoft.com/office/drawing/2014/main" id="{48052A4C-475C-3E2D-06FF-72E2A0312E3C}"/>
              </a:ext>
            </a:extLst>
          </p:cNvPr>
          <p:cNvSpPr txBox="1"/>
          <p:nvPr/>
        </p:nvSpPr>
        <p:spPr>
          <a:xfrm>
            <a:off x="8811575" y="1883841"/>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72" name="TextBox 71">
            <a:extLst>
              <a:ext uri="{FF2B5EF4-FFF2-40B4-BE49-F238E27FC236}">
                <a16:creationId xmlns:a16="http://schemas.microsoft.com/office/drawing/2014/main" id="{11B68691-1717-3777-2A97-138CCF039C81}"/>
              </a:ext>
            </a:extLst>
          </p:cNvPr>
          <p:cNvSpPr txBox="1"/>
          <p:nvPr/>
        </p:nvSpPr>
        <p:spPr>
          <a:xfrm>
            <a:off x="9339386" y="1884463"/>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73" name="TextBox 72">
            <a:extLst>
              <a:ext uri="{FF2B5EF4-FFF2-40B4-BE49-F238E27FC236}">
                <a16:creationId xmlns:a16="http://schemas.microsoft.com/office/drawing/2014/main" id="{55BA889B-FE30-9256-1500-5D67C6F764AC}"/>
              </a:ext>
            </a:extLst>
          </p:cNvPr>
          <p:cNvSpPr txBox="1"/>
          <p:nvPr/>
        </p:nvSpPr>
        <p:spPr>
          <a:xfrm>
            <a:off x="10230135" y="2149441"/>
            <a:ext cx="692562"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P</a:t>
            </a:r>
            <a:r>
              <a:rPr lang="en-US" b="0" dirty="0">
                <a:solidFill>
                  <a:prstClr val="black"/>
                </a:solidFill>
                <a:latin typeface="Calibri"/>
                <a:ea typeface="+mn-ea"/>
                <a:cs typeface="+mn-cs"/>
              </a:rPr>
              <a:t>PN</a:t>
            </a:r>
          </a:p>
          <a:p>
            <a:pPr algn="ctr" defTabSz="457200" eaLnBrk="1" fontAlgn="auto" hangingPunct="1">
              <a:spcBef>
                <a:spcPts val="0"/>
              </a:spcBef>
              <a:spcAft>
                <a:spcPts val="0"/>
              </a:spcAft>
            </a:pPr>
            <a:r>
              <a:rPr lang="en-US" b="0" dirty="0">
                <a:solidFill>
                  <a:prstClr val="black"/>
                </a:solidFill>
                <a:latin typeface="Calibri"/>
                <a:ea typeface="+mn-ea"/>
                <a:cs typeface="+mn-cs"/>
              </a:rPr>
              <a:t>index</a:t>
            </a:r>
          </a:p>
        </p:txBody>
      </p:sp>
      <p:sp>
        <p:nvSpPr>
          <p:cNvPr id="74" name="TextBox 73">
            <a:extLst>
              <a:ext uri="{FF2B5EF4-FFF2-40B4-BE49-F238E27FC236}">
                <a16:creationId xmlns:a16="http://schemas.microsoft.com/office/drawing/2014/main" id="{7BAB786D-70AD-D62D-A474-5C7845F84EAC}"/>
              </a:ext>
            </a:extLst>
          </p:cNvPr>
          <p:cNvSpPr txBox="1"/>
          <p:nvPr/>
        </p:nvSpPr>
        <p:spPr>
          <a:xfrm>
            <a:off x="8513833" y="5485596"/>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Forward</a:t>
            </a:r>
            <a:endParaRPr lang="en-US" b="0" dirty="0">
              <a:solidFill>
                <a:prstClr val="black"/>
              </a:solidFill>
              <a:latin typeface="Calibri"/>
              <a:ea typeface="+mn-ea"/>
              <a:cs typeface="+mn-cs"/>
            </a:endParaRP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5" name="Title 4">
            <a:extLst>
              <a:ext uri="{FF2B5EF4-FFF2-40B4-BE49-F238E27FC236}">
                <a16:creationId xmlns:a16="http://schemas.microsoft.com/office/drawing/2014/main" id="{E1393DED-4F21-B62F-E83A-B01BF841B6E9}"/>
              </a:ext>
            </a:extLst>
          </p:cNvPr>
          <p:cNvSpPr>
            <a:spLocks noGrp="1"/>
          </p:cNvSpPr>
          <p:nvPr>
            <p:ph type="title"/>
          </p:nvPr>
        </p:nvSpPr>
        <p:spPr/>
        <p:txBody>
          <a:bodyPr/>
          <a:lstStyle/>
          <a:p>
            <a:r>
              <a:rPr lang="en-GB" dirty="0"/>
              <a:t>Inverted Page Table </a:t>
            </a:r>
            <a:endParaRPr lang="en-SE" dirty="0"/>
          </a:p>
        </p:txBody>
      </p:sp>
    </p:spTree>
    <p:extLst>
      <p:ext uri="{BB962C8B-B14F-4D97-AF65-F5344CB8AC3E}">
        <p14:creationId xmlns:p14="http://schemas.microsoft.com/office/powerpoint/2010/main" val="3574822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8">
            <a:extLst>
              <a:ext uri="{FF2B5EF4-FFF2-40B4-BE49-F238E27FC236}">
                <a16:creationId xmlns:a16="http://schemas.microsoft.com/office/drawing/2014/main" id="{BFB8942B-A7FB-6235-8BDF-9387439A9AF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3044" y="3042163"/>
            <a:ext cx="6226175"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a:extLst>
              <a:ext uri="{FF2B5EF4-FFF2-40B4-BE49-F238E27FC236}">
                <a16:creationId xmlns:a16="http://schemas.microsoft.com/office/drawing/2014/main" id="{217C840F-1223-30E6-5FC0-9C51ECD3B75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91044" y="3393204"/>
            <a:ext cx="4863932" cy="3363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79">
            <a:extLst>
              <a:ext uri="{FF2B5EF4-FFF2-40B4-BE49-F238E27FC236}">
                <a16:creationId xmlns:a16="http://schemas.microsoft.com/office/drawing/2014/main" id="{80A45D10-2C49-C7EB-ABA0-B187521C9B94}"/>
              </a:ext>
            </a:extLst>
          </p:cNvPr>
          <p:cNvGrpSpPr/>
          <p:nvPr/>
        </p:nvGrpSpPr>
        <p:grpSpPr>
          <a:xfrm>
            <a:off x="2213683" y="400394"/>
            <a:ext cx="875897" cy="2308324"/>
            <a:chOff x="2802870" y="2379678"/>
            <a:chExt cx="875897" cy="2308324"/>
          </a:xfrm>
        </p:grpSpPr>
        <p:sp>
          <p:nvSpPr>
            <p:cNvPr id="7" name="Rectangle 6">
              <a:extLst>
                <a:ext uri="{FF2B5EF4-FFF2-40B4-BE49-F238E27FC236}">
                  <a16:creationId xmlns:a16="http://schemas.microsoft.com/office/drawing/2014/main" id="{79AA598F-66D7-7637-361F-23F757B879AF}"/>
                </a:ext>
              </a:extLst>
            </p:cNvPr>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4</a:t>
              </a:r>
            </a:p>
          </p:txBody>
        </p:sp>
        <p:sp>
          <p:nvSpPr>
            <p:cNvPr id="8" name="Rectangle 7">
              <a:extLst>
                <a:ext uri="{FF2B5EF4-FFF2-40B4-BE49-F238E27FC236}">
                  <a16:creationId xmlns:a16="http://schemas.microsoft.com/office/drawing/2014/main" id="{79E50C88-9F81-2944-44EE-7B99EADD9B30}"/>
                </a:ext>
              </a:extLst>
            </p:cNvPr>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9" name="Rectangle 8">
              <a:extLst>
                <a:ext uri="{FF2B5EF4-FFF2-40B4-BE49-F238E27FC236}">
                  <a16:creationId xmlns:a16="http://schemas.microsoft.com/office/drawing/2014/main" id="{15F96417-525F-B4A6-1E23-9CAEF01B9B48}"/>
                </a:ext>
              </a:extLst>
            </p:cNvPr>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10" name="Rectangle 9">
              <a:extLst>
                <a:ext uri="{FF2B5EF4-FFF2-40B4-BE49-F238E27FC236}">
                  <a16:creationId xmlns:a16="http://schemas.microsoft.com/office/drawing/2014/main" id="{4A69D5E5-D5EB-E298-2260-20F48450344A}"/>
                </a:ext>
              </a:extLst>
            </p:cNvPr>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1" name="Rectangle 10">
              <a:extLst>
                <a:ext uri="{FF2B5EF4-FFF2-40B4-BE49-F238E27FC236}">
                  <a16:creationId xmlns:a16="http://schemas.microsoft.com/office/drawing/2014/main" id="{0880B1B4-987B-0DEA-8DF4-C159673CC0A4}"/>
                </a:ext>
              </a:extLst>
            </p:cNvPr>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2" name="Rectangle 11">
              <a:extLst>
                <a:ext uri="{FF2B5EF4-FFF2-40B4-BE49-F238E27FC236}">
                  <a16:creationId xmlns:a16="http://schemas.microsoft.com/office/drawing/2014/main" id="{FBC3F175-FC3B-F958-7A57-C86FF9B63298}"/>
                </a:ext>
              </a:extLst>
            </p:cNvPr>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3" name="Rectangle 12">
              <a:extLst>
                <a:ext uri="{FF2B5EF4-FFF2-40B4-BE49-F238E27FC236}">
                  <a16:creationId xmlns:a16="http://schemas.microsoft.com/office/drawing/2014/main" id="{E6A9D39A-0404-4C33-4273-E84BCFBEF5FA}"/>
                </a:ext>
              </a:extLst>
            </p:cNvPr>
            <p:cNvSpPr/>
            <p:nvPr/>
          </p:nvSpPr>
          <p:spPr>
            <a:xfrm>
              <a:off x="3094836" y="273894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4" name="Rectangle 13">
              <a:extLst>
                <a:ext uri="{FF2B5EF4-FFF2-40B4-BE49-F238E27FC236}">
                  <a16:creationId xmlns:a16="http://schemas.microsoft.com/office/drawing/2014/main" id="{D54B9CC1-8656-2896-F7A7-47D89D15E240}"/>
                </a:ext>
              </a:extLst>
            </p:cNvPr>
            <p:cNvSpPr/>
            <p:nvPr/>
          </p:nvSpPr>
          <p:spPr>
            <a:xfrm>
              <a:off x="3094836" y="246796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5" name="TextBox 14">
              <a:extLst>
                <a:ext uri="{FF2B5EF4-FFF2-40B4-BE49-F238E27FC236}">
                  <a16:creationId xmlns:a16="http://schemas.microsoft.com/office/drawing/2014/main" id="{0AC237D6-B8C8-CB4F-87BB-019AD32AE197}"/>
                </a:ext>
              </a:extLst>
            </p:cNvPr>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7</a:t>
              </a:r>
            </a:p>
            <a:p>
              <a:pPr defTabSz="457200" eaLnBrk="1" fontAlgn="auto" hangingPunct="1">
                <a:spcBef>
                  <a:spcPts val="0"/>
                </a:spcBef>
                <a:spcAft>
                  <a:spcPts val="0"/>
                </a:spcAft>
              </a:pPr>
              <a:r>
                <a:rPr lang="en-US" b="0" dirty="0">
                  <a:solidFill>
                    <a:srgbClr val="FF0000"/>
                  </a:solidFill>
                  <a:latin typeface="Calibri"/>
                  <a:ea typeface="+mn-ea"/>
                  <a:cs typeface="+mn-cs"/>
                </a:rPr>
                <a:t>6</a:t>
              </a:r>
            </a:p>
            <a:p>
              <a:pPr defTabSz="457200" eaLnBrk="1" fontAlgn="auto" hangingPunct="1">
                <a:spcBef>
                  <a:spcPts val="0"/>
                </a:spcBef>
                <a:spcAft>
                  <a:spcPts val="0"/>
                </a:spcAft>
              </a:pPr>
              <a:r>
                <a:rPr lang="en-US" b="0" dirty="0">
                  <a:solidFill>
                    <a:srgbClr val="FF0000"/>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rgbClr val="FF0000"/>
                  </a:solidFill>
                  <a:latin typeface="Calibri"/>
                  <a:ea typeface="+mn-ea"/>
                  <a:cs typeface="+mn-cs"/>
                </a:rPr>
                <a:t>3</a:t>
              </a:r>
            </a:p>
            <a:p>
              <a:pPr defTabSz="457200" eaLnBrk="1" fontAlgn="auto" hangingPunct="1">
                <a:spcBef>
                  <a:spcPts val="0"/>
                </a:spcBef>
                <a:spcAft>
                  <a:spcPts val="0"/>
                </a:spcAft>
              </a:pPr>
              <a:r>
                <a:rPr lang="en-US" b="0" dirty="0">
                  <a:solidFill>
                    <a:srgbClr val="FF0000"/>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grpSp>
      <p:sp>
        <p:nvSpPr>
          <p:cNvPr id="16" name="Rectangle 15">
            <a:extLst>
              <a:ext uri="{FF2B5EF4-FFF2-40B4-BE49-F238E27FC236}">
                <a16:creationId xmlns:a16="http://schemas.microsoft.com/office/drawing/2014/main" id="{E3CFE2AC-4918-0A0E-10DD-50934533AEEF}"/>
              </a:ext>
            </a:extLst>
          </p:cNvPr>
          <p:cNvSpPr/>
          <p:nvPr/>
        </p:nvSpPr>
        <p:spPr>
          <a:xfrm>
            <a:off x="3655867" y="238589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17" name="Rectangle 16">
            <a:extLst>
              <a:ext uri="{FF2B5EF4-FFF2-40B4-BE49-F238E27FC236}">
                <a16:creationId xmlns:a16="http://schemas.microsoft.com/office/drawing/2014/main" id="{EF80C7EB-064A-DBC9-AEAB-23BEF892818D}"/>
              </a:ext>
            </a:extLst>
          </p:cNvPr>
          <p:cNvSpPr/>
          <p:nvPr/>
        </p:nvSpPr>
        <p:spPr>
          <a:xfrm>
            <a:off x="3655867" y="211491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3</a:t>
            </a:r>
          </a:p>
        </p:txBody>
      </p:sp>
      <p:sp>
        <p:nvSpPr>
          <p:cNvPr id="18" name="Rectangle 17">
            <a:extLst>
              <a:ext uri="{FF2B5EF4-FFF2-40B4-BE49-F238E27FC236}">
                <a16:creationId xmlns:a16="http://schemas.microsoft.com/office/drawing/2014/main" id="{03802A6A-8F7A-E215-DB5F-FFECFF938EBA}"/>
              </a:ext>
            </a:extLst>
          </p:cNvPr>
          <p:cNvSpPr/>
          <p:nvPr/>
        </p:nvSpPr>
        <p:spPr>
          <a:xfrm>
            <a:off x="3655867" y="183753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5</a:t>
            </a:r>
          </a:p>
        </p:txBody>
      </p:sp>
      <p:sp>
        <p:nvSpPr>
          <p:cNvPr id="19" name="Rectangle 18">
            <a:extLst>
              <a:ext uri="{FF2B5EF4-FFF2-40B4-BE49-F238E27FC236}">
                <a16:creationId xmlns:a16="http://schemas.microsoft.com/office/drawing/2014/main" id="{FA5C7C72-2929-61F5-25C5-F23F8A8106BF}"/>
              </a:ext>
            </a:extLst>
          </p:cNvPr>
          <p:cNvSpPr/>
          <p:nvPr/>
        </p:nvSpPr>
        <p:spPr>
          <a:xfrm>
            <a:off x="3655867" y="156655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0" name="Rectangle 19">
            <a:extLst>
              <a:ext uri="{FF2B5EF4-FFF2-40B4-BE49-F238E27FC236}">
                <a16:creationId xmlns:a16="http://schemas.microsoft.com/office/drawing/2014/main" id="{E92725A3-82C2-E71C-579E-BA1A8E65B6E0}"/>
              </a:ext>
            </a:extLst>
          </p:cNvPr>
          <p:cNvSpPr/>
          <p:nvPr/>
        </p:nvSpPr>
        <p:spPr>
          <a:xfrm>
            <a:off x="3655867" y="129735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1" name="Rectangle 20">
            <a:extLst>
              <a:ext uri="{FF2B5EF4-FFF2-40B4-BE49-F238E27FC236}">
                <a16:creationId xmlns:a16="http://schemas.microsoft.com/office/drawing/2014/main" id="{691AFAFC-5DF1-1E68-FEF4-A0CBBCC1CF24}"/>
              </a:ext>
            </a:extLst>
          </p:cNvPr>
          <p:cNvSpPr/>
          <p:nvPr/>
        </p:nvSpPr>
        <p:spPr>
          <a:xfrm>
            <a:off x="3655867" y="102638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2" name="Rectangle 21">
            <a:extLst>
              <a:ext uri="{FF2B5EF4-FFF2-40B4-BE49-F238E27FC236}">
                <a16:creationId xmlns:a16="http://schemas.microsoft.com/office/drawing/2014/main" id="{2899BA53-73D7-302F-3BFD-A6A1771CA198}"/>
              </a:ext>
            </a:extLst>
          </p:cNvPr>
          <p:cNvSpPr/>
          <p:nvPr/>
        </p:nvSpPr>
        <p:spPr>
          <a:xfrm>
            <a:off x="3655867" y="7566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3" name="Rectangle 22">
            <a:extLst>
              <a:ext uri="{FF2B5EF4-FFF2-40B4-BE49-F238E27FC236}">
                <a16:creationId xmlns:a16="http://schemas.microsoft.com/office/drawing/2014/main" id="{80FDE0BA-42C3-388D-12C5-B181506AB026}"/>
              </a:ext>
            </a:extLst>
          </p:cNvPr>
          <p:cNvSpPr/>
          <p:nvPr/>
        </p:nvSpPr>
        <p:spPr>
          <a:xfrm>
            <a:off x="3655867" y="4856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chemeClr val="tx2"/>
              </a:solidFill>
              <a:latin typeface="Calibri"/>
            </a:endParaRPr>
          </a:p>
        </p:txBody>
      </p:sp>
      <p:sp>
        <p:nvSpPr>
          <p:cNvPr id="24" name="TextBox 23">
            <a:extLst>
              <a:ext uri="{FF2B5EF4-FFF2-40B4-BE49-F238E27FC236}">
                <a16:creationId xmlns:a16="http://schemas.microsoft.com/office/drawing/2014/main" id="{AF153ED9-AD43-2218-1D18-B34B52E45661}"/>
              </a:ext>
            </a:extLst>
          </p:cNvPr>
          <p:cNvSpPr txBox="1"/>
          <p:nvPr/>
        </p:nvSpPr>
        <p:spPr>
          <a:xfrm>
            <a:off x="3398734" y="412390"/>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7</a:t>
            </a:r>
          </a:p>
          <a:p>
            <a:pPr defTabSz="457200" eaLnBrk="1" fontAlgn="auto" hangingPunct="1">
              <a:spcBef>
                <a:spcPts val="0"/>
              </a:spcBef>
              <a:spcAft>
                <a:spcPts val="0"/>
              </a:spcAft>
            </a:pPr>
            <a:r>
              <a:rPr lang="en-US" b="0" dirty="0">
                <a:solidFill>
                  <a:schemeClr val="tx2"/>
                </a:solidFill>
                <a:latin typeface="Calibri"/>
                <a:ea typeface="+mn-ea"/>
                <a:cs typeface="+mn-cs"/>
              </a:rPr>
              <a:t>6</a:t>
            </a:r>
          </a:p>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chemeClr val="tx2"/>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chemeClr val="tx2"/>
                </a:solidFill>
                <a:latin typeface="Calibri"/>
                <a:ea typeface="+mn-ea"/>
                <a:cs typeface="+mn-cs"/>
              </a:rPr>
              <a:t>1</a:t>
            </a:r>
          </a:p>
          <a:p>
            <a:pPr defTabSz="457200" eaLnBrk="1" fontAlgn="auto" hangingPunct="1">
              <a:spcBef>
                <a:spcPts val="0"/>
              </a:spcBef>
              <a:spcAft>
                <a:spcPts val="0"/>
              </a:spcAft>
            </a:pPr>
            <a:r>
              <a:rPr lang="en-US" b="0" dirty="0">
                <a:solidFill>
                  <a:schemeClr val="tx2"/>
                </a:solidFill>
                <a:latin typeface="Calibri"/>
                <a:ea typeface="+mn-ea"/>
                <a:cs typeface="+mn-cs"/>
              </a:rPr>
              <a:t>0</a:t>
            </a:r>
          </a:p>
        </p:txBody>
      </p:sp>
      <p:sp>
        <p:nvSpPr>
          <p:cNvPr id="25" name="TextBox 24">
            <a:extLst>
              <a:ext uri="{FF2B5EF4-FFF2-40B4-BE49-F238E27FC236}">
                <a16:creationId xmlns:a16="http://schemas.microsoft.com/office/drawing/2014/main" id="{9F341850-76A2-072D-72A1-D8D28634001D}"/>
              </a:ext>
            </a:extLst>
          </p:cNvPr>
          <p:cNvSpPr txBox="1"/>
          <p:nvPr/>
        </p:nvSpPr>
        <p:spPr>
          <a:xfrm>
            <a:off x="2062495" y="2670672"/>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1)</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26" name="TextBox 25">
            <a:extLst>
              <a:ext uri="{FF2B5EF4-FFF2-40B4-BE49-F238E27FC236}">
                <a16:creationId xmlns:a16="http://schemas.microsoft.com/office/drawing/2014/main" id="{AC29DB95-4DEF-D43A-164A-D5D209392E56}"/>
              </a:ext>
            </a:extLst>
          </p:cNvPr>
          <p:cNvSpPr txBox="1"/>
          <p:nvPr/>
        </p:nvSpPr>
        <p:spPr>
          <a:xfrm>
            <a:off x="3255547" y="2682914"/>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2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2)</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27" name="Rectangle 26">
            <a:extLst>
              <a:ext uri="{FF2B5EF4-FFF2-40B4-BE49-F238E27FC236}">
                <a16:creationId xmlns:a16="http://schemas.microsoft.com/office/drawing/2014/main" id="{7D1DFD5F-734F-7D2B-41AE-41E8F186FA6E}"/>
              </a:ext>
            </a:extLst>
          </p:cNvPr>
          <p:cNvSpPr/>
          <p:nvPr/>
        </p:nvSpPr>
        <p:spPr>
          <a:xfrm>
            <a:off x="8524171" y="2564167"/>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28" name="Rectangle 27">
            <a:extLst>
              <a:ext uri="{FF2B5EF4-FFF2-40B4-BE49-F238E27FC236}">
                <a16:creationId xmlns:a16="http://schemas.microsoft.com/office/drawing/2014/main" id="{93979196-5B40-E3EA-A40A-F48D93817E68}"/>
              </a:ext>
            </a:extLst>
          </p:cNvPr>
          <p:cNvSpPr/>
          <p:nvPr/>
        </p:nvSpPr>
        <p:spPr>
          <a:xfrm>
            <a:off x="8524171" y="2293189"/>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29" name="Rectangle 28">
            <a:extLst>
              <a:ext uri="{FF2B5EF4-FFF2-40B4-BE49-F238E27FC236}">
                <a16:creationId xmlns:a16="http://schemas.microsoft.com/office/drawing/2014/main" id="{21D74D0B-03CC-A9B4-A908-2B24B99F2841}"/>
              </a:ext>
            </a:extLst>
          </p:cNvPr>
          <p:cNvSpPr/>
          <p:nvPr/>
        </p:nvSpPr>
        <p:spPr>
          <a:xfrm>
            <a:off x="8524171" y="2015803"/>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0" name="Rectangle 29">
            <a:extLst>
              <a:ext uri="{FF2B5EF4-FFF2-40B4-BE49-F238E27FC236}">
                <a16:creationId xmlns:a16="http://schemas.microsoft.com/office/drawing/2014/main" id="{69351CB4-3263-EEC0-7791-3CC0D73CB9E3}"/>
              </a:ext>
            </a:extLst>
          </p:cNvPr>
          <p:cNvSpPr/>
          <p:nvPr/>
        </p:nvSpPr>
        <p:spPr>
          <a:xfrm>
            <a:off x="8524171" y="1744825"/>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1" name="Rectangle 30">
            <a:extLst>
              <a:ext uri="{FF2B5EF4-FFF2-40B4-BE49-F238E27FC236}">
                <a16:creationId xmlns:a16="http://schemas.microsoft.com/office/drawing/2014/main" id="{C81C3E94-FB30-48FE-5393-24A3CD86BF48}"/>
              </a:ext>
            </a:extLst>
          </p:cNvPr>
          <p:cNvSpPr/>
          <p:nvPr/>
        </p:nvSpPr>
        <p:spPr>
          <a:xfrm>
            <a:off x="8524171" y="1475631"/>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32" name="Rectangle 31">
            <a:extLst>
              <a:ext uri="{FF2B5EF4-FFF2-40B4-BE49-F238E27FC236}">
                <a16:creationId xmlns:a16="http://schemas.microsoft.com/office/drawing/2014/main" id="{B5636F02-583A-8407-220D-73E663204DFB}"/>
              </a:ext>
            </a:extLst>
          </p:cNvPr>
          <p:cNvSpPr/>
          <p:nvPr/>
        </p:nvSpPr>
        <p:spPr>
          <a:xfrm>
            <a:off x="8524171" y="1204653"/>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3" name="TextBox 32">
            <a:extLst>
              <a:ext uri="{FF2B5EF4-FFF2-40B4-BE49-F238E27FC236}">
                <a16:creationId xmlns:a16="http://schemas.microsoft.com/office/drawing/2014/main" id="{6ADB8195-C87E-563A-D6FE-83AC6A784473}"/>
              </a:ext>
            </a:extLst>
          </p:cNvPr>
          <p:cNvSpPr txBox="1"/>
          <p:nvPr/>
        </p:nvSpPr>
        <p:spPr>
          <a:xfrm>
            <a:off x="8222852" y="1156743"/>
            <a:ext cx="301686" cy="1754326"/>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sp>
        <p:nvSpPr>
          <p:cNvPr id="34" name="Rectangle 33">
            <a:extLst>
              <a:ext uri="{FF2B5EF4-FFF2-40B4-BE49-F238E27FC236}">
                <a16:creationId xmlns:a16="http://schemas.microsoft.com/office/drawing/2014/main" id="{96D50BDA-2A45-B364-E5EB-7629B89D383E}"/>
              </a:ext>
            </a:extLst>
          </p:cNvPr>
          <p:cNvSpPr/>
          <p:nvPr/>
        </p:nvSpPr>
        <p:spPr>
          <a:xfrm>
            <a:off x="9108102" y="2561681"/>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35" name="Rectangle 34">
            <a:extLst>
              <a:ext uri="{FF2B5EF4-FFF2-40B4-BE49-F238E27FC236}">
                <a16:creationId xmlns:a16="http://schemas.microsoft.com/office/drawing/2014/main" id="{81B9572D-9614-4E85-6BB1-F8106B1D7D87}"/>
              </a:ext>
            </a:extLst>
          </p:cNvPr>
          <p:cNvSpPr/>
          <p:nvPr/>
        </p:nvSpPr>
        <p:spPr>
          <a:xfrm>
            <a:off x="9108102" y="2290703"/>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2</a:t>
            </a:r>
          </a:p>
        </p:txBody>
      </p:sp>
      <p:sp>
        <p:nvSpPr>
          <p:cNvPr id="36" name="Rectangle 35">
            <a:extLst>
              <a:ext uri="{FF2B5EF4-FFF2-40B4-BE49-F238E27FC236}">
                <a16:creationId xmlns:a16="http://schemas.microsoft.com/office/drawing/2014/main" id="{DEBEB704-A372-D1BD-FD57-D28AE3A5E88C}"/>
              </a:ext>
            </a:extLst>
          </p:cNvPr>
          <p:cNvSpPr/>
          <p:nvPr/>
        </p:nvSpPr>
        <p:spPr>
          <a:xfrm>
            <a:off x="9108102" y="2013317"/>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0</a:t>
            </a:r>
          </a:p>
        </p:txBody>
      </p:sp>
      <p:sp>
        <p:nvSpPr>
          <p:cNvPr id="37" name="Rectangle 36">
            <a:extLst>
              <a:ext uri="{FF2B5EF4-FFF2-40B4-BE49-F238E27FC236}">
                <a16:creationId xmlns:a16="http://schemas.microsoft.com/office/drawing/2014/main" id="{67FCA6B9-8AF5-E375-42A8-DA53B2C66CDE}"/>
              </a:ext>
            </a:extLst>
          </p:cNvPr>
          <p:cNvSpPr/>
          <p:nvPr/>
        </p:nvSpPr>
        <p:spPr>
          <a:xfrm>
            <a:off x="9108102" y="1742339"/>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1</a:t>
            </a:r>
          </a:p>
        </p:txBody>
      </p:sp>
      <p:sp>
        <p:nvSpPr>
          <p:cNvPr id="38" name="Rectangle 37">
            <a:extLst>
              <a:ext uri="{FF2B5EF4-FFF2-40B4-BE49-F238E27FC236}">
                <a16:creationId xmlns:a16="http://schemas.microsoft.com/office/drawing/2014/main" id="{99E8262D-051E-8A9D-4325-EF5E6C921B6B}"/>
              </a:ext>
            </a:extLst>
          </p:cNvPr>
          <p:cNvSpPr/>
          <p:nvPr/>
        </p:nvSpPr>
        <p:spPr>
          <a:xfrm>
            <a:off x="9108102" y="1473145"/>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39" name="Rectangle 38">
            <a:extLst>
              <a:ext uri="{FF2B5EF4-FFF2-40B4-BE49-F238E27FC236}">
                <a16:creationId xmlns:a16="http://schemas.microsoft.com/office/drawing/2014/main" id="{0451BA15-C9E1-E0C9-A2CF-A9E91F517760}"/>
              </a:ext>
            </a:extLst>
          </p:cNvPr>
          <p:cNvSpPr/>
          <p:nvPr/>
        </p:nvSpPr>
        <p:spPr>
          <a:xfrm>
            <a:off x="9108102" y="1202167"/>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40" name="TextBox 39">
            <a:extLst>
              <a:ext uri="{FF2B5EF4-FFF2-40B4-BE49-F238E27FC236}">
                <a16:creationId xmlns:a16="http://schemas.microsoft.com/office/drawing/2014/main" id="{6E8208E0-E705-758E-0D4B-F8FCF9CD9934}"/>
              </a:ext>
            </a:extLst>
          </p:cNvPr>
          <p:cNvSpPr txBox="1"/>
          <p:nvPr/>
        </p:nvSpPr>
        <p:spPr>
          <a:xfrm>
            <a:off x="7095452" y="1532056"/>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Inverted</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41" name="TextBox 40">
            <a:extLst>
              <a:ext uri="{FF2B5EF4-FFF2-40B4-BE49-F238E27FC236}">
                <a16:creationId xmlns:a16="http://schemas.microsoft.com/office/drawing/2014/main" id="{34CDDD60-6AE1-FDC4-E736-6BFEFB2330F7}"/>
              </a:ext>
            </a:extLst>
          </p:cNvPr>
          <p:cNvSpPr txBox="1"/>
          <p:nvPr/>
        </p:nvSpPr>
        <p:spPr>
          <a:xfrm>
            <a:off x="8575525" y="865034"/>
            <a:ext cx="481222"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err="1">
                <a:solidFill>
                  <a:prstClr val="black"/>
                </a:solidFill>
                <a:latin typeface="Calibri"/>
                <a:ea typeface="+mn-ea"/>
                <a:cs typeface="+mn-cs"/>
              </a:rPr>
              <a:t>pid</a:t>
            </a:r>
            <a:endParaRPr lang="en-US" b="0" dirty="0">
              <a:solidFill>
                <a:prstClr val="black"/>
              </a:solidFill>
              <a:latin typeface="Calibri"/>
              <a:ea typeface="+mn-ea"/>
              <a:cs typeface="+mn-cs"/>
            </a:endParaRPr>
          </a:p>
        </p:txBody>
      </p:sp>
      <p:sp>
        <p:nvSpPr>
          <p:cNvPr id="42" name="TextBox 41">
            <a:extLst>
              <a:ext uri="{FF2B5EF4-FFF2-40B4-BE49-F238E27FC236}">
                <a16:creationId xmlns:a16="http://schemas.microsoft.com/office/drawing/2014/main" id="{014ED0C6-34A5-AC20-50CC-4D0AB8EED8C1}"/>
              </a:ext>
            </a:extLst>
          </p:cNvPr>
          <p:cNvSpPr txBox="1"/>
          <p:nvPr/>
        </p:nvSpPr>
        <p:spPr>
          <a:xfrm>
            <a:off x="9102537" y="873427"/>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3" name="TextBox 42">
            <a:extLst>
              <a:ext uri="{FF2B5EF4-FFF2-40B4-BE49-F238E27FC236}">
                <a16:creationId xmlns:a16="http://schemas.microsoft.com/office/drawing/2014/main" id="{4052645A-95FA-7D29-4E32-8109CFBF9DBB}"/>
              </a:ext>
            </a:extLst>
          </p:cNvPr>
          <p:cNvSpPr txBox="1"/>
          <p:nvPr/>
        </p:nvSpPr>
        <p:spPr>
          <a:xfrm>
            <a:off x="1971739" y="163383"/>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4" name="TextBox 43">
            <a:extLst>
              <a:ext uri="{FF2B5EF4-FFF2-40B4-BE49-F238E27FC236}">
                <a16:creationId xmlns:a16="http://schemas.microsoft.com/office/drawing/2014/main" id="{36A25ECB-09FC-651D-ADAC-5D8DD0C743AD}"/>
              </a:ext>
            </a:extLst>
          </p:cNvPr>
          <p:cNvSpPr txBox="1"/>
          <p:nvPr/>
        </p:nvSpPr>
        <p:spPr>
          <a:xfrm>
            <a:off x="2499550" y="164005"/>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45" name="TextBox 44">
            <a:extLst>
              <a:ext uri="{FF2B5EF4-FFF2-40B4-BE49-F238E27FC236}">
                <a16:creationId xmlns:a16="http://schemas.microsoft.com/office/drawing/2014/main" id="{2C74D1BA-BAD9-056A-6DB2-587CE757ABA2}"/>
              </a:ext>
            </a:extLst>
          </p:cNvPr>
          <p:cNvSpPr txBox="1"/>
          <p:nvPr/>
        </p:nvSpPr>
        <p:spPr>
          <a:xfrm>
            <a:off x="3163314" y="152400"/>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6" name="TextBox 45">
            <a:extLst>
              <a:ext uri="{FF2B5EF4-FFF2-40B4-BE49-F238E27FC236}">
                <a16:creationId xmlns:a16="http://schemas.microsoft.com/office/drawing/2014/main" id="{E7B93177-27AF-3F6D-28E0-064C516C4AE6}"/>
              </a:ext>
            </a:extLst>
          </p:cNvPr>
          <p:cNvSpPr txBox="1"/>
          <p:nvPr/>
        </p:nvSpPr>
        <p:spPr>
          <a:xfrm>
            <a:off x="3691125" y="153022"/>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47" name="TextBox 46">
            <a:extLst>
              <a:ext uri="{FF2B5EF4-FFF2-40B4-BE49-F238E27FC236}">
                <a16:creationId xmlns:a16="http://schemas.microsoft.com/office/drawing/2014/main" id="{678ECBD3-F42A-EA87-BD98-6D44CB0DA99B}"/>
              </a:ext>
            </a:extLst>
          </p:cNvPr>
          <p:cNvSpPr txBox="1"/>
          <p:nvPr/>
        </p:nvSpPr>
        <p:spPr>
          <a:xfrm>
            <a:off x="7963705" y="627464"/>
            <a:ext cx="692562"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P</a:t>
            </a:r>
            <a:r>
              <a:rPr lang="en-US" b="0" dirty="0">
                <a:solidFill>
                  <a:prstClr val="black"/>
                </a:solidFill>
                <a:latin typeface="Calibri"/>
                <a:ea typeface="+mn-ea"/>
                <a:cs typeface="+mn-cs"/>
              </a:rPr>
              <a:t>PN</a:t>
            </a:r>
          </a:p>
          <a:p>
            <a:pPr algn="ctr" defTabSz="457200" eaLnBrk="1" fontAlgn="auto" hangingPunct="1">
              <a:spcBef>
                <a:spcPts val="0"/>
              </a:spcBef>
              <a:spcAft>
                <a:spcPts val="0"/>
              </a:spcAft>
            </a:pPr>
            <a:r>
              <a:rPr lang="en-US" b="0" dirty="0">
                <a:solidFill>
                  <a:prstClr val="black"/>
                </a:solidFill>
                <a:latin typeface="Calibri"/>
                <a:ea typeface="+mn-ea"/>
                <a:cs typeface="+mn-cs"/>
              </a:rPr>
              <a:t>index</a:t>
            </a:r>
          </a:p>
        </p:txBody>
      </p:sp>
      <p:sp>
        <p:nvSpPr>
          <p:cNvPr id="48" name="TextBox 47">
            <a:extLst>
              <a:ext uri="{FF2B5EF4-FFF2-40B4-BE49-F238E27FC236}">
                <a16:creationId xmlns:a16="http://schemas.microsoft.com/office/drawing/2014/main" id="{C9D8AF12-5E73-D422-7BAF-76708BC47331}"/>
              </a:ext>
            </a:extLst>
          </p:cNvPr>
          <p:cNvSpPr txBox="1"/>
          <p:nvPr/>
        </p:nvSpPr>
        <p:spPr>
          <a:xfrm>
            <a:off x="1177090" y="1345976"/>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Forward</a:t>
            </a:r>
            <a:endParaRPr lang="en-US" b="0" dirty="0">
              <a:solidFill>
                <a:prstClr val="black"/>
              </a:solidFill>
              <a:latin typeface="Calibri"/>
              <a:ea typeface="+mn-ea"/>
              <a:cs typeface="+mn-cs"/>
            </a:endParaRP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49" name="TextBox 48">
            <a:extLst>
              <a:ext uri="{FF2B5EF4-FFF2-40B4-BE49-F238E27FC236}">
                <a16:creationId xmlns:a16="http://schemas.microsoft.com/office/drawing/2014/main" id="{FC239E29-4665-481D-1CA1-3775E88E693A}"/>
              </a:ext>
            </a:extLst>
          </p:cNvPr>
          <p:cNvSpPr txBox="1"/>
          <p:nvPr/>
        </p:nvSpPr>
        <p:spPr>
          <a:xfrm>
            <a:off x="2971592" y="6058647"/>
            <a:ext cx="1918539"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Forward</a:t>
            </a:r>
            <a:endParaRPr lang="en-US" b="0" dirty="0">
              <a:solidFill>
                <a:prstClr val="black"/>
              </a:solidFill>
              <a:latin typeface="Calibri"/>
              <a:ea typeface="+mn-ea"/>
              <a:cs typeface="+mn-cs"/>
            </a:endParaRPr>
          </a:p>
          <a:p>
            <a:pPr algn="ctr" defTabSz="457200" eaLnBrk="1" fontAlgn="auto" hangingPunct="1">
              <a:spcBef>
                <a:spcPts val="0"/>
              </a:spcBef>
              <a:spcAft>
                <a:spcPts val="0"/>
              </a:spcAft>
            </a:pPr>
            <a:r>
              <a:rPr lang="en-US" b="0" dirty="0">
                <a:solidFill>
                  <a:prstClr val="black"/>
                </a:solidFill>
                <a:latin typeface="Calibri"/>
                <a:ea typeface="+mn-ea"/>
                <a:cs typeface="+mn-cs"/>
              </a:rPr>
              <a:t>Page Table Lookup</a:t>
            </a:r>
          </a:p>
        </p:txBody>
      </p:sp>
      <p:sp>
        <p:nvSpPr>
          <p:cNvPr id="50" name="TextBox 49">
            <a:extLst>
              <a:ext uri="{FF2B5EF4-FFF2-40B4-BE49-F238E27FC236}">
                <a16:creationId xmlns:a16="http://schemas.microsoft.com/office/drawing/2014/main" id="{D51AD5CA-EEAD-F074-857B-0003A329C1CC}"/>
              </a:ext>
            </a:extLst>
          </p:cNvPr>
          <p:cNvSpPr txBox="1"/>
          <p:nvPr/>
        </p:nvSpPr>
        <p:spPr>
          <a:xfrm>
            <a:off x="9374708" y="6058647"/>
            <a:ext cx="1918539"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Inverted</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 Lookup</a:t>
            </a:r>
          </a:p>
        </p:txBody>
      </p:sp>
    </p:spTree>
    <p:extLst>
      <p:ext uri="{BB962C8B-B14F-4D97-AF65-F5344CB8AC3E}">
        <p14:creationId xmlns:p14="http://schemas.microsoft.com/office/powerpoint/2010/main" val="1979187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8696A-345D-DD39-9772-6C908639EC6B}"/>
              </a:ext>
            </a:extLst>
          </p:cNvPr>
          <p:cNvSpPr>
            <a:spLocks noGrp="1"/>
          </p:cNvSpPr>
          <p:nvPr>
            <p:ph type="title"/>
          </p:nvPr>
        </p:nvSpPr>
        <p:spPr/>
        <p:txBody>
          <a:bodyPr/>
          <a:lstStyle/>
          <a:p>
            <a:r>
              <a:rPr lang="en-US" dirty="0"/>
              <a:t>Inverted Page Table Lookup Example</a:t>
            </a:r>
            <a:endParaRPr lang="en-SE" dirty="0"/>
          </a:p>
        </p:txBody>
      </p:sp>
      <p:sp>
        <p:nvSpPr>
          <p:cNvPr id="3" name="Content Placeholder 2">
            <a:extLst>
              <a:ext uri="{FF2B5EF4-FFF2-40B4-BE49-F238E27FC236}">
                <a16:creationId xmlns:a16="http://schemas.microsoft.com/office/drawing/2014/main" id="{FCD122A5-6365-22A1-80F3-CB4AF369CD58}"/>
              </a:ext>
            </a:extLst>
          </p:cNvPr>
          <p:cNvSpPr>
            <a:spLocks noGrp="1"/>
          </p:cNvSpPr>
          <p:nvPr>
            <p:ph idx="1"/>
          </p:nvPr>
        </p:nvSpPr>
        <p:spPr/>
        <p:txBody>
          <a:bodyPr/>
          <a:lstStyle/>
          <a:p>
            <a:r>
              <a:rPr lang="en-GB" dirty="0" err="1"/>
              <a:t>pid</a:t>
            </a:r>
            <a:r>
              <a:rPr lang="en-GB" dirty="0"/>
              <a:t>=0, VPN=0x1 </a:t>
            </a:r>
            <a:r>
              <a:rPr lang="en-GB" dirty="0">
                <a:sym typeface="Wingdings" panose="05000000000000000000" pitchFamily="2" charset="2"/>
              </a:rPr>
              <a:t></a:t>
            </a:r>
            <a:r>
              <a:rPr lang="en-GB" dirty="0"/>
              <a:t> PPN=0x18F1B</a:t>
            </a:r>
            <a:endParaRPr lang="en-SE" dirty="0"/>
          </a:p>
        </p:txBody>
      </p:sp>
      <p:pic>
        <p:nvPicPr>
          <p:cNvPr id="75" name="Picture 2">
            <a:extLst>
              <a:ext uri="{FF2B5EF4-FFF2-40B4-BE49-F238E27FC236}">
                <a16:creationId xmlns:a16="http://schemas.microsoft.com/office/drawing/2014/main" id="{AAAA2D93-2FA0-E9D6-A475-F23D700C2474}"/>
              </a:ext>
            </a:extLst>
          </p:cNvPr>
          <p:cNvPicPr>
            <a:picLocks noChangeAspect="1" noChangeArrowheads="1"/>
          </p:cNvPicPr>
          <p:nvPr/>
        </p:nvPicPr>
        <p:blipFill>
          <a:blip r:embed="rId3"/>
          <a:srcRect/>
          <a:stretch>
            <a:fillRect/>
          </a:stretch>
        </p:blipFill>
        <p:spPr bwMode="auto">
          <a:xfrm>
            <a:off x="3124200" y="1676400"/>
            <a:ext cx="6363269" cy="4383158"/>
          </a:xfrm>
          <a:prstGeom prst="rect">
            <a:avLst/>
          </a:prstGeom>
          <a:noFill/>
          <a:ln w="9525">
            <a:noFill/>
            <a:miter lim="800000"/>
            <a:headEnd/>
            <a:tailEnd/>
          </a:ln>
        </p:spPr>
      </p:pic>
      <p:sp>
        <p:nvSpPr>
          <p:cNvPr id="4" name="TextBox 3">
            <a:extLst>
              <a:ext uri="{FF2B5EF4-FFF2-40B4-BE49-F238E27FC236}">
                <a16:creationId xmlns:a16="http://schemas.microsoft.com/office/drawing/2014/main" id="{B6330882-EBE4-9D03-5E80-F1A3F55FAB70}"/>
              </a:ext>
            </a:extLst>
          </p:cNvPr>
          <p:cNvSpPr txBox="1"/>
          <p:nvPr/>
        </p:nvSpPr>
        <p:spPr>
          <a:xfrm>
            <a:off x="4419600" y="6211957"/>
            <a:ext cx="4191000"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pt-BR" sz="1400" b="0" dirty="0"/>
              <a:t>Inverted page table</a:t>
            </a:r>
          </a:p>
          <a:p>
            <a:r>
              <a:rPr lang="pt-BR" sz="1400" b="0" dirty="0">
                <a:hlinkClick r:id="rId4"/>
              </a:rPr>
              <a:t>https://www.youtube.com/watch?v=9pXnMfKq7Hw</a:t>
            </a:r>
            <a:r>
              <a:rPr lang="pt-BR" sz="1400" b="0" dirty="0"/>
              <a:t>  </a:t>
            </a:r>
          </a:p>
        </p:txBody>
      </p:sp>
    </p:spTree>
    <p:extLst>
      <p:ext uri="{BB962C8B-B14F-4D97-AF65-F5344CB8AC3E}">
        <p14:creationId xmlns:p14="http://schemas.microsoft.com/office/powerpoint/2010/main" val="48987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54C8A-5321-DC82-3645-FDE10A89A63F}"/>
              </a:ext>
            </a:extLst>
          </p:cNvPr>
          <p:cNvSpPr>
            <a:spLocks noGrp="1"/>
          </p:cNvSpPr>
          <p:nvPr>
            <p:ph type="title"/>
          </p:nvPr>
        </p:nvSpPr>
        <p:spPr/>
        <p:txBody>
          <a:bodyPr>
            <a:normAutofit fontScale="90000"/>
          </a:bodyPr>
          <a:lstStyle/>
          <a:p>
            <a:r>
              <a:rPr lang="en-GB" dirty="0"/>
              <a:t>Typical Memory Hierarchy</a:t>
            </a:r>
            <a:endParaRPr lang="en-SE" dirty="0"/>
          </a:p>
        </p:txBody>
      </p:sp>
      <p:sp>
        <p:nvSpPr>
          <p:cNvPr id="4" name="Slide Number Placeholder 3">
            <a:extLst>
              <a:ext uri="{FF2B5EF4-FFF2-40B4-BE49-F238E27FC236}">
                <a16:creationId xmlns:a16="http://schemas.microsoft.com/office/drawing/2014/main" id="{3791B4F8-D527-2998-9CA6-686397292680}"/>
              </a:ext>
            </a:extLst>
          </p:cNvPr>
          <p:cNvSpPr>
            <a:spLocks noGrp="1"/>
          </p:cNvSpPr>
          <p:nvPr>
            <p:ph type="sldNum" sz="quarter" idx="10"/>
          </p:nvPr>
        </p:nvSpPr>
        <p:spPr>
          <a:xfrm>
            <a:off x="11658600" y="6513661"/>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79ACD604-DE96-4BF4-B014-6BD05026CF1E}" type="slidenum">
              <a:rPr lang="en-US" altLang="zh-CN" smtClean="0"/>
              <a:pPr>
                <a:defRPr/>
              </a:pPr>
              <a:t>3</a:t>
            </a:fld>
            <a:endParaRPr lang="en-US" altLang="zh-CN" dirty="0"/>
          </a:p>
        </p:txBody>
      </p:sp>
      <p:sp>
        <p:nvSpPr>
          <p:cNvPr id="55" name="Rectangle 16">
            <a:extLst>
              <a:ext uri="{FF2B5EF4-FFF2-40B4-BE49-F238E27FC236}">
                <a16:creationId xmlns:a16="http://schemas.microsoft.com/office/drawing/2014/main" id="{91BBA1B8-4584-27D7-38CB-44C73D977621}"/>
              </a:ext>
            </a:extLst>
          </p:cNvPr>
          <p:cNvSpPr>
            <a:spLocks noChangeArrowheads="1"/>
          </p:cNvSpPr>
          <p:nvPr/>
        </p:nvSpPr>
        <p:spPr bwMode="auto">
          <a:xfrm>
            <a:off x="5049294" y="3803653"/>
            <a:ext cx="533400" cy="1487488"/>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L3 Cache</a:t>
            </a:r>
            <a:br>
              <a:rPr kumimoji="0" lang="en-US" sz="1600" b="0" i="0" u="none" strike="noStrike" kern="0" cap="none" spc="0" normalizeH="0" baseline="0" noProof="0" dirty="0">
                <a:ln>
                  <a:noFill/>
                </a:ln>
                <a:solidFill>
                  <a:srgbClr val="000000"/>
                </a:solidFill>
                <a:effectLst/>
                <a:uLnTx/>
                <a:uFillTx/>
                <a:latin typeface="Helvetica" charset="0"/>
                <a:cs typeface="Helvetica" charset="0"/>
              </a:rPr>
            </a:br>
            <a:r>
              <a:rPr kumimoji="0" lang="en-US" sz="1600" b="0" i="0" u="none" strike="noStrike" kern="0" cap="none" spc="0" normalizeH="0" baseline="0" noProof="0" dirty="0">
                <a:ln>
                  <a:noFill/>
                </a:ln>
                <a:solidFill>
                  <a:srgbClr val="000000"/>
                </a:solidFill>
                <a:effectLst/>
                <a:uLnTx/>
                <a:uFillTx/>
                <a:latin typeface="Helvetica" charset="0"/>
                <a:cs typeface="Helvetica" charset="0"/>
              </a:rPr>
              <a:t>(shared)</a:t>
            </a:r>
          </a:p>
        </p:txBody>
      </p:sp>
      <p:sp>
        <p:nvSpPr>
          <p:cNvPr id="56" name="Rectangle 14">
            <a:extLst>
              <a:ext uri="{FF2B5EF4-FFF2-40B4-BE49-F238E27FC236}">
                <a16:creationId xmlns:a16="http://schemas.microsoft.com/office/drawing/2014/main" id="{9CC3A805-67E3-DC9D-A59B-4D0EFF0590DF}"/>
              </a:ext>
            </a:extLst>
          </p:cNvPr>
          <p:cNvSpPr>
            <a:spLocks noChangeArrowheads="1"/>
          </p:cNvSpPr>
          <p:nvPr/>
        </p:nvSpPr>
        <p:spPr bwMode="auto">
          <a:xfrm>
            <a:off x="2927635" y="4282285"/>
            <a:ext cx="355600" cy="1008857"/>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Registers</a:t>
            </a:r>
          </a:p>
        </p:txBody>
      </p:sp>
      <p:sp>
        <p:nvSpPr>
          <p:cNvPr id="57" name="Rectangle 4">
            <a:extLst>
              <a:ext uri="{FF2B5EF4-FFF2-40B4-BE49-F238E27FC236}">
                <a16:creationId xmlns:a16="http://schemas.microsoft.com/office/drawing/2014/main" id="{9F0A232C-924D-9F08-CCF2-72576D14124E}"/>
              </a:ext>
            </a:extLst>
          </p:cNvPr>
          <p:cNvSpPr>
            <a:spLocks noChangeArrowheads="1"/>
          </p:cNvSpPr>
          <p:nvPr/>
        </p:nvSpPr>
        <p:spPr bwMode="auto">
          <a:xfrm>
            <a:off x="2847431" y="2619380"/>
            <a:ext cx="2019300" cy="1285875"/>
          </a:xfrm>
          <a:prstGeom prst="rect">
            <a:avLst/>
          </a:prstGeom>
          <a:noFill/>
          <a:ln w="254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58" name="Rectangle 6">
            <a:extLst>
              <a:ext uri="{FF2B5EF4-FFF2-40B4-BE49-F238E27FC236}">
                <a16:creationId xmlns:a16="http://schemas.microsoft.com/office/drawing/2014/main" id="{D7EA836D-1ECA-DEE3-6925-5164B1A4C3B4}"/>
              </a:ext>
            </a:extLst>
          </p:cNvPr>
          <p:cNvSpPr>
            <a:spLocks noChangeArrowheads="1"/>
          </p:cNvSpPr>
          <p:nvPr/>
        </p:nvSpPr>
        <p:spPr bwMode="auto">
          <a:xfrm>
            <a:off x="2847431" y="3992567"/>
            <a:ext cx="2019300" cy="1298575"/>
          </a:xfrm>
          <a:prstGeom prst="rect">
            <a:avLst/>
          </a:prstGeom>
          <a:noFill/>
          <a:ln w="254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59" name="Rectangle 8">
            <a:extLst>
              <a:ext uri="{FF2B5EF4-FFF2-40B4-BE49-F238E27FC236}">
                <a16:creationId xmlns:a16="http://schemas.microsoft.com/office/drawing/2014/main" id="{C5231BB0-C136-B458-5D1B-CA3232D7EB12}"/>
              </a:ext>
            </a:extLst>
          </p:cNvPr>
          <p:cNvSpPr>
            <a:spLocks noChangeArrowheads="1"/>
          </p:cNvSpPr>
          <p:nvPr/>
        </p:nvSpPr>
        <p:spPr bwMode="auto">
          <a:xfrm>
            <a:off x="8638631" y="2309816"/>
            <a:ext cx="1314450" cy="2998788"/>
          </a:xfrm>
          <a:prstGeom prst="rect">
            <a:avLst/>
          </a:prstGeom>
          <a:solidFill>
            <a:srgbClr val="C0D2FE"/>
          </a:solidFill>
          <a:ln w="25400">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Helvetica" charset="0"/>
              </a:rPr>
              <a:t>Secondary</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 Storage </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(Disk)</a:t>
            </a:r>
          </a:p>
        </p:txBody>
      </p:sp>
      <p:sp>
        <p:nvSpPr>
          <p:cNvPr id="60" name="Rectangle 10">
            <a:extLst>
              <a:ext uri="{FF2B5EF4-FFF2-40B4-BE49-F238E27FC236}">
                <a16:creationId xmlns:a16="http://schemas.microsoft.com/office/drawing/2014/main" id="{70854250-8081-4469-2C23-6D5A20ECCAAE}"/>
              </a:ext>
            </a:extLst>
          </p:cNvPr>
          <p:cNvSpPr>
            <a:spLocks noChangeArrowheads="1"/>
          </p:cNvSpPr>
          <p:nvPr/>
        </p:nvSpPr>
        <p:spPr bwMode="auto">
          <a:xfrm>
            <a:off x="2695031" y="2206629"/>
            <a:ext cx="3043238" cy="3194050"/>
          </a:xfrm>
          <a:prstGeom prst="rect">
            <a:avLst/>
          </a:prstGeom>
          <a:noFill/>
          <a:ln w="254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61" name="Rectangle 11">
            <a:extLst>
              <a:ext uri="{FF2B5EF4-FFF2-40B4-BE49-F238E27FC236}">
                <a16:creationId xmlns:a16="http://schemas.microsoft.com/office/drawing/2014/main" id="{195885C2-EF8D-79FD-EB7B-153CAE39E8BC}"/>
              </a:ext>
            </a:extLst>
          </p:cNvPr>
          <p:cNvSpPr>
            <a:spLocks noChangeArrowheads="1"/>
          </p:cNvSpPr>
          <p:nvPr/>
        </p:nvSpPr>
        <p:spPr bwMode="auto">
          <a:xfrm>
            <a:off x="3384007" y="2225679"/>
            <a:ext cx="11858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Processor</a:t>
            </a:r>
          </a:p>
        </p:txBody>
      </p:sp>
      <p:sp>
        <p:nvSpPr>
          <p:cNvPr id="62" name="Line 12">
            <a:extLst>
              <a:ext uri="{FF2B5EF4-FFF2-40B4-BE49-F238E27FC236}">
                <a16:creationId xmlns:a16="http://schemas.microsoft.com/office/drawing/2014/main" id="{AC4CB065-EC38-3244-86E9-4B644BFF706C}"/>
              </a:ext>
            </a:extLst>
          </p:cNvPr>
          <p:cNvSpPr>
            <a:spLocks noChangeShapeType="1"/>
          </p:cNvSpPr>
          <p:nvPr/>
        </p:nvSpPr>
        <p:spPr bwMode="auto">
          <a:xfrm flipV="1">
            <a:off x="3855495" y="2309817"/>
            <a:ext cx="4783137" cy="1971675"/>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3" name="Rectangle 18">
            <a:extLst>
              <a:ext uri="{FF2B5EF4-FFF2-40B4-BE49-F238E27FC236}">
                <a16:creationId xmlns:a16="http://schemas.microsoft.com/office/drawing/2014/main" id="{A8CDC017-0EEA-CD6A-1920-71AE51BA44C8}"/>
              </a:ext>
            </a:extLst>
          </p:cNvPr>
          <p:cNvSpPr>
            <a:spLocks noChangeArrowheads="1"/>
          </p:cNvSpPr>
          <p:nvPr/>
        </p:nvSpPr>
        <p:spPr bwMode="auto">
          <a:xfrm>
            <a:off x="5966869" y="3411542"/>
            <a:ext cx="969962" cy="1897063"/>
          </a:xfrm>
          <a:prstGeom prst="rect">
            <a:avLst/>
          </a:prstGeom>
          <a:solidFill>
            <a:srgbClr val="C0D2FE"/>
          </a:solidFill>
          <a:ln w="254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Main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Memory</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(DRAM)</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Helvetica" charset="0"/>
            </a:endParaRPr>
          </a:p>
        </p:txBody>
      </p:sp>
      <p:sp>
        <p:nvSpPr>
          <p:cNvPr id="64" name="Rectangle 22">
            <a:extLst>
              <a:ext uri="{FF2B5EF4-FFF2-40B4-BE49-F238E27FC236}">
                <a16:creationId xmlns:a16="http://schemas.microsoft.com/office/drawing/2014/main" id="{5A187801-3BD6-751B-8780-B2F2259EF853}"/>
              </a:ext>
            </a:extLst>
          </p:cNvPr>
          <p:cNvSpPr>
            <a:spLocks noChangeArrowheads="1"/>
          </p:cNvSpPr>
          <p:nvPr/>
        </p:nvSpPr>
        <p:spPr bwMode="auto">
          <a:xfrm>
            <a:off x="3572920" y="6046793"/>
            <a:ext cx="296857"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a:t>
            </a:r>
          </a:p>
        </p:txBody>
      </p:sp>
      <p:sp>
        <p:nvSpPr>
          <p:cNvPr id="65" name="Rectangle 23">
            <a:extLst>
              <a:ext uri="{FF2B5EF4-FFF2-40B4-BE49-F238E27FC236}">
                <a16:creationId xmlns:a16="http://schemas.microsoft.com/office/drawing/2014/main" id="{55FA366F-C381-355F-C1AB-0D4AE272CF0A}"/>
              </a:ext>
            </a:extLst>
          </p:cNvPr>
          <p:cNvSpPr>
            <a:spLocks noChangeArrowheads="1"/>
          </p:cNvSpPr>
          <p:nvPr/>
        </p:nvSpPr>
        <p:spPr bwMode="auto">
          <a:xfrm>
            <a:off x="8795794" y="5953129"/>
            <a:ext cx="13081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400">
                <a:solidFill>
                  <a:srgbClr val="000000"/>
                </a:solidFill>
                <a:latin typeface="Helvetica" charset="0"/>
              </a:rPr>
              <a:t>10,000,000 </a:t>
            </a:r>
          </a:p>
          <a:p>
            <a:r>
              <a:rPr lang="en-US" altLang="ko-KR" sz="1400">
                <a:solidFill>
                  <a:srgbClr val="000000"/>
                </a:solidFill>
                <a:latin typeface="Helvetica" charset="0"/>
              </a:rPr>
              <a:t>   (10 ms)</a:t>
            </a:r>
          </a:p>
        </p:txBody>
      </p:sp>
      <p:sp>
        <p:nvSpPr>
          <p:cNvPr id="66" name="Rectangle 24">
            <a:extLst>
              <a:ext uri="{FF2B5EF4-FFF2-40B4-BE49-F238E27FC236}">
                <a16:creationId xmlns:a16="http://schemas.microsoft.com/office/drawing/2014/main" id="{2388B89D-677B-B073-312B-87BA41598FC6}"/>
              </a:ext>
            </a:extLst>
          </p:cNvPr>
          <p:cNvSpPr>
            <a:spLocks noChangeArrowheads="1"/>
          </p:cNvSpPr>
          <p:nvPr/>
        </p:nvSpPr>
        <p:spPr bwMode="auto">
          <a:xfrm>
            <a:off x="1240880" y="6059493"/>
            <a:ext cx="1299936"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dirty="0">
                <a:solidFill>
                  <a:srgbClr val="000000"/>
                </a:solidFill>
                <a:latin typeface="Helvetica" charset="0"/>
              </a:rPr>
              <a:t>Speed (ns):</a:t>
            </a:r>
          </a:p>
        </p:txBody>
      </p:sp>
      <p:sp>
        <p:nvSpPr>
          <p:cNvPr id="67" name="Rectangle 25">
            <a:extLst>
              <a:ext uri="{FF2B5EF4-FFF2-40B4-BE49-F238E27FC236}">
                <a16:creationId xmlns:a16="http://schemas.microsoft.com/office/drawing/2014/main" id="{1A7F5F95-774A-3D29-38F3-B2F0330C12B2}"/>
              </a:ext>
            </a:extLst>
          </p:cNvPr>
          <p:cNvSpPr>
            <a:spLocks noChangeArrowheads="1"/>
          </p:cNvSpPr>
          <p:nvPr/>
        </p:nvSpPr>
        <p:spPr bwMode="auto">
          <a:xfrm>
            <a:off x="4996906" y="6038855"/>
            <a:ext cx="707526"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10-30</a:t>
            </a:r>
          </a:p>
        </p:txBody>
      </p:sp>
      <p:sp>
        <p:nvSpPr>
          <p:cNvPr id="68" name="Rectangle 26">
            <a:extLst>
              <a:ext uri="{FF2B5EF4-FFF2-40B4-BE49-F238E27FC236}">
                <a16:creationId xmlns:a16="http://schemas.microsoft.com/office/drawing/2014/main" id="{FFD5E403-A727-5C16-DD5C-D8AC06CADAEB}"/>
              </a:ext>
            </a:extLst>
          </p:cNvPr>
          <p:cNvSpPr>
            <a:spLocks noChangeArrowheads="1"/>
          </p:cNvSpPr>
          <p:nvPr/>
        </p:nvSpPr>
        <p:spPr bwMode="auto">
          <a:xfrm>
            <a:off x="6151020" y="6046793"/>
            <a:ext cx="561975"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600">
                <a:solidFill>
                  <a:srgbClr val="000000"/>
                </a:solidFill>
                <a:latin typeface="Helvetica" charset="0"/>
              </a:rPr>
              <a:t>100</a:t>
            </a:r>
          </a:p>
        </p:txBody>
      </p:sp>
      <p:sp>
        <p:nvSpPr>
          <p:cNvPr id="69" name="Rectangle 27">
            <a:extLst>
              <a:ext uri="{FF2B5EF4-FFF2-40B4-BE49-F238E27FC236}">
                <a16:creationId xmlns:a16="http://schemas.microsoft.com/office/drawing/2014/main" id="{8C5A6B52-B720-5A0F-D0C2-C3B851BBA1B8}"/>
              </a:ext>
            </a:extLst>
          </p:cNvPr>
          <p:cNvSpPr>
            <a:spLocks noChangeArrowheads="1"/>
          </p:cNvSpPr>
          <p:nvPr/>
        </p:nvSpPr>
        <p:spPr bwMode="auto">
          <a:xfrm>
            <a:off x="2745855" y="6412138"/>
            <a:ext cx="787376"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100Bs</a:t>
            </a:r>
          </a:p>
        </p:txBody>
      </p:sp>
      <p:sp>
        <p:nvSpPr>
          <p:cNvPr id="70" name="Rectangle 29">
            <a:extLst>
              <a:ext uri="{FF2B5EF4-FFF2-40B4-BE49-F238E27FC236}">
                <a16:creationId xmlns:a16="http://schemas.microsoft.com/office/drawing/2014/main" id="{8F430745-E1BE-3E23-0DB4-63E0DC4271FD}"/>
              </a:ext>
            </a:extLst>
          </p:cNvPr>
          <p:cNvSpPr>
            <a:spLocks noChangeArrowheads="1"/>
          </p:cNvSpPr>
          <p:nvPr/>
        </p:nvSpPr>
        <p:spPr bwMode="auto">
          <a:xfrm>
            <a:off x="1151324" y="6415650"/>
            <a:ext cx="1391307"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dirty="0">
                <a:solidFill>
                  <a:srgbClr val="000000"/>
                </a:solidFill>
                <a:latin typeface="Helvetica" charset="0"/>
              </a:rPr>
              <a:t>Size (bytes):</a:t>
            </a:r>
          </a:p>
        </p:txBody>
      </p:sp>
      <p:sp>
        <p:nvSpPr>
          <p:cNvPr id="71" name="Rectangle 30">
            <a:extLst>
              <a:ext uri="{FF2B5EF4-FFF2-40B4-BE49-F238E27FC236}">
                <a16:creationId xmlns:a16="http://schemas.microsoft.com/office/drawing/2014/main" id="{0BED533B-E125-871A-FBEC-F9948F29EAA2}"/>
              </a:ext>
            </a:extLst>
          </p:cNvPr>
          <p:cNvSpPr>
            <a:spLocks noChangeArrowheads="1"/>
          </p:cNvSpPr>
          <p:nvPr/>
        </p:nvSpPr>
        <p:spPr bwMode="auto">
          <a:xfrm>
            <a:off x="5150894" y="6391501"/>
            <a:ext cx="618760"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MBs</a:t>
            </a:r>
          </a:p>
        </p:txBody>
      </p:sp>
      <p:sp>
        <p:nvSpPr>
          <p:cNvPr id="72" name="Rectangle 31">
            <a:extLst>
              <a:ext uri="{FF2B5EF4-FFF2-40B4-BE49-F238E27FC236}">
                <a16:creationId xmlns:a16="http://schemas.microsoft.com/office/drawing/2014/main" id="{E0181F32-05BC-2970-FDB3-CCC554BA27AB}"/>
              </a:ext>
            </a:extLst>
          </p:cNvPr>
          <p:cNvSpPr>
            <a:spLocks noChangeArrowheads="1"/>
          </p:cNvSpPr>
          <p:nvPr/>
        </p:nvSpPr>
        <p:spPr bwMode="auto">
          <a:xfrm>
            <a:off x="6209757" y="6377213"/>
            <a:ext cx="752475"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r>
              <a:rPr lang="en-US" altLang="ko-KR" sz="1600">
                <a:solidFill>
                  <a:srgbClr val="000000"/>
                </a:solidFill>
                <a:latin typeface="Helvetica" charset="0"/>
              </a:rPr>
              <a:t>GBs</a:t>
            </a:r>
          </a:p>
        </p:txBody>
      </p:sp>
      <p:sp>
        <p:nvSpPr>
          <p:cNvPr id="73" name="Rectangle 36">
            <a:extLst>
              <a:ext uri="{FF2B5EF4-FFF2-40B4-BE49-F238E27FC236}">
                <a16:creationId xmlns:a16="http://schemas.microsoft.com/office/drawing/2014/main" id="{6D697AB0-BC3D-67BC-2C93-6E386F408AC4}"/>
              </a:ext>
            </a:extLst>
          </p:cNvPr>
          <p:cNvSpPr>
            <a:spLocks noChangeArrowheads="1"/>
          </p:cNvSpPr>
          <p:nvPr/>
        </p:nvSpPr>
        <p:spPr bwMode="auto">
          <a:xfrm>
            <a:off x="9019632" y="6335938"/>
            <a:ext cx="570369"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TBs</a:t>
            </a:r>
          </a:p>
        </p:txBody>
      </p:sp>
      <p:sp>
        <p:nvSpPr>
          <p:cNvPr id="74" name="Rectangle 14">
            <a:extLst>
              <a:ext uri="{FF2B5EF4-FFF2-40B4-BE49-F238E27FC236}">
                <a16:creationId xmlns:a16="http://schemas.microsoft.com/office/drawing/2014/main" id="{1ED17084-3069-E434-B337-A358F84D0499}"/>
              </a:ext>
            </a:extLst>
          </p:cNvPr>
          <p:cNvSpPr>
            <a:spLocks noChangeArrowheads="1"/>
          </p:cNvSpPr>
          <p:nvPr/>
        </p:nvSpPr>
        <p:spPr bwMode="auto">
          <a:xfrm>
            <a:off x="2927635" y="2916474"/>
            <a:ext cx="355600" cy="989285"/>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Registers</a:t>
            </a:r>
          </a:p>
        </p:txBody>
      </p:sp>
      <p:sp>
        <p:nvSpPr>
          <p:cNvPr id="75" name="Rectangle 14">
            <a:extLst>
              <a:ext uri="{FF2B5EF4-FFF2-40B4-BE49-F238E27FC236}">
                <a16:creationId xmlns:a16="http://schemas.microsoft.com/office/drawing/2014/main" id="{1A11E2A8-F985-F222-77C2-12CB89D19CED}"/>
              </a:ext>
            </a:extLst>
          </p:cNvPr>
          <p:cNvSpPr>
            <a:spLocks noChangeArrowheads="1"/>
          </p:cNvSpPr>
          <p:nvPr/>
        </p:nvSpPr>
        <p:spPr bwMode="auto">
          <a:xfrm>
            <a:off x="3557044" y="2916473"/>
            <a:ext cx="355600" cy="989285"/>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L1 Cache</a:t>
            </a:r>
          </a:p>
        </p:txBody>
      </p:sp>
      <p:sp>
        <p:nvSpPr>
          <p:cNvPr id="76" name="Rectangle 14">
            <a:extLst>
              <a:ext uri="{FF2B5EF4-FFF2-40B4-BE49-F238E27FC236}">
                <a16:creationId xmlns:a16="http://schemas.microsoft.com/office/drawing/2014/main" id="{7F738ED0-94F5-8E4A-E795-A10AB1EBD099}"/>
              </a:ext>
            </a:extLst>
          </p:cNvPr>
          <p:cNvSpPr>
            <a:spLocks noChangeArrowheads="1"/>
          </p:cNvSpPr>
          <p:nvPr/>
        </p:nvSpPr>
        <p:spPr bwMode="auto">
          <a:xfrm>
            <a:off x="3558631" y="4282285"/>
            <a:ext cx="355600" cy="1001479"/>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L1 Cache</a:t>
            </a:r>
          </a:p>
        </p:txBody>
      </p:sp>
      <p:sp>
        <p:nvSpPr>
          <p:cNvPr id="77" name="Rectangle 14">
            <a:extLst>
              <a:ext uri="{FF2B5EF4-FFF2-40B4-BE49-F238E27FC236}">
                <a16:creationId xmlns:a16="http://schemas.microsoft.com/office/drawing/2014/main" id="{8E725CBE-702E-352D-704B-D07A74D09621}"/>
              </a:ext>
            </a:extLst>
          </p:cNvPr>
          <p:cNvSpPr>
            <a:spLocks noChangeArrowheads="1"/>
          </p:cNvSpPr>
          <p:nvPr/>
        </p:nvSpPr>
        <p:spPr bwMode="auto">
          <a:xfrm>
            <a:off x="4239669" y="4115829"/>
            <a:ext cx="355600" cy="1175313"/>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L2 Cache</a:t>
            </a:r>
          </a:p>
        </p:txBody>
      </p:sp>
      <p:sp>
        <p:nvSpPr>
          <p:cNvPr id="78" name="Rectangle 14">
            <a:extLst>
              <a:ext uri="{FF2B5EF4-FFF2-40B4-BE49-F238E27FC236}">
                <a16:creationId xmlns:a16="http://schemas.microsoft.com/office/drawing/2014/main" id="{A57FFAEE-0EA7-53AC-F38E-7A4DB8D2C1FC}"/>
              </a:ext>
            </a:extLst>
          </p:cNvPr>
          <p:cNvSpPr>
            <a:spLocks noChangeArrowheads="1"/>
          </p:cNvSpPr>
          <p:nvPr/>
        </p:nvSpPr>
        <p:spPr bwMode="auto">
          <a:xfrm>
            <a:off x="4236494" y="2704541"/>
            <a:ext cx="355600" cy="1175313"/>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L2 Cache</a:t>
            </a:r>
          </a:p>
        </p:txBody>
      </p:sp>
      <p:sp>
        <p:nvSpPr>
          <p:cNvPr id="79" name="Rectangle 22">
            <a:extLst>
              <a:ext uri="{FF2B5EF4-FFF2-40B4-BE49-F238E27FC236}">
                <a16:creationId xmlns:a16="http://schemas.microsoft.com/office/drawing/2014/main" id="{47446CE2-67D4-864D-59EE-D6B5F0F1AC6B}"/>
              </a:ext>
            </a:extLst>
          </p:cNvPr>
          <p:cNvSpPr>
            <a:spLocks noChangeArrowheads="1"/>
          </p:cNvSpPr>
          <p:nvPr/>
        </p:nvSpPr>
        <p:spPr bwMode="auto">
          <a:xfrm>
            <a:off x="2976019" y="6046793"/>
            <a:ext cx="467978"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0.3</a:t>
            </a:r>
          </a:p>
        </p:txBody>
      </p:sp>
      <p:sp>
        <p:nvSpPr>
          <p:cNvPr id="80" name="Rectangle 22">
            <a:extLst>
              <a:ext uri="{FF2B5EF4-FFF2-40B4-BE49-F238E27FC236}">
                <a16:creationId xmlns:a16="http://schemas.microsoft.com/office/drawing/2014/main" id="{0D51D612-6FAF-B2BE-EC53-A76B4BB2872D}"/>
              </a:ext>
            </a:extLst>
          </p:cNvPr>
          <p:cNvSpPr>
            <a:spLocks noChangeArrowheads="1"/>
          </p:cNvSpPr>
          <p:nvPr/>
        </p:nvSpPr>
        <p:spPr bwMode="auto">
          <a:xfrm>
            <a:off x="4309520" y="6046793"/>
            <a:ext cx="296857"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3</a:t>
            </a:r>
          </a:p>
        </p:txBody>
      </p:sp>
      <p:sp>
        <p:nvSpPr>
          <p:cNvPr id="81" name="Rectangle 27">
            <a:extLst>
              <a:ext uri="{FF2B5EF4-FFF2-40B4-BE49-F238E27FC236}">
                <a16:creationId xmlns:a16="http://schemas.microsoft.com/office/drawing/2014/main" id="{5E1B2AD8-1557-051D-D4CB-DBF78505A62C}"/>
              </a:ext>
            </a:extLst>
          </p:cNvPr>
          <p:cNvSpPr>
            <a:spLocks noChangeArrowheads="1"/>
          </p:cNvSpPr>
          <p:nvPr/>
        </p:nvSpPr>
        <p:spPr bwMode="auto">
          <a:xfrm>
            <a:off x="3457031" y="6412138"/>
            <a:ext cx="787376"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10kBs</a:t>
            </a:r>
          </a:p>
        </p:txBody>
      </p:sp>
      <p:sp>
        <p:nvSpPr>
          <p:cNvPr id="82" name="Rectangle 27">
            <a:extLst>
              <a:ext uri="{FF2B5EF4-FFF2-40B4-BE49-F238E27FC236}">
                <a16:creationId xmlns:a16="http://schemas.microsoft.com/office/drawing/2014/main" id="{AF23F665-B6DB-65CD-A7D0-E5249D42535F}"/>
              </a:ext>
            </a:extLst>
          </p:cNvPr>
          <p:cNvSpPr>
            <a:spLocks noChangeArrowheads="1"/>
          </p:cNvSpPr>
          <p:nvPr/>
        </p:nvSpPr>
        <p:spPr bwMode="auto">
          <a:xfrm>
            <a:off x="4187281" y="6394676"/>
            <a:ext cx="901490"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100kBs</a:t>
            </a:r>
          </a:p>
        </p:txBody>
      </p:sp>
      <p:sp>
        <p:nvSpPr>
          <p:cNvPr id="83" name="Rectangle 8">
            <a:extLst>
              <a:ext uri="{FF2B5EF4-FFF2-40B4-BE49-F238E27FC236}">
                <a16:creationId xmlns:a16="http://schemas.microsoft.com/office/drawing/2014/main" id="{840FF1C4-F05B-1997-7613-6766C6B67DB8}"/>
              </a:ext>
            </a:extLst>
          </p:cNvPr>
          <p:cNvSpPr>
            <a:spLocks noChangeArrowheads="1"/>
          </p:cNvSpPr>
          <p:nvPr/>
        </p:nvSpPr>
        <p:spPr bwMode="auto">
          <a:xfrm>
            <a:off x="7190831" y="2908305"/>
            <a:ext cx="1143000" cy="2382837"/>
          </a:xfrm>
          <a:prstGeom prst="rect">
            <a:avLst/>
          </a:prstGeom>
          <a:solidFill>
            <a:srgbClr val="C0D2FE"/>
          </a:solidFill>
          <a:ln w="25400">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Helvetica" charset="0"/>
              </a:rPr>
              <a:t>Secondary</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 Storage </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(SSD)</a:t>
            </a:r>
          </a:p>
        </p:txBody>
      </p:sp>
      <p:sp>
        <p:nvSpPr>
          <p:cNvPr id="84" name="Rectangle 26">
            <a:extLst>
              <a:ext uri="{FF2B5EF4-FFF2-40B4-BE49-F238E27FC236}">
                <a16:creationId xmlns:a16="http://schemas.microsoft.com/office/drawing/2014/main" id="{BACCB871-760E-E796-1082-13E63B9915E5}"/>
              </a:ext>
            </a:extLst>
          </p:cNvPr>
          <p:cNvSpPr>
            <a:spLocks noChangeArrowheads="1"/>
          </p:cNvSpPr>
          <p:nvPr/>
        </p:nvSpPr>
        <p:spPr bwMode="auto">
          <a:xfrm>
            <a:off x="7343231" y="5953129"/>
            <a:ext cx="10668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400">
                <a:solidFill>
                  <a:srgbClr val="000000"/>
                </a:solidFill>
                <a:latin typeface="Helvetica" charset="0"/>
              </a:rPr>
              <a:t>100,000</a:t>
            </a:r>
            <a:br>
              <a:rPr lang="en-US" altLang="ko-KR" sz="1400">
                <a:solidFill>
                  <a:srgbClr val="000000"/>
                </a:solidFill>
                <a:latin typeface="Helvetica" charset="0"/>
              </a:rPr>
            </a:br>
            <a:r>
              <a:rPr lang="en-US" altLang="ko-KR" sz="1400">
                <a:solidFill>
                  <a:srgbClr val="000000"/>
                </a:solidFill>
                <a:latin typeface="Helvetica" charset="0"/>
              </a:rPr>
              <a:t>(0.1 ms)</a:t>
            </a:r>
          </a:p>
        </p:txBody>
      </p:sp>
      <p:sp>
        <p:nvSpPr>
          <p:cNvPr id="85" name="Rectangle 31">
            <a:extLst>
              <a:ext uri="{FF2B5EF4-FFF2-40B4-BE49-F238E27FC236}">
                <a16:creationId xmlns:a16="http://schemas.microsoft.com/office/drawing/2014/main" id="{DB4E8BE9-8722-04C6-173B-273DE3E13C88}"/>
              </a:ext>
            </a:extLst>
          </p:cNvPr>
          <p:cNvSpPr>
            <a:spLocks noChangeArrowheads="1"/>
          </p:cNvSpPr>
          <p:nvPr/>
        </p:nvSpPr>
        <p:spPr bwMode="auto">
          <a:xfrm>
            <a:off x="7371807" y="6377213"/>
            <a:ext cx="962025"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600">
                <a:solidFill>
                  <a:srgbClr val="000000"/>
                </a:solidFill>
                <a:latin typeface="Helvetica" charset="0"/>
              </a:rPr>
              <a:t>100GBs</a:t>
            </a:r>
          </a:p>
        </p:txBody>
      </p:sp>
      <p:grpSp>
        <p:nvGrpSpPr>
          <p:cNvPr id="86" name="Group 85">
            <a:extLst>
              <a:ext uri="{FF2B5EF4-FFF2-40B4-BE49-F238E27FC236}">
                <a16:creationId xmlns:a16="http://schemas.microsoft.com/office/drawing/2014/main" id="{AF943504-1EF4-A9EA-1F47-53CF54F44E31}"/>
              </a:ext>
            </a:extLst>
          </p:cNvPr>
          <p:cNvGrpSpPr/>
          <p:nvPr/>
        </p:nvGrpSpPr>
        <p:grpSpPr>
          <a:xfrm>
            <a:off x="3513847" y="1417638"/>
            <a:ext cx="2381584" cy="5315932"/>
            <a:chOff x="975018" y="1116009"/>
            <a:chExt cx="3335587" cy="5315932"/>
          </a:xfrm>
        </p:grpSpPr>
        <p:sp>
          <p:nvSpPr>
            <p:cNvPr id="87" name="Rectangle 86">
              <a:extLst>
                <a:ext uri="{FF2B5EF4-FFF2-40B4-BE49-F238E27FC236}">
                  <a16:creationId xmlns:a16="http://schemas.microsoft.com/office/drawing/2014/main" id="{D5800AAF-5954-C677-67E8-DA0CDCF5C773}"/>
                </a:ext>
              </a:extLst>
            </p:cNvPr>
            <p:cNvSpPr/>
            <p:nvPr/>
          </p:nvSpPr>
          <p:spPr>
            <a:xfrm>
              <a:off x="975018" y="1116009"/>
              <a:ext cx="3335587"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omic Sans MS"/>
                <a:ea typeface="+mn-ea"/>
                <a:cs typeface="+mn-cs"/>
              </a:endParaRPr>
            </a:p>
          </p:txBody>
        </p:sp>
        <p:sp>
          <p:nvSpPr>
            <p:cNvPr id="88" name="TextBox 87">
              <a:extLst>
                <a:ext uri="{FF2B5EF4-FFF2-40B4-BE49-F238E27FC236}">
                  <a16:creationId xmlns:a16="http://schemas.microsoft.com/office/drawing/2014/main" id="{3B9C4DDD-E1D5-7236-79F6-9BBECE76047A}"/>
                </a:ext>
              </a:extLst>
            </p:cNvPr>
            <p:cNvSpPr txBox="1"/>
            <p:nvPr/>
          </p:nvSpPr>
          <p:spPr>
            <a:xfrm>
              <a:off x="1429062" y="1128852"/>
              <a:ext cx="2633982" cy="83099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Managed in </a:t>
              </a:r>
              <a:b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b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Hardware</a:t>
              </a:r>
            </a:p>
          </p:txBody>
        </p:sp>
      </p:grpSp>
      <p:grpSp>
        <p:nvGrpSpPr>
          <p:cNvPr id="89" name="Group 88">
            <a:extLst>
              <a:ext uri="{FF2B5EF4-FFF2-40B4-BE49-F238E27FC236}">
                <a16:creationId xmlns:a16="http://schemas.microsoft.com/office/drawing/2014/main" id="{7E51C482-0594-5430-7631-21BF5137B466}"/>
              </a:ext>
            </a:extLst>
          </p:cNvPr>
          <p:cNvGrpSpPr/>
          <p:nvPr/>
        </p:nvGrpSpPr>
        <p:grpSpPr>
          <a:xfrm>
            <a:off x="5943600" y="1417638"/>
            <a:ext cx="4430459" cy="5315932"/>
            <a:chOff x="4414838" y="1107059"/>
            <a:chExt cx="4230975" cy="5315932"/>
          </a:xfrm>
        </p:grpSpPr>
        <p:sp>
          <p:nvSpPr>
            <p:cNvPr id="90" name="Rectangle 89">
              <a:extLst>
                <a:ext uri="{FF2B5EF4-FFF2-40B4-BE49-F238E27FC236}">
                  <a16:creationId xmlns:a16="http://schemas.microsoft.com/office/drawing/2014/main" id="{A29A26AF-FE60-2B31-A7D7-104EDD1FF700}"/>
                </a:ext>
              </a:extLst>
            </p:cNvPr>
            <p:cNvSpPr/>
            <p:nvPr/>
          </p:nvSpPr>
          <p:spPr>
            <a:xfrm>
              <a:off x="4414838" y="1107059"/>
              <a:ext cx="4137025"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omic Sans MS"/>
                <a:ea typeface="+mn-ea"/>
                <a:cs typeface="+mn-cs"/>
              </a:endParaRPr>
            </a:p>
          </p:txBody>
        </p:sp>
        <p:sp>
          <p:nvSpPr>
            <p:cNvPr id="91" name="TextBox 90">
              <a:extLst>
                <a:ext uri="{FF2B5EF4-FFF2-40B4-BE49-F238E27FC236}">
                  <a16:creationId xmlns:a16="http://schemas.microsoft.com/office/drawing/2014/main" id="{FFB35FFA-7521-36A1-696A-6FBFA909D812}"/>
                </a:ext>
              </a:extLst>
            </p:cNvPr>
            <p:cNvSpPr txBox="1"/>
            <p:nvPr/>
          </p:nvSpPr>
          <p:spPr>
            <a:xfrm>
              <a:off x="4423486" y="1204767"/>
              <a:ext cx="4222327"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AE00"/>
                  </a:solidFill>
                  <a:effectLst/>
                  <a:uLnTx/>
                  <a:uFillTx/>
                  <a:latin typeface="Gill Sans" charset="0"/>
                  <a:ea typeface="Gill Sans" charset="0"/>
                  <a:cs typeface="Gill Sans" charset="0"/>
                </a:rPr>
                <a:t>Managed in Software - OS</a:t>
              </a:r>
            </a:p>
          </p:txBody>
        </p:sp>
      </p:grpSp>
      <p:sp>
        <p:nvSpPr>
          <p:cNvPr id="92" name="Rectangle 91">
            <a:extLst>
              <a:ext uri="{FF2B5EF4-FFF2-40B4-BE49-F238E27FC236}">
                <a16:creationId xmlns:a16="http://schemas.microsoft.com/office/drawing/2014/main" id="{94DDFBA0-34CD-64E2-35ED-D934E93421CA}"/>
              </a:ext>
            </a:extLst>
          </p:cNvPr>
          <p:cNvSpPr/>
          <p:nvPr/>
        </p:nvSpPr>
        <p:spPr>
          <a:xfrm>
            <a:off x="6404771" y="346501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3" name="Rectangle 92">
            <a:extLst>
              <a:ext uri="{FF2B5EF4-FFF2-40B4-BE49-F238E27FC236}">
                <a16:creationId xmlns:a16="http://schemas.microsoft.com/office/drawing/2014/main" id="{42FA5582-DFF2-39D1-06A2-A61BB0A52F7D}"/>
              </a:ext>
            </a:extLst>
          </p:cNvPr>
          <p:cNvSpPr/>
          <p:nvPr/>
        </p:nvSpPr>
        <p:spPr>
          <a:xfrm>
            <a:off x="8795795" y="2622438"/>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4" name="Rectangle 93">
            <a:extLst>
              <a:ext uri="{FF2B5EF4-FFF2-40B4-BE49-F238E27FC236}">
                <a16:creationId xmlns:a16="http://schemas.microsoft.com/office/drawing/2014/main" id="{798C2490-E5CD-32AA-182C-2916BF1F300A}"/>
              </a:ext>
            </a:extLst>
          </p:cNvPr>
          <p:cNvSpPr/>
          <p:nvPr/>
        </p:nvSpPr>
        <p:spPr>
          <a:xfrm>
            <a:off x="8985637" y="291647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5" name="Rectangle 94">
            <a:extLst>
              <a:ext uri="{FF2B5EF4-FFF2-40B4-BE49-F238E27FC236}">
                <a16:creationId xmlns:a16="http://schemas.microsoft.com/office/drawing/2014/main" id="{5716688E-A2B5-2B2A-90A0-9DB37BA3B400}"/>
              </a:ext>
            </a:extLst>
          </p:cNvPr>
          <p:cNvSpPr/>
          <p:nvPr/>
        </p:nvSpPr>
        <p:spPr>
          <a:xfrm>
            <a:off x="7839963" y="302205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6" name="Rectangle 95">
            <a:extLst>
              <a:ext uri="{FF2B5EF4-FFF2-40B4-BE49-F238E27FC236}">
                <a16:creationId xmlns:a16="http://schemas.microsoft.com/office/drawing/2014/main" id="{1505CD0D-F68E-8C43-A09F-5079FB1474AE}"/>
              </a:ext>
            </a:extLst>
          </p:cNvPr>
          <p:cNvSpPr/>
          <p:nvPr/>
        </p:nvSpPr>
        <p:spPr>
          <a:xfrm>
            <a:off x="2852779" y="2511429"/>
            <a:ext cx="528052" cy="392112"/>
          </a:xfrm>
          <a:prstGeom prst="rect">
            <a:avLst/>
          </a:prstGeom>
          <a:solidFill>
            <a:srgbClr val="FFFF00"/>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Gill Sans" charset="0"/>
                <a:ea typeface="Gill Sans" charset="0"/>
                <a:cs typeface="Gill Sans" charset="0"/>
              </a:rPr>
              <a:t>TLB</a:t>
            </a:r>
            <a:endPar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endParaRPr>
          </a:p>
        </p:txBody>
      </p:sp>
      <p:sp>
        <p:nvSpPr>
          <p:cNvPr id="97" name="Rectangle 96">
            <a:extLst>
              <a:ext uri="{FF2B5EF4-FFF2-40B4-BE49-F238E27FC236}">
                <a16:creationId xmlns:a16="http://schemas.microsoft.com/office/drawing/2014/main" id="{CFA8744B-A24A-44D7-FC4E-BAB95BE88D04}"/>
              </a:ext>
            </a:extLst>
          </p:cNvPr>
          <p:cNvSpPr/>
          <p:nvPr/>
        </p:nvSpPr>
        <p:spPr>
          <a:xfrm>
            <a:off x="2852779" y="3894141"/>
            <a:ext cx="528052" cy="392112"/>
          </a:xfrm>
          <a:prstGeom prst="rect">
            <a:avLst/>
          </a:prstGeom>
          <a:solidFill>
            <a:srgbClr val="FFFF00"/>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Gill Sans" charset="0"/>
                <a:ea typeface="Gill Sans" charset="0"/>
                <a:cs typeface="Gill Sans" charset="0"/>
              </a:rPr>
              <a:t>TLB</a:t>
            </a:r>
            <a:endPar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endParaRPr>
          </a:p>
        </p:txBody>
      </p:sp>
      <p:grpSp>
        <p:nvGrpSpPr>
          <p:cNvPr id="98" name="Group 97">
            <a:extLst>
              <a:ext uri="{FF2B5EF4-FFF2-40B4-BE49-F238E27FC236}">
                <a16:creationId xmlns:a16="http://schemas.microsoft.com/office/drawing/2014/main" id="{A90683BB-F70D-9BAC-84A2-44C0C1F65F6D}"/>
              </a:ext>
            </a:extLst>
          </p:cNvPr>
          <p:cNvGrpSpPr/>
          <p:nvPr/>
        </p:nvGrpSpPr>
        <p:grpSpPr>
          <a:xfrm>
            <a:off x="3142874" y="5407030"/>
            <a:ext cx="3399313" cy="675135"/>
            <a:chOff x="1590842" y="5330020"/>
            <a:chExt cx="3399313" cy="675135"/>
          </a:xfrm>
        </p:grpSpPr>
        <p:sp>
          <p:nvSpPr>
            <p:cNvPr id="99" name="Left-Right Arrow 8">
              <a:extLst>
                <a:ext uri="{FF2B5EF4-FFF2-40B4-BE49-F238E27FC236}">
                  <a16:creationId xmlns:a16="http://schemas.microsoft.com/office/drawing/2014/main" id="{C6299922-315F-CB06-74DB-56F7F78DCFD6}"/>
                </a:ext>
              </a:extLst>
            </p:cNvPr>
            <p:cNvSpPr/>
            <p:nvPr/>
          </p:nvSpPr>
          <p:spPr>
            <a:xfrm>
              <a:off x="1590842" y="5330020"/>
              <a:ext cx="3261897" cy="308780"/>
            </a:xfrm>
            <a:prstGeom prst="leftRightArrow">
              <a:avLst/>
            </a:prstGeom>
            <a:solidFill>
              <a:srgbClr val="953735"/>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Gill Sans Light"/>
                <a:ea typeface="+mn-ea"/>
                <a:cs typeface="Gill Sans Light"/>
              </a:endParaRPr>
            </a:p>
          </p:txBody>
        </p:sp>
        <p:sp>
          <p:nvSpPr>
            <p:cNvPr id="100" name="TextBox 99">
              <a:extLst>
                <a:ext uri="{FF2B5EF4-FFF2-40B4-BE49-F238E27FC236}">
                  <a16:creationId xmlns:a16="http://schemas.microsoft.com/office/drawing/2014/main" id="{2491C296-67A3-4C72-3617-2A97D8C8466F}"/>
                </a:ext>
              </a:extLst>
            </p:cNvPr>
            <p:cNvSpPr txBox="1"/>
            <p:nvPr/>
          </p:nvSpPr>
          <p:spPr>
            <a:xfrm>
              <a:off x="1722914" y="5543490"/>
              <a:ext cx="3267241"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Accessed in Hardware</a:t>
              </a:r>
            </a:p>
          </p:txBody>
        </p:sp>
      </p:grpSp>
      <p:grpSp>
        <p:nvGrpSpPr>
          <p:cNvPr id="101" name="Group 100">
            <a:extLst>
              <a:ext uri="{FF2B5EF4-FFF2-40B4-BE49-F238E27FC236}">
                <a16:creationId xmlns:a16="http://schemas.microsoft.com/office/drawing/2014/main" id="{8841EBC9-E5D9-1480-9483-D173A96CA166}"/>
              </a:ext>
            </a:extLst>
          </p:cNvPr>
          <p:cNvGrpSpPr/>
          <p:nvPr/>
        </p:nvGrpSpPr>
        <p:grpSpPr>
          <a:xfrm>
            <a:off x="2515289" y="1417638"/>
            <a:ext cx="927896" cy="5315932"/>
            <a:chOff x="963258" y="1116009"/>
            <a:chExt cx="927896" cy="5315932"/>
          </a:xfrm>
        </p:grpSpPr>
        <p:sp>
          <p:nvSpPr>
            <p:cNvPr id="102" name="Rectangle 101">
              <a:extLst>
                <a:ext uri="{FF2B5EF4-FFF2-40B4-BE49-F238E27FC236}">
                  <a16:creationId xmlns:a16="http://schemas.microsoft.com/office/drawing/2014/main" id="{CBC21526-0A49-8333-FD6A-90DB8AA210BA}"/>
                </a:ext>
              </a:extLst>
            </p:cNvPr>
            <p:cNvSpPr/>
            <p:nvPr/>
          </p:nvSpPr>
          <p:spPr>
            <a:xfrm>
              <a:off x="963258" y="1116009"/>
              <a:ext cx="927896"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Comic Sans MS"/>
                <a:ea typeface="+mn-ea"/>
                <a:cs typeface="+mn-cs"/>
              </a:endParaRPr>
            </a:p>
          </p:txBody>
        </p:sp>
        <p:sp>
          <p:nvSpPr>
            <p:cNvPr id="103" name="TextBox 102">
              <a:extLst>
                <a:ext uri="{FF2B5EF4-FFF2-40B4-BE49-F238E27FC236}">
                  <a16:creationId xmlns:a16="http://schemas.microsoft.com/office/drawing/2014/main" id="{0D704BEC-B773-CE08-3950-BC740BB4722F}"/>
                </a:ext>
              </a:extLst>
            </p:cNvPr>
            <p:cNvSpPr txBox="1"/>
            <p:nvPr/>
          </p:nvSpPr>
          <p:spPr>
            <a:xfrm>
              <a:off x="1338659" y="1347894"/>
              <a:ext cx="413941"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B050"/>
                  </a:solidFill>
                  <a:effectLst/>
                  <a:uLnTx/>
                  <a:uFillTx/>
                  <a:latin typeface="Gill Sans" charset="0"/>
                  <a:ea typeface="Gill Sans" charset="0"/>
                  <a:cs typeface="Gill Sans" charset="0"/>
                </a:rPr>
                <a:t>?</a:t>
              </a:r>
              <a:endParaRPr kumimoji="0" lang="en-US" sz="2400" b="0" i="0" u="none" strike="noStrike" kern="0" cap="none" spc="0" normalizeH="0" baseline="0" noProof="0" dirty="0">
                <a:ln>
                  <a:noFill/>
                </a:ln>
                <a:solidFill>
                  <a:srgbClr val="00B050"/>
                </a:solidFill>
                <a:effectLst/>
                <a:uLnTx/>
                <a:uFillTx/>
                <a:latin typeface="Gill Sans" charset="0"/>
                <a:ea typeface="Gill Sans" charset="0"/>
                <a:cs typeface="Gill Sans" charset="0"/>
              </a:endParaRPr>
            </a:p>
          </p:txBody>
        </p:sp>
      </p:grpSp>
    </p:spTree>
    <p:extLst>
      <p:ext uri="{BB962C8B-B14F-4D97-AF65-F5344CB8AC3E}">
        <p14:creationId xmlns:p14="http://schemas.microsoft.com/office/powerpoint/2010/main" val="16065748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1F5FEE-AF4A-F295-36A0-F148357E32F8}"/>
              </a:ext>
            </a:extLst>
          </p:cNvPr>
          <p:cNvSpPr>
            <a:spLocks noGrp="1"/>
          </p:cNvSpPr>
          <p:nvPr>
            <p:ph type="title"/>
          </p:nvPr>
        </p:nvSpPr>
        <p:spPr/>
        <p:txBody>
          <a:bodyPr/>
          <a:lstStyle/>
          <a:p>
            <a:r>
              <a:rPr lang="en-GB" altLang="zh-CN" dirty="0"/>
              <a:t>Performance Implication of </a:t>
            </a:r>
            <a:r>
              <a:rPr lang="en-US" altLang="zh-CN" dirty="0"/>
              <a:t>Paging</a:t>
            </a:r>
            <a:r>
              <a:rPr lang="zh-CN" altLang="en-US" dirty="0"/>
              <a:t> </a:t>
            </a:r>
            <a:endParaRPr lang="en-US" dirty="0"/>
          </a:p>
        </p:txBody>
      </p:sp>
      <p:sp>
        <p:nvSpPr>
          <p:cNvPr id="3" name="内容占位符 2">
            <a:extLst>
              <a:ext uri="{FF2B5EF4-FFF2-40B4-BE49-F238E27FC236}">
                <a16:creationId xmlns:a16="http://schemas.microsoft.com/office/drawing/2014/main" id="{A6C07DC1-5ACF-040C-D963-7F2D54517395}"/>
              </a:ext>
            </a:extLst>
          </p:cNvPr>
          <p:cNvSpPr>
            <a:spLocks noGrp="1"/>
          </p:cNvSpPr>
          <p:nvPr>
            <p:ph idx="1"/>
          </p:nvPr>
        </p:nvSpPr>
        <p:spPr/>
        <p:txBody>
          <a:bodyPr>
            <a:normAutofit/>
          </a:bodyPr>
          <a:lstStyle/>
          <a:p>
            <a:r>
              <a:rPr lang="en-US" altLang="zh-CN" dirty="0"/>
              <a:t>The</a:t>
            </a:r>
            <a:r>
              <a:rPr lang="zh-CN" altLang="en-US" dirty="0"/>
              <a:t> </a:t>
            </a:r>
            <a:r>
              <a:rPr lang="en-US" altLang="zh-CN" dirty="0"/>
              <a:t>issue</a:t>
            </a:r>
            <a:r>
              <a:rPr lang="zh-CN" altLang="en-US" dirty="0"/>
              <a:t> </a:t>
            </a:r>
            <a:r>
              <a:rPr lang="en-US" altLang="zh-CN" dirty="0"/>
              <a:t>of</a:t>
            </a:r>
            <a:r>
              <a:rPr lang="zh-CN" altLang="en-US" dirty="0"/>
              <a:t> </a:t>
            </a:r>
            <a:r>
              <a:rPr lang="en-US" altLang="zh-CN" dirty="0"/>
              <a:t>the</a:t>
            </a:r>
            <a:r>
              <a:rPr lang="zh-CN" altLang="en-US" dirty="0"/>
              <a:t> </a:t>
            </a:r>
            <a:r>
              <a:rPr lang="en-US" altLang="zh-CN" dirty="0"/>
              <a:t>introduced</a:t>
            </a:r>
            <a:r>
              <a:rPr lang="zh-CN" altLang="en-US" dirty="0"/>
              <a:t> </a:t>
            </a:r>
            <a:r>
              <a:rPr lang="en-US" altLang="zh-CN" dirty="0"/>
              <a:t>paging</a:t>
            </a:r>
            <a:r>
              <a:rPr lang="zh-CN" altLang="en-US" dirty="0"/>
              <a:t> </a:t>
            </a:r>
            <a:r>
              <a:rPr lang="en-US" altLang="zh-CN" dirty="0"/>
              <a:t>mechanism</a:t>
            </a:r>
          </a:p>
          <a:p>
            <a:pPr lvl="1"/>
            <a:r>
              <a:rPr lang="en-US" altLang="zh-CN" dirty="0"/>
              <a:t>Page</a:t>
            </a:r>
            <a:r>
              <a:rPr lang="zh-CN" altLang="en-US" dirty="0"/>
              <a:t> </a:t>
            </a:r>
            <a:r>
              <a:rPr lang="en-US" altLang="zh-CN" dirty="0"/>
              <a:t>table</a:t>
            </a:r>
            <a:r>
              <a:rPr lang="zh-CN" altLang="en-US" dirty="0"/>
              <a:t> </a:t>
            </a:r>
            <a:r>
              <a:rPr lang="en-US" altLang="zh-CN" dirty="0"/>
              <a:t>in</a:t>
            </a:r>
            <a:r>
              <a:rPr lang="zh-CN" altLang="en-US" dirty="0"/>
              <a:t> </a:t>
            </a:r>
            <a:r>
              <a:rPr lang="en-US" altLang="zh-CN" dirty="0"/>
              <a:t>main</a:t>
            </a:r>
            <a:r>
              <a:rPr lang="zh-CN" altLang="en-US" dirty="0"/>
              <a:t> </a:t>
            </a:r>
            <a:r>
              <a:rPr lang="en-US" altLang="zh-CN" dirty="0"/>
              <a:t>memory</a:t>
            </a:r>
          </a:p>
          <a:p>
            <a:pPr lvl="1"/>
            <a:r>
              <a:rPr lang="en-US" dirty="0">
                <a:solidFill>
                  <a:srgbClr val="FF0000"/>
                </a:solidFill>
              </a:rPr>
              <a:t>Fetch the translation </a:t>
            </a:r>
            <a:r>
              <a:rPr lang="en-US" dirty="0"/>
              <a:t>from in-memory page table </a:t>
            </a:r>
          </a:p>
          <a:p>
            <a:pPr lvl="1"/>
            <a:r>
              <a:rPr lang="en-US" dirty="0"/>
              <a:t>Explicit load/store access on a memory address </a:t>
            </a:r>
          </a:p>
          <a:p>
            <a:pPr lvl="1"/>
            <a:endParaRPr lang="en-US" dirty="0"/>
          </a:p>
          <a:p>
            <a:r>
              <a:rPr lang="en-US" dirty="0"/>
              <a:t>In this scheme every data/instruction access requires </a:t>
            </a:r>
            <a:r>
              <a:rPr lang="en-US" b="1" dirty="0">
                <a:solidFill>
                  <a:srgbClr val="FF0000"/>
                </a:solidFill>
              </a:rPr>
              <a:t>two</a:t>
            </a:r>
            <a:r>
              <a:rPr lang="en-US" dirty="0"/>
              <a:t> memory accesses </a:t>
            </a:r>
          </a:p>
          <a:p>
            <a:pPr lvl="1"/>
            <a:r>
              <a:rPr lang="en-US" dirty="0"/>
              <a:t>One for the page table </a:t>
            </a:r>
          </a:p>
          <a:p>
            <a:pPr lvl="1"/>
            <a:r>
              <a:rPr lang="en-US" dirty="0"/>
              <a:t>and one for the data/instruction </a:t>
            </a:r>
          </a:p>
          <a:p>
            <a:pPr lvl="1"/>
            <a:endParaRPr lang="en-US" dirty="0"/>
          </a:p>
          <a:p>
            <a:r>
              <a:rPr lang="en-US" altLang="zh-CN" dirty="0"/>
              <a:t>Number of memory accesses is increased</a:t>
            </a:r>
            <a:r>
              <a:rPr lang="zh-CN" altLang="en-US" dirty="0"/>
              <a:t> </a:t>
            </a:r>
            <a:r>
              <a:rPr lang="en-US" altLang="zh-CN" dirty="0"/>
              <a:t>by</a:t>
            </a:r>
            <a:r>
              <a:rPr lang="zh-CN" altLang="en-US" dirty="0"/>
              <a:t> </a:t>
            </a:r>
            <a:r>
              <a:rPr lang="en-US" altLang="zh-CN" b="1" dirty="0">
                <a:solidFill>
                  <a:srgbClr val="FF0000"/>
                </a:solidFill>
              </a:rPr>
              <a:t>a</a:t>
            </a:r>
            <a:r>
              <a:rPr lang="zh-CN" altLang="en-US" b="1" dirty="0">
                <a:solidFill>
                  <a:srgbClr val="FF0000"/>
                </a:solidFill>
              </a:rPr>
              <a:t> </a:t>
            </a:r>
            <a:r>
              <a:rPr lang="en-US" altLang="zh-CN" b="1" dirty="0">
                <a:solidFill>
                  <a:srgbClr val="FF0000"/>
                </a:solidFill>
              </a:rPr>
              <a:t>factor</a:t>
            </a:r>
            <a:r>
              <a:rPr lang="zh-CN" altLang="en-US" b="1" dirty="0">
                <a:solidFill>
                  <a:srgbClr val="FF0000"/>
                </a:solidFill>
              </a:rPr>
              <a:t> </a:t>
            </a:r>
            <a:r>
              <a:rPr lang="en-US" altLang="zh-CN" b="1" dirty="0">
                <a:solidFill>
                  <a:srgbClr val="FF0000"/>
                </a:solidFill>
              </a:rPr>
              <a:t>of</a:t>
            </a:r>
            <a:r>
              <a:rPr lang="zh-CN" altLang="en-US" b="1" dirty="0">
                <a:solidFill>
                  <a:srgbClr val="FF0000"/>
                </a:solidFill>
              </a:rPr>
              <a:t> </a:t>
            </a:r>
            <a:r>
              <a:rPr lang="en-US" altLang="zh-CN" b="1" dirty="0">
                <a:solidFill>
                  <a:srgbClr val="FF0000"/>
                </a:solidFill>
              </a:rPr>
              <a:t>2</a:t>
            </a:r>
            <a:r>
              <a:rPr lang="en-US" dirty="0"/>
              <a:t>!</a:t>
            </a:r>
          </a:p>
        </p:txBody>
      </p:sp>
      <p:sp>
        <p:nvSpPr>
          <p:cNvPr id="5" name="文本框 4">
            <a:extLst>
              <a:ext uri="{FF2B5EF4-FFF2-40B4-BE49-F238E27FC236}">
                <a16:creationId xmlns:a16="http://schemas.microsoft.com/office/drawing/2014/main" id="{77352CD1-BDA0-3A59-592D-C4196AE0846C}"/>
              </a:ext>
            </a:extLst>
          </p:cNvPr>
          <p:cNvSpPr txBox="1"/>
          <p:nvPr/>
        </p:nvSpPr>
        <p:spPr>
          <a:xfrm>
            <a:off x="-6229350" y="-914400"/>
            <a:ext cx="184731" cy="369332"/>
          </a:xfrm>
          <a:prstGeom prst="rect">
            <a:avLst/>
          </a:prstGeom>
          <a:noFill/>
        </p:spPr>
        <p:txBody>
          <a:bodyPr wrap="none" rtlCol="0">
            <a:spAutoFit/>
          </a:bodyPr>
          <a:lstStyle/>
          <a:p>
            <a:pPr defTabSz="457200" eaLnBrk="1" fontAlgn="auto" hangingPunct="1">
              <a:spcBef>
                <a:spcPts val="0"/>
              </a:spcBef>
              <a:spcAft>
                <a:spcPts val="0"/>
              </a:spcAft>
            </a:pPr>
            <a:endParaRPr lang="en-US" b="0">
              <a:solidFill>
                <a:srgbClr val="000000"/>
              </a:solidFill>
              <a:latin typeface="Arial" panose="020B0604020202020204"/>
              <a:ea typeface="+mn-ea"/>
              <a:cs typeface="+mn-cs"/>
            </a:endParaRPr>
          </a:p>
        </p:txBody>
      </p:sp>
      <p:sp>
        <p:nvSpPr>
          <p:cNvPr id="6" name="灯片编号占位符 2">
            <a:extLst>
              <a:ext uri="{FF2B5EF4-FFF2-40B4-BE49-F238E27FC236}">
                <a16:creationId xmlns:a16="http://schemas.microsoft.com/office/drawing/2014/main" id="{51234AD3-13B8-8D74-90C2-F364463E058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30</a:t>
            </a:fld>
            <a:endParaRPr lang="nb-NO">
              <a:latin typeface="Arial"/>
              <a:cs typeface="Arial"/>
            </a:endParaRPr>
          </a:p>
        </p:txBody>
      </p:sp>
    </p:spTree>
    <p:extLst>
      <p:ext uri="{BB962C8B-B14F-4D97-AF65-F5344CB8AC3E}">
        <p14:creationId xmlns:p14="http://schemas.microsoft.com/office/powerpoint/2010/main" val="31795760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US"/>
              <a:t>Memory Accesses of Paging</a:t>
            </a:r>
          </a:p>
        </p:txBody>
      </p:sp>
      <p:sp>
        <p:nvSpPr>
          <p:cNvPr id="3" name="Content Placeholder 2">
            <a:extLst>
              <a:ext uri="{FF2B5EF4-FFF2-40B4-BE49-F238E27FC236}">
                <a16:creationId xmlns:a16="http://schemas.microsoft.com/office/drawing/2014/main" id="{33A75A48-5FDC-1593-1C59-27407E47AFB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F88FC1F-1E0B-8D6C-922A-3B600A00A3BC}"/>
              </a:ext>
            </a:extLst>
          </p:cNvPr>
          <p:cNvPicPr>
            <a:picLocks noChangeAspect="1"/>
          </p:cNvPicPr>
          <p:nvPr/>
        </p:nvPicPr>
        <p:blipFill>
          <a:blip r:embed="rId3"/>
          <a:stretch>
            <a:fillRect/>
          </a:stretch>
        </p:blipFill>
        <p:spPr>
          <a:xfrm>
            <a:off x="2012950" y="1168483"/>
            <a:ext cx="3372252" cy="1871600"/>
          </a:xfrm>
          <a:prstGeom prst="rect">
            <a:avLst/>
          </a:prstGeom>
        </p:spPr>
      </p:pic>
      <p:sp>
        <p:nvSpPr>
          <p:cNvPr id="7" name="Rectangle 6">
            <a:extLst>
              <a:ext uri="{FF2B5EF4-FFF2-40B4-BE49-F238E27FC236}">
                <a16:creationId xmlns:a16="http://schemas.microsoft.com/office/drawing/2014/main" id="{CEFFD056-577E-50D8-F3DE-53915DB64AD5}"/>
              </a:ext>
            </a:extLst>
          </p:cNvPr>
          <p:cNvSpPr/>
          <p:nvPr/>
        </p:nvSpPr>
        <p:spPr>
          <a:xfrm>
            <a:off x="6082271" y="3040084"/>
            <a:ext cx="2540000" cy="3004457"/>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Virtual memory</a:t>
            </a:r>
          </a:p>
          <a:p>
            <a:pPr algn="ctr"/>
            <a:r>
              <a:rPr lang="en-US" sz="2400" dirty="0"/>
              <a:t>load 0x</a:t>
            </a:r>
            <a:r>
              <a:rPr lang="en-US" sz="2400" dirty="0">
                <a:solidFill>
                  <a:srgbClr val="FF0000"/>
                </a:solidFill>
              </a:rPr>
              <a:t>3</a:t>
            </a:r>
            <a:r>
              <a:rPr lang="en-US" sz="2400" dirty="0">
                <a:solidFill>
                  <a:srgbClr val="0070C0"/>
                </a:solidFill>
              </a:rPr>
              <a:t>000</a:t>
            </a:r>
          </a:p>
          <a:p>
            <a:pPr algn="ctr"/>
            <a:r>
              <a:rPr lang="en-US" sz="2400" dirty="0"/>
              <a:t>load 0x</a:t>
            </a:r>
            <a:r>
              <a:rPr lang="en-US" sz="2400" dirty="0">
                <a:solidFill>
                  <a:srgbClr val="FF0000"/>
                </a:solidFill>
              </a:rPr>
              <a:t>3</a:t>
            </a:r>
            <a:r>
              <a:rPr lang="en-US" sz="2400" dirty="0">
                <a:solidFill>
                  <a:srgbClr val="0070C0"/>
                </a:solidFill>
              </a:rPr>
              <a:t>004</a:t>
            </a:r>
          </a:p>
          <a:p>
            <a:pPr algn="ctr"/>
            <a:r>
              <a:rPr lang="en-US" sz="2400" dirty="0"/>
              <a:t>load 0x</a:t>
            </a:r>
            <a:r>
              <a:rPr lang="en-US" sz="2400" dirty="0">
                <a:solidFill>
                  <a:srgbClr val="FF0000"/>
                </a:solidFill>
              </a:rPr>
              <a:t>3</a:t>
            </a:r>
            <a:r>
              <a:rPr lang="en-US" sz="2400" dirty="0">
                <a:solidFill>
                  <a:srgbClr val="0070C0"/>
                </a:solidFill>
              </a:rPr>
              <a:t>008</a:t>
            </a:r>
          </a:p>
          <a:p>
            <a:pPr algn="ctr"/>
            <a:r>
              <a:rPr lang="en-US" sz="2400" dirty="0"/>
              <a:t>load 0x</a:t>
            </a:r>
            <a:r>
              <a:rPr lang="en-US" sz="2400" dirty="0">
                <a:solidFill>
                  <a:srgbClr val="FF0000"/>
                </a:solidFill>
              </a:rPr>
              <a:t>3</a:t>
            </a:r>
            <a:r>
              <a:rPr lang="en-US" sz="2400" dirty="0">
                <a:solidFill>
                  <a:srgbClr val="0070C0"/>
                </a:solidFill>
              </a:rPr>
              <a:t>00C</a:t>
            </a:r>
          </a:p>
          <a:p>
            <a:pPr algn="ctr"/>
            <a:r>
              <a:rPr lang="en-US" sz="2400" dirty="0"/>
              <a:t>…</a:t>
            </a:r>
          </a:p>
          <a:p>
            <a:pPr algn="ctr"/>
            <a:endParaRPr lang="en-US" dirty="0"/>
          </a:p>
        </p:txBody>
      </p:sp>
      <p:sp>
        <p:nvSpPr>
          <p:cNvPr id="8" name="Rectangle 7">
            <a:extLst>
              <a:ext uri="{FF2B5EF4-FFF2-40B4-BE49-F238E27FC236}">
                <a16:creationId xmlns:a16="http://schemas.microsoft.com/office/drawing/2014/main" id="{4D971201-9C6F-DD76-0048-1BC639E04376}"/>
              </a:ext>
            </a:extLst>
          </p:cNvPr>
          <p:cNvSpPr/>
          <p:nvPr/>
        </p:nvSpPr>
        <p:spPr>
          <a:xfrm>
            <a:off x="8882068" y="982007"/>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Physical memory</a:t>
            </a:r>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000</a:t>
            </a:r>
          </a:p>
          <a:p>
            <a:pPr algn="ctr"/>
            <a:endParaRPr lang="en-US" sz="2400" dirty="0"/>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004</a:t>
            </a:r>
          </a:p>
          <a:p>
            <a:pPr algn="ctr"/>
            <a:endParaRPr lang="en-US" sz="2400" dirty="0"/>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008</a:t>
            </a:r>
          </a:p>
          <a:p>
            <a:pPr algn="ctr"/>
            <a:endParaRPr lang="en-US" sz="2400" dirty="0"/>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00C</a:t>
            </a:r>
          </a:p>
          <a:p>
            <a:pPr algn="ctr"/>
            <a:r>
              <a:rPr lang="en-US" sz="2400" dirty="0"/>
              <a:t>…</a:t>
            </a:r>
            <a:endParaRPr lang="en-US" dirty="0"/>
          </a:p>
          <a:p>
            <a:pPr algn="ctr"/>
            <a:endParaRPr lang="en-US" dirty="0"/>
          </a:p>
        </p:txBody>
      </p:sp>
      <p:sp>
        <p:nvSpPr>
          <p:cNvPr id="9" name="TextBox 8">
            <a:extLst>
              <a:ext uri="{FF2B5EF4-FFF2-40B4-BE49-F238E27FC236}">
                <a16:creationId xmlns:a16="http://schemas.microsoft.com/office/drawing/2014/main" id="{2D3E1DA1-3D97-FCA8-8714-2C20F964C441}"/>
              </a:ext>
            </a:extLst>
          </p:cNvPr>
          <p:cNvSpPr txBox="1"/>
          <p:nvPr/>
        </p:nvSpPr>
        <p:spPr>
          <a:xfrm>
            <a:off x="130359" y="2975525"/>
            <a:ext cx="5822014" cy="3693319"/>
          </a:xfrm>
          <a:prstGeom prst="rect">
            <a:avLst/>
          </a:prstGeom>
          <a:noFill/>
        </p:spPr>
        <p:txBody>
          <a:bodyPr wrap="square" rtlCol="0">
            <a:spAutoFit/>
          </a:bodyPr>
          <a:lstStyle/>
          <a:p>
            <a:pPr marL="342900" indent="-342900">
              <a:buFont typeface="Arial" panose="020B0604020202020204" pitchFamily="34" charset="0"/>
              <a:buChar char="•"/>
            </a:pPr>
            <a:r>
              <a:rPr lang="en-US" b="0" dirty="0">
                <a:latin typeface="+mj-lt"/>
              </a:rPr>
              <a:t>Page size: 2</a:t>
            </a:r>
            <a:r>
              <a:rPr lang="en-US" b="0" baseline="30000" dirty="0">
                <a:latin typeface="+mj-lt"/>
              </a:rPr>
              <a:t>12</a:t>
            </a:r>
            <a:r>
              <a:rPr lang="en-US" b="0" dirty="0">
                <a:latin typeface="+mj-lt"/>
              </a:rPr>
              <a:t>=4KB, hence offset 12 bits. 16-bit virtual address space, hence VPN is 16-12=4 bits.</a:t>
            </a:r>
          </a:p>
          <a:p>
            <a:pPr marL="342900" indent="-342900">
              <a:buFont typeface="Arial" panose="020B0604020202020204" pitchFamily="34" charset="0"/>
              <a:buChar char="•"/>
            </a:pPr>
            <a:r>
              <a:rPr lang="en-US" b="0" dirty="0">
                <a:latin typeface="+mj-lt"/>
              </a:rPr>
              <a:t>Each int is 4 Bytes, hence Virtual Memory addresses in the for loop has stride of 4: 0x3000, 0x3004, 0x3008, etc. Suppose virtual page with VPN=3 starts at virtual memory address 0x3000</a:t>
            </a:r>
          </a:p>
          <a:p>
            <a:pPr marL="342900" indent="-342900">
              <a:buFont typeface="Arial" panose="020B0604020202020204" pitchFamily="34" charset="0"/>
              <a:buChar char="•"/>
            </a:pPr>
            <a:r>
              <a:rPr lang="en-US" b="0" dirty="0">
                <a:latin typeface="+mj-lt"/>
              </a:rPr>
              <a:t>Suppose physical address space is also 16 bits (in practice it is shorter), hence PPN is also 4 bits, and page table translation maps VPN=3 to PPN=5, and physical page with PPN=5 starts at physical memory address 0x5000 </a:t>
            </a:r>
          </a:p>
          <a:p>
            <a:pPr marL="342900" indent="-342900">
              <a:buFont typeface="Arial" panose="020B0604020202020204" pitchFamily="34" charset="0"/>
              <a:buChar char="•"/>
            </a:pPr>
            <a:r>
              <a:rPr lang="en-US" b="0" dirty="0">
                <a:latin typeface="+mj-lt"/>
              </a:rPr>
              <a:t>Suppose Page Table for all these VPNs fit in one physical page at physical memory address 0x200C</a:t>
            </a:r>
          </a:p>
        </p:txBody>
      </p:sp>
      <p:sp>
        <p:nvSpPr>
          <p:cNvPr id="6" name="右箭头 5">
            <a:extLst>
              <a:ext uri="{FF2B5EF4-FFF2-40B4-BE49-F238E27FC236}">
                <a16:creationId xmlns:a16="http://schemas.microsoft.com/office/drawing/2014/main" id="{5948ACD0-8E4C-F58D-5D9F-B631E8E1C5E2}"/>
              </a:ext>
            </a:extLst>
          </p:cNvPr>
          <p:cNvSpPr/>
          <p:nvPr/>
        </p:nvSpPr>
        <p:spPr>
          <a:xfrm rot="10800000">
            <a:off x="11197840" y="1570008"/>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右箭头 9">
            <a:extLst>
              <a:ext uri="{FF2B5EF4-FFF2-40B4-BE49-F238E27FC236}">
                <a16:creationId xmlns:a16="http://schemas.microsoft.com/office/drawing/2014/main" id="{ED7C9CF4-DC5B-0F7B-865B-2350FCA1A4C8}"/>
              </a:ext>
            </a:extLst>
          </p:cNvPr>
          <p:cNvSpPr/>
          <p:nvPr/>
        </p:nvSpPr>
        <p:spPr>
          <a:xfrm rot="10800000">
            <a:off x="11179026" y="2700195"/>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右箭头 10">
            <a:extLst>
              <a:ext uri="{FF2B5EF4-FFF2-40B4-BE49-F238E27FC236}">
                <a16:creationId xmlns:a16="http://schemas.microsoft.com/office/drawing/2014/main" id="{5604DC3D-4EC2-5774-D03B-55323BF5A655}"/>
              </a:ext>
            </a:extLst>
          </p:cNvPr>
          <p:cNvSpPr/>
          <p:nvPr/>
        </p:nvSpPr>
        <p:spPr>
          <a:xfrm rot="10800000">
            <a:off x="11179026" y="3735924"/>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右箭头 11">
            <a:extLst>
              <a:ext uri="{FF2B5EF4-FFF2-40B4-BE49-F238E27FC236}">
                <a16:creationId xmlns:a16="http://schemas.microsoft.com/office/drawing/2014/main" id="{20CCDD98-697F-D836-C659-F198EA3C7B87}"/>
              </a:ext>
            </a:extLst>
          </p:cNvPr>
          <p:cNvSpPr/>
          <p:nvPr/>
        </p:nvSpPr>
        <p:spPr>
          <a:xfrm rot="10800000">
            <a:off x="11197840" y="4812102"/>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3" name="Table 9">
            <a:extLst>
              <a:ext uri="{FF2B5EF4-FFF2-40B4-BE49-F238E27FC236}">
                <a16:creationId xmlns:a16="http://schemas.microsoft.com/office/drawing/2014/main" id="{E75A8AC5-0C4D-3D22-EBAA-A33AF7E4F8A4}"/>
              </a:ext>
            </a:extLst>
          </p:cNvPr>
          <p:cNvGraphicFramePr>
            <a:graphicFrameLocks/>
          </p:cNvGraphicFramePr>
          <p:nvPr>
            <p:extLst>
              <p:ext uri="{D42A27DB-BD31-4B8C-83A1-F6EECF244321}">
                <p14:modId xmlns:p14="http://schemas.microsoft.com/office/powerpoint/2010/main" val="3337852635"/>
              </p:ext>
            </p:extLst>
          </p:nvPr>
        </p:nvGraphicFramePr>
        <p:xfrm>
          <a:off x="6978703" y="639675"/>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dirty="0">
                          <a:solidFill>
                            <a:schemeClr val="tx1"/>
                          </a:solidFill>
                        </a:rPr>
                        <a:t>PPN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dirty="0"/>
                        <a:t>5</a:t>
                      </a:r>
                    </a:p>
                  </a:txBody>
                  <a:tcPr/>
                </a:tc>
                <a:extLst>
                  <a:ext uri="{0D108BD9-81ED-4DB2-BD59-A6C34878D82A}">
                    <a16:rowId xmlns:a16="http://schemas.microsoft.com/office/drawing/2014/main" val="3743439758"/>
                  </a:ext>
                </a:extLst>
              </a:tr>
            </a:tbl>
          </a:graphicData>
        </a:graphic>
      </p:graphicFrame>
      <p:sp>
        <p:nvSpPr>
          <p:cNvPr id="14" name="TextBox 13">
            <a:extLst>
              <a:ext uri="{FF2B5EF4-FFF2-40B4-BE49-F238E27FC236}">
                <a16:creationId xmlns:a16="http://schemas.microsoft.com/office/drawing/2014/main" id="{9C55F563-5876-BC6C-1057-5EE56F0D1872}"/>
              </a:ext>
            </a:extLst>
          </p:cNvPr>
          <p:cNvSpPr txBox="1"/>
          <p:nvPr/>
        </p:nvSpPr>
        <p:spPr>
          <a:xfrm>
            <a:off x="6938333" y="2450657"/>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spTree>
    <p:extLst>
      <p:ext uri="{BB962C8B-B14F-4D97-AF65-F5344CB8AC3E}">
        <p14:creationId xmlns:p14="http://schemas.microsoft.com/office/powerpoint/2010/main" val="114193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nodePh="1">
                                  <p:stCondLst>
                                    <p:cond delay="0"/>
                                  </p:stCondLst>
                                  <p:endCondLst>
                                    <p:cond evt="begin" delay="0">
                                      <p:tn val="9"/>
                                    </p:cond>
                                  </p:end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animBg="1"/>
      <p:bldP spid="11" grpId="0" animBg="1"/>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1839A-48EC-BB0C-864E-F393A8CD2EE6}"/>
              </a:ext>
            </a:extLst>
          </p:cNvPr>
          <p:cNvSpPr>
            <a:spLocks noGrp="1"/>
          </p:cNvSpPr>
          <p:nvPr>
            <p:ph type="title"/>
          </p:nvPr>
        </p:nvSpPr>
        <p:spPr>
          <a:xfrm>
            <a:off x="419449" y="274639"/>
            <a:ext cx="11336392" cy="646331"/>
          </a:xfrm>
        </p:spPr>
        <p:txBody>
          <a:bodyPr/>
          <a:lstStyle/>
          <a:p>
            <a:r>
              <a:rPr lang="en-GB" dirty="0"/>
              <a:t>Translation lookaside buffer (TLB)</a:t>
            </a:r>
            <a:endParaRPr lang="en-SE" dirty="0"/>
          </a:p>
        </p:txBody>
      </p:sp>
      <p:sp>
        <p:nvSpPr>
          <p:cNvPr id="3" name="Content Placeholder 2">
            <a:extLst>
              <a:ext uri="{FF2B5EF4-FFF2-40B4-BE49-F238E27FC236}">
                <a16:creationId xmlns:a16="http://schemas.microsoft.com/office/drawing/2014/main" id="{BF33D6DA-CABD-2BF7-2ACC-FEE0A92E468B}"/>
              </a:ext>
            </a:extLst>
          </p:cNvPr>
          <p:cNvSpPr>
            <a:spLocks noGrp="1"/>
          </p:cNvSpPr>
          <p:nvPr>
            <p:ph idx="1"/>
          </p:nvPr>
        </p:nvSpPr>
        <p:spPr>
          <a:xfrm>
            <a:off x="0" y="1073426"/>
            <a:ext cx="4712833" cy="5509935"/>
          </a:xfrm>
        </p:spPr>
        <p:txBody>
          <a:bodyPr>
            <a:normAutofit fontScale="85000" lnSpcReduction="10000"/>
          </a:bodyPr>
          <a:lstStyle/>
          <a:p>
            <a:pPr fontAlgn="auto">
              <a:spcAft>
                <a:spcPts val="0"/>
              </a:spcAft>
            </a:pPr>
            <a:r>
              <a:rPr lang="en-US" b="0" dirty="0"/>
              <a:t>TLB is a separate cache for entries in Page Table</a:t>
            </a:r>
          </a:p>
          <a:p>
            <a:pPr lvl="1"/>
            <a:r>
              <a:rPr lang="en-US" altLang="zh-CN" dirty="0"/>
              <a:t>Part</a:t>
            </a:r>
            <a:r>
              <a:rPr lang="zh-CN" altLang="en-US" dirty="0"/>
              <a:t> </a:t>
            </a:r>
            <a:r>
              <a:rPr lang="en-US" altLang="zh-CN" dirty="0"/>
              <a:t>of</a:t>
            </a:r>
            <a:r>
              <a:rPr lang="zh-CN" altLang="en-US" dirty="0"/>
              <a:t> </a:t>
            </a:r>
            <a:r>
              <a:rPr lang="en-US" altLang="zh-CN" b="1" dirty="0">
                <a:solidFill>
                  <a:srgbClr val="0070C0"/>
                </a:solidFill>
              </a:rPr>
              <a:t>Memory-management</a:t>
            </a:r>
            <a:r>
              <a:rPr lang="zh-CN" altLang="en-US" b="1" dirty="0">
                <a:solidFill>
                  <a:srgbClr val="0070C0"/>
                </a:solidFill>
              </a:rPr>
              <a:t> </a:t>
            </a:r>
            <a:r>
              <a:rPr lang="en-US" altLang="zh-CN" b="1" dirty="0">
                <a:solidFill>
                  <a:srgbClr val="0070C0"/>
                </a:solidFill>
              </a:rPr>
              <a:t>unit</a:t>
            </a:r>
            <a:r>
              <a:rPr lang="zh-CN" altLang="en-US" b="1" dirty="0">
                <a:solidFill>
                  <a:srgbClr val="0070C0"/>
                </a:solidFill>
              </a:rPr>
              <a:t> </a:t>
            </a:r>
            <a:r>
              <a:rPr lang="en-US" altLang="zh-CN" dirty="0"/>
              <a:t>(MMU)</a:t>
            </a:r>
          </a:p>
          <a:p>
            <a:pPr fontAlgn="auto">
              <a:spcAft>
                <a:spcPts val="0"/>
              </a:spcAft>
            </a:pPr>
            <a:r>
              <a:rPr lang="en-US" b="0" dirty="0"/>
              <a:t>For historical reasons, called </a:t>
            </a:r>
            <a:r>
              <a:rPr lang="en-US" b="0" i="1" dirty="0">
                <a:solidFill>
                  <a:srgbClr val="FF0000"/>
                </a:solidFill>
              </a:rPr>
              <a:t>Translation Lookaside Buffer </a:t>
            </a:r>
            <a:r>
              <a:rPr lang="en-US" b="0" dirty="0"/>
              <a:t>(</a:t>
            </a:r>
            <a:r>
              <a:rPr lang="en-US" b="0" dirty="0">
                <a:solidFill>
                  <a:srgbClr val="FF0000"/>
                </a:solidFill>
              </a:rPr>
              <a:t>TLB</a:t>
            </a:r>
            <a:r>
              <a:rPr lang="en-US" b="0" dirty="0"/>
              <a:t>)</a:t>
            </a:r>
          </a:p>
          <a:p>
            <a:pPr lvl="1" fontAlgn="auto">
              <a:spcAft>
                <a:spcPts val="0"/>
              </a:spcAft>
            </a:pPr>
            <a:r>
              <a:rPr lang="en-US" b="0" dirty="0"/>
              <a:t>More accurate name is </a:t>
            </a:r>
            <a:r>
              <a:rPr lang="en-US" b="0" i="1" dirty="0"/>
              <a:t>Page Table Address Cache; </a:t>
            </a:r>
            <a:r>
              <a:rPr lang="en-US" b="0" dirty="0"/>
              <a:t>should be small enough to fit in cache.</a:t>
            </a:r>
          </a:p>
          <a:p>
            <a:pPr lvl="1" indent="-190500" fontAlgn="auto">
              <a:lnSpc>
                <a:spcPct val="80000"/>
              </a:lnSpc>
              <a:spcAft>
                <a:spcPts val="0"/>
              </a:spcAft>
              <a:tabLst>
                <a:tab pos="4122738" algn="l"/>
              </a:tabLst>
            </a:pPr>
            <a:r>
              <a:rPr lang="en-US" altLang="zh-CN" b="0" dirty="0">
                <a:ea typeface="宋体" charset="-122"/>
              </a:rPr>
              <a:t>Looks up Virtual Address; returns Physical Address</a:t>
            </a:r>
          </a:p>
          <a:p>
            <a:pPr lvl="1" indent="-190500" fontAlgn="auto">
              <a:lnSpc>
                <a:spcPct val="80000"/>
              </a:lnSpc>
              <a:spcAft>
                <a:spcPts val="0"/>
              </a:spcAft>
              <a:tabLst>
                <a:tab pos="4122738" algn="l"/>
              </a:tabLst>
            </a:pPr>
            <a:r>
              <a:rPr lang="en-GB" altLang="zh-CN" b="0" dirty="0">
                <a:ea typeface="宋体" charset="-122"/>
              </a:rPr>
              <a:t>A typical TLB entry: VPN | PFN | other bits (Valid bit, Protection bit, Dirty bit)</a:t>
            </a:r>
            <a:endParaRPr lang="en-US" altLang="zh-CN" b="0" dirty="0">
              <a:ea typeface="宋体" charset="-122"/>
            </a:endParaRPr>
          </a:p>
          <a:p>
            <a:r>
              <a:rPr lang="en-US" altLang="zh-CN" dirty="0"/>
              <a:t>Memory</a:t>
            </a:r>
            <a:r>
              <a:rPr lang="zh-CN" altLang="en-US" dirty="0"/>
              <a:t> </a:t>
            </a:r>
            <a:r>
              <a:rPr lang="en-US" altLang="zh-CN" dirty="0"/>
              <a:t>reference</a:t>
            </a:r>
            <a:r>
              <a:rPr lang="zh-CN" altLang="en-US" dirty="0"/>
              <a:t> </a:t>
            </a:r>
            <a:r>
              <a:rPr lang="en-US" altLang="zh-CN" dirty="0"/>
              <a:t>with</a:t>
            </a:r>
            <a:r>
              <a:rPr lang="zh-CN" altLang="en-US" dirty="0"/>
              <a:t> </a:t>
            </a:r>
            <a:r>
              <a:rPr lang="en-US" altLang="zh-CN" dirty="0"/>
              <a:t>TLB</a:t>
            </a:r>
          </a:p>
          <a:p>
            <a:pPr lvl="1"/>
            <a:r>
              <a:rPr lang="en-US" altLang="zh-CN" b="1" dirty="0">
                <a:solidFill>
                  <a:srgbClr val="0070C0"/>
                </a:solidFill>
              </a:rPr>
              <a:t>TLB</a:t>
            </a:r>
            <a:r>
              <a:rPr lang="zh-CN" altLang="en-US" b="1" dirty="0">
                <a:solidFill>
                  <a:srgbClr val="0070C0"/>
                </a:solidFill>
              </a:rPr>
              <a:t> </a:t>
            </a:r>
            <a:r>
              <a:rPr lang="en-US" altLang="zh-CN" b="1" dirty="0">
                <a:solidFill>
                  <a:srgbClr val="0070C0"/>
                </a:solidFill>
              </a:rPr>
              <a:t>hit:</a:t>
            </a:r>
            <a:r>
              <a:rPr lang="zh-CN" altLang="en-US" dirty="0"/>
              <a:t> </a:t>
            </a:r>
            <a:r>
              <a:rPr lang="en-US" altLang="zh-CN" b="1" dirty="0">
                <a:solidFill>
                  <a:srgbClr val="0070C0"/>
                </a:solidFill>
              </a:rPr>
              <a:t>VPN</a:t>
            </a:r>
            <a:r>
              <a:rPr lang="zh-CN" altLang="en-US" b="1" dirty="0">
                <a:solidFill>
                  <a:srgbClr val="0070C0"/>
                </a:solidFill>
              </a:rPr>
              <a:t> </a:t>
            </a:r>
            <a:r>
              <a:rPr lang="en-US" altLang="zh-CN" dirty="0"/>
              <a:t>is</a:t>
            </a:r>
            <a:r>
              <a:rPr lang="zh-CN" altLang="en-US" dirty="0"/>
              <a:t> </a:t>
            </a:r>
            <a:r>
              <a:rPr lang="en-US" altLang="zh-CN" dirty="0"/>
              <a:t>in</a:t>
            </a:r>
            <a:r>
              <a:rPr lang="zh-CN" altLang="en-US" dirty="0"/>
              <a:t> </a:t>
            </a:r>
            <a:r>
              <a:rPr lang="en-US" altLang="zh-CN" dirty="0"/>
              <a:t>TLB</a:t>
            </a:r>
            <a:r>
              <a:rPr lang="zh-CN" altLang="en-US" dirty="0"/>
              <a:t> </a:t>
            </a:r>
            <a:r>
              <a:rPr lang="en-US" altLang="zh-CN" dirty="0"/>
              <a:t>and</a:t>
            </a:r>
            <a:r>
              <a:rPr lang="zh-CN" altLang="en-US" dirty="0"/>
              <a:t> </a:t>
            </a:r>
            <a:r>
              <a:rPr lang="en-US" altLang="zh-CN" dirty="0"/>
              <a:t>can</a:t>
            </a:r>
            <a:r>
              <a:rPr lang="zh-CN" altLang="en-US" dirty="0"/>
              <a:t> </a:t>
            </a:r>
            <a:r>
              <a:rPr lang="en-US" altLang="zh-CN" dirty="0"/>
              <a:t>be</a:t>
            </a:r>
            <a:r>
              <a:rPr lang="zh-CN" altLang="en-US" dirty="0"/>
              <a:t> </a:t>
            </a:r>
            <a:r>
              <a:rPr lang="en-US" altLang="zh-CN" dirty="0"/>
              <a:t>quickly</a:t>
            </a:r>
            <a:r>
              <a:rPr lang="zh-CN" altLang="en-US" dirty="0"/>
              <a:t> </a:t>
            </a:r>
            <a:r>
              <a:rPr lang="en-US" altLang="zh-CN" dirty="0"/>
              <a:t>accessed</a:t>
            </a:r>
          </a:p>
          <a:p>
            <a:pPr lvl="1"/>
            <a:r>
              <a:rPr lang="en-US" altLang="zh-CN" b="1" dirty="0">
                <a:solidFill>
                  <a:srgbClr val="FF0000"/>
                </a:solidFill>
              </a:rPr>
              <a:t>TLB</a:t>
            </a:r>
            <a:r>
              <a:rPr lang="zh-CN" altLang="en-US" b="1" dirty="0">
                <a:solidFill>
                  <a:srgbClr val="FF0000"/>
                </a:solidFill>
              </a:rPr>
              <a:t> </a:t>
            </a:r>
            <a:r>
              <a:rPr lang="en-US" altLang="zh-CN" b="1" dirty="0">
                <a:solidFill>
                  <a:srgbClr val="FF0000"/>
                </a:solidFill>
              </a:rPr>
              <a:t>miss:</a:t>
            </a:r>
            <a:r>
              <a:rPr lang="zh-CN" altLang="en-US" b="1" dirty="0">
                <a:solidFill>
                  <a:srgbClr val="FF0000"/>
                </a:solidFill>
              </a:rPr>
              <a:t> </a:t>
            </a:r>
            <a:r>
              <a:rPr lang="en-US" altLang="zh-CN" dirty="0"/>
              <a:t>VPN</a:t>
            </a:r>
            <a:r>
              <a:rPr lang="zh-CN" altLang="en-US" dirty="0"/>
              <a:t> </a:t>
            </a:r>
            <a:r>
              <a:rPr lang="en-US" altLang="zh-CN" dirty="0"/>
              <a:t>is</a:t>
            </a:r>
            <a:r>
              <a:rPr lang="zh-CN" altLang="en-US" dirty="0">
                <a:solidFill>
                  <a:srgbClr val="FF0000"/>
                </a:solidFill>
              </a:rPr>
              <a:t> </a:t>
            </a:r>
            <a:r>
              <a:rPr lang="en-US" altLang="zh-CN" b="1" dirty="0">
                <a:solidFill>
                  <a:srgbClr val="FF0000"/>
                </a:solidFill>
              </a:rPr>
              <a:t>not</a:t>
            </a:r>
            <a:r>
              <a:rPr lang="zh-CN" altLang="en-US" b="1" dirty="0">
                <a:solidFill>
                  <a:srgbClr val="FF0000"/>
                </a:solidFill>
              </a:rPr>
              <a:t> </a:t>
            </a:r>
            <a:r>
              <a:rPr lang="en-US" altLang="zh-CN" dirty="0"/>
              <a:t>in</a:t>
            </a:r>
            <a:r>
              <a:rPr lang="zh-CN" altLang="en-US" dirty="0"/>
              <a:t> </a:t>
            </a:r>
            <a:r>
              <a:rPr lang="en-US" altLang="zh-CN" dirty="0"/>
              <a:t>TLB</a:t>
            </a:r>
            <a:r>
              <a:rPr lang="en-US" altLang="zh-CN" b="1" dirty="0"/>
              <a:t>.</a:t>
            </a:r>
            <a:r>
              <a:rPr lang="zh-CN" altLang="en-US" b="1" dirty="0">
                <a:solidFill>
                  <a:srgbClr val="FF0000"/>
                </a:solidFill>
              </a:rPr>
              <a:t> </a:t>
            </a:r>
            <a:r>
              <a:rPr lang="nb-NO" altLang="zh-CN" dirty="0"/>
              <a:t>Access page table to get the translation, update the TLB entry with the translation.</a:t>
            </a:r>
            <a:endParaRPr lang="en-SE" dirty="0"/>
          </a:p>
        </p:txBody>
      </p:sp>
      <p:sp>
        <p:nvSpPr>
          <p:cNvPr id="4" name="Content Placeholder 2">
            <a:extLst>
              <a:ext uri="{FF2B5EF4-FFF2-40B4-BE49-F238E27FC236}">
                <a16:creationId xmlns:a16="http://schemas.microsoft.com/office/drawing/2014/main" id="{59F982EB-2090-56A5-04BA-02DAC171E431}"/>
              </a:ext>
            </a:extLst>
          </p:cNvPr>
          <p:cNvSpPr txBox="1">
            <a:spLocks/>
          </p:cNvSpPr>
          <p:nvPr/>
        </p:nvSpPr>
        <p:spPr>
          <a:xfrm>
            <a:off x="1981200" y="1600201"/>
            <a:ext cx="8480323" cy="259817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endParaRPr lang="en-US" b="0" dirty="0"/>
          </a:p>
        </p:txBody>
      </p:sp>
      <p:grpSp>
        <p:nvGrpSpPr>
          <p:cNvPr id="90" name="Group 36">
            <a:extLst>
              <a:ext uri="{FF2B5EF4-FFF2-40B4-BE49-F238E27FC236}">
                <a16:creationId xmlns:a16="http://schemas.microsoft.com/office/drawing/2014/main" id="{1C09447E-1AA1-1177-3713-F284180D9F30}"/>
              </a:ext>
            </a:extLst>
          </p:cNvPr>
          <p:cNvGrpSpPr>
            <a:grpSpLocks/>
          </p:cNvGrpSpPr>
          <p:nvPr/>
        </p:nvGrpSpPr>
        <p:grpSpPr bwMode="auto">
          <a:xfrm>
            <a:off x="5529778" y="3268133"/>
            <a:ext cx="5029200" cy="2244725"/>
            <a:chOff x="1104" y="1230"/>
            <a:chExt cx="3168" cy="1414"/>
          </a:xfrm>
        </p:grpSpPr>
        <p:sp>
          <p:nvSpPr>
            <p:cNvPr id="91" name="Text Box 20">
              <a:extLst>
                <a:ext uri="{FF2B5EF4-FFF2-40B4-BE49-F238E27FC236}">
                  <a16:creationId xmlns:a16="http://schemas.microsoft.com/office/drawing/2014/main" id="{9F04FF26-8FE7-04C6-C82E-6489BD908C68}"/>
                </a:ext>
              </a:extLst>
            </p:cNvPr>
            <p:cNvSpPr txBox="1">
              <a:spLocks noChangeArrowheads="1"/>
            </p:cNvSpPr>
            <p:nvPr/>
          </p:nvSpPr>
          <p:spPr bwMode="auto">
            <a:xfrm>
              <a:off x="1536" y="2238"/>
              <a:ext cx="1241" cy="40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Data Read or Write</a:t>
              </a:r>
            </a:p>
            <a:p>
              <a:pPr defTabSz="457200" eaLnBrk="1" fontAlgn="auto" hangingPunct="1">
                <a:spcBef>
                  <a:spcPts val="0"/>
                </a:spcBef>
                <a:spcAft>
                  <a:spcPts val="0"/>
                </a:spcAft>
              </a:pPr>
              <a:r>
                <a:rPr lang="en-US" b="0">
                  <a:solidFill>
                    <a:prstClr val="black"/>
                  </a:solidFill>
                  <a:latin typeface="Calibri"/>
                  <a:ea typeface="+mn-ea"/>
                  <a:cs typeface="+mn-cs"/>
                </a:rPr>
                <a:t>(untranslated)</a:t>
              </a:r>
            </a:p>
          </p:txBody>
        </p:sp>
        <p:sp>
          <p:nvSpPr>
            <p:cNvPr id="92" name="Line 21">
              <a:extLst>
                <a:ext uri="{FF2B5EF4-FFF2-40B4-BE49-F238E27FC236}">
                  <a16:creationId xmlns:a16="http://schemas.microsoft.com/office/drawing/2014/main" id="{8985D572-56A1-2F88-456B-F41CCCB78FB8}"/>
                </a:ext>
              </a:extLst>
            </p:cNvPr>
            <p:cNvSpPr>
              <a:spLocks noChangeShapeType="1"/>
            </p:cNvSpPr>
            <p:nvPr/>
          </p:nvSpPr>
          <p:spPr bwMode="auto">
            <a:xfrm>
              <a:off x="1104" y="1230"/>
              <a:ext cx="672" cy="1056"/>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3" name="Line 22">
              <a:extLst>
                <a:ext uri="{FF2B5EF4-FFF2-40B4-BE49-F238E27FC236}">
                  <a16:creationId xmlns:a16="http://schemas.microsoft.com/office/drawing/2014/main" id="{F6C2E93F-B639-C1FF-7517-C38632FFE26F}"/>
                </a:ext>
              </a:extLst>
            </p:cNvPr>
            <p:cNvSpPr>
              <a:spLocks noChangeShapeType="1"/>
            </p:cNvSpPr>
            <p:nvPr/>
          </p:nvSpPr>
          <p:spPr bwMode="auto">
            <a:xfrm flipV="1">
              <a:off x="3168" y="1326"/>
              <a:ext cx="1104" cy="960"/>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94" name="Oval 9">
            <a:extLst>
              <a:ext uri="{FF2B5EF4-FFF2-40B4-BE49-F238E27FC236}">
                <a16:creationId xmlns:a16="http://schemas.microsoft.com/office/drawing/2014/main" id="{EF795F2B-3481-EE6F-4BD6-71E72F7EC570}"/>
              </a:ext>
            </a:extLst>
          </p:cNvPr>
          <p:cNvSpPr>
            <a:spLocks noChangeArrowheads="1"/>
          </p:cNvSpPr>
          <p:nvPr/>
        </p:nvSpPr>
        <p:spPr bwMode="auto">
          <a:xfrm>
            <a:off x="4462978" y="2125132"/>
            <a:ext cx="1295400" cy="1295400"/>
          </a:xfrm>
          <a:prstGeom prst="ellipse">
            <a:avLst/>
          </a:prstGeom>
          <a:solidFill>
            <a:schemeClr val="accent1"/>
          </a:solidFill>
          <a:ln w="38100" algn="ctr">
            <a:solidFill>
              <a:schemeClr val="tx1"/>
            </a:solidFill>
            <a:round/>
            <a:headEnd/>
            <a:tailEnd/>
          </a:ln>
          <a:effectLst/>
        </p:spPr>
        <p:txBody>
          <a:bodyPr wrap="none" lIns="90478" tIns="44445" rIns="90478" bIns="44445" anchor="ctr"/>
          <a:lstStyle/>
          <a:p>
            <a:pPr defTabSz="457200" eaLnBrk="1" fontAlgn="auto" hangingPunct="1">
              <a:spcBef>
                <a:spcPts val="0"/>
              </a:spcBef>
              <a:spcAft>
                <a:spcPts val="0"/>
              </a:spcAft>
            </a:pPr>
            <a:r>
              <a:rPr lang="en-US" sz="3200" b="0">
                <a:solidFill>
                  <a:prstClr val="black"/>
                </a:solidFill>
                <a:latin typeface="Calibri"/>
                <a:ea typeface="+mn-ea"/>
                <a:cs typeface="+mn-cs"/>
              </a:rPr>
              <a:t>CPU</a:t>
            </a:r>
          </a:p>
        </p:txBody>
      </p:sp>
      <p:sp>
        <p:nvSpPr>
          <p:cNvPr id="95" name="Rectangle 12">
            <a:extLst>
              <a:ext uri="{FF2B5EF4-FFF2-40B4-BE49-F238E27FC236}">
                <a16:creationId xmlns:a16="http://schemas.microsoft.com/office/drawing/2014/main" id="{861AA77E-3F2A-BB7F-487D-E91BED7B1316}"/>
              </a:ext>
            </a:extLst>
          </p:cNvPr>
          <p:cNvSpPr>
            <a:spLocks noChangeArrowheads="1"/>
          </p:cNvSpPr>
          <p:nvPr/>
        </p:nvSpPr>
        <p:spPr bwMode="auto">
          <a:xfrm>
            <a:off x="10711378" y="2048932"/>
            <a:ext cx="1371600" cy="1905000"/>
          </a:xfrm>
          <a:prstGeom prst="rect">
            <a:avLst/>
          </a:prstGeom>
          <a:solidFill>
            <a:srgbClr val="53FB25"/>
          </a:solidFill>
          <a:ln w="38100" algn="ctr">
            <a:solidFill>
              <a:schemeClr val="tx1"/>
            </a:solidFill>
            <a:miter lim="800000"/>
            <a:headEnd/>
            <a:tailEnd/>
          </a:ln>
          <a:effectLst/>
        </p:spPr>
        <p:txBody>
          <a:bodyPr wrap="none" lIns="90478" tIns="44445" rIns="90478" bIns="44445" anchor="ctr"/>
          <a:lstStyle/>
          <a:p>
            <a:pPr defTabSz="457200" eaLnBrk="1" fontAlgn="auto" hangingPunct="1">
              <a:spcBef>
                <a:spcPts val="0"/>
              </a:spcBef>
              <a:spcAft>
                <a:spcPts val="0"/>
              </a:spcAft>
            </a:pPr>
            <a:r>
              <a:rPr lang="en-US" b="0">
                <a:solidFill>
                  <a:prstClr val="black"/>
                </a:solidFill>
                <a:latin typeface="Calibri"/>
                <a:ea typeface="+mn-ea"/>
                <a:cs typeface="+mn-cs"/>
              </a:rPr>
              <a:t>Physical</a:t>
            </a:r>
          </a:p>
          <a:p>
            <a:pPr defTabSz="457200" eaLnBrk="1" fontAlgn="auto" hangingPunct="1">
              <a:spcBef>
                <a:spcPts val="0"/>
              </a:spcBef>
              <a:spcAft>
                <a:spcPts val="0"/>
              </a:spcAft>
            </a:pPr>
            <a:r>
              <a:rPr lang="en-US" b="0">
                <a:solidFill>
                  <a:prstClr val="black"/>
                </a:solidFill>
                <a:latin typeface="Calibri"/>
                <a:ea typeface="+mn-ea"/>
                <a:cs typeface="+mn-cs"/>
              </a:rPr>
              <a:t>Memory</a:t>
            </a:r>
          </a:p>
        </p:txBody>
      </p:sp>
      <p:sp>
        <p:nvSpPr>
          <p:cNvPr id="96" name="Freeform 4">
            <a:extLst>
              <a:ext uri="{FF2B5EF4-FFF2-40B4-BE49-F238E27FC236}">
                <a16:creationId xmlns:a16="http://schemas.microsoft.com/office/drawing/2014/main" id="{D9A54C3F-5FBF-1918-E971-3D9A7FDC3591}"/>
              </a:ext>
            </a:extLst>
          </p:cNvPr>
          <p:cNvSpPr>
            <a:spLocks/>
          </p:cNvSpPr>
          <p:nvPr/>
        </p:nvSpPr>
        <p:spPr bwMode="auto">
          <a:xfrm>
            <a:off x="6520378" y="1820332"/>
            <a:ext cx="2971800" cy="3124200"/>
          </a:xfrm>
          <a:custGeom>
            <a:avLst/>
            <a:gdLst/>
            <a:ahLst/>
            <a:cxnLst>
              <a:cxn ang="0">
                <a:pos x="0" y="384"/>
              </a:cxn>
              <a:cxn ang="0">
                <a:pos x="576" y="0"/>
              </a:cxn>
              <a:cxn ang="0">
                <a:pos x="1104" y="288"/>
              </a:cxn>
              <a:cxn ang="0">
                <a:pos x="912" y="864"/>
              </a:cxn>
              <a:cxn ang="0">
                <a:pos x="288" y="1104"/>
              </a:cxn>
              <a:cxn ang="0">
                <a:pos x="0" y="384"/>
              </a:cxn>
            </a:cxnLst>
            <a:rect l="0" t="0" r="r" b="b"/>
            <a:pathLst>
              <a:path w="1104" h="1104">
                <a:moveTo>
                  <a:pt x="0" y="384"/>
                </a:moveTo>
                <a:lnTo>
                  <a:pt x="576" y="0"/>
                </a:lnTo>
                <a:lnTo>
                  <a:pt x="1104" y="288"/>
                </a:lnTo>
                <a:lnTo>
                  <a:pt x="912" y="864"/>
                </a:lnTo>
                <a:lnTo>
                  <a:pt x="288" y="1104"/>
                </a:lnTo>
                <a:lnTo>
                  <a:pt x="0" y="384"/>
                </a:lnTo>
                <a:close/>
              </a:path>
            </a:pathLst>
          </a:custGeom>
          <a:solidFill>
            <a:srgbClr val="FFCCCC"/>
          </a:solidFill>
          <a:ln w="38100" cap="flat" cmpd="sng">
            <a:solidFill>
              <a:schemeClr val="tx1"/>
            </a:solidFill>
            <a:prstDash val="solid"/>
            <a:round/>
            <a:headEnd/>
            <a:tailEn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7" name="Text Box 5">
            <a:extLst>
              <a:ext uri="{FF2B5EF4-FFF2-40B4-BE49-F238E27FC236}">
                <a16:creationId xmlns:a16="http://schemas.microsoft.com/office/drawing/2014/main" id="{9C28DED4-65F7-2B24-844E-831D8FBC4D74}"/>
              </a:ext>
            </a:extLst>
          </p:cNvPr>
          <p:cNvSpPr txBox="1">
            <a:spLocks noChangeArrowheads="1"/>
          </p:cNvSpPr>
          <p:nvPr/>
        </p:nvSpPr>
        <p:spPr bwMode="auto">
          <a:xfrm>
            <a:off x="7739579" y="1972732"/>
            <a:ext cx="629961" cy="459090"/>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sz="2400" b="0">
                <a:solidFill>
                  <a:prstClr val="black"/>
                </a:solidFill>
                <a:latin typeface="Calibri"/>
                <a:ea typeface="+mn-ea"/>
                <a:cs typeface="+mn-cs"/>
              </a:rPr>
              <a:t>TLB</a:t>
            </a:r>
          </a:p>
        </p:txBody>
      </p:sp>
      <p:sp>
        <p:nvSpPr>
          <p:cNvPr id="98" name="Text Box 13">
            <a:extLst>
              <a:ext uri="{FF2B5EF4-FFF2-40B4-BE49-F238E27FC236}">
                <a16:creationId xmlns:a16="http://schemas.microsoft.com/office/drawing/2014/main" id="{F8B509BF-E4C4-43FC-6442-4822D5760B23}"/>
              </a:ext>
            </a:extLst>
          </p:cNvPr>
          <p:cNvSpPr txBox="1">
            <a:spLocks noChangeArrowheads="1"/>
          </p:cNvSpPr>
          <p:nvPr/>
        </p:nvSpPr>
        <p:spPr bwMode="auto">
          <a:xfrm>
            <a:off x="6999804" y="3953932"/>
            <a:ext cx="1029493" cy="64375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Translate</a:t>
            </a:r>
          </a:p>
          <a:p>
            <a:pPr defTabSz="457200" eaLnBrk="1" fontAlgn="auto" hangingPunct="1">
              <a:spcBef>
                <a:spcPts val="0"/>
              </a:spcBef>
              <a:spcAft>
                <a:spcPts val="0"/>
              </a:spcAft>
            </a:pPr>
            <a:r>
              <a:rPr lang="en-US" b="0">
                <a:solidFill>
                  <a:prstClr val="black"/>
                </a:solidFill>
                <a:latin typeface="Calibri"/>
                <a:ea typeface="+mn-ea"/>
                <a:cs typeface="+mn-cs"/>
              </a:rPr>
              <a:t>(MMU)</a:t>
            </a:r>
          </a:p>
        </p:txBody>
      </p:sp>
      <p:grpSp>
        <p:nvGrpSpPr>
          <p:cNvPr id="99" name="Group 34">
            <a:extLst>
              <a:ext uri="{FF2B5EF4-FFF2-40B4-BE49-F238E27FC236}">
                <a16:creationId xmlns:a16="http://schemas.microsoft.com/office/drawing/2014/main" id="{133E711F-1911-440E-6ADB-CFA1BEBFA4ED}"/>
              </a:ext>
            </a:extLst>
          </p:cNvPr>
          <p:cNvGrpSpPr>
            <a:grpSpLocks/>
          </p:cNvGrpSpPr>
          <p:nvPr/>
        </p:nvGrpSpPr>
        <p:grpSpPr bwMode="auto">
          <a:xfrm>
            <a:off x="7282379" y="2963332"/>
            <a:ext cx="454025" cy="914400"/>
            <a:chOff x="2208" y="1038"/>
            <a:chExt cx="286" cy="576"/>
          </a:xfrm>
        </p:grpSpPr>
        <p:sp>
          <p:nvSpPr>
            <p:cNvPr id="100" name="Text Box 8">
              <a:extLst>
                <a:ext uri="{FF2B5EF4-FFF2-40B4-BE49-F238E27FC236}">
                  <a16:creationId xmlns:a16="http://schemas.microsoft.com/office/drawing/2014/main" id="{4A61DC98-BF93-F9F7-ED6B-592ABDF5EC16}"/>
                </a:ext>
              </a:extLst>
            </p:cNvPr>
            <p:cNvSpPr txBox="1">
              <a:spLocks noChangeArrowheads="1"/>
            </p:cNvSpPr>
            <p:nvPr/>
          </p:nvSpPr>
          <p:spPr bwMode="auto">
            <a:xfrm>
              <a:off x="2208" y="1038"/>
              <a:ext cx="286" cy="231"/>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No</a:t>
              </a:r>
            </a:p>
          </p:txBody>
        </p:sp>
        <p:sp>
          <p:nvSpPr>
            <p:cNvPr id="101" name="Line 14">
              <a:extLst>
                <a:ext uri="{FF2B5EF4-FFF2-40B4-BE49-F238E27FC236}">
                  <a16:creationId xmlns:a16="http://schemas.microsoft.com/office/drawing/2014/main" id="{CEE82F95-29DE-CFE1-39C9-F1152281FFD1}"/>
                </a:ext>
              </a:extLst>
            </p:cNvPr>
            <p:cNvSpPr>
              <a:spLocks noChangeShapeType="1"/>
            </p:cNvSpPr>
            <p:nvPr/>
          </p:nvSpPr>
          <p:spPr bwMode="auto">
            <a:xfrm>
              <a:off x="2352" y="1230"/>
              <a:ext cx="0" cy="384"/>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102" name="Group 30">
            <a:extLst>
              <a:ext uri="{FF2B5EF4-FFF2-40B4-BE49-F238E27FC236}">
                <a16:creationId xmlns:a16="http://schemas.microsoft.com/office/drawing/2014/main" id="{8826EECC-1359-819C-6AE4-6B523196F8C0}"/>
              </a:ext>
            </a:extLst>
          </p:cNvPr>
          <p:cNvGrpSpPr>
            <a:grpSpLocks/>
          </p:cNvGrpSpPr>
          <p:nvPr/>
        </p:nvGrpSpPr>
        <p:grpSpPr bwMode="auto">
          <a:xfrm>
            <a:off x="5682178" y="2048932"/>
            <a:ext cx="1752600" cy="762000"/>
            <a:chOff x="1200" y="462"/>
            <a:chExt cx="1104" cy="480"/>
          </a:xfrm>
        </p:grpSpPr>
        <p:sp>
          <p:nvSpPr>
            <p:cNvPr id="103" name="Line 10">
              <a:extLst>
                <a:ext uri="{FF2B5EF4-FFF2-40B4-BE49-F238E27FC236}">
                  <a16:creationId xmlns:a16="http://schemas.microsoft.com/office/drawing/2014/main" id="{8051FE78-1E8A-0942-B3B0-56B85DBE09D9}"/>
                </a:ext>
              </a:extLst>
            </p:cNvPr>
            <p:cNvSpPr>
              <a:spLocks noChangeShapeType="1"/>
            </p:cNvSpPr>
            <p:nvPr/>
          </p:nvSpPr>
          <p:spPr bwMode="auto">
            <a:xfrm>
              <a:off x="1248" y="894"/>
              <a:ext cx="1056" cy="48"/>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04" name="Text Box 23">
              <a:extLst>
                <a:ext uri="{FF2B5EF4-FFF2-40B4-BE49-F238E27FC236}">
                  <a16:creationId xmlns:a16="http://schemas.microsoft.com/office/drawing/2014/main" id="{970608FB-48B0-924D-CFC9-142D3000E9C7}"/>
                </a:ext>
              </a:extLst>
            </p:cNvPr>
            <p:cNvSpPr txBox="1">
              <a:spLocks noChangeArrowheads="1"/>
            </p:cNvSpPr>
            <p:nvPr/>
          </p:nvSpPr>
          <p:spPr bwMode="auto">
            <a:xfrm>
              <a:off x="1200" y="462"/>
              <a:ext cx="587" cy="40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Virtual</a:t>
              </a:r>
            </a:p>
            <a:p>
              <a:pPr defTabSz="457200" eaLnBrk="1" fontAlgn="auto" hangingPunct="1">
                <a:spcBef>
                  <a:spcPts val="0"/>
                </a:spcBef>
                <a:spcAft>
                  <a:spcPts val="0"/>
                </a:spcAft>
              </a:pPr>
              <a:r>
                <a:rPr lang="en-US" b="0">
                  <a:solidFill>
                    <a:prstClr val="black"/>
                  </a:solidFill>
                  <a:latin typeface="Calibri"/>
                  <a:ea typeface="+mn-ea"/>
                  <a:cs typeface="+mn-cs"/>
                </a:rPr>
                <a:t>Address</a:t>
              </a:r>
            </a:p>
          </p:txBody>
        </p:sp>
      </p:grpSp>
      <p:grpSp>
        <p:nvGrpSpPr>
          <p:cNvPr id="105" name="Group 31">
            <a:extLst>
              <a:ext uri="{FF2B5EF4-FFF2-40B4-BE49-F238E27FC236}">
                <a16:creationId xmlns:a16="http://schemas.microsoft.com/office/drawing/2014/main" id="{6E83FF00-FF7E-8E18-89B2-C9141A97F325}"/>
              </a:ext>
            </a:extLst>
          </p:cNvPr>
          <p:cNvGrpSpPr>
            <a:grpSpLocks/>
          </p:cNvGrpSpPr>
          <p:nvPr/>
        </p:nvGrpSpPr>
        <p:grpSpPr bwMode="auto">
          <a:xfrm>
            <a:off x="9111178" y="2172758"/>
            <a:ext cx="1524000" cy="714375"/>
            <a:chOff x="3360" y="540"/>
            <a:chExt cx="960" cy="450"/>
          </a:xfrm>
        </p:grpSpPr>
        <p:sp>
          <p:nvSpPr>
            <p:cNvPr id="106" name="Line 16">
              <a:extLst>
                <a:ext uri="{FF2B5EF4-FFF2-40B4-BE49-F238E27FC236}">
                  <a16:creationId xmlns:a16="http://schemas.microsoft.com/office/drawing/2014/main" id="{123BCCB5-76E8-A1C5-16B3-4C4CA09A40DA}"/>
                </a:ext>
              </a:extLst>
            </p:cNvPr>
            <p:cNvSpPr>
              <a:spLocks noChangeShapeType="1"/>
            </p:cNvSpPr>
            <p:nvPr/>
          </p:nvSpPr>
          <p:spPr bwMode="auto">
            <a:xfrm>
              <a:off x="3360" y="942"/>
              <a:ext cx="960" cy="48"/>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07" name="Text Box 25">
              <a:extLst>
                <a:ext uri="{FF2B5EF4-FFF2-40B4-BE49-F238E27FC236}">
                  <a16:creationId xmlns:a16="http://schemas.microsoft.com/office/drawing/2014/main" id="{15D72AEE-FC27-85CD-5457-6D20A4BD3A9C}"/>
                </a:ext>
              </a:extLst>
            </p:cNvPr>
            <p:cNvSpPr txBox="1">
              <a:spLocks noChangeArrowheads="1"/>
            </p:cNvSpPr>
            <p:nvPr/>
          </p:nvSpPr>
          <p:spPr bwMode="auto">
            <a:xfrm>
              <a:off x="3579" y="540"/>
              <a:ext cx="587" cy="40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Physical</a:t>
              </a:r>
            </a:p>
            <a:p>
              <a:pPr defTabSz="457200" eaLnBrk="1" fontAlgn="auto" hangingPunct="1">
                <a:spcBef>
                  <a:spcPts val="0"/>
                </a:spcBef>
                <a:spcAft>
                  <a:spcPts val="0"/>
                </a:spcAft>
              </a:pPr>
              <a:r>
                <a:rPr lang="en-US" b="0">
                  <a:solidFill>
                    <a:prstClr val="black"/>
                  </a:solidFill>
                  <a:latin typeface="Calibri"/>
                  <a:ea typeface="+mn-ea"/>
                  <a:cs typeface="+mn-cs"/>
                </a:rPr>
                <a:t>Address</a:t>
              </a:r>
            </a:p>
          </p:txBody>
        </p:sp>
      </p:grpSp>
      <p:grpSp>
        <p:nvGrpSpPr>
          <p:cNvPr id="108" name="Group 33">
            <a:extLst>
              <a:ext uri="{FF2B5EF4-FFF2-40B4-BE49-F238E27FC236}">
                <a16:creationId xmlns:a16="http://schemas.microsoft.com/office/drawing/2014/main" id="{5D28DB2C-08A8-9DB8-9608-CAF4F5458C18}"/>
              </a:ext>
            </a:extLst>
          </p:cNvPr>
          <p:cNvGrpSpPr>
            <a:grpSpLocks/>
          </p:cNvGrpSpPr>
          <p:nvPr/>
        </p:nvGrpSpPr>
        <p:grpSpPr bwMode="auto">
          <a:xfrm>
            <a:off x="7434778" y="2658535"/>
            <a:ext cx="1524000" cy="366713"/>
            <a:chOff x="2304" y="846"/>
            <a:chExt cx="960" cy="231"/>
          </a:xfrm>
        </p:grpSpPr>
        <p:sp>
          <p:nvSpPr>
            <p:cNvPr id="109" name="Line 11">
              <a:extLst>
                <a:ext uri="{FF2B5EF4-FFF2-40B4-BE49-F238E27FC236}">
                  <a16:creationId xmlns:a16="http://schemas.microsoft.com/office/drawing/2014/main" id="{0F3F97D3-FDF9-8F69-6A23-0D50FE94DE8F}"/>
                </a:ext>
              </a:extLst>
            </p:cNvPr>
            <p:cNvSpPr>
              <a:spLocks noChangeShapeType="1"/>
            </p:cNvSpPr>
            <p:nvPr/>
          </p:nvSpPr>
          <p:spPr bwMode="auto">
            <a:xfrm flipV="1">
              <a:off x="2688" y="942"/>
              <a:ext cx="576" cy="0"/>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10" name="Text Box 7">
              <a:extLst>
                <a:ext uri="{FF2B5EF4-FFF2-40B4-BE49-F238E27FC236}">
                  <a16:creationId xmlns:a16="http://schemas.microsoft.com/office/drawing/2014/main" id="{411938C1-6DCF-7F27-69C3-F8F99784742D}"/>
                </a:ext>
              </a:extLst>
            </p:cNvPr>
            <p:cNvSpPr txBox="1">
              <a:spLocks noChangeArrowheads="1"/>
            </p:cNvSpPr>
            <p:nvPr/>
          </p:nvSpPr>
          <p:spPr bwMode="auto">
            <a:xfrm>
              <a:off x="2304" y="846"/>
              <a:ext cx="305" cy="231"/>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Yes</a:t>
              </a:r>
            </a:p>
          </p:txBody>
        </p:sp>
      </p:grpSp>
      <p:sp>
        <p:nvSpPr>
          <p:cNvPr id="111" name="Text Box 26">
            <a:extLst>
              <a:ext uri="{FF2B5EF4-FFF2-40B4-BE49-F238E27FC236}">
                <a16:creationId xmlns:a16="http://schemas.microsoft.com/office/drawing/2014/main" id="{E83E03F3-BABE-304C-9BFA-E4AB60C66F4D}"/>
              </a:ext>
            </a:extLst>
          </p:cNvPr>
          <p:cNvSpPr txBox="1">
            <a:spLocks noChangeArrowheads="1"/>
          </p:cNvSpPr>
          <p:nvPr/>
        </p:nvSpPr>
        <p:spPr bwMode="auto">
          <a:xfrm>
            <a:off x="7172842" y="2429933"/>
            <a:ext cx="981019" cy="366757"/>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Cached?</a:t>
            </a:r>
          </a:p>
        </p:txBody>
      </p:sp>
      <p:grpSp>
        <p:nvGrpSpPr>
          <p:cNvPr id="112" name="Group 35">
            <a:extLst>
              <a:ext uri="{FF2B5EF4-FFF2-40B4-BE49-F238E27FC236}">
                <a16:creationId xmlns:a16="http://schemas.microsoft.com/office/drawing/2014/main" id="{6F7FEBA7-45E9-0C15-2FDC-04B8768A6B90}"/>
              </a:ext>
            </a:extLst>
          </p:cNvPr>
          <p:cNvGrpSpPr>
            <a:grpSpLocks/>
          </p:cNvGrpSpPr>
          <p:nvPr/>
        </p:nvGrpSpPr>
        <p:grpSpPr bwMode="auto">
          <a:xfrm>
            <a:off x="7739581" y="2887134"/>
            <a:ext cx="1223963" cy="1020763"/>
            <a:chOff x="2496" y="990"/>
            <a:chExt cx="771" cy="643"/>
          </a:xfrm>
        </p:grpSpPr>
        <p:sp>
          <p:nvSpPr>
            <p:cNvPr id="113" name="Line 15">
              <a:extLst>
                <a:ext uri="{FF2B5EF4-FFF2-40B4-BE49-F238E27FC236}">
                  <a16:creationId xmlns:a16="http://schemas.microsoft.com/office/drawing/2014/main" id="{EE242DB7-C77D-800B-6CC7-DEA4E030592E}"/>
                </a:ext>
              </a:extLst>
            </p:cNvPr>
            <p:cNvSpPr>
              <a:spLocks noChangeShapeType="1"/>
            </p:cNvSpPr>
            <p:nvPr/>
          </p:nvSpPr>
          <p:spPr bwMode="auto">
            <a:xfrm flipV="1">
              <a:off x="2496" y="990"/>
              <a:ext cx="720" cy="624"/>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14" name="Text Box 27">
              <a:extLst>
                <a:ext uri="{FF2B5EF4-FFF2-40B4-BE49-F238E27FC236}">
                  <a16:creationId xmlns:a16="http://schemas.microsoft.com/office/drawing/2014/main" id="{EAC567C2-C308-F8FE-B41E-71BF0A8A38F9}"/>
                </a:ext>
              </a:extLst>
            </p:cNvPr>
            <p:cNvSpPr txBox="1">
              <a:spLocks noChangeArrowheads="1"/>
            </p:cNvSpPr>
            <p:nvPr/>
          </p:nvSpPr>
          <p:spPr bwMode="auto">
            <a:xfrm rot="19101394">
              <a:off x="2788" y="1210"/>
              <a:ext cx="479" cy="423"/>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ct val="10000"/>
                </a:spcBef>
                <a:spcAft>
                  <a:spcPts val="0"/>
                </a:spcAft>
              </a:pPr>
              <a:r>
                <a:rPr lang="en-US" b="0">
                  <a:solidFill>
                    <a:prstClr val="black"/>
                  </a:solidFill>
                  <a:latin typeface="Calibri"/>
                  <a:ea typeface="+mn-ea"/>
                  <a:cs typeface="+mn-cs"/>
                </a:rPr>
                <a:t>Save</a:t>
              </a:r>
            </a:p>
            <a:p>
              <a:pPr defTabSz="457200" eaLnBrk="1" fontAlgn="auto" hangingPunct="1">
                <a:spcBef>
                  <a:spcPct val="10000"/>
                </a:spcBef>
                <a:spcAft>
                  <a:spcPts val="0"/>
                </a:spcAft>
              </a:pPr>
              <a:r>
                <a:rPr lang="en-US" b="0">
                  <a:solidFill>
                    <a:prstClr val="black"/>
                  </a:solidFill>
                  <a:latin typeface="Calibri"/>
                  <a:ea typeface="+mn-ea"/>
                  <a:cs typeface="+mn-cs"/>
                </a:rPr>
                <a:t>Result</a:t>
              </a:r>
            </a:p>
          </p:txBody>
        </p:sp>
      </p:grpSp>
    </p:spTree>
    <p:extLst>
      <p:ext uri="{BB962C8B-B14F-4D97-AF65-F5344CB8AC3E}">
        <p14:creationId xmlns:p14="http://schemas.microsoft.com/office/powerpoint/2010/main" val="163437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02"/>
                                        </p:tgtEl>
                                        <p:attrNameLst>
                                          <p:attrName>style.visibility</p:attrName>
                                        </p:attrNameLst>
                                      </p:cBhvr>
                                      <p:to>
                                        <p:strVal val="visible"/>
                                      </p:to>
                                    </p:set>
                                    <p:animEffect transition="in" filter="wipe(left)">
                                      <p:cBhvr>
                                        <p:cTn id="11" dur="500"/>
                                        <p:tgtEl>
                                          <p:spTgt spid="102"/>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08"/>
                                        </p:tgtEl>
                                        <p:attrNameLst>
                                          <p:attrName>style.visibility</p:attrName>
                                        </p:attrNameLst>
                                      </p:cBhvr>
                                      <p:to>
                                        <p:strVal val="visible"/>
                                      </p:to>
                                    </p:set>
                                    <p:animEffect transition="in" filter="wipe(left)">
                                      <p:cBhvr>
                                        <p:cTn id="19" dur="500"/>
                                        <p:tgtEl>
                                          <p:spTgt spid="108"/>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105"/>
                                        </p:tgtEl>
                                        <p:attrNameLst>
                                          <p:attrName>style.visibility</p:attrName>
                                        </p:attrNameLst>
                                      </p:cBhvr>
                                      <p:to>
                                        <p:strVal val="visible"/>
                                      </p:to>
                                    </p:set>
                                    <p:animEffect transition="in" filter="wipe(left)">
                                      <p:cBhvr>
                                        <p:cTn id="23" dur="500"/>
                                        <p:tgtEl>
                                          <p:spTgt spid="10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99"/>
                                        </p:tgtEl>
                                        <p:attrNameLst>
                                          <p:attrName>style.visibility</p:attrName>
                                        </p:attrNameLst>
                                      </p:cBhvr>
                                      <p:to>
                                        <p:strVal val="visible"/>
                                      </p:to>
                                    </p:set>
                                    <p:animEffect transition="in" filter="wipe(up)">
                                      <p:cBhvr>
                                        <p:cTn id="28" dur="500"/>
                                        <p:tgtEl>
                                          <p:spTgt spid="99"/>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98"/>
                                        </p:tgtEl>
                                        <p:attrNameLst>
                                          <p:attrName>style.visibility</p:attrName>
                                        </p:attrNameLst>
                                      </p:cBhvr>
                                      <p:to>
                                        <p:strVal val="visible"/>
                                      </p:to>
                                    </p:set>
                                  </p:childTnLst>
                                </p:cTn>
                              </p:par>
                            </p:childTnLst>
                          </p:cTn>
                        </p:par>
                        <p:par>
                          <p:cTn id="32" fill="hold">
                            <p:stCondLst>
                              <p:cond delay="500"/>
                            </p:stCondLst>
                            <p:childTnLst>
                              <p:par>
                                <p:cTn id="33" presetID="22" presetClass="entr" presetSubtype="4" fill="hold" nodeType="afterEffect">
                                  <p:stCondLst>
                                    <p:cond delay="0"/>
                                  </p:stCondLst>
                                  <p:childTnLst>
                                    <p:set>
                                      <p:cBhvr>
                                        <p:cTn id="34" dur="1" fill="hold">
                                          <p:stCondLst>
                                            <p:cond delay="0"/>
                                          </p:stCondLst>
                                        </p:cTn>
                                        <p:tgtEl>
                                          <p:spTgt spid="112"/>
                                        </p:tgtEl>
                                        <p:attrNameLst>
                                          <p:attrName>style.visibility</p:attrName>
                                        </p:attrNameLst>
                                      </p:cBhvr>
                                      <p:to>
                                        <p:strVal val="visible"/>
                                      </p:to>
                                    </p:set>
                                    <p:animEffect transition="in" filter="wipe(down)">
                                      <p:cBhvr>
                                        <p:cTn id="35" dur="500"/>
                                        <p:tgtEl>
                                          <p:spTgt spid="11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90"/>
                                        </p:tgtEl>
                                        <p:attrNameLst>
                                          <p:attrName>style.visibility</p:attrName>
                                        </p:attrNameLst>
                                      </p:cBhvr>
                                      <p:to>
                                        <p:strVal val="visible"/>
                                      </p:to>
                                    </p:set>
                                    <p:animEffect transition="in" filter="wipe(left)">
                                      <p:cBhvr>
                                        <p:cTn id="40"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98" grpId="0"/>
      <p:bldP spid="1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166C-D8B6-7782-4AA4-ADDCB962D483}"/>
              </a:ext>
            </a:extLst>
          </p:cNvPr>
          <p:cNvSpPr>
            <a:spLocks noGrp="1"/>
          </p:cNvSpPr>
          <p:nvPr>
            <p:ph type="title"/>
          </p:nvPr>
        </p:nvSpPr>
        <p:spPr/>
        <p:txBody>
          <a:bodyPr/>
          <a:lstStyle/>
          <a:p>
            <a:r>
              <a:rPr lang="en-GB" dirty="0"/>
              <a:t>TLB is a Type of Cache</a:t>
            </a:r>
            <a:endParaRPr lang="en-SE" dirty="0"/>
          </a:p>
        </p:txBody>
      </p:sp>
      <p:sp>
        <p:nvSpPr>
          <p:cNvPr id="3" name="Content Placeholder 2">
            <a:extLst>
              <a:ext uri="{FF2B5EF4-FFF2-40B4-BE49-F238E27FC236}">
                <a16:creationId xmlns:a16="http://schemas.microsoft.com/office/drawing/2014/main" id="{F9531982-596E-3640-4013-DAE659808B8D}"/>
              </a:ext>
            </a:extLst>
          </p:cNvPr>
          <p:cNvSpPr>
            <a:spLocks noGrp="1"/>
          </p:cNvSpPr>
          <p:nvPr>
            <p:ph idx="1"/>
          </p:nvPr>
        </p:nvSpPr>
        <p:spPr/>
        <p:txBody>
          <a:bodyPr/>
          <a:lstStyle/>
          <a:p>
            <a:r>
              <a:rPr lang="en-GB" dirty="0"/>
              <a:t>TLB stores page table entries at Page Number granularity (not including the Byte Offset within a page), and each page is large (e.g., 4KB).</a:t>
            </a:r>
          </a:p>
          <a:p>
            <a:r>
              <a:rPr lang="en-GB" dirty="0"/>
              <a:t>Cache stores actual memory contents (instruction or data) at memory address granularity (including the Byte offset within a cache block).</a:t>
            </a:r>
          </a:p>
          <a:p>
            <a:r>
              <a:rPr lang="en-GB" dirty="0"/>
              <a:t>Hence TLB can be effective at a very small size (</a:t>
            </a:r>
            <a:r>
              <a:rPr lang="en-US" altLang="zh-CN" dirty="0">
                <a:ea typeface="宋体" charset="-122"/>
              </a:rPr>
              <a:t>e.g.128-512 entries)</a:t>
            </a:r>
            <a:r>
              <a:rPr lang="en-GB" dirty="0"/>
              <a:t>, and can fit within cache (L1 or L2) for fast access without touching memory.</a:t>
            </a:r>
          </a:p>
        </p:txBody>
      </p:sp>
      <p:sp>
        <p:nvSpPr>
          <p:cNvPr id="4" name="Rectangle 3">
            <a:extLst>
              <a:ext uri="{FF2B5EF4-FFF2-40B4-BE49-F238E27FC236}">
                <a16:creationId xmlns:a16="http://schemas.microsoft.com/office/drawing/2014/main" id="{FCEDE2BC-EB99-384A-EFE0-8E5461D469E7}"/>
              </a:ext>
            </a:extLst>
          </p:cNvPr>
          <p:cNvSpPr/>
          <p:nvPr/>
        </p:nvSpPr>
        <p:spPr>
          <a:xfrm>
            <a:off x="2497666" y="3917593"/>
            <a:ext cx="1693333" cy="15832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cxnSp>
        <p:nvCxnSpPr>
          <p:cNvPr id="5" name="Straight Arrow Connector 4">
            <a:extLst>
              <a:ext uri="{FF2B5EF4-FFF2-40B4-BE49-F238E27FC236}">
                <a16:creationId xmlns:a16="http://schemas.microsoft.com/office/drawing/2014/main" id="{CD186BE9-4AE3-F05B-1F5C-65811B17965F}"/>
              </a:ext>
            </a:extLst>
          </p:cNvPr>
          <p:cNvCxnSpPr>
            <a:endCxn id="4" idx="1"/>
          </p:cNvCxnSpPr>
          <p:nvPr/>
        </p:nvCxnSpPr>
        <p:spPr>
          <a:xfrm flipV="1">
            <a:off x="1854197" y="4709227"/>
            <a:ext cx="643468" cy="126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BD45C755-3245-2DF1-CDFF-A29745AB92C1}"/>
              </a:ext>
            </a:extLst>
          </p:cNvPr>
          <p:cNvCxnSpPr/>
          <p:nvPr/>
        </p:nvCxnSpPr>
        <p:spPr>
          <a:xfrm>
            <a:off x="4216398" y="4721924"/>
            <a:ext cx="60113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948708CF-6CD4-8EB9-F65E-C82B6E34E904}"/>
              </a:ext>
            </a:extLst>
          </p:cNvPr>
          <p:cNvSpPr/>
          <p:nvPr/>
        </p:nvSpPr>
        <p:spPr>
          <a:xfrm>
            <a:off x="6934200" y="3968393"/>
            <a:ext cx="1693333" cy="15832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cxnSp>
        <p:nvCxnSpPr>
          <p:cNvPr id="8" name="Straight Arrow Connector 7">
            <a:extLst>
              <a:ext uri="{FF2B5EF4-FFF2-40B4-BE49-F238E27FC236}">
                <a16:creationId xmlns:a16="http://schemas.microsoft.com/office/drawing/2014/main" id="{BC1FBFD5-75B0-8A96-0643-6F8BA09984DD}"/>
              </a:ext>
            </a:extLst>
          </p:cNvPr>
          <p:cNvCxnSpPr>
            <a:endCxn id="7" idx="1"/>
          </p:cNvCxnSpPr>
          <p:nvPr/>
        </p:nvCxnSpPr>
        <p:spPr>
          <a:xfrm flipV="1">
            <a:off x="6290731" y="4760027"/>
            <a:ext cx="643468" cy="126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5E268B2E-C1C8-A967-9DC3-BBF71DB4D636}"/>
              </a:ext>
            </a:extLst>
          </p:cNvPr>
          <p:cNvCxnSpPr/>
          <p:nvPr/>
        </p:nvCxnSpPr>
        <p:spPr>
          <a:xfrm>
            <a:off x="8652932" y="4781191"/>
            <a:ext cx="60113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C385B52-5EF6-E1DE-7C64-91DA6ABC6028}"/>
              </a:ext>
            </a:extLst>
          </p:cNvPr>
          <p:cNvSpPr txBox="1"/>
          <p:nvPr/>
        </p:nvSpPr>
        <p:spPr>
          <a:xfrm>
            <a:off x="1464731" y="3993792"/>
            <a:ext cx="1075267" cy="646331"/>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Memory Address</a:t>
            </a:r>
          </a:p>
        </p:txBody>
      </p:sp>
      <p:sp>
        <p:nvSpPr>
          <p:cNvPr id="11" name="TextBox 10">
            <a:extLst>
              <a:ext uri="{FF2B5EF4-FFF2-40B4-BE49-F238E27FC236}">
                <a16:creationId xmlns:a16="http://schemas.microsoft.com/office/drawing/2014/main" id="{37E37B6A-2CA7-8761-A8E1-BB6D000C2948}"/>
              </a:ext>
            </a:extLst>
          </p:cNvPr>
          <p:cNvSpPr txBox="1"/>
          <p:nvPr/>
        </p:nvSpPr>
        <p:spPr>
          <a:xfrm>
            <a:off x="4250264" y="3815991"/>
            <a:ext cx="1075267"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Data at memory address</a:t>
            </a:r>
          </a:p>
        </p:txBody>
      </p:sp>
      <p:sp>
        <p:nvSpPr>
          <p:cNvPr id="12" name="TextBox 11">
            <a:extLst>
              <a:ext uri="{FF2B5EF4-FFF2-40B4-BE49-F238E27FC236}">
                <a16:creationId xmlns:a16="http://schemas.microsoft.com/office/drawing/2014/main" id="{D6D3D62C-ED34-68C5-CC68-F328D950797D}"/>
              </a:ext>
            </a:extLst>
          </p:cNvPr>
          <p:cNvSpPr txBox="1"/>
          <p:nvPr/>
        </p:nvSpPr>
        <p:spPr>
          <a:xfrm>
            <a:off x="6011331" y="3858325"/>
            <a:ext cx="1210734"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Virtual Page Number</a:t>
            </a:r>
          </a:p>
        </p:txBody>
      </p:sp>
      <p:sp>
        <p:nvSpPr>
          <p:cNvPr id="13" name="TextBox 12">
            <a:extLst>
              <a:ext uri="{FF2B5EF4-FFF2-40B4-BE49-F238E27FC236}">
                <a16:creationId xmlns:a16="http://schemas.microsoft.com/office/drawing/2014/main" id="{F7AC683E-BC71-BD53-AFFE-947E65F6E5A1}"/>
              </a:ext>
            </a:extLst>
          </p:cNvPr>
          <p:cNvSpPr txBox="1"/>
          <p:nvPr/>
        </p:nvSpPr>
        <p:spPr>
          <a:xfrm>
            <a:off x="8644463" y="3892192"/>
            <a:ext cx="1210734"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Physical Page Number</a:t>
            </a:r>
          </a:p>
        </p:txBody>
      </p:sp>
      <p:cxnSp>
        <p:nvCxnSpPr>
          <p:cNvPr id="14" name="Straight Arrow Connector 13">
            <a:extLst>
              <a:ext uri="{FF2B5EF4-FFF2-40B4-BE49-F238E27FC236}">
                <a16:creationId xmlns:a16="http://schemas.microsoft.com/office/drawing/2014/main" id="{878FAEA2-F399-67B6-1FDD-D83D82C276F9}"/>
              </a:ext>
            </a:extLst>
          </p:cNvPr>
          <p:cNvCxnSpPr>
            <a:stCxn id="4" idx="2"/>
          </p:cNvCxnSpPr>
          <p:nvPr/>
        </p:nvCxnSpPr>
        <p:spPr>
          <a:xfrm rot="16200000" flipH="1">
            <a:off x="3090333" y="5754859"/>
            <a:ext cx="516465" cy="84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4AC83CE-CE1B-A44B-3BC3-73984DB462CF}"/>
              </a:ext>
            </a:extLst>
          </p:cNvPr>
          <p:cNvCxnSpPr/>
          <p:nvPr/>
        </p:nvCxnSpPr>
        <p:spPr>
          <a:xfrm rot="16200000" flipH="1">
            <a:off x="7552266" y="5805659"/>
            <a:ext cx="516465" cy="84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2B5BDC8E-F6A2-27AF-C5FC-8D6B825401D5}"/>
              </a:ext>
            </a:extLst>
          </p:cNvPr>
          <p:cNvSpPr txBox="1"/>
          <p:nvPr/>
        </p:nvSpPr>
        <p:spPr>
          <a:xfrm>
            <a:off x="3420531" y="5627858"/>
            <a:ext cx="1905000"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On miss: Access next cache level / main memory</a:t>
            </a:r>
          </a:p>
        </p:txBody>
      </p:sp>
      <p:sp>
        <p:nvSpPr>
          <p:cNvPr id="17" name="TextBox 16">
            <a:extLst>
              <a:ext uri="{FF2B5EF4-FFF2-40B4-BE49-F238E27FC236}">
                <a16:creationId xmlns:a16="http://schemas.microsoft.com/office/drawing/2014/main" id="{D6DF5EE4-455A-C6E7-0080-7DFE841E3DC1}"/>
              </a:ext>
            </a:extLst>
          </p:cNvPr>
          <p:cNvSpPr txBox="1"/>
          <p:nvPr/>
        </p:nvSpPr>
        <p:spPr>
          <a:xfrm>
            <a:off x="7916330" y="5644791"/>
            <a:ext cx="1905000"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On miss: Access Page Table in memory</a:t>
            </a:r>
          </a:p>
        </p:txBody>
      </p:sp>
      <p:sp>
        <p:nvSpPr>
          <p:cNvPr id="18" name="TextBox 17">
            <a:extLst>
              <a:ext uri="{FF2B5EF4-FFF2-40B4-BE49-F238E27FC236}">
                <a16:creationId xmlns:a16="http://schemas.microsoft.com/office/drawing/2014/main" id="{CE4FE11D-445C-8819-5310-3ADDEE41DFE6}"/>
              </a:ext>
            </a:extLst>
          </p:cNvPr>
          <p:cNvSpPr txBox="1"/>
          <p:nvPr/>
        </p:nvSpPr>
        <p:spPr>
          <a:xfrm>
            <a:off x="2798230" y="4465249"/>
            <a:ext cx="1176867" cy="461665"/>
          </a:xfrm>
          <a:prstGeom prst="rect">
            <a:avLst/>
          </a:prstGeom>
          <a:noFill/>
        </p:spPr>
        <p:txBody>
          <a:bodyPr wrap="square" rtlCol="0">
            <a:spAutoFit/>
          </a:bodyPr>
          <a:lstStyle/>
          <a:p>
            <a:pPr defTabSz="457200" eaLnBrk="1" fontAlgn="auto" hangingPunct="1">
              <a:spcBef>
                <a:spcPts val="0"/>
              </a:spcBef>
              <a:spcAft>
                <a:spcPts val="0"/>
              </a:spcAft>
            </a:pPr>
            <a:r>
              <a:rPr lang="en-US" sz="2400" b="0" dirty="0">
                <a:solidFill>
                  <a:prstClr val="black"/>
                </a:solidFill>
                <a:latin typeface="Calibri"/>
                <a:ea typeface="+mn-ea"/>
                <a:cs typeface="+mn-cs"/>
              </a:rPr>
              <a:t>Cache</a:t>
            </a:r>
          </a:p>
        </p:txBody>
      </p:sp>
      <p:sp>
        <p:nvSpPr>
          <p:cNvPr id="19" name="TextBox 18">
            <a:extLst>
              <a:ext uri="{FF2B5EF4-FFF2-40B4-BE49-F238E27FC236}">
                <a16:creationId xmlns:a16="http://schemas.microsoft.com/office/drawing/2014/main" id="{CD512E68-C9CA-B272-2DFA-6C0F1D5F2D02}"/>
              </a:ext>
            </a:extLst>
          </p:cNvPr>
          <p:cNvSpPr txBox="1"/>
          <p:nvPr/>
        </p:nvSpPr>
        <p:spPr>
          <a:xfrm>
            <a:off x="7484533" y="4476392"/>
            <a:ext cx="897465" cy="461665"/>
          </a:xfrm>
          <a:prstGeom prst="rect">
            <a:avLst/>
          </a:prstGeom>
          <a:noFill/>
        </p:spPr>
        <p:txBody>
          <a:bodyPr wrap="square" rtlCol="0">
            <a:spAutoFit/>
          </a:bodyPr>
          <a:lstStyle/>
          <a:p>
            <a:pPr defTabSz="457200" eaLnBrk="1" fontAlgn="auto" hangingPunct="1">
              <a:spcBef>
                <a:spcPts val="0"/>
              </a:spcBef>
              <a:spcAft>
                <a:spcPts val="0"/>
              </a:spcAft>
            </a:pPr>
            <a:r>
              <a:rPr lang="en-US" sz="2400" b="0" dirty="0">
                <a:solidFill>
                  <a:prstClr val="black"/>
                </a:solidFill>
                <a:latin typeface="Calibri"/>
                <a:ea typeface="+mn-ea"/>
                <a:cs typeface="+mn-cs"/>
              </a:rPr>
              <a:t>TLB</a:t>
            </a:r>
          </a:p>
        </p:txBody>
      </p:sp>
    </p:spTree>
    <p:extLst>
      <p:ext uri="{BB962C8B-B14F-4D97-AF65-F5344CB8AC3E}">
        <p14:creationId xmlns:p14="http://schemas.microsoft.com/office/powerpoint/2010/main" val="11388760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CD9729-7F16-1760-53A3-3E11B31CEFB4}"/>
              </a:ext>
            </a:extLst>
          </p:cNvPr>
          <p:cNvPicPr>
            <a:picLocks noChangeAspect="1"/>
          </p:cNvPicPr>
          <p:nvPr/>
        </p:nvPicPr>
        <p:blipFill>
          <a:blip r:embed="rId3"/>
          <a:stretch>
            <a:fillRect/>
          </a:stretch>
        </p:blipFill>
        <p:spPr>
          <a:xfrm>
            <a:off x="7163455" y="242891"/>
            <a:ext cx="5028545" cy="1984359"/>
          </a:xfrm>
          <a:prstGeom prst="rect">
            <a:avLst/>
          </a:prstGeom>
        </p:spPr>
      </p:pic>
      <p:sp>
        <p:nvSpPr>
          <p:cNvPr id="2" name="Title 1">
            <a:extLst>
              <a:ext uri="{FF2B5EF4-FFF2-40B4-BE49-F238E27FC236}">
                <a16:creationId xmlns:a16="http://schemas.microsoft.com/office/drawing/2014/main" id="{C288B8A0-A232-4A9F-8A1E-1C0FF7375C5D}"/>
              </a:ext>
            </a:extLst>
          </p:cNvPr>
          <p:cNvSpPr>
            <a:spLocks noGrp="1"/>
          </p:cNvSpPr>
          <p:nvPr>
            <p:ph type="title"/>
          </p:nvPr>
        </p:nvSpPr>
        <p:spPr/>
        <p:txBody>
          <a:bodyPr/>
          <a:lstStyle/>
          <a:p>
            <a:r>
              <a:rPr lang="en-GB" dirty="0"/>
              <a:t>TLB Organization</a:t>
            </a:r>
            <a:endParaRPr lang="en-SE" dirty="0"/>
          </a:p>
        </p:txBody>
      </p:sp>
      <p:sp>
        <p:nvSpPr>
          <p:cNvPr id="3" name="Content Placeholder 2">
            <a:extLst>
              <a:ext uri="{FF2B5EF4-FFF2-40B4-BE49-F238E27FC236}">
                <a16:creationId xmlns:a16="http://schemas.microsoft.com/office/drawing/2014/main" id="{2BAC8655-7CA6-317F-F539-FC2B2429661C}"/>
              </a:ext>
            </a:extLst>
          </p:cNvPr>
          <p:cNvSpPr>
            <a:spLocks noGrp="1"/>
          </p:cNvSpPr>
          <p:nvPr>
            <p:ph idx="1"/>
          </p:nvPr>
        </p:nvSpPr>
        <p:spPr>
          <a:xfrm>
            <a:off x="202173" y="1031384"/>
            <a:ext cx="7072961" cy="3454692"/>
          </a:xfrm>
        </p:spPr>
        <p:txBody>
          <a:bodyPr>
            <a:normAutofit fontScale="77500" lnSpcReduction="20000"/>
          </a:bodyPr>
          <a:lstStyle/>
          <a:p>
            <a:r>
              <a:rPr lang="en-GB" sz="2800" dirty="0"/>
              <a:t>TLB is usually fully-associative, but can also be set-associative</a:t>
            </a:r>
          </a:p>
          <a:p>
            <a:pPr lvl="1"/>
            <a:r>
              <a:rPr lang="en-GB" sz="2400" dirty="0"/>
              <a:t>Since miss penalty is high (one memory access, similar to Last-Level Cache), FA or high associativity SA is adopted to minimize miss rate at the cost of slightly increased hit time. (Similar to L2/L3 cache design. Recall “Cache Design Considerations”.)</a:t>
            </a:r>
          </a:p>
          <a:p>
            <a:pPr lvl="1"/>
            <a:r>
              <a:rPr lang="en-GB" sz="2400" dirty="0"/>
              <a:t>With FA, there is no set index bit, and the tag bits are the VPN. Any VPN entry can be anywhere in the TLB, and hardware searches entire TLB in parallel to find a tag match.</a:t>
            </a:r>
          </a:p>
          <a:p>
            <a:r>
              <a:rPr lang="en-GB" sz="2800" dirty="0"/>
              <a:t>TLB is write-through (not write-back)</a:t>
            </a:r>
          </a:p>
          <a:p>
            <a:pPr lvl="1"/>
            <a:r>
              <a:rPr lang="en-GB" sz="2400" dirty="0"/>
              <a:t>always keep TLB and Page Table consistent</a:t>
            </a:r>
          </a:p>
          <a:p>
            <a:endParaRPr lang="en-SE" dirty="0"/>
          </a:p>
        </p:txBody>
      </p:sp>
      <p:sp>
        <p:nvSpPr>
          <p:cNvPr id="6" name="Rectangle 4">
            <a:extLst>
              <a:ext uri="{FF2B5EF4-FFF2-40B4-BE49-F238E27FC236}">
                <a16:creationId xmlns:a16="http://schemas.microsoft.com/office/drawing/2014/main" id="{F765C44B-D3CC-A4D5-4B9F-D758BFE6F1B5}"/>
              </a:ext>
            </a:extLst>
          </p:cNvPr>
          <p:cNvSpPr>
            <a:spLocks noChangeArrowheads="1"/>
          </p:cNvSpPr>
          <p:nvPr/>
        </p:nvSpPr>
        <p:spPr bwMode="auto">
          <a:xfrm>
            <a:off x="9447302" y="6209458"/>
            <a:ext cx="1600200" cy="279400"/>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 name="Rectangle 5">
            <a:extLst>
              <a:ext uri="{FF2B5EF4-FFF2-40B4-BE49-F238E27FC236}">
                <a16:creationId xmlns:a16="http://schemas.microsoft.com/office/drawing/2014/main" id="{F6D6BFB6-6F31-DE4C-25C0-389BD42C5CA8}"/>
              </a:ext>
            </a:extLst>
          </p:cNvPr>
          <p:cNvSpPr>
            <a:spLocks noChangeArrowheads="1"/>
          </p:cNvSpPr>
          <p:nvPr/>
        </p:nvSpPr>
        <p:spPr bwMode="auto">
          <a:xfrm>
            <a:off x="4629240" y="4788647"/>
            <a:ext cx="3213100" cy="915987"/>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8" name="Line 6">
            <a:extLst>
              <a:ext uri="{FF2B5EF4-FFF2-40B4-BE49-F238E27FC236}">
                <a16:creationId xmlns:a16="http://schemas.microsoft.com/office/drawing/2014/main" id="{664965C7-64C0-BAD2-7F71-2374FEA70951}"/>
              </a:ext>
            </a:extLst>
          </p:cNvPr>
          <p:cNvSpPr>
            <a:spLocks noChangeShapeType="1"/>
          </p:cNvSpPr>
          <p:nvPr/>
        </p:nvSpPr>
        <p:spPr bwMode="auto">
          <a:xfrm>
            <a:off x="4645116" y="5091858"/>
            <a:ext cx="3197225"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 name="Line 7">
            <a:extLst>
              <a:ext uri="{FF2B5EF4-FFF2-40B4-BE49-F238E27FC236}">
                <a16:creationId xmlns:a16="http://schemas.microsoft.com/office/drawing/2014/main" id="{2005B439-14A2-7404-7286-5EB9824A3D39}"/>
              </a:ext>
            </a:extLst>
          </p:cNvPr>
          <p:cNvSpPr>
            <a:spLocks noChangeShapeType="1"/>
          </p:cNvSpPr>
          <p:nvPr/>
        </p:nvSpPr>
        <p:spPr bwMode="auto">
          <a:xfrm>
            <a:off x="4629240" y="4788647"/>
            <a:ext cx="0" cy="9159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 name="Line 8">
            <a:extLst>
              <a:ext uri="{FF2B5EF4-FFF2-40B4-BE49-F238E27FC236}">
                <a16:creationId xmlns:a16="http://schemas.microsoft.com/office/drawing/2014/main" id="{8075A5B1-B305-DE58-5A63-E1FC85703BCF}"/>
              </a:ext>
            </a:extLst>
          </p:cNvPr>
          <p:cNvSpPr>
            <a:spLocks noChangeShapeType="1"/>
          </p:cNvSpPr>
          <p:nvPr/>
        </p:nvSpPr>
        <p:spPr bwMode="auto">
          <a:xfrm>
            <a:off x="4883240" y="4788647"/>
            <a:ext cx="0" cy="9159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1" name="Line 9">
            <a:extLst>
              <a:ext uri="{FF2B5EF4-FFF2-40B4-BE49-F238E27FC236}">
                <a16:creationId xmlns:a16="http://schemas.microsoft.com/office/drawing/2014/main" id="{80C28C91-F14F-45B6-81C3-B941AC16FBC1}"/>
              </a:ext>
            </a:extLst>
          </p:cNvPr>
          <p:cNvSpPr>
            <a:spLocks noChangeShapeType="1"/>
          </p:cNvSpPr>
          <p:nvPr/>
        </p:nvSpPr>
        <p:spPr bwMode="auto">
          <a:xfrm>
            <a:off x="5373777" y="4801347"/>
            <a:ext cx="0" cy="9032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2" name="Line 10">
            <a:extLst>
              <a:ext uri="{FF2B5EF4-FFF2-40B4-BE49-F238E27FC236}">
                <a16:creationId xmlns:a16="http://schemas.microsoft.com/office/drawing/2014/main" id="{96DD047D-3F8D-342D-6713-E350FDA96BC4}"/>
              </a:ext>
            </a:extLst>
          </p:cNvPr>
          <p:cNvSpPr>
            <a:spLocks noChangeShapeType="1"/>
          </p:cNvSpPr>
          <p:nvPr/>
        </p:nvSpPr>
        <p:spPr bwMode="auto">
          <a:xfrm flipH="1">
            <a:off x="5124540" y="4788647"/>
            <a:ext cx="0" cy="9159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3" name="Line 11">
            <a:extLst>
              <a:ext uri="{FF2B5EF4-FFF2-40B4-BE49-F238E27FC236}">
                <a16:creationId xmlns:a16="http://schemas.microsoft.com/office/drawing/2014/main" id="{446BF26C-2776-A93C-51E0-DE247F4685B1}"/>
              </a:ext>
            </a:extLst>
          </p:cNvPr>
          <p:cNvSpPr>
            <a:spLocks noChangeShapeType="1"/>
          </p:cNvSpPr>
          <p:nvPr/>
        </p:nvSpPr>
        <p:spPr bwMode="auto">
          <a:xfrm>
            <a:off x="6648540" y="4801347"/>
            <a:ext cx="0" cy="9032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4" name="Rectangle 12">
            <a:extLst>
              <a:ext uri="{FF2B5EF4-FFF2-40B4-BE49-F238E27FC236}">
                <a16:creationId xmlns:a16="http://schemas.microsoft.com/office/drawing/2014/main" id="{7E04578A-B34B-C6AD-6FDE-8449F7E40D29}"/>
              </a:ext>
            </a:extLst>
          </p:cNvPr>
          <p:cNvSpPr>
            <a:spLocks noChangeArrowheads="1"/>
          </p:cNvSpPr>
          <p:nvPr/>
        </p:nvSpPr>
        <p:spPr bwMode="auto">
          <a:xfrm>
            <a:off x="9490165" y="4085383"/>
            <a:ext cx="2476500" cy="279400"/>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 name="Line 13">
            <a:extLst>
              <a:ext uri="{FF2B5EF4-FFF2-40B4-BE49-F238E27FC236}">
                <a16:creationId xmlns:a16="http://schemas.microsoft.com/office/drawing/2014/main" id="{4D7015F0-23AD-9F2E-E61B-0FEF6ADF3E90}"/>
              </a:ext>
            </a:extLst>
          </p:cNvPr>
          <p:cNvSpPr>
            <a:spLocks noChangeShapeType="1"/>
          </p:cNvSpPr>
          <p:nvPr/>
        </p:nvSpPr>
        <p:spPr bwMode="auto">
          <a:xfrm>
            <a:off x="11090365" y="4098083"/>
            <a:ext cx="0" cy="2667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 name="Rectangle 14">
            <a:extLst>
              <a:ext uri="{FF2B5EF4-FFF2-40B4-BE49-F238E27FC236}">
                <a16:creationId xmlns:a16="http://schemas.microsoft.com/office/drawing/2014/main" id="{31A0494A-931E-BF05-20BD-177A66465B19}"/>
              </a:ext>
            </a:extLst>
          </p:cNvPr>
          <p:cNvSpPr>
            <a:spLocks noChangeArrowheads="1"/>
          </p:cNvSpPr>
          <p:nvPr/>
        </p:nvSpPr>
        <p:spPr bwMode="auto">
          <a:xfrm>
            <a:off x="9818777" y="4037759"/>
            <a:ext cx="1953774"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VPN   	      offset</a:t>
            </a:r>
          </a:p>
        </p:txBody>
      </p:sp>
      <p:sp>
        <p:nvSpPr>
          <p:cNvPr id="17" name="Rectangle 15">
            <a:extLst>
              <a:ext uri="{FF2B5EF4-FFF2-40B4-BE49-F238E27FC236}">
                <a16:creationId xmlns:a16="http://schemas.microsoft.com/office/drawing/2014/main" id="{EF4B9630-F47A-4836-7313-6CE3EBA02F2C}"/>
              </a:ext>
            </a:extLst>
          </p:cNvPr>
          <p:cNvSpPr>
            <a:spLocks noChangeArrowheads="1"/>
          </p:cNvSpPr>
          <p:nvPr/>
        </p:nvSpPr>
        <p:spPr bwMode="auto">
          <a:xfrm>
            <a:off x="4624478" y="4750547"/>
            <a:ext cx="2917851"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1600" b="0" dirty="0">
                <a:solidFill>
                  <a:srgbClr val="000000"/>
                </a:solidFill>
                <a:latin typeface="Calibri"/>
                <a:ea typeface="굴림" charset="-127"/>
                <a:cs typeface="굴림" charset="-127"/>
              </a:rPr>
              <a:t>V  R   W  X         </a:t>
            </a:r>
            <a:r>
              <a:rPr lang="en-US" altLang="ko-KR" b="0" dirty="0">
                <a:solidFill>
                  <a:srgbClr val="000000"/>
                </a:solidFill>
                <a:latin typeface="Calibri"/>
                <a:ea typeface="굴림" charset="-127"/>
                <a:cs typeface="굴림" charset="-127"/>
              </a:rPr>
              <a:t>tag               PPN</a:t>
            </a:r>
          </a:p>
        </p:txBody>
      </p:sp>
      <p:sp>
        <p:nvSpPr>
          <p:cNvPr id="18" name="Rectangle 16">
            <a:extLst>
              <a:ext uri="{FF2B5EF4-FFF2-40B4-BE49-F238E27FC236}">
                <a16:creationId xmlns:a16="http://schemas.microsoft.com/office/drawing/2014/main" id="{FFCCE4F8-F12E-908F-9D43-FA4BDFFDD3C4}"/>
              </a:ext>
            </a:extLst>
          </p:cNvPr>
          <p:cNvSpPr>
            <a:spLocks noChangeArrowheads="1"/>
          </p:cNvSpPr>
          <p:nvPr/>
        </p:nvSpPr>
        <p:spPr bwMode="auto">
          <a:xfrm>
            <a:off x="7182002" y="6094100"/>
            <a:ext cx="2211093"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dirty="0">
                <a:solidFill>
                  <a:srgbClr val="000000"/>
                </a:solidFill>
                <a:latin typeface="Calibri"/>
                <a:ea typeface="굴림" charset="-127"/>
                <a:cs typeface="굴림" charset="-127"/>
              </a:rPr>
              <a:t>physical address</a:t>
            </a:r>
          </a:p>
        </p:txBody>
      </p:sp>
      <p:sp>
        <p:nvSpPr>
          <p:cNvPr id="19" name="Rectangle 17">
            <a:extLst>
              <a:ext uri="{FF2B5EF4-FFF2-40B4-BE49-F238E27FC236}">
                <a16:creationId xmlns:a16="http://schemas.microsoft.com/office/drawing/2014/main" id="{1B41411F-14FC-FD86-6FE8-10081668BE7D}"/>
              </a:ext>
            </a:extLst>
          </p:cNvPr>
          <p:cNvSpPr>
            <a:spLocks noChangeArrowheads="1"/>
          </p:cNvSpPr>
          <p:nvPr/>
        </p:nvSpPr>
        <p:spPr bwMode="auto">
          <a:xfrm>
            <a:off x="9445715" y="6196758"/>
            <a:ext cx="2476500" cy="279400"/>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0" name="Line 18">
            <a:extLst>
              <a:ext uri="{FF2B5EF4-FFF2-40B4-BE49-F238E27FC236}">
                <a16:creationId xmlns:a16="http://schemas.microsoft.com/office/drawing/2014/main" id="{AA11E625-B34E-15C6-3FF2-AB51B2B77408}"/>
              </a:ext>
            </a:extLst>
          </p:cNvPr>
          <p:cNvSpPr>
            <a:spLocks noChangeShapeType="1"/>
          </p:cNvSpPr>
          <p:nvPr/>
        </p:nvSpPr>
        <p:spPr bwMode="auto">
          <a:xfrm>
            <a:off x="11045915" y="6209458"/>
            <a:ext cx="0" cy="2667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1" name="Rectangle 19">
            <a:extLst>
              <a:ext uri="{FF2B5EF4-FFF2-40B4-BE49-F238E27FC236}">
                <a16:creationId xmlns:a16="http://schemas.microsoft.com/office/drawing/2014/main" id="{36EA2131-EF2C-E17C-1C4B-A07CC003EB5E}"/>
              </a:ext>
            </a:extLst>
          </p:cNvPr>
          <p:cNvSpPr>
            <a:spLocks noChangeArrowheads="1"/>
          </p:cNvSpPr>
          <p:nvPr/>
        </p:nvSpPr>
        <p:spPr bwMode="auto">
          <a:xfrm>
            <a:off x="9799728" y="6161834"/>
            <a:ext cx="2016579"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PPN	               offset</a:t>
            </a:r>
          </a:p>
        </p:txBody>
      </p:sp>
      <p:sp>
        <p:nvSpPr>
          <p:cNvPr id="22" name="Line 21">
            <a:extLst>
              <a:ext uri="{FF2B5EF4-FFF2-40B4-BE49-F238E27FC236}">
                <a16:creationId xmlns:a16="http://schemas.microsoft.com/office/drawing/2014/main" id="{261C6E3D-260C-E440-F16F-3C3B3442B5D6}"/>
              </a:ext>
            </a:extLst>
          </p:cNvPr>
          <p:cNvSpPr>
            <a:spLocks noChangeShapeType="1"/>
          </p:cNvSpPr>
          <p:nvPr/>
        </p:nvSpPr>
        <p:spPr bwMode="auto">
          <a:xfrm>
            <a:off x="11720602" y="4361609"/>
            <a:ext cx="0" cy="18002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3" name="Freeform 22">
            <a:extLst>
              <a:ext uri="{FF2B5EF4-FFF2-40B4-BE49-F238E27FC236}">
                <a16:creationId xmlns:a16="http://schemas.microsoft.com/office/drawing/2014/main" id="{470A0F10-5237-9E4C-BE19-4CD5C9180667}"/>
              </a:ext>
            </a:extLst>
          </p:cNvPr>
          <p:cNvSpPr>
            <a:spLocks/>
          </p:cNvSpPr>
          <p:nvPr/>
        </p:nvSpPr>
        <p:spPr bwMode="auto">
          <a:xfrm>
            <a:off x="7259727" y="5704633"/>
            <a:ext cx="2979738" cy="452438"/>
          </a:xfrm>
          <a:custGeom>
            <a:avLst/>
            <a:gdLst/>
            <a:ahLst/>
            <a:cxnLst>
              <a:cxn ang="0">
                <a:pos x="0" y="0"/>
              </a:cxn>
              <a:cxn ang="0">
                <a:pos x="0" y="71"/>
              </a:cxn>
              <a:cxn ang="0">
                <a:pos x="1876" y="71"/>
              </a:cxn>
              <a:cxn ang="0">
                <a:pos x="1876" y="284"/>
              </a:cxn>
            </a:cxnLst>
            <a:rect l="0" t="0" r="r" b="b"/>
            <a:pathLst>
              <a:path w="1877" h="285">
                <a:moveTo>
                  <a:pt x="0" y="0"/>
                </a:moveTo>
                <a:lnTo>
                  <a:pt x="0" y="71"/>
                </a:lnTo>
                <a:lnTo>
                  <a:pt x="1876" y="71"/>
                </a:lnTo>
                <a:lnTo>
                  <a:pt x="1876" y="284"/>
                </a:lnTo>
              </a:path>
            </a:pathLst>
          </a:custGeom>
          <a:noFill/>
          <a:ln w="25400" cap="rnd"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4" name="Line 23">
            <a:extLst>
              <a:ext uri="{FF2B5EF4-FFF2-40B4-BE49-F238E27FC236}">
                <a16:creationId xmlns:a16="http://schemas.microsoft.com/office/drawing/2014/main" id="{335B8947-C0C3-7093-0520-EDEDA681FABD}"/>
              </a:ext>
            </a:extLst>
          </p:cNvPr>
          <p:cNvSpPr>
            <a:spLocks noChangeShapeType="1"/>
          </p:cNvSpPr>
          <p:nvPr/>
        </p:nvSpPr>
        <p:spPr bwMode="auto">
          <a:xfrm>
            <a:off x="5616665" y="4794997"/>
            <a:ext cx="0" cy="90963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5" name="Line 24">
            <a:extLst>
              <a:ext uri="{FF2B5EF4-FFF2-40B4-BE49-F238E27FC236}">
                <a16:creationId xmlns:a16="http://schemas.microsoft.com/office/drawing/2014/main" id="{9E776AA0-9F49-8FE1-15F3-70EE0AE3600E}"/>
              </a:ext>
            </a:extLst>
          </p:cNvPr>
          <p:cNvSpPr>
            <a:spLocks noChangeShapeType="1"/>
          </p:cNvSpPr>
          <p:nvPr/>
        </p:nvSpPr>
        <p:spPr bwMode="auto">
          <a:xfrm flipH="1">
            <a:off x="6040527" y="5704634"/>
            <a:ext cx="0" cy="3016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6" name="Rectangle 25">
            <a:extLst>
              <a:ext uri="{FF2B5EF4-FFF2-40B4-BE49-F238E27FC236}">
                <a16:creationId xmlns:a16="http://schemas.microsoft.com/office/drawing/2014/main" id="{0BB3EEAB-B2F5-3E2E-AD10-A656E13E3FEC}"/>
              </a:ext>
            </a:extLst>
          </p:cNvPr>
          <p:cNvSpPr>
            <a:spLocks noChangeArrowheads="1"/>
          </p:cNvSpPr>
          <p:nvPr/>
        </p:nvSpPr>
        <p:spPr bwMode="auto">
          <a:xfrm>
            <a:off x="5735728" y="6009433"/>
            <a:ext cx="660789"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a:solidFill>
                  <a:srgbClr val="000000"/>
                </a:solidFill>
                <a:latin typeface="Calibri"/>
                <a:ea typeface="굴림" charset="-127"/>
                <a:cs typeface="굴림" charset="-127"/>
              </a:rPr>
              <a:t>hit?</a:t>
            </a:r>
          </a:p>
        </p:txBody>
      </p:sp>
      <p:sp>
        <p:nvSpPr>
          <p:cNvPr id="27" name="Line 26">
            <a:extLst>
              <a:ext uri="{FF2B5EF4-FFF2-40B4-BE49-F238E27FC236}">
                <a16:creationId xmlns:a16="http://schemas.microsoft.com/office/drawing/2014/main" id="{C7868FEE-201F-BD5B-21E8-E022840817AD}"/>
              </a:ext>
            </a:extLst>
          </p:cNvPr>
          <p:cNvSpPr>
            <a:spLocks noChangeShapeType="1"/>
          </p:cNvSpPr>
          <p:nvPr/>
        </p:nvSpPr>
        <p:spPr bwMode="auto">
          <a:xfrm>
            <a:off x="4635591" y="5382371"/>
            <a:ext cx="3197225"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8" name="Freeform 27">
            <a:extLst>
              <a:ext uri="{FF2B5EF4-FFF2-40B4-BE49-F238E27FC236}">
                <a16:creationId xmlns:a16="http://schemas.microsoft.com/office/drawing/2014/main" id="{67C2DC5E-B5BB-6778-D23B-713DB8DA6D41}"/>
              </a:ext>
            </a:extLst>
          </p:cNvPr>
          <p:cNvSpPr>
            <a:spLocks/>
          </p:cNvSpPr>
          <p:nvPr/>
        </p:nvSpPr>
        <p:spPr bwMode="auto">
          <a:xfrm>
            <a:off x="6081802" y="4352083"/>
            <a:ext cx="4114800" cy="438150"/>
          </a:xfrm>
          <a:custGeom>
            <a:avLst/>
            <a:gdLst/>
            <a:ahLst/>
            <a:cxnLst>
              <a:cxn ang="0">
                <a:pos x="2592" y="0"/>
              </a:cxn>
              <a:cxn ang="0">
                <a:pos x="2592" y="96"/>
              </a:cxn>
              <a:cxn ang="0">
                <a:pos x="0" y="96"/>
              </a:cxn>
              <a:cxn ang="0">
                <a:pos x="0" y="288"/>
              </a:cxn>
            </a:cxnLst>
            <a:rect l="0" t="0" r="r" b="b"/>
            <a:pathLst>
              <a:path w="2592" h="288">
                <a:moveTo>
                  <a:pt x="2592" y="0"/>
                </a:moveTo>
                <a:lnTo>
                  <a:pt x="2592" y="96"/>
                </a:lnTo>
                <a:lnTo>
                  <a:pt x="0" y="96"/>
                </a:lnTo>
                <a:lnTo>
                  <a:pt x="0" y="288"/>
                </a:lnTo>
              </a:path>
            </a:pathLst>
          </a:custGeom>
          <a:noFill/>
          <a:ln w="25400" cap="flat" cmpd="sng">
            <a:solidFill>
              <a:schemeClr val="tx1"/>
            </a:solidFill>
            <a:prstDash val="solid"/>
            <a:round/>
            <a:headEnd type="none" w="med" len="me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9" name="Text Box 28">
            <a:extLst>
              <a:ext uri="{FF2B5EF4-FFF2-40B4-BE49-F238E27FC236}">
                <a16:creationId xmlns:a16="http://schemas.microsoft.com/office/drawing/2014/main" id="{931649FD-E943-6A2B-4935-DFF77E10318C}"/>
              </a:ext>
            </a:extLst>
          </p:cNvPr>
          <p:cNvSpPr txBox="1">
            <a:spLocks noChangeArrowheads="1"/>
          </p:cNvSpPr>
          <p:nvPr/>
        </p:nvSpPr>
        <p:spPr bwMode="auto">
          <a:xfrm>
            <a:off x="7910603" y="4728321"/>
            <a:ext cx="2896627" cy="400110"/>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(VPN = Virtual Page Number)</a:t>
            </a:r>
            <a:endParaRPr lang="en-US" altLang="ko-KR" sz="2000" b="0" dirty="0">
              <a:solidFill>
                <a:srgbClr val="000000"/>
              </a:solidFill>
              <a:latin typeface="Calibri"/>
              <a:ea typeface="굴림" charset="-127"/>
              <a:cs typeface="굴림" charset="-127"/>
            </a:endParaRPr>
          </a:p>
        </p:txBody>
      </p:sp>
      <p:sp>
        <p:nvSpPr>
          <p:cNvPr id="30" name="Text Box 29">
            <a:extLst>
              <a:ext uri="{FF2B5EF4-FFF2-40B4-BE49-F238E27FC236}">
                <a16:creationId xmlns:a16="http://schemas.microsoft.com/office/drawing/2014/main" id="{FA43AB96-C010-A285-762F-1E7E145ACA96}"/>
              </a:ext>
            </a:extLst>
          </p:cNvPr>
          <p:cNvSpPr txBox="1">
            <a:spLocks noChangeArrowheads="1"/>
          </p:cNvSpPr>
          <p:nvPr/>
        </p:nvSpPr>
        <p:spPr bwMode="auto">
          <a:xfrm>
            <a:off x="7869327" y="5323633"/>
            <a:ext cx="2982868" cy="400110"/>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(PPN = Physical Page Number)</a:t>
            </a:r>
            <a:endParaRPr lang="en-US" altLang="ko-KR" sz="2000" b="0" dirty="0">
              <a:solidFill>
                <a:srgbClr val="000000"/>
              </a:solidFill>
              <a:latin typeface="Calibri"/>
              <a:ea typeface="굴림" charset="-127"/>
              <a:cs typeface="굴림" charset="-127"/>
            </a:endParaRPr>
          </a:p>
        </p:txBody>
      </p:sp>
      <p:sp>
        <p:nvSpPr>
          <p:cNvPr id="32" name="Rectangle 16">
            <a:extLst>
              <a:ext uri="{FF2B5EF4-FFF2-40B4-BE49-F238E27FC236}">
                <a16:creationId xmlns:a16="http://schemas.microsoft.com/office/drawing/2014/main" id="{D1680E87-7DE9-5FCF-8DE1-D3FDAA228ECD}"/>
              </a:ext>
            </a:extLst>
          </p:cNvPr>
          <p:cNvSpPr>
            <a:spLocks noChangeArrowheads="1"/>
          </p:cNvSpPr>
          <p:nvPr/>
        </p:nvSpPr>
        <p:spPr bwMode="auto">
          <a:xfrm>
            <a:off x="7275134" y="3985901"/>
            <a:ext cx="2020554"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dirty="0">
                <a:solidFill>
                  <a:srgbClr val="000000"/>
                </a:solidFill>
                <a:latin typeface="Calibri"/>
                <a:ea typeface="굴림" charset="-127"/>
                <a:cs typeface="굴림" charset="-127"/>
              </a:rPr>
              <a:t>virtual address</a:t>
            </a:r>
          </a:p>
        </p:txBody>
      </p:sp>
    </p:spTree>
    <p:extLst>
      <p:ext uri="{BB962C8B-B14F-4D97-AF65-F5344CB8AC3E}">
        <p14:creationId xmlns:p14="http://schemas.microsoft.com/office/powerpoint/2010/main" val="41985638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BDF2CF-4F52-244B-BC02-A04EC75387DB}"/>
              </a:ext>
            </a:extLst>
          </p:cNvPr>
          <p:cNvSpPr>
            <a:spLocks noGrp="1"/>
          </p:cNvSpPr>
          <p:nvPr>
            <p:ph type="title"/>
          </p:nvPr>
        </p:nvSpPr>
        <p:spPr>
          <a:xfrm>
            <a:off x="419449" y="274639"/>
            <a:ext cx="11336392" cy="1200329"/>
          </a:xfrm>
        </p:spPr>
        <p:txBody>
          <a:bodyPr/>
          <a:lstStyle/>
          <a:p>
            <a:r>
              <a:rPr lang="en-GB" altLang="zh-CN" dirty="0"/>
              <a:t>Page Table Lookup w/ vs. w/o TLB</a:t>
            </a:r>
            <a:br>
              <a:rPr lang="en-GB" altLang="zh-CN" dirty="0"/>
            </a:br>
            <a:endParaRPr lang="en-US" dirty="0"/>
          </a:p>
        </p:txBody>
      </p:sp>
      <p:pic>
        <p:nvPicPr>
          <p:cNvPr id="5" name="Picture 5">
            <a:extLst>
              <a:ext uri="{FF2B5EF4-FFF2-40B4-BE49-F238E27FC236}">
                <a16:creationId xmlns:a16="http://schemas.microsoft.com/office/drawing/2014/main" id="{1D3CDB09-3261-9F24-9522-80BDAB99420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191892" y="1687419"/>
            <a:ext cx="5812241" cy="4393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2">
            <a:extLst>
              <a:ext uri="{FF2B5EF4-FFF2-40B4-BE49-F238E27FC236}">
                <a16:creationId xmlns:a16="http://schemas.microsoft.com/office/drawing/2014/main" id="{20295AEB-2C7B-423D-8D77-48F588CE246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35</a:t>
            </a:fld>
            <a:endParaRPr lang="nb-NO">
              <a:latin typeface="Arial"/>
              <a:cs typeface="Arial"/>
            </a:endParaRPr>
          </a:p>
        </p:txBody>
      </p:sp>
      <p:pic>
        <p:nvPicPr>
          <p:cNvPr id="7" name="Picture 6" descr="8">
            <a:extLst>
              <a:ext uri="{FF2B5EF4-FFF2-40B4-BE49-F238E27FC236}">
                <a16:creationId xmlns:a16="http://schemas.microsoft.com/office/drawing/2014/main" id="{E0E4E3C3-92AD-3C97-B521-268CA18F2E0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5917" y="2057400"/>
            <a:ext cx="5787683" cy="3453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D6CE07A2-4269-262B-D890-D3DA5BC72BA3}"/>
              </a:ext>
            </a:extLst>
          </p:cNvPr>
          <p:cNvSpPr txBox="1"/>
          <p:nvPr/>
        </p:nvSpPr>
        <p:spPr>
          <a:xfrm>
            <a:off x="1603568" y="5827072"/>
            <a:ext cx="2107756" cy="707886"/>
          </a:xfrm>
          <a:prstGeom prst="rect">
            <a:avLst/>
          </a:prstGeom>
          <a:noFill/>
        </p:spPr>
        <p:txBody>
          <a:bodyPr wrap="none" rtlCol="0">
            <a:spAutoFit/>
          </a:bodyPr>
          <a:lstStyle/>
          <a:p>
            <a:pPr algn="ctr" defTabSz="457200" eaLnBrk="1" fontAlgn="auto" hangingPunct="1">
              <a:spcBef>
                <a:spcPts val="0"/>
              </a:spcBef>
              <a:spcAft>
                <a:spcPts val="0"/>
              </a:spcAft>
            </a:pPr>
            <a:r>
              <a:rPr lang="en-US" sz="2000" b="0" dirty="0">
                <a:solidFill>
                  <a:prstClr val="black"/>
                </a:solidFill>
                <a:latin typeface="Calibri"/>
                <a:ea typeface="+mn-ea"/>
                <a:cs typeface="+mn-cs"/>
              </a:rPr>
              <a:t>Page Table Lookup</a:t>
            </a:r>
          </a:p>
          <a:p>
            <a:pPr algn="ctr" defTabSz="457200" eaLnBrk="1" fontAlgn="auto" hangingPunct="1">
              <a:spcBef>
                <a:spcPts val="0"/>
              </a:spcBef>
              <a:spcAft>
                <a:spcPts val="0"/>
              </a:spcAft>
            </a:pPr>
            <a:r>
              <a:rPr lang="en-US" sz="2000" b="0" dirty="0">
                <a:solidFill>
                  <a:prstClr val="black"/>
                </a:solidFill>
                <a:latin typeface="Calibri"/>
                <a:ea typeface="+mn-ea"/>
                <a:cs typeface="+mn-cs"/>
              </a:rPr>
              <a:t>without TLB</a:t>
            </a:r>
          </a:p>
        </p:txBody>
      </p:sp>
      <p:sp>
        <p:nvSpPr>
          <p:cNvPr id="9" name="TextBox 8">
            <a:extLst>
              <a:ext uri="{FF2B5EF4-FFF2-40B4-BE49-F238E27FC236}">
                <a16:creationId xmlns:a16="http://schemas.microsoft.com/office/drawing/2014/main" id="{ADA92094-A648-9A57-CC5D-6AD39D2BD690}"/>
              </a:ext>
            </a:extLst>
          </p:cNvPr>
          <p:cNvSpPr txBox="1"/>
          <p:nvPr/>
        </p:nvSpPr>
        <p:spPr>
          <a:xfrm>
            <a:off x="8668392" y="6088517"/>
            <a:ext cx="2107756" cy="707886"/>
          </a:xfrm>
          <a:prstGeom prst="rect">
            <a:avLst/>
          </a:prstGeom>
          <a:noFill/>
        </p:spPr>
        <p:txBody>
          <a:bodyPr wrap="none" rtlCol="0">
            <a:spAutoFit/>
          </a:bodyPr>
          <a:lstStyle/>
          <a:p>
            <a:pPr algn="ctr" defTabSz="457200" eaLnBrk="1" fontAlgn="auto" hangingPunct="1">
              <a:spcBef>
                <a:spcPts val="0"/>
              </a:spcBef>
              <a:spcAft>
                <a:spcPts val="0"/>
              </a:spcAft>
            </a:pPr>
            <a:r>
              <a:rPr lang="en-US" sz="2000" b="0" dirty="0">
                <a:solidFill>
                  <a:prstClr val="black"/>
                </a:solidFill>
                <a:latin typeface="Calibri"/>
                <a:ea typeface="+mn-ea"/>
                <a:cs typeface="+mn-cs"/>
              </a:rPr>
              <a:t>Page Table Lookup</a:t>
            </a:r>
          </a:p>
          <a:p>
            <a:pPr algn="ctr" defTabSz="457200" eaLnBrk="1" fontAlgn="auto" hangingPunct="1">
              <a:spcBef>
                <a:spcPts val="0"/>
              </a:spcBef>
              <a:spcAft>
                <a:spcPts val="0"/>
              </a:spcAft>
            </a:pPr>
            <a:r>
              <a:rPr lang="en-US" sz="2000" b="0" dirty="0">
                <a:solidFill>
                  <a:prstClr val="black"/>
                </a:solidFill>
                <a:latin typeface="Calibri"/>
                <a:ea typeface="+mn-ea"/>
                <a:cs typeface="+mn-cs"/>
              </a:rPr>
              <a:t>with TLB</a:t>
            </a:r>
          </a:p>
        </p:txBody>
      </p:sp>
    </p:spTree>
    <p:extLst>
      <p:ext uri="{BB962C8B-B14F-4D97-AF65-F5344CB8AC3E}">
        <p14:creationId xmlns:p14="http://schemas.microsoft.com/office/powerpoint/2010/main" val="17683272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a:t>5</a:t>
                      </a:r>
                    </a:p>
                  </a:txBody>
                  <a:tcPr/>
                </a:tc>
                <a:extLst>
                  <a:ext uri="{0D108BD9-81ED-4DB2-BD59-A6C34878D82A}">
                    <a16:rowId xmlns:a16="http://schemas.microsoft.com/office/drawing/2014/main" val="3743439758"/>
                  </a:ext>
                </a:extLst>
              </a:tr>
            </a:tbl>
          </a:graphicData>
        </a:graphic>
      </p:graphicFrame>
      <p:sp>
        <p:nvSpPr>
          <p:cNvPr id="4" name="Footer Placeholder 3">
            <a:extLst>
              <a:ext uri="{FF2B5EF4-FFF2-40B4-BE49-F238E27FC236}">
                <a16:creationId xmlns:a16="http://schemas.microsoft.com/office/drawing/2014/main" id="{79766C57-DD91-5A00-0D46-427E3853C8A2}"/>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000000"/>
                </a:solidFill>
                <a:latin typeface="Arial" panose="020B0604020202020204"/>
              </a:rPr>
              <a:t>load 0x3000</a:t>
            </a:r>
          </a:p>
          <a:p>
            <a:pPr algn="ctr" defTabSz="457200" eaLnBrk="1" fontAlgn="auto" hangingPunct="1">
              <a:spcBef>
                <a:spcPts val="0"/>
              </a:spcBef>
              <a:spcAft>
                <a:spcPts val="0"/>
              </a:spcAft>
            </a:pPr>
            <a:r>
              <a:rPr lang="en-US" sz="2400" b="0">
                <a:solidFill>
                  <a:srgbClr val="00000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灯片编号占位符 2">
            <a:extLst>
              <a:ext uri="{FF2B5EF4-FFF2-40B4-BE49-F238E27FC236}">
                <a16:creationId xmlns:a16="http://schemas.microsoft.com/office/drawing/2014/main" id="{03D467AE-5CC2-A77E-BD97-F6B469DABE5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36</a:t>
            </a:fld>
            <a:endParaRPr lang="nb-NO">
              <a:latin typeface="Arial"/>
              <a:cs typeface="Arial"/>
            </a:endParaRPr>
          </a:p>
        </p:txBody>
      </p:sp>
    </p:spTree>
    <p:extLst>
      <p:ext uri="{BB962C8B-B14F-4D97-AF65-F5344CB8AC3E}">
        <p14:creationId xmlns:p14="http://schemas.microsoft.com/office/powerpoint/2010/main" val="7840391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0070C0"/>
                </a:solidFill>
                <a:latin typeface="Arial" panose="020B0604020202020204"/>
              </a:rPr>
              <a:t>load 0x3000</a:t>
            </a:r>
          </a:p>
          <a:p>
            <a:pPr algn="ctr" defTabSz="457200" eaLnBrk="1" fontAlgn="auto" hangingPunct="1">
              <a:spcBef>
                <a:spcPts val="0"/>
              </a:spcBef>
              <a:spcAft>
                <a:spcPts val="0"/>
              </a:spcAft>
            </a:pPr>
            <a:r>
              <a:rPr lang="en-US" sz="2400" b="0">
                <a:solidFill>
                  <a:srgbClr val="00000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902811"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MISS!!</a:t>
            </a:r>
          </a:p>
        </p:txBody>
      </p:sp>
      <p:sp>
        <p:nvSpPr>
          <p:cNvPr id="5" name="灯片编号占位符 2">
            <a:extLst>
              <a:ext uri="{FF2B5EF4-FFF2-40B4-BE49-F238E27FC236}">
                <a16:creationId xmlns:a16="http://schemas.microsoft.com/office/drawing/2014/main" id="{669209F0-2C1D-87CC-712C-F63FCD4367F4}"/>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37</a:t>
            </a:fld>
            <a:endParaRPr lang="nb-NO">
              <a:latin typeface="Arial"/>
              <a:cs typeface="Arial"/>
            </a:endParaRPr>
          </a:p>
        </p:txBody>
      </p:sp>
    </p:spTree>
    <p:extLst>
      <p:ext uri="{BB962C8B-B14F-4D97-AF65-F5344CB8AC3E}">
        <p14:creationId xmlns:p14="http://schemas.microsoft.com/office/powerpoint/2010/main" val="1953019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0070C0"/>
                </a:solidFill>
                <a:latin typeface="Arial" panose="020B0604020202020204"/>
              </a:rPr>
              <a:t>load 0x3000</a:t>
            </a:r>
          </a:p>
          <a:p>
            <a:pPr algn="ctr" defTabSz="457200" eaLnBrk="1" fontAlgn="auto" hangingPunct="1">
              <a:spcBef>
                <a:spcPts val="0"/>
              </a:spcBef>
              <a:spcAft>
                <a:spcPts val="0"/>
              </a:spcAft>
            </a:pPr>
            <a:r>
              <a:rPr lang="en-US" sz="2400" b="0">
                <a:solidFill>
                  <a:srgbClr val="00000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r>
              <a:rPr lang="en-US" sz="2400" b="0">
                <a:solidFill>
                  <a:srgbClr val="000000"/>
                </a:solidFill>
                <a:latin typeface="Arial" panose="020B0604020202020204"/>
              </a:rPr>
              <a:t>load 0x200C</a:t>
            </a:r>
          </a:p>
          <a:p>
            <a:pPr algn="ctr" defTabSz="457200" eaLnBrk="1" fontAlgn="auto" hangingPunct="1">
              <a:spcBef>
                <a:spcPts val="0"/>
              </a:spcBef>
              <a:spcAft>
                <a:spcPts val="0"/>
              </a:spcAft>
            </a:pPr>
            <a:r>
              <a:rPr lang="en-US" sz="2400" b="0">
                <a:solidFill>
                  <a:srgbClr val="000000"/>
                </a:solidFill>
                <a:latin typeface="Arial" panose="020B0604020202020204"/>
              </a:rPr>
              <a:t>load 0x5000</a:t>
            </a: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8" y="4540038"/>
            <a:ext cx="1479892"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Update TLB</a:t>
            </a:r>
          </a:p>
        </p:txBody>
      </p:sp>
      <p:sp>
        <p:nvSpPr>
          <p:cNvPr id="5" name="灯片编号占位符 2">
            <a:extLst>
              <a:ext uri="{FF2B5EF4-FFF2-40B4-BE49-F238E27FC236}">
                <a16:creationId xmlns:a16="http://schemas.microsoft.com/office/drawing/2014/main" id="{485154E9-6611-BAA8-424D-4F1052AAE14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38</a:t>
            </a:fld>
            <a:endParaRPr lang="nb-NO">
              <a:latin typeface="Arial"/>
              <a:cs typeface="Arial"/>
            </a:endParaRPr>
          </a:p>
        </p:txBody>
      </p:sp>
    </p:spTree>
    <p:extLst>
      <p:ext uri="{BB962C8B-B14F-4D97-AF65-F5344CB8AC3E}">
        <p14:creationId xmlns:p14="http://schemas.microsoft.com/office/powerpoint/2010/main" val="33103132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US" altLang="zh-CN"/>
              <a:t>Table</a:t>
            </a:r>
            <a:r>
              <a:rPr lang="zh-CN" altLang="en-US"/>
              <a:t> </a:t>
            </a:r>
            <a:r>
              <a:rPr lang="en-US" altLang="zh-CN"/>
              <a:t>Lookaside</a:t>
            </a:r>
            <a:r>
              <a:rPr lang="zh-CN" altLang="en-US"/>
              <a:t> </a:t>
            </a:r>
            <a:r>
              <a:rPr lang="en-US" altLang="zh-CN"/>
              <a:t>Buffer</a:t>
            </a:r>
            <a:r>
              <a:rPr lang="zh-CN" altLang="en-US"/>
              <a:t> </a:t>
            </a:r>
            <a:r>
              <a:rPr lang="en-US" altLang="zh-CN"/>
              <a:t>(TLB)</a:t>
            </a:r>
            <a:endParaRPr lang="en-US"/>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0x3000</a:t>
            </a:r>
          </a:p>
          <a:p>
            <a:pPr algn="ctr" defTabSz="457200" eaLnBrk="1" fontAlgn="auto" hangingPunct="1">
              <a:spcBef>
                <a:spcPts val="0"/>
              </a:spcBef>
              <a:spcAft>
                <a:spcPts val="0"/>
              </a:spcAft>
            </a:pPr>
            <a:r>
              <a:rPr lang="en-US" sz="2400" b="0">
                <a:solidFill>
                  <a:srgbClr val="0070C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r>
              <a:rPr lang="en-US" sz="2400" b="0">
                <a:solidFill>
                  <a:srgbClr val="000000"/>
                </a:solidFill>
                <a:latin typeface="Arial" panose="020B0604020202020204"/>
              </a:rPr>
              <a:t>load 0x200C</a:t>
            </a:r>
          </a:p>
          <a:p>
            <a:pPr algn="ctr" defTabSz="457200" eaLnBrk="1" fontAlgn="auto" hangingPunct="1">
              <a:spcBef>
                <a:spcPts val="0"/>
              </a:spcBef>
              <a:spcAft>
                <a:spcPts val="0"/>
              </a:spcAft>
            </a:pPr>
            <a:r>
              <a:rPr lang="en-US" sz="2400" b="0">
                <a:solidFill>
                  <a:srgbClr val="000000"/>
                </a:solidFill>
                <a:latin typeface="Arial" panose="020B0604020202020204"/>
              </a:rPr>
              <a:t>load 0x5000</a:t>
            </a:r>
          </a:p>
          <a:p>
            <a:pPr algn="ctr" defTabSz="457200" eaLnBrk="1" fontAlgn="auto" hangingPunct="1">
              <a:spcBef>
                <a:spcPts val="0"/>
              </a:spcBef>
              <a:spcAft>
                <a:spcPts val="0"/>
              </a:spcAft>
            </a:pPr>
            <a:r>
              <a:rPr lang="en-US" sz="2400" b="0">
                <a:solidFill>
                  <a:srgbClr val="000000"/>
                </a:solidFill>
                <a:latin typeface="Arial" panose="020B0604020202020204"/>
              </a:rPr>
              <a:t>load 0x5004</a:t>
            </a: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979755"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TLB hit</a:t>
            </a:r>
          </a:p>
        </p:txBody>
      </p:sp>
      <p:sp>
        <p:nvSpPr>
          <p:cNvPr id="5" name="灯片编号占位符 2">
            <a:extLst>
              <a:ext uri="{FF2B5EF4-FFF2-40B4-BE49-F238E27FC236}">
                <a16:creationId xmlns:a16="http://schemas.microsoft.com/office/drawing/2014/main" id="{9643F115-3CEB-5878-D6D3-B764373C921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39</a:t>
            </a:fld>
            <a:endParaRPr lang="nb-NO">
              <a:latin typeface="Arial"/>
              <a:cs typeface="Arial"/>
            </a:endParaRPr>
          </a:p>
        </p:txBody>
      </p:sp>
    </p:spTree>
    <p:extLst>
      <p:ext uri="{BB962C8B-B14F-4D97-AF65-F5344CB8AC3E}">
        <p14:creationId xmlns:p14="http://schemas.microsoft.com/office/powerpoint/2010/main" val="85389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2A2121-0F92-BAE5-3852-D5BFA90F13EC}"/>
              </a:ext>
            </a:extLst>
          </p:cNvPr>
          <p:cNvSpPr>
            <a:spLocks noGrp="1"/>
          </p:cNvSpPr>
          <p:nvPr>
            <p:ph type="title"/>
          </p:nvPr>
        </p:nvSpPr>
        <p:spPr/>
        <p:txBody>
          <a:bodyPr/>
          <a:lstStyle/>
          <a:p>
            <a:r>
              <a:rPr lang="en-US" altLang="zh-CN"/>
              <a:t>Paging</a:t>
            </a:r>
            <a:endParaRPr lang="en-US"/>
          </a:p>
        </p:txBody>
      </p:sp>
      <p:sp>
        <p:nvSpPr>
          <p:cNvPr id="3" name="内容占位符 2">
            <a:extLst>
              <a:ext uri="{FF2B5EF4-FFF2-40B4-BE49-F238E27FC236}">
                <a16:creationId xmlns:a16="http://schemas.microsoft.com/office/drawing/2014/main" id="{D34FED06-7D81-DFBC-593A-6C34ED07D9F9}"/>
              </a:ext>
            </a:extLst>
          </p:cNvPr>
          <p:cNvSpPr>
            <a:spLocks noGrp="1"/>
          </p:cNvSpPr>
          <p:nvPr>
            <p:ph idx="1"/>
          </p:nvPr>
        </p:nvSpPr>
        <p:spPr/>
        <p:txBody>
          <a:bodyPr/>
          <a:lstStyle/>
          <a:p>
            <a:r>
              <a:rPr lang="en-US" altLang="zh-CN" dirty="0"/>
              <a:t>Segmentation</a:t>
            </a:r>
            <a:r>
              <a:rPr lang="zh-CN" altLang="en-US" dirty="0"/>
              <a:t> </a:t>
            </a:r>
            <a:r>
              <a:rPr lang="en-US" altLang="zh-CN" dirty="0"/>
              <a:t>allows</a:t>
            </a:r>
            <a:r>
              <a:rPr lang="zh-CN" altLang="en-US" dirty="0"/>
              <a:t> </a:t>
            </a:r>
            <a:r>
              <a:rPr lang="en-US" altLang="zh-CN" b="1" dirty="0">
                <a:solidFill>
                  <a:srgbClr val="0070C0"/>
                </a:solidFill>
              </a:rPr>
              <a:t>non-contiguous</a:t>
            </a:r>
            <a:r>
              <a:rPr lang="zh-CN" altLang="en-US" dirty="0"/>
              <a:t> </a:t>
            </a:r>
            <a:r>
              <a:rPr lang="en-US" altLang="zh-CN" dirty="0"/>
              <a:t>memory</a:t>
            </a:r>
            <a:r>
              <a:rPr lang="zh-CN" altLang="en-US" dirty="0"/>
              <a:t> </a:t>
            </a:r>
            <a:r>
              <a:rPr lang="en-US" altLang="zh-CN" dirty="0"/>
              <a:t>assignments</a:t>
            </a:r>
          </a:p>
          <a:p>
            <a:endParaRPr lang="en-US" dirty="0"/>
          </a:p>
          <a:p>
            <a:r>
              <a:rPr lang="en-US" altLang="zh-CN" dirty="0"/>
              <a:t>Segmentation</a:t>
            </a:r>
            <a:r>
              <a:rPr lang="zh-CN" altLang="en-US" dirty="0"/>
              <a:t> </a:t>
            </a:r>
            <a:r>
              <a:rPr lang="en-US" altLang="zh-CN" dirty="0"/>
              <a:t>causes</a:t>
            </a:r>
            <a:r>
              <a:rPr lang="zh-CN" altLang="en-US" dirty="0"/>
              <a:t> </a:t>
            </a:r>
            <a:r>
              <a:rPr lang="en-US" altLang="zh-CN" dirty="0"/>
              <a:t>memory</a:t>
            </a:r>
            <a:r>
              <a:rPr lang="zh-CN" altLang="en-US" dirty="0"/>
              <a:t> </a:t>
            </a:r>
            <a:r>
              <a:rPr lang="en-US" altLang="zh-CN" dirty="0"/>
              <a:t>fragmentation</a:t>
            </a:r>
            <a:r>
              <a:rPr lang="zh-CN" altLang="en-US" dirty="0"/>
              <a:t> </a:t>
            </a:r>
            <a:r>
              <a:rPr lang="en-US" altLang="zh-CN" dirty="0"/>
              <a:t>(</a:t>
            </a:r>
            <a:r>
              <a:rPr lang="en-US" altLang="zh-CN" b="1" dirty="0">
                <a:solidFill>
                  <a:srgbClr val="FF0000"/>
                </a:solidFill>
              </a:rPr>
              <a:t>external</a:t>
            </a:r>
            <a:r>
              <a:rPr lang="zh-CN" altLang="en-US" b="1" dirty="0">
                <a:solidFill>
                  <a:srgbClr val="FF0000"/>
                </a:solidFill>
              </a:rPr>
              <a:t> </a:t>
            </a:r>
            <a:r>
              <a:rPr lang="en-US" altLang="zh-CN" b="1" dirty="0">
                <a:solidFill>
                  <a:srgbClr val="FF0000"/>
                </a:solidFill>
              </a:rPr>
              <a:t>fragment</a:t>
            </a:r>
            <a:r>
              <a:rPr lang="en-US" altLang="zh-CN" dirty="0"/>
              <a:t>)</a:t>
            </a:r>
            <a:r>
              <a:rPr lang="zh-CN" altLang="en-US" dirty="0"/>
              <a:t> </a:t>
            </a:r>
            <a:endParaRPr lang="en-US" altLang="zh-CN" dirty="0"/>
          </a:p>
          <a:p>
            <a:pPr lvl="1"/>
            <a:r>
              <a:rPr lang="en-US" altLang="zh-CN" dirty="0"/>
              <a:t>Performance</a:t>
            </a:r>
            <a:r>
              <a:rPr lang="zh-CN" altLang="en-US" dirty="0"/>
              <a:t> </a:t>
            </a:r>
            <a:r>
              <a:rPr lang="en-US" altLang="zh-CN" dirty="0"/>
              <a:t>overhead</a:t>
            </a:r>
            <a:r>
              <a:rPr lang="zh-CN" altLang="en-US" dirty="0"/>
              <a:t> </a:t>
            </a:r>
            <a:r>
              <a:rPr lang="en-US" altLang="zh-CN" dirty="0"/>
              <a:t>(</a:t>
            </a:r>
            <a:r>
              <a:rPr lang="en-US" altLang="zh-CN" dirty="0">
                <a:solidFill>
                  <a:srgbClr val="FF0000"/>
                </a:solidFill>
              </a:rPr>
              <a:t>compaction</a:t>
            </a:r>
            <a:r>
              <a:rPr lang="en-US" altLang="zh-CN" dirty="0"/>
              <a:t>)</a:t>
            </a:r>
            <a:endParaRPr lang="en-US" dirty="0"/>
          </a:p>
        </p:txBody>
      </p:sp>
      <p:grpSp>
        <p:nvGrpSpPr>
          <p:cNvPr id="18" name="组合 17">
            <a:extLst>
              <a:ext uri="{FF2B5EF4-FFF2-40B4-BE49-F238E27FC236}">
                <a16:creationId xmlns:a16="http://schemas.microsoft.com/office/drawing/2014/main" id="{89D7E21A-5532-9000-9FCD-FE474550F283}"/>
              </a:ext>
            </a:extLst>
          </p:cNvPr>
          <p:cNvGrpSpPr/>
          <p:nvPr/>
        </p:nvGrpSpPr>
        <p:grpSpPr>
          <a:xfrm>
            <a:off x="2747009" y="3629488"/>
            <a:ext cx="2080260" cy="2709041"/>
            <a:chOff x="5428375" y="1978100"/>
            <a:chExt cx="2738967" cy="4601294"/>
          </a:xfrm>
        </p:grpSpPr>
        <p:sp>
          <p:nvSpPr>
            <p:cNvPr id="5" name="직사각형 15">
              <a:extLst>
                <a:ext uri="{FF2B5EF4-FFF2-40B4-BE49-F238E27FC236}">
                  <a16:creationId xmlns:a16="http://schemas.microsoft.com/office/drawing/2014/main" id="{9C547862-263D-3BF0-FDCB-3412496563C7}"/>
                </a:ext>
              </a:extLst>
            </p:cNvPr>
            <p:cNvSpPr/>
            <p:nvPr/>
          </p:nvSpPr>
          <p:spPr>
            <a:xfrm>
              <a:off x="6485403" y="4938618"/>
              <a:ext cx="1681939" cy="1285884"/>
            </a:xfrm>
            <a:prstGeom prst="rect">
              <a:avLst/>
            </a:prstGeom>
            <a:pattFill prst="dkUpDiag">
              <a:fgClr>
                <a:schemeClr val="tx2">
                  <a:lumMod val="20000"/>
                  <a:lumOff val="80000"/>
                </a:schemeClr>
              </a:fgClr>
              <a:bgClr>
                <a:schemeClr val="bg1"/>
              </a:bgClr>
            </a:patt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Courier New" pitchFamily="49" charset="0"/>
                </a:rPr>
                <a:t>(not in use)</a:t>
              </a:r>
              <a:endParaRPr lang="ko-KR" altLang="en-US" sz="1400" b="0">
                <a:solidFill>
                  <a:prstClr val="black"/>
                </a:solidFill>
                <a:latin typeface="맑은 고딕" pitchFamily="50" charset="-127"/>
                <a:ea typeface="맑은 고딕" pitchFamily="50" charset="-127"/>
                <a:cs typeface="Courier New" pitchFamily="49" charset="0"/>
              </a:endParaRPr>
            </a:p>
          </p:txBody>
        </p:sp>
        <p:sp>
          <p:nvSpPr>
            <p:cNvPr id="6" name="직사각형 16">
              <a:extLst>
                <a:ext uri="{FF2B5EF4-FFF2-40B4-BE49-F238E27FC236}">
                  <a16:creationId xmlns:a16="http://schemas.microsoft.com/office/drawing/2014/main" id="{C1821D0E-5A65-640D-867E-4645C8D8B7AA}"/>
                </a:ext>
              </a:extLst>
            </p:cNvPr>
            <p:cNvSpPr/>
            <p:nvPr/>
          </p:nvSpPr>
          <p:spPr>
            <a:xfrm>
              <a:off x="6485081" y="2680566"/>
              <a:ext cx="1681939" cy="2057937"/>
            </a:xfrm>
            <a:prstGeom prst="rect">
              <a:avLst/>
            </a:prstGeom>
            <a:pattFill prst="dkUpDiag">
              <a:fgClr>
                <a:schemeClr val="tx2">
                  <a:lumMod val="20000"/>
                  <a:lumOff val="80000"/>
                </a:schemeClr>
              </a:fgClr>
              <a:bgClr>
                <a:schemeClr val="bg1"/>
              </a:bgClr>
            </a:patt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endParaRPr lang="en-US" altLang="ko-KR" sz="1400" b="0">
                <a:solidFill>
                  <a:prstClr val="black"/>
                </a:solidFill>
                <a:latin typeface="맑은 고딕" pitchFamily="50" charset="-127"/>
                <a:ea typeface="맑은 고딕" pitchFamily="50" charset="-127"/>
                <a:cs typeface="Courier New" pitchFamily="49" charset="0"/>
              </a:endParaRPr>
            </a:p>
            <a:p>
              <a:pPr algn="ctr" defTabSz="457200" eaLnBrk="1" fontAlgn="auto" hangingPunct="1">
                <a:spcBef>
                  <a:spcPts val="0"/>
                </a:spcBef>
                <a:spcAft>
                  <a:spcPts val="0"/>
                </a:spcAft>
              </a:pPr>
              <a:endParaRPr lang="en-US" altLang="ko-KR" sz="1400" b="0">
                <a:solidFill>
                  <a:prstClr val="black"/>
                </a:solidFill>
                <a:latin typeface="맑은 고딕" pitchFamily="50" charset="-127"/>
                <a:ea typeface="맑은 고딕" pitchFamily="50" charset="-127"/>
                <a:cs typeface="Courier New" pitchFamily="49" charset="0"/>
              </a:endParaRPr>
            </a:p>
            <a:p>
              <a:pPr algn="ctr" defTabSz="457200" eaLnBrk="1" fontAlgn="auto" hangingPunct="1">
                <a:spcBef>
                  <a:spcPts val="0"/>
                </a:spcBef>
                <a:spcAft>
                  <a:spcPts val="0"/>
                </a:spcAft>
              </a:pPr>
              <a:endParaRPr lang="en-US" altLang="ko-KR" sz="1400" b="0">
                <a:solidFill>
                  <a:prstClr val="black"/>
                </a:solidFill>
                <a:latin typeface="맑은 고딕" pitchFamily="50" charset="-127"/>
                <a:ea typeface="맑은 고딕" pitchFamily="50" charset="-127"/>
                <a:cs typeface="Courier New" pitchFamily="49" charset="0"/>
              </a:endParaRPr>
            </a:p>
            <a:p>
              <a:pPr algn="ctr" defTabSz="457200" eaLnBrk="1" fontAlgn="auto" hangingPunct="1">
                <a:spcBef>
                  <a:spcPts val="0"/>
                </a:spcBef>
                <a:spcAft>
                  <a:spcPts val="0"/>
                </a:spcAft>
              </a:pPr>
              <a:endParaRPr lang="en-US" altLang="ko-KR" sz="1400" b="0">
                <a:solidFill>
                  <a:prstClr val="black"/>
                </a:solidFill>
                <a:latin typeface="맑은 고딕" pitchFamily="50" charset="-127"/>
                <a:ea typeface="맑은 고딕" pitchFamily="50" charset="-127"/>
                <a:cs typeface="Courier New" pitchFamily="49" charset="0"/>
              </a:endParaRPr>
            </a:p>
            <a:p>
              <a:pPr algn="ct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Courier New" pitchFamily="49" charset="0"/>
                </a:rPr>
                <a:t>(not in use)</a:t>
              </a:r>
            </a:p>
          </p:txBody>
        </p:sp>
        <p:sp>
          <p:nvSpPr>
            <p:cNvPr id="7" name="직사각형 17">
              <a:extLst>
                <a:ext uri="{FF2B5EF4-FFF2-40B4-BE49-F238E27FC236}">
                  <a16:creationId xmlns:a16="http://schemas.microsoft.com/office/drawing/2014/main" id="{5F5BB643-D617-2548-5E08-95DBBCB7C683}"/>
                </a:ext>
              </a:extLst>
            </p:cNvPr>
            <p:cNvSpPr/>
            <p:nvPr/>
          </p:nvSpPr>
          <p:spPr>
            <a:xfrm>
              <a:off x="6485403" y="2060093"/>
              <a:ext cx="1681939" cy="620474"/>
            </a:xfrm>
            <a:prstGeom prst="rect">
              <a:avLst/>
            </a:prstGeom>
            <a:solidFill>
              <a:schemeClr val="tx2">
                <a:lumMod val="20000"/>
                <a:lumOff val="80000"/>
              </a:schemeClr>
            </a:solid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Courier New" pitchFamily="49" charset="0"/>
                </a:rPr>
                <a:t>Operating System</a:t>
              </a:r>
            </a:p>
          </p:txBody>
        </p:sp>
        <p:sp>
          <p:nvSpPr>
            <p:cNvPr id="8" name="TextBox 18">
              <a:extLst>
                <a:ext uri="{FF2B5EF4-FFF2-40B4-BE49-F238E27FC236}">
                  <a16:creationId xmlns:a16="http://schemas.microsoft.com/office/drawing/2014/main" id="{9F52124A-05C2-4F72-234C-A6C06629583F}"/>
                </a:ext>
              </a:extLst>
            </p:cNvPr>
            <p:cNvSpPr txBox="1"/>
            <p:nvPr/>
          </p:nvSpPr>
          <p:spPr>
            <a:xfrm>
              <a:off x="5428375" y="1978100"/>
              <a:ext cx="1026796"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0KB</a:t>
              </a:r>
              <a:endParaRPr lang="ko-KR" altLang="en-US" sz="1400" b="0">
                <a:solidFill>
                  <a:prstClr val="black"/>
                </a:solidFill>
                <a:latin typeface="맑은 고딕" pitchFamily="50" charset="-127"/>
                <a:ea typeface="맑은 고딕" pitchFamily="50" charset="-127"/>
                <a:cs typeface="+mn-cs"/>
              </a:endParaRPr>
            </a:p>
          </p:txBody>
        </p:sp>
        <p:sp>
          <p:nvSpPr>
            <p:cNvPr id="9" name="TextBox 19">
              <a:extLst>
                <a:ext uri="{FF2B5EF4-FFF2-40B4-BE49-F238E27FC236}">
                  <a16:creationId xmlns:a16="http://schemas.microsoft.com/office/drawing/2014/main" id="{308EE172-2830-5F53-B59C-158AFEAB3DB5}"/>
                </a:ext>
              </a:extLst>
            </p:cNvPr>
            <p:cNvSpPr txBox="1"/>
            <p:nvPr/>
          </p:nvSpPr>
          <p:spPr>
            <a:xfrm>
              <a:off x="5665511" y="2490675"/>
              <a:ext cx="818984"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16KB</a:t>
              </a:r>
              <a:endParaRPr lang="ko-KR" altLang="en-US" sz="1400" b="0">
                <a:solidFill>
                  <a:prstClr val="black"/>
                </a:solidFill>
                <a:latin typeface="맑은 고딕" pitchFamily="50" charset="-127"/>
                <a:ea typeface="맑은 고딕" pitchFamily="50" charset="-127"/>
                <a:cs typeface="+mn-cs"/>
              </a:endParaRPr>
            </a:p>
          </p:txBody>
        </p:sp>
        <p:sp>
          <p:nvSpPr>
            <p:cNvPr id="10" name="TextBox 20">
              <a:extLst>
                <a:ext uri="{FF2B5EF4-FFF2-40B4-BE49-F238E27FC236}">
                  <a16:creationId xmlns:a16="http://schemas.microsoft.com/office/drawing/2014/main" id="{2D62F226-91EB-967B-E6F1-CE0AA696C19D}"/>
                </a:ext>
              </a:extLst>
            </p:cNvPr>
            <p:cNvSpPr txBox="1"/>
            <p:nvPr/>
          </p:nvSpPr>
          <p:spPr>
            <a:xfrm>
              <a:off x="5636187" y="3389360"/>
              <a:ext cx="818984"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32KB</a:t>
              </a:r>
              <a:endParaRPr lang="ko-KR" altLang="en-US" sz="1400" b="0">
                <a:solidFill>
                  <a:prstClr val="black"/>
                </a:solidFill>
                <a:latin typeface="맑은 고딕" pitchFamily="50" charset="-127"/>
                <a:ea typeface="맑은 고딕" pitchFamily="50" charset="-127"/>
                <a:cs typeface="+mn-cs"/>
              </a:endParaRPr>
            </a:p>
          </p:txBody>
        </p:sp>
        <p:sp>
          <p:nvSpPr>
            <p:cNvPr id="11" name="TextBox 21">
              <a:extLst>
                <a:ext uri="{FF2B5EF4-FFF2-40B4-BE49-F238E27FC236}">
                  <a16:creationId xmlns:a16="http://schemas.microsoft.com/office/drawing/2014/main" id="{5831715D-6401-77AC-EBBA-2827FBDC8900}"/>
                </a:ext>
              </a:extLst>
            </p:cNvPr>
            <p:cNvSpPr txBox="1"/>
            <p:nvPr/>
          </p:nvSpPr>
          <p:spPr>
            <a:xfrm>
              <a:off x="5636187" y="4770750"/>
              <a:ext cx="818984"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48KB</a:t>
              </a:r>
              <a:endParaRPr lang="ko-KR" altLang="en-US" sz="1400" b="0">
                <a:solidFill>
                  <a:prstClr val="black"/>
                </a:solidFill>
                <a:latin typeface="맑은 고딕" pitchFamily="50" charset="-127"/>
                <a:ea typeface="맑은 고딕" pitchFamily="50" charset="-127"/>
                <a:cs typeface="+mn-cs"/>
              </a:endParaRPr>
            </a:p>
          </p:txBody>
        </p:sp>
        <p:sp>
          <p:nvSpPr>
            <p:cNvPr id="12" name="TextBox 22">
              <a:extLst>
                <a:ext uri="{FF2B5EF4-FFF2-40B4-BE49-F238E27FC236}">
                  <a16:creationId xmlns:a16="http://schemas.microsoft.com/office/drawing/2014/main" id="{94658F4C-1B0F-9C91-1B29-0B03F37A7900}"/>
                </a:ext>
              </a:extLst>
            </p:cNvPr>
            <p:cNvSpPr txBox="1"/>
            <p:nvPr/>
          </p:nvSpPr>
          <p:spPr>
            <a:xfrm>
              <a:off x="5665511" y="6056636"/>
              <a:ext cx="789660"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64KB</a:t>
              </a:r>
              <a:endParaRPr lang="ko-KR" altLang="en-US" sz="1400" b="0">
                <a:solidFill>
                  <a:prstClr val="black"/>
                </a:solidFill>
                <a:latin typeface="맑은 고딕" pitchFamily="50" charset="-127"/>
                <a:ea typeface="맑은 고딕" pitchFamily="50" charset="-127"/>
                <a:cs typeface="+mn-cs"/>
              </a:endParaRPr>
            </a:p>
          </p:txBody>
        </p:sp>
        <p:sp>
          <p:nvSpPr>
            <p:cNvPr id="13" name="직사각형 23">
              <a:extLst>
                <a:ext uri="{FF2B5EF4-FFF2-40B4-BE49-F238E27FC236}">
                  <a16:creationId xmlns:a16="http://schemas.microsoft.com/office/drawing/2014/main" id="{8A760425-D833-2604-FF3C-D567D38AE7BB}"/>
                </a:ext>
              </a:extLst>
            </p:cNvPr>
            <p:cNvSpPr/>
            <p:nvPr/>
          </p:nvSpPr>
          <p:spPr>
            <a:xfrm>
              <a:off x="6481119" y="2888287"/>
              <a:ext cx="1681939" cy="200114"/>
            </a:xfrm>
            <a:prstGeom prst="rect">
              <a:avLst/>
            </a:prstGeom>
            <a:solidFill>
              <a:schemeClr val="bg1"/>
            </a:solid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Code</a:t>
              </a:r>
            </a:p>
          </p:txBody>
        </p:sp>
        <p:sp>
          <p:nvSpPr>
            <p:cNvPr id="14" name="직사각형 25">
              <a:extLst>
                <a:ext uri="{FF2B5EF4-FFF2-40B4-BE49-F238E27FC236}">
                  <a16:creationId xmlns:a16="http://schemas.microsoft.com/office/drawing/2014/main" id="{1A8D0934-0B83-DBE9-78C0-22BB1D259E15}"/>
                </a:ext>
              </a:extLst>
            </p:cNvPr>
            <p:cNvSpPr/>
            <p:nvPr/>
          </p:nvSpPr>
          <p:spPr>
            <a:xfrm>
              <a:off x="6481119" y="3374450"/>
              <a:ext cx="1681939" cy="200114"/>
            </a:xfrm>
            <a:prstGeom prst="rect">
              <a:avLst/>
            </a:prstGeom>
            <a:solidFill>
              <a:schemeClr val="bg1"/>
            </a:solid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Heap</a:t>
              </a:r>
            </a:p>
          </p:txBody>
        </p:sp>
        <p:sp>
          <p:nvSpPr>
            <p:cNvPr id="15" name="직사각형 26">
              <a:extLst>
                <a:ext uri="{FF2B5EF4-FFF2-40B4-BE49-F238E27FC236}">
                  <a16:creationId xmlns:a16="http://schemas.microsoft.com/office/drawing/2014/main" id="{0B6BB2CF-800A-3F2D-FE55-182E4DA6B93A}"/>
                </a:ext>
              </a:extLst>
            </p:cNvPr>
            <p:cNvSpPr/>
            <p:nvPr/>
          </p:nvSpPr>
          <p:spPr>
            <a:xfrm>
              <a:off x="6485403" y="4738504"/>
              <a:ext cx="1681939" cy="200114"/>
            </a:xfrm>
            <a:prstGeom prst="rect">
              <a:avLst/>
            </a:prstGeom>
            <a:solidFill>
              <a:schemeClr val="bg1"/>
            </a:solid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Stack</a:t>
              </a:r>
            </a:p>
          </p:txBody>
        </p:sp>
        <p:cxnSp>
          <p:nvCxnSpPr>
            <p:cNvPr id="16" name="직선 화살표 연결선 27">
              <a:extLst>
                <a:ext uri="{FF2B5EF4-FFF2-40B4-BE49-F238E27FC236}">
                  <a16:creationId xmlns:a16="http://schemas.microsoft.com/office/drawing/2014/main" id="{2D10FABE-99EE-50E5-8B8C-304C0DCCE804}"/>
                </a:ext>
              </a:extLst>
            </p:cNvPr>
            <p:cNvCxnSpPr/>
            <p:nvPr/>
          </p:nvCxnSpPr>
          <p:spPr>
            <a:xfrm flipH="1">
              <a:off x="7321764" y="3584732"/>
              <a:ext cx="324" cy="171277"/>
            </a:xfrm>
            <a:prstGeom prst="straightConnector1">
              <a:avLst/>
            </a:prstGeom>
            <a:ln w="12700">
              <a:solidFill>
                <a:schemeClr val="tx1"/>
              </a:solidFill>
              <a:tailEnd type="stealth" w="med" len="med"/>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cxnSp>
          <p:nvCxnSpPr>
            <p:cNvPr id="17" name="직선 화살표 연결선 28">
              <a:extLst>
                <a:ext uri="{FF2B5EF4-FFF2-40B4-BE49-F238E27FC236}">
                  <a16:creationId xmlns:a16="http://schemas.microsoft.com/office/drawing/2014/main" id="{EB8707E2-E5A2-FC92-AAA0-DE7DD31A39BF}"/>
                </a:ext>
              </a:extLst>
            </p:cNvPr>
            <p:cNvCxnSpPr/>
            <p:nvPr/>
          </p:nvCxnSpPr>
          <p:spPr>
            <a:xfrm flipH="1" flipV="1">
              <a:off x="7307027" y="4545491"/>
              <a:ext cx="324" cy="185913"/>
            </a:xfrm>
            <a:prstGeom prst="straightConnector1">
              <a:avLst/>
            </a:prstGeom>
            <a:ln w="12700">
              <a:solidFill>
                <a:schemeClr val="tx1"/>
              </a:solidFill>
              <a:tailEnd type="stealth" w="med" len="med"/>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grpSp>
      <p:grpSp>
        <p:nvGrpSpPr>
          <p:cNvPr id="19" name="组合 18">
            <a:extLst>
              <a:ext uri="{FF2B5EF4-FFF2-40B4-BE49-F238E27FC236}">
                <a16:creationId xmlns:a16="http://schemas.microsoft.com/office/drawing/2014/main" id="{4F6694FE-F381-2E59-2DF5-930F443E6C14}"/>
              </a:ext>
            </a:extLst>
          </p:cNvPr>
          <p:cNvGrpSpPr/>
          <p:nvPr/>
        </p:nvGrpSpPr>
        <p:grpSpPr>
          <a:xfrm>
            <a:off x="6210019" y="3629486"/>
            <a:ext cx="1947192" cy="2709042"/>
            <a:chOff x="5603579" y="1978098"/>
            <a:chExt cx="2563763" cy="4601296"/>
          </a:xfrm>
        </p:grpSpPr>
        <p:sp>
          <p:nvSpPr>
            <p:cNvPr id="21" name="직사각형 16">
              <a:extLst>
                <a:ext uri="{FF2B5EF4-FFF2-40B4-BE49-F238E27FC236}">
                  <a16:creationId xmlns:a16="http://schemas.microsoft.com/office/drawing/2014/main" id="{C1A382A1-ED6A-2EF2-B7FB-8C13B45CCE08}"/>
                </a:ext>
              </a:extLst>
            </p:cNvPr>
            <p:cNvSpPr/>
            <p:nvPr/>
          </p:nvSpPr>
          <p:spPr>
            <a:xfrm>
              <a:off x="6485081" y="2680564"/>
              <a:ext cx="1681939" cy="3543937"/>
            </a:xfrm>
            <a:prstGeom prst="rect">
              <a:avLst/>
            </a:prstGeom>
            <a:pattFill prst="dkUpDiag">
              <a:fgClr>
                <a:schemeClr val="tx2">
                  <a:lumMod val="20000"/>
                  <a:lumOff val="80000"/>
                </a:schemeClr>
              </a:fgClr>
              <a:bgClr>
                <a:schemeClr val="bg1"/>
              </a:bgClr>
            </a:patt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endParaRPr lang="en-US" altLang="ko-KR" sz="1400" b="0">
                <a:solidFill>
                  <a:prstClr val="black"/>
                </a:solidFill>
                <a:latin typeface="맑은 고딕" pitchFamily="50" charset="-127"/>
                <a:ea typeface="맑은 고딕" pitchFamily="50" charset="-127"/>
                <a:cs typeface="Courier New" pitchFamily="49" charset="0"/>
              </a:endParaRPr>
            </a:p>
            <a:p>
              <a:pPr algn="ctr" defTabSz="457200" eaLnBrk="1" fontAlgn="auto" hangingPunct="1">
                <a:spcBef>
                  <a:spcPts val="0"/>
                </a:spcBef>
                <a:spcAft>
                  <a:spcPts val="0"/>
                </a:spcAft>
              </a:pPr>
              <a:endParaRPr lang="en-US" altLang="ko-KR" sz="1400" b="0">
                <a:solidFill>
                  <a:prstClr val="black"/>
                </a:solidFill>
                <a:latin typeface="맑은 고딕" pitchFamily="50" charset="-127"/>
                <a:ea typeface="맑은 고딕" pitchFamily="50" charset="-127"/>
                <a:cs typeface="Courier New" pitchFamily="49" charset="0"/>
              </a:endParaRPr>
            </a:p>
            <a:p>
              <a:pPr algn="ctr" defTabSz="457200" eaLnBrk="1" fontAlgn="auto" hangingPunct="1">
                <a:spcBef>
                  <a:spcPts val="0"/>
                </a:spcBef>
                <a:spcAft>
                  <a:spcPts val="0"/>
                </a:spcAft>
              </a:pPr>
              <a:endParaRPr lang="en-US" altLang="ko-KR" sz="1400" b="0">
                <a:solidFill>
                  <a:prstClr val="black"/>
                </a:solidFill>
                <a:latin typeface="맑은 고딕" pitchFamily="50" charset="-127"/>
                <a:ea typeface="맑은 고딕" pitchFamily="50" charset="-127"/>
                <a:cs typeface="Courier New" pitchFamily="49" charset="0"/>
              </a:endParaRPr>
            </a:p>
            <a:p>
              <a:pPr algn="ctr" defTabSz="457200" eaLnBrk="1" fontAlgn="auto" hangingPunct="1">
                <a:spcBef>
                  <a:spcPts val="0"/>
                </a:spcBef>
                <a:spcAft>
                  <a:spcPts val="0"/>
                </a:spcAft>
              </a:pPr>
              <a:endParaRPr lang="en-US" altLang="ko-KR" sz="1400" b="0">
                <a:solidFill>
                  <a:prstClr val="black"/>
                </a:solidFill>
                <a:latin typeface="맑은 고딕" pitchFamily="50" charset="-127"/>
                <a:ea typeface="맑은 고딕" pitchFamily="50" charset="-127"/>
                <a:cs typeface="Courier New" pitchFamily="49" charset="0"/>
              </a:endParaRPr>
            </a:p>
            <a:p>
              <a:pPr algn="ct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Courier New" pitchFamily="49" charset="0"/>
                </a:rPr>
                <a:t>(not in use)</a:t>
              </a:r>
            </a:p>
          </p:txBody>
        </p:sp>
        <p:sp>
          <p:nvSpPr>
            <p:cNvPr id="22" name="직사각형 17">
              <a:extLst>
                <a:ext uri="{FF2B5EF4-FFF2-40B4-BE49-F238E27FC236}">
                  <a16:creationId xmlns:a16="http://schemas.microsoft.com/office/drawing/2014/main" id="{ED7CAE69-CC6F-9F76-5045-8C6094EC124F}"/>
                </a:ext>
              </a:extLst>
            </p:cNvPr>
            <p:cNvSpPr/>
            <p:nvPr/>
          </p:nvSpPr>
          <p:spPr>
            <a:xfrm>
              <a:off x="6485403" y="2060093"/>
              <a:ext cx="1681939" cy="620474"/>
            </a:xfrm>
            <a:prstGeom prst="rect">
              <a:avLst/>
            </a:prstGeom>
            <a:solidFill>
              <a:schemeClr val="tx2">
                <a:lumMod val="20000"/>
                <a:lumOff val="80000"/>
              </a:schemeClr>
            </a:solid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Courier New" pitchFamily="49" charset="0"/>
                </a:rPr>
                <a:t>Operating System</a:t>
              </a:r>
            </a:p>
          </p:txBody>
        </p:sp>
        <p:sp>
          <p:nvSpPr>
            <p:cNvPr id="23" name="TextBox 18">
              <a:extLst>
                <a:ext uri="{FF2B5EF4-FFF2-40B4-BE49-F238E27FC236}">
                  <a16:creationId xmlns:a16="http://schemas.microsoft.com/office/drawing/2014/main" id="{14E8BEEA-0911-1728-03EE-ADF33C4C0F36}"/>
                </a:ext>
              </a:extLst>
            </p:cNvPr>
            <p:cNvSpPr txBox="1"/>
            <p:nvPr/>
          </p:nvSpPr>
          <p:spPr>
            <a:xfrm>
              <a:off x="5694246" y="1978098"/>
              <a:ext cx="760925"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0KB</a:t>
              </a:r>
              <a:endParaRPr lang="ko-KR" altLang="en-US" sz="1400" b="0">
                <a:solidFill>
                  <a:prstClr val="black"/>
                </a:solidFill>
                <a:latin typeface="맑은 고딕" pitchFamily="50" charset="-127"/>
                <a:ea typeface="맑은 고딕" pitchFamily="50" charset="-127"/>
                <a:cs typeface="+mn-cs"/>
              </a:endParaRPr>
            </a:p>
          </p:txBody>
        </p:sp>
        <p:sp>
          <p:nvSpPr>
            <p:cNvPr id="24" name="TextBox 19">
              <a:extLst>
                <a:ext uri="{FF2B5EF4-FFF2-40B4-BE49-F238E27FC236}">
                  <a16:creationId xmlns:a16="http://schemas.microsoft.com/office/drawing/2014/main" id="{F0364B09-FC71-A522-D9E3-647CD945A776}"/>
                </a:ext>
              </a:extLst>
            </p:cNvPr>
            <p:cNvSpPr txBox="1"/>
            <p:nvPr/>
          </p:nvSpPr>
          <p:spPr>
            <a:xfrm>
              <a:off x="5632902" y="2490677"/>
              <a:ext cx="851592" cy="522756"/>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16KB</a:t>
              </a:r>
              <a:endParaRPr lang="ko-KR" altLang="en-US" sz="1400" b="0">
                <a:solidFill>
                  <a:prstClr val="black"/>
                </a:solidFill>
                <a:latin typeface="맑은 고딕" pitchFamily="50" charset="-127"/>
                <a:ea typeface="맑은 고딕" pitchFamily="50" charset="-127"/>
                <a:cs typeface="+mn-cs"/>
              </a:endParaRPr>
            </a:p>
          </p:txBody>
        </p:sp>
        <p:sp>
          <p:nvSpPr>
            <p:cNvPr id="25" name="TextBox 20">
              <a:extLst>
                <a:ext uri="{FF2B5EF4-FFF2-40B4-BE49-F238E27FC236}">
                  <a16:creationId xmlns:a16="http://schemas.microsoft.com/office/drawing/2014/main" id="{B27702D3-2B25-2542-5EEE-396BA22407EA}"/>
                </a:ext>
              </a:extLst>
            </p:cNvPr>
            <p:cNvSpPr txBox="1"/>
            <p:nvPr/>
          </p:nvSpPr>
          <p:spPr>
            <a:xfrm>
              <a:off x="5603579" y="3389359"/>
              <a:ext cx="851592"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32KB</a:t>
              </a:r>
              <a:endParaRPr lang="ko-KR" altLang="en-US" sz="1400" b="0">
                <a:solidFill>
                  <a:prstClr val="black"/>
                </a:solidFill>
                <a:latin typeface="맑은 고딕" pitchFamily="50" charset="-127"/>
                <a:ea typeface="맑은 고딕" pitchFamily="50" charset="-127"/>
                <a:cs typeface="+mn-cs"/>
              </a:endParaRPr>
            </a:p>
          </p:txBody>
        </p:sp>
        <p:sp>
          <p:nvSpPr>
            <p:cNvPr id="26" name="TextBox 21">
              <a:extLst>
                <a:ext uri="{FF2B5EF4-FFF2-40B4-BE49-F238E27FC236}">
                  <a16:creationId xmlns:a16="http://schemas.microsoft.com/office/drawing/2014/main" id="{FF13DAEB-3CE0-9C9B-D3B0-1BBD7562D4D4}"/>
                </a:ext>
              </a:extLst>
            </p:cNvPr>
            <p:cNvSpPr txBox="1"/>
            <p:nvPr/>
          </p:nvSpPr>
          <p:spPr>
            <a:xfrm>
              <a:off x="5603579" y="4770753"/>
              <a:ext cx="851592"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48KB</a:t>
              </a:r>
              <a:endParaRPr lang="ko-KR" altLang="en-US" sz="1400" b="0">
                <a:solidFill>
                  <a:prstClr val="black"/>
                </a:solidFill>
                <a:latin typeface="맑은 고딕" pitchFamily="50" charset="-127"/>
                <a:ea typeface="맑은 고딕" pitchFamily="50" charset="-127"/>
                <a:cs typeface="+mn-cs"/>
              </a:endParaRPr>
            </a:p>
          </p:txBody>
        </p:sp>
        <p:sp>
          <p:nvSpPr>
            <p:cNvPr id="27" name="TextBox 22">
              <a:extLst>
                <a:ext uri="{FF2B5EF4-FFF2-40B4-BE49-F238E27FC236}">
                  <a16:creationId xmlns:a16="http://schemas.microsoft.com/office/drawing/2014/main" id="{EF92B779-A81F-9A3F-A76C-DB4BA898DB77}"/>
                </a:ext>
              </a:extLst>
            </p:cNvPr>
            <p:cNvSpPr txBox="1"/>
            <p:nvPr/>
          </p:nvSpPr>
          <p:spPr>
            <a:xfrm>
              <a:off x="5603579" y="6056636"/>
              <a:ext cx="851592"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64KB</a:t>
              </a:r>
              <a:endParaRPr lang="ko-KR" altLang="en-US" sz="1400" b="0">
                <a:solidFill>
                  <a:prstClr val="black"/>
                </a:solidFill>
                <a:latin typeface="맑은 고딕" pitchFamily="50" charset="-127"/>
                <a:ea typeface="맑은 고딕" pitchFamily="50" charset="-127"/>
                <a:cs typeface="+mn-cs"/>
              </a:endParaRPr>
            </a:p>
          </p:txBody>
        </p:sp>
        <p:sp>
          <p:nvSpPr>
            <p:cNvPr id="28" name="직사각형 23">
              <a:extLst>
                <a:ext uri="{FF2B5EF4-FFF2-40B4-BE49-F238E27FC236}">
                  <a16:creationId xmlns:a16="http://schemas.microsoft.com/office/drawing/2014/main" id="{E79E8C3D-38A7-1103-14E9-692EAD210C7C}"/>
                </a:ext>
              </a:extLst>
            </p:cNvPr>
            <p:cNvSpPr/>
            <p:nvPr/>
          </p:nvSpPr>
          <p:spPr>
            <a:xfrm>
              <a:off x="6481118" y="2689389"/>
              <a:ext cx="1681939" cy="200113"/>
            </a:xfrm>
            <a:prstGeom prst="rect">
              <a:avLst/>
            </a:prstGeom>
            <a:solidFill>
              <a:schemeClr val="bg1"/>
            </a:solid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Code</a:t>
              </a:r>
            </a:p>
          </p:txBody>
        </p:sp>
        <p:sp>
          <p:nvSpPr>
            <p:cNvPr id="29" name="직사각형 25">
              <a:extLst>
                <a:ext uri="{FF2B5EF4-FFF2-40B4-BE49-F238E27FC236}">
                  <a16:creationId xmlns:a16="http://schemas.microsoft.com/office/drawing/2014/main" id="{FEABCD24-8462-9AA0-6805-62FC3105D80D}"/>
                </a:ext>
              </a:extLst>
            </p:cNvPr>
            <p:cNvSpPr/>
            <p:nvPr/>
          </p:nvSpPr>
          <p:spPr>
            <a:xfrm>
              <a:off x="6481118" y="2912070"/>
              <a:ext cx="1681939" cy="200113"/>
            </a:xfrm>
            <a:prstGeom prst="rect">
              <a:avLst/>
            </a:prstGeom>
            <a:solidFill>
              <a:schemeClr val="bg1"/>
            </a:solid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Heap</a:t>
              </a:r>
            </a:p>
          </p:txBody>
        </p:sp>
        <p:sp>
          <p:nvSpPr>
            <p:cNvPr id="30" name="직사각형 26">
              <a:extLst>
                <a:ext uri="{FF2B5EF4-FFF2-40B4-BE49-F238E27FC236}">
                  <a16:creationId xmlns:a16="http://schemas.microsoft.com/office/drawing/2014/main" id="{7B28F021-5DC2-E5B2-1C3F-5D061EDB780D}"/>
                </a:ext>
              </a:extLst>
            </p:cNvPr>
            <p:cNvSpPr/>
            <p:nvPr/>
          </p:nvSpPr>
          <p:spPr>
            <a:xfrm>
              <a:off x="6481118" y="4292934"/>
              <a:ext cx="1681939" cy="200113"/>
            </a:xfrm>
            <a:prstGeom prst="rect">
              <a:avLst/>
            </a:prstGeom>
            <a:solidFill>
              <a:schemeClr val="bg1"/>
            </a:solid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Stack</a:t>
              </a:r>
            </a:p>
          </p:txBody>
        </p:sp>
        <p:sp>
          <p:nvSpPr>
            <p:cNvPr id="20" name="직사각형 15">
              <a:extLst>
                <a:ext uri="{FF2B5EF4-FFF2-40B4-BE49-F238E27FC236}">
                  <a16:creationId xmlns:a16="http://schemas.microsoft.com/office/drawing/2014/main" id="{2A3273F4-CD62-BC37-9294-157B311728DA}"/>
                </a:ext>
              </a:extLst>
            </p:cNvPr>
            <p:cNvSpPr/>
            <p:nvPr/>
          </p:nvSpPr>
          <p:spPr>
            <a:xfrm>
              <a:off x="6485081" y="3130442"/>
              <a:ext cx="1681939" cy="1168714"/>
            </a:xfrm>
            <a:prstGeom prst="rect">
              <a:avLst/>
            </a:prstGeom>
            <a:pattFill prst="dkUpDiag">
              <a:fgClr>
                <a:schemeClr val="tx2">
                  <a:lumMod val="20000"/>
                  <a:lumOff val="80000"/>
                </a:schemeClr>
              </a:fgClr>
              <a:bgClr>
                <a:schemeClr val="bg1"/>
              </a:bgClr>
            </a:patt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zh-CN" sz="1400" b="0">
                  <a:solidFill>
                    <a:prstClr val="black"/>
                  </a:solidFill>
                  <a:latin typeface="맑은 고딕" pitchFamily="50" charset="-127"/>
                  <a:ea typeface="맑은 고딕" pitchFamily="50" charset="-127"/>
                  <a:cs typeface="Courier New" pitchFamily="49" charset="0"/>
                </a:rPr>
                <a:t>(not</a:t>
              </a:r>
              <a:r>
                <a:rPr lang="zh-CN" altLang="en-US" sz="1400" b="0">
                  <a:solidFill>
                    <a:prstClr val="black"/>
                  </a:solidFill>
                  <a:latin typeface="맑은 고딕" pitchFamily="50" charset="-127"/>
                  <a:ea typeface="맑은 고딕" pitchFamily="50" charset="-127"/>
                  <a:cs typeface="Courier New" pitchFamily="49" charset="0"/>
                </a:rPr>
                <a:t> </a:t>
              </a:r>
              <a:r>
                <a:rPr lang="en-US" altLang="zh-CN" sz="1400" b="0">
                  <a:solidFill>
                    <a:prstClr val="black"/>
                  </a:solidFill>
                  <a:latin typeface="맑은 고딕" pitchFamily="50" charset="-127"/>
                  <a:ea typeface="맑은 고딕" pitchFamily="50" charset="-127"/>
                  <a:cs typeface="Courier New" pitchFamily="49" charset="0"/>
                </a:rPr>
                <a:t>in</a:t>
              </a:r>
              <a:r>
                <a:rPr lang="zh-CN" altLang="en-US" sz="1400" b="0">
                  <a:solidFill>
                    <a:prstClr val="black"/>
                  </a:solidFill>
                  <a:latin typeface="맑은 고딕" pitchFamily="50" charset="-127"/>
                  <a:ea typeface="맑은 고딕" pitchFamily="50" charset="-127"/>
                  <a:cs typeface="Courier New" pitchFamily="49" charset="0"/>
                </a:rPr>
                <a:t> </a:t>
              </a:r>
              <a:r>
                <a:rPr lang="en-US" altLang="zh-CN" sz="1400" b="0">
                  <a:solidFill>
                    <a:prstClr val="black"/>
                  </a:solidFill>
                  <a:latin typeface="맑은 고딕" pitchFamily="50" charset="-127"/>
                  <a:ea typeface="맑은 고딕" pitchFamily="50" charset="-127"/>
                  <a:cs typeface="Courier New" pitchFamily="49" charset="0"/>
                </a:rPr>
                <a:t>use)</a:t>
              </a:r>
              <a:endParaRPr lang="ko-KR" altLang="en-US" sz="1400" b="0">
                <a:solidFill>
                  <a:prstClr val="black"/>
                </a:solidFill>
                <a:latin typeface="맑은 고딕" pitchFamily="50" charset="-127"/>
                <a:ea typeface="맑은 고딕" pitchFamily="50" charset="-127"/>
                <a:cs typeface="Courier New" pitchFamily="49" charset="0"/>
              </a:endParaRPr>
            </a:p>
          </p:txBody>
        </p:sp>
        <p:cxnSp>
          <p:nvCxnSpPr>
            <p:cNvPr id="31" name="직선 화살표 연결선 27">
              <a:extLst>
                <a:ext uri="{FF2B5EF4-FFF2-40B4-BE49-F238E27FC236}">
                  <a16:creationId xmlns:a16="http://schemas.microsoft.com/office/drawing/2014/main" id="{449D575C-5175-7ADC-5D1E-A09CF4D8A237}"/>
                </a:ext>
              </a:extLst>
            </p:cNvPr>
            <p:cNvCxnSpPr>
              <a:cxnSpLocks/>
              <a:stCxn id="29" idx="2"/>
            </p:cNvCxnSpPr>
            <p:nvPr/>
          </p:nvCxnSpPr>
          <p:spPr>
            <a:xfrm>
              <a:off x="7322088" y="3112184"/>
              <a:ext cx="0" cy="258948"/>
            </a:xfrm>
            <a:prstGeom prst="straightConnector1">
              <a:avLst/>
            </a:prstGeom>
            <a:ln w="12700">
              <a:solidFill>
                <a:schemeClr val="tx1"/>
              </a:solidFill>
              <a:tailEnd type="stealth" w="med" len="med"/>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cxnSp>
          <p:nvCxnSpPr>
            <p:cNvPr id="32" name="직선 화살표 연결선 28">
              <a:extLst>
                <a:ext uri="{FF2B5EF4-FFF2-40B4-BE49-F238E27FC236}">
                  <a16:creationId xmlns:a16="http://schemas.microsoft.com/office/drawing/2014/main" id="{3E8AB1BF-4330-5865-A979-743FD66EBFF7}"/>
                </a:ext>
              </a:extLst>
            </p:cNvPr>
            <p:cNvCxnSpPr>
              <a:cxnSpLocks/>
              <a:stCxn id="30" idx="0"/>
            </p:cNvCxnSpPr>
            <p:nvPr/>
          </p:nvCxnSpPr>
          <p:spPr>
            <a:xfrm flipH="1" flipV="1">
              <a:off x="7316644" y="4047683"/>
              <a:ext cx="5444" cy="245251"/>
            </a:xfrm>
            <a:prstGeom prst="straightConnector1">
              <a:avLst/>
            </a:prstGeom>
            <a:ln w="12700">
              <a:solidFill>
                <a:schemeClr val="tx1"/>
              </a:solidFill>
              <a:tailEnd type="stealth" w="med" len="med"/>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grpSp>
      <p:sp>
        <p:nvSpPr>
          <p:cNvPr id="33" name="灯片编号占位符 2">
            <a:extLst>
              <a:ext uri="{FF2B5EF4-FFF2-40B4-BE49-F238E27FC236}">
                <a16:creationId xmlns:a16="http://schemas.microsoft.com/office/drawing/2014/main" id="{B6B678E6-BCD7-AD37-6124-1DFA2406C77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a:t>
            </a:fld>
            <a:endParaRPr lang="nb-NO">
              <a:latin typeface="Arial"/>
              <a:cs typeface="Arial"/>
            </a:endParaRPr>
          </a:p>
        </p:txBody>
      </p:sp>
    </p:spTree>
    <p:extLst>
      <p:ext uri="{BB962C8B-B14F-4D97-AF65-F5344CB8AC3E}">
        <p14:creationId xmlns:p14="http://schemas.microsoft.com/office/powerpoint/2010/main" val="29748610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0x3000</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0x3004</a:t>
            </a:r>
          </a:p>
          <a:p>
            <a:pPr algn="ctr" defTabSz="457200" eaLnBrk="1" fontAlgn="auto" hangingPunct="1">
              <a:spcBef>
                <a:spcPts val="0"/>
              </a:spcBef>
              <a:spcAft>
                <a:spcPts val="0"/>
              </a:spcAft>
            </a:pPr>
            <a:r>
              <a:rPr lang="en-US" sz="2400" b="0">
                <a:solidFill>
                  <a:srgbClr val="0070C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r>
              <a:rPr lang="en-US" sz="2400" b="0">
                <a:solidFill>
                  <a:srgbClr val="000000"/>
                </a:solidFill>
                <a:latin typeface="Arial" panose="020B0604020202020204"/>
              </a:rPr>
              <a:t>load 0x200C</a:t>
            </a:r>
          </a:p>
          <a:p>
            <a:pPr algn="ctr" defTabSz="457200" eaLnBrk="1" fontAlgn="auto" hangingPunct="1">
              <a:spcBef>
                <a:spcPts val="0"/>
              </a:spcBef>
              <a:spcAft>
                <a:spcPts val="0"/>
              </a:spcAft>
            </a:pPr>
            <a:r>
              <a:rPr lang="en-US" sz="2400" b="0">
                <a:solidFill>
                  <a:srgbClr val="000000"/>
                </a:solidFill>
                <a:latin typeface="Arial" panose="020B0604020202020204"/>
              </a:rPr>
              <a:t>load 0x5000</a:t>
            </a:r>
          </a:p>
          <a:p>
            <a:pPr algn="ctr" defTabSz="457200" eaLnBrk="1" fontAlgn="auto" hangingPunct="1">
              <a:spcBef>
                <a:spcPts val="0"/>
              </a:spcBef>
              <a:spcAft>
                <a:spcPts val="0"/>
              </a:spcAft>
            </a:pPr>
            <a:r>
              <a:rPr lang="en-US" sz="2400" b="0">
                <a:solidFill>
                  <a:srgbClr val="000000"/>
                </a:solidFill>
                <a:latin typeface="Arial" panose="020B0604020202020204"/>
              </a:rPr>
              <a:t>load 0x5004</a:t>
            </a:r>
          </a:p>
          <a:p>
            <a:pPr algn="ctr" defTabSz="457200" eaLnBrk="1" fontAlgn="auto" hangingPunct="1">
              <a:spcBef>
                <a:spcPts val="0"/>
              </a:spcBef>
              <a:spcAft>
                <a:spcPts val="0"/>
              </a:spcAft>
            </a:pPr>
            <a:r>
              <a:rPr lang="en-US" sz="2400" b="0">
                <a:solidFill>
                  <a:srgbClr val="000000"/>
                </a:solidFill>
                <a:latin typeface="Arial" panose="020B0604020202020204"/>
              </a:rPr>
              <a:t>load 0x5008</a:t>
            </a: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979755"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TLB hit</a:t>
            </a:r>
          </a:p>
        </p:txBody>
      </p:sp>
      <p:sp>
        <p:nvSpPr>
          <p:cNvPr id="5" name="灯片编号占位符 2">
            <a:extLst>
              <a:ext uri="{FF2B5EF4-FFF2-40B4-BE49-F238E27FC236}">
                <a16:creationId xmlns:a16="http://schemas.microsoft.com/office/drawing/2014/main" id="{4E8B0F2B-BC4D-560D-0D1C-B0E86F8546FD}"/>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40</a:t>
            </a:fld>
            <a:endParaRPr lang="nb-NO">
              <a:latin typeface="Arial"/>
              <a:cs typeface="Arial"/>
            </a:endParaRPr>
          </a:p>
        </p:txBody>
      </p:sp>
    </p:spTree>
    <p:extLst>
      <p:ext uri="{BB962C8B-B14F-4D97-AF65-F5344CB8AC3E}">
        <p14:creationId xmlns:p14="http://schemas.microsoft.com/office/powerpoint/2010/main" val="36422032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US" dirty="0"/>
              <a:t>TLB Example</a:t>
            </a:r>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0x3000</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0x3004</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0x3008</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r>
              <a:rPr lang="en-US" sz="2400" b="0">
                <a:solidFill>
                  <a:srgbClr val="0070C0"/>
                </a:solidFill>
                <a:latin typeface="Arial" panose="020B0604020202020204"/>
              </a:rPr>
              <a:t>load 0x2000</a:t>
            </a: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dirty="0">
                <a:solidFill>
                  <a:srgbClr val="000000"/>
                </a:solidFill>
                <a:latin typeface="Arial" panose="020B0604020202020204"/>
              </a:rPr>
              <a:t>Physical memory</a:t>
            </a:r>
          </a:p>
          <a:p>
            <a:pPr algn="ctr" defTabSz="457200" eaLnBrk="1" fontAlgn="auto" hangingPunct="1">
              <a:spcBef>
                <a:spcPts val="0"/>
              </a:spcBef>
              <a:spcAft>
                <a:spcPts val="0"/>
              </a:spcAft>
            </a:pPr>
            <a:r>
              <a:rPr lang="en-US" sz="2400" b="0" dirty="0">
                <a:solidFill>
                  <a:srgbClr val="000000"/>
                </a:solidFill>
                <a:latin typeface="Arial" panose="020B0604020202020204"/>
              </a:rPr>
              <a:t>load 0x200C</a:t>
            </a:r>
          </a:p>
          <a:p>
            <a:pPr algn="ctr" defTabSz="457200" eaLnBrk="1" fontAlgn="auto" hangingPunct="1">
              <a:spcBef>
                <a:spcPts val="0"/>
              </a:spcBef>
              <a:spcAft>
                <a:spcPts val="0"/>
              </a:spcAft>
            </a:pPr>
            <a:r>
              <a:rPr lang="en-US" sz="2400" b="0" dirty="0">
                <a:solidFill>
                  <a:srgbClr val="000000"/>
                </a:solidFill>
                <a:latin typeface="Arial" panose="020B0604020202020204"/>
              </a:rPr>
              <a:t>load 0x5000</a:t>
            </a:r>
          </a:p>
          <a:p>
            <a:pPr algn="ctr" defTabSz="457200" eaLnBrk="1" fontAlgn="auto" hangingPunct="1">
              <a:spcBef>
                <a:spcPts val="0"/>
              </a:spcBef>
              <a:spcAft>
                <a:spcPts val="0"/>
              </a:spcAft>
            </a:pPr>
            <a:r>
              <a:rPr lang="en-US" sz="2400" b="0" dirty="0">
                <a:solidFill>
                  <a:srgbClr val="000000"/>
                </a:solidFill>
                <a:latin typeface="Arial" panose="020B0604020202020204"/>
              </a:rPr>
              <a:t>load 0x5004</a:t>
            </a:r>
          </a:p>
          <a:p>
            <a:pPr algn="ctr" defTabSz="457200" eaLnBrk="1" fontAlgn="auto" hangingPunct="1">
              <a:spcBef>
                <a:spcPts val="0"/>
              </a:spcBef>
              <a:spcAft>
                <a:spcPts val="0"/>
              </a:spcAft>
            </a:pPr>
            <a:r>
              <a:rPr lang="en-US" sz="2400" b="0" dirty="0">
                <a:solidFill>
                  <a:srgbClr val="000000"/>
                </a:solidFill>
                <a:latin typeface="Arial" panose="020B0604020202020204"/>
              </a:rPr>
              <a:t>load 0x5008</a:t>
            </a:r>
          </a:p>
          <a:p>
            <a:pPr algn="ctr" defTabSz="457200" eaLnBrk="1" fontAlgn="auto" hangingPunct="1">
              <a:spcBef>
                <a:spcPts val="0"/>
              </a:spcBef>
              <a:spcAft>
                <a:spcPts val="0"/>
              </a:spcAft>
            </a:pPr>
            <a:r>
              <a:rPr lang="en-US" sz="2400" b="0" dirty="0">
                <a:solidFill>
                  <a:srgbClr val="000000"/>
                </a:solidFill>
                <a:latin typeface="Arial" panose="020B0604020202020204"/>
              </a:rPr>
              <a:t>load 0x500C</a:t>
            </a:r>
          </a:p>
          <a:p>
            <a:pPr algn="ctr" defTabSz="457200" eaLnBrk="1" fontAlgn="auto" hangingPunct="1">
              <a:spcBef>
                <a:spcPts val="0"/>
              </a:spcBef>
              <a:spcAft>
                <a:spcPts val="0"/>
              </a:spcAft>
            </a:pPr>
            <a:r>
              <a:rPr lang="en-US" sz="2400" b="0" dirty="0">
                <a:solidFill>
                  <a:srgbClr val="000000"/>
                </a:solidFill>
                <a:latin typeface="Arial" panose="020B0604020202020204"/>
              </a:rPr>
              <a:t>…</a:t>
            </a:r>
          </a:p>
          <a:p>
            <a:pPr algn="ctr" defTabSz="457200" eaLnBrk="1" fontAlgn="auto" hangingPunct="1">
              <a:spcBef>
                <a:spcPts val="0"/>
              </a:spcBef>
              <a:spcAft>
                <a:spcPts val="0"/>
              </a:spcAft>
            </a:pPr>
            <a:r>
              <a:rPr lang="en-US" sz="2400" b="0" dirty="0">
                <a:solidFill>
                  <a:srgbClr val="000000"/>
                </a:solidFill>
                <a:latin typeface="Arial" panose="020B0604020202020204"/>
              </a:rPr>
              <a:t>load 0x8000</a:t>
            </a: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extLst>
              <p:ext uri="{D42A27DB-BD31-4B8C-83A1-F6EECF244321}">
                <p14:modId xmlns:p14="http://schemas.microsoft.com/office/powerpoint/2010/main" val="1677719696"/>
              </p:ext>
            </p:extLst>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dirty="0"/>
                        <a:t>PPN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1</a:t>
                      </a:r>
                    </a:p>
                  </a:txBody>
                  <a:tcPr/>
                </a:tc>
                <a:tc>
                  <a:txBody>
                    <a:bodyPr/>
                    <a:lstStyle/>
                    <a:p>
                      <a:r>
                        <a:rPr lang="en-US"/>
                        <a:t>2</a:t>
                      </a:r>
                    </a:p>
                  </a:txBody>
                  <a:tcPr/>
                </a:tc>
                <a:tc>
                  <a:txBody>
                    <a:bodyPr/>
                    <a:lstStyle/>
                    <a:p>
                      <a:r>
                        <a:rPr lang="en-US"/>
                        <a:t>8</a:t>
                      </a:r>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851515"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Miss!!</a:t>
            </a:r>
          </a:p>
        </p:txBody>
      </p:sp>
      <p:sp>
        <p:nvSpPr>
          <p:cNvPr id="5" name="灯片编号占位符 2">
            <a:extLst>
              <a:ext uri="{FF2B5EF4-FFF2-40B4-BE49-F238E27FC236}">
                <a16:creationId xmlns:a16="http://schemas.microsoft.com/office/drawing/2014/main" id="{464DD00D-2259-83E5-3E1E-70A6C6569894}"/>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41</a:t>
            </a:fld>
            <a:endParaRPr lang="nb-NO">
              <a:latin typeface="Arial"/>
              <a:cs typeface="Arial"/>
            </a:endParaRPr>
          </a:p>
        </p:txBody>
      </p:sp>
    </p:spTree>
    <p:extLst>
      <p:ext uri="{BB962C8B-B14F-4D97-AF65-F5344CB8AC3E}">
        <p14:creationId xmlns:p14="http://schemas.microsoft.com/office/powerpoint/2010/main" val="8398085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F930E-2603-9CF5-BE8E-E1CBB43BF590}"/>
              </a:ext>
            </a:extLst>
          </p:cNvPr>
          <p:cNvSpPr>
            <a:spLocks noGrp="1"/>
          </p:cNvSpPr>
          <p:nvPr>
            <p:ph type="title"/>
          </p:nvPr>
        </p:nvSpPr>
        <p:spPr/>
        <p:txBody>
          <a:bodyPr/>
          <a:lstStyle/>
          <a:p>
            <a:r>
              <a:rPr lang="en-GB" dirty="0"/>
              <a:t>Effective Access Time with TLB</a:t>
            </a:r>
            <a:endParaRPr lang="en-SE" dirty="0"/>
          </a:p>
        </p:txBody>
      </p:sp>
      <p:sp>
        <p:nvSpPr>
          <p:cNvPr id="3" name="Content Placeholder 2">
            <a:extLst>
              <a:ext uri="{FF2B5EF4-FFF2-40B4-BE49-F238E27FC236}">
                <a16:creationId xmlns:a16="http://schemas.microsoft.com/office/drawing/2014/main" id="{9EF04D42-C444-CF70-0AAA-70B62FC363C3}"/>
              </a:ext>
            </a:extLst>
          </p:cNvPr>
          <p:cNvSpPr>
            <a:spLocks noGrp="1"/>
          </p:cNvSpPr>
          <p:nvPr>
            <p:ph idx="1"/>
          </p:nvPr>
        </p:nvSpPr>
        <p:spPr/>
        <p:txBody>
          <a:bodyPr/>
          <a:lstStyle/>
          <a:p>
            <a:pPr marL="239713" indent="-239713">
              <a:lnSpc>
                <a:spcPct val="90000"/>
              </a:lnSpc>
            </a:pPr>
            <a:r>
              <a:rPr lang="en-US" dirty="0"/>
              <a:t>TLB lookup time = </a:t>
            </a:r>
            <a:r>
              <a:rPr lang="en-US" sz="2800" dirty="0">
                <a:latin typeface="Symbol" pitchFamily="18" charset="2"/>
                <a:sym typeface="Symbol" pitchFamily="18" charset="2"/>
              </a:rPr>
              <a:t>s</a:t>
            </a:r>
            <a:r>
              <a:rPr lang="en-US" dirty="0"/>
              <a:t> time unit</a:t>
            </a:r>
          </a:p>
          <a:p>
            <a:pPr marL="239713" indent="-239713"/>
            <a:endParaRPr lang="en-US" dirty="0"/>
          </a:p>
          <a:p>
            <a:pPr marL="239713" indent="-239713"/>
            <a:r>
              <a:rPr lang="en-US" dirty="0"/>
              <a:t>Memory access time = </a:t>
            </a:r>
            <a:r>
              <a:rPr lang="en-US" i="1" dirty="0"/>
              <a:t>m</a:t>
            </a:r>
            <a:r>
              <a:rPr lang="en-US" dirty="0"/>
              <a:t> time unit</a:t>
            </a:r>
          </a:p>
          <a:p>
            <a:pPr marL="639763" lvl="1" indent="-239713"/>
            <a:r>
              <a:rPr lang="en-US" dirty="0"/>
              <a:t>Assume: Page table needs single access (no multilevel page tables)</a:t>
            </a:r>
          </a:p>
          <a:p>
            <a:pPr marL="639763" lvl="1" indent="-239713"/>
            <a:r>
              <a:rPr lang="en-US" dirty="0"/>
              <a:t>There is no cache</a:t>
            </a:r>
          </a:p>
          <a:p>
            <a:pPr marL="239713" indent="-239713"/>
            <a:endParaRPr lang="en-US" dirty="0"/>
          </a:p>
          <a:p>
            <a:pPr marL="239713" indent="-239713"/>
            <a:r>
              <a:rPr lang="en-US" dirty="0"/>
              <a:t>TLB Hit Rate = </a:t>
            </a:r>
            <a:r>
              <a:rPr lang="en-US" dirty="0">
                <a:latin typeface="Symbol" pitchFamily="18" charset="2"/>
                <a:sym typeface="Symbol" pitchFamily="18" charset="2"/>
              </a:rPr>
              <a:t>h</a:t>
            </a:r>
          </a:p>
          <a:p>
            <a:pPr marL="239713" indent="-239713"/>
            <a:endParaRPr lang="en-US" dirty="0"/>
          </a:p>
          <a:p>
            <a:pPr marL="239713" indent="-239713"/>
            <a:r>
              <a:rPr lang="en-US" dirty="0"/>
              <a:t>Effective access time: </a:t>
            </a:r>
          </a:p>
          <a:p>
            <a:pPr marL="639763" lvl="1" indent="-239713"/>
            <a:r>
              <a:rPr lang="en-US" i="1" dirty="0"/>
              <a:t>EAT</a:t>
            </a:r>
            <a:r>
              <a:rPr lang="en-US" dirty="0"/>
              <a:t> = Hit Time * Hit Rate + Miss Time * Miss Rate </a:t>
            </a:r>
          </a:p>
          <a:p>
            <a:pPr marL="639763" lvl="1" indent="-239713"/>
            <a:r>
              <a:rPr lang="en-US" dirty="0"/>
              <a:t>= (</a:t>
            </a:r>
            <a:r>
              <a:rPr lang="en-US" i="1" dirty="0"/>
              <a:t>m </a:t>
            </a:r>
            <a:r>
              <a:rPr lang="en-US" dirty="0"/>
              <a:t>+ </a:t>
            </a:r>
            <a:r>
              <a:rPr lang="en-US" dirty="0">
                <a:latin typeface="Symbol" pitchFamily="18" charset="2"/>
                <a:sym typeface="Symbol" pitchFamily="18" charset="2"/>
              </a:rPr>
              <a:t>s</a:t>
            </a:r>
            <a:r>
              <a:rPr lang="en-US" dirty="0"/>
              <a:t>) </a:t>
            </a:r>
            <a:r>
              <a:rPr lang="en-US" dirty="0">
                <a:latin typeface="Symbol" pitchFamily="18" charset="2"/>
                <a:sym typeface="Symbol" pitchFamily="18" charset="2"/>
              </a:rPr>
              <a:t>h + </a:t>
            </a:r>
            <a:r>
              <a:rPr lang="en-US" dirty="0"/>
              <a:t>(2</a:t>
            </a:r>
            <a:r>
              <a:rPr lang="en-US" i="1" dirty="0"/>
              <a:t>m </a:t>
            </a:r>
            <a:r>
              <a:rPr lang="en-US" dirty="0"/>
              <a:t>+ </a:t>
            </a:r>
            <a:r>
              <a:rPr lang="en-US" dirty="0">
                <a:latin typeface="Symbol" pitchFamily="18" charset="2"/>
                <a:sym typeface="Symbol" pitchFamily="18" charset="2"/>
              </a:rPr>
              <a:t>s</a:t>
            </a:r>
            <a:r>
              <a:rPr lang="en-US" dirty="0"/>
              <a:t>)(1 – </a:t>
            </a:r>
            <a:r>
              <a:rPr lang="en-US" dirty="0">
                <a:latin typeface="Symbol" pitchFamily="18" charset="2"/>
                <a:sym typeface="Symbol" pitchFamily="18" charset="2"/>
              </a:rPr>
              <a:t>h</a:t>
            </a:r>
            <a:r>
              <a:rPr lang="en-US" dirty="0"/>
              <a:t>) = 2</a:t>
            </a:r>
            <a:r>
              <a:rPr lang="en-US" i="1" dirty="0"/>
              <a:t>m</a:t>
            </a:r>
            <a:r>
              <a:rPr lang="en-US" dirty="0"/>
              <a:t> + </a:t>
            </a:r>
            <a:r>
              <a:rPr lang="en-US" dirty="0">
                <a:latin typeface="Symbol" pitchFamily="18" charset="2"/>
                <a:sym typeface="Symbol" pitchFamily="18" charset="2"/>
              </a:rPr>
              <a:t>s</a:t>
            </a:r>
            <a:r>
              <a:rPr lang="en-US" dirty="0"/>
              <a:t> – </a:t>
            </a:r>
            <a:r>
              <a:rPr lang="en-US" i="1" dirty="0"/>
              <a:t>m</a:t>
            </a:r>
            <a:r>
              <a:rPr lang="en-US" dirty="0">
                <a:latin typeface="Symbol" pitchFamily="18" charset="2"/>
                <a:sym typeface="Symbol" pitchFamily="18" charset="2"/>
              </a:rPr>
              <a:t> h</a:t>
            </a:r>
          </a:p>
          <a:p>
            <a:endParaRPr lang="en-US" sz="4400" dirty="0"/>
          </a:p>
          <a:p>
            <a:endParaRPr lang="en-SE" dirty="0"/>
          </a:p>
        </p:txBody>
      </p:sp>
    </p:spTree>
    <p:extLst>
      <p:ext uri="{BB962C8B-B14F-4D97-AF65-F5344CB8AC3E}">
        <p14:creationId xmlns:p14="http://schemas.microsoft.com/office/powerpoint/2010/main" val="11765967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Valid &amp; Dirty Bits</a:t>
            </a:r>
          </a:p>
        </p:txBody>
      </p:sp>
      <p:sp>
        <p:nvSpPr>
          <p:cNvPr id="3" name="Content Placeholder 2"/>
          <p:cNvSpPr>
            <a:spLocks noGrp="1"/>
          </p:cNvSpPr>
          <p:nvPr>
            <p:ph idx="1"/>
          </p:nvPr>
        </p:nvSpPr>
        <p:spPr>
          <a:xfrm>
            <a:off x="437324" y="1524000"/>
            <a:ext cx="11251093" cy="4602164"/>
          </a:xfrm>
        </p:spPr>
        <p:txBody>
          <a:bodyPr>
            <a:normAutofit/>
          </a:bodyPr>
          <a:lstStyle/>
          <a:p>
            <a:r>
              <a:rPr lang="en-US" dirty="0"/>
              <a:t>TLB entries have valid bits and dirty bits. Data cache blocks have them also. </a:t>
            </a:r>
          </a:p>
          <a:p>
            <a:pPr lvl="1"/>
            <a:r>
              <a:rPr lang="en-US" dirty="0"/>
              <a:t>The valid bit means the same in both: valid = 0 means either TLB miss or cache miss.</a:t>
            </a:r>
          </a:p>
          <a:p>
            <a:pPr lvl="1"/>
            <a:r>
              <a:rPr lang="en-US" dirty="0"/>
              <a:t>The dirty bit has different meanings. For cache, it means the cache block has been changed. For TLBs, it means that the page corresponding to this TLB entry has been changed.</a:t>
            </a:r>
          </a:p>
          <a:p>
            <a:endParaRPr lang="en-US" dirty="0"/>
          </a:p>
        </p:txBody>
      </p:sp>
      <p:sp>
        <p:nvSpPr>
          <p:cNvPr id="4" name="Slide Number Placeholder 3"/>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43</a:t>
            </a:fld>
            <a:endParaRPr lang="en-US" b="0" dirty="0">
              <a:solidFill>
                <a:prstClr val="black">
                  <a:tint val="75000"/>
                </a:prstClr>
              </a:solidFill>
              <a:latin typeface="Calibri"/>
              <a:ea typeface="+mn-ea"/>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a:xfrm>
            <a:off x="838200" y="152400"/>
            <a:ext cx="10210800" cy="533400"/>
          </a:xfrm>
        </p:spPr>
        <p:txBody>
          <a:bodyPr/>
          <a:lstStyle/>
          <a:p>
            <a:pPr defTabSz="457200" eaLnBrk="1" hangingPunct="1"/>
            <a:r>
              <a:rPr lang="en-US" altLang="en-US" b="1" kern="1200" dirty="0">
                <a:solidFill>
                  <a:schemeClr val="tx1"/>
                </a:solidFill>
                <a:latin typeface="Arial Rounded MT Bold" pitchFamily="34" charset="0"/>
                <a:ea typeface="+mj-ea"/>
                <a:cs typeface="+mj-cs"/>
              </a:rPr>
              <a:t>Putting Everything Together: Address Translation</a:t>
            </a:r>
          </a:p>
        </p:txBody>
      </p:sp>
      <p:sp>
        <p:nvSpPr>
          <p:cNvPr id="74757" name="Text Box 66"/>
          <p:cNvSpPr txBox="1">
            <a:spLocks noChangeArrowheads="1"/>
          </p:cNvSpPr>
          <p:nvPr/>
        </p:nvSpPr>
        <p:spPr bwMode="auto">
          <a:xfrm>
            <a:off x="1676400" y="1000126"/>
            <a:ext cx="2895600" cy="3667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 Address:</a:t>
            </a:r>
          </a:p>
        </p:txBody>
      </p:sp>
      <p:sp>
        <p:nvSpPr>
          <p:cNvPr id="74758" name="Rectangle 68"/>
          <p:cNvSpPr>
            <a:spLocks noChangeArrowheads="1"/>
          </p:cNvSpPr>
          <p:nvPr/>
        </p:nvSpPr>
        <p:spPr bwMode="auto">
          <a:xfrm>
            <a:off x="3617914" y="1343026"/>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4759" name="Rectangle 69"/>
          <p:cNvSpPr>
            <a:spLocks noChangeArrowheads="1"/>
          </p:cNvSpPr>
          <p:nvPr/>
        </p:nvSpPr>
        <p:spPr bwMode="auto">
          <a:xfrm>
            <a:off x="2616201" y="1343026"/>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P2 index</a:t>
            </a:r>
          </a:p>
        </p:txBody>
      </p:sp>
      <p:sp>
        <p:nvSpPr>
          <p:cNvPr id="74760" name="Rectangle 70"/>
          <p:cNvSpPr>
            <a:spLocks noChangeArrowheads="1"/>
          </p:cNvSpPr>
          <p:nvPr/>
        </p:nvSpPr>
        <p:spPr bwMode="auto">
          <a:xfrm>
            <a:off x="1614488" y="1343026"/>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P1 index</a:t>
            </a:r>
          </a:p>
        </p:txBody>
      </p:sp>
      <p:sp>
        <p:nvSpPr>
          <p:cNvPr id="46" name="Freeform 93"/>
          <p:cNvSpPr>
            <a:spLocks/>
          </p:cNvSpPr>
          <p:nvPr/>
        </p:nvSpPr>
        <p:spPr bwMode="auto">
          <a:xfrm>
            <a:off x="2514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67" name="Freeform 120"/>
          <p:cNvSpPr>
            <a:spLocks/>
          </p:cNvSpPr>
          <p:nvPr/>
        </p:nvSpPr>
        <p:spPr bwMode="auto">
          <a:xfrm>
            <a:off x="3429000" y="1720850"/>
            <a:ext cx="1524000" cy="7937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83" name="Line 20"/>
          <p:cNvSpPr>
            <a:spLocks noChangeShapeType="1"/>
          </p:cNvSpPr>
          <p:nvPr/>
        </p:nvSpPr>
        <p:spPr bwMode="auto">
          <a:xfrm>
            <a:off x="5638800" y="2438400"/>
            <a:ext cx="457200" cy="68580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84" name="Freeform 83"/>
          <p:cNvSpPr>
            <a:spLocks noChangeArrowheads="1"/>
          </p:cNvSpPr>
          <p:nvPr/>
        </p:nvSpPr>
        <p:spPr bwMode="auto">
          <a:xfrm>
            <a:off x="4892676" y="1549401"/>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2" name="Group 94"/>
          <p:cNvGrpSpPr>
            <a:grpSpLocks/>
          </p:cNvGrpSpPr>
          <p:nvPr/>
        </p:nvGrpSpPr>
        <p:grpSpPr bwMode="auto">
          <a:xfrm>
            <a:off x="1524000" y="2743200"/>
            <a:ext cx="3276600" cy="1854200"/>
            <a:chOff x="0" y="2438400"/>
            <a:chExt cx="3276600" cy="1854166"/>
          </a:xfrm>
        </p:grpSpPr>
        <p:sp>
          <p:nvSpPr>
            <p:cNvPr id="74782" name="Rectangle 4"/>
            <p:cNvSpPr>
              <a:spLocks noChangeArrowheads="1"/>
            </p:cNvSpPr>
            <p:nvPr/>
          </p:nvSpPr>
          <p:spPr bwMode="auto">
            <a:xfrm>
              <a:off x="2438400" y="2457450"/>
              <a:ext cx="669925" cy="11239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3" name="Rectangle 5" descr="80%"/>
            <p:cNvSpPr>
              <a:spLocks noChangeArrowheads="1"/>
            </p:cNvSpPr>
            <p:nvPr/>
          </p:nvSpPr>
          <p:spPr bwMode="auto">
            <a:xfrm>
              <a:off x="2438400" y="2667000"/>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4" name="Rectangle 7" descr="75%"/>
            <p:cNvSpPr>
              <a:spLocks noChangeArrowheads="1"/>
            </p:cNvSpPr>
            <p:nvPr/>
          </p:nvSpPr>
          <p:spPr bwMode="auto">
            <a:xfrm>
              <a:off x="2438400" y="3048000"/>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5" name="Rectangle 76"/>
            <p:cNvSpPr>
              <a:spLocks noChangeArrowheads="1"/>
            </p:cNvSpPr>
            <p:nvPr/>
          </p:nvSpPr>
          <p:spPr bwMode="auto">
            <a:xfrm>
              <a:off x="0" y="2438400"/>
              <a:ext cx="1600200" cy="304800"/>
            </a:xfrm>
            <a:prstGeom prst="rect">
              <a:avLst/>
            </a:prstGeom>
            <a:solidFill>
              <a:srgbClr val="FF96D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PageTablePtr</a:t>
              </a:r>
            </a:p>
          </p:txBody>
        </p:sp>
        <p:sp>
          <p:nvSpPr>
            <p:cNvPr id="74786" name="Line 92"/>
            <p:cNvSpPr>
              <a:spLocks noChangeShapeType="1"/>
            </p:cNvSpPr>
            <p:nvPr/>
          </p:nvSpPr>
          <p:spPr bwMode="auto">
            <a:xfrm flipV="1">
              <a:off x="1600200" y="2482850"/>
              <a:ext cx="838200" cy="10795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87" name="Text Box 66"/>
            <p:cNvSpPr txBox="1">
              <a:spLocks noChangeArrowheads="1"/>
            </p:cNvSpPr>
            <p:nvPr/>
          </p:nvSpPr>
          <p:spPr bwMode="auto">
            <a:xfrm>
              <a:off x="1828800" y="3648810"/>
              <a:ext cx="1447800" cy="6437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(1</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st</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grpSp>
      <p:grpSp>
        <p:nvGrpSpPr>
          <p:cNvPr id="3" name="Group 95"/>
          <p:cNvGrpSpPr>
            <a:grpSpLocks/>
          </p:cNvGrpSpPr>
          <p:nvPr/>
        </p:nvGrpSpPr>
        <p:grpSpPr bwMode="auto">
          <a:xfrm>
            <a:off x="4495800" y="1828801"/>
            <a:ext cx="1447800" cy="3463925"/>
            <a:chOff x="2971800" y="1524000"/>
            <a:chExt cx="1447800" cy="3463015"/>
          </a:xfrm>
        </p:grpSpPr>
        <p:sp>
          <p:nvSpPr>
            <p:cNvPr id="74773" name="Line 20"/>
            <p:cNvSpPr>
              <a:spLocks noChangeShapeType="1"/>
            </p:cNvSpPr>
            <p:nvPr/>
          </p:nvSpPr>
          <p:spPr bwMode="auto">
            <a:xfrm flipV="1">
              <a:off x="3124200" y="1524000"/>
              <a:ext cx="304800" cy="118745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74" name="Line 22"/>
            <p:cNvSpPr>
              <a:spLocks noChangeShapeType="1"/>
            </p:cNvSpPr>
            <p:nvPr/>
          </p:nvSpPr>
          <p:spPr bwMode="auto">
            <a:xfrm>
              <a:off x="3109913" y="3100387"/>
              <a:ext cx="319087" cy="328613"/>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75" name="Rectangle 8"/>
            <p:cNvSpPr>
              <a:spLocks noChangeArrowheads="1"/>
            </p:cNvSpPr>
            <p:nvPr/>
          </p:nvSpPr>
          <p:spPr bwMode="auto">
            <a:xfrm>
              <a:off x="3429000" y="1524000"/>
              <a:ext cx="668338" cy="9588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6" name="Rectangle 10" descr="50%"/>
            <p:cNvSpPr>
              <a:spLocks noChangeArrowheads="1"/>
            </p:cNvSpPr>
            <p:nvPr/>
          </p:nvSpPr>
          <p:spPr bwMode="auto">
            <a:xfrm>
              <a:off x="3429000" y="1792288"/>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7" name="Rectangle 11" descr="70%"/>
            <p:cNvSpPr>
              <a:spLocks noChangeArrowheads="1"/>
            </p:cNvSpPr>
            <p:nvPr/>
          </p:nvSpPr>
          <p:spPr bwMode="auto">
            <a:xfrm>
              <a:off x="3429000" y="2105025"/>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8" name="Rectangle 8"/>
            <p:cNvSpPr>
              <a:spLocks noChangeArrowheads="1"/>
            </p:cNvSpPr>
            <p:nvPr/>
          </p:nvSpPr>
          <p:spPr bwMode="auto">
            <a:xfrm>
              <a:off x="3429000" y="3384550"/>
              <a:ext cx="668338" cy="9588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9" name="Rectangle 10" descr="50%"/>
            <p:cNvSpPr>
              <a:spLocks noChangeArrowheads="1"/>
            </p:cNvSpPr>
            <p:nvPr/>
          </p:nvSpPr>
          <p:spPr bwMode="auto">
            <a:xfrm>
              <a:off x="3429000" y="3652838"/>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0" name="Rectangle 10" descr="50%"/>
            <p:cNvSpPr>
              <a:spLocks noChangeArrowheads="1"/>
            </p:cNvSpPr>
            <p:nvPr/>
          </p:nvSpPr>
          <p:spPr bwMode="auto">
            <a:xfrm>
              <a:off x="3429000" y="39624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1" name="Text Box 66"/>
            <p:cNvSpPr txBox="1">
              <a:spLocks noChangeArrowheads="1"/>
            </p:cNvSpPr>
            <p:nvPr/>
          </p:nvSpPr>
          <p:spPr bwMode="auto">
            <a:xfrm>
              <a:off x="2971800" y="4343400"/>
              <a:ext cx="1447800" cy="6436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(2</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nd</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grpSp>
      <p:sp>
        <p:nvSpPr>
          <p:cNvPr id="74767" name="Rectangle 8"/>
          <p:cNvSpPr>
            <a:spLocks noChangeArrowheads="1"/>
          </p:cNvSpPr>
          <p:nvPr/>
        </p:nvSpPr>
        <p:spPr bwMode="auto">
          <a:xfrm>
            <a:off x="9220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88" name="Rectangle 10" descr="50%"/>
          <p:cNvSpPr>
            <a:spLocks noChangeArrowheads="1"/>
          </p:cNvSpPr>
          <p:nvPr/>
        </p:nvSpPr>
        <p:spPr bwMode="auto">
          <a:xfrm>
            <a:off x="9220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0" name="Rectangle 10" descr="50%"/>
          <p:cNvSpPr>
            <a:spLocks noChangeArrowheads="1"/>
          </p:cNvSpPr>
          <p:nvPr/>
        </p:nvSpPr>
        <p:spPr bwMode="auto">
          <a:xfrm>
            <a:off x="9220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2" name="Line 20"/>
          <p:cNvSpPr>
            <a:spLocks noChangeShapeType="1"/>
          </p:cNvSpPr>
          <p:nvPr/>
        </p:nvSpPr>
        <p:spPr bwMode="auto">
          <a:xfrm flipV="1">
            <a:off x="6248400" y="1905000"/>
            <a:ext cx="2971800" cy="121920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93" name="Line 20"/>
          <p:cNvSpPr>
            <a:spLocks noChangeShapeType="1"/>
          </p:cNvSpPr>
          <p:nvPr/>
        </p:nvSpPr>
        <p:spPr bwMode="auto">
          <a:xfrm flipV="1">
            <a:off x="7620000" y="2286000"/>
            <a:ext cx="1600200" cy="91440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72" name="Text Box 100"/>
          <p:cNvSpPr txBox="1">
            <a:spLocks noChangeArrowheads="1"/>
          </p:cNvSpPr>
          <p:nvPr/>
        </p:nvSpPr>
        <p:spPr bwMode="auto">
          <a:xfrm>
            <a:off x="9144000" y="727076"/>
            <a:ext cx="1371600" cy="644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Memory:</a:t>
            </a:r>
          </a:p>
        </p:txBody>
      </p:sp>
      <p:grpSp>
        <p:nvGrpSpPr>
          <p:cNvPr id="5" name="Group 4"/>
          <p:cNvGrpSpPr/>
          <p:nvPr/>
        </p:nvGrpSpPr>
        <p:grpSpPr>
          <a:xfrm>
            <a:off x="5560891" y="2752726"/>
            <a:ext cx="2667000" cy="752475"/>
            <a:chOff x="5562600" y="2752726"/>
            <a:chExt cx="2667000" cy="752475"/>
          </a:xfrm>
        </p:grpSpPr>
        <p:grpSp>
          <p:nvGrpSpPr>
            <p:cNvPr id="4" name="Group 3"/>
            <p:cNvGrpSpPr/>
            <p:nvPr/>
          </p:nvGrpSpPr>
          <p:grpSpPr>
            <a:xfrm>
              <a:off x="5765799" y="3127376"/>
              <a:ext cx="2463801" cy="377825"/>
              <a:chOff x="5765799" y="3127376"/>
              <a:chExt cx="2463801" cy="377825"/>
            </a:xfrm>
          </p:grpSpPr>
          <p:sp>
            <p:nvSpPr>
              <p:cNvPr id="19" name="Rectangle 98"/>
              <p:cNvSpPr>
                <a:spLocks noChangeArrowheads="1"/>
              </p:cNvSpPr>
              <p:nvPr/>
            </p:nvSpPr>
            <p:spPr bwMode="auto">
              <a:xfrm>
                <a:off x="6781800" y="3127376"/>
                <a:ext cx="1447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Offset</a:t>
                </a:r>
              </a:p>
            </p:txBody>
          </p:sp>
          <p:sp>
            <p:nvSpPr>
              <p:cNvPr id="37" name="Rectangle 102"/>
              <p:cNvSpPr>
                <a:spLocks noChangeArrowheads="1"/>
              </p:cNvSpPr>
              <p:nvPr/>
            </p:nvSpPr>
            <p:spPr bwMode="auto">
              <a:xfrm>
                <a:off x="5765799" y="3127376"/>
                <a:ext cx="1016001" cy="377825"/>
              </a:xfrm>
              <a:prstGeom prst="rect">
                <a:avLst/>
              </a:prstGeom>
              <a:noFill/>
              <a:ln w="38100">
                <a:solidFill>
                  <a:schemeClr val="tx1"/>
                </a:solidFill>
                <a:prstDash val="sysDash"/>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endParaRPr>
              </a:p>
            </p:txBody>
          </p:sp>
        </p:grpSp>
        <p:sp>
          <p:nvSpPr>
            <p:cNvPr id="74754" name="Text Box 100"/>
            <p:cNvSpPr txBox="1">
              <a:spLocks noChangeArrowheads="1"/>
            </p:cNvSpPr>
            <p:nvPr/>
          </p:nvSpPr>
          <p:spPr bwMode="auto">
            <a:xfrm>
              <a:off x="5562600" y="2752726"/>
              <a:ext cx="25908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 Address:</a:t>
              </a:r>
            </a:p>
          </p:txBody>
        </p:sp>
      </p:grpSp>
      <p:sp>
        <p:nvSpPr>
          <p:cNvPr id="20" name="Rectangle 102"/>
          <p:cNvSpPr>
            <a:spLocks noChangeArrowheads="1"/>
          </p:cNvSpPr>
          <p:nvPr/>
        </p:nvSpPr>
        <p:spPr bwMode="auto">
          <a:xfrm>
            <a:off x="5765799" y="3127376"/>
            <a:ext cx="101429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6" name="Slide Number Placeholder 3">
            <a:extLst>
              <a:ext uri="{FF2B5EF4-FFF2-40B4-BE49-F238E27FC236}">
                <a16:creationId xmlns:a16="http://schemas.microsoft.com/office/drawing/2014/main" id="{16ED5169-E615-E5F6-F49F-19C8699DDDE4}"/>
              </a:ext>
            </a:extLst>
          </p:cNvPr>
          <p:cNvSpPr txBox="1">
            <a:spLocks/>
          </p:cNvSpPr>
          <p:nvPr/>
        </p:nvSpPr>
        <p:spPr>
          <a:xfrm>
            <a:off x="11604239" y="6492873"/>
            <a:ext cx="569288" cy="365125"/>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b="0" smtClean="0">
                <a:solidFill>
                  <a:prstClr val="black">
                    <a:tint val="75000"/>
                  </a:prstClr>
                </a:solidFill>
                <a:latin typeface="Calibri"/>
                <a:ea typeface="+mn-ea"/>
                <a:cs typeface="+mn-cs"/>
              </a:rPr>
              <a:pPr defTabSz="457200" eaLnBrk="1" fontAlgn="auto" hangingPunct="1">
                <a:spcBef>
                  <a:spcPts val="0"/>
                </a:spcBef>
                <a:spcAft>
                  <a:spcPts val="0"/>
                </a:spcAft>
              </a:pPr>
              <a:t>44</a:t>
            </a:fld>
            <a:endParaRPr lang="en-US" b="0" dirty="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2263802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left)">
                                      <p:cBhvr>
                                        <p:cTn id="7" dur="500"/>
                                        <p:tgtEl>
                                          <p:spTgt spid="8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wipe(up)">
                                      <p:cBhvr>
                                        <p:cTn id="19" dur="500"/>
                                        <p:tgtEl>
                                          <p:spTgt spid="46"/>
                                        </p:tgtEl>
                                      </p:cBhvr>
                                    </p:animEffec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wipe(up)">
                                      <p:cBhvr>
                                        <p:cTn id="27" dur="500"/>
                                        <p:tgtEl>
                                          <p:spTgt spid="67"/>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childTnLst>
                          </p:cTn>
                        </p:par>
                        <p:par>
                          <p:cTn id="31" fill="hold" nodeType="withGroup">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dissolve">
                                      <p:cBhvr>
                                        <p:cTn id="34" dur="500"/>
                                        <p:tgtEl>
                                          <p:spTgt spid="2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2"/>
                                        </p:tgtEl>
                                        <p:attrNameLst>
                                          <p:attrName>style.visibility</p:attrName>
                                        </p:attrNameLst>
                                      </p:cBhvr>
                                      <p:to>
                                        <p:strVal val="visible"/>
                                      </p:to>
                                    </p:set>
                                  </p:childTnLst>
                                </p:cTn>
                              </p:par>
                              <p:par>
                                <p:cTn id="39" presetID="9"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animEffect transition="in" filter="dissolve">
                                      <p:cBhvr>
                                        <p:cTn id="41" dur="500"/>
                                        <p:tgtEl>
                                          <p:spTgt spid="8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93"/>
                                        </p:tgtEl>
                                        <p:attrNameLst>
                                          <p:attrName>style.visibility</p:attrName>
                                        </p:attrNameLst>
                                      </p:cBhvr>
                                      <p:to>
                                        <p:strVal val="visible"/>
                                      </p:to>
                                    </p:set>
                                  </p:childTnLst>
                                </p:cTn>
                              </p:par>
                              <p:par>
                                <p:cTn id="46" presetID="9" presetClass="entr" presetSubtype="0" fill="hold" grpId="0" nodeType="withEffect">
                                  <p:stCondLst>
                                    <p:cond delay="0"/>
                                  </p:stCondLst>
                                  <p:childTnLst>
                                    <p:set>
                                      <p:cBhvr>
                                        <p:cTn id="47" dur="1" fill="hold">
                                          <p:stCondLst>
                                            <p:cond delay="0"/>
                                          </p:stCondLst>
                                        </p:cTn>
                                        <p:tgtEl>
                                          <p:spTgt spid="90"/>
                                        </p:tgtEl>
                                        <p:attrNameLst>
                                          <p:attrName>style.visibility</p:attrName>
                                        </p:attrNameLst>
                                      </p:cBhvr>
                                      <p:to>
                                        <p:strVal val="visible"/>
                                      </p:to>
                                    </p:set>
                                    <p:animEffect transition="in" filter="dissolve">
                                      <p:cBhvr>
                                        <p:cTn id="48"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67" grpId="0" animBg="1"/>
      <p:bldP spid="83" grpId="0" animBg="1"/>
      <p:bldP spid="84" grpId="0" animBg="1"/>
      <p:bldP spid="88" grpId="0" animBg="1"/>
      <p:bldP spid="90" grpId="0" animBg="1"/>
      <p:bldP spid="92" grpId="0" animBg="1"/>
      <p:bldP spid="93" grpId="0" animBg="1"/>
      <p:bldP spid="2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Line 20"/>
          <p:cNvSpPr>
            <a:spLocks noChangeShapeType="1"/>
          </p:cNvSpPr>
          <p:nvPr/>
        </p:nvSpPr>
        <p:spPr bwMode="auto">
          <a:xfrm flipV="1">
            <a:off x="4648200" y="1828800"/>
            <a:ext cx="304800" cy="118745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78" name="Line 22"/>
          <p:cNvSpPr>
            <a:spLocks noChangeShapeType="1"/>
          </p:cNvSpPr>
          <p:nvPr/>
        </p:nvSpPr>
        <p:spPr bwMode="auto">
          <a:xfrm>
            <a:off x="4633914" y="3405188"/>
            <a:ext cx="319087" cy="328612"/>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79" name="Rectangle 8"/>
          <p:cNvSpPr>
            <a:spLocks noChangeArrowheads="1"/>
          </p:cNvSpPr>
          <p:nvPr/>
        </p:nvSpPr>
        <p:spPr bwMode="auto">
          <a:xfrm>
            <a:off x="4953000" y="3689350"/>
            <a:ext cx="668338" cy="9588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0" name="Rectangle 10" descr="50%"/>
          <p:cNvSpPr>
            <a:spLocks noChangeArrowheads="1"/>
          </p:cNvSpPr>
          <p:nvPr/>
        </p:nvSpPr>
        <p:spPr bwMode="auto">
          <a:xfrm>
            <a:off x="4953000" y="395763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1" name="Rectangle 10" descr="50%"/>
          <p:cNvSpPr>
            <a:spLocks noChangeArrowheads="1"/>
          </p:cNvSpPr>
          <p:nvPr/>
        </p:nvSpPr>
        <p:spPr bwMode="auto">
          <a:xfrm>
            <a:off x="4953000" y="42672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2" name="Text Box 66"/>
          <p:cNvSpPr txBox="1">
            <a:spLocks noChangeArrowheads="1"/>
          </p:cNvSpPr>
          <p:nvPr/>
        </p:nvSpPr>
        <p:spPr bwMode="auto">
          <a:xfrm>
            <a:off x="4495800" y="4648201"/>
            <a:ext cx="1447800" cy="644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(2</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nd</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75783" name="Rectangle 8"/>
          <p:cNvSpPr>
            <a:spLocks noChangeArrowheads="1"/>
          </p:cNvSpPr>
          <p:nvPr/>
        </p:nvSpPr>
        <p:spPr bwMode="auto">
          <a:xfrm>
            <a:off x="4953000" y="1828800"/>
            <a:ext cx="668338" cy="9588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4" name="Rectangle 10" descr="50%"/>
          <p:cNvSpPr>
            <a:spLocks noChangeArrowheads="1"/>
          </p:cNvSpPr>
          <p:nvPr/>
        </p:nvSpPr>
        <p:spPr bwMode="auto">
          <a:xfrm>
            <a:off x="4953000" y="209708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5" name="Rectangle 11" descr="70%"/>
          <p:cNvSpPr>
            <a:spLocks noChangeArrowheads="1"/>
          </p:cNvSpPr>
          <p:nvPr/>
        </p:nvSpPr>
        <p:spPr bwMode="auto">
          <a:xfrm>
            <a:off x="4953000" y="2409826"/>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6" name="Line 20"/>
          <p:cNvSpPr>
            <a:spLocks noChangeShapeType="1"/>
          </p:cNvSpPr>
          <p:nvPr/>
        </p:nvSpPr>
        <p:spPr bwMode="auto">
          <a:xfrm>
            <a:off x="5638800" y="2438400"/>
            <a:ext cx="457200" cy="68580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87" name="Rectangle 4"/>
          <p:cNvSpPr>
            <a:spLocks noChangeArrowheads="1"/>
          </p:cNvSpPr>
          <p:nvPr/>
        </p:nvSpPr>
        <p:spPr bwMode="auto">
          <a:xfrm>
            <a:off x="3962401" y="2762250"/>
            <a:ext cx="669925" cy="11239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8" name="Rectangle 5" descr="80%"/>
          <p:cNvSpPr>
            <a:spLocks noChangeArrowheads="1"/>
          </p:cNvSpPr>
          <p:nvPr/>
        </p:nvSpPr>
        <p:spPr bwMode="auto">
          <a:xfrm>
            <a:off x="3962401" y="2971801"/>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9" name="Rectangle 7" descr="75%"/>
          <p:cNvSpPr>
            <a:spLocks noChangeArrowheads="1"/>
          </p:cNvSpPr>
          <p:nvPr/>
        </p:nvSpPr>
        <p:spPr bwMode="auto">
          <a:xfrm>
            <a:off x="3962401" y="3352801"/>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90" name="Line 92"/>
          <p:cNvSpPr>
            <a:spLocks noChangeShapeType="1"/>
          </p:cNvSpPr>
          <p:nvPr/>
        </p:nvSpPr>
        <p:spPr bwMode="auto">
          <a:xfrm flipV="1">
            <a:off x="3124200" y="2787650"/>
            <a:ext cx="838200" cy="10795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91" name="Rectangle 76"/>
          <p:cNvSpPr>
            <a:spLocks noChangeArrowheads="1"/>
          </p:cNvSpPr>
          <p:nvPr/>
        </p:nvSpPr>
        <p:spPr bwMode="auto">
          <a:xfrm>
            <a:off x="1524000" y="2743200"/>
            <a:ext cx="1600200" cy="304800"/>
          </a:xfrm>
          <a:prstGeom prst="rect">
            <a:avLst/>
          </a:prstGeom>
          <a:solidFill>
            <a:srgbClr val="FF66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PageTablePtr</a:t>
            </a:r>
          </a:p>
        </p:txBody>
      </p:sp>
      <p:sp>
        <p:nvSpPr>
          <p:cNvPr id="75792" name="Freeform 93"/>
          <p:cNvSpPr>
            <a:spLocks/>
          </p:cNvSpPr>
          <p:nvPr/>
        </p:nvSpPr>
        <p:spPr bwMode="auto">
          <a:xfrm>
            <a:off x="2514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93" name="Freeform 120"/>
          <p:cNvSpPr>
            <a:spLocks/>
          </p:cNvSpPr>
          <p:nvPr/>
        </p:nvSpPr>
        <p:spPr bwMode="auto">
          <a:xfrm>
            <a:off x="3429000" y="1720850"/>
            <a:ext cx="1524000" cy="8699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94" name="Text Box 66"/>
          <p:cNvSpPr txBox="1">
            <a:spLocks noChangeArrowheads="1"/>
          </p:cNvSpPr>
          <p:nvPr/>
        </p:nvSpPr>
        <p:spPr bwMode="auto">
          <a:xfrm>
            <a:off x="3429000" y="3952876"/>
            <a:ext cx="1447800" cy="644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(1</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st</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35" name="Rectangle 34"/>
          <p:cNvSpPr/>
          <p:nvPr/>
        </p:nvSpPr>
        <p:spPr bwMode="auto">
          <a:xfrm>
            <a:off x="1524000" y="727076"/>
            <a:ext cx="7696200" cy="4911725"/>
          </a:xfrm>
          <a:prstGeom prst="rect">
            <a:avLst/>
          </a:prstGeom>
          <a:solidFill>
            <a:schemeClr val="bg2">
              <a:lumMod val="40000"/>
              <a:lumOff val="60000"/>
              <a:alpha val="70000"/>
            </a:schemeClr>
          </a:solidFill>
          <a:ln w="38100" cap="flat" cmpd="sng" algn="ctr">
            <a:no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796" name="Title 1"/>
          <p:cNvSpPr>
            <a:spLocks noGrp="1"/>
          </p:cNvSpPr>
          <p:nvPr>
            <p:ph type="title"/>
          </p:nvPr>
        </p:nvSpPr>
        <p:spPr>
          <a:xfrm>
            <a:off x="1905000" y="152400"/>
            <a:ext cx="8229600" cy="533400"/>
          </a:xfrm>
        </p:spPr>
        <p:txBody>
          <a:bodyPr/>
          <a:lstStyle/>
          <a:p>
            <a:pPr defTabSz="457200" eaLnBrk="1" hangingPunct="1"/>
            <a:r>
              <a:rPr lang="en-US" altLang="en-US" sz="3600" b="1" kern="1200" dirty="0">
                <a:solidFill>
                  <a:schemeClr val="tx1"/>
                </a:solidFill>
                <a:latin typeface="Arial Rounded MT Bold" pitchFamily="34" charset="0"/>
                <a:ea typeface="+mj-ea"/>
                <a:cs typeface="+mj-cs"/>
              </a:rPr>
              <a:t>Putting Everything Together: TLB</a:t>
            </a:r>
          </a:p>
        </p:txBody>
      </p:sp>
      <p:sp>
        <p:nvSpPr>
          <p:cNvPr id="75797" name="Rectangle 98"/>
          <p:cNvSpPr>
            <a:spLocks noChangeArrowheads="1"/>
          </p:cNvSpPr>
          <p:nvPr/>
        </p:nvSpPr>
        <p:spPr bwMode="auto">
          <a:xfrm>
            <a:off x="6781800" y="3127376"/>
            <a:ext cx="1447801"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Offset</a:t>
            </a:r>
          </a:p>
        </p:txBody>
      </p:sp>
      <p:sp>
        <p:nvSpPr>
          <p:cNvPr id="75799" name="Text Box 66"/>
          <p:cNvSpPr txBox="1">
            <a:spLocks noChangeArrowheads="1"/>
          </p:cNvSpPr>
          <p:nvPr/>
        </p:nvSpPr>
        <p:spPr bwMode="auto">
          <a:xfrm>
            <a:off x="1676400" y="1000126"/>
            <a:ext cx="28956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 Address:</a:t>
            </a:r>
          </a:p>
        </p:txBody>
      </p:sp>
      <p:sp>
        <p:nvSpPr>
          <p:cNvPr id="75800" name="Rectangle 68"/>
          <p:cNvSpPr>
            <a:spLocks noChangeArrowheads="1"/>
          </p:cNvSpPr>
          <p:nvPr/>
        </p:nvSpPr>
        <p:spPr bwMode="auto">
          <a:xfrm>
            <a:off x="3617914" y="1343026"/>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5801" name="Rectangle 69"/>
          <p:cNvSpPr>
            <a:spLocks noChangeArrowheads="1"/>
          </p:cNvSpPr>
          <p:nvPr/>
        </p:nvSpPr>
        <p:spPr bwMode="auto">
          <a:xfrm>
            <a:off x="2616201" y="1343026"/>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P2 index</a:t>
            </a:r>
          </a:p>
        </p:txBody>
      </p:sp>
      <p:sp>
        <p:nvSpPr>
          <p:cNvPr id="75802" name="Rectangle 70"/>
          <p:cNvSpPr>
            <a:spLocks noChangeArrowheads="1"/>
          </p:cNvSpPr>
          <p:nvPr/>
        </p:nvSpPr>
        <p:spPr bwMode="auto">
          <a:xfrm>
            <a:off x="1614488" y="1343026"/>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P1 index</a:t>
            </a:r>
          </a:p>
        </p:txBody>
      </p:sp>
      <p:sp>
        <p:nvSpPr>
          <p:cNvPr id="75803" name="Rectangle 8"/>
          <p:cNvSpPr>
            <a:spLocks noChangeArrowheads="1"/>
          </p:cNvSpPr>
          <p:nvPr/>
        </p:nvSpPr>
        <p:spPr bwMode="auto">
          <a:xfrm>
            <a:off x="9220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88" name="Rectangle 10" descr="50%"/>
          <p:cNvSpPr>
            <a:spLocks noChangeArrowheads="1"/>
          </p:cNvSpPr>
          <p:nvPr/>
        </p:nvSpPr>
        <p:spPr bwMode="auto">
          <a:xfrm>
            <a:off x="9220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0" name="Rectangle 10" descr="50%"/>
          <p:cNvSpPr>
            <a:spLocks noChangeArrowheads="1"/>
          </p:cNvSpPr>
          <p:nvPr/>
        </p:nvSpPr>
        <p:spPr bwMode="auto">
          <a:xfrm>
            <a:off x="9220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06" name="Text Box 100"/>
          <p:cNvSpPr txBox="1">
            <a:spLocks noChangeArrowheads="1"/>
          </p:cNvSpPr>
          <p:nvPr/>
        </p:nvSpPr>
        <p:spPr bwMode="auto">
          <a:xfrm>
            <a:off x="9144000" y="727076"/>
            <a:ext cx="1371600" cy="644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Memory:</a:t>
            </a:r>
          </a:p>
        </p:txBody>
      </p:sp>
      <p:sp>
        <p:nvSpPr>
          <p:cNvPr id="75807" name="Freeform 83"/>
          <p:cNvSpPr>
            <a:spLocks noChangeArrowheads="1"/>
          </p:cNvSpPr>
          <p:nvPr/>
        </p:nvSpPr>
        <p:spPr bwMode="auto">
          <a:xfrm>
            <a:off x="4892676" y="1549401"/>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808" name="Text Box 100"/>
          <p:cNvSpPr txBox="1">
            <a:spLocks noChangeArrowheads="1"/>
          </p:cNvSpPr>
          <p:nvPr/>
        </p:nvSpPr>
        <p:spPr bwMode="auto">
          <a:xfrm>
            <a:off x="5562600" y="2752726"/>
            <a:ext cx="25908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Address:</a:t>
            </a:r>
          </a:p>
        </p:txBody>
      </p:sp>
      <p:sp>
        <p:nvSpPr>
          <p:cNvPr id="75809" name="Right Brace 47"/>
          <p:cNvSpPr>
            <a:spLocks/>
          </p:cNvSpPr>
          <p:nvPr/>
        </p:nvSpPr>
        <p:spPr bwMode="auto">
          <a:xfrm rot="5400000">
            <a:off x="2495550" y="895350"/>
            <a:ext cx="228600" cy="1943100"/>
          </a:xfrm>
          <a:prstGeom prst="rightBrace">
            <a:avLst>
              <a:gd name="adj1" fmla="val 8343"/>
              <a:gd name="adj2" fmla="val 50000"/>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50" name="Freeform 49"/>
          <p:cNvSpPr>
            <a:spLocks noChangeArrowheads="1"/>
          </p:cNvSpPr>
          <p:nvPr/>
        </p:nvSpPr>
        <p:spPr bwMode="auto">
          <a:xfrm>
            <a:off x="2573124" y="1969980"/>
            <a:ext cx="833437" cy="4014788"/>
          </a:xfrm>
          <a:custGeom>
            <a:avLst/>
            <a:gdLst>
              <a:gd name="T0" fmla="*/ 39561 w 829359"/>
              <a:gd name="T1" fmla="*/ 0 h 3939220"/>
              <a:gd name="T2" fmla="*/ 0 w 829359"/>
              <a:gd name="T3" fmla="*/ 5424228 h 3939220"/>
              <a:gd name="T4" fmla="*/ 843927 w 829359"/>
              <a:gd name="T5" fmla="*/ 5442131 h 3939220"/>
              <a:gd name="T6" fmla="*/ 0 60000 65536"/>
              <a:gd name="T7" fmla="*/ 0 60000 65536"/>
              <a:gd name="T8" fmla="*/ 0 60000 65536"/>
              <a:gd name="T9" fmla="*/ 0 w 829359"/>
              <a:gd name="T10" fmla="*/ 0 h 3939220"/>
              <a:gd name="T11" fmla="*/ 829359 w 829359"/>
              <a:gd name="T12" fmla="*/ 3939220 h 3939220"/>
            </a:gdLst>
            <a:ahLst/>
            <a:cxnLst>
              <a:cxn ang="T6">
                <a:pos x="T0" y="T1"/>
              </a:cxn>
              <a:cxn ang="T7">
                <a:pos x="T2" y="T3"/>
              </a:cxn>
              <a:cxn ang="T8">
                <a:pos x="T4" y="T5"/>
              </a:cxn>
            </a:cxnLst>
            <a:rect l="T9" t="T10" r="T11" b="T12"/>
            <a:pathLst>
              <a:path w="829359" h="3939220">
                <a:moveTo>
                  <a:pt x="38877" y="0"/>
                </a:moveTo>
                <a:lnTo>
                  <a:pt x="0" y="3926262"/>
                </a:lnTo>
                <a:lnTo>
                  <a:pt x="829359" y="3939220"/>
                </a:lnTo>
              </a:path>
            </a:pathLst>
          </a:custGeom>
          <a:noFill/>
          <a:ln w="508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51" name="Freeform 50"/>
          <p:cNvSpPr>
            <a:spLocks noChangeArrowheads="1"/>
          </p:cNvSpPr>
          <p:nvPr/>
        </p:nvSpPr>
        <p:spPr bwMode="auto">
          <a:xfrm>
            <a:off x="5878513" y="3492501"/>
            <a:ext cx="361950" cy="2487613"/>
          </a:xfrm>
          <a:custGeom>
            <a:avLst/>
            <a:gdLst>
              <a:gd name="T0" fmla="*/ 0 w 362845"/>
              <a:gd name="T1" fmla="*/ 2482891 h 2487928"/>
              <a:gd name="T2" fmla="*/ 348787 w 362845"/>
              <a:gd name="T3" fmla="*/ 2482891 h 2487928"/>
              <a:gd name="T4" fmla="*/ 348787 w 362845"/>
              <a:gd name="T5" fmla="*/ 0 h 2487928"/>
              <a:gd name="T6" fmla="*/ 0 60000 65536"/>
              <a:gd name="T7" fmla="*/ 0 60000 65536"/>
              <a:gd name="T8" fmla="*/ 0 60000 65536"/>
              <a:gd name="T9" fmla="*/ 0 w 362845"/>
              <a:gd name="T10" fmla="*/ 0 h 2487928"/>
              <a:gd name="T11" fmla="*/ 362845 w 362845"/>
              <a:gd name="T12" fmla="*/ 2487928 h 2487928"/>
            </a:gdLst>
            <a:ahLst/>
            <a:cxnLst>
              <a:cxn ang="T6">
                <a:pos x="T0" y="T1"/>
              </a:cxn>
              <a:cxn ang="T7">
                <a:pos x="T2" y="T3"/>
              </a:cxn>
              <a:cxn ang="T8">
                <a:pos x="T4" y="T5"/>
              </a:cxn>
            </a:cxnLst>
            <a:rect l="T9" t="T10" r="T11" b="T12"/>
            <a:pathLst>
              <a:path w="362845" h="2487928">
                <a:moveTo>
                  <a:pt x="0" y="2487928"/>
                </a:moveTo>
                <a:lnTo>
                  <a:pt x="362845" y="2487928"/>
                </a:lnTo>
                <a:lnTo>
                  <a:pt x="362845" y="0"/>
                </a:lnTo>
              </a:path>
            </a:pathLst>
          </a:custGeom>
          <a:noFill/>
          <a:ln w="508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2" name="Group 54"/>
          <p:cNvGrpSpPr>
            <a:grpSpLocks/>
          </p:cNvGrpSpPr>
          <p:nvPr/>
        </p:nvGrpSpPr>
        <p:grpSpPr bwMode="auto">
          <a:xfrm>
            <a:off x="3276600" y="5318126"/>
            <a:ext cx="2590800" cy="1235075"/>
            <a:chOff x="1752600" y="5013410"/>
            <a:chExt cx="2590800" cy="1234990"/>
          </a:xfrm>
        </p:grpSpPr>
        <p:sp>
          <p:nvSpPr>
            <p:cNvPr id="52" name="Rectangle 51"/>
            <p:cNvSpPr/>
            <p:nvPr/>
          </p:nvSpPr>
          <p:spPr bwMode="auto">
            <a:xfrm>
              <a:off x="1905000" y="5791231"/>
              <a:ext cx="24384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38" name="Rectangle 37"/>
            <p:cNvSpPr/>
            <p:nvPr/>
          </p:nvSpPr>
          <p:spPr bwMode="auto">
            <a:xfrm>
              <a:off x="1905000" y="5334063"/>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17" name="Rectangle 39"/>
            <p:cNvSpPr>
              <a:spLocks noChangeArrowheads="1"/>
            </p:cNvSpPr>
            <p:nvPr/>
          </p:nvSpPr>
          <p:spPr bwMode="auto">
            <a:xfrm>
              <a:off x="1905000" y="5562600"/>
              <a:ext cx="1219200" cy="228600"/>
            </a:xfrm>
            <a:prstGeom prst="rect">
              <a:avLst/>
            </a:prstGeom>
            <a:solidFill>
              <a:srgbClr val="FF0000"/>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3" name="Rectangle 42"/>
            <p:cNvSpPr/>
            <p:nvPr/>
          </p:nvSpPr>
          <p:spPr bwMode="auto">
            <a:xfrm>
              <a:off x="1905000" y="6019816"/>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44" name="Rectangle 43"/>
            <p:cNvSpPr/>
            <p:nvPr/>
          </p:nvSpPr>
          <p:spPr bwMode="auto">
            <a:xfrm>
              <a:off x="3124200" y="5334063"/>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20" name="Rectangle 44"/>
            <p:cNvSpPr>
              <a:spLocks noChangeArrowheads="1"/>
            </p:cNvSpPr>
            <p:nvPr/>
          </p:nvSpPr>
          <p:spPr bwMode="auto">
            <a:xfrm>
              <a:off x="3124200" y="5562600"/>
              <a:ext cx="1219200" cy="228600"/>
            </a:xfrm>
            <a:prstGeom prst="rect">
              <a:avLst/>
            </a:prstGeom>
            <a:solidFill>
              <a:srgbClr val="FFFFAA"/>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 name="Rectangle 46"/>
            <p:cNvSpPr/>
            <p:nvPr/>
          </p:nvSpPr>
          <p:spPr bwMode="auto">
            <a:xfrm>
              <a:off x="3124200" y="6019816"/>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22" name="TextBox 48"/>
            <p:cNvSpPr txBox="1">
              <a:spLocks noChangeArrowheads="1"/>
            </p:cNvSpPr>
            <p:nvPr/>
          </p:nvSpPr>
          <p:spPr bwMode="auto">
            <a:xfrm>
              <a:off x="2971800" y="5645339"/>
              <a:ext cx="492443" cy="461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a:t>
              </a:r>
            </a:p>
          </p:txBody>
        </p:sp>
        <p:sp>
          <p:nvSpPr>
            <p:cNvPr id="75823" name="Text Box 66"/>
            <p:cNvSpPr txBox="1">
              <a:spLocks noChangeArrowheads="1"/>
            </p:cNvSpPr>
            <p:nvPr/>
          </p:nvSpPr>
          <p:spPr bwMode="auto">
            <a:xfrm>
              <a:off x="1752600" y="5013410"/>
              <a:ext cx="838200" cy="3667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TLB:</a:t>
              </a:r>
            </a:p>
          </p:txBody>
        </p:sp>
      </p:grpSp>
      <p:sp>
        <p:nvSpPr>
          <p:cNvPr id="75813" name="Line 20"/>
          <p:cNvSpPr>
            <a:spLocks noChangeShapeType="1"/>
          </p:cNvSpPr>
          <p:nvPr/>
        </p:nvSpPr>
        <p:spPr bwMode="auto">
          <a:xfrm flipV="1">
            <a:off x="6248400" y="1905000"/>
            <a:ext cx="2971800" cy="121920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814" name="Line 20"/>
          <p:cNvSpPr>
            <a:spLocks noChangeShapeType="1"/>
          </p:cNvSpPr>
          <p:nvPr/>
        </p:nvSpPr>
        <p:spPr bwMode="auto">
          <a:xfrm flipV="1">
            <a:off x="7620000" y="2286000"/>
            <a:ext cx="1600200" cy="91440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53" name="Rectangle 102"/>
          <p:cNvSpPr>
            <a:spLocks noChangeArrowheads="1"/>
          </p:cNvSpPr>
          <p:nvPr/>
        </p:nvSpPr>
        <p:spPr bwMode="auto">
          <a:xfrm>
            <a:off x="5765799" y="3127376"/>
            <a:ext cx="101429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49" name="Rectangle 102"/>
          <p:cNvSpPr>
            <a:spLocks noChangeArrowheads="1"/>
          </p:cNvSpPr>
          <p:nvPr/>
        </p:nvSpPr>
        <p:spPr bwMode="auto">
          <a:xfrm>
            <a:off x="5765799" y="3127376"/>
            <a:ext cx="1014292" cy="377825"/>
          </a:xfrm>
          <a:prstGeom prst="rect">
            <a:avLst/>
          </a:prstGeom>
          <a:solidFill>
            <a:srgbClr val="FFFFA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3" name="Slide Number Placeholder 3">
            <a:extLst>
              <a:ext uri="{FF2B5EF4-FFF2-40B4-BE49-F238E27FC236}">
                <a16:creationId xmlns:a16="http://schemas.microsoft.com/office/drawing/2014/main" id="{B53C35C4-ECDA-2767-ED4D-161FE385EFC3}"/>
              </a:ext>
            </a:extLst>
          </p:cNvPr>
          <p:cNvSpPr txBox="1">
            <a:spLocks/>
          </p:cNvSpPr>
          <p:nvPr/>
        </p:nvSpPr>
        <p:spPr>
          <a:xfrm>
            <a:off x="11604239" y="6492873"/>
            <a:ext cx="569288" cy="365125"/>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b="0" smtClean="0">
                <a:solidFill>
                  <a:prstClr val="black">
                    <a:tint val="75000"/>
                  </a:prstClr>
                </a:solidFill>
                <a:latin typeface="Calibri"/>
                <a:ea typeface="+mn-ea"/>
                <a:cs typeface="+mn-cs"/>
              </a:rPr>
              <a:pPr defTabSz="457200" eaLnBrk="1" fontAlgn="auto" hangingPunct="1">
                <a:spcBef>
                  <a:spcPts val="0"/>
                </a:spcBef>
                <a:spcAft>
                  <a:spcPts val="0"/>
                </a:spcAft>
              </a:pPr>
              <a:t>45</a:t>
            </a:fld>
            <a:endParaRPr lang="en-US" b="0" dirty="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1389125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809"/>
                                        </p:tgtEl>
                                        <p:attrNameLst>
                                          <p:attrName>style.visibility</p:attrName>
                                        </p:attrNameLst>
                                      </p:cBhvr>
                                      <p:to>
                                        <p:strVal val="visible"/>
                                      </p:to>
                                    </p:set>
                                    <p:animEffect transition="in" filter="wipe(up)">
                                      <p:cBhvr>
                                        <p:cTn id="7" dur="500"/>
                                        <p:tgtEl>
                                          <p:spTgt spid="7580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wipe(up)">
                                      <p:cBhvr>
                                        <p:cTn id="11" dur="500"/>
                                        <p:tgtEl>
                                          <p:spTgt spid="50"/>
                                        </p:tgtEl>
                                      </p:cBhvr>
                                    </p:animEffect>
                                  </p:childTnLst>
                                </p:cTn>
                              </p:par>
                            </p:childTnLst>
                          </p:cTn>
                        </p:par>
                        <p:par>
                          <p:cTn id="12" fill="hold" nodeType="with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wipe(down)">
                                      <p:cBhvr>
                                        <p:cTn id="19" dur="500"/>
                                        <p:tgtEl>
                                          <p:spTgt spid="51"/>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dissolve">
                                      <p:cBhvr>
                                        <p:cTn id="2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09" grpId="0" animBg="1"/>
      <p:bldP spid="50" grpId="0" animBg="1"/>
      <p:bldP spid="51" grpId="0" animBg="1"/>
      <p:bldP spid="4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Line 20"/>
          <p:cNvSpPr>
            <a:spLocks noChangeShapeType="1"/>
          </p:cNvSpPr>
          <p:nvPr/>
        </p:nvSpPr>
        <p:spPr bwMode="auto">
          <a:xfrm>
            <a:off x="5638800" y="2438400"/>
            <a:ext cx="457200" cy="68580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52" name="Rectangle 51"/>
          <p:cNvSpPr/>
          <p:nvPr/>
        </p:nvSpPr>
        <p:spPr bwMode="auto">
          <a:xfrm>
            <a:off x="3429000" y="6096000"/>
            <a:ext cx="24384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03" name="Line 20"/>
          <p:cNvSpPr>
            <a:spLocks noChangeShapeType="1"/>
          </p:cNvSpPr>
          <p:nvPr/>
        </p:nvSpPr>
        <p:spPr bwMode="auto">
          <a:xfrm flipV="1">
            <a:off x="4648200" y="1828800"/>
            <a:ext cx="304800" cy="118745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04" name="Line 22"/>
          <p:cNvSpPr>
            <a:spLocks noChangeShapeType="1"/>
          </p:cNvSpPr>
          <p:nvPr/>
        </p:nvSpPr>
        <p:spPr bwMode="auto">
          <a:xfrm>
            <a:off x="4633914" y="3405188"/>
            <a:ext cx="319087" cy="328612"/>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05" name="Rectangle 8"/>
          <p:cNvSpPr>
            <a:spLocks noChangeArrowheads="1"/>
          </p:cNvSpPr>
          <p:nvPr/>
        </p:nvSpPr>
        <p:spPr bwMode="auto">
          <a:xfrm>
            <a:off x="4953000" y="3689350"/>
            <a:ext cx="668338" cy="9588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06" name="Rectangle 10" descr="50%"/>
          <p:cNvSpPr>
            <a:spLocks noChangeArrowheads="1"/>
          </p:cNvSpPr>
          <p:nvPr/>
        </p:nvSpPr>
        <p:spPr bwMode="auto">
          <a:xfrm>
            <a:off x="4953000" y="395763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07" name="Rectangle 10" descr="50%"/>
          <p:cNvSpPr>
            <a:spLocks noChangeArrowheads="1"/>
          </p:cNvSpPr>
          <p:nvPr/>
        </p:nvSpPr>
        <p:spPr bwMode="auto">
          <a:xfrm>
            <a:off x="4953000" y="42672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08" name="Text Box 66"/>
          <p:cNvSpPr txBox="1">
            <a:spLocks noChangeArrowheads="1"/>
          </p:cNvSpPr>
          <p:nvPr/>
        </p:nvSpPr>
        <p:spPr bwMode="auto">
          <a:xfrm>
            <a:off x="4495800" y="4648201"/>
            <a:ext cx="1447800" cy="644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(2</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nd</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76809" name="Rectangle 8"/>
          <p:cNvSpPr>
            <a:spLocks noChangeArrowheads="1"/>
          </p:cNvSpPr>
          <p:nvPr/>
        </p:nvSpPr>
        <p:spPr bwMode="auto">
          <a:xfrm>
            <a:off x="4953000" y="1828800"/>
            <a:ext cx="668338" cy="9588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0" name="Rectangle 10" descr="50%"/>
          <p:cNvSpPr>
            <a:spLocks noChangeArrowheads="1"/>
          </p:cNvSpPr>
          <p:nvPr/>
        </p:nvSpPr>
        <p:spPr bwMode="auto">
          <a:xfrm>
            <a:off x="4953000" y="209708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1" name="Rectangle 11" descr="70%"/>
          <p:cNvSpPr>
            <a:spLocks noChangeArrowheads="1"/>
          </p:cNvSpPr>
          <p:nvPr/>
        </p:nvSpPr>
        <p:spPr bwMode="auto">
          <a:xfrm>
            <a:off x="4953000" y="2409826"/>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2" name="Rectangle 4"/>
          <p:cNvSpPr>
            <a:spLocks noChangeArrowheads="1"/>
          </p:cNvSpPr>
          <p:nvPr/>
        </p:nvSpPr>
        <p:spPr bwMode="auto">
          <a:xfrm>
            <a:off x="3962401" y="2762250"/>
            <a:ext cx="669925" cy="11239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3" name="Rectangle 5" descr="80%"/>
          <p:cNvSpPr>
            <a:spLocks noChangeArrowheads="1"/>
          </p:cNvSpPr>
          <p:nvPr/>
        </p:nvSpPr>
        <p:spPr bwMode="auto">
          <a:xfrm>
            <a:off x="3962401" y="2971801"/>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4" name="Rectangle 7" descr="75%"/>
          <p:cNvSpPr>
            <a:spLocks noChangeArrowheads="1"/>
          </p:cNvSpPr>
          <p:nvPr/>
        </p:nvSpPr>
        <p:spPr bwMode="auto">
          <a:xfrm>
            <a:off x="3962401" y="3352801"/>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5" name="Line 92"/>
          <p:cNvSpPr>
            <a:spLocks noChangeShapeType="1"/>
          </p:cNvSpPr>
          <p:nvPr/>
        </p:nvSpPr>
        <p:spPr bwMode="auto">
          <a:xfrm flipV="1">
            <a:off x="3124200" y="2787650"/>
            <a:ext cx="838200" cy="10795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16" name="Rectangle 76"/>
          <p:cNvSpPr>
            <a:spLocks noChangeArrowheads="1"/>
          </p:cNvSpPr>
          <p:nvPr/>
        </p:nvSpPr>
        <p:spPr bwMode="auto">
          <a:xfrm>
            <a:off x="1524000" y="2743200"/>
            <a:ext cx="1600200" cy="304800"/>
          </a:xfrm>
          <a:prstGeom prst="rect">
            <a:avLst/>
          </a:prstGeom>
          <a:solidFill>
            <a:srgbClr val="FF96D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PageTablePtr</a:t>
            </a:r>
          </a:p>
        </p:txBody>
      </p:sp>
      <p:sp>
        <p:nvSpPr>
          <p:cNvPr id="76817" name="Freeform 93"/>
          <p:cNvSpPr>
            <a:spLocks/>
          </p:cNvSpPr>
          <p:nvPr/>
        </p:nvSpPr>
        <p:spPr bwMode="auto">
          <a:xfrm>
            <a:off x="2514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18" name="Freeform 120"/>
          <p:cNvSpPr>
            <a:spLocks/>
          </p:cNvSpPr>
          <p:nvPr/>
        </p:nvSpPr>
        <p:spPr bwMode="auto">
          <a:xfrm>
            <a:off x="3429000" y="1720850"/>
            <a:ext cx="1524000" cy="8699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19" name="Text Box 66"/>
          <p:cNvSpPr txBox="1">
            <a:spLocks noChangeArrowheads="1"/>
          </p:cNvSpPr>
          <p:nvPr/>
        </p:nvSpPr>
        <p:spPr bwMode="auto">
          <a:xfrm>
            <a:off x="3429000" y="3952876"/>
            <a:ext cx="1447800" cy="644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(1</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st</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76820" name="Text Box 66"/>
          <p:cNvSpPr txBox="1">
            <a:spLocks noChangeArrowheads="1"/>
          </p:cNvSpPr>
          <p:nvPr/>
        </p:nvSpPr>
        <p:spPr bwMode="auto">
          <a:xfrm>
            <a:off x="1676400" y="1000126"/>
            <a:ext cx="28956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 Address:</a:t>
            </a:r>
          </a:p>
        </p:txBody>
      </p:sp>
      <p:sp>
        <p:nvSpPr>
          <p:cNvPr id="76821" name="Rectangle 68"/>
          <p:cNvSpPr>
            <a:spLocks noChangeArrowheads="1"/>
          </p:cNvSpPr>
          <p:nvPr/>
        </p:nvSpPr>
        <p:spPr bwMode="auto">
          <a:xfrm>
            <a:off x="3617914" y="1343026"/>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6822" name="Rectangle 69"/>
          <p:cNvSpPr>
            <a:spLocks noChangeArrowheads="1"/>
          </p:cNvSpPr>
          <p:nvPr/>
        </p:nvSpPr>
        <p:spPr bwMode="auto">
          <a:xfrm>
            <a:off x="2616201" y="1343026"/>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P2 index</a:t>
            </a:r>
          </a:p>
        </p:txBody>
      </p:sp>
      <p:sp>
        <p:nvSpPr>
          <p:cNvPr id="76823" name="Rectangle 70"/>
          <p:cNvSpPr>
            <a:spLocks noChangeArrowheads="1"/>
          </p:cNvSpPr>
          <p:nvPr/>
        </p:nvSpPr>
        <p:spPr bwMode="auto">
          <a:xfrm>
            <a:off x="1614488" y="1343026"/>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P1 index</a:t>
            </a:r>
          </a:p>
        </p:txBody>
      </p:sp>
      <p:sp>
        <p:nvSpPr>
          <p:cNvPr id="38" name="Rectangle 37"/>
          <p:cNvSpPr/>
          <p:nvPr/>
        </p:nvSpPr>
        <p:spPr bwMode="auto">
          <a:xfrm>
            <a:off x="3429000" y="56388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25" name="Rectangle 39"/>
          <p:cNvSpPr>
            <a:spLocks noChangeArrowheads="1"/>
          </p:cNvSpPr>
          <p:nvPr/>
        </p:nvSpPr>
        <p:spPr bwMode="auto">
          <a:xfrm>
            <a:off x="3429000" y="5867400"/>
            <a:ext cx="1219200" cy="228600"/>
          </a:xfrm>
          <a:prstGeom prst="rect">
            <a:avLst/>
          </a:prstGeom>
          <a:solidFill>
            <a:srgbClr val="FF0000"/>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3" name="Rectangle 42"/>
          <p:cNvSpPr/>
          <p:nvPr/>
        </p:nvSpPr>
        <p:spPr bwMode="auto">
          <a:xfrm>
            <a:off x="3429000" y="63246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44" name="Rectangle 43"/>
          <p:cNvSpPr/>
          <p:nvPr/>
        </p:nvSpPr>
        <p:spPr bwMode="auto">
          <a:xfrm>
            <a:off x="4648200" y="56388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28" name="Rectangle 44"/>
          <p:cNvSpPr>
            <a:spLocks noChangeArrowheads="1"/>
          </p:cNvSpPr>
          <p:nvPr/>
        </p:nvSpPr>
        <p:spPr bwMode="auto">
          <a:xfrm>
            <a:off x="4648200" y="5867400"/>
            <a:ext cx="1219200" cy="228600"/>
          </a:xfrm>
          <a:prstGeom prst="rect">
            <a:avLst/>
          </a:prstGeom>
          <a:solidFill>
            <a:srgbClr val="FFFFAA"/>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 name="Rectangle 46"/>
          <p:cNvSpPr/>
          <p:nvPr/>
        </p:nvSpPr>
        <p:spPr bwMode="auto">
          <a:xfrm>
            <a:off x="4648200" y="63246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30" name="Right Brace 47"/>
          <p:cNvSpPr>
            <a:spLocks/>
          </p:cNvSpPr>
          <p:nvPr/>
        </p:nvSpPr>
        <p:spPr bwMode="auto">
          <a:xfrm rot="5400000">
            <a:off x="2495550" y="895350"/>
            <a:ext cx="228600" cy="1943100"/>
          </a:xfrm>
          <a:prstGeom prst="rightBrace">
            <a:avLst>
              <a:gd name="adj1" fmla="val 8343"/>
              <a:gd name="adj2" fmla="val 50000"/>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31" name="TextBox 48"/>
          <p:cNvSpPr txBox="1">
            <a:spLocks noChangeArrowheads="1"/>
          </p:cNvSpPr>
          <p:nvPr/>
        </p:nvSpPr>
        <p:spPr bwMode="auto">
          <a:xfrm>
            <a:off x="4495801" y="5949951"/>
            <a:ext cx="492443"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a:t>
            </a:r>
          </a:p>
        </p:txBody>
      </p:sp>
      <p:sp>
        <p:nvSpPr>
          <p:cNvPr id="76832" name="Freeform 49"/>
          <p:cNvSpPr>
            <a:spLocks noChangeArrowheads="1"/>
          </p:cNvSpPr>
          <p:nvPr/>
        </p:nvSpPr>
        <p:spPr bwMode="auto">
          <a:xfrm>
            <a:off x="2586038" y="2057400"/>
            <a:ext cx="830262" cy="3938588"/>
          </a:xfrm>
          <a:custGeom>
            <a:avLst/>
            <a:gdLst>
              <a:gd name="T0" fmla="*/ 39561 w 829359"/>
              <a:gd name="T1" fmla="*/ 0 h 3939220"/>
              <a:gd name="T2" fmla="*/ 0 w 829359"/>
              <a:gd name="T3" fmla="*/ 3916194 h 3939220"/>
              <a:gd name="T4" fmla="*/ 843927 w 829359"/>
              <a:gd name="T5" fmla="*/ 3929120 h 3939220"/>
              <a:gd name="T6" fmla="*/ 0 60000 65536"/>
              <a:gd name="T7" fmla="*/ 0 60000 65536"/>
              <a:gd name="T8" fmla="*/ 0 60000 65536"/>
              <a:gd name="T9" fmla="*/ 0 w 829359"/>
              <a:gd name="T10" fmla="*/ 0 h 3939220"/>
              <a:gd name="T11" fmla="*/ 829359 w 829359"/>
              <a:gd name="T12" fmla="*/ 3939220 h 3939220"/>
            </a:gdLst>
            <a:ahLst/>
            <a:cxnLst>
              <a:cxn ang="T6">
                <a:pos x="T0" y="T1"/>
              </a:cxn>
              <a:cxn ang="T7">
                <a:pos x="T2" y="T3"/>
              </a:cxn>
              <a:cxn ang="T8">
                <a:pos x="T4" y="T5"/>
              </a:cxn>
            </a:cxnLst>
            <a:rect l="T9" t="T10" r="T11" b="T12"/>
            <a:pathLst>
              <a:path w="829359" h="3939220">
                <a:moveTo>
                  <a:pt x="38877" y="0"/>
                </a:moveTo>
                <a:lnTo>
                  <a:pt x="0" y="3926262"/>
                </a:lnTo>
                <a:lnTo>
                  <a:pt x="829359" y="3939220"/>
                </a:lnTo>
              </a:path>
            </a:pathLst>
          </a:custGeom>
          <a:noFill/>
          <a:ln w="508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33" name="Freeform 50"/>
          <p:cNvSpPr>
            <a:spLocks noChangeArrowheads="1"/>
          </p:cNvSpPr>
          <p:nvPr/>
        </p:nvSpPr>
        <p:spPr bwMode="auto">
          <a:xfrm>
            <a:off x="5878513" y="3492501"/>
            <a:ext cx="361950" cy="2487613"/>
          </a:xfrm>
          <a:custGeom>
            <a:avLst/>
            <a:gdLst>
              <a:gd name="T0" fmla="*/ 0 w 362845"/>
              <a:gd name="T1" fmla="*/ 2482891 h 2487928"/>
              <a:gd name="T2" fmla="*/ 348787 w 362845"/>
              <a:gd name="T3" fmla="*/ 2482891 h 2487928"/>
              <a:gd name="T4" fmla="*/ 348787 w 362845"/>
              <a:gd name="T5" fmla="*/ 0 h 2487928"/>
              <a:gd name="T6" fmla="*/ 0 60000 65536"/>
              <a:gd name="T7" fmla="*/ 0 60000 65536"/>
              <a:gd name="T8" fmla="*/ 0 60000 65536"/>
              <a:gd name="T9" fmla="*/ 0 w 362845"/>
              <a:gd name="T10" fmla="*/ 0 h 2487928"/>
              <a:gd name="T11" fmla="*/ 362845 w 362845"/>
              <a:gd name="T12" fmla="*/ 2487928 h 2487928"/>
            </a:gdLst>
            <a:ahLst/>
            <a:cxnLst>
              <a:cxn ang="T6">
                <a:pos x="T0" y="T1"/>
              </a:cxn>
              <a:cxn ang="T7">
                <a:pos x="T2" y="T3"/>
              </a:cxn>
              <a:cxn ang="T8">
                <a:pos x="T4" y="T5"/>
              </a:cxn>
            </a:cxnLst>
            <a:rect l="T9" t="T10" r="T11" b="T12"/>
            <a:pathLst>
              <a:path w="362845" h="2487928">
                <a:moveTo>
                  <a:pt x="0" y="2487928"/>
                </a:moveTo>
                <a:lnTo>
                  <a:pt x="362845" y="2487928"/>
                </a:lnTo>
                <a:lnTo>
                  <a:pt x="362845" y="0"/>
                </a:lnTo>
              </a:path>
            </a:pathLst>
          </a:custGeom>
          <a:noFill/>
          <a:ln w="508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34" name="Text Box 66"/>
          <p:cNvSpPr txBox="1">
            <a:spLocks noChangeArrowheads="1"/>
          </p:cNvSpPr>
          <p:nvPr/>
        </p:nvSpPr>
        <p:spPr bwMode="auto">
          <a:xfrm>
            <a:off x="3276600" y="5318126"/>
            <a:ext cx="838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TLB:</a:t>
            </a:r>
          </a:p>
        </p:txBody>
      </p:sp>
      <p:sp>
        <p:nvSpPr>
          <p:cNvPr id="35" name="Rectangle 34"/>
          <p:cNvSpPr/>
          <p:nvPr/>
        </p:nvSpPr>
        <p:spPr bwMode="auto">
          <a:xfrm>
            <a:off x="1524000" y="727076"/>
            <a:ext cx="7696200" cy="6054725"/>
          </a:xfrm>
          <a:prstGeom prst="rect">
            <a:avLst/>
          </a:prstGeom>
          <a:solidFill>
            <a:schemeClr val="bg2">
              <a:lumMod val="40000"/>
              <a:lumOff val="60000"/>
              <a:alpha val="70000"/>
            </a:schemeClr>
          </a:solidFill>
          <a:ln w="38100" cap="flat" cmpd="sng" algn="ctr">
            <a:no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36" name="Title 1"/>
          <p:cNvSpPr>
            <a:spLocks noGrp="1"/>
          </p:cNvSpPr>
          <p:nvPr>
            <p:ph type="title"/>
          </p:nvPr>
        </p:nvSpPr>
        <p:spPr>
          <a:xfrm>
            <a:off x="838200" y="152400"/>
            <a:ext cx="10439400" cy="533400"/>
          </a:xfrm>
        </p:spPr>
        <p:txBody>
          <a:bodyPr/>
          <a:lstStyle/>
          <a:p>
            <a:pPr defTabSz="457200" eaLnBrk="1" hangingPunct="1"/>
            <a:r>
              <a:rPr lang="en-US" altLang="en-US" sz="3600" b="1" kern="1200" dirty="0">
                <a:solidFill>
                  <a:schemeClr val="tx1"/>
                </a:solidFill>
                <a:latin typeface="Arial Rounded MT Bold" pitchFamily="34" charset="0"/>
                <a:ea typeface="+mj-ea"/>
                <a:cs typeface="+mj-cs"/>
              </a:rPr>
              <a:t>Putting Everything Together: </a:t>
            </a:r>
            <a:r>
              <a:rPr lang="en-US" altLang="en-US" sz="3600" b="1" kern="1200" dirty="0" err="1">
                <a:solidFill>
                  <a:schemeClr val="tx1"/>
                </a:solidFill>
                <a:latin typeface="Arial Rounded MT Bold" pitchFamily="34" charset="0"/>
                <a:ea typeface="+mj-ea"/>
                <a:cs typeface="+mj-cs"/>
              </a:rPr>
              <a:t>TLB+Cache</a:t>
            </a:r>
            <a:endParaRPr lang="en-US" altLang="en-US" sz="3600" b="1" kern="1200" dirty="0">
              <a:solidFill>
                <a:schemeClr val="tx1"/>
              </a:solidFill>
              <a:latin typeface="Arial Rounded MT Bold" pitchFamily="34" charset="0"/>
              <a:ea typeface="+mj-ea"/>
              <a:cs typeface="+mj-cs"/>
            </a:endParaRPr>
          </a:p>
        </p:txBody>
      </p:sp>
      <p:sp>
        <p:nvSpPr>
          <p:cNvPr id="76837" name="Rectangle 98"/>
          <p:cNvSpPr>
            <a:spLocks noChangeArrowheads="1"/>
          </p:cNvSpPr>
          <p:nvPr/>
        </p:nvSpPr>
        <p:spPr bwMode="auto">
          <a:xfrm>
            <a:off x="6781800" y="3127376"/>
            <a:ext cx="1447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6838" name="Rectangle 8"/>
          <p:cNvSpPr>
            <a:spLocks noChangeArrowheads="1"/>
          </p:cNvSpPr>
          <p:nvPr/>
        </p:nvSpPr>
        <p:spPr bwMode="auto">
          <a:xfrm>
            <a:off x="9220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88" name="Rectangle 10" descr="50%"/>
          <p:cNvSpPr>
            <a:spLocks noChangeArrowheads="1"/>
          </p:cNvSpPr>
          <p:nvPr/>
        </p:nvSpPr>
        <p:spPr bwMode="auto">
          <a:xfrm>
            <a:off x="9220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0" name="Rectangle 10" descr="50%"/>
          <p:cNvSpPr>
            <a:spLocks noChangeArrowheads="1"/>
          </p:cNvSpPr>
          <p:nvPr/>
        </p:nvSpPr>
        <p:spPr bwMode="auto">
          <a:xfrm>
            <a:off x="9220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41" name="Text Box 100"/>
          <p:cNvSpPr txBox="1">
            <a:spLocks noChangeArrowheads="1"/>
          </p:cNvSpPr>
          <p:nvPr/>
        </p:nvSpPr>
        <p:spPr bwMode="auto">
          <a:xfrm>
            <a:off x="9144000" y="727076"/>
            <a:ext cx="1371600" cy="644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Memory:</a:t>
            </a:r>
          </a:p>
        </p:txBody>
      </p:sp>
      <p:sp>
        <p:nvSpPr>
          <p:cNvPr id="76842" name="Freeform 83"/>
          <p:cNvSpPr>
            <a:spLocks noChangeArrowheads="1"/>
          </p:cNvSpPr>
          <p:nvPr/>
        </p:nvSpPr>
        <p:spPr bwMode="auto">
          <a:xfrm>
            <a:off x="4892676" y="1549401"/>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43" name="Text Box 100"/>
          <p:cNvSpPr txBox="1">
            <a:spLocks noChangeArrowheads="1"/>
          </p:cNvSpPr>
          <p:nvPr/>
        </p:nvSpPr>
        <p:spPr bwMode="auto">
          <a:xfrm>
            <a:off x="5562600" y="2752726"/>
            <a:ext cx="25908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Address:</a:t>
            </a:r>
          </a:p>
        </p:txBody>
      </p:sp>
      <p:sp>
        <p:nvSpPr>
          <p:cNvPr id="76844" name="Line 20"/>
          <p:cNvSpPr>
            <a:spLocks noChangeShapeType="1"/>
          </p:cNvSpPr>
          <p:nvPr/>
        </p:nvSpPr>
        <p:spPr bwMode="auto">
          <a:xfrm flipV="1">
            <a:off x="6248400" y="1905000"/>
            <a:ext cx="2971800" cy="121920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45" name="Line 20"/>
          <p:cNvSpPr>
            <a:spLocks noChangeShapeType="1"/>
          </p:cNvSpPr>
          <p:nvPr/>
        </p:nvSpPr>
        <p:spPr bwMode="auto">
          <a:xfrm flipV="1">
            <a:off x="7620000" y="2286000"/>
            <a:ext cx="1600200" cy="91440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2" name="Group 141"/>
          <p:cNvGrpSpPr>
            <a:grpSpLocks/>
          </p:cNvGrpSpPr>
          <p:nvPr/>
        </p:nvGrpSpPr>
        <p:grpSpPr bwMode="auto">
          <a:xfrm>
            <a:off x="6477000" y="4572000"/>
            <a:ext cx="2667000" cy="2209800"/>
            <a:chOff x="4953000" y="4267200"/>
            <a:chExt cx="2667000" cy="2209800"/>
          </a:xfrm>
        </p:grpSpPr>
        <p:sp>
          <p:nvSpPr>
            <p:cNvPr id="76857" name="Rectangle 138"/>
            <p:cNvSpPr>
              <a:spLocks noChangeArrowheads="1"/>
            </p:cNvSpPr>
            <p:nvPr/>
          </p:nvSpPr>
          <p:spPr bwMode="auto">
            <a:xfrm>
              <a:off x="4953000" y="4267200"/>
              <a:ext cx="2667000" cy="2209800"/>
            </a:xfrm>
            <a:prstGeom prst="rect">
              <a:avLst/>
            </a:prstGeom>
            <a:solidFill>
              <a:schemeClr val="bg1"/>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57" name="Rectangle 56"/>
            <p:cNvSpPr/>
            <p:nvPr/>
          </p:nvSpPr>
          <p:spPr bwMode="auto">
            <a:xfrm>
              <a:off x="5181600" y="48006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60" name="Rectangle 59"/>
            <p:cNvSpPr/>
            <p:nvPr/>
          </p:nvSpPr>
          <p:spPr bwMode="auto">
            <a:xfrm>
              <a:off x="6019800" y="48006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60" name="TextBox 63"/>
            <p:cNvSpPr txBox="1">
              <a:spLocks noChangeArrowheads="1"/>
            </p:cNvSpPr>
            <p:nvPr/>
          </p:nvSpPr>
          <p:spPr bwMode="auto">
            <a:xfrm>
              <a:off x="6248400" y="5562600"/>
              <a:ext cx="381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a:t>
              </a:r>
            </a:p>
          </p:txBody>
        </p:sp>
        <p:sp>
          <p:nvSpPr>
            <p:cNvPr id="76861" name="Rectangle 69"/>
            <p:cNvSpPr>
              <a:spLocks noChangeArrowheads="1"/>
            </p:cNvSpPr>
            <p:nvPr/>
          </p:nvSpPr>
          <p:spPr bwMode="auto">
            <a:xfrm>
              <a:off x="6019800" y="48006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2" name="Rectangle 70"/>
            <p:cNvSpPr>
              <a:spLocks noChangeArrowheads="1"/>
            </p:cNvSpPr>
            <p:nvPr/>
          </p:nvSpPr>
          <p:spPr bwMode="auto">
            <a:xfrm>
              <a:off x="6400800" y="48006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3" name="Rectangle 71"/>
            <p:cNvSpPr>
              <a:spLocks noChangeArrowheads="1"/>
            </p:cNvSpPr>
            <p:nvPr/>
          </p:nvSpPr>
          <p:spPr bwMode="auto">
            <a:xfrm>
              <a:off x="6781800" y="48006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4" name="Rectangle 72"/>
            <p:cNvSpPr>
              <a:spLocks noChangeArrowheads="1"/>
            </p:cNvSpPr>
            <p:nvPr/>
          </p:nvSpPr>
          <p:spPr bwMode="auto">
            <a:xfrm>
              <a:off x="7162800" y="48006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7" name="Rectangle 76"/>
            <p:cNvSpPr/>
            <p:nvPr/>
          </p:nvSpPr>
          <p:spPr bwMode="auto">
            <a:xfrm>
              <a:off x="5181600" y="45720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8" name="Rectangle 77"/>
            <p:cNvSpPr/>
            <p:nvPr/>
          </p:nvSpPr>
          <p:spPr bwMode="auto">
            <a:xfrm>
              <a:off x="6019800" y="45720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67" name="Rectangle 80"/>
            <p:cNvSpPr>
              <a:spLocks noChangeArrowheads="1"/>
            </p:cNvSpPr>
            <p:nvPr/>
          </p:nvSpPr>
          <p:spPr bwMode="auto">
            <a:xfrm>
              <a:off x="6019800" y="45720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8" name="Rectangle 88"/>
            <p:cNvSpPr>
              <a:spLocks noChangeArrowheads="1"/>
            </p:cNvSpPr>
            <p:nvPr/>
          </p:nvSpPr>
          <p:spPr bwMode="auto">
            <a:xfrm>
              <a:off x="6400800" y="45720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9" name="Rectangle 90"/>
            <p:cNvSpPr>
              <a:spLocks noChangeArrowheads="1"/>
            </p:cNvSpPr>
            <p:nvPr/>
          </p:nvSpPr>
          <p:spPr bwMode="auto">
            <a:xfrm>
              <a:off x="6781800" y="45720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0" name="Rectangle 94"/>
            <p:cNvSpPr>
              <a:spLocks noChangeArrowheads="1"/>
            </p:cNvSpPr>
            <p:nvPr/>
          </p:nvSpPr>
          <p:spPr bwMode="auto">
            <a:xfrm>
              <a:off x="7162800" y="45720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96" name="Rectangle 95"/>
            <p:cNvSpPr/>
            <p:nvPr/>
          </p:nvSpPr>
          <p:spPr bwMode="auto">
            <a:xfrm>
              <a:off x="5181600" y="54102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7" name="Rectangle 96"/>
            <p:cNvSpPr/>
            <p:nvPr/>
          </p:nvSpPr>
          <p:spPr bwMode="auto">
            <a:xfrm>
              <a:off x="6019800" y="54102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73" name="Rectangle 97"/>
            <p:cNvSpPr>
              <a:spLocks noChangeArrowheads="1"/>
            </p:cNvSpPr>
            <p:nvPr/>
          </p:nvSpPr>
          <p:spPr bwMode="auto">
            <a:xfrm>
              <a:off x="6019800" y="54102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4" name="Rectangle 98"/>
            <p:cNvSpPr>
              <a:spLocks noChangeArrowheads="1"/>
            </p:cNvSpPr>
            <p:nvPr/>
          </p:nvSpPr>
          <p:spPr bwMode="auto">
            <a:xfrm>
              <a:off x="6400800" y="54102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5" name="Rectangle 99"/>
            <p:cNvSpPr>
              <a:spLocks noChangeArrowheads="1"/>
            </p:cNvSpPr>
            <p:nvPr/>
          </p:nvSpPr>
          <p:spPr bwMode="auto">
            <a:xfrm>
              <a:off x="6781800" y="54102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6" name="Rectangle 100"/>
            <p:cNvSpPr>
              <a:spLocks noChangeArrowheads="1"/>
            </p:cNvSpPr>
            <p:nvPr/>
          </p:nvSpPr>
          <p:spPr bwMode="auto">
            <a:xfrm>
              <a:off x="7162800" y="54102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102" name="Rectangle 101"/>
            <p:cNvSpPr/>
            <p:nvPr/>
          </p:nvSpPr>
          <p:spPr bwMode="auto">
            <a:xfrm>
              <a:off x="5181600" y="5181600"/>
              <a:ext cx="838200" cy="228600"/>
            </a:xfrm>
            <a:prstGeom prst="rect">
              <a:avLst/>
            </a:prstGeom>
            <a:solidFill>
              <a:schemeClr val="accent1">
                <a:lumMod val="60000"/>
                <a:lumOff val="4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103" name="Rectangle 102"/>
            <p:cNvSpPr/>
            <p:nvPr/>
          </p:nvSpPr>
          <p:spPr bwMode="auto">
            <a:xfrm>
              <a:off x="6019800" y="5181600"/>
              <a:ext cx="1524000" cy="228600"/>
            </a:xfrm>
            <a:prstGeom prst="rect">
              <a:avLst/>
            </a:prstGeom>
            <a:solidFill>
              <a:schemeClr val="accent1">
                <a:lumMod val="60000"/>
                <a:lumOff val="4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79" name="Rectangle 103"/>
            <p:cNvSpPr>
              <a:spLocks noChangeArrowheads="1"/>
            </p:cNvSpPr>
            <p:nvPr/>
          </p:nvSpPr>
          <p:spPr bwMode="auto">
            <a:xfrm>
              <a:off x="6019800" y="51816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0" name="Rectangle 104"/>
            <p:cNvSpPr>
              <a:spLocks noChangeArrowheads="1"/>
            </p:cNvSpPr>
            <p:nvPr/>
          </p:nvSpPr>
          <p:spPr bwMode="auto">
            <a:xfrm>
              <a:off x="6400800" y="51816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106" name="Rectangle 105"/>
            <p:cNvSpPr/>
            <p:nvPr/>
          </p:nvSpPr>
          <p:spPr bwMode="auto">
            <a:xfrm>
              <a:off x="6781800" y="5181600"/>
              <a:ext cx="381000" cy="228600"/>
            </a:xfrm>
            <a:prstGeom prst="rect">
              <a:avLst/>
            </a:prstGeom>
            <a:solidFill>
              <a:schemeClr val="accent1">
                <a:lumMod val="75000"/>
              </a:schemeClr>
            </a:solidFill>
            <a:ln w="127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82" name="Rectangle 106"/>
            <p:cNvSpPr>
              <a:spLocks noChangeArrowheads="1"/>
            </p:cNvSpPr>
            <p:nvPr/>
          </p:nvSpPr>
          <p:spPr bwMode="auto">
            <a:xfrm>
              <a:off x="7162800" y="51816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114" name="Rectangle 113"/>
            <p:cNvSpPr/>
            <p:nvPr/>
          </p:nvSpPr>
          <p:spPr bwMode="auto">
            <a:xfrm>
              <a:off x="5181600" y="59436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115" name="Rectangle 114"/>
            <p:cNvSpPr/>
            <p:nvPr/>
          </p:nvSpPr>
          <p:spPr bwMode="auto">
            <a:xfrm>
              <a:off x="6019800" y="59436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85" name="Rectangle 115"/>
            <p:cNvSpPr>
              <a:spLocks noChangeArrowheads="1"/>
            </p:cNvSpPr>
            <p:nvPr/>
          </p:nvSpPr>
          <p:spPr bwMode="auto">
            <a:xfrm>
              <a:off x="6019800" y="59436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6" name="Rectangle 116"/>
            <p:cNvSpPr>
              <a:spLocks noChangeArrowheads="1"/>
            </p:cNvSpPr>
            <p:nvPr/>
          </p:nvSpPr>
          <p:spPr bwMode="auto">
            <a:xfrm>
              <a:off x="6400800" y="59436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7" name="Rectangle 117"/>
            <p:cNvSpPr>
              <a:spLocks noChangeArrowheads="1"/>
            </p:cNvSpPr>
            <p:nvPr/>
          </p:nvSpPr>
          <p:spPr bwMode="auto">
            <a:xfrm>
              <a:off x="6781800" y="59436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8" name="Rectangle 118"/>
            <p:cNvSpPr>
              <a:spLocks noChangeArrowheads="1"/>
            </p:cNvSpPr>
            <p:nvPr/>
          </p:nvSpPr>
          <p:spPr bwMode="auto">
            <a:xfrm>
              <a:off x="7162800" y="59436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9" name="Text Box 66"/>
            <p:cNvSpPr txBox="1">
              <a:spLocks noChangeArrowheads="1"/>
            </p:cNvSpPr>
            <p:nvPr/>
          </p:nvSpPr>
          <p:spPr bwMode="auto">
            <a:xfrm>
              <a:off x="5181600" y="4267200"/>
              <a:ext cx="838200" cy="3667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tag:</a:t>
              </a:r>
            </a:p>
          </p:txBody>
        </p:sp>
        <p:sp>
          <p:nvSpPr>
            <p:cNvPr id="76890" name="Text Box 66"/>
            <p:cNvSpPr txBox="1">
              <a:spLocks noChangeArrowheads="1"/>
            </p:cNvSpPr>
            <p:nvPr/>
          </p:nvSpPr>
          <p:spPr bwMode="auto">
            <a:xfrm>
              <a:off x="6324600" y="4267200"/>
              <a:ext cx="838200" cy="3667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block:</a:t>
              </a:r>
            </a:p>
          </p:txBody>
        </p:sp>
        <p:sp>
          <p:nvSpPr>
            <p:cNvPr id="108" name="Rectangle 107"/>
            <p:cNvSpPr/>
            <p:nvPr/>
          </p:nvSpPr>
          <p:spPr bwMode="auto">
            <a:xfrm>
              <a:off x="5181600" y="61722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109" name="Rectangle 108"/>
            <p:cNvSpPr/>
            <p:nvPr/>
          </p:nvSpPr>
          <p:spPr bwMode="auto">
            <a:xfrm>
              <a:off x="6019800" y="61722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93" name="Rectangle 109"/>
            <p:cNvSpPr>
              <a:spLocks noChangeArrowheads="1"/>
            </p:cNvSpPr>
            <p:nvPr/>
          </p:nvSpPr>
          <p:spPr bwMode="auto">
            <a:xfrm>
              <a:off x="6019800" y="61722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94" name="Rectangle 110"/>
            <p:cNvSpPr>
              <a:spLocks noChangeArrowheads="1"/>
            </p:cNvSpPr>
            <p:nvPr/>
          </p:nvSpPr>
          <p:spPr bwMode="auto">
            <a:xfrm>
              <a:off x="6400800" y="61722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95" name="Rectangle 111"/>
            <p:cNvSpPr>
              <a:spLocks noChangeArrowheads="1"/>
            </p:cNvSpPr>
            <p:nvPr/>
          </p:nvSpPr>
          <p:spPr bwMode="auto">
            <a:xfrm>
              <a:off x="6781800" y="61722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96" name="Rectangle 112"/>
            <p:cNvSpPr>
              <a:spLocks noChangeArrowheads="1"/>
            </p:cNvSpPr>
            <p:nvPr/>
          </p:nvSpPr>
          <p:spPr bwMode="auto">
            <a:xfrm>
              <a:off x="7162800" y="61722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76848" name="Text Box 66"/>
          <p:cNvSpPr txBox="1">
            <a:spLocks noChangeArrowheads="1"/>
          </p:cNvSpPr>
          <p:nvPr/>
        </p:nvSpPr>
        <p:spPr bwMode="auto">
          <a:xfrm>
            <a:off x="6781800" y="4267201"/>
            <a:ext cx="10668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cache:</a:t>
            </a:r>
          </a:p>
        </p:txBody>
      </p:sp>
      <p:sp>
        <p:nvSpPr>
          <p:cNvPr id="135" name="Freeform 134"/>
          <p:cNvSpPr>
            <a:spLocks noChangeArrowheads="1"/>
          </p:cNvSpPr>
          <p:nvPr/>
        </p:nvSpPr>
        <p:spPr bwMode="auto">
          <a:xfrm>
            <a:off x="5934075" y="4200526"/>
            <a:ext cx="946150" cy="1446984"/>
          </a:xfrm>
          <a:custGeom>
            <a:avLst/>
            <a:gdLst>
              <a:gd name="T0" fmla="*/ 948595 w 945987"/>
              <a:gd name="T1" fmla="*/ 0 h 1438333"/>
              <a:gd name="T2" fmla="*/ 948595 w 945987"/>
              <a:gd name="T3" fmla="*/ 246041 h 1438333"/>
              <a:gd name="T4" fmla="*/ 0 w 945987"/>
              <a:gd name="T5" fmla="*/ 233099 h 1438333"/>
              <a:gd name="T6" fmla="*/ 0 w 945987"/>
              <a:gd name="T7" fmla="*/ 1424463 h 1438333"/>
              <a:gd name="T8" fmla="*/ 688708 w 945987"/>
              <a:gd name="T9" fmla="*/ 1437405 h 1438333"/>
              <a:gd name="T10" fmla="*/ 0 60000 65536"/>
              <a:gd name="T11" fmla="*/ 0 60000 65536"/>
              <a:gd name="T12" fmla="*/ 0 60000 65536"/>
              <a:gd name="T13" fmla="*/ 0 60000 65536"/>
              <a:gd name="T14" fmla="*/ 0 60000 65536"/>
              <a:gd name="T15" fmla="*/ 0 w 945987"/>
              <a:gd name="T16" fmla="*/ 0 h 1438333"/>
              <a:gd name="T17" fmla="*/ 945987 w 945987"/>
              <a:gd name="T18" fmla="*/ 1438333 h 1438333"/>
              <a:gd name="connsiteX0" fmla="*/ 945987 w 945987"/>
              <a:gd name="connsiteY0" fmla="*/ 0 h 1447042"/>
              <a:gd name="connsiteX1" fmla="*/ 945987 w 945987"/>
              <a:gd name="connsiteY1" fmla="*/ 246201 h 1447042"/>
              <a:gd name="connsiteX2" fmla="*/ 0 w 945987"/>
              <a:gd name="connsiteY2" fmla="*/ 233243 h 1447042"/>
              <a:gd name="connsiteX3" fmla="*/ 0 w 945987"/>
              <a:gd name="connsiteY3" fmla="*/ 1425375 h 1447042"/>
              <a:gd name="connsiteX4" fmla="*/ 765175 w 945987"/>
              <a:gd name="connsiteY4" fmla="*/ 1447042 h 1447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987" h="1447042">
                <a:moveTo>
                  <a:pt x="945987" y="0"/>
                </a:moveTo>
                <a:lnTo>
                  <a:pt x="945987" y="246201"/>
                </a:lnTo>
                <a:lnTo>
                  <a:pt x="0" y="233243"/>
                </a:lnTo>
                <a:lnTo>
                  <a:pt x="0" y="1425375"/>
                </a:lnTo>
                <a:lnTo>
                  <a:pt x="765175" y="1447042"/>
                </a:lnTo>
              </a:path>
            </a:pathLst>
          </a:custGeom>
          <a:noFill/>
          <a:ln w="508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3" name="Group 140"/>
          <p:cNvGrpSpPr>
            <a:grpSpLocks/>
          </p:cNvGrpSpPr>
          <p:nvPr/>
        </p:nvGrpSpPr>
        <p:grpSpPr bwMode="auto">
          <a:xfrm>
            <a:off x="5791200" y="3581401"/>
            <a:ext cx="2438400" cy="682625"/>
            <a:chOff x="4267200" y="3276600"/>
            <a:chExt cx="2438400" cy="682625"/>
          </a:xfrm>
        </p:grpSpPr>
        <p:sp>
          <p:nvSpPr>
            <p:cNvPr id="76853" name="Rectangle 98"/>
            <p:cNvSpPr>
              <a:spLocks noChangeArrowheads="1"/>
            </p:cNvSpPr>
            <p:nvPr/>
          </p:nvSpPr>
          <p:spPr bwMode="auto">
            <a:xfrm>
              <a:off x="4953000" y="3581401"/>
              <a:ext cx="914400" cy="377824"/>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index</a:t>
              </a:r>
            </a:p>
          </p:txBody>
        </p:sp>
        <p:sp>
          <p:nvSpPr>
            <p:cNvPr id="76854" name="Rectangle 98"/>
            <p:cNvSpPr>
              <a:spLocks noChangeArrowheads="1"/>
            </p:cNvSpPr>
            <p:nvPr/>
          </p:nvSpPr>
          <p:spPr bwMode="auto">
            <a:xfrm>
              <a:off x="5867400" y="3581400"/>
              <a:ext cx="8382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byte</a:t>
              </a:r>
            </a:p>
          </p:txBody>
        </p:sp>
        <p:sp>
          <p:nvSpPr>
            <p:cNvPr id="76855" name="Rectangle 98"/>
            <p:cNvSpPr>
              <a:spLocks noChangeArrowheads="1"/>
            </p:cNvSpPr>
            <p:nvPr/>
          </p:nvSpPr>
          <p:spPr bwMode="auto">
            <a:xfrm>
              <a:off x="4267200" y="3581400"/>
              <a:ext cx="685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tag</a:t>
              </a:r>
            </a:p>
          </p:txBody>
        </p:sp>
        <p:sp>
          <p:nvSpPr>
            <p:cNvPr id="76" name="Down Arrow 75"/>
            <p:cNvSpPr/>
            <p:nvPr/>
          </p:nvSpPr>
          <p:spPr bwMode="auto">
            <a:xfrm>
              <a:off x="5257800" y="3276600"/>
              <a:ext cx="228600" cy="304800"/>
            </a:xfrm>
            <a:prstGeom prst="downArrow">
              <a:avLst/>
            </a:prstGeom>
            <a:solidFill>
              <a:schemeClr val="accent3">
                <a:lumMod val="85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grpSp>
      <p:sp>
        <p:nvSpPr>
          <p:cNvPr id="136" name="Freeform 135"/>
          <p:cNvSpPr>
            <a:spLocks noChangeArrowheads="1"/>
          </p:cNvSpPr>
          <p:nvPr/>
        </p:nvSpPr>
        <p:spPr bwMode="auto">
          <a:xfrm>
            <a:off x="6124576" y="4295776"/>
            <a:ext cx="733425" cy="1266825"/>
          </a:xfrm>
          <a:custGeom>
            <a:avLst/>
            <a:gdLst>
              <a:gd name="T0" fmla="*/ 5277 w 790482"/>
              <a:gd name="T1" fmla="*/ 0 h 1256923"/>
              <a:gd name="T2" fmla="*/ 0 w 790482"/>
              <a:gd name="T3" fmla="*/ 1368436 h 1256923"/>
              <a:gd name="T4" fmla="*/ 321854 w 790482"/>
              <a:gd name="T5" fmla="*/ 1382691 h 1256923"/>
              <a:gd name="T6" fmla="*/ 0 60000 65536"/>
              <a:gd name="T7" fmla="*/ 0 60000 65536"/>
              <a:gd name="T8" fmla="*/ 0 60000 65536"/>
              <a:gd name="T9" fmla="*/ 0 w 790482"/>
              <a:gd name="T10" fmla="*/ 0 h 1256923"/>
              <a:gd name="T11" fmla="*/ 790482 w 790482"/>
              <a:gd name="T12" fmla="*/ 1256923 h 1256923"/>
            </a:gdLst>
            <a:ahLst/>
            <a:cxnLst>
              <a:cxn ang="T6">
                <a:pos x="T0" y="T1"/>
              </a:cxn>
              <a:cxn ang="T7">
                <a:pos x="T2" y="T3"/>
              </a:cxn>
              <a:cxn ang="T8">
                <a:pos x="T4" y="T5"/>
              </a:cxn>
            </a:cxnLst>
            <a:rect l="T9" t="T10" r="T11" b="T12"/>
            <a:pathLst>
              <a:path w="790482" h="1256923">
                <a:moveTo>
                  <a:pt x="12959" y="0"/>
                </a:moveTo>
                <a:lnTo>
                  <a:pt x="0" y="1243965"/>
                </a:lnTo>
                <a:lnTo>
                  <a:pt x="790482" y="1256923"/>
                </a:lnTo>
              </a:path>
            </a:pathLst>
          </a:custGeom>
          <a:noFill/>
          <a:ln w="508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cxnSp>
        <p:nvCxnSpPr>
          <p:cNvPr id="138" name="Straight Arrow Connector 137"/>
          <p:cNvCxnSpPr>
            <a:cxnSpLocks noChangeShapeType="1"/>
            <a:stCxn id="76854" idx="2"/>
            <a:endCxn id="106" idx="0"/>
          </p:cNvCxnSpPr>
          <p:nvPr/>
        </p:nvCxnSpPr>
        <p:spPr bwMode="auto">
          <a:xfrm rot="16200000" flipH="1">
            <a:off x="7542213" y="4532313"/>
            <a:ext cx="1222375" cy="685800"/>
          </a:xfrm>
          <a:prstGeom prst="straightConnector1">
            <a:avLst/>
          </a:prstGeom>
          <a:noFill/>
          <a:ln w="50800">
            <a:solidFill>
              <a:srgbClr val="FF0000"/>
            </a:solidFill>
            <a:round/>
            <a:headEnd/>
            <a:tailEnd type="triangle" w="med" len="med"/>
          </a:ln>
          <a:extLst>
            <a:ext uri="{909E8E84-426E-40dd-AFC4-6F175D3DCCD1}">
              <a14:hiddenFill xmlns="" xmlns:a14="http://schemas.microsoft.com/office/drawing/2010/main">
                <a:noFill/>
              </a14:hiddenFill>
            </a:ext>
          </a:extLst>
        </p:spPr>
      </p:cxnSp>
      <p:sp>
        <p:nvSpPr>
          <p:cNvPr id="98" name="Rectangle 102"/>
          <p:cNvSpPr>
            <a:spLocks noChangeArrowheads="1"/>
          </p:cNvSpPr>
          <p:nvPr/>
        </p:nvSpPr>
        <p:spPr bwMode="auto">
          <a:xfrm>
            <a:off x="5765799" y="3127376"/>
            <a:ext cx="1014292" cy="377825"/>
          </a:xfrm>
          <a:prstGeom prst="rect">
            <a:avLst/>
          </a:prstGeom>
          <a:solidFill>
            <a:srgbClr val="FFFFA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4" name="Slide Number Placeholder 3">
            <a:extLst>
              <a:ext uri="{FF2B5EF4-FFF2-40B4-BE49-F238E27FC236}">
                <a16:creationId xmlns:a16="http://schemas.microsoft.com/office/drawing/2014/main" id="{2FFE10E2-21E4-9F64-67E4-BEFD7B2E3DB7}"/>
              </a:ext>
            </a:extLst>
          </p:cNvPr>
          <p:cNvSpPr txBox="1">
            <a:spLocks/>
          </p:cNvSpPr>
          <p:nvPr/>
        </p:nvSpPr>
        <p:spPr>
          <a:xfrm>
            <a:off x="11604239" y="6492873"/>
            <a:ext cx="569288" cy="365125"/>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b="0" smtClean="0">
                <a:solidFill>
                  <a:prstClr val="black">
                    <a:tint val="75000"/>
                  </a:prstClr>
                </a:solidFill>
                <a:latin typeface="Calibri"/>
                <a:ea typeface="+mn-ea"/>
                <a:cs typeface="+mn-cs"/>
              </a:rPr>
              <a:pPr defTabSz="457200" eaLnBrk="1" fontAlgn="auto" hangingPunct="1">
                <a:spcBef>
                  <a:spcPts val="0"/>
                </a:spcBef>
                <a:spcAft>
                  <a:spcPts val="0"/>
                </a:spcAft>
              </a:pPr>
              <a:t>46</a:t>
            </a:fld>
            <a:endParaRPr lang="en-US" b="0" dirty="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3884813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fade">
                                      <p:cBhvr>
                                        <p:cTn id="17" dur="2000"/>
                                        <p:tgtEl>
                                          <p:spTgt spid="1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fade">
                                      <p:cBhvr>
                                        <p:cTn id="22" dur="2000"/>
                                        <p:tgtEl>
                                          <p:spTgt spid="1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38"/>
                                        </p:tgtEl>
                                        <p:attrNameLst>
                                          <p:attrName>style.visibility</p:attrName>
                                        </p:attrNameLst>
                                      </p:cBhvr>
                                      <p:to>
                                        <p:strVal val="visible"/>
                                      </p:to>
                                    </p:set>
                                    <p:animEffect transition="in" filter="fade">
                                      <p:cBhvr>
                                        <p:cTn id="27" dur="20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136"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sz="3600" b="1" kern="1200" dirty="0">
                <a:solidFill>
                  <a:schemeClr val="tx1"/>
                </a:solidFill>
                <a:latin typeface="Arial"/>
                <a:ea typeface="+mj-ea"/>
                <a:cs typeface="Arial"/>
              </a:rPr>
              <a:t>Demand Paging</a:t>
            </a:r>
          </a:p>
        </p:txBody>
      </p:sp>
      <p:sp>
        <p:nvSpPr>
          <p:cNvPr id="763907" name="Rectangle 3"/>
          <p:cNvSpPr>
            <a:spLocks noGrp="1" noChangeArrowheads="1"/>
          </p:cNvSpPr>
          <p:nvPr>
            <p:ph type="body" idx="1"/>
          </p:nvPr>
        </p:nvSpPr>
        <p:spPr>
          <a:xfrm>
            <a:off x="914400" y="762000"/>
            <a:ext cx="10439400" cy="5638800"/>
          </a:xfrm>
        </p:spPr>
        <p:txBody>
          <a:bodyPr>
            <a:normAutofit/>
          </a:bodyPr>
          <a:lstStyle/>
          <a:p>
            <a:pPr defTabSz="457200" eaLnBrk="1" hangingPunct="1">
              <a:lnSpc>
                <a:spcPct val="80000"/>
              </a:lnSpc>
              <a:spcBef>
                <a:spcPct val="20000"/>
              </a:spcBef>
              <a:buFont typeface="Arial"/>
            </a:pPr>
            <a:r>
              <a:rPr lang="en-US" altLang="ko-KR" sz="2800" kern="1200" dirty="0">
                <a:latin typeface="Arial"/>
                <a:ea typeface="+mn-ea"/>
                <a:cs typeface="Arial"/>
              </a:rPr>
              <a:t>Modern programs require a lot of physical memory</a:t>
            </a:r>
          </a:p>
          <a:p>
            <a:pPr lvl="1" defTabSz="457200" eaLnBrk="1" hangingPunct="1">
              <a:lnSpc>
                <a:spcPct val="80000"/>
              </a:lnSpc>
              <a:spcBef>
                <a:spcPct val="20000"/>
              </a:spcBef>
              <a:buFont typeface="Arial"/>
            </a:pPr>
            <a:r>
              <a:rPr lang="en-US" altLang="ko-KR" sz="2400" kern="1200" dirty="0">
                <a:latin typeface="Arial"/>
                <a:ea typeface="+mn-ea"/>
                <a:cs typeface="Arial"/>
              </a:rPr>
              <a:t>Memory per system growing faster than 25%-30%/year</a:t>
            </a:r>
          </a:p>
          <a:p>
            <a:pPr defTabSz="457200" eaLnBrk="1" hangingPunct="1">
              <a:lnSpc>
                <a:spcPct val="80000"/>
              </a:lnSpc>
              <a:spcBef>
                <a:spcPct val="20000"/>
              </a:spcBef>
              <a:buFont typeface="Arial"/>
            </a:pPr>
            <a:r>
              <a:rPr lang="en-US" altLang="ko-KR" sz="2800" kern="1200" dirty="0">
                <a:latin typeface="Arial"/>
                <a:ea typeface="+mn-ea"/>
                <a:cs typeface="Arial"/>
              </a:rPr>
              <a:t>But they don’t use all their memory all of the time</a:t>
            </a:r>
          </a:p>
          <a:p>
            <a:pPr lvl="1" defTabSz="457200" eaLnBrk="1" hangingPunct="1">
              <a:lnSpc>
                <a:spcPct val="80000"/>
              </a:lnSpc>
              <a:spcBef>
                <a:spcPct val="20000"/>
              </a:spcBef>
              <a:buFont typeface="Arial"/>
            </a:pPr>
            <a:r>
              <a:rPr lang="en-US" altLang="ko-KR" sz="2400" kern="1200" dirty="0">
                <a:latin typeface="Arial"/>
                <a:ea typeface="+mn-ea"/>
                <a:cs typeface="Arial"/>
              </a:rPr>
              <a:t>90-10 rule: programs spend 90% of their time in 10% of their code</a:t>
            </a:r>
          </a:p>
          <a:p>
            <a:pPr lvl="1" defTabSz="457200" eaLnBrk="1" hangingPunct="1">
              <a:lnSpc>
                <a:spcPct val="80000"/>
              </a:lnSpc>
              <a:spcBef>
                <a:spcPct val="20000"/>
              </a:spcBef>
              <a:buFont typeface="Arial"/>
            </a:pPr>
            <a:r>
              <a:rPr lang="en-US" altLang="ko-KR" sz="2400" kern="1200" dirty="0">
                <a:latin typeface="Arial"/>
                <a:ea typeface="+mn-ea"/>
                <a:cs typeface="Arial"/>
              </a:rPr>
              <a:t>Wasteful to require all of user’s code to be in memory</a:t>
            </a:r>
          </a:p>
          <a:p>
            <a:pPr defTabSz="457200" eaLnBrk="1" hangingPunct="1">
              <a:lnSpc>
                <a:spcPct val="80000"/>
              </a:lnSpc>
              <a:spcBef>
                <a:spcPct val="20000"/>
              </a:spcBef>
              <a:buFont typeface="Arial"/>
            </a:pPr>
            <a:r>
              <a:rPr lang="en-US" altLang="ko-KR" sz="2800" kern="1200" dirty="0">
                <a:latin typeface="Arial"/>
                <a:ea typeface="+mn-ea"/>
                <a:cs typeface="Arial"/>
              </a:rPr>
              <a:t>Solution: use main memory as “cache” for disk</a:t>
            </a:r>
          </a:p>
          <a:p>
            <a:pPr lvl="1" defTabSz="457200" eaLnBrk="1" hangingPunct="1">
              <a:lnSpc>
                <a:spcPct val="80000"/>
              </a:lnSpc>
              <a:spcBef>
                <a:spcPct val="20000"/>
              </a:spcBef>
              <a:buFont typeface="Arial"/>
            </a:pPr>
            <a:r>
              <a:rPr lang="en-GB" altLang="ko-KR" sz="2400" kern="1200" dirty="0">
                <a:latin typeface="Arial"/>
                <a:ea typeface="+mn-ea"/>
                <a:cs typeface="Arial"/>
              </a:rPr>
              <a:t>Demand paging: </a:t>
            </a:r>
            <a:r>
              <a:rPr lang="en-US" altLang="ko-KR" sz="2400" kern="1200" dirty="0">
                <a:latin typeface="Arial"/>
                <a:ea typeface="+mn-ea"/>
                <a:cs typeface="Arial"/>
              </a:rPr>
              <a:t>If a </a:t>
            </a:r>
            <a:r>
              <a:rPr lang="en-GB" altLang="ko-KR" sz="2400" kern="1200" dirty="0">
                <a:latin typeface="Arial"/>
                <a:ea typeface="+mn-ea"/>
                <a:cs typeface="Arial"/>
              </a:rPr>
              <a:t>requested </a:t>
            </a:r>
            <a:r>
              <a:rPr lang="en-US" altLang="ko-KR" sz="2400" kern="1200" dirty="0">
                <a:latin typeface="Arial"/>
                <a:ea typeface="+mn-ea"/>
                <a:cs typeface="Arial"/>
              </a:rPr>
              <a:t>page is not found in page table, then page fault occurs, OS </a:t>
            </a:r>
            <a:r>
              <a:rPr lang="en-GB" altLang="ko-KR" sz="2400" kern="1200" dirty="0">
                <a:latin typeface="Arial"/>
                <a:ea typeface="+mn-ea"/>
                <a:cs typeface="Arial"/>
              </a:rPr>
              <a:t>brings the requested page in from secondary storage to memory</a:t>
            </a:r>
            <a:endParaRPr lang="ko-KR" altLang="en-US" sz="2400" kern="1200" dirty="0">
              <a:latin typeface="Arial"/>
              <a:ea typeface="+mn-ea"/>
              <a:cs typeface="Arial"/>
            </a:endParaRPr>
          </a:p>
        </p:txBody>
      </p:sp>
      <p:sp>
        <p:nvSpPr>
          <p:cNvPr id="22533" name="Rectangle 5"/>
          <p:cNvSpPr>
            <a:spLocks noChangeArrowheads="1"/>
          </p:cNvSpPr>
          <p:nvPr/>
        </p:nvSpPr>
        <p:spPr bwMode="auto">
          <a:xfrm>
            <a:off x="4494214" y="5397499"/>
            <a:ext cx="519113" cy="779462"/>
          </a:xfrm>
          <a:prstGeom prst="rect">
            <a:avLst/>
          </a:prstGeom>
          <a:solidFill>
            <a:srgbClr val="FF66CC"/>
          </a:solidFill>
          <a:ln w="254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34" name="Rectangle 6"/>
          <p:cNvSpPr>
            <a:spLocks noChangeArrowheads="1"/>
          </p:cNvSpPr>
          <p:nvPr/>
        </p:nvSpPr>
        <p:spPr bwMode="auto">
          <a:xfrm rot="5400000">
            <a:off x="4265009" y="5485014"/>
            <a:ext cx="945773" cy="5822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600" b="0" i="0" u="none" strike="noStrike" kern="1200" cap="none" spc="0" normalizeH="0" baseline="0" noProof="0" dirty="0">
                <a:ln>
                  <a:noFill/>
                </a:ln>
                <a:solidFill>
                  <a:srgbClr val="000000"/>
                </a:solidFill>
                <a:effectLst/>
                <a:uLnTx/>
                <a:uFillTx/>
                <a:latin typeface="Gill Sans" charset="0"/>
                <a:ea typeface="Gill Sans" charset="0"/>
                <a:cs typeface="Gill Sans" charset="0"/>
              </a:rPr>
              <a:t>On-Chip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600" b="0" i="0" u="none" strike="noStrike" kern="1200" cap="none" spc="0" normalizeH="0" baseline="0" noProof="0" dirty="0">
                <a:ln>
                  <a:noFill/>
                </a:ln>
                <a:solidFill>
                  <a:srgbClr val="000000"/>
                </a:solidFill>
                <a:effectLst/>
                <a:uLnTx/>
                <a:uFillTx/>
                <a:latin typeface="Gill Sans" charset="0"/>
                <a:ea typeface="Gill Sans" charset="0"/>
                <a:cs typeface="Gill Sans" charset="0"/>
              </a:rPr>
              <a:t>Cache</a:t>
            </a:r>
          </a:p>
        </p:txBody>
      </p:sp>
      <p:sp>
        <p:nvSpPr>
          <p:cNvPr id="22535" name="Rectangle 9"/>
          <p:cNvSpPr>
            <a:spLocks noChangeArrowheads="1"/>
          </p:cNvSpPr>
          <p:nvPr/>
        </p:nvSpPr>
        <p:spPr bwMode="auto">
          <a:xfrm>
            <a:off x="3244851" y="4603751"/>
            <a:ext cx="1598613" cy="579437"/>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36" name="Rectangle 10"/>
          <p:cNvSpPr>
            <a:spLocks noChangeArrowheads="1"/>
          </p:cNvSpPr>
          <p:nvPr/>
        </p:nvSpPr>
        <p:spPr bwMode="auto">
          <a:xfrm>
            <a:off x="3784600" y="4786312"/>
            <a:ext cx="928688"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Control</a:t>
            </a:r>
          </a:p>
        </p:txBody>
      </p:sp>
      <p:sp>
        <p:nvSpPr>
          <p:cNvPr id="22537" name="Rectangle 11"/>
          <p:cNvSpPr>
            <a:spLocks noChangeArrowheads="1"/>
          </p:cNvSpPr>
          <p:nvPr/>
        </p:nvSpPr>
        <p:spPr bwMode="auto">
          <a:xfrm>
            <a:off x="3244850" y="5486399"/>
            <a:ext cx="1022350" cy="6858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38" name="Rectangle 12"/>
          <p:cNvSpPr>
            <a:spLocks noChangeArrowheads="1"/>
          </p:cNvSpPr>
          <p:nvPr/>
        </p:nvSpPr>
        <p:spPr bwMode="auto">
          <a:xfrm>
            <a:off x="3282951" y="5594350"/>
            <a:ext cx="1118897"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Datapath</a:t>
            </a:r>
          </a:p>
        </p:txBody>
      </p:sp>
      <p:sp>
        <p:nvSpPr>
          <p:cNvPr id="22539" name="Rectangle 13"/>
          <p:cNvSpPr>
            <a:spLocks noChangeArrowheads="1"/>
          </p:cNvSpPr>
          <p:nvPr/>
        </p:nvSpPr>
        <p:spPr bwMode="auto">
          <a:xfrm>
            <a:off x="7275515" y="4303713"/>
            <a:ext cx="1120775" cy="2078037"/>
          </a:xfrm>
          <a:prstGeom prst="rect">
            <a:avLst/>
          </a:prstGeom>
          <a:solidFill>
            <a:srgbClr val="FF66CC"/>
          </a:solidFill>
          <a:ln w="254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0" name="Rectangle 14"/>
          <p:cNvSpPr>
            <a:spLocks noChangeArrowheads="1"/>
          </p:cNvSpPr>
          <p:nvPr/>
        </p:nvSpPr>
        <p:spPr bwMode="auto">
          <a:xfrm>
            <a:off x="7226303" y="5121276"/>
            <a:ext cx="1285609" cy="9207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Secondary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Storage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(Disk)</a:t>
            </a:r>
          </a:p>
        </p:txBody>
      </p:sp>
      <p:sp>
        <p:nvSpPr>
          <p:cNvPr id="22541" name="Rectangle 15"/>
          <p:cNvSpPr>
            <a:spLocks noChangeArrowheads="1"/>
          </p:cNvSpPr>
          <p:nvPr/>
        </p:nvSpPr>
        <p:spPr bwMode="auto">
          <a:xfrm>
            <a:off x="3124201" y="4303713"/>
            <a:ext cx="2019301" cy="2078037"/>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2" name="Rectangle 16"/>
          <p:cNvSpPr>
            <a:spLocks noChangeArrowheads="1"/>
          </p:cNvSpPr>
          <p:nvPr/>
        </p:nvSpPr>
        <p:spPr bwMode="auto">
          <a:xfrm>
            <a:off x="3883026" y="4294188"/>
            <a:ext cx="1221489"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Processor</a:t>
            </a:r>
          </a:p>
        </p:txBody>
      </p:sp>
      <p:sp>
        <p:nvSpPr>
          <p:cNvPr id="22543" name="Line 17"/>
          <p:cNvSpPr>
            <a:spLocks noChangeShapeType="1"/>
          </p:cNvSpPr>
          <p:nvPr/>
        </p:nvSpPr>
        <p:spPr bwMode="auto">
          <a:xfrm flipV="1">
            <a:off x="4294188" y="3810000"/>
            <a:ext cx="4240214" cy="1647824"/>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4" name="Line 18"/>
          <p:cNvSpPr>
            <a:spLocks noChangeShapeType="1"/>
          </p:cNvSpPr>
          <p:nvPr/>
        </p:nvSpPr>
        <p:spPr bwMode="auto">
          <a:xfrm>
            <a:off x="4294188" y="6176963"/>
            <a:ext cx="4240214" cy="300037"/>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5" name="Rectangle 19"/>
          <p:cNvSpPr>
            <a:spLocks noChangeArrowheads="1"/>
          </p:cNvSpPr>
          <p:nvPr/>
        </p:nvSpPr>
        <p:spPr bwMode="auto">
          <a:xfrm>
            <a:off x="5432426" y="5008563"/>
            <a:ext cx="700088" cy="1247775"/>
          </a:xfrm>
          <a:prstGeom prst="rect">
            <a:avLst/>
          </a:prstGeom>
          <a:solidFill>
            <a:srgbClr val="FF66CC"/>
          </a:solidFill>
          <a:ln w="254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6" name="Rectangle 20"/>
          <p:cNvSpPr>
            <a:spLocks noChangeArrowheads="1"/>
          </p:cNvSpPr>
          <p:nvPr/>
        </p:nvSpPr>
        <p:spPr bwMode="auto">
          <a:xfrm>
            <a:off x="6242051" y="4708526"/>
            <a:ext cx="819150" cy="1587499"/>
          </a:xfrm>
          <a:prstGeom prst="rect">
            <a:avLst/>
          </a:prstGeom>
          <a:solidFill>
            <a:srgbClr val="FF66CC"/>
          </a:solidFill>
          <a:ln w="254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7" name="Rectangle 21"/>
          <p:cNvSpPr>
            <a:spLocks noChangeArrowheads="1"/>
          </p:cNvSpPr>
          <p:nvPr/>
        </p:nvSpPr>
        <p:spPr bwMode="auto">
          <a:xfrm>
            <a:off x="6189665" y="5105401"/>
            <a:ext cx="1016305" cy="9207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Main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Memory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(DRAM)</a:t>
            </a:r>
          </a:p>
        </p:txBody>
      </p:sp>
      <p:sp>
        <p:nvSpPr>
          <p:cNvPr id="22548" name="Rectangle 22"/>
          <p:cNvSpPr>
            <a:spLocks noChangeArrowheads="1"/>
          </p:cNvSpPr>
          <p:nvPr/>
        </p:nvSpPr>
        <p:spPr bwMode="auto">
          <a:xfrm>
            <a:off x="5335589" y="5105400"/>
            <a:ext cx="1003481" cy="11977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Second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Level</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Cache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(SRAM)</a:t>
            </a:r>
          </a:p>
        </p:txBody>
      </p:sp>
      <p:grpSp>
        <p:nvGrpSpPr>
          <p:cNvPr id="22549" name="Group 33"/>
          <p:cNvGrpSpPr>
            <a:grpSpLocks/>
          </p:cNvGrpSpPr>
          <p:nvPr/>
        </p:nvGrpSpPr>
        <p:grpSpPr bwMode="auto">
          <a:xfrm>
            <a:off x="8535991" y="3810001"/>
            <a:ext cx="990807" cy="2666999"/>
            <a:chOff x="4761" y="1264"/>
            <a:chExt cx="792" cy="2081"/>
          </a:xfrm>
        </p:grpSpPr>
        <p:sp>
          <p:nvSpPr>
            <p:cNvPr id="22551" name="Rectangle 34"/>
            <p:cNvSpPr>
              <a:spLocks noChangeArrowheads="1"/>
            </p:cNvSpPr>
            <p:nvPr/>
          </p:nvSpPr>
          <p:spPr bwMode="auto">
            <a:xfrm>
              <a:off x="4764" y="1264"/>
              <a:ext cx="704" cy="2081"/>
            </a:xfrm>
            <a:prstGeom prst="rect">
              <a:avLst/>
            </a:prstGeom>
            <a:solidFill>
              <a:srgbClr val="FF66CC"/>
            </a:solidFill>
            <a:ln w="254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52" name="Rectangle 35"/>
            <p:cNvSpPr>
              <a:spLocks noChangeArrowheads="1"/>
            </p:cNvSpPr>
            <p:nvPr/>
          </p:nvSpPr>
          <p:spPr bwMode="auto">
            <a:xfrm>
              <a:off x="4761" y="2097"/>
              <a:ext cx="792" cy="718"/>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Tertiary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Storage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(Tape)</a:t>
              </a:r>
            </a:p>
          </p:txBody>
        </p:sp>
      </p:grpSp>
      <p:sp>
        <p:nvSpPr>
          <p:cNvPr id="22550" name="AutoShape 40"/>
          <p:cNvSpPr>
            <a:spLocks noChangeArrowheads="1"/>
          </p:cNvSpPr>
          <p:nvPr/>
        </p:nvSpPr>
        <p:spPr bwMode="auto">
          <a:xfrm>
            <a:off x="6723064" y="4591050"/>
            <a:ext cx="1219200" cy="533400"/>
          </a:xfrm>
          <a:prstGeom prst="leftArrow">
            <a:avLst>
              <a:gd name="adj1" fmla="val 50000"/>
              <a:gd name="adj2" fmla="val 57143"/>
            </a:avLst>
          </a:prstGeom>
          <a:solidFill>
            <a:srgbClr val="00FFFF"/>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000000"/>
                </a:solidFill>
                <a:effectLst/>
                <a:uLnTx/>
                <a:uFillTx/>
                <a:latin typeface="Gill Sans" charset="0"/>
                <a:ea typeface="Gill Sans" charset="0"/>
                <a:cs typeface="Gill Sans" charset="0"/>
              </a:rPr>
              <a:t>paging</a:t>
            </a:r>
          </a:p>
        </p:txBody>
      </p:sp>
      <p:sp>
        <p:nvSpPr>
          <p:cNvPr id="25" name="AutoShape 40">
            <a:extLst>
              <a:ext uri="{FF2B5EF4-FFF2-40B4-BE49-F238E27FC236}">
                <a16:creationId xmlns:a16="http://schemas.microsoft.com/office/drawing/2014/main" id="{D845AA3A-128F-C443-B9D7-F972A29AE031}"/>
              </a:ext>
            </a:extLst>
          </p:cNvPr>
          <p:cNvSpPr>
            <a:spLocks noChangeArrowheads="1"/>
          </p:cNvSpPr>
          <p:nvPr/>
        </p:nvSpPr>
        <p:spPr bwMode="auto">
          <a:xfrm>
            <a:off x="5179531" y="4708525"/>
            <a:ext cx="1219200" cy="533400"/>
          </a:xfrm>
          <a:prstGeom prst="leftArrow">
            <a:avLst>
              <a:gd name="adj1" fmla="val 50000"/>
              <a:gd name="adj2" fmla="val 57143"/>
            </a:avLst>
          </a:prstGeom>
          <a:solidFill>
            <a:srgbClr val="00FFFF"/>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000000"/>
                </a:solidFill>
                <a:effectLst/>
                <a:uLnTx/>
                <a:uFillTx/>
                <a:latin typeface="Gill Sans" charset="0"/>
                <a:ea typeface="Gill Sans" charset="0"/>
                <a:cs typeface="Gill Sans" charset="0"/>
              </a:rPr>
              <a:t>caching</a:t>
            </a:r>
          </a:p>
        </p:txBody>
      </p:sp>
      <p:sp>
        <p:nvSpPr>
          <p:cNvPr id="2" name="Slide Number Placeholder 3">
            <a:extLst>
              <a:ext uri="{FF2B5EF4-FFF2-40B4-BE49-F238E27FC236}">
                <a16:creationId xmlns:a16="http://schemas.microsoft.com/office/drawing/2014/main" id="{D1702B44-BA06-DF99-B877-CCDED067A220}"/>
              </a:ext>
            </a:extLst>
          </p:cNvPr>
          <p:cNvSpPr txBox="1">
            <a:spLocks/>
          </p:cNvSpPr>
          <p:nvPr/>
        </p:nvSpPr>
        <p:spPr>
          <a:xfrm>
            <a:off x="11604239" y="6492873"/>
            <a:ext cx="569288" cy="365125"/>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b="0" smtClean="0">
                <a:solidFill>
                  <a:prstClr val="black">
                    <a:tint val="75000"/>
                  </a:prstClr>
                </a:solidFill>
                <a:latin typeface="Calibri"/>
                <a:ea typeface="+mn-ea"/>
                <a:cs typeface="+mn-cs"/>
              </a:rPr>
              <a:pPr defTabSz="457200" eaLnBrk="1" fontAlgn="auto" hangingPunct="1">
                <a:spcBef>
                  <a:spcPts val="0"/>
                </a:spcBef>
                <a:spcAft>
                  <a:spcPts val="0"/>
                </a:spcAft>
              </a:pPr>
              <a:t>47</a:t>
            </a:fld>
            <a:endParaRPr lang="en-US" b="0" dirty="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33143358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39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390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639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39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390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6390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390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5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7" grpId="0" build="p"/>
      <p:bldP spid="22550" grpId="0" animBg="1"/>
      <p:bldP spid="25"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5" name="Title 1"/>
          <p:cNvSpPr>
            <a:spLocks noGrp="1"/>
          </p:cNvSpPr>
          <p:nvPr>
            <p:ph type="title"/>
          </p:nvPr>
        </p:nvSpPr>
        <p:spPr>
          <a:xfrm>
            <a:off x="2209800" y="152400"/>
            <a:ext cx="7467600" cy="533400"/>
          </a:xfrm>
        </p:spPr>
        <p:txBody>
          <a:bodyPr/>
          <a:lstStyle/>
          <a:p>
            <a:r>
              <a:rPr lang="en-US" altLang="en-US" sz="3600" b="1" kern="1200" dirty="0">
                <a:solidFill>
                  <a:schemeClr val="tx1"/>
                </a:solidFill>
                <a:latin typeface="Arial"/>
                <a:ea typeface="+mj-ea"/>
                <a:cs typeface="Arial"/>
              </a:rPr>
              <a:t>Page Fault </a:t>
            </a:r>
            <a:r>
              <a:rPr lang="en-US" altLang="en-US" sz="3600" b="1" kern="1200" dirty="0">
                <a:solidFill>
                  <a:schemeClr val="tx1"/>
                </a:solidFill>
                <a:latin typeface="Arial"/>
                <a:ea typeface="+mj-ea"/>
                <a:cs typeface="Arial"/>
                <a:sym typeface="Symbol" panose="05050102010706020507" pitchFamily="18" charset="2"/>
              </a:rPr>
              <a:t> Demand Paging</a:t>
            </a:r>
            <a:endParaRPr lang="en-US" altLang="en-US" sz="3600" b="1" kern="1200" dirty="0">
              <a:solidFill>
                <a:schemeClr val="tx1"/>
              </a:solidFill>
              <a:latin typeface="Arial"/>
              <a:ea typeface="+mj-ea"/>
              <a:cs typeface="Arial"/>
            </a:endParaRPr>
          </a:p>
        </p:txBody>
      </p:sp>
      <p:sp>
        <p:nvSpPr>
          <p:cNvPr id="47106" name="TextBox 3"/>
          <p:cNvSpPr txBox="1">
            <a:spLocks noChangeArrowheads="1"/>
          </p:cNvSpPr>
          <p:nvPr/>
        </p:nvSpPr>
        <p:spPr bwMode="auto">
          <a:xfrm>
            <a:off x="3581401" y="990600"/>
            <a:ext cx="168507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1"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 address</a:t>
            </a:r>
          </a:p>
        </p:txBody>
      </p:sp>
      <p:sp>
        <p:nvSpPr>
          <p:cNvPr id="47107" name="Rectangle 4"/>
          <p:cNvSpPr>
            <a:spLocks noChangeArrowheads="1"/>
          </p:cNvSpPr>
          <p:nvPr/>
        </p:nvSpPr>
        <p:spPr bwMode="auto">
          <a:xfrm>
            <a:off x="8763000" y="1219200"/>
            <a:ext cx="1066800" cy="28956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108" name="Rectangle 5"/>
          <p:cNvSpPr>
            <a:spLocks noChangeArrowheads="1"/>
          </p:cNvSpPr>
          <p:nvPr/>
        </p:nvSpPr>
        <p:spPr bwMode="auto">
          <a:xfrm>
            <a:off x="8763000" y="1600200"/>
            <a:ext cx="1066800" cy="3810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109" name="Rectangle 6"/>
          <p:cNvSpPr>
            <a:spLocks noChangeArrowheads="1"/>
          </p:cNvSpPr>
          <p:nvPr/>
        </p:nvSpPr>
        <p:spPr bwMode="auto">
          <a:xfrm>
            <a:off x="8763000" y="1981200"/>
            <a:ext cx="1066800" cy="3810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110" name="Rectangle 7"/>
          <p:cNvSpPr>
            <a:spLocks noChangeArrowheads="1"/>
          </p:cNvSpPr>
          <p:nvPr/>
        </p:nvSpPr>
        <p:spPr bwMode="auto">
          <a:xfrm>
            <a:off x="8763000" y="3733800"/>
            <a:ext cx="1066800" cy="3810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111" name="Rectangle 8"/>
          <p:cNvSpPr>
            <a:spLocks noChangeArrowheads="1"/>
          </p:cNvSpPr>
          <p:nvPr/>
        </p:nvSpPr>
        <p:spPr bwMode="auto">
          <a:xfrm>
            <a:off x="4876800" y="1371600"/>
            <a:ext cx="990600" cy="6096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MMU</a:t>
            </a:r>
          </a:p>
        </p:txBody>
      </p:sp>
      <p:sp>
        <p:nvSpPr>
          <p:cNvPr id="47112" name="Rectangle 9"/>
          <p:cNvSpPr>
            <a:spLocks noChangeArrowheads="1"/>
          </p:cNvSpPr>
          <p:nvPr/>
        </p:nvSpPr>
        <p:spPr bwMode="auto">
          <a:xfrm>
            <a:off x="6629400" y="1295400"/>
            <a:ext cx="762000" cy="12192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PT</a:t>
            </a:r>
          </a:p>
        </p:txBody>
      </p:sp>
      <p:grpSp>
        <p:nvGrpSpPr>
          <p:cNvPr id="4" name="Group 3"/>
          <p:cNvGrpSpPr/>
          <p:nvPr/>
        </p:nvGrpSpPr>
        <p:grpSpPr>
          <a:xfrm>
            <a:off x="6248400" y="1676400"/>
            <a:ext cx="2667000" cy="990600"/>
            <a:chOff x="4724400" y="1676400"/>
            <a:chExt cx="2667000" cy="990600"/>
          </a:xfrm>
        </p:grpSpPr>
        <p:cxnSp>
          <p:nvCxnSpPr>
            <p:cNvPr id="47114" name="Straight Connector 15"/>
            <p:cNvCxnSpPr>
              <a:cxnSpLocks noChangeShapeType="1"/>
            </p:cNvCxnSpPr>
            <p:nvPr/>
          </p:nvCxnSpPr>
          <p:spPr bwMode="auto">
            <a:xfrm>
              <a:off x="4724400" y="2667000"/>
              <a:ext cx="1371600" cy="0"/>
            </a:xfrm>
            <a:prstGeom prst="line">
              <a:avLst/>
            </a:prstGeom>
            <a:noFill/>
            <a:ln w="38100">
              <a:solidFill>
                <a:schemeClr val="tx1"/>
              </a:solidFill>
              <a:round/>
              <a:headEnd/>
              <a:tailEnd/>
            </a:ln>
          </p:spPr>
        </p:cxnSp>
        <p:cxnSp>
          <p:nvCxnSpPr>
            <p:cNvPr id="47115" name="Straight Connector 17"/>
            <p:cNvCxnSpPr>
              <a:cxnSpLocks noChangeShapeType="1"/>
            </p:cNvCxnSpPr>
            <p:nvPr/>
          </p:nvCxnSpPr>
          <p:spPr bwMode="auto">
            <a:xfrm flipV="1">
              <a:off x="4724400" y="1676400"/>
              <a:ext cx="0" cy="990600"/>
            </a:xfrm>
            <a:prstGeom prst="line">
              <a:avLst/>
            </a:prstGeom>
            <a:noFill/>
            <a:ln w="38100">
              <a:solidFill>
                <a:schemeClr val="tx1"/>
              </a:solidFill>
              <a:round/>
              <a:headEnd/>
              <a:tailEnd/>
            </a:ln>
          </p:spPr>
        </p:cxnSp>
        <p:cxnSp>
          <p:nvCxnSpPr>
            <p:cNvPr id="47116" name="Straight Connector 19"/>
            <p:cNvCxnSpPr>
              <a:cxnSpLocks noChangeShapeType="1"/>
              <a:endCxn id="47124" idx="2"/>
            </p:cNvCxnSpPr>
            <p:nvPr/>
          </p:nvCxnSpPr>
          <p:spPr bwMode="auto">
            <a:xfrm flipV="1">
              <a:off x="6096000" y="2152650"/>
              <a:ext cx="1295400" cy="514350"/>
            </a:xfrm>
            <a:prstGeom prst="line">
              <a:avLst/>
            </a:prstGeom>
            <a:noFill/>
            <a:ln w="38100">
              <a:solidFill>
                <a:schemeClr val="tx1"/>
              </a:solidFill>
              <a:round/>
              <a:headEnd type="none" w="med" len="med"/>
              <a:tailEnd type="arrow" w="med" len="med"/>
            </a:ln>
          </p:spPr>
        </p:cxnSp>
      </p:grpSp>
      <p:sp>
        <p:nvSpPr>
          <p:cNvPr id="47118" name="TextBox 30"/>
          <p:cNvSpPr txBox="1">
            <a:spLocks noChangeArrowheads="1"/>
          </p:cNvSpPr>
          <p:nvPr/>
        </p:nvSpPr>
        <p:spPr bwMode="auto">
          <a:xfrm>
            <a:off x="2514600" y="1447800"/>
            <a:ext cx="1353256" cy="400110"/>
          </a:xfrm>
          <a:prstGeom prst="rect">
            <a:avLst/>
          </a:prstGeom>
          <a:noFill/>
          <a:ln w="9525">
            <a:solidFill>
              <a:srgbClr val="0000FF"/>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instruction</a:t>
            </a:r>
          </a:p>
        </p:txBody>
      </p:sp>
      <p:cxnSp>
        <p:nvCxnSpPr>
          <p:cNvPr id="33" name="Straight Arrow Connector 32"/>
          <p:cNvCxnSpPr>
            <a:cxnSpLocks noChangeShapeType="1"/>
            <a:stCxn id="47118" idx="3"/>
          </p:cNvCxnSpPr>
          <p:nvPr/>
        </p:nvCxnSpPr>
        <p:spPr bwMode="auto">
          <a:xfrm>
            <a:off x="3760128" y="1647856"/>
            <a:ext cx="1116672" cy="28545"/>
          </a:xfrm>
          <a:prstGeom prst="straightConnector1">
            <a:avLst/>
          </a:prstGeom>
          <a:noFill/>
          <a:ln w="38100">
            <a:solidFill>
              <a:schemeClr val="tx1"/>
            </a:solidFill>
            <a:round/>
            <a:headEnd/>
            <a:tailEnd type="arrow" w="med" len="med"/>
          </a:ln>
        </p:spPr>
      </p:cxnSp>
      <p:sp>
        <p:nvSpPr>
          <p:cNvPr id="47120" name="TextBox 37"/>
          <p:cNvSpPr txBox="1">
            <a:spLocks noChangeArrowheads="1"/>
          </p:cNvSpPr>
          <p:nvPr/>
        </p:nvSpPr>
        <p:spPr bwMode="auto">
          <a:xfrm>
            <a:off x="7086601" y="914400"/>
            <a:ext cx="190308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1"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address</a:t>
            </a:r>
          </a:p>
        </p:txBody>
      </p:sp>
      <p:sp>
        <p:nvSpPr>
          <p:cNvPr id="47121" name="TextBox 38"/>
          <p:cNvSpPr txBox="1">
            <a:spLocks noChangeArrowheads="1"/>
          </p:cNvSpPr>
          <p:nvPr/>
        </p:nvSpPr>
        <p:spPr bwMode="auto">
          <a:xfrm>
            <a:off x="5867400" y="1295400"/>
            <a:ext cx="75373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a:t>
            </a:r>
          </a:p>
        </p:txBody>
      </p:sp>
      <p:sp>
        <p:nvSpPr>
          <p:cNvPr id="47122" name="TextBox 39"/>
          <p:cNvSpPr txBox="1">
            <a:spLocks noChangeArrowheads="1"/>
          </p:cNvSpPr>
          <p:nvPr/>
        </p:nvSpPr>
        <p:spPr bwMode="auto">
          <a:xfrm>
            <a:off x="7848601" y="1524000"/>
            <a:ext cx="824265"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frame#</a:t>
            </a:r>
          </a:p>
        </p:txBody>
      </p:sp>
      <p:sp>
        <p:nvSpPr>
          <p:cNvPr id="47123" name="TextBox 40"/>
          <p:cNvSpPr txBox="1">
            <a:spLocks noChangeArrowheads="1"/>
          </p:cNvSpPr>
          <p:nvPr/>
        </p:nvSpPr>
        <p:spPr bwMode="auto">
          <a:xfrm>
            <a:off x="7848600" y="2024063"/>
            <a:ext cx="68429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offset</a:t>
            </a:r>
          </a:p>
        </p:txBody>
      </p:sp>
      <p:sp>
        <p:nvSpPr>
          <p:cNvPr id="47124" name="Cube 41"/>
          <p:cNvSpPr>
            <a:spLocks noChangeArrowheads="1"/>
          </p:cNvSpPr>
          <p:nvPr/>
        </p:nvSpPr>
        <p:spPr bwMode="auto">
          <a:xfrm>
            <a:off x="8915400" y="2057400"/>
            <a:ext cx="457200" cy="152400"/>
          </a:xfrm>
          <a:prstGeom prst="cube">
            <a:avLst>
              <a:gd name="adj" fmla="val 25000"/>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nvGrpSpPr>
          <p:cNvPr id="88" name="Group 87"/>
          <p:cNvGrpSpPr>
            <a:grpSpLocks/>
          </p:cNvGrpSpPr>
          <p:nvPr/>
        </p:nvGrpSpPr>
        <p:grpSpPr bwMode="auto">
          <a:xfrm>
            <a:off x="4153228" y="1981200"/>
            <a:ext cx="1881146" cy="533400"/>
            <a:chOff x="2629228" y="1981200"/>
            <a:chExt cx="1881147" cy="533400"/>
          </a:xfrm>
        </p:grpSpPr>
        <p:sp>
          <p:nvSpPr>
            <p:cNvPr id="47157" name="TextBox 42"/>
            <p:cNvSpPr txBox="1">
              <a:spLocks noChangeArrowheads="1"/>
            </p:cNvSpPr>
            <p:nvPr/>
          </p:nvSpPr>
          <p:spPr bwMode="auto">
            <a:xfrm>
              <a:off x="3200400" y="2114490"/>
              <a:ext cx="130997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FF0000"/>
                  </a:solidFill>
                  <a:effectLst/>
                  <a:uLnTx/>
                  <a:uFillTx/>
                  <a:latin typeface="Gill Sans Light"/>
                  <a:ea typeface="MS PGothic" panose="020B0600070205080204" pitchFamily="34" charset="-128"/>
                  <a:cs typeface="Gill Sans Light"/>
                </a:rPr>
                <a:t>page fault</a:t>
              </a:r>
            </a:p>
          </p:txBody>
        </p:sp>
        <p:cxnSp>
          <p:nvCxnSpPr>
            <p:cNvPr id="47158" name="Straight Arrow Connector 44"/>
            <p:cNvCxnSpPr>
              <a:cxnSpLocks noChangeShapeType="1"/>
              <a:endCxn id="47153" idx="3"/>
            </p:cNvCxnSpPr>
            <p:nvPr/>
          </p:nvCxnSpPr>
          <p:spPr bwMode="auto">
            <a:xfrm flipH="1">
              <a:off x="2629228" y="1981200"/>
              <a:ext cx="1104574" cy="447705"/>
            </a:xfrm>
            <a:prstGeom prst="straightConnector1">
              <a:avLst/>
            </a:prstGeom>
            <a:noFill/>
            <a:ln w="38100">
              <a:solidFill>
                <a:srgbClr val="FF0000"/>
              </a:solidFill>
              <a:round/>
              <a:headEnd/>
              <a:tailEnd type="arrow" w="med" len="med"/>
            </a:ln>
          </p:spPr>
        </p:cxnSp>
      </p:grpSp>
      <p:grpSp>
        <p:nvGrpSpPr>
          <p:cNvPr id="53" name="Group 52"/>
          <p:cNvGrpSpPr>
            <a:grpSpLocks/>
          </p:cNvGrpSpPr>
          <p:nvPr/>
        </p:nvGrpSpPr>
        <p:grpSpPr bwMode="auto">
          <a:xfrm>
            <a:off x="2971800" y="1295400"/>
            <a:ext cx="533400" cy="838200"/>
            <a:chOff x="1447800" y="1295400"/>
            <a:chExt cx="533400" cy="838200"/>
          </a:xfrm>
        </p:grpSpPr>
        <p:cxnSp>
          <p:nvCxnSpPr>
            <p:cNvPr id="47155" name="Straight Connector 50"/>
            <p:cNvCxnSpPr>
              <a:cxnSpLocks noChangeShapeType="1"/>
            </p:cNvCxnSpPr>
            <p:nvPr/>
          </p:nvCxnSpPr>
          <p:spPr bwMode="auto">
            <a:xfrm>
              <a:off x="1447800" y="1295400"/>
              <a:ext cx="533400" cy="838200"/>
            </a:xfrm>
            <a:prstGeom prst="line">
              <a:avLst/>
            </a:prstGeom>
            <a:noFill/>
            <a:ln w="38100">
              <a:solidFill>
                <a:srgbClr val="FF0000"/>
              </a:solidFill>
              <a:round/>
              <a:headEnd/>
              <a:tailEnd/>
            </a:ln>
          </p:spPr>
        </p:cxnSp>
        <p:cxnSp>
          <p:nvCxnSpPr>
            <p:cNvPr id="47156" name="Straight Connector 51"/>
            <p:cNvCxnSpPr>
              <a:cxnSpLocks noChangeShapeType="1"/>
            </p:cNvCxnSpPr>
            <p:nvPr/>
          </p:nvCxnSpPr>
          <p:spPr bwMode="auto">
            <a:xfrm flipH="1">
              <a:off x="1447800" y="1295400"/>
              <a:ext cx="533400" cy="838200"/>
            </a:xfrm>
            <a:prstGeom prst="line">
              <a:avLst/>
            </a:prstGeom>
            <a:noFill/>
            <a:ln w="38100">
              <a:solidFill>
                <a:srgbClr val="FF0000"/>
              </a:solidFill>
              <a:round/>
              <a:headEnd/>
              <a:tailEnd/>
            </a:ln>
          </p:spPr>
        </p:cxnSp>
      </p:grpSp>
      <p:sp>
        <p:nvSpPr>
          <p:cNvPr id="47127" name="TextBox 54"/>
          <p:cNvSpPr txBox="1">
            <a:spLocks noChangeArrowheads="1"/>
          </p:cNvSpPr>
          <p:nvPr/>
        </p:nvSpPr>
        <p:spPr bwMode="auto">
          <a:xfrm>
            <a:off x="1905001" y="3048000"/>
            <a:ext cx="223490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Operating System</a:t>
            </a:r>
          </a:p>
        </p:txBody>
      </p:sp>
      <p:grpSp>
        <p:nvGrpSpPr>
          <p:cNvPr id="89" name="Group 88"/>
          <p:cNvGrpSpPr>
            <a:grpSpLocks/>
          </p:cNvGrpSpPr>
          <p:nvPr/>
        </p:nvGrpSpPr>
        <p:grpSpPr bwMode="auto">
          <a:xfrm>
            <a:off x="2565400" y="2228851"/>
            <a:ext cx="1689268" cy="1751013"/>
            <a:chOff x="1041242" y="2057400"/>
            <a:chExt cx="1689323" cy="1921933"/>
          </a:xfrm>
        </p:grpSpPr>
        <p:sp>
          <p:nvSpPr>
            <p:cNvPr id="47153" name="TextBox 53"/>
            <p:cNvSpPr txBox="1">
              <a:spLocks noChangeArrowheads="1"/>
            </p:cNvSpPr>
            <p:nvPr/>
          </p:nvSpPr>
          <p:spPr bwMode="auto">
            <a:xfrm>
              <a:off x="1447800" y="2057400"/>
              <a:ext cx="1282765" cy="439166"/>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FF0000"/>
                  </a:solidFill>
                  <a:effectLst/>
                  <a:uLnTx/>
                  <a:uFillTx/>
                  <a:latin typeface="Gill Sans Light"/>
                  <a:ea typeface="MS PGothic" panose="020B0600070205080204" pitchFamily="34" charset="-128"/>
                  <a:cs typeface="Gill Sans Light"/>
                </a:rPr>
                <a:t>exception</a:t>
              </a:r>
            </a:p>
          </p:txBody>
        </p:sp>
        <p:sp>
          <p:nvSpPr>
            <p:cNvPr id="47154" name="Freeform 56"/>
            <p:cNvSpPr>
              <a:spLocks/>
            </p:cNvSpPr>
            <p:nvPr/>
          </p:nvSpPr>
          <p:spPr bwMode="auto">
            <a:xfrm>
              <a:off x="1041242" y="2483556"/>
              <a:ext cx="726248" cy="1495777"/>
            </a:xfrm>
            <a:custGeom>
              <a:avLst/>
              <a:gdLst>
                <a:gd name="T0" fmla="*/ 652091 w 726248"/>
                <a:gd name="T1" fmla="*/ 0 h 1495777"/>
                <a:gd name="T2" fmla="*/ 369869 w 726248"/>
                <a:gd name="T3" fmla="*/ 155222 h 1495777"/>
                <a:gd name="T4" fmla="*/ 722647 w 726248"/>
                <a:gd name="T5" fmla="*/ 366888 h 1495777"/>
                <a:gd name="T6" fmla="*/ 101758 w 726248"/>
                <a:gd name="T7" fmla="*/ 508000 h 1495777"/>
                <a:gd name="T8" fmla="*/ 172314 w 726248"/>
                <a:gd name="T9" fmla="*/ 733777 h 1495777"/>
                <a:gd name="T10" fmla="*/ 2980 w 726248"/>
                <a:gd name="T11" fmla="*/ 1199444 h 1495777"/>
                <a:gd name="T12" fmla="*/ 341647 w 726248"/>
                <a:gd name="T13" fmla="*/ 1495777 h 149577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6248" h="1495777">
                  <a:moveTo>
                    <a:pt x="652091" y="0"/>
                  </a:moveTo>
                  <a:cubicBezTo>
                    <a:pt x="505100" y="47037"/>
                    <a:pt x="358110" y="94074"/>
                    <a:pt x="369869" y="155222"/>
                  </a:cubicBezTo>
                  <a:cubicBezTo>
                    <a:pt x="381628" y="216370"/>
                    <a:pt x="767332" y="308092"/>
                    <a:pt x="722647" y="366888"/>
                  </a:cubicBezTo>
                  <a:cubicBezTo>
                    <a:pt x="677962" y="425684"/>
                    <a:pt x="193480" y="446852"/>
                    <a:pt x="101758" y="508000"/>
                  </a:cubicBezTo>
                  <a:cubicBezTo>
                    <a:pt x="10036" y="569148"/>
                    <a:pt x="188777" y="618536"/>
                    <a:pt x="172314" y="733777"/>
                  </a:cubicBezTo>
                  <a:cubicBezTo>
                    <a:pt x="155851" y="849018"/>
                    <a:pt x="-25242" y="1072444"/>
                    <a:pt x="2980" y="1199444"/>
                  </a:cubicBezTo>
                  <a:cubicBezTo>
                    <a:pt x="31202" y="1326444"/>
                    <a:pt x="341647" y="1495777"/>
                    <a:pt x="341647" y="1495777"/>
                  </a:cubicBezTo>
                </a:path>
              </a:pathLst>
            </a:custGeom>
            <a:noFill/>
            <a:ln w="38100">
              <a:solidFill>
                <a:srgbClr val="FF0000"/>
              </a:solidFill>
              <a:round/>
              <a:headEnd type="none" w="med" len="med"/>
              <a:tailEnd type="arrow" w="med" len="med"/>
            </a:ln>
            <a:extLst>
              <a:ext uri="{909E8E84-426E-40dd-AFC4-6F175D3DCCD1}">
                <a14:hiddenFill xmlns="" xmlns:a14="http://schemas.microsoft.com/office/drawing/2010/main">
                  <a:solidFill>
                    <a:srgbClr val="FFFFFF"/>
                  </a:solidFill>
                </a14:hiddenFill>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grpSp>
        <p:nvGrpSpPr>
          <p:cNvPr id="90" name="Group 89"/>
          <p:cNvGrpSpPr>
            <a:grpSpLocks/>
          </p:cNvGrpSpPr>
          <p:nvPr/>
        </p:nvGrpSpPr>
        <p:grpSpPr bwMode="auto">
          <a:xfrm>
            <a:off x="2590801" y="3505200"/>
            <a:ext cx="2395207" cy="1219200"/>
            <a:chOff x="1066800" y="3505200"/>
            <a:chExt cx="2395813" cy="1219200"/>
          </a:xfrm>
        </p:grpSpPr>
        <p:sp>
          <p:nvSpPr>
            <p:cNvPr id="47151" name="TextBox 55"/>
            <p:cNvSpPr txBox="1">
              <a:spLocks noChangeArrowheads="1"/>
            </p:cNvSpPr>
            <p:nvPr/>
          </p:nvSpPr>
          <p:spPr bwMode="auto">
            <a:xfrm>
              <a:off x="1066800" y="3505200"/>
              <a:ext cx="239581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Fault Handler</a:t>
              </a:r>
            </a:p>
          </p:txBody>
        </p:sp>
        <p:sp>
          <p:nvSpPr>
            <p:cNvPr id="47152" name="Punched Tape 57"/>
            <p:cNvSpPr>
              <a:spLocks noChangeArrowheads="1"/>
            </p:cNvSpPr>
            <p:nvPr/>
          </p:nvSpPr>
          <p:spPr bwMode="auto">
            <a:xfrm rot="5400000">
              <a:off x="1333500" y="4000500"/>
              <a:ext cx="838200" cy="609600"/>
            </a:xfrm>
            <a:prstGeom prst="flowChartPunchedTape">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47130" name="Can 60"/>
          <p:cNvSpPr>
            <a:spLocks noChangeArrowheads="1"/>
          </p:cNvSpPr>
          <p:nvPr/>
        </p:nvSpPr>
        <p:spPr bwMode="auto">
          <a:xfrm>
            <a:off x="4724400" y="4419600"/>
            <a:ext cx="1219200" cy="1371600"/>
          </a:xfrm>
          <a:prstGeom prst="can">
            <a:avLst>
              <a:gd name="adj" fmla="val 25000"/>
            </a:avLst>
          </a:prstGeom>
          <a:solidFill>
            <a:srgbClr val="B7C6FE"/>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65" name="Rectangle 64"/>
          <p:cNvSpPr/>
          <p:nvPr/>
        </p:nvSpPr>
        <p:spPr bwMode="auto">
          <a:xfrm>
            <a:off x="4800600" y="5029200"/>
            <a:ext cx="1066800" cy="381000"/>
          </a:xfrm>
          <a:prstGeom prst="rect">
            <a:avLst/>
          </a:prstGeom>
          <a:solidFill>
            <a:schemeClr val="accent2">
              <a:lumMod val="40000"/>
              <a:lumOff val="60000"/>
            </a:schemeClr>
          </a:solidFill>
          <a:ln w="25400" cap="flat" cmpd="sng" algn="ctr">
            <a:solidFill>
              <a:schemeClr val="tx1"/>
            </a:solidFill>
            <a:prstDash val="solid"/>
            <a:round/>
            <a:headEnd type="triangle" w="med" len="med"/>
            <a:tailEnd type="none" w="med" len="me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Gill Sans Light"/>
              <a:ea typeface="MS PGothic" charset="0"/>
              <a:cs typeface="Gill Sans Light"/>
            </a:endParaRPr>
          </a:p>
        </p:txBody>
      </p:sp>
      <p:sp>
        <p:nvSpPr>
          <p:cNvPr id="66" name="Rectangle 65"/>
          <p:cNvSpPr/>
          <p:nvPr/>
        </p:nvSpPr>
        <p:spPr bwMode="auto">
          <a:xfrm>
            <a:off x="8763000" y="3048000"/>
            <a:ext cx="1066800" cy="381000"/>
          </a:xfrm>
          <a:prstGeom prst="rect">
            <a:avLst/>
          </a:prstGeom>
          <a:solidFill>
            <a:schemeClr val="accent2">
              <a:lumMod val="40000"/>
              <a:lumOff val="60000"/>
            </a:schemeClr>
          </a:solidFill>
          <a:ln w="25400" cap="flat" cmpd="sng" algn="ctr">
            <a:solidFill>
              <a:schemeClr val="tx1"/>
            </a:solidFill>
            <a:prstDash val="solid"/>
            <a:round/>
            <a:headEnd type="triangle" w="med" len="med"/>
            <a:tailEnd type="none" w="med" len="me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Gill Sans Light"/>
              <a:ea typeface="MS PGothic" charset="0"/>
              <a:cs typeface="Gill Sans Light"/>
            </a:endParaRPr>
          </a:p>
        </p:txBody>
      </p:sp>
      <p:cxnSp>
        <p:nvCxnSpPr>
          <p:cNvPr id="68" name="Straight Arrow Connector 67"/>
          <p:cNvCxnSpPr>
            <a:cxnSpLocks noChangeShapeType="1"/>
          </p:cNvCxnSpPr>
          <p:nvPr/>
        </p:nvCxnSpPr>
        <p:spPr bwMode="auto">
          <a:xfrm>
            <a:off x="3632994" y="4533900"/>
            <a:ext cx="1015206" cy="723900"/>
          </a:xfrm>
          <a:prstGeom prst="straightConnector1">
            <a:avLst/>
          </a:prstGeom>
          <a:noFill/>
          <a:ln w="6350">
            <a:solidFill>
              <a:schemeClr val="tx1"/>
            </a:solidFill>
            <a:prstDash val="dash"/>
            <a:round/>
            <a:headEnd/>
            <a:tailEnd type="arrow" w="med" len="med"/>
          </a:ln>
        </p:spPr>
      </p:cxnSp>
      <p:cxnSp>
        <p:nvCxnSpPr>
          <p:cNvPr id="74" name="Straight Arrow Connector 73"/>
          <p:cNvCxnSpPr>
            <a:cxnSpLocks noChangeShapeType="1"/>
          </p:cNvCxnSpPr>
          <p:nvPr/>
        </p:nvCxnSpPr>
        <p:spPr bwMode="auto">
          <a:xfrm>
            <a:off x="7391400" y="2209800"/>
            <a:ext cx="1371600" cy="838200"/>
          </a:xfrm>
          <a:prstGeom prst="straightConnector1">
            <a:avLst/>
          </a:prstGeom>
          <a:noFill/>
          <a:ln w="38100">
            <a:solidFill>
              <a:schemeClr val="tx1"/>
            </a:solidFill>
            <a:round/>
            <a:headEnd/>
            <a:tailEnd type="arrow" w="med" len="med"/>
          </a:ln>
        </p:spPr>
      </p:cxnSp>
      <p:sp>
        <p:nvSpPr>
          <p:cNvPr id="77" name="Rectangle 76"/>
          <p:cNvSpPr/>
          <p:nvPr/>
        </p:nvSpPr>
        <p:spPr bwMode="auto">
          <a:xfrm>
            <a:off x="6629400" y="2133600"/>
            <a:ext cx="762000" cy="152400"/>
          </a:xfrm>
          <a:prstGeom prst="rect">
            <a:avLst/>
          </a:prstGeom>
          <a:solidFill>
            <a:schemeClr val="accent2">
              <a:lumMod val="40000"/>
              <a:lumOff val="60000"/>
            </a:schemeClr>
          </a:solidFill>
          <a:ln w="25400" cap="flat" cmpd="sng" algn="ctr">
            <a:solidFill>
              <a:schemeClr val="tx1"/>
            </a:solidFill>
            <a:prstDash val="solid"/>
            <a:round/>
            <a:headEnd type="triangle" w="med" len="med"/>
            <a:tailEnd type="none" w="med" len="me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Gill Sans Light"/>
              <a:ea typeface="MS PGothic" charset="0"/>
              <a:cs typeface="Gill Sans Light"/>
            </a:endParaRPr>
          </a:p>
        </p:txBody>
      </p:sp>
      <p:grpSp>
        <p:nvGrpSpPr>
          <p:cNvPr id="91" name="Group 90"/>
          <p:cNvGrpSpPr>
            <a:grpSpLocks/>
          </p:cNvGrpSpPr>
          <p:nvPr/>
        </p:nvGrpSpPr>
        <p:grpSpPr bwMode="auto">
          <a:xfrm>
            <a:off x="5562600" y="3200400"/>
            <a:ext cx="3352800" cy="1905000"/>
            <a:chOff x="4038600" y="3200400"/>
            <a:chExt cx="3352800" cy="1905000"/>
          </a:xfrm>
        </p:grpSpPr>
        <p:cxnSp>
          <p:nvCxnSpPr>
            <p:cNvPr id="47149" name="Straight Arrow Connector 62"/>
            <p:cNvCxnSpPr>
              <a:cxnSpLocks noChangeShapeType="1"/>
            </p:cNvCxnSpPr>
            <p:nvPr/>
          </p:nvCxnSpPr>
          <p:spPr bwMode="auto">
            <a:xfrm flipV="1">
              <a:off x="4038600" y="3200400"/>
              <a:ext cx="3352800" cy="1905000"/>
            </a:xfrm>
            <a:prstGeom prst="straightConnector1">
              <a:avLst/>
            </a:prstGeom>
            <a:noFill/>
            <a:ln w="57150" cmpd="thickThin">
              <a:solidFill>
                <a:srgbClr val="3366FF"/>
              </a:solidFill>
              <a:round/>
              <a:headEnd/>
              <a:tailEnd type="arrow" w="med" len="med"/>
            </a:ln>
          </p:spPr>
        </p:cxnSp>
        <p:sp>
          <p:nvSpPr>
            <p:cNvPr id="47150" name="TextBox 77"/>
            <p:cNvSpPr txBox="1">
              <a:spLocks noChangeArrowheads="1"/>
            </p:cNvSpPr>
            <p:nvPr/>
          </p:nvSpPr>
          <p:spPr bwMode="auto">
            <a:xfrm>
              <a:off x="4953000" y="4419600"/>
              <a:ext cx="2420856"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load page from disk</a:t>
              </a:r>
            </a:p>
          </p:txBody>
        </p:sp>
      </p:grpSp>
      <p:grpSp>
        <p:nvGrpSpPr>
          <p:cNvPr id="92" name="Group 91"/>
          <p:cNvGrpSpPr>
            <a:grpSpLocks/>
          </p:cNvGrpSpPr>
          <p:nvPr/>
        </p:nvGrpSpPr>
        <p:grpSpPr bwMode="auto">
          <a:xfrm>
            <a:off x="3670049" y="2181225"/>
            <a:ext cx="3444828" cy="2306638"/>
            <a:chOff x="2215108" y="2133600"/>
            <a:chExt cx="3445612" cy="2306638"/>
          </a:xfrm>
        </p:grpSpPr>
        <p:cxnSp>
          <p:nvCxnSpPr>
            <p:cNvPr id="47147" name="Straight Arrow Connector 68"/>
            <p:cNvCxnSpPr>
              <a:cxnSpLocks noChangeShapeType="1"/>
            </p:cNvCxnSpPr>
            <p:nvPr/>
          </p:nvCxnSpPr>
          <p:spPr bwMode="auto">
            <a:xfrm flipV="1">
              <a:off x="2215108" y="2133600"/>
              <a:ext cx="2890292" cy="2306638"/>
            </a:xfrm>
            <a:prstGeom prst="straightConnector1">
              <a:avLst/>
            </a:prstGeom>
            <a:noFill/>
            <a:ln w="6350">
              <a:solidFill>
                <a:schemeClr val="tx1"/>
              </a:solidFill>
              <a:prstDash val="dash"/>
              <a:round/>
              <a:headEnd/>
              <a:tailEnd type="arrow" w="med" len="med"/>
            </a:ln>
          </p:spPr>
        </p:cxnSp>
        <p:sp>
          <p:nvSpPr>
            <p:cNvPr id="47148" name="TextBox 79"/>
            <p:cNvSpPr txBox="1">
              <a:spLocks noChangeArrowheads="1"/>
            </p:cNvSpPr>
            <p:nvPr/>
          </p:nvSpPr>
          <p:spPr bwMode="auto">
            <a:xfrm>
              <a:off x="3657600" y="3200400"/>
              <a:ext cx="200312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update PT entry</a:t>
              </a:r>
            </a:p>
          </p:txBody>
        </p:sp>
      </p:grpSp>
      <p:sp>
        <p:nvSpPr>
          <p:cNvPr id="47138" name="TextBox 80"/>
          <p:cNvSpPr txBox="1">
            <a:spLocks noChangeArrowheads="1"/>
          </p:cNvSpPr>
          <p:nvPr/>
        </p:nvSpPr>
        <p:spPr bwMode="auto">
          <a:xfrm>
            <a:off x="1981200" y="895350"/>
            <a:ext cx="111120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Process</a:t>
            </a:r>
          </a:p>
        </p:txBody>
      </p:sp>
      <p:grpSp>
        <p:nvGrpSpPr>
          <p:cNvPr id="93" name="Group 92"/>
          <p:cNvGrpSpPr>
            <a:grpSpLocks/>
          </p:cNvGrpSpPr>
          <p:nvPr/>
        </p:nvGrpSpPr>
        <p:grpSpPr bwMode="auto">
          <a:xfrm>
            <a:off x="1905001" y="4876800"/>
            <a:ext cx="1373363" cy="1314468"/>
            <a:chOff x="381000" y="4876800"/>
            <a:chExt cx="1373124" cy="1314528"/>
          </a:xfrm>
        </p:grpSpPr>
        <p:sp>
          <p:nvSpPr>
            <p:cNvPr id="47145" name="TextBox 82"/>
            <p:cNvSpPr txBox="1">
              <a:spLocks noChangeArrowheads="1"/>
            </p:cNvSpPr>
            <p:nvPr/>
          </p:nvSpPr>
          <p:spPr bwMode="auto">
            <a:xfrm>
              <a:off x="457200" y="5791200"/>
              <a:ext cx="1296924" cy="400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scheduler</a:t>
              </a:r>
            </a:p>
          </p:txBody>
        </p:sp>
        <p:sp>
          <p:nvSpPr>
            <p:cNvPr id="47146" name="Punched Tape 84"/>
            <p:cNvSpPr>
              <a:spLocks noChangeArrowheads="1"/>
            </p:cNvSpPr>
            <p:nvPr/>
          </p:nvSpPr>
          <p:spPr bwMode="auto">
            <a:xfrm rot="5400000">
              <a:off x="266700" y="4991100"/>
              <a:ext cx="838200" cy="609600"/>
            </a:xfrm>
            <a:prstGeom prst="flowChartPunchedTape">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82" name="Freeform 81"/>
          <p:cNvSpPr>
            <a:spLocks/>
          </p:cNvSpPr>
          <p:nvPr/>
        </p:nvSpPr>
        <p:spPr bwMode="auto">
          <a:xfrm>
            <a:off x="2370139" y="4487864"/>
            <a:ext cx="776287" cy="592137"/>
          </a:xfrm>
          <a:custGeom>
            <a:avLst/>
            <a:gdLst>
              <a:gd name="T0" fmla="*/ 776111 w 776111"/>
              <a:gd name="T1" fmla="*/ 0 h 593008"/>
              <a:gd name="T2" fmla="*/ 310444 w 776111"/>
              <a:gd name="T3" fmla="*/ 112889 h 593008"/>
              <a:gd name="T4" fmla="*/ 366889 w 776111"/>
              <a:gd name="T5" fmla="*/ 522111 h 593008"/>
              <a:gd name="T6" fmla="*/ 0 w 776111"/>
              <a:gd name="T7" fmla="*/ 592667 h 5930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6111" h="593008">
                <a:moveTo>
                  <a:pt x="776111" y="0"/>
                </a:moveTo>
                <a:cubicBezTo>
                  <a:pt x="577379" y="12935"/>
                  <a:pt x="378648" y="25871"/>
                  <a:pt x="310444" y="112889"/>
                </a:cubicBezTo>
                <a:cubicBezTo>
                  <a:pt x="242240" y="199908"/>
                  <a:pt x="418630" y="442148"/>
                  <a:pt x="366889" y="522111"/>
                </a:cubicBezTo>
                <a:cubicBezTo>
                  <a:pt x="315148" y="602074"/>
                  <a:pt x="0" y="592667"/>
                  <a:pt x="0" y="592667"/>
                </a:cubicBezTo>
              </a:path>
            </a:pathLst>
          </a:custGeom>
          <a:noFill/>
          <a:ln w="38100">
            <a:solidFill>
              <a:srgbClr val="3366FF"/>
            </a:solidFill>
            <a:round/>
            <a:headEnd type="none" w="med" len="med"/>
            <a:tailEnd type="arrow" w="med" len="med"/>
          </a:ln>
          <a:extLst>
            <a:ext uri="{909E8E84-426E-40dd-AFC4-6F175D3DCCD1}">
              <a14:hiddenFill xmlns="" xmlns:a14="http://schemas.microsoft.com/office/drawing/2010/main">
                <a:solidFill>
                  <a:srgbClr val="FFFFFF"/>
                </a:solidFill>
              </a14:hiddenFill>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94" name="Group 93"/>
          <p:cNvGrpSpPr>
            <a:grpSpLocks/>
          </p:cNvGrpSpPr>
          <p:nvPr/>
        </p:nvGrpSpPr>
        <p:grpSpPr bwMode="auto">
          <a:xfrm>
            <a:off x="1676401" y="1962150"/>
            <a:ext cx="1146175" cy="3074988"/>
            <a:chOff x="152400" y="1961444"/>
            <a:chExt cx="1145822" cy="3076223"/>
          </a:xfrm>
        </p:grpSpPr>
        <p:sp>
          <p:nvSpPr>
            <p:cNvPr id="84" name="Freeform 83"/>
            <p:cNvSpPr/>
            <p:nvPr/>
          </p:nvSpPr>
          <p:spPr>
            <a:xfrm>
              <a:off x="409496" y="1961444"/>
              <a:ext cx="888726" cy="3076223"/>
            </a:xfrm>
            <a:custGeom>
              <a:avLst/>
              <a:gdLst>
                <a:gd name="connsiteX0" fmla="*/ 42380 w 889046"/>
                <a:gd name="connsiteY0" fmla="*/ 3076223 h 3076223"/>
                <a:gd name="connsiteX1" fmla="*/ 352824 w 889046"/>
                <a:gd name="connsiteY1" fmla="*/ 2483556 h 3076223"/>
                <a:gd name="connsiteX2" fmla="*/ 46 w 889046"/>
                <a:gd name="connsiteY2" fmla="*/ 1919112 h 3076223"/>
                <a:gd name="connsiteX3" fmla="*/ 381046 w 889046"/>
                <a:gd name="connsiteY3" fmla="*/ 1411112 h 3076223"/>
                <a:gd name="connsiteX4" fmla="*/ 268157 w 889046"/>
                <a:gd name="connsiteY4" fmla="*/ 663223 h 3076223"/>
                <a:gd name="connsiteX5" fmla="*/ 889046 w 889046"/>
                <a:gd name="connsiteY5" fmla="*/ 0 h 3076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46" h="3076223">
                  <a:moveTo>
                    <a:pt x="42380" y="3076223"/>
                  </a:moveTo>
                  <a:cubicBezTo>
                    <a:pt x="201130" y="2876315"/>
                    <a:pt x="359880" y="2676408"/>
                    <a:pt x="352824" y="2483556"/>
                  </a:cubicBezTo>
                  <a:cubicBezTo>
                    <a:pt x="345768" y="2290704"/>
                    <a:pt x="-4658" y="2097853"/>
                    <a:pt x="46" y="1919112"/>
                  </a:cubicBezTo>
                  <a:cubicBezTo>
                    <a:pt x="4750" y="1740371"/>
                    <a:pt x="336361" y="1620427"/>
                    <a:pt x="381046" y="1411112"/>
                  </a:cubicBezTo>
                  <a:cubicBezTo>
                    <a:pt x="425731" y="1201797"/>
                    <a:pt x="183490" y="898408"/>
                    <a:pt x="268157" y="663223"/>
                  </a:cubicBezTo>
                  <a:cubicBezTo>
                    <a:pt x="352824" y="428038"/>
                    <a:pt x="889046" y="0"/>
                    <a:pt x="889046" y="0"/>
                  </a:cubicBezTo>
                </a:path>
              </a:pathLst>
            </a:custGeom>
            <a:ln w="38100">
              <a:solidFill>
                <a:schemeClr val="accent6"/>
              </a:solidFill>
              <a:headEnd type="none"/>
              <a:tailEnd type="arrow"/>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MS PGothic" charset="0"/>
                <a:cs typeface="Gill Sans Light"/>
              </a:endParaRPr>
            </a:p>
          </p:txBody>
        </p:sp>
        <p:sp>
          <p:nvSpPr>
            <p:cNvPr id="86" name="TextBox 85"/>
            <p:cNvSpPr txBox="1"/>
            <p:nvPr/>
          </p:nvSpPr>
          <p:spPr>
            <a:xfrm>
              <a:off x="152400" y="2132963"/>
              <a:ext cx="709334" cy="400271"/>
            </a:xfrm>
            <a:prstGeom prst="rect">
              <a:avLst/>
            </a:prstGeom>
            <a:noFill/>
            <a:ln w="38100">
              <a:noFill/>
            </a:ln>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9D00"/>
                  </a:solidFill>
                  <a:effectLst/>
                  <a:uLnTx/>
                  <a:uFillTx/>
                  <a:latin typeface="Gill Sans" charset="0"/>
                  <a:ea typeface="Gill Sans" charset="0"/>
                  <a:cs typeface="Gill Sans" charset="0"/>
                </a:rPr>
                <a:t>retry</a:t>
              </a:r>
            </a:p>
          </p:txBody>
        </p:sp>
      </p:grpSp>
      <p:sp>
        <p:nvSpPr>
          <p:cNvPr id="87" name="Cube 86"/>
          <p:cNvSpPr>
            <a:spLocks noChangeArrowheads="1"/>
          </p:cNvSpPr>
          <p:nvPr/>
        </p:nvSpPr>
        <p:spPr bwMode="auto">
          <a:xfrm>
            <a:off x="8915400" y="3200400"/>
            <a:ext cx="457200" cy="152400"/>
          </a:xfrm>
          <a:prstGeom prst="cube">
            <a:avLst>
              <a:gd name="adj" fmla="val 25000"/>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nvGrpSpPr>
          <p:cNvPr id="3" name="Group 2"/>
          <p:cNvGrpSpPr/>
          <p:nvPr/>
        </p:nvGrpSpPr>
        <p:grpSpPr>
          <a:xfrm>
            <a:off x="5867400" y="1600201"/>
            <a:ext cx="2895600" cy="395539"/>
            <a:chOff x="4343400" y="1600200"/>
            <a:chExt cx="2895600" cy="395539"/>
          </a:xfrm>
        </p:grpSpPr>
        <p:cxnSp>
          <p:nvCxnSpPr>
            <p:cNvPr id="47113" name="Straight Arrow Connector 11"/>
            <p:cNvCxnSpPr>
              <a:cxnSpLocks noChangeShapeType="1"/>
              <a:stCxn id="47111" idx="3"/>
            </p:cNvCxnSpPr>
            <p:nvPr/>
          </p:nvCxnSpPr>
          <p:spPr bwMode="auto">
            <a:xfrm>
              <a:off x="4343400" y="1676400"/>
              <a:ext cx="762000" cy="0"/>
            </a:xfrm>
            <a:prstGeom prst="straightConnector1">
              <a:avLst/>
            </a:prstGeom>
            <a:noFill/>
            <a:ln w="38100">
              <a:solidFill>
                <a:schemeClr val="tx1"/>
              </a:solidFill>
              <a:round/>
              <a:headEnd/>
              <a:tailEnd type="arrow" w="med" len="med"/>
            </a:ln>
          </p:spPr>
        </p:cxnSp>
        <p:cxnSp>
          <p:nvCxnSpPr>
            <p:cNvPr id="47117" name="Straight Arrow Connector 25"/>
            <p:cNvCxnSpPr>
              <a:cxnSpLocks noChangeShapeType="1"/>
              <a:stCxn id="56" idx="3"/>
            </p:cNvCxnSpPr>
            <p:nvPr/>
          </p:nvCxnSpPr>
          <p:spPr bwMode="auto">
            <a:xfrm>
              <a:off x="5867400" y="1676400"/>
              <a:ext cx="1371600" cy="319339"/>
            </a:xfrm>
            <a:prstGeom prst="straightConnector1">
              <a:avLst/>
            </a:prstGeom>
            <a:noFill/>
            <a:ln w="38100">
              <a:solidFill>
                <a:schemeClr val="tx1"/>
              </a:solidFill>
              <a:round/>
              <a:headEnd/>
              <a:tailEnd type="arrow" w="med" len="med"/>
            </a:ln>
          </p:spPr>
        </p:cxnSp>
        <p:sp>
          <p:nvSpPr>
            <p:cNvPr id="56" name="Rectangle 55"/>
            <p:cNvSpPr/>
            <p:nvPr/>
          </p:nvSpPr>
          <p:spPr bwMode="auto">
            <a:xfrm>
              <a:off x="5105400" y="1600200"/>
              <a:ext cx="762000" cy="152400"/>
            </a:xfrm>
            <a:prstGeom prst="rect">
              <a:avLst/>
            </a:prstGeom>
            <a:solidFill>
              <a:schemeClr val="accent2">
                <a:lumMod val="40000"/>
                <a:lumOff val="60000"/>
              </a:schemeClr>
            </a:solidFill>
            <a:ln w="25400" cap="flat" cmpd="sng" algn="ctr">
              <a:solidFill>
                <a:schemeClr val="tx1"/>
              </a:solidFill>
              <a:prstDash val="solid"/>
              <a:round/>
              <a:headEnd type="triangle" w="med" len="med"/>
              <a:tailEnd type="none" w="med" len="me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Gill Sans Light"/>
                <a:ea typeface="MS PGothic" charset="0"/>
                <a:cs typeface="Gill Sans Light"/>
              </a:endParaRPr>
            </a:p>
          </p:txBody>
        </p:sp>
      </p:grpSp>
      <p:cxnSp>
        <p:nvCxnSpPr>
          <p:cNvPr id="6" name="Straight Arrow Connector 5"/>
          <p:cNvCxnSpPr>
            <a:stCxn id="47111" idx="3"/>
            <a:endCxn id="77" idx="1"/>
          </p:cNvCxnSpPr>
          <p:nvPr/>
        </p:nvCxnSpPr>
        <p:spPr bwMode="auto">
          <a:xfrm>
            <a:off x="5867400" y="1676400"/>
            <a:ext cx="762000" cy="533400"/>
          </a:xfrm>
          <a:prstGeom prst="straightConnector1">
            <a:avLst/>
          </a:prstGeom>
          <a:solidFill>
            <a:schemeClr val="bg1"/>
          </a:solidFill>
          <a:ln w="38100"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nvGrpSpPr>
          <p:cNvPr id="67" name="Group 66"/>
          <p:cNvGrpSpPr/>
          <p:nvPr/>
        </p:nvGrpSpPr>
        <p:grpSpPr>
          <a:xfrm>
            <a:off x="6019801" y="1771652"/>
            <a:ext cx="2895601" cy="1523996"/>
            <a:chOff x="4724400" y="1802068"/>
            <a:chExt cx="3070763" cy="1182748"/>
          </a:xfrm>
        </p:grpSpPr>
        <p:cxnSp>
          <p:nvCxnSpPr>
            <p:cNvPr id="69" name="Straight Connector 15"/>
            <p:cNvCxnSpPr>
              <a:cxnSpLocks noChangeShapeType="1"/>
            </p:cNvCxnSpPr>
            <p:nvPr/>
          </p:nvCxnSpPr>
          <p:spPr bwMode="auto">
            <a:xfrm>
              <a:off x="4724400" y="2667000"/>
              <a:ext cx="1371600" cy="0"/>
            </a:xfrm>
            <a:prstGeom prst="line">
              <a:avLst/>
            </a:prstGeom>
            <a:noFill/>
            <a:ln w="38100">
              <a:solidFill>
                <a:schemeClr val="tx1"/>
              </a:solidFill>
              <a:round/>
              <a:headEnd/>
              <a:tailEnd/>
            </a:ln>
          </p:spPr>
        </p:cxnSp>
        <p:cxnSp>
          <p:nvCxnSpPr>
            <p:cNvPr id="70" name="Straight Connector 17"/>
            <p:cNvCxnSpPr>
              <a:cxnSpLocks noChangeShapeType="1"/>
            </p:cNvCxnSpPr>
            <p:nvPr/>
          </p:nvCxnSpPr>
          <p:spPr bwMode="auto">
            <a:xfrm flipV="1">
              <a:off x="4724400" y="1802068"/>
              <a:ext cx="0" cy="864932"/>
            </a:xfrm>
            <a:prstGeom prst="line">
              <a:avLst/>
            </a:prstGeom>
            <a:noFill/>
            <a:ln w="38100">
              <a:solidFill>
                <a:schemeClr val="tx1"/>
              </a:solidFill>
              <a:round/>
              <a:headEnd/>
              <a:tailEnd/>
            </a:ln>
          </p:spPr>
        </p:cxnSp>
        <p:cxnSp>
          <p:nvCxnSpPr>
            <p:cNvPr id="71" name="Straight Connector 19"/>
            <p:cNvCxnSpPr>
              <a:cxnSpLocks noChangeShapeType="1"/>
              <a:endCxn id="87" idx="2"/>
            </p:cNvCxnSpPr>
            <p:nvPr/>
          </p:nvCxnSpPr>
          <p:spPr bwMode="auto">
            <a:xfrm>
              <a:off x="6082744" y="2667000"/>
              <a:ext cx="1712419" cy="317816"/>
            </a:xfrm>
            <a:prstGeom prst="line">
              <a:avLst/>
            </a:prstGeom>
            <a:noFill/>
            <a:ln w="38100">
              <a:solidFill>
                <a:schemeClr val="tx1"/>
              </a:solidFill>
              <a:round/>
              <a:headEnd type="none" w="med" len="med"/>
              <a:tailEnd type="arrow" w="med" len="med"/>
            </a:ln>
          </p:spPr>
        </p:cxnSp>
      </p:grpSp>
      <p:sp>
        <p:nvSpPr>
          <p:cNvPr id="72" name="TextBox 39"/>
          <p:cNvSpPr txBox="1">
            <a:spLocks noChangeArrowheads="1"/>
          </p:cNvSpPr>
          <p:nvPr/>
        </p:nvSpPr>
        <p:spPr bwMode="auto">
          <a:xfrm>
            <a:off x="8026401" y="2410327"/>
            <a:ext cx="824265"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frame#</a:t>
            </a:r>
          </a:p>
        </p:txBody>
      </p:sp>
      <p:sp>
        <p:nvSpPr>
          <p:cNvPr id="73" name="TextBox 40"/>
          <p:cNvSpPr txBox="1">
            <a:spLocks noChangeArrowheads="1"/>
          </p:cNvSpPr>
          <p:nvPr/>
        </p:nvSpPr>
        <p:spPr bwMode="auto">
          <a:xfrm>
            <a:off x="7694613" y="3079924"/>
            <a:ext cx="68429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offset</a:t>
            </a:r>
          </a:p>
        </p:txBody>
      </p:sp>
      <p:sp>
        <p:nvSpPr>
          <p:cNvPr id="2" name="Slide Number Placeholder 3">
            <a:extLst>
              <a:ext uri="{FF2B5EF4-FFF2-40B4-BE49-F238E27FC236}">
                <a16:creationId xmlns:a16="http://schemas.microsoft.com/office/drawing/2014/main" id="{5A264FEF-A5BC-21C4-DFDF-F1DD794BC633}"/>
              </a:ext>
            </a:extLst>
          </p:cNvPr>
          <p:cNvSpPr txBox="1">
            <a:spLocks/>
          </p:cNvSpPr>
          <p:nvPr/>
        </p:nvSpPr>
        <p:spPr>
          <a:xfrm>
            <a:off x="11604239" y="6492873"/>
            <a:ext cx="569288" cy="365125"/>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b="0" smtClean="0">
                <a:solidFill>
                  <a:prstClr val="black">
                    <a:tint val="75000"/>
                  </a:prstClr>
                </a:solidFill>
                <a:latin typeface="Calibri"/>
                <a:ea typeface="+mn-ea"/>
                <a:cs typeface="+mn-cs"/>
              </a:rPr>
              <a:pPr defTabSz="457200" eaLnBrk="1" fontAlgn="auto" hangingPunct="1">
                <a:spcBef>
                  <a:spcPts val="0"/>
                </a:spcBef>
                <a:spcAft>
                  <a:spcPts val="0"/>
                </a:spcAft>
              </a:pPr>
              <a:t>48</a:t>
            </a:fld>
            <a:endParaRPr lang="en-US" b="0" dirty="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3771376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47121"/>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47122"/>
                                        </p:tgtEl>
                                        <p:attrNameLst>
                                          <p:attrName>style.visibility</p:attrName>
                                        </p:attrNameLst>
                                      </p:cBhvr>
                                      <p:to>
                                        <p:strVal val="visible"/>
                                      </p:to>
                                    </p:se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47123"/>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4712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3"/>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4"/>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47124"/>
                                        </p:tgtEl>
                                        <p:attrNameLst>
                                          <p:attrName>style.visibility</p:attrName>
                                        </p:attrNameLst>
                                      </p:cBhvr>
                                      <p:to>
                                        <p:strVal val="hidden"/>
                                      </p:to>
                                    </p:set>
                                  </p:childTnLst>
                                </p:cTn>
                              </p:par>
                            </p:childTnLst>
                          </p:cTn>
                        </p:par>
                        <p:par>
                          <p:cTn id="36" fill="hold">
                            <p:stCondLst>
                              <p:cond delay="0"/>
                            </p:stCondLst>
                            <p:childTnLst>
                              <p:par>
                                <p:cTn id="37" presetID="1" presetClass="exit" presetSubtype="0" fill="hold" grpId="1" nodeType="afterEffect">
                                  <p:stCondLst>
                                    <p:cond delay="0"/>
                                  </p:stCondLst>
                                  <p:childTnLst>
                                    <p:set>
                                      <p:cBhvr>
                                        <p:cTn id="38" dur="1" fill="hold">
                                          <p:stCondLst>
                                            <p:cond delay="0"/>
                                          </p:stCondLst>
                                        </p:cTn>
                                        <p:tgtEl>
                                          <p:spTgt spid="47121"/>
                                        </p:tgtEl>
                                        <p:attrNameLst>
                                          <p:attrName>style.visibility</p:attrName>
                                        </p:attrNameLst>
                                      </p:cBhvr>
                                      <p:to>
                                        <p:strVal val="hidden"/>
                                      </p:to>
                                    </p:set>
                                  </p:childTnLst>
                                </p:cTn>
                              </p:par>
                            </p:childTnLst>
                          </p:cTn>
                        </p:par>
                        <p:par>
                          <p:cTn id="39" fill="hold">
                            <p:stCondLst>
                              <p:cond delay="0"/>
                            </p:stCondLst>
                            <p:childTnLst>
                              <p:par>
                                <p:cTn id="40" presetID="1" presetClass="exit" presetSubtype="0" fill="hold" grpId="1" nodeType="afterEffect">
                                  <p:stCondLst>
                                    <p:cond delay="0"/>
                                  </p:stCondLst>
                                  <p:childTnLst>
                                    <p:set>
                                      <p:cBhvr>
                                        <p:cTn id="41" dur="1" fill="hold">
                                          <p:stCondLst>
                                            <p:cond delay="0"/>
                                          </p:stCondLst>
                                        </p:cTn>
                                        <p:tgtEl>
                                          <p:spTgt spid="47122"/>
                                        </p:tgtEl>
                                        <p:attrNameLst>
                                          <p:attrName>style.visibility</p:attrName>
                                        </p:attrNameLst>
                                      </p:cBhvr>
                                      <p:to>
                                        <p:strVal val="hidden"/>
                                      </p:to>
                                    </p:set>
                                  </p:childTnLst>
                                </p:cTn>
                              </p:par>
                            </p:childTnLst>
                          </p:cTn>
                        </p:par>
                        <p:par>
                          <p:cTn id="42" fill="hold">
                            <p:stCondLst>
                              <p:cond delay="0"/>
                            </p:stCondLst>
                            <p:childTnLst>
                              <p:par>
                                <p:cTn id="43" presetID="1" presetClass="exit" presetSubtype="0" fill="hold" grpId="1" nodeType="afterEffect">
                                  <p:stCondLst>
                                    <p:cond delay="0"/>
                                  </p:stCondLst>
                                  <p:childTnLst>
                                    <p:set>
                                      <p:cBhvr>
                                        <p:cTn id="44" dur="1" fill="hold">
                                          <p:stCondLst>
                                            <p:cond delay="0"/>
                                          </p:stCondLst>
                                        </p:cTn>
                                        <p:tgtEl>
                                          <p:spTgt spid="47123"/>
                                        </p:tgtEl>
                                        <p:attrNameLst>
                                          <p:attrName>style.visibility</p:attrName>
                                        </p:attrNameLst>
                                      </p:cBhvr>
                                      <p:to>
                                        <p:strVal val="hidden"/>
                                      </p:to>
                                    </p:set>
                                  </p:childTnLst>
                                </p:cTn>
                              </p:par>
                              <p:par>
                                <p:cTn id="45" presetID="22" presetClass="entr" presetSubtype="8"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wipe(left)">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wipe(left)">
                                      <p:cBhvr>
                                        <p:cTn id="52" dur="500"/>
                                        <p:tgtEl>
                                          <p:spTgt spid="6"/>
                                        </p:tgtEl>
                                      </p:cBhvr>
                                    </p:animEffect>
                                  </p:childTnLst>
                                </p:cTn>
                              </p:par>
                              <p:par>
                                <p:cTn id="53" presetID="1" presetClass="entr" presetSubtype="0" fill="hold" grpId="2" nodeType="withEffect">
                                  <p:stCondLst>
                                    <p:cond delay="0"/>
                                  </p:stCondLst>
                                  <p:childTnLst>
                                    <p:set>
                                      <p:cBhvr>
                                        <p:cTn id="54" dur="1" fill="hold">
                                          <p:stCondLst>
                                            <p:cond delay="0"/>
                                          </p:stCondLst>
                                        </p:cTn>
                                        <p:tgtEl>
                                          <p:spTgt spid="47121"/>
                                        </p:tgtEl>
                                        <p:attrNameLst>
                                          <p:attrName>style.visibility</p:attrName>
                                        </p:attrNameLst>
                                      </p:cBhvr>
                                      <p:to>
                                        <p:strVal val="visible"/>
                                      </p:to>
                                    </p:set>
                                  </p:childTnLst>
                                </p:cTn>
                              </p:par>
                            </p:childTnLst>
                          </p:cTn>
                        </p:par>
                        <p:par>
                          <p:cTn id="55" fill="hold">
                            <p:stCondLst>
                              <p:cond delay="500"/>
                            </p:stCondLst>
                            <p:childTnLst>
                              <p:par>
                                <p:cTn id="56" presetID="1" presetClass="entr" presetSubtype="0" fill="hold" nodeType="afterEffect">
                                  <p:stCondLst>
                                    <p:cond delay="0"/>
                                  </p:stCondLst>
                                  <p:childTnLst>
                                    <p:set>
                                      <p:cBhvr>
                                        <p:cTn id="57" dur="1" fill="hold">
                                          <p:stCondLst>
                                            <p:cond delay="0"/>
                                          </p:stCondLst>
                                        </p:cTn>
                                        <p:tgtEl>
                                          <p:spTgt spid="88"/>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5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33"/>
                                        </p:tgtEl>
                                        <p:attrNameLst>
                                          <p:attrName>style.visibility</p:attrName>
                                        </p:attrNameLst>
                                      </p:cBhvr>
                                      <p:to>
                                        <p:strVal val="hidden"/>
                                      </p:to>
                                    </p:set>
                                  </p:childTnLst>
                                </p:cTn>
                              </p:par>
                            </p:childTnLst>
                          </p:cTn>
                        </p:par>
                        <p:par>
                          <p:cTn id="64" fill="hold">
                            <p:stCondLst>
                              <p:cond delay="0"/>
                            </p:stCondLst>
                            <p:childTnLst>
                              <p:par>
                                <p:cTn id="65" presetID="1" presetClass="exit" presetSubtype="0" fill="hold" grpId="4" nodeType="afterEffect">
                                  <p:stCondLst>
                                    <p:cond delay="0"/>
                                  </p:stCondLst>
                                  <p:childTnLst>
                                    <p:set>
                                      <p:cBhvr>
                                        <p:cTn id="66" dur="1" fill="hold">
                                          <p:stCondLst>
                                            <p:cond delay="0"/>
                                          </p:stCondLst>
                                        </p:cTn>
                                        <p:tgtEl>
                                          <p:spTgt spid="47121"/>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6"/>
                                        </p:tgtEl>
                                        <p:attrNameLst>
                                          <p:attrName>style.visibility</p:attrName>
                                        </p:attrNameLst>
                                      </p:cBhvr>
                                      <p:to>
                                        <p:strVal val="hidden"/>
                                      </p:to>
                                    </p:set>
                                  </p:childTnLst>
                                </p:cTn>
                              </p:par>
                            </p:childTnLst>
                          </p:cTn>
                        </p:par>
                        <p:par>
                          <p:cTn id="69" fill="hold">
                            <p:stCondLst>
                              <p:cond delay="0"/>
                            </p:stCondLst>
                            <p:childTnLst>
                              <p:par>
                                <p:cTn id="70" presetID="22" presetClass="entr" presetSubtype="1" fill="hold" nodeType="afterEffect">
                                  <p:stCondLst>
                                    <p:cond delay="0"/>
                                  </p:stCondLst>
                                  <p:childTnLst>
                                    <p:set>
                                      <p:cBhvr>
                                        <p:cTn id="71" dur="1" fill="hold">
                                          <p:stCondLst>
                                            <p:cond delay="0"/>
                                          </p:stCondLst>
                                        </p:cTn>
                                        <p:tgtEl>
                                          <p:spTgt spid="89"/>
                                        </p:tgtEl>
                                        <p:attrNameLst>
                                          <p:attrName>style.visibility</p:attrName>
                                        </p:attrNameLst>
                                      </p:cBhvr>
                                      <p:to>
                                        <p:strVal val="visible"/>
                                      </p:to>
                                    </p:set>
                                    <p:animEffect transition="in" filter="wipe(up)">
                                      <p:cBhvr>
                                        <p:cTn id="72" dur="500"/>
                                        <p:tgtEl>
                                          <p:spTgt spid="89"/>
                                        </p:tgtEl>
                                      </p:cBhvr>
                                    </p:animEffect>
                                  </p:childTnLst>
                                </p:cTn>
                              </p:par>
                            </p:childTnLst>
                          </p:cTn>
                        </p:par>
                        <p:par>
                          <p:cTn id="73" fill="hold">
                            <p:stCondLst>
                              <p:cond delay="500"/>
                            </p:stCondLst>
                            <p:childTnLst>
                              <p:par>
                                <p:cTn id="74" presetID="1" presetClass="entr" presetSubtype="0" fill="hold" nodeType="afterEffect">
                                  <p:stCondLst>
                                    <p:cond delay="0"/>
                                  </p:stCondLst>
                                  <p:childTnLst>
                                    <p:set>
                                      <p:cBhvr>
                                        <p:cTn id="75" dur="1" fill="hold">
                                          <p:stCondLst>
                                            <p:cond delay="0"/>
                                          </p:stCondLst>
                                        </p:cTn>
                                        <p:tgtEl>
                                          <p:spTgt spid="90"/>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68"/>
                                        </p:tgtEl>
                                        <p:attrNameLst>
                                          <p:attrName>style.visibility</p:attrName>
                                        </p:attrNameLst>
                                      </p:cBhvr>
                                      <p:to>
                                        <p:strVal val="visible"/>
                                      </p:to>
                                    </p:set>
                                    <p:animEffect transition="in" filter="wipe(left)">
                                      <p:cBhvr>
                                        <p:cTn id="80" dur="500"/>
                                        <p:tgtEl>
                                          <p:spTgt spid="68"/>
                                        </p:tgtEl>
                                      </p:cBhvr>
                                    </p:animEffect>
                                  </p:childTnLst>
                                </p:cTn>
                              </p:par>
                            </p:childTnLst>
                          </p:cTn>
                        </p:par>
                        <p:par>
                          <p:cTn id="81" fill="hold" nodeType="withGroup">
                            <p:stCondLst>
                              <p:cond delay="500"/>
                            </p:stCondLst>
                            <p:childTnLst>
                              <p:par>
                                <p:cTn id="82" presetID="1" presetClass="entr" presetSubtype="0" fill="hold" grpId="0" nodeType="afterEffect">
                                  <p:stCondLst>
                                    <p:cond delay="0"/>
                                  </p:stCondLst>
                                  <p:childTnLst>
                                    <p:set>
                                      <p:cBhvr>
                                        <p:cTn id="83" dur="1" fill="hold">
                                          <p:stCondLst>
                                            <p:cond delay="0"/>
                                          </p:stCondLst>
                                        </p:cTn>
                                        <p:tgtEl>
                                          <p:spTgt spid="65"/>
                                        </p:tgtEl>
                                        <p:attrNameLst>
                                          <p:attrName>style.visibility</p:attrName>
                                        </p:attrNameLst>
                                      </p:cBhvr>
                                      <p:to>
                                        <p:strVal val="visible"/>
                                      </p:to>
                                    </p:set>
                                  </p:childTnLst>
                                </p:cTn>
                              </p:par>
                            </p:childTnLst>
                          </p:cTn>
                        </p:par>
                        <p:par>
                          <p:cTn id="84" fill="hold" nodeType="withGroup">
                            <p:stCondLst>
                              <p:cond delay="500"/>
                            </p:stCondLst>
                            <p:childTnLst>
                              <p:par>
                                <p:cTn id="85" presetID="22" presetClass="entr" presetSubtype="4" fill="hold" nodeType="afterEffect">
                                  <p:stCondLst>
                                    <p:cond delay="0"/>
                                  </p:stCondLst>
                                  <p:childTnLst>
                                    <p:set>
                                      <p:cBhvr>
                                        <p:cTn id="86" dur="1" fill="hold">
                                          <p:stCondLst>
                                            <p:cond delay="0"/>
                                          </p:stCondLst>
                                        </p:cTn>
                                        <p:tgtEl>
                                          <p:spTgt spid="91"/>
                                        </p:tgtEl>
                                        <p:attrNameLst>
                                          <p:attrName>style.visibility</p:attrName>
                                        </p:attrNameLst>
                                      </p:cBhvr>
                                      <p:to>
                                        <p:strVal val="visible"/>
                                      </p:to>
                                    </p:set>
                                    <p:animEffect transition="in" filter="wipe(down)">
                                      <p:cBhvr>
                                        <p:cTn id="87" dur="500"/>
                                        <p:tgtEl>
                                          <p:spTgt spid="91"/>
                                        </p:tgtEl>
                                      </p:cBhvr>
                                    </p:animEffect>
                                  </p:childTnLst>
                                </p:cTn>
                              </p:par>
                            </p:childTnLst>
                          </p:cTn>
                        </p:par>
                        <p:par>
                          <p:cTn id="88" fill="hold" nodeType="withGroup">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6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91"/>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68"/>
                                        </p:tgtEl>
                                        <p:attrNameLst>
                                          <p:attrName>style.visibility</p:attrName>
                                        </p:attrNameLst>
                                      </p:cBhvr>
                                      <p:to>
                                        <p:strVal val="hidden"/>
                                      </p:to>
                                    </p:set>
                                  </p:childTnLst>
                                </p:cTn>
                              </p:par>
                            </p:childTnLst>
                          </p:cTn>
                        </p:par>
                        <p:par>
                          <p:cTn id="97" fill="hold" nodeType="withGroup">
                            <p:stCondLst>
                              <p:cond delay="0"/>
                            </p:stCondLst>
                            <p:childTnLst>
                              <p:par>
                                <p:cTn id="98" presetID="22" presetClass="entr" presetSubtype="8" fill="hold" nodeType="afterEffect">
                                  <p:stCondLst>
                                    <p:cond delay="0"/>
                                  </p:stCondLst>
                                  <p:childTnLst>
                                    <p:set>
                                      <p:cBhvr>
                                        <p:cTn id="99" dur="1" fill="hold">
                                          <p:stCondLst>
                                            <p:cond delay="0"/>
                                          </p:stCondLst>
                                        </p:cTn>
                                        <p:tgtEl>
                                          <p:spTgt spid="92"/>
                                        </p:tgtEl>
                                        <p:attrNameLst>
                                          <p:attrName>style.visibility</p:attrName>
                                        </p:attrNameLst>
                                      </p:cBhvr>
                                      <p:to>
                                        <p:strVal val="visible"/>
                                      </p:to>
                                    </p:set>
                                    <p:animEffect transition="in" filter="wipe(left)">
                                      <p:cBhvr>
                                        <p:cTn id="100" dur="500"/>
                                        <p:tgtEl>
                                          <p:spTgt spid="92"/>
                                        </p:tgtEl>
                                      </p:cBhvr>
                                    </p:animEffect>
                                  </p:childTnLst>
                                </p:cTn>
                              </p:par>
                            </p:childTnLst>
                          </p:cTn>
                        </p:par>
                        <p:par>
                          <p:cTn id="101" fill="hold">
                            <p:stCondLst>
                              <p:cond delay="500"/>
                            </p:stCondLst>
                            <p:childTnLst>
                              <p:par>
                                <p:cTn id="102" presetID="1" presetClass="entr" presetSubtype="0" fill="hold" grpId="0" nodeType="afterEffect">
                                  <p:stCondLst>
                                    <p:cond delay="0"/>
                                  </p:stCondLst>
                                  <p:childTnLst>
                                    <p:set>
                                      <p:cBhvr>
                                        <p:cTn id="103" dur="1" fill="hold">
                                          <p:stCondLst>
                                            <p:cond delay="0"/>
                                          </p:stCondLst>
                                        </p:cTn>
                                        <p:tgtEl>
                                          <p:spTgt spid="77"/>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nodeType="clickEffect">
                                  <p:stCondLst>
                                    <p:cond delay="0"/>
                                  </p:stCondLst>
                                  <p:childTnLst>
                                    <p:set>
                                      <p:cBhvr>
                                        <p:cTn id="107" dur="1" fill="hold">
                                          <p:stCondLst>
                                            <p:cond delay="0"/>
                                          </p:stCondLst>
                                        </p:cTn>
                                        <p:tgtEl>
                                          <p:spTgt spid="92"/>
                                        </p:tgtEl>
                                        <p:attrNameLst>
                                          <p:attrName>style.visibility</p:attrName>
                                        </p:attrNameLst>
                                      </p:cBhvr>
                                      <p:to>
                                        <p:strVal val="hidden"/>
                                      </p:to>
                                    </p:set>
                                  </p:childTnLst>
                                </p:cTn>
                              </p:par>
                            </p:childTnLst>
                          </p:cTn>
                        </p:par>
                        <p:par>
                          <p:cTn id="108" fill="hold" nodeType="withGroup">
                            <p:stCondLst>
                              <p:cond delay="0"/>
                            </p:stCondLst>
                            <p:childTnLst>
                              <p:par>
                                <p:cTn id="109" presetID="22" presetClass="entr" presetSubtype="1" fill="hold" grpId="0" nodeType="afterEffect">
                                  <p:stCondLst>
                                    <p:cond delay="0"/>
                                  </p:stCondLst>
                                  <p:childTnLst>
                                    <p:set>
                                      <p:cBhvr>
                                        <p:cTn id="110" dur="1" fill="hold">
                                          <p:stCondLst>
                                            <p:cond delay="0"/>
                                          </p:stCondLst>
                                        </p:cTn>
                                        <p:tgtEl>
                                          <p:spTgt spid="82"/>
                                        </p:tgtEl>
                                        <p:attrNameLst>
                                          <p:attrName>style.visibility</p:attrName>
                                        </p:attrNameLst>
                                      </p:cBhvr>
                                      <p:to>
                                        <p:strVal val="visible"/>
                                      </p:to>
                                    </p:set>
                                    <p:animEffect transition="in" filter="wipe(up)">
                                      <p:cBhvr>
                                        <p:cTn id="111" dur="500"/>
                                        <p:tgtEl>
                                          <p:spTgt spid="82"/>
                                        </p:tgtEl>
                                      </p:cBhvr>
                                    </p:animEffect>
                                  </p:childTnLst>
                                </p:cTn>
                              </p:par>
                            </p:childTnLst>
                          </p:cTn>
                        </p:par>
                        <p:par>
                          <p:cTn id="112" fill="hold">
                            <p:stCondLst>
                              <p:cond delay="500"/>
                            </p:stCondLst>
                            <p:childTnLst>
                              <p:par>
                                <p:cTn id="113" presetID="3" presetClass="entr" presetSubtype="10" fill="hold" nodeType="afterEffect">
                                  <p:stCondLst>
                                    <p:cond delay="0"/>
                                  </p:stCondLst>
                                  <p:childTnLst>
                                    <p:set>
                                      <p:cBhvr>
                                        <p:cTn id="114" dur="1" fill="hold">
                                          <p:stCondLst>
                                            <p:cond delay="0"/>
                                          </p:stCondLst>
                                        </p:cTn>
                                        <p:tgtEl>
                                          <p:spTgt spid="93"/>
                                        </p:tgtEl>
                                        <p:attrNameLst>
                                          <p:attrName>style.visibility</p:attrName>
                                        </p:attrNameLst>
                                      </p:cBhvr>
                                      <p:to>
                                        <p:strVal val="visible"/>
                                      </p:to>
                                    </p:set>
                                    <p:animEffect transition="in" filter="blinds(horizontal)">
                                      <p:cBhvr>
                                        <p:cTn id="115" dur="500"/>
                                        <p:tgtEl>
                                          <p:spTgt spid="93"/>
                                        </p:tgtEl>
                                      </p:cBhvr>
                                    </p:animEffect>
                                  </p:childTnLst>
                                </p:cTn>
                              </p:par>
                            </p:childTnLst>
                          </p:cTn>
                        </p:par>
                        <p:par>
                          <p:cTn id="116" fill="hold" nodeType="withGroup">
                            <p:stCondLst>
                              <p:cond delay="1000"/>
                            </p:stCondLst>
                            <p:childTnLst>
                              <p:par>
                                <p:cTn id="117" presetID="22" presetClass="entr" presetSubtype="4" fill="hold" nodeType="afterEffect">
                                  <p:stCondLst>
                                    <p:cond delay="0"/>
                                  </p:stCondLst>
                                  <p:childTnLst>
                                    <p:set>
                                      <p:cBhvr>
                                        <p:cTn id="118" dur="1" fill="hold">
                                          <p:stCondLst>
                                            <p:cond delay="0"/>
                                          </p:stCondLst>
                                        </p:cTn>
                                        <p:tgtEl>
                                          <p:spTgt spid="94"/>
                                        </p:tgtEl>
                                        <p:attrNameLst>
                                          <p:attrName>style.visibility</p:attrName>
                                        </p:attrNameLst>
                                      </p:cBhvr>
                                      <p:to>
                                        <p:strVal val="visible"/>
                                      </p:to>
                                    </p:set>
                                    <p:animEffect transition="in" filter="wipe(down)">
                                      <p:cBhvr>
                                        <p:cTn id="119" dur="500"/>
                                        <p:tgtEl>
                                          <p:spTgt spid="94"/>
                                        </p:tgtEl>
                                      </p:cBhvr>
                                    </p:animEffect>
                                  </p:childTnLst>
                                </p:cTn>
                              </p:par>
                            </p:childTnLst>
                          </p:cTn>
                        </p:par>
                        <p:par>
                          <p:cTn id="120" fill="hold">
                            <p:stCondLst>
                              <p:cond delay="1500"/>
                            </p:stCondLst>
                            <p:childTnLst>
                              <p:par>
                                <p:cTn id="121" presetID="1" presetClass="exit" presetSubtype="0" fill="hold" nodeType="afterEffect">
                                  <p:stCondLst>
                                    <p:cond delay="0"/>
                                  </p:stCondLst>
                                  <p:childTnLst>
                                    <p:set>
                                      <p:cBhvr>
                                        <p:cTn id="122" dur="1" fill="hold">
                                          <p:stCondLst>
                                            <p:cond delay="0"/>
                                          </p:stCondLst>
                                        </p:cTn>
                                        <p:tgtEl>
                                          <p:spTgt spid="53"/>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nodeType="clickEffect">
                                  <p:stCondLst>
                                    <p:cond delay="0"/>
                                  </p:stCondLst>
                                  <p:childTnLst>
                                    <p:set>
                                      <p:cBhvr>
                                        <p:cTn id="126" dur="1" fill="hold">
                                          <p:stCondLst>
                                            <p:cond delay="0"/>
                                          </p:stCondLst>
                                        </p:cTn>
                                        <p:tgtEl>
                                          <p:spTgt spid="88"/>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89"/>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90"/>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82"/>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93"/>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94"/>
                                        </p:tgtEl>
                                        <p:attrNameLst>
                                          <p:attrName>style.visibility</p:attrName>
                                        </p:attrNameLst>
                                      </p:cBhvr>
                                      <p:to>
                                        <p:strVal val="hidden"/>
                                      </p:to>
                                    </p:set>
                                  </p:childTnLst>
                                </p:cTn>
                              </p:par>
                            </p:childTnLst>
                          </p:cTn>
                        </p:par>
                        <p:par>
                          <p:cTn id="137" fill="hold">
                            <p:stCondLst>
                              <p:cond delay="0"/>
                            </p:stCondLst>
                            <p:childTnLst>
                              <p:par>
                                <p:cTn id="138" presetID="22" presetClass="entr" presetSubtype="8" fill="hold" nodeType="afterEffect">
                                  <p:stCondLst>
                                    <p:cond delay="0"/>
                                  </p:stCondLst>
                                  <p:childTnLst>
                                    <p:set>
                                      <p:cBhvr>
                                        <p:cTn id="139" dur="1" fill="hold">
                                          <p:stCondLst>
                                            <p:cond delay="0"/>
                                          </p:stCondLst>
                                        </p:cTn>
                                        <p:tgtEl>
                                          <p:spTgt spid="33"/>
                                        </p:tgtEl>
                                        <p:attrNameLst>
                                          <p:attrName>style.visibility</p:attrName>
                                        </p:attrNameLst>
                                      </p:cBhvr>
                                      <p:to>
                                        <p:strVal val="visible"/>
                                      </p:to>
                                    </p:set>
                                    <p:animEffect transition="in" filter="wipe(left)">
                                      <p:cBhvr>
                                        <p:cTn id="140" dur="500"/>
                                        <p:tgtEl>
                                          <p:spTgt spid="33"/>
                                        </p:tgtEl>
                                      </p:cBhvr>
                                    </p:animEffect>
                                  </p:childTnLst>
                                </p:cTn>
                              </p:par>
                            </p:childTnLst>
                          </p:cTn>
                        </p:par>
                        <p:par>
                          <p:cTn id="141" fill="hold">
                            <p:stCondLst>
                              <p:cond delay="500"/>
                            </p:stCondLst>
                            <p:childTnLst>
                              <p:par>
                                <p:cTn id="142" presetID="22" presetClass="entr" presetSubtype="8" fill="hold" nodeType="afterEffect">
                                  <p:stCondLst>
                                    <p:cond delay="0"/>
                                  </p:stCondLst>
                                  <p:childTnLst>
                                    <p:set>
                                      <p:cBhvr>
                                        <p:cTn id="143" dur="1" fill="hold">
                                          <p:stCondLst>
                                            <p:cond delay="0"/>
                                          </p:stCondLst>
                                        </p:cTn>
                                        <p:tgtEl>
                                          <p:spTgt spid="6"/>
                                        </p:tgtEl>
                                        <p:attrNameLst>
                                          <p:attrName>style.visibility</p:attrName>
                                        </p:attrNameLst>
                                      </p:cBhvr>
                                      <p:to>
                                        <p:strVal val="visible"/>
                                      </p:to>
                                    </p:set>
                                    <p:animEffect transition="in" filter="wipe(left)">
                                      <p:cBhvr>
                                        <p:cTn id="144" dur="500"/>
                                        <p:tgtEl>
                                          <p:spTgt spid="6"/>
                                        </p:tgtEl>
                                      </p:cBhvr>
                                    </p:animEffect>
                                  </p:childTnLst>
                                </p:cTn>
                              </p:par>
                              <p:par>
                                <p:cTn id="145" presetID="1" presetClass="entr" presetSubtype="0" fill="hold" grpId="3" nodeType="withEffect">
                                  <p:stCondLst>
                                    <p:cond delay="0"/>
                                  </p:stCondLst>
                                  <p:childTnLst>
                                    <p:set>
                                      <p:cBhvr>
                                        <p:cTn id="146" dur="1" fill="hold">
                                          <p:stCondLst>
                                            <p:cond delay="0"/>
                                          </p:stCondLst>
                                        </p:cTn>
                                        <p:tgtEl>
                                          <p:spTgt spid="47121"/>
                                        </p:tgtEl>
                                        <p:attrNameLst>
                                          <p:attrName>style.visibility</p:attrName>
                                        </p:attrNameLst>
                                      </p:cBhvr>
                                      <p:to>
                                        <p:strVal val="visible"/>
                                      </p:to>
                                    </p:set>
                                  </p:childTnLst>
                                </p:cTn>
                              </p:par>
                            </p:childTnLst>
                          </p:cTn>
                        </p:par>
                        <p:par>
                          <p:cTn id="147" fill="hold">
                            <p:stCondLst>
                              <p:cond delay="1000"/>
                            </p:stCondLst>
                            <p:childTnLst>
                              <p:par>
                                <p:cTn id="148" presetID="22" presetClass="entr" presetSubtype="8" fill="hold" nodeType="afterEffect">
                                  <p:stCondLst>
                                    <p:cond delay="0"/>
                                  </p:stCondLst>
                                  <p:childTnLst>
                                    <p:set>
                                      <p:cBhvr>
                                        <p:cTn id="149" dur="1" fill="hold">
                                          <p:stCondLst>
                                            <p:cond delay="0"/>
                                          </p:stCondLst>
                                        </p:cTn>
                                        <p:tgtEl>
                                          <p:spTgt spid="74"/>
                                        </p:tgtEl>
                                        <p:attrNameLst>
                                          <p:attrName>style.visibility</p:attrName>
                                        </p:attrNameLst>
                                      </p:cBhvr>
                                      <p:to>
                                        <p:strVal val="visible"/>
                                      </p:to>
                                    </p:set>
                                    <p:animEffect transition="in" filter="wipe(left)">
                                      <p:cBhvr>
                                        <p:cTn id="150" dur="500"/>
                                        <p:tgtEl>
                                          <p:spTgt spid="74"/>
                                        </p:tgtEl>
                                      </p:cBhvr>
                                    </p:animEffect>
                                  </p:childTnLst>
                                </p:cTn>
                              </p:par>
                            </p:childTnLst>
                          </p:cTn>
                        </p:par>
                        <p:par>
                          <p:cTn id="151" fill="hold">
                            <p:stCondLst>
                              <p:cond delay="1500"/>
                            </p:stCondLst>
                            <p:childTnLst>
                              <p:par>
                                <p:cTn id="152" presetID="1" presetClass="entr" presetSubtype="0" fill="hold" grpId="0" nodeType="afterEffect">
                                  <p:stCondLst>
                                    <p:cond delay="0"/>
                                  </p:stCondLst>
                                  <p:childTnLst>
                                    <p:set>
                                      <p:cBhvr>
                                        <p:cTn id="153" dur="1" fill="hold">
                                          <p:stCondLst>
                                            <p:cond delay="0"/>
                                          </p:stCondLst>
                                        </p:cTn>
                                        <p:tgtEl>
                                          <p:spTgt spid="72"/>
                                        </p:tgtEl>
                                        <p:attrNameLst>
                                          <p:attrName>style.visibility</p:attrName>
                                        </p:attrNameLst>
                                      </p:cBhvr>
                                      <p:to>
                                        <p:strVal val="visible"/>
                                      </p:to>
                                    </p:set>
                                  </p:childTnLst>
                                </p:cTn>
                              </p:par>
                            </p:childTnLst>
                          </p:cTn>
                        </p:par>
                        <p:par>
                          <p:cTn id="154" fill="hold">
                            <p:stCondLst>
                              <p:cond delay="1500"/>
                            </p:stCondLst>
                            <p:childTnLst>
                              <p:par>
                                <p:cTn id="155" presetID="22" presetClass="entr" presetSubtype="8" fill="hold" nodeType="afterEffect">
                                  <p:stCondLst>
                                    <p:cond delay="0"/>
                                  </p:stCondLst>
                                  <p:childTnLst>
                                    <p:set>
                                      <p:cBhvr>
                                        <p:cTn id="156" dur="1" fill="hold">
                                          <p:stCondLst>
                                            <p:cond delay="0"/>
                                          </p:stCondLst>
                                        </p:cTn>
                                        <p:tgtEl>
                                          <p:spTgt spid="67"/>
                                        </p:tgtEl>
                                        <p:attrNameLst>
                                          <p:attrName>style.visibility</p:attrName>
                                        </p:attrNameLst>
                                      </p:cBhvr>
                                      <p:to>
                                        <p:strVal val="visible"/>
                                      </p:to>
                                    </p:set>
                                    <p:animEffect transition="in" filter="wipe(left)">
                                      <p:cBhvr>
                                        <p:cTn id="157" dur="500"/>
                                        <p:tgtEl>
                                          <p:spTgt spid="67"/>
                                        </p:tgtEl>
                                      </p:cBhvr>
                                    </p:animEffect>
                                  </p:childTnLst>
                                </p:cTn>
                              </p:par>
                              <p:par>
                                <p:cTn id="158" presetID="1" presetClass="entr" presetSubtype="0" fill="hold" grpId="0" nodeType="withEffect">
                                  <p:stCondLst>
                                    <p:cond delay="0"/>
                                  </p:stCondLst>
                                  <p:childTnLst>
                                    <p:set>
                                      <p:cBhvr>
                                        <p:cTn id="159" dur="1" fill="hold">
                                          <p:stCondLst>
                                            <p:cond delay="0"/>
                                          </p:stCondLst>
                                        </p:cTn>
                                        <p:tgtEl>
                                          <p:spTgt spid="73"/>
                                        </p:tgtEl>
                                        <p:attrNameLst>
                                          <p:attrName>style.visibility</p:attrName>
                                        </p:attrNameLst>
                                      </p:cBhvr>
                                      <p:to>
                                        <p:strVal val="visible"/>
                                      </p:to>
                                    </p:set>
                                  </p:childTnLst>
                                </p:cTn>
                              </p:par>
                            </p:childTnLst>
                          </p:cTn>
                        </p:par>
                        <p:par>
                          <p:cTn id="160" fill="hold">
                            <p:stCondLst>
                              <p:cond delay="2000"/>
                            </p:stCondLst>
                            <p:childTnLst>
                              <p:par>
                                <p:cTn id="161" presetID="1" presetClass="entr" presetSubtype="0" fill="hold" grpId="0" nodeType="afterEffect">
                                  <p:stCondLst>
                                    <p:cond delay="0"/>
                                  </p:stCondLst>
                                  <p:childTnLst>
                                    <p:set>
                                      <p:cBhvr>
                                        <p:cTn id="162"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21" grpId="0"/>
      <p:bldP spid="47121" grpId="1"/>
      <p:bldP spid="47121" grpId="2"/>
      <p:bldP spid="47121" grpId="3"/>
      <p:bldP spid="47121" grpId="4"/>
      <p:bldP spid="47122" grpId="0"/>
      <p:bldP spid="47122" grpId="1"/>
      <p:bldP spid="47123" grpId="0"/>
      <p:bldP spid="47123" grpId="1"/>
      <p:bldP spid="47124" grpId="0" animBg="1"/>
      <p:bldP spid="47124" grpId="1" animBg="1"/>
      <p:bldP spid="65" grpId="0" animBg="1"/>
      <p:bldP spid="66" grpId="0" animBg="1"/>
      <p:bldP spid="77" grpId="0" animBg="1"/>
      <p:bldP spid="82" grpId="0" animBg="1"/>
      <p:bldP spid="82" grpId="1" animBg="1"/>
      <p:bldP spid="87" grpId="0" animBg="1"/>
      <p:bldP spid="72" grpId="0"/>
      <p:bldP spid="7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sz="3600" b="1" kern="1200" dirty="0">
                <a:solidFill>
                  <a:schemeClr val="tx1"/>
                </a:solidFill>
                <a:latin typeface="Arial"/>
                <a:ea typeface="+mj-ea"/>
                <a:cs typeface="Arial"/>
              </a:rPr>
              <a:t>Summary</a:t>
            </a:r>
          </a:p>
        </p:txBody>
      </p:sp>
      <p:sp>
        <p:nvSpPr>
          <p:cNvPr id="30723" name="Rectangle 3"/>
          <p:cNvSpPr>
            <a:spLocks noGrp="1" noChangeArrowheads="1"/>
          </p:cNvSpPr>
          <p:nvPr>
            <p:ph type="body" idx="1"/>
          </p:nvPr>
        </p:nvSpPr>
        <p:spPr>
          <a:xfrm>
            <a:off x="533400" y="838200"/>
            <a:ext cx="10718800" cy="5486400"/>
          </a:xfrm>
        </p:spPr>
        <p:txBody>
          <a:bodyPr>
            <a:normAutofit lnSpcReduction="10000"/>
          </a:bodyPr>
          <a:lstStyle/>
          <a:p>
            <a:r>
              <a:rPr lang="en-US" altLang="ko-KR" dirty="0">
                <a:latin typeface="Arial  "/>
              </a:rPr>
              <a:t>Translation Lookaside Buffer (TLB)</a:t>
            </a:r>
          </a:p>
          <a:p>
            <a:pPr lvl="1"/>
            <a:r>
              <a:rPr lang="en-US" altLang="ko-KR" dirty="0">
                <a:latin typeface="Arial  "/>
              </a:rPr>
              <a:t>Small number of PTEs and process IDs (&lt; 512)</a:t>
            </a:r>
          </a:p>
          <a:p>
            <a:pPr lvl="1"/>
            <a:r>
              <a:rPr lang="en-US" altLang="ko-KR" dirty="0">
                <a:latin typeface="Arial  "/>
              </a:rPr>
              <a:t>Often Fully Associative (Since conflict misses expensive)</a:t>
            </a:r>
          </a:p>
          <a:p>
            <a:pPr lvl="1"/>
            <a:r>
              <a:rPr lang="en-US" altLang="ko-KR" dirty="0">
                <a:latin typeface="Arial  "/>
              </a:rPr>
              <a:t>On TLB miss, page table must be traversed and if located PTE is invalid, cause Page Fault </a:t>
            </a:r>
          </a:p>
          <a:p>
            <a:pPr lvl="1"/>
            <a:r>
              <a:rPr lang="en-US" altLang="ko-KR" dirty="0">
                <a:latin typeface="Arial  "/>
              </a:rPr>
              <a:t>On change in page table, TLB entries must be invalidated</a:t>
            </a:r>
          </a:p>
          <a:p>
            <a:r>
              <a:rPr lang="en-US" altLang="ko-KR" dirty="0">
                <a:latin typeface="Arial  "/>
              </a:rPr>
              <a:t>Demand Paging: Treating the DRAM as a cache on disk</a:t>
            </a:r>
          </a:p>
          <a:p>
            <a:pPr lvl="1"/>
            <a:r>
              <a:rPr lang="en-US" altLang="ko-KR" dirty="0">
                <a:latin typeface="Arial  "/>
              </a:rPr>
              <a:t>Page table tracks which pages are in memory</a:t>
            </a:r>
          </a:p>
          <a:p>
            <a:pPr lvl="1"/>
            <a:r>
              <a:rPr lang="en-US" altLang="ko-KR" dirty="0">
                <a:latin typeface="Arial  "/>
              </a:rPr>
              <a:t>Any attempt to access a page that is not in memory generates a page fault, which causes OS to bring missing page into memory</a:t>
            </a:r>
          </a:p>
          <a:p>
            <a:r>
              <a:rPr lang="en-US" altLang="ko-KR" dirty="0">
                <a:latin typeface="Arial  "/>
                <a:sym typeface="Symbol" panose="05050102010706020507" pitchFamily="18" charset="2"/>
              </a:rPr>
              <a:t>Replacement policies</a:t>
            </a:r>
          </a:p>
          <a:p>
            <a:pPr lvl="1"/>
            <a:r>
              <a:rPr lang="en-US" altLang="ko-KR" dirty="0">
                <a:latin typeface="Arial  "/>
                <a:sym typeface="Symbol" panose="05050102010706020507" pitchFamily="18" charset="2"/>
              </a:rPr>
              <a:t>FIFO: Place pages on queue, replace page at end</a:t>
            </a:r>
          </a:p>
          <a:p>
            <a:pPr lvl="1"/>
            <a:r>
              <a:rPr lang="en-US" altLang="ko-KR" dirty="0">
                <a:latin typeface="Arial  "/>
                <a:sym typeface="Symbol" panose="05050102010706020507" pitchFamily="18" charset="2"/>
              </a:rPr>
              <a:t>MIN: Replace page that will be used farthest in future</a:t>
            </a:r>
          </a:p>
          <a:p>
            <a:pPr lvl="1"/>
            <a:r>
              <a:rPr lang="en-US" altLang="ko-KR" dirty="0">
                <a:latin typeface="Arial  "/>
                <a:sym typeface="Symbol" panose="05050102010706020507" pitchFamily="18" charset="2"/>
              </a:rPr>
              <a:t>LRU: Replace page used farthest in past </a:t>
            </a:r>
          </a:p>
        </p:txBody>
      </p:sp>
    </p:spTree>
    <p:extLst>
      <p:ext uri="{BB962C8B-B14F-4D97-AF65-F5344CB8AC3E}">
        <p14:creationId xmlns:p14="http://schemas.microsoft.com/office/powerpoint/2010/main" val="31840885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7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72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72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72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72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62E1E-E01E-1DFF-FE13-221F397DA422}"/>
              </a:ext>
            </a:extLst>
          </p:cNvPr>
          <p:cNvSpPr>
            <a:spLocks noGrp="1"/>
          </p:cNvSpPr>
          <p:nvPr>
            <p:ph type="title"/>
          </p:nvPr>
        </p:nvSpPr>
        <p:spPr/>
        <p:txBody>
          <a:bodyPr/>
          <a:lstStyle/>
          <a:p>
            <a:r>
              <a:rPr lang="en-GB" dirty="0"/>
              <a:t>Two Views of Memory</a:t>
            </a:r>
            <a:endParaRPr lang="en-SE" dirty="0"/>
          </a:p>
        </p:txBody>
      </p:sp>
      <p:sp>
        <p:nvSpPr>
          <p:cNvPr id="3" name="Content Placeholder 2">
            <a:extLst>
              <a:ext uri="{FF2B5EF4-FFF2-40B4-BE49-F238E27FC236}">
                <a16:creationId xmlns:a16="http://schemas.microsoft.com/office/drawing/2014/main" id="{D6E2DB5A-7713-0D3D-EDEF-94ABCF7BDFE9}"/>
              </a:ext>
            </a:extLst>
          </p:cNvPr>
          <p:cNvSpPr>
            <a:spLocks noGrp="1"/>
          </p:cNvSpPr>
          <p:nvPr>
            <p:ph idx="1"/>
          </p:nvPr>
        </p:nvSpPr>
        <p:spPr>
          <a:xfrm>
            <a:off x="419449" y="2790103"/>
            <a:ext cx="11336392" cy="3793258"/>
          </a:xfrm>
        </p:spPr>
        <p:txBody>
          <a:bodyPr>
            <a:normAutofit lnSpcReduction="10000"/>
          </a:bodyPr>
          <a:lstStyle/>
          <a:p>
            <a:pPr>
              <a:lnSpc>
                <a:spcPct val="80000"/>
              </a:lnSpc>
              <a:spcBef>
                <a:spcPct val="20000"/>
              </a:spcBef>
            </a:pPr>
            <a:r>
              <a:rPr lang="en-US" sz="2800" dirty="0"/>
              <a:t>Two views of memory:</a:t>
            </a:r>
          </a:p>
          <a:p>
            <a:pPr lvl="1">
              <a:lnSpc>
                <a:spcPct val="80000"/>
              </a:lnSpc>
              <a:spcBef>
                <a:spcPct val="20000"/>
              </a:spcBef>
            </a:pPr>
            <a:r>
              <a:rPr lang="en-US" sz="2400" dirty="0"/>
              <a:t>View from the CPU (what program sees, virtual memory)</a:t>
            </a:r>
          </a:p>
          <a:p>
            <a:pPr lvl="1">
              <a:lnSpc>
                <a:spcPct val="80000"/>
              </a:lnSpc>
              <a:spcBef>
                <a:spcPct val="20000"/>
              </a:spcBef>
            </a:pPr>
            <a:r>
              <a:rPr lang="en-US" sz="2400" dirty="0"/>
              <a:t>View from memory (physical memory)</a:t>
            </a:r>
          </a:p>
          <a:p>
            <a:pPr lvl="1">
              <a:lnSpc>
                <a:spcPct val="80000"/>
              </a:lnSpc>
              <a:spcBef>
                <a:spcPct val="20000"/>
              </a:spcBef>
            </a:pPr>
            <a:r>
              <a:rPr lang="en-US" sz="2400" dirty="0"/>
              <a:t>Memory management unit (MMU) converts between the two views</a:t>
            </a:r>
          </a:p>
          <a:p>
            <a:pPr lvl="1">
              <a:lnSpc>
                <a:spcPct val="80000"/>
              </a:lnSpc>
              <a:spcBef>
                <a:spcPct val="20000"/>
              </a:spcBef>
            </a:pPr>
            <a:r>
              <a:rPr lang="en-US" sz="2400" dirty="0"/>
              <a:t>Kernel accesses physical memory directly without translation</a:t>
            </a:r>
          </a:p>
          <a:p>
            <a:pPr>
              <a:lnSpc>
                <a:spcPct val="80000"/>
              </a:lnSpc>
              <a:spcBef>
                <a:spcPct val="20000"/>
              </a:spcBef>
            </a:pPr>
            <a:r>
              <a:rPr lang="en-US" sz="2800" dirty="0"/>
              <a:t>Translation helps to implement protection</a:t>
            </a:r>
          </a:p>
          <a:p>
            <a:pPr lvl="1">
              <a:lnSpc>
                <a:spcPct val="80000"/>
              </a:lnSpc>
            </a:pPr>
            <a:r>
              <a:rPr lang="en-US" sz="2400" dirty="0"/>
              <a:t>The same virtual address in different processes is mapped to different physical addresses, hence different processes cannot read/write each other’s memory</a:t>
            </a:r>
          </a:p>
          <a:p>
            <a:pPr lvl="1">
              <a:lnSpc>
                <a:spcPct val="80000"/>
              </a:lnSpc>
            </a:pPr>
            <a:r>
              <a:rPr lang="en-US" sz="2400" dirty="0"/>
              <a:t>Every program can be linked/loaded into same region of user address space</a:t>
            </a:r>
          </a:p>
          <a:p>
            <a:pPr lvl="1">
              <a:lnSpc>
                <a:spcPct val="80000"/>
              </a:lnSpc>
              <a:spcBef>
                <a:spcPct val="20000"/>
              </a:spcBef>
            </a:pPr>
            <a:r>
              <a:rPr lang="en-US" sz="2400" dirty="0"/>
              <a:t>Isolation achieved through translation, not relocation</a:t>
            </a:r>
            <a:endParaRPr lang="en-SE" sz="2800" dirty="0"/>
          </a:p>
        </p:txBody>
      </p:sp>
      <p:pic>
        <p:nvPicPr>
          <p:cNvPr id="6" name="Picture 6" descr="memory">
            <a:extLst>
              <a:ext uri="{FF2B5EF4-FFF2-40B4-BE49-F238E27FC236}">
                <a16:creationId xmlns:a16="http://schemas.microsoft.com/office/drawing/2014/main" id="{C822D315-2FAB-87DF-D0D6-341AA41B7211}"/>
              </a:ext>
            </a:extLst>
          </p:cNvPr>
          <p:cNvPicPr>
            <a:picLocks noChangeAspect="1" noChangeArrowheads="1"/>
          </p:cNvPicPr>
          <p:nvPr/>
        </p:nvPicPr>
        <p:blipFill>
          <a:blip r:embed="rId2" cstate="print">
            <a:clrChange>
              <a:clrFrom>
                <a:srgbClr val="FEFEFE"/>
              </a:clrFrom>
              <a:clrTo>
                <a:srgbClr val="FEFEFE">
                  <a:alpha val="0"/>
                </a:srgbClr>
              </a:clrTo>
            </a:clrChange>
          </a:blip>
          <a:srcRect/>
          <a:stretch>
            <a:fillRect/>
          </a:stretch>
        </p:blipFill>
        <p:spPr bwMode="auto">
          <a:xfrm rot="-48755559">
            <a:off x="7747000" y="1271948"/>
            <a:ext cx="1384300" cy="1457325"/>
          </a:xfrm>
          <a:prstGeom prst="rect">
            <a:avLst/>
          </a:prstGeom>
          <a:noFill/>
        </p:spPr>
      </p:pic>
      <p:sp>
        <p:nvSpPr>
          <p:cNvPr id="7" name="Freeform 14">
            <a:extLst>
              <a:ext uri="{FF2B5EF4-FFF2-40B4-BE49-F238E27FC236}">
                <a16:creationId xmlns:a16="http://schemas.microsoft.com/office/drawing/2014/main" id="{163CFF60-01AF-B441-2C4D-7401E0A91926}"/>
              </a:ext>
            </a:extLst>
          </p:cNvPr>
          <p:cNvSpPr>
            <a:spLocks/>
          </p:cNvSpPr>
          <p:nvPr/>
        </p:nvSpPr>
        <p:spPr bwMode="auto">
          <a:xfrm>
            <a:off x="3986212" y="2124436"/>
            <a:ext cx="4246563" cy="369888"/>
          </a:xfrm>
          <a:custGeom>
            <a:avLst/>
            <a:gdLst/>
            <a:ahLst/>
            <a:cxnLst>
              <a:cxn ang="0">
                <a:pos x="0" y="48"/>
              </a:cxn>
              <a:cxn ang="0">
                <a:pos x="480" y="336"/>
              </a:cxn>
              <a:cxn ang="0">
                <a:pos x="1920" y="336"/>
              </a:cxn>
              <a:cxn ang="0">
                <a:pos x="2736" y="0"/>
              </a:cxn>
            </a:cxnLst>
            <a:rect l="0" t="0" r="r" b="b"/>
            <a:pathLst>
              <a:path w="2736" h="392">
                <a:moveTo>
                  <a:pt x="0" y="48"/>
                </a:moveTo>
                <a:cubicBezTo>
                  <a:pt x="80" y="168"/>
                  <a:pt x="160" y="288"/>
                  <a:pt x="480" y="336"/>
                </a:cubicBezTo>
                <a:cubicBezTo>
                  <a:pt x="800" y="384"/>
                  <a:pt x="1544" y="392"/>
                  <a:pt x="1920" y="336"/>
                </a:cubicBezTo>
                <a:cubicBezTo>
                  <a:pt x="2296" y="280"/>
                  <a:pt x="2516" y="140"/>
                  <a:pt x="2736" y="0"/>
                </a:cubicBezTo>
              </a:path>
            </a:pathLst>
          </a:custGeom>
          <a:noFill/>
          <a:ln w="57150" cap="flat" cmpd="sng">
            <a:solidFill>
              <a:schemeClr val="tx1"/>
            </a:solidFill>
            <a:prstDash val="solid"/>
            <a:round/>
            <a:headEnd type="none" w="med" len="med"/>
            <a:tailEnd type="triangle" w="med" len="med"/>
          </a:ln>
          <a:effectLst/>
        </p:spPr>
        <p:txBody>
          <a:bodyPr wrap="none" lIns="90478" tIns="44445" rIns="90478" bIns="44445" anchor="ctr"/>
          <a:lstStyle/>
          <a:p>
            <a:endParaRPr lang="en-US"/>
          </a:p>
        </p:txBody>
      </p:sp>
      <p:sp>
        <p:nvSpPr>
          <p:cNvPr id="8" name="Text Box 8">
            <a:extLst>
              <a:ext uri="{FF2B5EF4-FFF2-40B4-BE49-F238E27FC236}">
                <a16:creationId xmlns:a16="http://schemas.microsoft.com/office/drawing/2014/main" id="{8BACA7C4-D3A2-1F9E-6DC6-3A4D7B575C7B}"/>
              </a:ext>
            </a:extLst>
          </p:cNvPr>
          <p:cNvSpPr txBox="1">
            <a:spLocks noChangeArrowheads="1"/>
          </p:cNvSpPr>
          <p:nvPr/>
        </p:nvSpPr>
        <p:spPr bwMode="auto">
          <a:xfrm>
            <a:off x="6629400" y="1300524"/>
            <a:ext cx="1320800" cy="641350"/>
          </a:xfrm>
          <a:prstGeom prst="rect">
            <a:avLst/>
          </a:prstGeom>
          <a:noFill/>
          <a:ln w="57150">
            <a:noFill/>
            <a:miter lim="800000"/>
            <a:headEnd/>
            <a:tailEnd/>
          </a:ln>
          <a:effectLst/>
        </p:spPr>
        <p:txBody>
          <a:bodyPr wrap="none" lIns="91429" tIns="45714" rIns="91429" bIns="45714">
            <a:spAutoFit/>
          </a:bodyPr>
          <a:lstStyle/>
          <a:p>
            <a:pPr>
              <a:lnSpc>
                <a:spcPct val="100000"/>
              </a:lnSpc>
              <a:spcBef>
                <a:spcPct val="0"/>
              </a:spcBef>
              <a:buSzTx/>
            </a:pPr>
            <a:r>
              <a:rPr lang="en-US" sz="1800"/>
              <a:t>Physical</a:t>
            </a:r>
          </a:p>
          <a:p>
            <a:pPr>
              <a:lnSpc>
                <a:spcPct val="100000"/>
              </a:lnSpc>
              <a:spcBef>
                <a:spcPct val="0"/>
              </a:spcBef>
              <a:buSzTx/>
            </a:pPr>
            <a:r>
              <a:rPr lang="en-US" sz="1800"/>
              <a:t>Addresses</a:t>
            </a:r>
          </a:p>
        </p:txBody>
      </p:sp>
      <p:sp>
        <p:nvSpPr>
          <p:cNvPr id="9" name="Oval 9">
            <a:extLst>
              <a:ext uri="{FF2B5EF4-FFF2-40B4-BE49-F238E27FC236}">
                <a16:creationId xmlns:a16="http://schemas.microsoft.com/office/drawing/2014/main" id="{FCF54584-9256-F938-D841-DE4801CB627A}"/>
              </a:ext>
            </a:extLst>
          </p:cNvPr>
          <p:cNvSpPr>
            <a:spLocks noChangeArrowheads="1"/>
          </p:cNvSpPr>
          <p:nvPr/>
        </p:nvSpPr>
        <p:spPr bwMode="auto">
          <a:xfrm>
            <a:off x="3224212" y="1414824"/>
            <a:ext cx="911225" cy="865187"/>
          </a:xfrm>
          <a:prstGeom prst="ellipse">
            <a:avLst/>
          </a:prstGeom>
          <a:solidFill>
            <a:schemeClr val="accent1"/>
          </a:solidFill>
          <a:ln w="57150">
            <a:solidFill>
              <a:schemeClr val="tx1"/>
            </a:solidFill>
            <a:round/>
            <a:headEnd/>
            <a:tailEnd/>
          </a:ln>
          <a:effectLst/>
        </p:spPr>
        <p:txBody>
          <a:bodyPr wrap="none" lIns="91429" tIns="45714" rIns="91429" bIns="45714" anchor="ctr"/>
          <a:lstStyle/>
          <a:p>
            <a:pPr>
              <a:lnSpc>
                <a:spcPct val="100000"/>
              </a:lnSpc>
              <a:spcBef>
                <a:spcPct val="0"/>
              </a:spcBef>
              <a:buSzTx/>
            </a:pPr>
            <a:r>
              <a:rPr lang="en-US" sz="3200"/>
              <a:t>CPU</a:t>
            </a:r>
          </a:p>
        </p:txBody>
      </p:sp>
      <p:sp>
        <p:nvSpPr>
          <p:cNvPr id="10" name="Line 10">
            <a:extLst>
              <a:ext uri="{FF2B5EF4-FFF2-40B4-BE49-F238E27FC236}">
                <a16:creationId xmlns:a16="http://schemas.microsoft.com/office/drawing/2014/main" id="{93E122B6-7DD8-97DC-0A99-E90D6AB3D86E}"/>
              </a:ext>
            </a:extLst>
          </p:cNvPr>
          <p:cNvSpPr>
            <a:spLocks noChangeShapeType="1"/>
          </p:cNvSpPr>
          <p:nvPr/>
        </p:nvSpPr>
        <p:spPr bwMode="auto">
          <a:xfrm>
            <a:off x="4138612" y="1876786"/>
            <a:ext cx="1409700" cy="0"/>
          </a:xfrm>
          <a:prstGeom prst="line">
            <a:avLst/>
          </a:prstGeom>
          <a:noFill/>
          <a:ln w="57150">
            <a:solidFill>
              <a:schemeClr val="tx1"/>
            </a:solidFill>
            <a:round/>
            <a:headEnd/>
            <a:tailEnd type="triangle" w="med" len="med"/>
          </a:ln>
          <a:effectLst/>
        </p:spPr>
        <p:txBody>
          <a:bodyPr/>
          <a:lstStyle/>
          <a:p>
            <a:endParaRPr lang="en-US"/>
          </a:p>
        </p:txBody>
      </p:sp>
      <p:sp>
        <p:nvSpPr>
          <p:cNvPr id="11" name="Rectangle 11">
            <a:extLst>
              <a:ext uri="{FF2B5EF4-FFF2-40B4-BE49-F238E27FC236}">
                <a16:creationId xmlns:a16="http://schemas.microsoft.com/office/drawing/2014/main" id="{C3AACBFE-1378-74AB-A213-64CF143A4ED5}"/>
              </a:ext>
            </a:extLst>
          </p:cNvPr>
          <p:cNvSpPr>
            <a:spLocks noChangeArrowheads="1"/>
          </p:cNvSpPr>
          <p:nvPr/>
        </p:nvSpPr>
        <p:spPr bwMode="auto">
          <a:xfrm>
            <a:off x="5548312" y="1473561"/>
            <a:ext cx="1093788" cy="806450"/>
          </a:xfrm>
          <a:prstGeom prst="rect">
            <a:avLst/>
          </a:prstGeom>
          <a:solidFill>
            <a:schemeClr val="bg1"/>
          </a:solidFill>
          <a:ln w="57150">
            <a:solidFill>
              <a:schemeClr val="tx1"/>
            </a:solidFill>
            <a:miter lim="800000"/>
            <a:headEnd/>
            <a:tailEnd/>
          </a:ln>
          <a:effectLst/>
        </p:spPr>
        <p:txBody>
          <a:bodyPr wrap="none" lIns="91429" tIns="45714" rIns="91429" bIns="45714" anchor="ctr"/>
          <a:lstStyle/>
          <a:p>
            <a:pPr>
              <a:lnSpc>
                <a:spcPct val="100000"/>
              </a:lnSpc>
              <a:spcBef>
                <a:spcPct val="0"/>
              </a:spcBef>
              <a:buSzTx/>
            </a:pPr>
            <a:r>
              <a:rPr lang="en-US" sz="2400"/>
              <a:t>MMU</a:t>
            </a:r>
          </a:p>
        </p:txBody>
      </p:sp>
      <p:sp>
        <p:nvSpPr>
          <p:cNvPr id="12" name="Line 12">
            <a:extLst>
              <a:ext uri="{FF2B5EF4-FFF2-40B4-BE49-F238E27FC236}">
                <a16:creationId xmlns:a16="http://schemas.microsoft.com/office/drawing/2014/main" id="{A9E3F745-81EB-6E6D-5813-49E3183F2A0A}"/>
              </a:ext>
            </a:extLst>
          </p:cNvPr>
          <p:cNvSpPr>
            <a:spLocks noChangeShapeType="1"/>
          </p:cNvSpPr>
          <p:nvPr/>
        </p:nvSpPr>
        <p:spPr bwMode="auto">
          <a:xfrm>
            <a:off x="6642100" y="1876786"/>
            <a:ext cx="1460500" cy="0"/>
          </a:xfrm>
          <a:prstGeom prst="line">
            <a:avLst/>
          </a:prstGeom>
          <a:noFill/>
          <a:ln w="57150">
            <a:solidFill>
              <a:schemeClr val="tx1"/>
            </a:solidFill>
            <a:round/>
            <a:headEnd/>
            <a:tailEnd type="triangle" w="med" len="med"/>
          </a:ln>
          <a:effectLst/>
        </p:spPr>
        <p:txBody>
          <a:bodyPr/>
          <a:lstStyle/>
          <a:p>
            <a:endParaRPr lang="en-US"/>
          </a:p>
        </p:txBody>
      </p:sp>
      <p:sp>
        <p:nvSpPr>
          <p:cNvPr id="13" name="Text Box 13">
            <a:extLst>
              <a:ext uri="{FF2B5EF4-FFF2-40B4-BE49-F238E27FC236}">
                <a16:creationId xmlns:a16="http://schemas.microsoft.com/office/drawing/2014/main" id="{4FDE9DF8-102B-E588-1B62-99C6627EFD17}"/>
              </a:ext>
            </a:extLst>
          </p:cNvPr>
          <p:cNvSpPr txBox="1">
            <a:spLocks noChangeArrowheads="1"/>
          </p:cNvSpPr>
          <p:nvPr/>
        </p:nvSpPr>
        <p:spPr bwMode="auto">
          <a:xfrm>
            <a:off x="4113212" y="1286236"/>
            <a:ext cx="1320800" cy="641350"/>
          </a:xfrm>
          <a:prstGeom prst="rect">
            <a:avLst/>
          </a:prstGeom>
          <a:noFill/>
          <a:ln w="57150">
            <a:noFill/>
            <a:miter lim="800000"/>
            <a:headEnd/>
            <a:tailEnd/>
          </a:ln>
          <a:effectLst/>
        </p:spPr>
        <p:txBody>
          <a:bodyPr wrap="none" lIns="91429" tIns="45714" rIns="91429" bIns="45714">
            <a:spAutoFit/>
          </a:bodyPr>
          <a:lstStyle/>
          <a:p>
            <a:pPr>
              <a:lnSpc>
                <a:spcPct val="100000"/>
              </a:lnSpc>
              <a:spcBef>
                <a:spcPct val="0"/>
              </a:spcBef>
              <a:buSzTx/>
            </a:pPr>
            <a:r>
              <a:rPr lang="en-US" sz="1800"/>
              <a:t>Virtual</a:t>
            </a:r>
          </a:p>
          <a:p>
            <a:pPr>
              <a:lnSpc>
                <a:spcPct val="100000"/>
              </a:lnSpc>
              <a:spcBef>
                <a:spcPct val="0"/>
              </a:spcBef>
              <a:buSzTx/>
            </a:pPr>
            <a:r>
              <a:rPr lang="en-US" sz="1800"/>
              <a:t>Addresses</a:t>
            </a:r>
          </a:p>
        </p:txBody>
      </p:sp>
      <p:sp>
        <p:nvSpPr>
          <p:cNvPr id="14" name="Text Box 15">
            <a:extLst>
              <a:ext uri="{FF2B5EF4-FFF2-40B4-BE49-F238E27FC236}">
                <a16:creationId xmlns:a16="http://schemas.microsoft.com/office/drawing/2014/main" id="{EDD29C83-DD56-DD57-52F4-9FCD6B025685}"/>
              </a:ext>
            </a:extLst>
          </p:cNvPr>
          <p:cNvSpPr txBox="1">
            <a:spLocks noChangeArrowheads="1"/>
          </p:cNvSpPr>
          <p:nvPr/>
        </p:nvSpPr>
        <p:spPr bwMode="auto">
          <a:xfrm>
            <a:off x="4483100" y="2492736"/>
            <a:ext cx="3195637" cy="307975"/>
          </a:xfrm>
          <a:prstGeom prst="rect">
            <a:avLst/>
          </a:prstGeom>
          <a:noFill/>
          <a:ln w="38100" algn="ctr">
            <a:noFill/>
            <a:miter lim="800000"/>
            <a:headEnd/>
            <a:tailEnd/>
          </a:ln>
          <a:effectLst/>
        </p:spPr>
        <p:txBody>
          <a:bodyPr wrap="none" lIns="90478" tIns="44445" rIns="90478" bIns="44445">
            <a:spAutoFit/>
          </a:bodyPr>
          <a:lstStyle/>
          <a:p>
            <a:r>
              <a:rPr lang="en-US" sz="1800"/>
              <a:t>Untranslated read or write</a:t>
            </a:r>
          </a:p>
        </p:txBody>
      </p:sp>
    </p:spTree>
    <p:extLst>
      <p:ext uri="{BB962C8B-B14F-4D97-AF65-F5344CB8AC3E}">
        <p14:creationId xmlns:p14="http://schemas.microsoft.com/office/powerpoint/2010/main" val="26279314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a:t>Outlines</a:t>
            </a:r>
            <a:endParaRPr lang="en-US"/>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a:t>Table</a:t>
            </a:r>
            <a:r>
              <a:rPr lang="zh-CN" altLang="en-US"/>
              <a:t> </a:t>
            </a:r>
            <a:r>
              <a:rPr lang="en-US" altLang="zh-CN"/>
              <a:t>Lookaside</a:t>
            </a:r>
            <a:r>
              <a:rPr lang="zh-CN" altLang="en-US"/>
              <a:t> </a:t>
            </a:r>
            <a:r>
              <a:rPr lang="en-US" altLang="zh-CN"/>
              <a:t>Buffer (TLB)</a:t>
            </a:r>
            <a:endParaRPr lang="nb-NO" altLang="zh-CN"/>
          </a:p>
          <a:p>
            <a:r>
              <a:rPr lang="nb-NO" err="1"/>
              <a:t>Multi-level</a:t>
            </a:r>
            <a:r>
              <a:rPr lang="nb-NO"/>
              <a:t> TLB</a:t>
            </a:r>
          </a:p>
          <a:p>
            <a:r>
              <a:rPr lang="nb-NO" err="1"/>
              <a:t>Inverted</a:t>
            </a:r>
            <a:r>
              <a:rPr lang="nb-NO"/>
              <a:t> </a:t>
            </a:r>
            <a:r>
              <a:rPr lang="nb-NO" err="1"/>
              <a:t>page</a:t>
            </a:r>
            <a:r>
              <a:rPr lang="nb-NO"/>
              <a:t> </a:t>
            </a:r>
            <a:r>
              <a:rPr lang="nb-NO" err="1"/>
              <a:t>table</a:t>
            </a:r>
            <a:endParaRPr lang="nb-NO"/>
          </a:p>
          <a:p>
            <a:r>
              <a:rPr lang="nb-NO"/>
              <a:t>Page </a:t>
            </a:r>
            <a:r>
              <a:rPr lang="nb-NO" err="1"/>
              <a:t>swapping</a:t>
            </a:r>
            <a:endParaRPr lang="nb-NO"/>
          </a:p>
          <a:p>
            <a:r>
              <a:rPr lang="nb-NO"/>
              <a:t>Page </a:t>
            </a:r>
            <a:r>
              <a:rPr lang="nb-NO" err="1"/>
              <a:t>replacement</a:t>
            </a:r>
            <a:r>
              <a:rPr lang="nb-NO"/>
              <a:t> policy</a:t>
            </a:r>
          </a:p>
          <a:p>
            <a:endParaRPr lang="en-US"/>
          </a:p>
        </p:txBody>
      </p:sp>
      <p:sp>
        <p:nvSpPr>
          <p:cNvPr id="5" name="灯片编号占位符 2">
            <a:extLst>
              <a:ext uri="{FF2B5EF4-FFF2-40B4-BE49-F238E27FC236}">
                <a16:creationId xmlns:a16="http://schemas.microsoft.com/office/drawing/2014/main" id="{AB73D01B-3E7B-6B4A-F013-1E2DC3A990C9}"/>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50</a:t>
            </a:fld>
            <a:endParaRPr lang="nb-NO">
              <a:latin typeface="Arial"/>
              <a:cs typeface="Arial"/>
            </a:endParaRPr>
          </a:p>
        </p:txBody>
      </p:sp>
    </p:spTree>
    <p:extLst>
      <p:ext uri="{BB962C8B-B14F-4D97-AF65-F5344CB8AC3E}">
        <p14:creationId xmlns:p14="http://schemas.microsoft.com/office/powerpoint/2010/main" val="37047835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D93CA-49F7-D560-8987-E3D30D09E0F3}"/>
              </a:ext>
            </a:extLst>
          </p:cNvPr>
          <p:cNvSpPr>
            <a:spLocks noGrp="1"/>
          </p:cNvSpPr>
          <p:nvPr>
            <p:ph type="title"/>
          </p:nvPr>
        </p:nvSpPr>
        <p:spPr/>
        <p:txBody>
          <a:bodyPr/>
          <a:lstStyle/>
          <a:p>
            <a:r>
              <a:rPr lang="en-US"/>
              <a:t>TLB Issue: Context Switch</a:t>
            </a:r>
          </a:p>
        </p:txBody>
      </p:sp>
      <p:sp>
        <p:nvSpPr>
          <p:cNvPr id="3" name="Content Placeholder 2">
            <a:extLst>
              <a:ext uri="{FF2B5EF4-FFF2-40B4-BE49-F238E27FC236}">
                <a16:creationId xmlns:a16="http://schemas.microsoft.com/office/drawing/2014/main" id="{F1677C46-B91A-29E4-0113-AED540D646B1}"/>
              </a:ext>
            </a:extLst>
          </p:cNvPr>
          <p:cNvSpPr>
            <a:spLocks noGrp="1"/>
          </p:cNvSpPr>
          <p:nvPr>
            <p:ph idx="1"/>
          </p:nvPr>
        </p:nvSpPr>
        <p:spPr/>
        <p:txBody>
          <a:bodyPr>
            <a:normAutofit/>
          </a:bodyPr>
          <a:lstStyle/>
          <a:p>
            <a:r>
              <a:rPr lang="en-US" dirty="0"/>
              <a:t>Each process has its own page table and virtual address space; But there is only a single TLB in the system</a:t>
            </a:r>
          </a:p>
          <a:p>
            <a:pPr lvl="1"/>
            <a:r>
              <a:rPr lang="en-US" dirty="0"/>
              <a:t>TLB entries no longer valid upon process context-switch</a:t>
            </a:r>
          </a:p>
          <a:p>
            <a:r>
              <a:rPr lang="en-NO" dirty="0"/>
              <a:t>Solution 1:  </a:t>
            </a:r>
            <a:r>
              <a:rPr lang="en-NO" b="1" dirty="0">
                <a:solidFill>
                  <a:srgbClr val="0070C0"/>
                </a:solidFill>
              </a:rPr>
              <a:t>Flush</a:t>
            </a:r>
          </a:p>
          <a:p>
            <a:pPr lvl="1"/>
            <a:r>
              <a:rPr lang="en-US" dirty="0"/>
              <a:t>Invalidate TLB by setting valid bits of all TLB entries to 0</a:t>
            </a:r>
          </a:p>
          <a:p>
            <a:pPr lvl="1"/>
            <a:r>
              <a:rPr lang="en-US" dirty="0"/>
              <a:t>Simple but expensive for frequent context switching between processes</a:t>
            </a:r>
          </a:p>
          <a:p>
            <a:r>
              <a:rPr lang="en-US" dirty="0"/>
              <a:t>Solution 2: </a:t>
            </a:r>
            <a:r>
              <a:rPr lang="en-US" b="1" dirty="0">
                <a:solidFill>
                  <a:srgbClr val="0070C0"/>
                </a:solidFill>
              </a:rPr>
              <a:t>Address space identifier (ASID)</a:t>
            </a:r>
          </a:p>
          <a:p>
            <a:pPr lvl="1"/>
            <a:r>
              <a:rPr lang="en-GB" dirty="0"/>
              <a:t>Hardware provides an address space identifier (ASID) field in the TLB (Think of ASID as process ID (</a:t>
            </a:r>
            <a:r>
              <a:rPr lang="en-GB" dirty="0" err="1"/>
              <a:t>pid</a:t>
            </a:r>
            <a:r>
              <a:rPr lang="en-GB" dirty="0"/>
              <a:t>)), </a:t>
            </a:r>
            <a:r>
              <a:rPr lang="nb-NO" altLang="zh-CN" dirty="0"/>
              <a:t>to </a:t>
            </a:r>
            <a:r>
              <a:rPr lang="en-US" altLang="zh-CN" dirty="0"/>
              <a:t>distinguish</a:t>
            </a:r>
            <a:r>
              <a:rPr lang="nb-NO" altLang="zh-CN" dirty="0"/>
              <a:t> which process a TLB entry belongs to</a:t>
            </a:r>
            <a:endParaRPr lang="en-GB" dirty="0"/>
          </a:p>
          <a:p>
            <a:pPr lvl="1"/>
            <a:endParaRPr lang="en-US" dirty="0"/>
          </a:p>
        </p:txBody>
      </p:sp>
      <p:pic>
        <p:nvPicPr>
          <p:cNvPr id="8" name="Picture 7">
            <a:extLst>
              <a:ext uri="{FF2B5EF4-FFF2-40B4-BE49-F238E27FC236}">
                <a16:creationId xmlns:a16="http://schemas.microsoft.com/office/drawing/2014/main" id="{40DD222A-AF26-4CDE-F1C3-C103991041F3}"/>
              </a:ext>
            </a:extLst>
          </p:cNvPr>
          <p:cNvPicPr>
            <a:picLocks noChangeAspect="1"/>
          </p:cNvPicPr>
          <p:nvPr/>
        </p:nvPicPr>
        <p:blipFill>
          <a:blip r:embed="rId3"/>
          <a:stretch>
            <a:fillRect/>
          </a:stretch>
        </p:blipFill>
        <p:spPr>
          <a:xfrm>
            <a:off x="3276600" y="4648200"/>
            <a:ext cx="5883075" cy="2057814"/>
          </a:xfrm>
          <a:prstGeom prst="rect">
            <a:avLst/>
          </a:prstGeom>
        </p:spPr>
      </p:pic>
      <p:sp>
        <p:nvSpPr>
          <p:cNvPr id="5" name="灯片编号占位符 2">
            <a:extLst>
              <a:ext uri="{FF2B5EF4-FFF2-40B4-BE49-F238E27FC236}">
                <a16:creationId xmlns:a16="http://schemas.microsoft.com/office/drawing/2014/main" id="{2F9506FC-CA14-284A-CFE6-114FCB2C7CEE}"/>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51</a:t>
            </a:fld>
            <a:endParaRPr lang="nb-NO">
              <a:latin typeface="Arial"/>
              <a:cs typeface="Arial"/>
            </a:endParaRPr>
          </a:p>
        </p:txBody>
      </p:sp>
    </p:spTree>
    <p:extLst>
      <p:ext uri="{BB962C8B-B14F-4D97-AF65-F5344CB8AC3E}">
        <p14:creationId xmlns:p14="http://schemas.microsoft.com/office/powerpoint/2010/main" val="39315689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D93CA-49F7-D560-8987-E3D30D09E0F3}"/>
              </a:ext>
            </a:extLst>
          </p:cNvPr>
          <p:cNvSpPr>
            <a:spLocks noGrp="1"/>
          </p:cNvSpPr>
          <p:nvPr>
            <p:ph type="title"/>
          </p:nvPr>
        </p:nvSpPr>
        <p:spPr/>
        <p:txBody>
          <a:bodyPr/>
          <a:lstStyle/>
          <a:p>
            <a:r>
              <a:rPr lang="en-US"/>
              <a:t>Problems of Paging</a:t>
            </a:r>
          </a:p>
        </p:txBody>
      </p:sp>
      <p:sp>
        <p:nvSpPr>
          <p:cNvPr id="3" name="Content Placeholder 2">
            <a:extLst>
              <a:ext uri="{FF2B5EF4-FFF2-40B4-BE49-F238E27FC236}">
                <a16:creationId xmlns:a16="http://schemas.microsoft.com/office/drawing/2014/main" id="{F1677C46-B91A-29E4-0113-AED540D646B1}"/>
              </a:ext>
            </a:extLst>
          </p:cNvPr>
          <p:cNvSpPr>
            <a:spLocks noGrp="1"/>
          </p:cNvSpPr>
          <p:nvPr>
            <p:ph idx="1"/>
          </p:nvPr>
        </p:nvSpPr>
        <p:spPr/>
        <p:txBody>
          <a:bodyPr>
            <a:normAutofit/>
          </a:bodyPr>
          <a:lstStyle/>
          <a:p>
            <a:r>
              <a:rPr lang="en-US" sz="3200"/>
              <a:t>Page table is </a:t>
            </a:r>
            <a:r>
              <a:rPr lang="en-US" sz="3200" b="1">
                <a:solidFill>
                  <a:srgbClr val="FF0000"/>
                </a:solidFill>
              </a:rPr>
              <a:t>too big</a:t>
            </a:r>
          </a:p>
          <a:p>
            <a:r>
              <a:rPr lang="en-GB" sz="3200"/>
              <a:t>A linear page table array for 32-bit address space (2</a:t>
            </a:r>
            <a:r>
              <a:rPr lang="en-GB" sz="3200" baseline="30000"/>
              <a:t>32</a:t>
            </a:r>
            <a:r>
              <a:rPr lang="en-GB" sz="3200"/>
              <a:t> bytes) and 4KB page (2</a:t>
            </a:r>
            <a:r>
              <a:rPr lang="en-GB" sz="3200" baseline="30000"/>
              <a:t>12</a:t>
            </a:r>
            <a:r>
              <a:rPr lang="en-GB" sz="3200"/>
              <a:t> bytes) </a:t>
            </a:r>
          </a:p>
          <a:p>
            <a:pPr lvl="1"/>
            <a:r>
              <a:rPr lang="en-GB" sz="2800"/>
              <a:t>How many pages: 2</a:t>
            </a:r>
            <a:r>
              <a:rPr lang="en-GB" sz="2800" baseline="30000"/>
              <a:t>20 </a:t>
            </a:r>
            <a:r>
              <a:rPr lang="en-GB" sz="2800"/>
              <a:t>pages </a:t>
            </a:r>
          </a:p>
          <a:p>
            <a:pPr lvl="1"/>
            <a:r>
              <a:rPr lang="en-GB" sz="2800"/>
              <a:t>How much memory: </a:t>
            </a:r>
            <a:r>
              <a:rPr lang="en-GB" sz="2800" b="1">
                <a:solidFill>
                  <a:srgbClr val="FF0000"/>
                </a:solidFill>
              </a:rPr>
              <a:t>4MB</a:t>
            </a:r>
            <a:r>
              <a:rPr lang="en-GB" sz="2800"/>
              <a:t> assuming each page-table entry is of 4 bytes </a:t>
            </a:r>
          </a:p>
          <a:p>
            <a:pPr lvl="2"/>
            <a:r>
              <a:rPr lang="en-GB" sz="2600"/>
              <a:t>2 ^ (32-log(4KB)) * 4 = 4MB</a:t>
            </a:r>
          </a:p>
          <a:p>
            <a:pPr lvl="1"/>
            <a:r>
              <a:rPr lang="en-GB" sz="2800"/>
              <a:t>One page table for one process:</a:t>
            </a:r>
          </a:p>
          <a:p>
            <a:pPr lvl="2"/>
            <a:r>
              <a:rPr lang="en-GB" sz="2600"/>
              <a:t>100 processes: </a:t>
            </a:r>
            <a:r>
              <a:rPr lang="en-GB" sz="2600" b="1">
                <a:solidFill>
                  <a:srgbClr val="FF0000"/>
                </a:solidFill>
              </a:rPr>
              <a:t>400MB</a:t>
            </a:r>
            <a:endParaRPr lang="en-US" sz="2600" b="1">
              <a:solidFill>
                <a:srgbClr val="FF0000"/>
              </a:solidFill>
            </a:endParaRPr>
          </a:p>
        </p:txBody>
      </p:sp>
      <p:sp>
        <p:nvSpPr>
          <p:cNvPr id="5" name="灯片编号占位符 2">
            <a:extLst>
              <a:ext uri="{FF2B5EF4-FFF2-40B4-BE49-F238E27FC236}">
                <a16:creationId xmlns:a16="http://schemas.microsoft.com/office/drawing/2014/main" id="{B187658B-16B4-6924-7512-77223D6E01A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52</a:t>
            </a:fld>
            <a:endParaRPr lang="nb-NO">
              <a:latin typeface="Arial"/>
              <a:cs typeface="Arial"/>
            </a:endParaRPr>
          </a:p>
        </p:txBody>
      </p:sp>
    </p:spTree>
    <p:extLst>
      <p:ext uri="{BB962C8B-B14F-4D97-AF65-F5344CB8AC3E}">
        <p14:creationId xmlns:p14="http://schemas.microsoft.com/office/powerpoint/2010/main" val="10032769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CC87-BD82-D726-566B-ACE827C951E3}"/>
              </a:ext>
            </a:extLst>
          </p:cNvPr>
          <p:cNvSpPr>
            <a:spLocks noGrp="1"/>
          </p:cNvSpPr>
          <p:nvPr>
            <p:ph type="title"/>
          </p:nvPr>
        </p:nvSpPr>
        <p:spPr/>
        <p:txBody>
          <a:bodyPr/>
          <a:lstStyle/>
          <a:p>
            <a:r>
              <a:rPr lang="en-US"/>
              <a:t>Smaller Page Table</a:t>
            </a:r>
          </a:p>
        </p:txBody>
      </p:sp>
      <p:sp>
        <p:nvSpPr>
          <p:cNvPr id="3" name="Content Placeholder 2">
            <a:extLst>
              <a:ext uri="{FF2B5EF4-FFF2-40B4-BE49-F238E27FC236}">
                <a16:creationId xmlns:a16="http://schemas.microsoft.com/office/drawing/2014/main" id="{611ED463-E04B-6EF0-5A06-D8A2034810FF}"/>
              </a:ext>
            </a:extLst>
          </p:cNvPr>
          <p:cNvSpPr>
            <a:spLocks noGrp="1"/>
          </p:cNvSpPr>
          <p:nvPr>
            <p:ph idx="1"/>
          </p:nvPr>
        </p:nvSpPr>
        <p:spPr/>
        <p:txBody>
          <a:bodyPr/>
          <a:lstStyle/>
          <a:p>
            <a:r>
              <a:rPr lang="en-US" sz="2800" dirty="0"/>
              <a:t>Naïve solution: </a:t>
            </a:r>
          </a:p>
          <a:p>
            <a:pPr lvl="1"/>
            <a:r>
              <a:rPr lang="en-US" sz="2400" b="1" dirty="0">
                <a:solidFill>
                  <a:srgbClr val="0070C0"/>
                </a:solidFill>
              </a:rPr>
              <a:t>Bigger page size</a:t>
            </a:r>
            <a:r>
              <a:rPr lang="en-US" sz="2400" dirty="0"/>
              <a:t> -&gt; </a:t>
            </a:r>
            <a:r>
              <a:rPr lang="en-US" sz="2400" b="1" dirty="0">
                <a:solidFill>
                  <a:srgbClr val="0070C0"/>
                </a:solidFill>
              </a:rPr>
              <a:t>smaller page table</a:t>
            </a:r>
          </a:p>
          <a:p>
            <a:pPr lvl="1"/>
            <a:r>
              <a:rPr lang="en-US" sz="2400" dirty="0"/>
              <a:t>32-bit address space: 4KB page size -&gt; 16KB</a:t>
            </a:r>
          </a:p>
          <a:p>
            <a:pPr lvl="1"/>
            <a:r>
              <a:rPr lang="en-US" sz="2400" dirty="0"/>
              <a:t>We can reduce </a:t>
            </a:r>
            <a:r>
              <a:rPr lang="en-US" altLang="zh-CN" sz="2400" dirty="0"/>
              <a:t>the</a:t>
            </a:r>
            <a:r>
              <a:rPr lang="zh-CN" altLang="en-US" sz="2400" dirty="0"/>
              <a:t> </a:t>
            </a:r>
            <a:r>
              <a:rPr lang="en-US" sz="2400" dirty="0"/>
              <a:t>size by </a:t>
            </a:r>
            <a:r>
              <a:rPr lang="en-US" sz="2400" b="1" dirty="0">
                <a:solidFill>
                  <a:srgbClr val="0070C0"/>
                </a:solidFill>
              </a:rPr>
              <a:t>4x</a:t>
            </a:r>
            <a:r>
              <a:rPr lang="en-US" sz="2400" dirty="0"/>
              <a:t> to 1MB per page table</a:t>
            </a:r>
          </a:p>
          <a:p>
            <a:pPr lvl="1"/>
            <a:endParaRPr lang="en-US" sz="2400" dirty="0"/>
          </a:p>
          <a:p>
            <a:r>
              <a:rPr lang="en-US" altLang="zh-CN" sz="2800" dirty="0"/>
              <a:t>Page</a:t>
            </a:r>
            <a:r>
              <a:rPr lang="zh-CN" altLang="en-US" sz="2800" dirty="0"/>
              <a:t> </a:t>
            </a:r>
            <a:r>
              <a:rPr lang="en-US" altLang="zh-CN" sz="2800" dirty="0"/>
              <a:t>size:</a:t>
            </a:r>
            <a:r>
              <a:rPr lang="zh-CN" altLang="en-US" sz="2800" dirty="0"/>
              <a:t> </a:t>
            </a:r>
            <a:r>
              <a:rPr lang="en-US" altLang="zh-CN" sz="2800" dirty="0"/>
              <a:t>2</a:t>
            </a:r>
            <a:r>
              <a:rPr lang="en-US" altLang="zh-CN" sz="2800" baseline="30000" dirty="0"/>
              <a:t>X</a:t>
            </a:r>
            <a:r>
              <a:rPr lang="en-US" altLang="zh-CN" sz="2800" dirty="0"/>
              <a:t>,</a:t>
            </a:r>
            <a:r>
              <a:rPr lang="zh-CN" altLang="en-US" sz="2800" dirty="0"/>
              <a:t> </a:t>
            </a:r>
            <a:r>
              <a:rPr lang="en-US" altLang="zh-CN" sz="2800" b="1" dirty="0">
                <a:solidFill>
                  <a:srgbClr val="0070C0"/>
                </a:solidFill>
              </a:rPr>
              <a:t>4KB</a:t>
            </a:r>
            <a:r>
              <a:rPr lang="zh-CN" altLang="en-US" sz="2800" b="1" dirty="0">
                <a:solidFill>
                  <a:srgbClr val="0070C0"/>
                </a:solidFill>
              </a:rPr>
              <a:t> </a:t>
            </a:r>
            <a:r>
              <a:rPr lang="en-US" altLang="zh-CN" sz="2800" b="1" dirty="0">
                <a:solidFill>
                  <a:srgbClr val="0070C0"/>
                </a:solidFill>
              </a:rPr>
              <a:t>–</a:t>
            </a:r>
            <a:r>
              <a:rPr lang="zh-CN" altLang="en-US" sz="2800" b="1" dirty="0">
                <a:solidFill>
                  <a:srgbClr val="0070C0"/>
                </a:solidFill>
              </a:rPr>
              <a:t> </a:t>
            </a:r>
            <a:r>
              <a:rPr lang="en-US" altLang="zh-CN" sz="2800" b="1" dirty="0">
                <a:solidFill>
                  <a:srgbClr val="0070C0"/>
                </a:solidFill>
              </a:rPr>
              <a:t>1GB</a:t>
            </a:r>
          </a:p>
          <a:p>
            <a:pPr lvl="1"/>
            <a:r>
              <a:rPr lang="en-US" altLang="zh-CN" sz="2400" dirty="0" err="1"/>
              <a:t>getconf</a:t>
            </a:r>
            <a:r>
              <a:rPr lang="zh-CN" altLang="en-US" sz="2400" dirty="0"/>
              <a:t> </a:t>
            </a:r>
            <a:r>
              <a:rPr lang="en-US" altLang="zh-CN" sz="2400" dirty="0"/>
              <a:t>PAGESIZE</a:t>
            </a:r>
            <a:r>
              <a:rPr lang="zh-CN" altLang="en-US" sz="2400" dirty="0"/>
              <a:t> </a:t>
            </a:r>
            <a:r>
              <a:rPr lang="en-US" altLang="zh-CN" sz="2400" dirty="0"/>
              <a:t>(MacOS</a:t>
            </a:r>
            <a:r>
              <a:rPr lang="zh-CN" altLang="en-US" sz="2400" dirty="0"/>
              <a:t> </a:t>
            </a:r>
            <a:r>
              <a:rPr lang="en-US" altLang="zh-CN" sz="2400" dirty="0"/>
              <a:t>and</a:t>
            </a:r>
            <a:r>
              <a:rPr lang="zh-CN" altLang="en-US" sz="2400" dirty="0"/>
              <a:t> </a:t>
            </a:r>
            <a:r>
              <a:rPr lang="en-US" altLang="zh-CN" sz="2400" dirty="0"/>
              <a:t>Linux)</a:t>
            </a:r>
          </a:p>
          <a:p>
            <a:pPr lvl="1"/>
            <a:r>
              <a:rPr lang="en-US" altLang="zh-CN" sz="2400" dirty="0"/>
              <a:t>16KB</a:t>
            </a:r>
            <a:r>
              <a:rPr lang="zh-CN" altLang="en-US" sz="2400" dirty="0"/>
              <a:t> </a:t>
            </a:r>
            <a:r>
              <a:rPr lang="en-US" altLang="zh-CN" sz="2400" dirty="0"/>
              <a:t>for</a:t>
            </a:r>
            <a:r>
              <a:rPr lang="zh-CN" altLang="en-US" sz="2400" dirty="0"/>
              <a:t> </a:t>
            </a:r>
            <a:r>
              <a:rPr lang="en-US" altLang="zh-CN" sz="2400" dirty="0"/>
              <a:t>MacOS</a:t>
            </a:r>
            <a:endParaRPr lang="en-US" sz="2400" dirty="0"/>
          </a:p>
          <a:p>
            <a:pPr lvl="1"/>
            <a:endParaRPr lang="en-US" sz="2400" dirty="0"/>
          </a:p>
          <a:p>
            <a:r>
              <a:rPr lang="en-US" sz="2800" b="1" dirty="0">
                <a:solidFill>
                  <a:srgbClr val="FF0000"/>
                </a:solidFill>
              </a:rPr>
              <a:t>Problem: Internal</a:t>
            </a:r>
            <a:r>
              <a:rPr lang="zh-CN" altLang="en-US" sz="2800" b="1" dirty="0">
                <a:solidFill>
                  <a:srgbClr val="FF0000"/>
                </a:solidFill>
              </a:rPr>
              <a:t> </a:t>
            </a:r>
            <a:r>
              <a:rPr lang="en-US" altLang="zh-CN" sz="2800" b="1" dirty="0">
                <a:solidFill>
                  <a:srgbClr val="FF0000"/>
                </a:solidFill>
              </a:rPr>
              <a:t>fragment</a:t>
            </a:r>
          </a:p>
          <a:p>
            <a:pPr lvl="1"/>
            <a:r>
              <a:rPr lang="en-US" sz="2400" b="1" dirty="0"/>
              <a:t>Do not use up the whole page</a:t>
            </a:r>
          </a:p>
        </p:txBody>
      </p:sp>
      <p:sp>
        <p:nvSpPr>
          <p:cNvPr id="5" name="灯片编号占位符 2">
            <a:extLst>
              <a:ext uri="{FF2B5EF4-FFF2-40B4-BE49-F238E27FC236}">
                <a16:creationId xmlns:a16="http://schemas.microsoft.com/office/drawing/2014/main" id="{020FF078-6AAE-A698-1EBD-C15CF144DD53}"/>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53</a:t>
            </a:fld>
            <a:endParaRPr lang="nb-NO">
              <a:latin typeface="Arial"/>
              <a:cs typeface="Arial"/>
            </a:endParaRPr>
          </a:p>
        </p:txBody>
      </p:sp>
    </p:spTree>
    <p:extLst>
      <p:ext uri="{BB962C8B-B14F-4D97-AF65-F5344CB8AC3E}">
        <p14:creationId xmlns:p14="http://schemas.microsoft.com/office/powerpoint/2010/main" val="42474769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EDC12B-D306-A6AD-3E05-9FCA08F1F36C}"/>
              </a:ext>
            </a:extLst>
          </p:cNvPr>
          <p:cNvSpPr>
            <a:spLocks noGrp="1"/>
          </p:cNvSpPr>
          <p:nvPr>
            <p:ph type="title"/>
          </p:nvPr>
        </p:nvSpPr>
        <p:spPr/>
        <p:txBody>
          <a:bodyPr/>
          <a:lstStyle/>
          <a:p>
            <a:r>
              <a:rPr lang="en-US" altLang="zh-CN" dirty="0"/>
              <a:t>Variable</a:t>
            </a:r>
            <a:r>
              <a:rPr lang="zh-CN" altLang="en-US" dirty="0"/>
              <a:t> </a:t>
            </a:r>
            <a:r>
              <a:rPr lang="en-US" altLang="zh-CN" dirty="0"/>
              <a:t>Page</a:t>
            </a:r>
            <a:r>
              <a:rPr lang="zh-CN" altLang="en-US" dirty="0"/>
              <a:t> </a:t>
            </a:r>
            <a:r>
              <a:rPr lang="en-US" altLang="zh-CN" dirty="0"/>
              <a:t>Size</a:t>
            </a:r>
            <a:endParaRPr lang="en-US" dirty="0"/>
          </a:p>
        </p:txBody>
      </p:sp>
      <p:sp>
        <p:nvSpPr>
          <p:cNvPr id="3" name="内容占位符 2">
            <a:extLst>
              <a:ext uri="{FF2B5EF4-FFF2-40B4-BE49-F238E27FC236}">
                <a16:creationId xmlns:a16="http://schemas.microsoft.com/office/drawing/2014/main" id="{A09B79F8-11DC-019A-52CD-001B9D6D0284}"/>
              </a:ext>
            </a:extLst>
          </p:cNvPr>
          <p:cNvSpPr>
            <a:spLocks noGrp="1"/>
          </p:cNvSpPr>
          <p:nvPr>
            <p:ph idx="1"/>
          </p:nvPr>
        </p:nvSpPr>
        <p:spPr/>
        <p:txBody>
          <a:bodyPr/>
          <a:lstStyle/>
          <a:p>
            <a:r>
              <a:rPr lang="en-US" altLang="zh-CN" dirty="0"/>
              <a:t>TLB</a:t>
            </a:r>
            <a:r>
              <a:rPr lang="zh-CN" altLang="en-US" dirty="0"/>
              <a:t> </a:t>
            </a:r>
            <a:r>
              <a:rPr lang="en-US" altLang="zh-CN" dirty="0"/>
              <a:t>has</a:t>
            </a:r>
            <a:r>
              <a:rPr lang="zh-CN" altLang="en-US" dirty="0"/>
              <a:t> </a:t>
            </a:r>
            <a:r>
              <a:rPr lang="en-US" altLang="zh-CN" b="1" dirty="0">
                <a:solidFill>
                  <a:srgbClr val="0070C0"/>
                </a:solidFill>
              </a:rPr>
              <a:t>limited</a:t>
            </a:r>
            <a:r>
              <a:rPr lang="zh-CN" altLang="en-US" b="1" dirty="0">
                <a:solidFill>
                  <a:srgbClr val="0070C0"/>
                </a:solidFill>
              </a:rPr>
              <a:t> </a:t>
            </a:r>
            <a:r>
              <a:rPr lang="en-US" altLang="zh-CN" b="1" dirty="0">
                <a:solidFill>
                  <a:srgbClr val="0070C0"/>
                </a:solidFill>
              </a:rPr>
              <a:t>size</a:t>
            </a:r>
          </a:p>
          <a:p>
            <a:pPr lvl="1"/>
            <a:r>
              <a:rPr lang="en-US" altLang="zh-CN" dirty="0"/>
              <a:t>16-512</a:t>
            </a:r>
          </a:p>
          <a:p>
            <a:pPr lvl="1"/>
            <a:r>
              <a:rPr lang="en-US" altLang="zh-CN" dirty="0"/>
              <a:t>Multiple-level</a:t>
            </a:r>
            <a:r>
              <a:rPr lang="zh-CN" altLang="en-US" dirty="0"/>
              <a:t> </a:t>
            </a:r>
            <a:r>
              <a:rPr lang="en-US" altLang="zh-CN" dirty="0"/>
              <a:t>implementation,</a:t>
            </a:r>
            <a:r>
              <a:rPr lang="zh-CN" altLang="en-US" dirty="0"/>
              <a:t> </a:t>
            </a:r>
            <a:r>
              <a:rPr lang="en-US" altLang="zh-CN" dirty="0"/>
              <a:t>like</a:t>
            </a:r>
            <a:r>
              <a:rPr lang="zh-CN" altLang="en-US" dirty="0"/>
              <a:t> </a:t>
            </a:r>
            <a:r>
              <a:rPr lang="en-US" altLang="zh-CN" dirty="0"/>
              <a:t>cache</a:t>
            </a:r>
          </a:p>
          <a:p>
            <a:r>
              <a:rPr lang="en-US" altLang="zh-CN" dirty="0"/>
              <a:t>Smaller</a:t>
            </a:r>
            <a:r>
              <a:rPr lang="zh-CN" altLang="en-US" dirty="0"/>
              <a:t> </a:t>
            </a:r>
            <a:r>
              <a:rPr lang="en-US" altLang="zh-CN" dirty="0"/>
              <a:t>page</a:t>
            </a:r>
            <a:r>
              <a:rPr lang="zh-CN" altLang="en-US" dirty="0"/>
              <a:t> </a:t>
            </a:r>
            <a:r>
              <a:rPr lang="en-US" altLang="zh-CN" dirty="0"/>
              <a:t>size</a:t>
            </a:r>
            <a:r>
              <a:rPr lang="zh-CN" altLang="en-US" dirty="0"/>
              <a:t> </a:t>
            </a:r>
            <a:r>
              <a:rPr lang="en-US" altLang="zh-CN" dirty="0">
                <a:sym typeface="Wingdings" pitchFamily="2" charset="2"/>
              </a:rPr>
              <a:t></a:t>
            </a:r>
            <a:r>
              <a:rPr lang="zh-CN" altLang="en-US" dirty="0">
                <a:sym typeface="Wingdings" pitchFamily="2" charset="2"/>
              </a:rPr>
              <a:t> </a:t>
            </a:r>
            <a:r>
              <a:rPr lang="en-US" altLang="zh-CN" dirty="0">
                <a:sym typeface="Wingdings" pitchFamily="2" charset="2"/>
              </a:rPr>
              <a:t>more</a:t>
            </a:r>
            <a:r>
              <a:rPr lang="zh-CN" altLang="en-US" dirty="0">
                <a:sym typeface="Wingdings" pitchFamily="2" charset="2"/>
              </a:rPr>
              <a:t> </a:t>
            </a:r>
            <a:r>
              <a:rPr lang="en-US" altLang="zh-CN" dirty="0">
                <a:sym typeface="Wingdings" pitchFamily="2" charset="2"/>
              </a:rPr>
              <a:t>TLB</a:t>
            </a:r>
            <a:r>
              <a:rPr lang="zh-CN" altLang="en-US" dirty="0">
                <a:sym typeface="Wingdings" pitchFamily="2" charset="2"/>
              </a:rPr>
              <a:t> </a:t>
            </a:r>
            <a:r>
              <a:rPr lang="en-US" altLang="zh-CN" dirty="0">
                <a:sym typeface="Wingdings" pitchFamily="2" charset="2"/>
              </a:rPr>
              <a:t>entries</a:t>
            </a:r>
          </a:p>
          <a:p>
            <a:pPr lvl="1"/>
            <a:r>
              <a:rPr lang="en-US" altLang="zh-CN" dirty="0">
                <a:sym typeface="Wingdings" pitchFamily="2" charset="2"/>
              </a:rPr>
              <a:t>A</a:t>
            </a:r>
            <a:r>
              <a:rPr lang="zh-CN" altLang="en-US" dirty="0">
                <a:sym typeface="Wingdings" pitchFamily="2" charset="2"/>
              </a:rPr>
              <a:t> </a:t>
            </a:r>
            <a:r>
              <a:rPr lang="en-US" altLang="zh-CN" dirty="0">
                <a:sym typeface="Wingdings" pitchFamily="2" charset="2"/>
              </a:rPr>
              <a:t>process</a:t>
            </a:r>
            <a:r>
              <a:rPr lang="zh-CN" altLang="en-US" dirty="0">
                <a:sym typeface="Wingdings" pitchFamily="2" charset="2"/>
              </a:rPr>
              <a:t> </a:t>
            </a:r>
            <a:r>
              <a:rPr lang="en-US" altLang="zh-CN" dirty="0">
                <a:sym typeface="Wingdings" pitchFamily="2" charset="2"/>
              </a:rPr>
              <a:t>of</a:t>
            </a:r>
            <a:r>
              <a:rPr lang="zh-CN" altLang="en-US" dirty="0">
                <a:sym typeface="Wingdings" pitchFamily="2" charset="2"/>
              </a:rPr>
              <a:t> </a:t>
            </a:r>
            <a:r>
              <a:rPr lang="en-US" altLang="zh-CN" dirty="0">
                <a:sym typeface="Wingdings" pitchFamily="2" charset="2"/>
              </a:rPr>
              <a:t>64KB,</a:t>
            </a:r>
            <a:r>
              <a:rPr lang="zh-CN" altLang="en-US" dirty="0">
                <a:sym typeface="Wingdings" pitchFamily="2" charset="2"/>
              </a:rPr>
              <a:t> </a:t>
            </a:r>
            <a:r>
              <a:rPr lang="en-US" altLang="zh-CN" b="1" dirty="0">
                <a:solidFill>
                  <a:srgbClr val="0070C0"/>
                </a:solidFill>
                <a:sym typeface="Wingdings" pitchFamily="2" charset="2"/>
              </a:rPr>
              <a:t>4KB</a:t>
            </a:r>
            <a:r>
              <a:rPr lang="zh-CN" altLang="en-US" b="1" dirty="0">
                <a:solidFill>
                  <a:srgbClr val="0070C0"/>
                </a:solidFill>
                <a:sym typeface="Wingdings" pitchFamily="2" charset="2"/>
              </a:rPr>
              <a:t> </a:t>
            </a:r>
            <a:r>
              <a:rPr lang="en-US" altLang="zh-CN" b="1" dirty="0">
                <a:solidFill>
                  <a:srgbClr val="0070C0"/>
                </a:solidFill>
                <a:sym typeface="Wingdings" pitchFamily="2" charset="2"/>
              </a:rPr>
              <a:t>page</a:t>
            </a:r>
            <a:r>
              <a:rPr lang="zh-CN" altLang="en-US" b="1" dirty="0">
                <a:solidFill>
                  <a:srgbClr val="0070C0"/>
                </a:solidFill>
                <a:sym typeface="Wingdings" pitchFamily="2" charset="2"/>
              </a:rPr>
              <a:t> </a:t>
            </a:r>
            <a:r>
              <a:rPr lang="en-US" altLang="zh-CN" b="1" dirty="0">
                <a:solidFill>
                  <a:srgbClr val="0070C0"/>
                </a:solidFill>
                <a:sym typeface="Wingdings" pitchFamily="2" charset="2"/>
              </a:rPr>
              <a:t>size</a:t>
            </a:r>
          </a:p>
          <a:p>
            <a:pPr lvl="2"/>
            <a:r>
              <a:rPr lang="en-US" altLang="zh-CN" b="1" dirty="0">
                <a:sym typeface="Wingdings" pitchFamily="2" charset="2"/>
              </a:rPr>
              <a:t>16</a:t>
            </a:r>
            <a:r>
              <a:rPr lang="zh-CN" altLang="en-US" b="1" dirty="0">
                <a:sym typeface="Wingdings" pitchFamily="2" charset="2"/>
              </a:rPr>
              <a:t> </a:t>
            </a:r>
            <a:r>
              <a:rPr lang="en-US" altLang="zh-CN" b="1" dirty="0">
                <a:sym typeface="Wingdings" pitchFamily="2" charset="2"/>
              </a:rPr>
              <a:t>TLB</a:t>
            </a:r>
            <a:r>
              <a:rPr lang="zh-CN" altLang="en-US" b="1" dirty="0">
                <a:sym typeface="Wingdings" pitchFamily="2" charset="2"/>
              </a:rPr>
              <a:t> </a:t>
            </a:r>
            <a:r>
              <a:rPr lang="en-US" altLang="zh-CN" b="1" dirty="0">
                <a:sym typeface="Wingdings" pitchFamily="2" charset="2"/>
              </a:rPr>
              <a:t>entries</a:t>
            </a:r>
          </a:p>
          <a:p>
            <a:pPr lvl="1"/>
            <a:r>
              <a:rPr lang="en-US" altLang="zh-CN" b="1" dirty="0">
                <a:solidFill>
                  <a:srgbClr val="0070C0"/>
                </a:solidFill>
                <a:sym typeface="Wingdings" pitchFamily="2" charset="2"/>
              </a:rPr>
              <a:t>1MB</a:t>
            </a:r>
            <a:r>
              <a:rPr lang="zh-CN" altLang="en-US" b="1" dirty="0">
                <a:solidFill>
                  <a:srgbClr val="0070C0"/>
                </a:solidFill>
                <a:sym typeface="Wingdings" pitchFamily="2" charset="2"/>
              </a:rPr>
              <a:t> </a:t>
            </a:r>
            <a:r>
              <a:rPr lang="en-US" altLang="zh-CN" b="1" dirty="0">
                <a:solidFill>
                  <a:srgbClr val="0070C0"/>
                </a:solidFill>
                <a:sym typeface="Wingdings" pitchFamily="2" charset="2"/>
              </a:rPr>
              <a:t>page</a:t>
            </a:r>
            <a:r>
              <a:rPr lang="zh-CN" altLang="en-US" b="1" dirty="0">
                <a:solidFill>
                  <a:srgbClr val="0070C0"/>
                </a:solidFill>
                <a:sym typeface="Wingdings" pitchFamily="2" charset="2"/>
              </a:rPr>
              <a:t> </a:t>
            </a:r>
            <a:r>
              <a:rPr lang="en-US" altLang="zh-CN" b="1" dirty="0">
                <a:solidFill>
                  <a:srgbClr val="0070C0"/>
                </a:solidFill>
                <a:sym typeface="Wingdings" pitchFamily="2" charset="2"/>
              </a:rPr>
              <a:t>size</a:t>
            </a:r>
          </a:p>
          <a:p>
            <a:pPr lvl="2"/>
            <a:r>
              <a:rPr lang="en-US" altLang="zh-CN" dirty="0">
                <a:sym typeface="Wingdings" pitchFamily="2" charset="2"/>
              </a:rPr>
              <a:t>1</a:t>
            </a:r>
            <a:r>
              <a:rPr lang="zh-CN" altLang="en-US" dirty="0">
                <a:sym typeface="Wingdings" pitchFamily="2" charset="2"/>
              </a:rPr>
              <a:t> </a:t>
            </a:r>
            <a:r>
              <a:rPr lang="en-US" altLang="zh-CN" dirty="0">
                <a:sym typeface="Wingdings" pitchFamily="2" charset="2"/>
              </a:rPr>
              <a:t>TLB</a:t>
            </a:r>
            <a:r>
              <a:rPr lang="zh-CN" altLang="en-US" dirty="0">
                <a:sym typeface="Wingdings" pitchFamily="2" charset="2"/>
              </a:rPr>
              <a:t> </a:t>
            </a:r>
            <a:r>
              <a:rPr lang="en-US" altLang="zh-CN" dirty="0">
                <a:sym typeface="Wingdings" pitchFamily="2" charset="2"/>
              </a:rPr>
              <a:t>entry</a:t>
            </a:r>
          </a:p>
          <a:p>
            <a:r>
              <a:rPr lang="en-US" altLang="zh-CN" dirty="0">
                <a:sym typeface="Wingdings" pitchFamily="2" charset="2"/>
              </a:rPr>
              <a:t>Variable</a:t>
            </a:r>
            <a:r>
              <a:rPr lang="zh-CN" altLang="en-US" dirty="0">
                <a:sym typeface="Wingdings" pitchFamily="2" charset="2"/>
              </a:rPr>
              <a:t> </a:t>
            </a:r>
            <a:r>
              <a:rPr lang="en-US" altLang="zh-CN" dirty="0">
                <a:sym typeface="Wingdings" pitchFamily="2" charset="2"/>
              </a:rPr>
              <a:t>page</a:t>
            </a:r>
            <a:r>
              <a:rPr lang="zh-CN" altLang="en-US" dirty="0">
                <a:sym typeface="Wingdings" pitchFamily="2" charset="2"/>
              </a:rPr>
              <a:t> </a:t>
            </a:r>
            <a:r>
              <a:rPr lang="en-US" altLang="zh-CN" dirty="0">
                <a:sym typeface="Wingdings" pitchFamily="2" charset="2"/>
              </a:rPr>
              <a:t>size:</a:t>
            </a:r>
            <a:r>
              <a:rPr lang="zh-CN" altLang="en-US" dirty="0">
                <a:sym typeface="Wingdings" pitchFamily="2" charset="2"/>
              </a:rPr>
              <a:t> </a:t>
            </a:r>
            <a:endParaRPr lang="en-US" altLang="zh-CN" dirty="0">
              <a:sym typeface="Wingdings" pitchFamily="2" charset="2"/>
            </a:endParaRPr>
          </a:p>
          <a:p>
            <a:pPr lvl="1"/>
            <a:r>
              <a:rPr lang="en-US" altLang="zh-CN" dirty="0">
                <a:sym typeface="Wingdings" pitchFamily="2" charset="2"/>
              </a:rPr>
              <a:t>This</a:t>
            </a:r>
            <a:r>
              <a:rPr lang="zh-CN" altLang="en-US" dirty="0">
                <a:sym typeface="Wingdings" pitchFamily="2" charset="2"/>
              </a:rPr>
              <a:t> </a:t>
            </a:r>
            <a:r>
              <a:rPr lang="en-US" altLang="zh-CN" dirty="0">
                <a:sym typeface="Wingdings" pitchFamily="2" charset="2"/>
              </a:rPr>
              <a:t>depends</a:t>
            </a:r>
            <a:r>
              <a:rPr lang="zh-CN" altLang="en-US" dirty="0">
                <a:sym typeface="Wingdings" pitchFamily="2" charset="2"/>
              </a:rPr>
              <a:t> </a:t>
            </a:r>
            <a:r>
              <a:rPr lang="en-US" altLang="zh-CN" dirty="0">
                <a:sym typeface="Wingdings" pitchFamily="2" charset="2"/>
              </a:rPr>
              <a:t>on</a:t>
            </a:r>
            <a:r>
              <a:rPr lang="zh-CN" altLang="en-US" dirty="0">
                <a:sym typeface="Wingdings" pitchFamily="2" charset="2"/>
              </a:rPr>
              <a:t> </a:t>
            </a:r>
            <a:r>
              <a:rPr lang="en-US" altLang="zh-CN" dirty="0">
                <a:sym typeface="Wingdings" pitchFamily="2" charset="2"/>
              </a:rPr>
              <a:t>hardware</a:t>
            </a:r>
            <a:r>
              <a:rPr lang="zh-CN" altLang="en-US" dirty="0">
                <a:sym typeface="Wingdings" pitchFamily="2" charset="2"/>
              </a:rPr>
              <a:t> </a:t>
            </a:r>
            <a:r>
              <a:rPr lang="en-US" altLang="zh-CN" dirty="0">
                <a:sym typeface="Wingdings" pitchFamily="2" charset="2"/>
              </a:rPr>
              <a:t>and</a:t>
            </a:r>
            <a:r>
              <a:rPr lang="zh-CN" altLang="en-US" dirty="0">
                <a:sym typeface="Wingdings" pitchFamily="2" charset="2"/>
              </a:rPr>
              <a:t> </a:t>
            </a:r>
            <a:r>
              <a:rPr lang="en-US" altLang="zh-CN" dirty="0">
                <a:sym typeface="Wingdings" pitchFamily="2" charset="2"/>
              </a:rPr>
              <a:t>OS</a:t>
            </a:r>
          </a:p>
          <a:p>
            <a:pPr lvl="1"/>
            <a:r>
              <a:rPr lang="en-US" altLang="zh-CN" dirty="0">
                <a:sym typeface="Wingdings" pitchFamily="2" charset="2"/>
              </a:rPr>
              <a:t>Windows</a:t>
            </a:r>
            <a:r>
              <a:rPr lang="zh-CN" altLang="en-US" dirty="0">
                <a:sym typeface="Wingdings" pitchFamily="2" charset="2"/>
              </a:rPr>
              <a:t> </a:t>
            </a:r>
            <a:r>
              <a:rPr lang="en-US" altLang="zh-CN" dirty="0">
                <a:sym typeface="Wingdings" pitchFamily="2" charset="2"/>
              </a:rPr>
              <a:t>10</a:t>
            </a:r>
            <a:r>
              <a:rPr lang="zh-CN" altLang="en-US" dirty="0">
                <a:sym typeface="Wingdings" pitchFamily="2" charset="2"/>
              </a:rPr>
              <a:t> </a:t>
            </a:r>
            <a:r>
              <a:rPr lang="en-US" altLang="zh-CN" dirty="0">
                <a:sym typeface="Wingdings" pitchFamily="2" charset="2"/>
              </a:rPr>
              <a:t>supports</a:t>
            </a:r>
            <a:r>
              <a:rPr lang="zh-CN" altLang="en-US" dirty="0">
                <a:sym typeface="Wingdings" pitchFamily="2" charset="2"/>
              </a:rPr>
              <a:t> </a:t>
            </a:r>
            <a:r>
              <a:rPr lang="en-US" altLang="zh-CN" dirty="0">
                <a:sym typeface="Wingdings" pitchFamily="2" charset="2"/>
              </a:rPr>
              <a:t>4KB</a:t>
            </a:r>
            <a:r>
              <a:rPr lang="zh-CN" altLang="en-US" dirty="0">
                <a:sym typeface="Wingdings" pitchFamily="2" charset="2"/>
              </a:rPr>
              <a:t> </a:t>
            </a:r>
            <a:r>
              <a:rPr lang="en-US" altLang="zh-CN" dirty="0">
                <a:sym typeface="Wingdings" pitchFamily="2" charset="2"/>
              </a:rPr>
              <a:t>and</a:t>
            </a:r>
            <a:r>
              <a:rPr lang="zh-CN" altLang="en-US" dirty="0">
                <a:sym typeface="Wingdings" pitchFamily="2" charset="2"/>
              </a:rPr>
              <a:t> </a:t>
            </a:r>
            <a:r>
              <a:rPr lang="en-US" altLang="zh-CN" dirty="0">
                <a:sym typeface="Wingdings" pitchFamily="2" charset="2"/>
              </a:rPr>
              <a:t>2MB</a:t>
            </a:r>
          </a:p>
          <a:p>
            <a:pPr lvl="1"/>
            <a:r>
              <a:rPr lang="en-US" altLang="zh-CN" dirty="0">
                <a:sym typeface="Wingdings" pitchFamily="2" charset="2"/>
              </a:rPr>
              <a:t>Linux</a:t>
            </a:r>
            <a:r>
              <a:rPr lang="zh-CN" altLang="en-US" dirty="0">
                <a:sym typeface="Wingdings" pitchFamily="2" charset="2"/>
              </a:rPr>
              <a:t> </a:t>
            </a:r>
            <a:r>
              <a:rPr lang="en-US" altLang="zh-CN" dirty="0">
                <a:sym typeface="Wingdings" pitchFamily="2" charset="2"/>
              </a:rPr>
              <a:t>has</a:t>
            </a:r>
            <a:r>
              <a:rPr lang="zh-CN" altLang="en-US" dirty="0">
                <a:sym typeface="Wingdings" pitchFamily="2" charset="2"/>
              </a:rPr>
              <a:t> </a:t>
            </a:r>
            <a:r>
              <a:rPr lang="en-US" altLang="zh-CN" dirty="0">
                <a:sym typeface="Wingdings" pitchFamily="2" charset="2"/>
              </a:rPr>
              <a:t>default</a:t>
            </a:r>
            <a:r>
              <a:rPr lang="zh-CN" altLang="en-US" dirty="0">
                <a:sym typeface="Wingdings" pitchFamily="2" charset="2"/>
              </a:rPr>
              <a:t> </a:t>
            </a:r>
            <a:r>
              <a:rPr lang="en-US" altLang="zh-CN" dirty="0">
                <a:sym typeface="Wingdings" pitchFamily="2" charset="2"/>
              </a:rPr>
              <a:t>page</a:t>
            </a:r>
            <a:r>
              <a:rPr lang="zh-CN" altLang="en-US" dirty="0">
                <a:sym typeface="Wingdings" pitchFamily="2" charset="2"/>
              </a:rPr>
              <a:t> </a:t>
            </a:r>
            <a:r>
              <a:rPr lang="en-US" altLang="zh-CN" dirty="0">
                <a:sym typeface="Wingdings" pitchFamily="2" charset="2"/>
              </a:rPr>
              <a:t>size</a:t>
            </a:r>
            <a:r>
              <a:rPr lang="zh-CN" altLang="en-US" dirty="0">
                <a:sym typeface="Wingdings" pitchFamily="2" charset="2"/>
              </a:rPr>
              <a:t> </a:t>
            </a:r>
            <a:r>
              <a:rPr lang="en-US" altLang="zh-CN" dirty="0">
                <a:sym typeface="Wingdings" pitchFamily="2" charset="2"/>
              </a:rPr>
              <a:t>(4KB)</a:t>
            </a:r>
            <a:r>
              <a:rPr lang="zh-CN" altLang="en-US" dirty="0">
                <a:sym typeface="Wingdings" pitchFamily="2" charset="2"/>
              </a:rPr>
              <a:t> </a:t>
            </a:r>
            <a:r>
              <a:rPr lang="en-US" altLang="zh-CN" dirty="0">
                <a:sym typeface="Wingdings" pitchFamily="2" charset="2"/>
              </a:rPr>
              <a:t>and</a:t>
            </a:r>
            <a:r>
              <a:rPr lang="zh-CN" altLang="en-US" dirty="0">
                <a:sym typeface="Wingdings" pitchFamily="2" charset="2"/>
              </a:rPr>
              <a:t> </a:t>
            </a:r>
            <a:r>
              <a:rPr lang="en-US" altLang="zh-CN" dirty="0">
                <a:sym typeface="Wingdings" pitchFamily="2" charset="2"/>
              </a:rPr>
              <a:t>huge</a:t>
            </a:r>
            <a:r>
              <a:rPr lang="zh-CN" altLang="en-US" dirty="0">
                <a:sym typeface="Wingdings" pitchFamily="2" charset="2"/>
              </a:rPr>
              <a:t> </a:t>
            </a:r>
            <a:r>
              <a:rPr lang="en-US" altLang="zh-CN" dirty="0">
                <a:sym typeface="Wingdings" pitchFamily="2" charset="2"/>
              </a:rPr>
              <a:t>page</a:t>
            </a:r>
          </a:p>
          <a:p>
            <a:pPr lvl="1"/>
            <a:endParaRPr lang="en-US" dirty="0"/>
          </a:p>
        </p:txBody>
      </p:sp>
      <p:sp>
        <p:nvSpPr>
          <p:cNvPr id="5" name="灯片编号占位符 2">
            <a:extLst>
              <a:ext uri="{FF2B5EF4-FFF2-40B4-BE49-F238E27FC236}">
                <a16:creationId xmlns:a16="http://schemas.microsoft.com/office/drawing/2014/main" id="{FB9A020D-41F0-7BC3-9819-F8BD1F33E43F}"/>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54</a:t>
            </a:fld>
            <a:endParaRPr lang="nb-NO">
              <a:latin typeface="Arial"/>
              <a:cs typeface="Arial"/>
            </a:endParaRPr>
          </a:p>
        </p:txBody>
      </p:sp>
    </p:spTree>
    <p:extLst>
      <p:ext uri="{BB962C8B-B14F-4D97-AF65-F5344CB8AC3E}">
        <p14:creationId xmlns:p14="http://schemas.microsoft.com/office/powerpoint/2010/main" val="28729397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F1747-4A66-1833-BE73-418D292E4EAA}"/>
              </a:ext>
            </a:extLst>
          </p:cNvPr>
          <p:cNvSpPr>
            <a:spLocks noGrp="1"/>
          </p:cNvSpPr>
          <p:nvPr>
            <p:ph type="title"/>
          </p:nvPr>
        </p:nvSpPr>
        <p:spPr/>
        <p:txBody>
          <a:bodyPr/>
          <a:lstStyle/>
          <a:p>
            <a:r>
              <a:rPr lang="en-US" altLang="zh-CN" dirty="0" err="1"/>
              <a:t>Paging+Segmentation</a:t>
            </a:r>
            <a:endParaRPr lang="en-US" dirty="0"/>
          </a:p>
        </p:txBody>
      </p:sp>
      <p:sp>
        <p:nvSpPr>
          <p:cNvPr id="3" name="Content Placeholder 2">
            <a:extLst>
              <a:ext uri="{FF2B5EF4-FFF2-40B4-BE49-F238E27FC236}">
                <a16:creationId xmlns:a16="http://schemas.microsoft.com/office/drawing/2014/main" id="{1E60C6EE-907F-F177-5363-5D97400133CC}"/>
              </a:ext>
            </a:extLst>
          </p:cNvPr>
          <p:cNvSpPr>
            <a:spLocks noGrp="1"/>
          </p:cNvSpPr>
          <p:nvPr>
            <p:ph idx="1"/>
          </p:nvPr>
        </p:nvSpPr>
        <p:spPr>
          <a:xfrm>
            <a:off x="1838587" y="1073427"/>
            <a:ext cx="3086100" cy="5138531"/>
          </a:xfrm>
        </p:spPr>
        <p:txBody>
          <a:bodyPr/>
          <a:lstStyle/>
          <a:p>
            <a:r>
              <a:rPr lang="en-US"/>
              <a:t>Hybrid Approach: Paging and Segments</a:t>
            </a:r>
          </a:p>
          <a:p>
            <a:r>
              <a:rPr lang="en-US"/>
              <a:t>Recall: </a:t>
            </a:r>
            <a:r>
              <a:rPr lang="en-US" b="1">
                <a:solidFill>
                  <a:srgbClr val="0070C0"/>
                </a:solidFill>
              </a:rPr>
              <a:t>Segmentation</a:t>
            </a:r>
          </a:p>
          <a:p>
            <a:pPr lvl="1"/>
            <a:r>
              <a:rPr lang="en-US"/>
              <a:t>Different registers for each segment</a:t>
            </a:r>
          </a:p>
          <a:p>
            <a:r>
              <a:rPr lang="en-US"/>
              <a:t>Instead of one </a:t>
            </a:r>
            <a:r>
              <a:rPr lang="en-US" b="1">
                <a:solidFill>
                  <a:srgbClr val="FF0000"/>
                </a:solidFill>
              </a:rPr>
              <a:t>single </a:t>
            </a:r>
            <a:r>
              <a:rPr lang="en-US"/>
              <a:t>page table for one process, </a:t>
            </a:r>
            <a:r>
              <a:rPr lang="en-US" b="1">
                <a:solidFill>
                  <a:srgbClr val="0070C0"/>
                </a:solidFill>
              </a:rPr>
              <a:t>one page table for each logical segment</a:t>
            </a:r>
          </a:p>
          <a:p>
            <a:endParaRPr lang="en-US"/>
          </a:p>
          <a:p>
            <a:endParaRPr lang="en-US"/>
          </a:p>
        </p:txBody>
      </p:sp>
      <p:pic>
        <p:nvPicPr>
          <p:cNvPr id="5" name="Picture 4">
            <a:extLst>
              <a:ext uri="{FF2B5EF4-FFF2-40B4-BE49-F238E27FC236}">
                <a16:creationId xmlns:a16="http://schemas.microsoft.com/office/drawing/2014/main" id="{061AA62A-1633-50E0-0293-AFBA59EBB6E6}"/>
              </a:ext>
            </a:extLst>
          </p:cNvPr>
          <p:cNvPicPr>
            <a:picLocks noChangeAspect="1"/>
          </p:cNvPicPr>
          <p:nvPr/>
        </p:nvPicPr>
        <p:blipFill>
          <a:blip r:embed="rId2"/>
          <a:stretch>
            <a:fillRect/>
          </a:stretch>
        </p:blipFill>
        <p:spPr>
          <a:xfrm>
            <a:off x="4993079" y="1218383"/>
            <a:ext cx="5360334" cy="4993574"/>
          </a:xfrm>
          <a:prstGeom prst="rect">
            <a:avLst/>
          </a:prstGeom>
        </p:spPr>
      </p:pic>
      <p:sp>
        <p:nvSpPr>
          <p:cNvPr id="6" name="TextBox 5">
            <a:extLst>
              <a:ext uri="{FF2B5EF4-FFF2-40B4-BE49-F238E27FC236}">
                <a16:creationId xmlns:a16="http://schemas.microsoft.com/office/drawing/2014/main" id="{2B1F312F-54FB-A7AE-032B-1DFEACA95594}"/>
              </a:ext>
            </a:extLst>
          </p:cNvPr>
          <p:cNvSpPr txBox="1"/>
          <p:nvPr/>
        </p:nvSpPr>
        <p:spPr>
          <a:xfrm>
            <a:off x="5098473" y="4298869"/>
            <a:ext cx="2313454" cy="646331"/>
          </a:xfrm>
          <a:prstGeom prst="rect">
            <a:avLst/>
          </a:prstGeom>
          <a:noFill/>
        </p:spPr>
        <p:txBody>
          <a:bodyPr wrap="none" rtlCol="0">
            <a:spAutoFit/>
          </a:bodyPr>
          <a:lstStyle/>
          <a:p>
            <a:pPr defTabSz="457200" eaLnBrk="1" fontAlgn="auto" hangingPunct="1">
              <a:spcBef>
                <a:spcPts val="0"/>
              </a:spcBef>
              <a:spcAft>
                <a:spcPts val="0"/>
              </a:spcAft>
            </a:pPr>
            <a:r>
              <a:rPr lang="en-US" b="0">
                <a:solidFill>
                  <a:srgbClr val="000000"/>
                </a:solidFill>
                <a:latin typeface="Arial" panose="020B0604020202020204"/>
                <a:ea typeface="+mn-ea"/>
                <a:cs typeface="+mn-cs"/>
              </a:rPr>
              <a:t>16KB address space</a:t>
            </a:r>
          </a:p>
          <a:p>
            <a:pPr defTabSz="457200" eaLnBrk="1" fontAlgn="auto" hangingPunct="1">
              <a:spcBef>
                <a:spcPts val="0"/>
              </a:spcBef>
              <a:spcAft>
                <a:spcPts val="0"/>
              </a:spcAft>
            </a:pPr>
            <a:r>
              <a:rPr lang="en-US" b="0">
                <a:solidFill>
                  <a:srgbClr val="000000"/>
                </a:solidFill>
                <a:latin typeface="Arial" panose="020B0604020202020204"/>
                <a:ea typeface="+mn-ea"/>
                <a:cs typeface="+mn-cs"/>
              </a:rPr>
              <a:t>1KB page size</a:t>
            </a:r>
          </a:p>
        </p:txBody>
      </p:sp>
      <p:sp>
        <p:nvSpPr>
          <p:cNvPr id="7" name="灯片编号占位符 2">
            <a:extLst>
              <a:ext uri="{FF2B5EF4-FFF2-40B4-BE49-F238E27FC236}">
                <a16:creationId xmlns:a16="http://schemas.microsoft.com/office/drawing/2014/main" id="{B02E8222-A28A-FBB1-DB00-4D00F1713F7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55</a:t>
            </a:fld>
            <a:endParaRPr lang="nb-NO">
              <a:latin typeface="Arial"/>
              <a:cs typeface="Arial"/>
            </a:endParaRPr>
          </a:p>
        </p:txBody>
      </p:sp>
    </p:spTree>
    <p:extLst>
      <p:ext uri="{BB962C8B-B14F-4D97-AF65-F5344CB8AC3E}">
        <p14:creationId xmlns:p14="http://schemas.microsoft.com/office/powerpoint/2010/main" val="26482406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3DB73-8E10-E32A-34C7-0F25487F6043}"/>
              </a:ext>
            </a:extLst>
          </p:cNvPr>
          <p:cNvSpPr>
            <a:spLocks noGrp="1"/>
          </p:cNvSpPr>
          <p:nvPr>
            <p:ph type="title"/>
          </p:nvPr>
        </p:nvSpPr>
        <p:spPr/>
        <p:txBody>
          <a:bodyPr/>
          <a:lstStyle/>
          <a:p>
            <a:r>
              <a:rPr lang="en-US" altLang="zh-CN" dirty="0" err="1"/>
              <a:t>Paging+Segmentation</a:t>
            </a:r>
            <a:endParaRPr lang="en-US" dirty="0"/>
          </a:p>
        </p:txBody>
      </p:sp>
      <p:sp>
        <p:nvSpPr>
          <p:cNvPr id="3" name="Content Placeholder 2">
            <a:extLst>
              <a:ext uri="{FF2B5EF4-FFF2-40B4-BE49-F238E27FC236}">
                <a16:creationId xmlns:a16="http://schemas.microsoft.com/office/drawing/2014/main" id="{99205E02-88D9-9F7D-27F5-E8792DA10044}"/>
              </a:ext>
            </a:extLst>
          </p:cNvPr>
          <p:cNvSpPr>
            <a:spLocks noGrp="1"/>
          </p:cNvSpPr>
          <p:nvPr>
            <p:ph idx="1"/>
          </p:nvPr>
        </p:nvSpPr>
        <p:spPr>
          <a:xfrm>
            <a:off x="1838587" y="899492"/>
            <a:ext cx="8502294" cy="5384662"/>
          </a:xfrm>
        </p:spPr>
        <p:txBody>
          <a:bodyPr/>
          <a:lstStyle/>
          <a:p>
            <a:r>
              <a:rPr lang="en-US" b="1">
                <a:solidFill>
                  <a:srgbClr val="0070C0"/>
                </a:solidFill>
              </a:rPr>
              <a:t>Base register </a:t>
            </a:r>
            <a:r>
              <a:rPr lang="en-US"/>
              <a:t>to point to </a:t>
            </a:r>
            <a:r>
              <a:rPr lang="en-US">
                <a:solidFill>
                  <a:srgbClr val="0070C0"/>
                </a:solidFill>
              </a:rPr>
              <a:t>the physical address of the page table</a:t>
            </a:r>
          </a:p>
          <a:p>
            <a:r>
              <a:rPr lang="en-US" b="1">
                <a:solidFill>
                  <a:srgbClr val="0070C0"/>
                </a:solidFill>
              </a:rPr>
              <a:t>Limit register </a:t>
            </a:r>
            <a:r>
              <a:rPr lang="en-US"/>
              <a:t>to determine </a:t>
            </a:r>
            <a:r>
              <a:rPr lang="en-US">
                <a:solidFill>
                  <a:srgbClr val="0070C0"/>
                </a:solidFill>
              </a:rPr>
              <a:t>the size of the segment, i.e., </a:t>
            </a:r>
            <a:r>
              <a:rPr lang="en-US"/>
              <a:t>how many valid pages the segment has</a:t>
            </a:r>
          </a:p>
          <a:p>
            <a:pPr marL="0" indent="0">
              <a:buNone/>
            </a:pPr>
            <a:endParaRPr lang="en-US"/>
          </a:p>
          <a:p>
            <a:r>
              <a:rPr lang="en-US"/>
              <a:t>32-bit virtual address space with 4KB pages </a:t>
            </a:r>
          </a:p>
          <a:p>
            <a:pPr lvl="1"/>
            <a:r>
              <a:rPr lang="en-US"/>
              <a:t>12-bit for offset</a:t>
            </a:r>
          </a:p>
          <a:p>
            <a:r>
              <a:rPr lang="en-US"/>
              <a:t>3 segments: code, heap, stack</a:t>
            </a:r>
          </a:p>
          <a:p>
            <a:pPr lvl="1"/>
            <a:r>
              <a:rPr lang="en-US"/>
              <a:t>2-bit for segmentation</a:t>
            </a:r>
          </a:p>
          <a:p>
            <a:pPr lvl="1"/>
            <a:endParaRPr lang="en-US"/>
          </a:p>
          <a:p>
            <a:pPr lvl="1"/>
            <a:endParaRPr lang="en-US"/>
          </a:p>
          <a:p>
            <a:r>
              <a:rPr lang="en-US" b="1">
                <a:solidFill>
                  <a:srgbClr val="FF0000"/>
                </a:solidFill>
              </a:rPr>
              <a:t>Problems: page table waste for sparsely-used heap</a:t>
            </a:r>
          </a:p>
          <a:p>
            <a:r>
              <a:rPr lang="en-US" b="1">
                <a:solidFill>
                  <a:srgbClr val="FF0000"/>
                </a:solidFill>
              </a:rPr>
              <a:t>Problems: external fragmentation</a:t>
            </a:r>
          </a:p>
        </p:txBody>
      </p:sp>
      <p:pic>
        <p:nvPicPr>
          <p:cNvPr id="6" name="Picture 5">
            <a:extLst>
              <a:ext uri="{FF2B5EF4-FFF2-40B4-BE49-F238E27FC236}">
                <a16:creationId xmlns:a16="http://schemas.microsoft.com/office/drawing/2014/main" id="{582A0504-1478-DC3D-A776-E5DDD57E9432}"/>
              </a:ext>
            </a:extLst>
          </p:cNvPr>
          <p:cNvPicPr>
            <a:picLocks noChangeAspect="1"/>
          </p:cNvPicPr>
          <p:nvPr/>
        </p:nvPicPr>
        <p:blipFill>
          <a:blip r:embed="rId3"/>
          <a:stretch>
            <a:fillRect/>
          </a:stretch>
        </p:blipFill>
        <p:spPr>
          <a:xfrm>
            <a:off x="1806878" y="4169447"/>
            <a:ext cx="8861122" cy="878305"/>
          </a:xfrm>
          <a:prstGeom prst="rect">
            <a:avLst/>
          </a:prstGeom>
        </p:spPr>
      </p:pic>
      <p:sp>
        <p:nvSpPr>
          <p:cNvPr id="5" name="灯片编号占位符 2">
            <a:extLst>
              <a:ext uri="{FF2B5EF4-FFF2-40B4-BE49-F238E27FC236}">
                <a16:creationId xmlns:a16="http://schemas.microsoft.com/office/drawing/2014/main" id="{8572B2E1-3766-0A40-1D35-6B425E4C465F}"/>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56</a:t>
            </a:fld>
            <a:endParaRPr lang="nb-NO">
              <a:latin typeface="Arial"/>
              <a:cs typeface="Arial"/>
            </a:endParaRPr>
          </a:p>
        </p:txBody>
      </p:sp>
    </p:spTree>
    <p:extLst>
      <p:ext uri="{BB962C8B-B14F-4D97-AF65-F5344CB8AC3E}">
        <p14:creationId xmlns:p14="http://schemas.microsoft.com/office/powerpoint/2010/main" val="41451772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468E7-E5BC-F363-5CB3-2CED386C232B}"/>
              </a:ext>
            </a:extLst>
          </p:cNvPr>
          <p:cNvSpPr>
            <a:spLocks noGrp="1"/>
          </p:cNvSpPr>
          <p:nvPr>
            <p:ph type="title"/>
          </p:nvPr>
        </p:nvSpPr>
        <p:spPr/>
        <p:txBody>
          <a:bodyPr/>
          <a:lstStyle/>
          <a:p>
            <a:r>
              <a:rPr lang="en-US" altLang="zh-CN" dirty="0"/>
              <a:t>Multi-Level</a:t>
            </a:r>
            <a:r>
              <a:rPr lang="zh-CN" altLang="en-US" dirty="0"/>
              <a:t> </a:t>
            </a:r>
            <a:r>
              <a:rPr lang="en-US" altLang="zh-CN" dirty="0"/>
              <a:t>Paging</a:t>
            </a:r>
            <a:endParaRPr lang="en-US" dirty="0"/>
          </a:p>
        </p:txBody>
      </p:sp>
      <p:sp>
        <p:nvSpPr>
          <p:cNvPr id="3" name="内容占位符 2">
            <a:extLst>
              <a:ext uri="{FF2B5EF4-FFF2-40B4-BE49-F238E27FC236}">
                <a16:creationId xmlns:a16="http://schemas.microsoft.com/office/drawing/2014/main" id="{50348F85-1024-E8C0-51D1-C2479FF869E0}"/>
              </a:ext>
            </a:extLst>
          </p:cNvPr>
          <p:cNvSpPr>
            <a:spLocks noGrp="1"/>
          </p:cNvSpPr>
          <p:nvPr>
            <p:ph idx="1"/>
          </p:nvPr>
        </p:nvSpPr>
        <p:spPr/>
        <p:txBody>
          <a:bodyPr/>
          <a:lstStyle/>
          <a:p>
            <a:r>
              <a:rPr lang="en-US" altLang="zh-CN" dirty="0"/>
              <a:t>Large</a:t>
            </a:r>
            <a:r>
              <a:rPr lang="zh-CN" altLang="en-US" dirty="0"/>
              <a:t> </a:t>
            </a:r>
            <a:r>
              <a:rPr lang="en-US" altLang="zh-CN" dirty="0"/>
              <a:t>page</a:t>
            </a:r>
            <a:r>
              <a:rPr lang="zh-CN" altLang="en-US" dirty="0"/>
              <a:t> </a:t>
            </a:r>
            <a:r>
              <a:rPr lang="en-US" altLang="zh-CN" dirty="0"/>
              <a:t>table</a:t>
            </a:r>
            <a:r>
              <a:rPr lang="zh-CN" altLang="en-US" dirty="0"/>
              <a:t> </a:t>
            </a:r>
            <a:r>
              <a:rPr lang="en-US" altLang="zh-CN" dirty="0"/>
              <a:t>is</a:t>
            </a:r>
            <a:r>
              <a:rPr lang="zh-CN" altLang="en-US" dirty="0"/>
              <a:t> </a:t>
            </a:r>
            <a:r>
              <a:rPr lang="en-US" altLang="zh-CN" b="1" dirty="0">
                <a:solidFill>
                  <a:srgbClr val="0070C0"/>
                </a:solidFill>
              </a:rPr>
              <a:t>contiguous</a:t>
            </a:r>
            <a:r>
              <a:rPr lang="zh-CN" altLang="en-US" dirty="0"/>
              <a:t> </a:t>
            </a:r>
            <a:r>
              <a:rPr lang="en-US" altLang="zh-CN" dirty="0"/>
              <a:t>and</a:t>
            </a:r>
            <a:r>
              <a:rPr lang="zh-CN" altLang="en-US" dirty="0"/>
              <a:t> </a:t>
            </a:r>
            <a:r>
              <a:rPr lang="en-US" altLang="zh-CN" dirty="0"/>
              <a:t>may</a:t>
            </a:r>
            <a:r>
              <a:rPr lang="zh-CN" altLang="en-US" dirty="0"/>
              <a:t> </a:t>
            </a:r>
            <a:r>
              <a:rPr lang="en-US" altLang="zh-CN" dirty="0"/>
              <a:t>have</a:t>
            </a:r>
            <a:r>
              <a:rPr lang="zh-CN" altLang="en-US" dirty="0"/>
              <a:t> </a:t>
            </a:r>
            <a:r>
              <a:rPr lang="en-US" altLang="zh-CN" dirty="0"/>
              <a:t>some</a:t>
            </a:r>
            <a:r>
              <a:rPr lang="zh-CN" altLang="en-US" dirty="0"/>
              <a:t> </a:t>
            </a:r>
            <a:r>
              <a:rPr lang="en-US" altLang="zh-CN" b="1" dirty="0">
                <a:solidFill>
                  <a:srgbClr val="FF0000"/>
                </a:solidFill>
              </a:rPr>
              <a:t>unused</a:t>
            </a:r>
            <a:r>
              <a:rPr lang="zh-CN" altLang="en-US" b="1" dirty="0">
                <a:solidFill>
                  <a:srgbClr val="FF0000"/>
                </a:solidFill>
              </a:rPr>
              <a:t> </a:t>
            </a:r>
            <a:r>
              <a:rPr lang="en-US" altLang="zh-CN" b="1" dirty="0">
                <a:solidFill>
                  <a:srgbClr val="FF0000"/>
                </a:solidFill>
              </a:rPr>
              <a:t>pages</a:t>
            </a:r>
            <a:endParaRPr lang="en-US" b="1" dirty="0">
              <a:solidFill>
                <a:srgbClr val="FF0000"/>
              </a:solidFill>
            </a:endParaRPr>
          </a:p>
          <a:p>
            <a:r>
              <a:rPr lang="en-US" dirty="0"/>
              <a:t>Allocate page table </a:t>
            </a:r>
            <a:r>
              <a:rPr lang="en-US" altLang="zh-CN" dirty="0"/>
              <a:t>in</a:t>
            </a:r>
            <a:r>
              <a:rPr lang="zh-CN" altLang="en-US" dirty="0"/>
              <a:t> </a:t>
            </a:r>
            <a:r>
              <a:rPr lang="en-US" altLang="zh-CN" dirty="0"/>
              <a:t>a</a:t>
            </a:r>
            <a:r>
              <a:rPr lang="zh-CN" altLang="en-US" dirty="0"/>
              <a:t> </a:t>
            </a:r>
            <a:r>
              <a:rPr lang="en-US" b="1" dirty="0">
                <a:solidFill>
                  <a:srgbClr val="0070C0"/>
                </a:solidFill>
              </a:rPr>
              <a:t>non-contiguous</a:t>
            </a:r>
            <a:r>
              <a:rPr lang="zh-CN" altLang="en-US" b="1" dirty="0">
                <a:solidFill>
                  <a:srgbClr val="0070C0"/>
                </a:solidFill>
              </a:rPr>
              <a:t> </a:t>
            </a:r>
            <a:r>
              <a:rPr lang="en-US" altLang="zh-CN" b="1" dirty="0">
                <a:solidFill>
                  <a:srgbClr val="0070C0"/>
                </a:solidFill>
              </a:rPr>
              <a:t>manner</a:t>
            </a:r>
            <a:endParaRPr lang="en-US" b="1" dirty="0">
              <a:solidFill>
                <a:srgbClr val="0070C0"/>
              </a:solidFill>
            </a:endParaRPr>
          </a:p>
          <a:p>
            <a:r>
              <a:rPr lang="en-US" altLang="zh-CN" dirty="0"/>
              <a:t>Break the page table into pages, i.e., page the page tables</a:t>
            </a:r>
            <a:endParaRPr lang="en-US" b="1" dirty="0">
              <a:solidFill>
                <a:srgbClr val="0070C0"/>
              </a:solidFill>
            </a:endParaRPr>
          </a:p>
          <a:p>
            <a:r>
              <a:rPr lang="en-US" dirty="0"/>
              <a:t>Create </a:t>
            </a:r>
            <a:r>
              <a:rPr lang="en-US" b="1" dirty="0">
                <a:solidFill>
                  <a:srgbClr val="0070C0"/>
                </a:solidFill>
              </a:rPr>
              <a:t>multiple levels of page tables; </a:t>
            </a:r>
            <a:r>
              <a:rPr lang="en-US" dirty="0"/>
              <a:t>outer level </a:t>
            </a:r>
            <a:r>
              <a:rPr lang="en-US" b="1" dirty="0">
                <a:solidFill>
                  <a:srgbClr val="0070C0"/>
                </a:solidFill>
              </a:rPr>
              <a:t>“page directory”</a:t>
            </a:r>
          </a:p>
          <a:p>
            <a:pPr lvl="1"/>
            <a:r>
              <a:rPr lang="en-US" altLang="zh-CN" b="1" dirty="0">
                <a:solidFill>
                  <a:srgbClr val="0070C0"/>
                </a:solidFill>
              </a:rPr>
              <a:t>Page directory</a:t>
            </a:r>
            <a:r>
              <a:rPr lang="en-US" altLang="zh-CN" dirty="0"/>
              <a:t> to track whether a page of the page table is valid</a:t>
            </a:r>
            <a:endParaRPr lang="en-US" b="1" dirty="0">
              <a:solidFill>
                <a:srgbClr val="0070C0"/>
              </a:solidFill>
            </a:endParaRPr>
          </a:p>
          <a:p>
            <a:r>
              <a:rPr lang="en-US" dirty="0"/>
              <a:t>If an entire page of page table entries is </a:t>
            </a:r>
            <a:r>
              <a:rPr lang="en-US" b="1" dirty="0">
                <a:solidFill>
                  <a:srgbClr val="FF0000"/>
                </a:solidFill>
              </a:rPr>
              <a:t>invalid</a:t>
            </a:r>
            <a:r>
              <a:rPr lang="en-US" dirty="0"/>
              <a:t>, </a:t>
            </a:r>
            <a:r>
              <a:rPr lang="en-US" b="1" dirty="0">
                <a:solidFill>
                  <a:srgbClr val="FF0000"/>
                </a:solidFill>
              </a:rPr>
              <a:t>no allocation</a:t>
            </a:r>
          </a:p>
        </p:txBody>
      </p:sp>
      <p:pic>
        <p:nvPicPr>
          <p:cNvPr id="5" name="图片 4">
            <a:extLst>
              <a:ext uri="{FF2B5EF4-FFF2-40B4-BE49-F238E27FC236}">
                <a16:creationId xmlns:a16="http://schemas.microsoft.com/office/drawing/2014/main" id="{EDD12A00-6048-D439-C01E-B60E7F4624E9}"/>
              </a:ext>
            </a:extLst>
          </p:cNvPr>
          <p:cNvPicPr>
            <a:picLocks noChangeAspect="1"/>
          </p:cNvPicPr>
          <p:nvPr/>
        </p:nvPicPr>
        <p:blipFill>
          <a:blip r:embed="rId3"/>
          <a:stretch>
            <a:fillRect/>
          </a:stretch>
        </p:blipFill>
        <p:spPr>
          <a:xfrm>
            <a:off x="7714488" y="4398082"/>
            <a:ext cx="2130044" cy="2459918"/>
          </a:xfrm>
          <a:prstGeom prst="rect">
            <a:avLst/>
          </a:prstGeom>
        </p:spPr>
      </p:pic>
      <p:sp>
        <p:nvSpPr>
          <p:cNvPr id="6" name="灯片编号占位符 2">
            <a:extLst>
              <a:ext uri="{FF2B5EF4-FFF2-40B4-BE49-F238E27FC236}">
                <a16:creationId xmlns:a16="http://schemas.microsoft.com/office/drawing/2014/main" id="{D470B31E-B9F2-B001-ACFD-59AB052766F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57</a:t>
            </a:fld>
            <a:endParaRPr lang="nb-NO">
              <a:latin typeface="Arial"/>
              <a:cs typeface="Arial"/>
            </a:endParaRPr>
          </a:p>
        </p:txBody>
      </p:sp>
    </p:spTree>
    <p:extLst>
      <p:ext uri="{BB962C8B-B14F-4D97-AF65-F5344CB8AC3E}">
        <p14:creationId xmlns:p14="http://schemas.microsoft.com/office/powerpoint/2010/main" val="25608766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4D3CB-A414-21B9-A63C-ADB3E34040A7}"/>
              </a:ext>
            </a:extLst>
          </p:cNvPr>
          <p:cNvSpPr>
            <a:spLocks noGrp="1"/>
          </p:cNvSpPr>
          <p:nvPr>
            <p:ph type="title"/>
          </p:nvPr>
        </p:nvSpPr>
        <p:spPr/>
        <p:txBody>
          <a:bodyPr/>
          <a:lstStyle/>
          <a:p>
            <a:r>
              <a:rPr lang="en-US" dirty="0"/>
              <a:t>Multi-Level </a:t>
            </a:r>
            <a:r>
              <a:rPr lang="en-US" altLang="zh-CN" dirty="0"/>
              <a:t>Paging</a:t>
            </a:r>
            <a:endParaRPr lang="en-US" dirty="0"/>
          </a:p>
        </p:txBody>
      </p:sp>
      <p:sp>
        <p:nvSpPr>
          <p:cNvPr id="5" name="내용 개체 틀 2">
            <a:extLst>
              <a:ext uri="{FF2B5EF4-FFF2-40B4-BE49-F238E27FC236}">
                <a16:creationId xmlns:a16="http://schemas.microsoft.com/office/drawing/2014/main" id="{2E282EBF-D8DF-5267-5F8E-EF4F9103F14C}"/>
              </a:ext>
            </a:extLst>
          </p:cNvPr>
          <p:cNvSpPr txBox="1">
            <a:spLocks/>
          </p:cNvSpPr>
          <p:nvPr/>
        </p:nvSpPr>
        <p:spPr bwMode="auto">
          <a:xfrm>
            <a:off x="1755428" y="880070"/>
            <a:ext cx="8786812" cy="42051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2000" b="0">
                <a:solidFill>
                  <a:schemeClr val="tx1"/>
                </a:solidFill>
                <a:latin typeface="맑은 고딕" pitchFamily="50" charset="-127"/>
                <a:ea typeface="맑은 고딕" pitchFamily="50" charset="-127"/>
                <a:cs typeface="+mn-cs"/>
              </a:defRPr>
            </a:lvl1pPr>
            <a:lvl2pPr marL="742950" indent="-285750" algn="l" rtl="0" eaLnBrk="0" fontAlgn="base" latinLnBrk="1" hangingPunct="0">
              <a:lnSpc>
                <a:spcPct val="150000"/>
              </a:lnSpc>
              <a:spcBef>
                <a:spcPct val="20000"/>
              </a:spcBef>
              <a:spcAft>
                <a:spcPct val="0"/>
              </a:spcAft>
              <a:buClr>
                <a:srgbClr val="002060"/>
              </a:buClr>
              <a:buSzPct val="100000"/>
              <a:buFont typeface="Wingdings" pitchFamily="2" charset="2"/>
              <a:buChar char=""/>
              <a:defRPr kumimoji="1" sz="1800">
                <a:solidFill>
                  <a:schemeClr val="tx1"/>
                </a:solidFill>
                <a:latin typeface="맑은 고딕" pitchFamily="50" charset="-127"/>
                <a:ea typeface="맑은 고딕" pitchFamily="50" charset="-127"/>
              </a:defRPr>
            </a:lvl2pPr>
            <a:lvl3pPr marL="11430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600">
                <a:solidFill>
                  <a:schemeClr val="tx1"/>
                </a:solidFill>
                <a:latin typeface="맑은 고딕" pitchFamily="50" charset="-127"/>
                <a:ea typeface="맑은 고딕" pitchFamily="50" charset="-127"/>
              </a:defRPr>
            </a:lvl3pPr>
            <a:lvl4pPr marL="16002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400">
                <a:solidFill>
                  <a:schemeClr val="tx1"/>
                </a:solidFill>
                <a:latin typeface="맑은 고딕" pitchFamily="50" charset="-127"/>
                <a:ea typeface="맑은 고딕" pitchFamily="50" charset="-127"/>
              </a:defRPr>
            </a:lvl4pPr>
            <a:lvl5pPr marL="2057400" indent="-228600" algn="l" rtl="0" eaLnBrk="0" fontAlgn="base" latinLnBrk="1" hangingPunct="0">
              <a:lnSpc>
                <a:spcPct val="150000"/>
              </a:lnSpc>
              <a:spcBef>
                <a:spcPct val="20000"/>
              </a:spcBef>
              <a:spcAft>
                <a:spcPct val="0"/>
              </a:spcAft>
              <a:buClr>
                <a:srgbClr val="002060"/>
              </a:buClr>
              <a:buFont typeface="Wingdings" pitchFamily="2" charset="2"/>
              <a:buChar char=""/>
              <a:defRPr kumimoji="1" sz="1400">
                <a:solidFill>
                  <a:schemeClr val="tx1"/>
                </a:solidFill>
                <a:latin typeface="맑은 고딕" pitchFamily="50" charset="-127"/>
                <a:ea typeface="맑은 고딕" pitchFamily="50" charset="-127"/>
              </a:defRPr>
            </a:lvl5pPr>
            <a:lvl6pPr marL="2514600" indent="-228600" algn="l" rtl="0" eaLnBrk="1" fontAlgn="base" latinLnBrk="1" hangingPunct="1">
              <a:spcBef>
                <a:spcPct val="20000"/>
              </a:spcBef>
              <a:spcAft>
                <a:spcPct val="0"/>
              </a:spcAft>
              <a:buChar char="»"/>
              <a:defRPr kumimoji="1" sz="2000">
                <a:solidFill>
                  <a:schemeClr val="tx1"/>
                </a:solidFill>
                <a:latin typeface="+mn-lt"/>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mn-lt"/>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mn-lt"/>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mn-lt"/>
                <a:ea typeface="+mn-ea"/>
              </a:defRPr>
            </a:lvl9pPr>
          </a:lstStyle>
          <a:p>
            <a:pPr defTabSz="457200"/>
            <a:endParaRPr lang="ko-KR" altLang="en-US">
              <a:solidFill>
                <a:prstClr val="black"/>
              </a:solidFill>
            </a:endParaRPr>
          </a:p>
        </p:txBody>
      </p:sp>
      <p:sp>
        <p:nvSpPr>
          <p:cNvPr id="6" name="직사각형 5">
            <a:extLst>
              <a:ext uri="{FF2B5EF4-FFF2-40B4-BE49-F238E27FC236}">
                <a16:creationId xmlns:a16="http://schemas.microsoft.com/office/drawing/2014/main" id="{927012F0-92A9-6386-5307-37B9BED418B3}"/>
              </a:ext>
            </a:extLst>
          </p:cNvPr>
          <p:cNvSpPr/>
          <p:nvPr/>
        </p:nvSpPr>
        <p:spPr>
          <a:xfrm>
            <a:off x="2375075" y="1120852"/>
            <a:ext cx="1779910" cy="284555"/>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0" rIns="0" rtlCol="0" anchor="ctr">
            <a:noAutofit/>
          </a:bodyPr>
          <a:lstStyle/>
          <a:p>
            <a:pPr algn="ct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Courier New" pitchFamily="49" charset="0"/>
              </a:rPr>
              <a:t>201</a:t>
            </a:r>
            <a:endParaRPr lang="ko-KR" altLang="en-US" sz="1400" b="0">
              <a:solidFill>
                <a:prstClr val="black"/>
              </a:solidFill>
              <a:latin typeface="맑은 고딕" pitchFamily="50" charset="-127"/>
              <a:ea typeface="맑은 고딕" pitchFamily="50" charset="-127"/>
              <a:cs typeface="Courier New" pitchFamily="49" charset="0"/>
            </a:endParaRPr>
          </a:p>
        </p:txBody>
      </p:sp>
      <p:sp>
        <p:nvSpPr>
          <p:cNvPr id="7" name="TextBox 6">
            <a:extLst>
              <a:ext uri="{FF2B5EF4-FFF2-40B4-BE49-F238E27FC236}">
                <a16:creationId xmlns:a16="http://schemas.microsoft.com/office/drawing/2014/main" id="{623B545A-DB28-47F8-0D91-781D64644070}"/>
              </a:ext>
            </a:extLst>
          </p:cNvPr>
          <p:cNvSpPr txBox="1"/>
          <p:nvPr/>
        </p:nvSpPr>
        <p:spPr>
          <a:xfrm>
            <a:off x="1761403" y="1070329"/>
            <a:ext cx="646011" cy="338554"/>
          </a:xfrm>
          <a:prstGeom prst="rect">
            <a:avLst/>
          </a:prstGeom>
          <a:noFill/>
        </p:spPr>
        <p:txBody>
          <a:bodyPr wrap="none" rtlCol="0">
            <a:spAutoFit/>
          </a:bodyPr>
          <a:lstStyle/>
          <a:p>
            <a:pPr defTabSz="457200" eaLnBrk="1" fontAlgn="auto" hangingPunct="1">
              <a:spcBef>
                <a:spcPts val="0"/>
              </a:spcBef>
              <a:spcAft>
                <a:spcPts val="0"/>
              </a:spcAft>
            </a:pPr>
            <a:r>
              <a:rPr lang="en-US" altLang="ko-KR" sz="1600" b="0" err="1">
                <a:solidFill>
                  <a:prstClr val="black"/>
                </a:solidFill>
                <a:latin typeface="맑은 고딕" pitchFamily="50" charset="-127"/>
                <a:ea typeface="맑은 고딕" pitchFamily="50" charset="-127"/>
                <a:cs typeface="+mn-cs"/>
              </a:rPr>
              <a:t>PBTR</a:t>
            </a:r>
            <a:endParaRPr lang="ko-KR" altLang="en-US" sz="1600" b="0">
              <a:solidFill>
                <a:prstClr val="black"/>
              </a:solidFill>
              <a:latin typeface="맑은 고딕" pitchFamily="50" charset="-127"/>
              <a:ea typeface="맑은 고딕" pitchFamily="50" charset="-127"/>
              <a:cs typeface="+mn-cs"/>
            </a:endParaRPr>
          </a:p>
        </p:txBody>
      </p:sp>
      <p:sp>
        <p:nvSpPr>
          <p:cNvPr id="8" name="TextBox 7">
            <a:extLst>
              <a:ext uri="{FF2B5EF4-FFF2-40B4-BE49-F238E27FC236}">
                <a16:creationId xmlns:a16="http://schemas.microsoft.com/office/drawing/2014/main" id="{F76AE230-CB1F-592A-C9A1-8059BF8B1E06}"/>
              </a:ext>
            </a:extLst>
          </p:cNvPr>
          <p:cNvSpPr txBox="1"/>
          <p:nvPr/>
        </p:nvSpPr>
        <p:spPr>
          <a:xfrm>
            <a:off x="5290560" y="1052737"/>
            <a:ext cx="2317608" cy="307777"/>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Multi-level Page Table</a:t>
            </a:r>
          </a:p>
        </p:txBody>
      </p:sp>
      <p:sp>
        <p:nvSpPr>
          <p:cNvPr id="9" name="TextBox 8">
            <a:extLst>
              <a:ext uri="{FF2B5EF4-FFF2-40B4-BE49-F238E27FC236}">
                <a16:creationId xmlns:a16="http://schemas.microsoft.com/office/drawing/2014/main" id="{F6CA0AA8-DCCD-C2B8-BD6E-B1033F53521F}"/>
              </a:ext>
            </a:extLst>
          </p:cNvPr>
          <p:cNvSpPr txBox="1"/>
          <p:nvPr/>
        </p:nvSpPr>
        <p:spPr>
          <a:xfrm rot="16200000">
            <a:off x="2223171" y="1481859"/>
            <a:ext cx="587277"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a:solidFill>
                  <a:prstClr val="black"/>
                </a:solidFill>
                <a:latin typeface="맑은 고딕" pitchFamily="50" charset="-127"/>
                <a:ea typeface="맑은 고딕" pitchFamily="50" charset="-127"/>
                <a:cs typeface="+mn-cs"/>
              </a:rPr>
              <a:t>valid</a:t>
            </a:r>
            <a:endParaRPr lang="ko-KR" altLang="en-US" sz="1400">
              <a:solidFill>
                <a:prstClr val="black"/>
              </a:solidFill>
              <a:latin typeface="맑은 고딕" pitchFamily="50" charset="-127"/>
              <a:ea typeface="맑은 고딕" pitchFamily="50" charset="-127"/>
              <a:cs typeface="+mn-cs"/>
            </a:endParaRPr>
          </a:p>
        </p:txBody>
      </p:sp>
      <p:sp>
        <p:nvSpPr>
          <p:cNvPr id="10" name="TextBox 9">
            <a:extLst>
              <a:ext uri="{FF2B5EF4-FFF2-40B4-BE49-F238E27FC236}">
                <a16:creationId xmlns:a16="http://schemas.microsoft.com/office/drawing/2014/main" id="{D3ACD1FB-D0DD-A406-057C-605655F31BBA}"/>
              </a:ext>
            </a:extLst>
          </p:cNvPr>
          <p:cNvSpPr txBox="1"/>
          <p:nvPr/>
        </p:nvSpPr>
        <p:spPr>
          <a:xfrm rot="16200000">
            <a:off x="2482045" y="1478891"/>
            <a:ext cx="546047"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err="1">
                <a:solidFill>
                  <a:prstClr val="black"/>
                </a:solidFill>
                <a:latin typeface="맑은 고딕" pitchFamily="50" charset="-127"/>
                <a:ea typeface="맑은 고딕" pitchFamily="50" charset="-127"/>
                <a:cs typeface="+mn-cs"/>
              </a:rPr>
              <a:t>prot</a:t>
            </a:r>
            <a:endParaRPr lang="ko-KR" altLang="en-US" sz="1400">
              <a:solidFill>
                <a:prstClr val="black"/>
              </a:solidFill>
              <a:latin typeface="맑은 고딕" pitchFamily="50" charset="-127"/>
              <a:ea typeface="맑은 고딕" pitchFamily="50" charset="-127"/>
              <a:cs typeface="+mn-cs"/>
            </a:endParaRPr>
          </a:p>
        </p:txBody>
      </p:sp>
      <p:sp>
        <p:nvSpPr>
          <p:cNvPr id="11" name="TextBox 10">
            <a:extLst>
              <a:ext uri="{FF2B5EF4-FFF2-40B4-BE49-F238E27FC236}">
                <a16:creationId xmlns:a16="http://schemas.microsoft.com/office/drawing/2014/main" id="{E41BB132-E231-604A-1774-38C13706A5DE}"/>
              </a:ext>
            </a:extLst>
          </p:cNvPr>
          <p:cNvSpPr txBox="1"/>
          <p:nvPr/>
        </p:nvSpPr>
        <p:spPr>
          <a:xfrm>
            <a:off x="3274798" y="2113112"/>
            <a:ext cx="532518"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err="1">
                <a:solidFill>
                  <a:prstClr val="black"/>
                </a:solidFill>
                <a:latin typeface="맑은 고딕" pitchFamily="50" charset="-127"/>
                <a:ea typeface="맑은 고딕" pitchFamily="50" charset="-127"/>
                <a:cs typeface="+mn-cs"/>
              </a:rPr>
              <a:t>PFN</a:t>
            </a:r>
            <a:endParaRPr lang="ko-KR" altLang="en-US" sz="1400">
              <a:solidFill>
                <a:prstClr val="black"/>
              </a:solidFill>
              <a:latin typeface="맑은 고딕" pitchFamily="50" charset="-127"/>
              <a:ea typeface="맑은 고딕" pitchFamily="50" charset="-127"/>
              <a:cs typeface="+mn-cs"/>
            </a:endParaRPr>
          </a:p>
        </p:txBody>
      </p:sp>
      <p:graphicFrame>
        <p:nvGraphicFramePr>
          <p:cNvPr id="12" name="표 87">
            <a:extLst>
              <a:ext uri="{FF2B5EF4-FFF2-40B4-BE49-F238E27FC236}">
                <a16:creationId xmlns:a16="http://schemas.microsoft.com/office/drawing/2014/main" id="{93CFC147-47C3-15DA-B541-01E42585DBED}"/>
              </a:ext>
            </a:extLst>
          </p:cNvPr>
          <p:cNvGraphicFramePr>
            <a:graphicFrameLocks noGrp="1"/>
          </p:cNvGraphicFramePr>
          <p:nvPr/>
        </p:nvGraphicFramePr>
        <p:xfrm>
          <a:off x="2416370" y="1902582"/>
          <a:ext cx="1636997" cy="3291840"/>
        </p:xfrm>
        <a:graphic>
          <a:graphicData uri="http://schemas.openxmlformats.org/drawingml/2006/table">
            <a:tbl>
              <a:tblPr firstRow="1" bandRow="1">
                <a:tableStyleId>{5C22544A-7EE6-4342-B048-85BDC9FD1C3A}</a:tableStyleId>
              </a:tblPr>
              <a:tblGrid>
                <a:gridCol w="232191">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900750">
                  <a:extLst>
                    <a:ext uri="{9D8B030D-6E8A-4147-A177-3AD203B41FA5}">
                      <a16:colId xmlns:a16="http://schemas.microsoft.com/office/drawing/2014/main" val="20002"/>
                    </a:ext>
                  </a:extLst>
                </a:gridCol>
              </a:tblGrid>
              <a:tr h="0">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rx</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12</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rx</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13</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100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cxnSp>
        <p:nvCxnSpPr>
          <p:cNvPr id="13" name="직선 연결선 89">
            <a:extLst>
              <a:ext uri="{FF2B5EF4-FFF2-40B4-BE49-F238E27FC236}">
                <a16:creationId xmlns:a16="http://schemas.microsoft.com/office/drawing/2014/main" id="{E63AAB0B-EBD0-8334-4248-05B770EEA1B7}"/>
              </a:ext>
            </a:extLst>
          </p:cNvPr>
          <p:cNvCxnSpPr/>
          <p:nvPr/>
        </p:nvCxnSpPr>
        <p:spPr>
          <a:xfrm>
            <a:off x="2150414" y="2992594"/>
            <a:ext cx="20013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직선 연결선 90">
            <a:extLst>
              <a:ext uri="{FF2B5EF4-FFF2-40B4-BE49-F238E27FC236}">
                <a16:creationId xmlns:a16="http://schemas.microsoft.com/office/drawing/2014/main" id="{1FB10C11-4462-0080-2E91-4F4898B58E74}"/>
              </a:ext>
            </a:extLst>
          </p:cNvPr>
          <p:cNvCxnSpPr/>
          <p:nvPr/>
        </p:nvCxnSpPr>
        <p:spPr>
          <a:xfrm>
            <a:off x="2150413" y="4094919"/>
            <a:ext cx="20013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직선 연결선 91">
            <a:extLst>
              <a:ext uri="{FF2B5EF4-FFF2-40B4-BE49-F238E27FC236}">
                <a16:creationId xmlns:a16="http://schemas.microsoft.com/office/drawing/2014/main" id="{66801FDE-C0C5-9C16-8315-F3FAB1E3846E}"/>
              </a:ext>
            </a:extLst>
          </p:cNvPr>
          <p:cNvCxnSpPr/>
          <p:nvPr/>
        </p:nvCxnSpPr>
        <p:spPr>
          <a:xfrm>
            <a:off x="2150412" y="5194422"/>
            <a:ext cx="20013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직선 연결선 100">
            <a:extLst>
              <a:ext uri="{FF2B5EF4-FFF2-40B4-BE49-F238E27FC236}">
                <a16:creationId xmlns:a16="http://schemas.microsoft.com/office/drawing/2014/main" id="{11B43F96-6324-F488-5073-7A8B0CCD87BF}"/>
              </a:ext>
            </a:extLst>
          </p:cNvPr>
          <p:cNvCxnSpPr/>
          <p:nvPr/>
        </p:nvCxnSpPr>
        <p:spPr>
          <a:xfrm>
            <a:off x="4177516" y="1263129"/>
            <a:ext cx="328748"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직선 연결선 102">
            <a:extLst>
              <a:ext uri="{FF2B5EF4-FFF2-40B4-BE49-F238E27FC236}">
                <a16:creationId xmlns:a16="http://schemas.microsoft.com/office/drawing/2014/main" id="{1A234316-C9F3-808F-ED93-F742D5CCAD10}"/>
              </a:ext>
            </a:extLst>
          </p:cNvPr>
          <p:cNvCxnSpPr/>
          <p:nvPr/>
        </p:nvCxnSpPr>
        <p:spPr>
          <a:xfrm>
            <a:off x="4506264" y="1258953"/>
            <a:ext cx="0" cy="76003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직선 연결선 110">
            <a:extLst>
              <a:ext uri="{FF2B5EF4-FFF2-40B4-BE49-F238E27FC236}">
                <a16:creationId xmlns:a16="http://schemas.microsoft.com/office/drawing/2014/main" id="{374F7361-8DB9-6E6C-277E-6A470177B50D}"/>
              </a:ext>
            </a:extLst>
          </p:cNvPr>
          <p:cNvCxnSpPr/>
          <p:nvPr/>
        </p:nvCxnSpPr>
        <p:spPr>
          <a:xfrm flipH="1">
            <a:off x="4081490" y="2018983"/>
            <a:ext cx="435001" cy="2086"/>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C8BCDD3-F21E-4853-CF23-0C89C8F3913D}"/>
              </a:ext>
            </a:extLst>
          </p:cNvPr>
          <p:cNvSpPr txBox="1"/>
          <p:nvPr/>
        </p:nvSpPr>
        <p:spPr>
          <a:xfrm rot="16200000">
            <a:off x="3773380" y="2289736"/>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PFN201</a:t>
            </a:r>
            <a:endParaRPr lang="ko-KR" altLang="en-US" sz="1400" b="0">
              <a:solidFill>
                <a:prstClr val="black"/>
              </a:solidFill>
              <a:latin typeface="맑은 고딕" pitchFamily="50" charset="-127"/>
              <a:ea typeface="맑은 고딕" pitchFamily="50" charset="-127"/>
              <a:cs typeface="+mn-cs"/>
            </a:endParaRPr>
          </a:p>
        </p:txBody>
      </p:sp>
      <p:sp>
        <p:nvSpPr>
          <p:cNvPr id="20" name="TextBox 19">
            <a:extLst>
              <a:ext uri="{FF2B5EF4-FFF2-40B4-BE49-F238E27FC236}">
                <a16:creationId xmlns:a16="http://schemas.microsoft.com/office/drawing/2014/main" id="{249C6AF9-CCAE-F5AA-BA2F-31EF3B965C47}"/>
              </a:ext>
            </a:extLst>
          </p:cNvPr>
          <p:cNvSpPr txBox="1"/>
          <p:nvPr/>
        </p:nvSpPr>
        <p:spPr>
          <a:xfrm rot="16200000">
            <a:off x="3767216" y="3386795"/>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PFN202</a:t>
            </a:r>
            <a:endParaRPr lang="ko-KR" altLang="en-US" sz="1400" b="0">
              <a:solidFill>
                <a:prstClr val="black"/>
              </a:solidFill>
              <a:latin typeface="맑은 고딕" pitchFamily="50" charset="-127"/>
              <a:ea typeface="맑은 고딕" pitchFamily="50" charset="-127"/>
              <a:cs typeface="+mn-cs"/>
            </a:endParaRPr>
          </a:p>
        </p:txBody>
      </p:sp>
      <p:sp>
        <p:nvSpPr>
          <p:cNvPr id="21" name="TextBox 20">
            <a:extLst>
              <a:ext uri="{FF2B5EF4-FFF2-40B4-BE49-F238E27FC236}">
                <a16:creationId xmlns:a16="http://schemas.microsoft.com/office/drawing/2014/main" id="{E0C17D63-EDA2-71BF-0DCF-C3735D681E36}"/>
              </a:ext>
            </a:extLst>
          </p:cNvPr>
          <p:cNvSpPr txBox="1"/>
          <p:nvPr/>
        </p:nvSpPr>
        <p:spPr>
          <a:xfrm rot="16200000">
            <a:off x="3781481" y="4434690"/>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PFN203</a:t>
            </a:r>
            <a:endParaRPr lang="ko-KR" altLang="en-US" sz="1400" b="0">
              <a:solidFill>
                <a:prstClr val="black"/>
              </a:solidFill>
              <a:latin typeface="맑은 고딕" pitchFamily="50" charset="-127"/>
              <a:ea typeface="맑은 고딕" pitchFamily="50" charset="-127"/>
              <a:cs typeface="+mn-cs"/>
            </a:endParaRPr>
          </a:p>
        </p:txBody>
      </p:sp>
      <p:cxnSp>
        <p:nvCxnSpPr>
          <p:cNvPr id="22" name="직선 연결선 119">
            <a:extLst>
              <a:ext uri="{FF2B5EF4-FFF2-40B4-BE49-F238E27FC236}">
                <a16:creationId xmlns:a16="http://schemas.microsoft.com/office/drawing/2014/main" id="{BACBFF61-18EB-88CA-2339-9BBA970D2FCF}"/>
              </a:ext>
            </a:extLst>
          </p:cNvPr>
          <p:cNvCxnSpPr/>
          <p:nvPr/>
        </p:nvCxnSpPr>
        <p:spPr>
          <a:xfrm>
            <a:off x="7342123" y="1563242"/>
            <a:ext cx="209762"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직선 연결선 120">
            <a:extLst>
              <a:ext uri="{FF2B5EF4-FFF2-40B4-BE49-F238E27FC236}">
                <a16:creationId xmlns:a16="http://schemas.microsoft.com/office/drawing/2014/main" id="{730E62C8-CFC9-6AD3-45A7-C0A9CBFF2443}"/>
              </a:ext>
            </a:extLst>
          </p:cNvPr>
          <p:cNvCxnSpPr/>
          <p:nvPr/>
        </p:nvCxnSpPr>
        <p:spPr>
          <a:xfrm>
            <a:off x="7550265" y="1562143"/>
            <a:ext cx="0" cy="978565"/>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직선 연결선 121">
            <a:extLst>
              <a:ext uri="{FF2B5EF4-FFF2-40B4-BE49-F238E27FC236}">
                <a16:creationId xmlns:a16="http://schemas.microsoft.com/office/drawing/2014/main" id="{19998645-36D1-EA06-4594-F305C2D94AE7}"/>
              </a:ext>
            </a:extLst>
          </p:cNvPr>
          <p:cNvCxnSpPr/>
          <p:nvPr/>
        </p:nvCxnSpPr>
        <p:spPr>
          <a:xfrm flipH="1">
            <a:off x="7018752" y="2532575"/>
            <a:ext cx="531514" cy="0"/>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직선 연결선 122">
            <a:extLst>
              <a:ext uri="{FF2B5EF4-FFF2-40B4-BE49-F238E27FC236}">
                <a16:creationId xmlns:a16="http://schemas.microsoft.com/office/drawing/2014/main" id="{3F7D94C4-F78D-2C3C-B943-69EB5F7FAB83}"/>
              </a:ext>
            </a:extLst>
          </p:cNvPr>
          <p:cNvCxnSpPr/>
          <p:nvPr/>
        </p:nvCxnSpPr>
        <p:spPr>
          <a:xfrm>
            <a:off x="5283516" y="2551625"/>
            <a:ext cx="1735237"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26" name="표 124">
            <a:extLst>
              <a:ext uri="{FF2B5EF4-FFF2-40B4-BE49-F238E27FC236}">
                <a16:creationId xmlns:a16="http://schemas.microsoft.com/office/drawing/2014/main" id="{812E63B5-F331-A166-5BBB-A2FE5B0420D6}"/>
              </a:ext>
            </a:extLst>
          </p:cNvPr>
          <p:cNvGraphicFramePr>
            <a:graphicFrameLocks noGrp="1"/>
          </p:cNvGraphicFramePr>
          <p:nvPr/>
        </p:nvGraphicFramePr>
        <p:xfrm>
          <a:off x="5761161" y="2568514"/>
          <a:ext cx="1132941" cy="1097280"/>
        </p:xfrm>
        <a:graphic>
          <a:graphicData uri="http://schemas.openxmlformats.org/drawingml/2006/table">
            <a:tbl>
              <a:tblPr firstRow="1" bandRow="1">
                <a:tableStyleId>{5C22544A-7EE6-4342-B048-85BDC9FD1C3A}</a:tableStyleId>
              </a:tblPr>
              <a:tblGrid>
                <a:gridCol w="232191">
                  <a:extLst>
                    <a:ext uri="{9D8B030D-6E8A-4147-A177-3AD203B41FA5}">
                      <a16:colId xmlns:a16="http://schemas.microsoft.com/office/drawing/2014/main" val="20000"/>
                    </a:ext>
                  </a:extLst>
                </a:gridCol>
                <a:gridCol w="900750">
                  <a:extLst>
                    <a:ext uri="{9D8B030D-6E8A-4147-A177-3AD203B41FA5}">
                      <a16:colId xmlns:a16="http://schemas.microsoft.com/office/drawing/2014/main" val="20001"/>
                    </a:ext>
                  </a:extLst>
                </a:gridCol>
              </a:tblGrid>
              <a:tr h="0">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201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203</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cxnSp>
        <p:nvCxnSpPr>
          <p:cNvPr id="27" name="직선 연결선 123">
            <a:extLst>
              <a:ext uri="{FF2B5EF4-FFF2-40B4-BE49-F238E27FC236}">
                <a16:creationId xmlns:a16="http://schemas.microsoft.com/office/drawing/2014/main" id="{0DC92558-39FD-4D3C-A541-F69187E4CFC4}"/>
              </a:ext>
            </a:extLst>
          </p:cNvPr>
          <p:cNvCxnSpPr/>
          <p:nvPr/>
        </p:nvCxnSpPr>
        <p:spPr>
          <a:xfrm>
            <a:off x="5283516" y="3678148"/>
            <a:ext cx="1735237"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275D073-7EFB-46D3-D421-1FDE7D6BAFC7}"/>
              </a:ext>
            </a:extLst>
          </p:cNvPr>
          <p:cNvSpPr txBox="1"/>
          <p:nvPr/>
        </p:nvSpPr>
        <p:spPr>
          <a:xfrm>
            <a:off x="4943872" y="3704189"/>
            <a:ext cx="2376264" cy="307777"/>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The Page Directory</a:t>
            </a:r>
          </a:p>
        </p:txBody>
      </p:sp>
      <p:cxnSp>
        <p:nvCxnSpPr>
          <p:cNvPr id="29" name="직선 연결선 127">
            <a:extLst>
              <a:ext uri="{FF2B5EF4-FFF2-40B4-BE49-F238E27FC236}">
                <a16:creationId xmlns:a16="http://schemas.microsoft.com/office/drawing/2014/main" id="{FB5FC43A-671A-B521-25B5-711D2A585F3E}"/>
              </a:ext>
            </a:extLst>
          </p:cNvPr>
          <p:cNvCxnSpPr/>
          <p:nvPr/>
        </p:nvCxnSpPr>
        <p:spPr>
          <a:xfrm>
            <a:off x="6960097" y="2680690"/>
            <a:ext cx="1037071" cy="0"/>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76C6B4A-8D78-64F2-AA34-2B0F66D0D68F}"/>
              </a:ext>
            </a:extLst>
          </p:cNvPr>
          <p:cNvSpPr txBox="1"/>
          <p:nvPr/>
        </p:nvSpPr>
        <p:spPr>
          <a:xfrm rot="16200000">
            <a:off x="5109936" y="2958448"/>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PFN200</a:t>
            </a:r>
            <a:endParaRPr lang="ko-KR" altLang="en-US" sz="1400" b="0">
              <a:solidFill>
                <a:prstClr val="black"/>
              </a:solidFill>
              <a:latin typeface="맑은 고딕" pitchFamily="50" charset="-127"/>
              <a:ea typeface="맑은 고딕" pitchFamily="50" charset="-127"/>
              <a:cs typeface="+mn-cs"/>
            </a:endParaRPr>
          </a:p>
        </p:txBody>
      </p:sp>
      <p:sp>
        <p:nvSpPr>
          <p:cNvPr id="31" name="TextBox 30">
            <a:extLst>
              <a:ext uri="{FF2B5EF4-FFF2-40B4-BE49-F238E27FC236}">
                <a16:creationId xmlns:a16="http://schemas.microsoft.com/office/drawing/2014/main" id="{6E82EA42-36B5-6012-E3B3-4773A3A12AB5}"/>
              </a:ext>
            </a:extLst>
          </p:cNvPr>
          <p:cNvSpPr txBox="1"/>
          <p:nvPr/>
        </p:nvSpPr>
        <p:spPr>
          <a:xfrm rot="16200000">
            <a:off x="5575165" y="2156649"/>
            <a:ext cx="587277"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a:solidFill>
                  <a:prstClr val="black"/>
                </a:solidFill>
                <a:latin typeface="맑은 고딕" pitchFamily="50" charset="-127"/>
                <a:ea typeface="맑은 고딕" pitchFamily="50" charset="-127"/>
                <a:cs typeface="+mn-cs"/>
              </a:rPr>
              <a:t>valid</a:t>
            </a:r>
            <a:endParaRPr lang="ko-KR" altLang="en-US" sz="1400">
              <a:solidFill>
                <a:prstClr val="black"/>
              </a:solidFill>
              <a:latin typeface="맑은 고딕" pitchFamily="50" charset="-127"/>
              <a:ea typeface="맑은 고딕" pitchFamily="50" charset="-127"/>
              <a:cs typeface="+mn-cs"/>
            </a:endParaRPr>
          </a:p>
        </p:txBody>
      </p:sp>
      <p:sp>
        <p:nvSpPr>
          <p:cNvPr id="32" name="TextBox 31">
            <a:extLst>
              <a:ext uri="{FF2B5EF4-FFF2-40B4-BE49-F238E27FC236}">
                <a16:creationId xmlns:a16="http://schemas.microsoft.com/office/drawing/2014/main" id="{740E0498-4E1E-08F4-E569-6C54980534D4}"/>
              </a:ext>
            </a:extLst>
          </p:cNvPr>
          <p:cNvSpPr txBox="1"/>
          <p:nvPr/>
        </p:nvSpPr>
        <p:spPr>
          <a:xfrm>
            <a:off x="6175210" y="2257128"/>
            <a:ext cx="532518"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err="1">
                <a:solidFill>
                  <a:prstClr val="black"/>
                </a:solidFill>
                <a:latin typeface="맑은 고딕" pitchFamily="50" charset="-127"/>
                <a:ea typeface="맑은 고딕" pitchFamily="50" charset="-127"/>
                <a:cs typeface="+mn-cs"/>
              </a:rPr>
              <a:t>PFN</a:t>
            </a:r>
            <a:endParaRPr lang="ko-KR" altLang="en-US" sz="1400">
              <a:solidFill>
                <a:prstClr val="black"/>
              </a:solidFill>
              <a:latin typeface="맑은 고딕" pitchFamily="50" charset="-127"/>
              <a:ea typeface="맑은 고딕" pitchFamily="50" charset="-127"/>
              <a:cs typeface="+mn-cs"/>
            </a:endParaRPr>
          </a:p>
        </p:txBody>
      </p:sp>
      <p:graphicFrame>
        <p:nvGraphicFramePr>
          <p:cNvPr id="33" name="표 140">
            <a:extLst>
              <a:ext uri="{FF2B5EF4-FFF2-40B4-BE49-F238E27FC236}">
                <a16:creationId xmlns:a16="http://schemas.microsoft.com/office/drawing/2014/main" id="{05C2FA1A-E326-3E24-6AF2-9BF3941E3621}"/>
              </a:ext>
            </a:extLst>
          </p:cNvPr>
          <p:cNvGraphicFramePr>
            <a:graphicFrameLocks noGrp="1"/>
          </p:cNvGraphicFramePr>
          <p:nvPr/>
        </p:nvGraphicFramePr>
        <p:xfrm>
          <a:off x="8141184" y="2573258"/>
          <a:ext cx="1636997" cy="1097280"/>
        </p:xfrm>
        <a:graphic>
          <a:graphicData uri="http://schemas.openxmlformats.org/drawingml/2006/table">
            <a:tbl>
              <a:tblPr firstRow="1" bandRow="1">
                <a:tableStyleId>{5C22544A-7EE6-4342-B048-85BDC9FD1C3A}</a:tableStyleId>
              </a:tblPr>
              <a:tblGrid>
                <a:gridCol w="232191">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900750">
                  <a:extLst>
                    <a:ext uri="{9D8B030D-6E8A-4147-A177-3AD203B41FA5}">
                      <a16:colId xmlns:a16="http://schemas.microsoft.com/office/drawing/2014/main" val="20002"/>
                    </a:ext>
                  </a:extLst>
                </a:gridCol>
              </a:tblGrid>
              <a:tr h="0">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rx</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12</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rx</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13</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100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34" name="TextBox 33">
            <a:extLst>
              <a:ext uri="{FF2B5EF4-FFF2-40B4-BE49-F238E27FC236}">
                <a16:creationId xmlns:a16="http://schemas.microsoft.com/office/drawing/2014/main" id="{EC310D81-5B80-142E-4235-D4DE81E8E3ED}"/>
              </a:ext>
            </a:extLst>
          </p:cNvPr>
          <p:cNvSpPr txBox="1"/>
          <p:nvPr/>
        </p:nvSpPr>
        <p:spPr>
          <a:xfrm rot="16200000">
            <a:off x="9533105" y="3023851"/>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PFN201</a:t>
            </a:r>
            <a:endParaRPr lang="ko-KR" altLang="en-US" sz="1400" b="0">
              <a:solidFill>
                <a:prstClr val="black"/>
              </a:solidFill>
              <a:latin typeface="맑은 고딕" pitchFamily="50" charset="-127"/>
              <a:ea typeface="맑은 고딕" pitchFamily="50" charset="-127"/>
              <a:cs typeface="+mn-cs"/>
            </a:endParaRPr>
          </a:p>
        </p:txBody>
      </p:sp>
      <p:sp>
        <p:nvSpPr>
          <p:cNvPr id="35" name="TextBox 34">
            <a:extLst>
              <a:ext uri="{FF2B5EF4-FFF2-40B4-BE49-F238E27FC236}">
                <a16:creationId xmlns:a16="http://schemas.microsoft.com/office/drawing/2014/main" id="{964F95D6-94AB-5B13-C6C9-F6AE8018AD83}"/>
              </a:ext>
            </a:extLst>
          </p:cNvPr>
          <p:cNvSpPr txBox="1"/>
          <p:nvPr/>
        </p:nvSpPr>
        <p:spPr>
          <a:xfrm rot="16200000">
            <a:off x="7951968" y="2150718"/>
            <a:ext cx="587277"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a:solidFill>
                  <a:prstClr val="black"/>
                </a:solidFill>
                <a:latin typeface="맑은 고딕" pitchFamily="50" charset="-127"/>
                <a:ea typeface="맑은 고딕" pitchFamily="50" charset="-127"/>
                <a:cs typeface="+mn-cs"/>
              </a:rPr>
              <a:t>valid</a:t>
            </a:r>
            <a:endParaRPr lang="ko-KR" altLang="en-US" sz="1400">
              <a:solidFill>
                <a:prstClr val="black"/>
              </a:solidFill>
              <a:latin typeface="맑은 고딕" pitchFamily="50" charset="-127"/>
              <a:ea typeface="맑은 고딕" pitchFamily="50" charset="-127"/>
              <a:cs typeface="+mn-cs"/>
            </a:endParaRPr>
          </a:p>
        </p:txBody>
      </p:sp>
      <p:sp>
        <p:nvSpPr>
          <p:cNvPr id="36" name="TextBox 35">
            <a:extLst>
              <a:ext uri="{FF2B5EF4-FFF2-40B4-BE49-F238E27FC236}">
                <a16:creationId xmlns:a16="http://schemas.microsoft.com/office/drawing/2014/main" id="{40E2932F-D0C1-48E5-E024-13ED15469E3C}"/>
              </a:ext>
            </a:extLst>
          </p:cNvPr>
          <p:cNvSpPr txBox="1"/>
          <p:nvPr/>
        </p:nvSpPr>
        <p:spPr>
          <a:xfrm rot="16200000">
            <a:off x="8338674" y="2172842"/>
            <a:ext cx="546047"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err="1">
                <a:solidFill>
                  <a:prstClr val="black"/>
                </a:solidFill>
                <a:latin typeface="맑은 고딕" pitchFamily="50" charset="-127"/>
                <a:ea typeface="맑은 고딕" pitchFamily="50" charset="-127"/>
                <a:cs typeface="+mn-cs"/>
              </a:rPr>
              <a:t>prot</a:t>
            </a:r>
            <a:endParaRPr lang="ko-KR" altLang="en-US" sz="1400">
              <a:solidFill>
                <a:prstClr val="black"/>
              </a:solidFill>
              <a:latin typeface="맑은 고딕" pitchFamily="50" charset="-127"/>
              <a:ea typeface="맑은 고딕" pitchFamily="50" charset="-127"/>
              <a:cs typeface="+mn-cs"/>
            </a:endParaRPr>
          </a:p>
        </p:txBody>
      </p:sp>
      <p:sp>
        <p:nvSpPr>
          <p:cNvPr id="37" name="TextBox 36">
            <a:extLst>
              <a:ext uri="{FF2B5EF4-FFF2-40B4-BE49-F238E27FC236}">
                <a16:creationId xmlns:a16="http://schemas.microsoft.com/office/drawing/2014/main" id="{C1939315-BBFC-03F1-7F5F-676C2BACC1AC}"/>
              </a:ext>
            </a:extLst>
          </p:cNvPr>
          <p:cNvSpPr txBox="1"/>
          <p:nvPr/>
        </p:nvSpPr>
        <p:spPr>
          <a:xfrm>
            <a:off x="9076903" y="2209536"/>
            <a:ext cx="532518"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err="1">
                <a:solidFill>
                  <a:prstClr val="black"/>
                </a:solidFill>
                <a:latin typeface="맑은 고딕" pitchFamily="50" charset="-127"/>
                <a:ea typeface="맑은 고딕" pitchFamily="50" charset="-127"/>
                <a:cs typeface="+mn-cs"/>
              </a:rPr>
              <a:t>PFN</a:t>
            </a:r>
            <a:endParaRPr lang="ko-KR" altLang="en-US" sz="1400">
              <a:solidFill>
                <a:prstClr val="black"/>
              </a:solidFill>
              <a:latin typeface="맑은 고딕" pitchFamily="50" charset="-127"/>
              <a:ea typeface="맑은 고딕" pitchFamily="50" charset="-127"/>
              <a:cs typeface="+mn-cs"/>
            </a:endParaRPr>
          </a:p>
        </p:txBody>
      </p:sp>
      <p:sp>
        <p:nvSpPr>
          <p:cNvPr id="38" name="TextBox 37">
            <a:extLst>
              <a:ext uri="{FF2B5EF4-FFF2-40B4-BE49-F238E27FC236}">
                <a16:creationId xmlns:a16="http://schemas.microsoft.com/office/drawing/2014/main" id="{29D33462-5EBF-6F16-F74F-3CFC8E69BAE4}"/>
              </a:ext>
            </a:extLst>
          </p:cNvPr>
          <p:cNvSpPr txBox="1"/>
          <p:nvPr/>
        </p:nvSpPr>
        <p:spPr>
          <a:xfrm>
            <a:off x="7824192" y="3815836"/>
            <a:ext cx="2520280" cy="307777"/>
          </a:xfrm>
          <a:prstGeom prst="rect">
            <a:avLst/>
          </a:prstGeom>
          <a:noFill/>
        </p:spPr>
        <p:txBody>
          <a:bodyPr wrap="square" rtlCol="0">
            <a:spAutoFit/>
          </a:bodyPr>
          <a:lstStyle/>
          <a:p>
            <a:pPr algn="ct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[Page </a:t>
            </a:r>
            <a:r>
              <a:rPr lang="en-US" altLang="zh-CN" sz="1400" b="0" dirty="0">
                <a:solidFill>
                  <a:prstClr val="black"/>
                </a:solidFill>
                <a:latin typeface="맑은 고딕" pitchFamily="50" charset="-127"/>
                <a:ea typeface="맑은 고딕" pitchFamily="50" charset="-127"/>
                <a:cs typeface="+mn-cs"/>
              </a:rPr>
              <a:t>2</a:t>
            </a:r>
            <a:r>
              <a:rPr lang="en-US" altLang="ko-KR" sz="1400" b="0" dirty="0">
                <a:solidFill>
                  <a:prstClr val="black"/>
                </a:solidFill>
                <a:latin typeface="맑은 고딕" pitchFamily="50" charset="-127"/>
                <a:ea typeface="맑은 고딕" pitchFamily="50" charset="-127"/>
                <a:cs typeface="+mn-cs"/>
              </a:rPr>
              <a:t> of </a:t>
            </a:r>
            <a:r>
              <a:rPr lang="en-US" altLang="ko-KR" sz="1400" b="0" dirty="0" err="1">
                <a:solidFill>
                  <a:prstClr val="black"/>
                </a:solidFill>
                <a:latin typeface="맑은 고딕" pitchFamily="50" charset="-127"/>
                <a:ea typeface="맑은 고딕" pitchFamily="50" charset="-127"/>
                <a:cs typeface="+mn-cs"/>
              </a:rPr>
              <a:t>PT:Not</a:t>
            </a:r>
            <a:r>
              <a:rPr lang="en-US" altLang="ko-KR" sz="1400" b="0" dirty="0">
                <a:solidFill>
                  <a:prstClr val="black"/>
                </a:solidFill>
                <a:latin typeface="맑은 고딕" pitchFamily="50" charset="-127"/>
                <a:ea typeface="맑은 고딕" pitchFamily="50" charset="-127"/>
                <a:cs typeface="+mn-cs"/>
              </a:rPr>
              <a:t> Allocated]</a:t>
            </a:r>
          </a:p>
        </p:txBody>
      </p:sp>
      <p:sp>
        <p:nvSpPr>
          <p:cNvPr id="39" name="TextBox 38">
            <a:extLst>
              <a:ext uri="{FF2B5EF4-FFF2-40B4-BE49-F238E27FC236}">
                <a16:creationId xmlns:a16="http://schemas.microsoft.com/office/drawing/2014/main" id="{C88E517F-6FA1-1A08-1A82-537791673793}"/>
              </a:ext>
            </a:extLst>
          </p:cNvPr>
          <p:cNvSpPr txBox="1"/>
          <p:nvPr/>
        </p:nvSpPr>
        <p:spPr>
          <a:xfrm>
            <a:off x="7824192" y="4391900"/>
            <a:ext cx="2952328" cy="307777"/>
          </a:xfrm>
          <a:prstGeom prst="rect">
            <a:avLst/>
          </a:prstGeom>
          <a:noFill/>
        </p:spPr>
        <p:txBody>
          <a:bodyPr wrap="square" rtlCol="0">
            <a:spAutoFit/>
          </a:bodyPr>
          <a:lstStyle/>
          <a:p>
            <a:pP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[Page </a:t>
            </a:r>
            <a:r>
              <a:rPr lang="en-US" altLang="zh-CN" sz="1400" b="0" dirty="0">
                <a:solidFill>
                  <a:prstClr val="black"/>
                </a:solidFill>
                <a:latin typeface="맑은 고딕" pitchFamily="50" charset="-127"/>
                <a:ea typeface="맑은 고딕" pitchFamily="50" charset="-127"/>
                <a:cs typeface="+mn-cs"/>
              </a:rPr>
              <a:t>3</a:t>
            </a:r>
            <a:r>
              <a:rPr lang="en-US" altLang="ko-KR" sz="1400" b="0" dirty="0">
                <a:solidFill>
                  <a:prstClr val="black"/>
                </a:solidFill>
                <a:latin typeface="맑은 고딕" pitchFamily="50" charset="-127"/>
                <a:ea typeface="맑은 고딕" pitchFamily="50" charset="-127"/>
                <a:cs typeface="+mn-cs"/>
              </a:rPr>
              <a:t> of PT: Not Allocated]</a:t>
            </a:r>
          </a:p>
        </p:txBody>
      </p:sp>
      <p:grpSp>
        <p:nvGrpSpPr>
          <p:cNvPr id="40" name="그룹 9">
            <a:extLst>
              <a:ext uri="{FF2B5EF4-FFF2-40B4-BE49-F238E27FC236}">
                <a16:creationId xmlns:a16="http://schemas.microsoft.com/office/drawing/2014/main" id="{0D7C2F95-4131-7E9E-D585-2907405B89E2}"/>
              </a:ext>
            </a:extLst>
          </p:cNvPr>
          <p:cNvGrpSpPr/>
          <p:nvPr/>
        </p:nvGrpSpPr>
        <p:grpSpPr>
          <a:xfrm>
            <a:off x="7010048" y="3518856"/>
            <a:ext cx="984379" cy="1432978"/>
            <a:chOff x="6081232" y="3909161"/>
            <a:chExt cx="984379" cy="1432978"/>
          </a:xfrm>
        </p:grpSpPr>
        <p:cxnSp>
          <p:nvCxnSpPr>
            <p:cNvPr id="41" name="직선 연결선 135">
              <a:extLst>
                <a:ext uri="{FF2B5EF4-FFF2-40B4-BE49-F238E27FC236}">
                  <a16:creationId xmlns:a16="http://schemas.microsoft.com/office/drawing/2014/main" id="{91DD9EBD-2DA9-C883-4653-7A25B049EB7A}"/>
                </a:ext>
              </a:extLst>
            </p:cNvPr>
            <p:cNvCxnSpPr/>
            <p:nvPr/>
          </p:nvCxnSpPr>
          <p:spPr>
            <a:xfrm>
              <a:off x="6568243" y="5332614"/>
              <a:ext cx="497368" cy="0"/>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2" name="직선 연결선 136">
              <a:extLst>
                <a:ext uri="{FF2B5EF4-FFF2-40B4-BE49-F238E27FC236}">
                  <a16:creationId xmlns:a16="http://schemas.microsoft.com/office/drawing/2014/main" id="{D57FB94B-FF07-B244-4B4C-4C1D101A32FD}"/>
                </a:ext>
              </a:extLst>
            </p:cNvPr>
            <p:cNvCxnSpPr/>
            <p:nvPr/>
          </p:nvCxnSpPr>
          <p:spPr>
            <a:xfrm>
              <a:off x="6081232" y="3909161"/>
              <a:ext cx="482000"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직선 연결선 152">
              <a:extLst>
                <a:ext uri="{FF2B5EF4-FFF2-40B4-BE49-F238E27FC236}">
                  <a16:creationId xmlns:a16="http://schemas.microsoft.com/office/drawing/2014/main" id="{FD7F5A00-681D-9897-A28B-142093560193}"/>
                </a:ext>
              </a:extLst>
            </p:cNvPr>
            <p:cNvCxnSpPr/>
            <p:nvPr/>
          </p:nvCxnSpPr>
          <p:spPr>
            <a:xfrm>
              <a:off x="6563232" y="3909161"/>
              <a:ext cx="0" cy="1432978"/>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aphicFrame>
        <p:nvGraphicFramePr>
          <p:cNvPr id="44" name="표 158">
            <a:extLst>
              <a:ext uri="{FF2B5EF4-FFF2-40B4-BE49-F238E27FC236}">
                <a16:creationId xmlns:a16="http://schemas.microsoft.com/office/drawing/2014/main" id="{0BF3D345-6356-8357-761B-B889D129AB31}"/>
              </a:ext>
            </a:extLst>
          </p:cNvPr>
          <p:cNvGraphicFramePr>
            <a:graphicFrameLocks noGrp="1"/>
          </p:cNvGraphicFramePr>
          <p:nvPr/>
        </p:nvGraphicFramePr>
        <p:xfrm>
          <a:off x="8111258" y="4843616"/>
          <a:ext cx="1636997" cy="1097280"/>
        </p:xfrm>
        <a:graphic>
          <a:graphicData uri="http://schemas.openxmlformats.org/drawingml/2006/table">
            <a:tbl>
              <a:tblPr firstRow="1" bandRow="1">
                <a:tableStyleId>{5C22544A-7EE6-4342-B048-85BDC9FD1C3A}</a:tableStyleId>
              </a:tblPr>
              <a:tblGrid>
                <a:gridCol w="232191">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900750">
                  <a:extLst>
                    <a:ext uri="{9D8B030D-6E8A-4147-A177-3AD203B41FA5}">
                      <a16:colId xmlns:a16="http://schemas.microsoft.com/office/drawing/2014/main" val="20002"/>
                    </a:ext>
                  </a:extLst>
                </a:gridCol>
              </a:tblGrid>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86</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15</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45" name="TextBox 44">
            <a:extLst>
              <a:ext uri="{FF2B5EF4-FFF2-40B4-BE49-F238E27FC236}">
                <a16:creationId xmlns:a16="http://schemas.microsoft.com/office/drawing/2014/main" id="{F7461EA2-3219-3406-2B0F-90C9EC95B4DC}"/>
              </a:ext>
            </a:extLst>
          </p:cNvPr>
          <p:cNvSpPr txBox="1"/>
          <p:nvPr/>
        </p:nvSpPr>
        <p:spPr>
          <a:xfrm rot="16200000">
            <a:off x="9537565" y="5236470"/>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PFN204</a:t>
            </a:r>
            <a:endParaRPr lang="ko-KR" altLang="en-US" sz="1400" b="0">
              <a:solidFill>
                <a:prstClr val="black"/>
              </a:solidFill>
              <a:latin typeface="맑은 고딕" pitchFamily="50" charset="-127"/>
              <a:ea typeface="맑은 고딕" pitchFamily="50" charset="-127"/>
              <a:cs typeface="+mn-cs"/>
            </a:endParaRPr>
          </a:p>
        </p:txBody>
      </p:sp>
      <p:cxnSp>
        <p:nvCxnSpPr>
          <p:cNvPr id="46" name="직선 연결선 49">
            <a:extLst>
              <a:ext uri="{FF2B5EF4-FFF2-40B4-BE49-F238E27FC236}">
                <a16:creationId xmlns:a16="http://schemas.microsoft.com/office/drawing/2014/main" id="{AA223C6C-0DCC-4629-81B9-43BDEE62F529}"/>
              </a:ext>
            </a:extLst>
          </p:cNvPr>
          <p:cNvCxnSpPr/>
          <p:nvPr/>
        </p:nvCxnSpPr>
        <p:spPr>
          <a:xfrm>
            <a:off x="7980168" y="3660062"/>
            <a:ext cx="2062015"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직선 연결선 50">
            <a:extLst>
              <a:ext uri="{FF2B5EF4-FFF2-40B4-BE49-F238E27FC236}">
                <a16:creationId xmlns:a16="http://schemas.microsoft.com/office/drawing/2014/main" id="{A19C2654-60EE-DDB2-4AFF-2DB65F957BA2}"/>
              </a:ext>
            </a:extLst>
          </p:cNvPr>
          <p:cNvCxnSpPr/>
          <p:nvPr/>
        </p:nvCxnSpPr>
        <p:spPr>
          <a:xfrm>
            <a:off x="7975651" y="4248491"/>
            <a:ext cx="2062015"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직선 연결선 51">
            <a:extLst>
              <a:ext uri="{FF2B5EF4-FFF2-40B4-BE49-F238E27FC236}">
                <a16:creationId xmlns:a16="http://schemas.microsoft.com/office/drawing/2014/main" id="{EE4BF8F4-B680-0796-C15E-9BC6FD5C14A4}"/>
              </a:ext>
            </a:extLst>
          </p:cNvPr>
          <p:cNvCxnSpPr/>
          <p:nvPr/>
        </p:nvCxnSpPr>
        <p:spPr>
          <a:xfrm>
            <a:off x="7979626" y="4830306"/>
            <a:ext cx="2062015"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직선 연결선 52">
            <a:extLst>
              <a:ext uri="{FF2B5EF4-FFF2-40B4-BE49-F238E27FC236}">
                <a16:creationId xmlns:a16="http://schemas.microsoft.com/office/drawing/2014/main" id="{CC2312E8-B5A3-BB4E-EF86-C7DDE2FC1290}"/>
              </a:ext>
            </a:extLst>
          </p:cNvPr>
          <p:cNvCxnSpPr/>
          <p:nvPr/>
        </p:nvCxnSpPr>
        <p:spPr>
          <a:xfrm>
            <a:off x="2150411" y="6430602"/>
            <a:ext cx="20013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직선 연결선 53">
            <a:extLst>
              <a:ext uri="{FF2B5EF4-FFF2-40B4-BE49-F238E27FC236}">
                <a16:creationId xmlns:a16="http://schemas.microsoft.com/office/drawing/2014/main" id="{83F3B9E3-3C60-C6DA-5980-638DA299A38B}"/>
              </a:ext>
            </a:extLst>
          </p:cNvPr>
          <p:cNvCxnSpPr/>
          <p:nvPr/>
        </p:nvCxnSpPr>
        <p:spPr>
          <a:xfrm>
            <a:off x="8000965" y="2564904"/>
            <a:ext cx="20013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직선 연결선 55">
            <a:extLst>
              <a:ext uri="{FF2B5EF4-FFF2-40B4-BE49-F238E27FC236}">
                <a16:creationId xmlns:a16="http://schemas.microsoft.com/office/drawing/2014/main" id="{D5323F26-516D-1FE9-7E93-D99B0E0FA3B7}"/>
              </a:ext>
            </a:extLst>
          </p:cNvPr>
          <p:cNvCxnSpPr/>
          <p:nvPr/>
        </p:nvCxnSpPr>
        <p:spPr>
          <a:xfrm>
            <a:off x="8000377" y="5949280"/>
            <a:ext cx="2062015"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직사각형 72">
            <a:extLst>
              <a:ext uri="{FF2B5EF4-FFF2-40B4-BE49-F238E27FC236}">
                <a16:creationId xmlns:a16="http://schemas.microsoft.com/office/drawing/2014/main" id="{9051CE3B-A31A-31CB-6847-819A0367C68B}"/>
              </a:ext>
            </a:extLst>
          </p:cNvPr>
          <p:cNvSpPr/>
          <p:nvPr/>
        </p:nvSpPr>
        <p:spPr>
          <a:xfrm>
            <a:off x="5559606" y="1419866"/>
            <a:ext cx="1779910" cy="284555"/>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0" rIns="0" rtlCol="0" anchor="ctr">
            <a:noAutofit/>
          </a:bodyPr>
          <a:lstStyle/>
          <a:p>
            <a:pPr algn="ct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Courier New" pitchFamily="49" charset="0"/>
              </a:rPr>
              <a:t>200</a:t>
            </a:r>
            <a:endParaRPr lang="ko-KR" altLang="en-US" sz="1400" b="0">
              <a:solidFill>
                <a:prstClr val="black"/>
              </a:solidFill>
              <a:latin typeface="맑은 고딕" pitchFamily="50" charset="-127"/>
              <a:ea typeface="맑은 고딕" pitchFamily="50" charset="-127"/>
              <a:cs typeface="Courier New" pitchFamily="49" charset="0"/>
            </a:endParaRPr>
          </a:p>
        </p:txBody>
      </p:sp>
      <p:sp>
        <p:nvSpPr>
          <p:cNvPr id="53" name="TextBox 52">
            <a:extLst>
              <a:ext uri="{FF2B5EF4-FFF2-40B4-BE49-F238E27FC236}">
                <a16:creationId xmlns:a16="http://schemas.microsoft.com/office/drawing/2014/main" id="{F1F1A181-CAB3-2E65-1676-EE37F147CA25}"/>
              </a:ext>
            </a:extLst>
          </p:cNvPr>
          <p:cNvSpPr txBox="1"/>
          <p:nvPr/>
        </p:nvSpPr>
        <p:spPr>
          <a:xfrm>
            <a:off x="4945934" y="1369343"/>
            <a:ext cx="646011" cy="338554"/>
          </a:xfrm>
          <a:prstGeom prst="rect">
            <a:avLst/>
          </a:prstGeom>
          <a:noFill/>
        </p:spPr>
        <p:txBody>
          <a:bodyPr wrap="none" rtlCol="0">
            <a:spAutoFit/>
          </a:bodyPr>
          <a:lstStyle/>
          <a:p>
            <a:pPr defTabSz="457200" eaLnBrk="1" fontAlgn="auto" hangingPunct="1">
              <a:spcBef>
                <a:spcPts val="0"/>
              </a:spcBef>
              <a:spcAft>
                <a:spcPts val="0"/>
              </a:spcAft>
            </a:pPr>
            <a:r>
              <a:rPr lang="en-US" altLang="ko-KR" sz="1600" b="0" err="1">
                <a:solidFill>
                  <a:prstClr val="black"/>
                </a:solidFill>
                <a:latin typeface="맑은 고딕" pitchFamily="50" charset="-127"/>
                <a:ea typeface="맑은 고딕" pitchFamily="50" charset="-127"/>
                <a:cs typeface="+mn-cs"/>
              </a:rPr>
              <a:t>PBTR</a:t>
            </a:r>
            <a:endParaRPr lang="ko-KR" altLang="en-US" sz="1600" b="0">
              <a:solidFill>
                <a:prstClr val="black"/>
              </a:solidFill>
              <a:latin typeface="맑은 고딕" pitchFamily="50" charset="-127"/>
              <a:ea typeface="맑은 고딕" pitchFamily="50" charset="-127"/>
              <a:cs typeface="+mn-cs"/>
            </a:endParaRPr>
          </a:p>
        </p:txBody>
      </p:sp>
      <p:graphicFrame>
        <p:nvGraphicFramePr>
          <p:cNvPr id="54" name="표 87">
            <a:extLst>
              <a:ext uri="{FF2B5EF4-FFF2-40B4-BE49-F238E27FC236}">
                <a16:creationId xmlns:a16="http://schemas.microsoft.com/office/drawing/2014/main" id="{2E95E891-875C-3626-766E-73D1EED106C4}"/>
              </a:ext>
            </a:extLst>
          </p:cNvPr>
          <p:cNvGraphicFramePr>
            <a:graphicFrameLocks noGrp="1"/>
          </p:cNvGraphicFramePr>
          <p:nvPr/>
        </p:nvGraphicFramePr>
        <p:xfrm>
          <a:off x="2416370" y="5194422"/>
          <a:ext cx="1636997" cy="1236180"/>
        </p:xfrm>
        <a:graphic>
          <a:graphicData uri="http://schemas.openxmlformats.org/drawingml/2006/table">
            <a:tbl>
              <a:tblPr firstRow="1" bandRow="1">
                <a:tableStyleId>{5C22544A-7EE6-4342-B048-85BDC9FD1C3A}</a:tableStyleId>
              </a:tblPr>
              <a:tblGrid>
                <a:gridCol w="232191">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900750">
                  <a:extLst>
                    <a:ext uri="{9D8B030D-6E8A-4147-A177-3AD203B41FA5}">
                      <a16:colId xmlns:a16="http://schemas.microsoft.com/office/drawing/2014/main" val="20002"/>
                    </a:ext>
                  </a:extLst>
                </a:gridCol>
              </a:tblGrid>
              <a:tr h="309045">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09045">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09045">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86</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309045">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15</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sp>
        <p:nvSpPr>
          <p:cNvPr id="55" name="TextBox 54">
            <a:extLst>
              <a:ext uri="{FF2B5EF4-FFF2-40B4-BE49-F238E27FC236}">
                <a16:creationId xmlns:a16="http://schemas.microsoft.com/office/drawing/2014/main" id="{C91AAEBB-859F-1E13-F6D9-4ADC0BF0E3F7}"/>
              </a:ext>
            </a:extLst>
          </p:cNvPr>
          <p:cNvSpPr txBox="1"/>
          <p:nvPr/>
        </p:nvSpPr>
        <p:spPr>
          <a:xfrm rot="16200000">
            <a:off x="3789316" y="5639672"/>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PFN204</a:t>
            </a:r>
            <a:endParaRPr lang="ko-KR" altLang="en-US" sz="1400" b="0">
              <a:solidFill>
                <a:prstClr val="black"/>
              </a:solidFill>
              <a:latin typeface="맑은 고딕" pitchFamily="50" charset="-127"/>
              <a:ea typeface="맑은 고딕" pitchFamily="50" charset="-127"/>
              <a:cs typeface="+mn-cs"/>
            </a:endParaRPr>
          </a:p>
        </p:txBody>
      </p:sp>
      <p:sp>
        <p:nvSpPr>
          <p:cNvPr id="56" name="TextBox 55">
            <a:extLst>
              <a:ext uri="{FF2B5EF4-FFF2-40B4-BE49-F238E27FC236}">
                <a16:creationId xmlns:a16="http://schemas.microsoft.com/office/drawing/2014/main" id="{47AC4EBB-0E3E-24FD-B761-070A4B96DC44}"/>
              </a:ext>
            </a:extLst>
          </p:cNvPr>
          <p:cNvSpPr txBox="1"/>
          <p:nvPr/>
        </p:nvSpPr>
        <p:spPr>
          <a:xfrm>
            <a:off x="2163037" y="784602"/>
            <a:ext cx="2317608" cy="307777"/>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Linear Page Table</a:t>
            </a:r>
          </a:p>
        </p:txBody>
      </p:sp>
      <p:sp>
        <p:nvSpPr>
          <p:cNvPr id="58" name="圆角矩形 57">
            <a:extLst>
              <a:ext uri="{FF2B5EF4-FFF2-40B4-BE49-F238E27FC236}">
                <a16:creationId xmlns:a16="http://schemas.microsoft.com/office/drawing/2014/main" id="{1DC981A2-8E3C-9CEE-C10C-6D2BA05FE52C}"/>
              </a:ext>
            </a:extLst>
          </p:cNvPr>
          <p:cNvSpPr/>
          <p:nvPr/>
        </p:nvSpPr>
        <p:spPr>
          <a:xfrm>
            <a:off x="3657678" y="4884011"/>
            <a:ext cx="4991666" cy="1103125"/>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457200" eaLnBrk="1" fontAlgn="auto" hangingPunct="1">
              <a:spcBef>
                <a:spcPts val="0"/>
              </a:spcBef>
              <a:spcAft>
                <a:spcPts val="0"/>
              </a:spcAft>
            </a:pPr>
            <a:r>
              <a:rPr lang="en-US" altLang="zh-CN" i="1" dirty="0">
                <a:solidFill>
                  <a:srgbClr val="FFFFFF"/>
                </a:solidFill>
                <a:latin typeface="Helvetica" pitchFamily="2" charset="0"/>
                <a:ea typeface="黑体" panose="02010609060101010101" pitchFamily="49" charset="-122"/>
              </a:rPr>
              <a:t>Only allocates page-table space in proportion to the amount of address</a:t>
            </a:r>
            <a:endParaRPr lang="en-US" altLang="zh-CN" dirty="0">
              <a:solidFill>
                <a:srgbClr val="FFFFFF"/>
              </a:solidFill>
              <a:latin typeface="Helvetica" pitchFamily="2" charset="0"/>
              <a:ea typeface="黑体" panose="02010609060101010101" pitchFamily="49" charset="-122"/>
            </a:endParaRPr>
          </a:p>
          <a:p>
            <a:pPr defTabSz="457200" eaLnBrk="1" fontAlgn="auto" hangingPunct="1">
              <a:spcBef>
                <a:spcPts val="0"/>
              </a:spcBef>
              <a:spcAft>
                <a:spcPts val="0"/>
              </a:spcAft>
            </a:pPr>
            <a:r>
              <a:rPr lang="en-US" altLang="zh-CN" i="1" dirty="0">
                <a:solidFill>
                  <a:srgbClr val="FFFFFF"/>
                </a:solidFill>
                <a:latin typeface="Helvetica" pitchFamily="2" charset="0"/>
                <a:ea typeface="黑体" panose="02010609060101010101" pitchFamily="49" charset="-122"/>
              </a:rPr>
              <a:t>space you are using</a:t>
            </a:r>
            <a:endParaRPr lang="en-US" altLang="zh-CN" dirty="0">
              <a:solidFill>
                <a:srgbClr val="FFFFFF"/>
              </a:solidFill>
              <a:latin typeface="Helvetica" pitchFamily="2" charset="0"/>
              <a:ea typeface="黑体" panose="02010609060101010101" pitchFamily="49" charset="-122"/>
            </a:endParaRPr>
          </a:p>
        </p:txBody>
      </p:sp>
      <p:sp>
        <p:nvSpPr>
          <p:cNvPr id="3" name="灯片编号占位符 2">
            <a:extLst>
              <a:ext uri="{FF2B5EF4-FFF2-40B4-BE49-F238E27FC236}">
                <a16:creationId xmlns:a16="http://schemas.microsoft.com/office/drawing/2014/main" id="{381D25C6-BE6A-BC12-5968-08CD5011963D}"/>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58</a:t>
            </a:fld>
            <a:endParaRPr lang="nb-NO">
              <a:latin typeface="Arial"/>
              <a:cs typeface="Arial"/>
            </a:endParaRPr>
          </a:p>
        </p:txBody>
      </p:sp>
    </p:spTree>
    <p:extLst>
      <p:ext uri="{BB962C8B-B14F-4D97-AF65-F5344CB8AC3E}">
        <p14:creationId xmlns:p14="http://schemas.microsoft.com/office/powerpoint/2010/main" val="13508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1A21-8378-0B5E-C2A9-391C97D2757D}"/>
              </a:ext>
            </a:extLst>
          </p:cNvPr>
          <p:cNvSpPr>
            <a:spLocks noGrp="1"/>
          </p:cNvSpPr>
          <p:nvPr>
            <p:ph type="title"/>
          </p:nvPr>
        </p:nvSpPr>
        <p:spPr/>
        <p:txBody>
          <a:bodyPr/>
          <a:lstStyle/>
          <a:p>
            <a:r>
              <a:rPr lang="en-US" dirty="0"/>
              <a:t>Multi-Level </a:t>
            </a:r>
            <a:r>
              <a:rPr lang="en-US" altLang="zh-CN" dirty="0"/>
              <a:t>Paging</a:t>
            </a:r>
            <a:endParaRPr lang="en-US" dirty="0"/>
          </a:p>
        </p:txBody>
      </p:sp>
      <p:sp>
        <p:nvSpPr>
          <p:cNvPr id="3" name="Content Placeholder 2">
            <a:extLst>
              <a:ext uri="{FF2B5EF4-FFF2-40B4-BE49-F238E27FC236}">
                <a16:creationId xmlns:a16="http://schemas.microsoft.com/office/drawing/2014/main" id="{4BDBCAA0-FF9D-04D3-099B-EF2340C232F7}"/>
              </a:ext>
            </a:extLst>
          </p:cNvPr>
          <p:cNvSpPr>
            <a:spLocks noGrp="1"/>
          </p:cNvSpPr>
          <p:nvPr>
            <p:ph idx="1"/>
          </p:nvPr>
        </p:nvSpPr>
        <p:spPr/>
        <p:txBody>
          <a:bodyPr/>
          <a:lstStyle/>
          <a:p>
            <a:r>
              <a:rPr lang="en-GB"/>
              <a:t>A virtual address of 32-bit with 4KB page size is divided into </a:t>
            </a:r>
          </a:p>
          <a:p>
            <a:pPr lvl="1"/>
            <a:r>
              <a:rPr lang="en-GB"/>
              <a:t>a page number consisting of 20 bits </a:t>
            </a:r>
          </a:p>
          <a:p>
            <a:pPr lvl="1"/>
            <a:r>
              <a:rPr lang="en-GB"/>
              <a:t>a page offset consisting of 12 bits </a:t>
            </a:r>
          </a:p>
          <a:p>
            <a:r>
              <a:rPr lang="en-GB"/>
              <a:t>A page table entry is 4 bytes </a:t>
            </a:r>
          </a:p>
          <a:p>
            <a:r>
              <a:rPr lang="en-GB"/>
              <a:t>Since the page table is paged, the page number is further divided into </a:t>
            </a:r>
          </a:p>
          <a:p>
            <a:endParaRPr lang="en-GB"/>
          </a:p>
          <a:p>
            <a:endParaRPr lang="en-GB"/>
          </a:p>
          <a:p>
            <a:r>
              <a:rPr lang="en-GB"/>
              <a:t>where p</a:t>
            </a:r>
            <a:r>
              <a:rPr lang="en-GB" baseline="-25000"/>
              <a:t>1</a:t>
            </a:r>
            <a:r>
              <a:rPr lang="en-GB"/>
              <a:t> is an index into the page directory, and p</a:t>
            </a:r>
            <a:r>
              <a:rPr lang="en-GB" baseline="-25000"/>
              <a:t>2</a:t>
            </a:r>
            <a:r>
              <a:rPr lang="en-GB"/>
              <a:t> is the page table index</a:t>
            </a:r>
            <a:endParaRPr lang="en-US"/>
          </a:p>
        </p:txBody>
      </p:sp>
      <p:pic>
        <p:nvPicPr>
          <p:cNvPr id="5" name="Picture 4">
            <a:extLst>
              <a:ext uri="{FF2B5EF4-FFF2-40B4-BE49-F238E27FC236}">
                <a16:creationId xmlns:a16="http://schemas.microsoft.com/office/drawing/2014/main" id="{3DC115B3-72BD-B3F3-A526-8F39A152AC91}"/>
              </a:ext>
            </a:extLst>
          </p:cNvPr>
          <p:cNvPicPr>
            <a:picLocks noChangeAspect="1"/>
          </p:cNvPicPr>
          <p:nvPr/>
        </p:nvPicPr>
        <p:blipFill>
          <a:blip r:embed="rId3"/>
          <a:stretch>
            <a:fillRect/>
          </a:stretch>
        </p:blipFill>
        <p:spPr>
          <a:xfrm>
            <a:off x="3501190" y="3773237"/>
            <a:ext cx="4876800" cy="1092200"/>
          </a:xfrm>
          <a:prstGeom prst="rect">
            <a:avLst/>
          </a:prstGeom>
        </p:spPr>
      </p:pic>
      <p:sp>
        <p:nvSpPr>
          <p:cNvPr id="6" name="灯片编号占位符 2">
            <a:extLst>
              <a:ext uri="{FF2B5EF4-FFF2-40B4-BE49-F238E27FC236}">
                <a16:creationId xmlns:a16="http://schemas.microsoft.com/office/drawing/2014/main" id="{27D28B64-5961-AC65-0316-CC770284293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59</a:t>
            </a:fld>
            <a:endParaRPr lang="nb-NO">
              <a:latin typeface="Arial"/>
              <a:cs typeface="Arial"/>
            </a:endParaRPr>
          </a:p>
        </p:txBody>
      </p:sp>
    </p:spTree>
    <p:extLst>
      <p:ext uri="{BB962C8B-B14F-4D97-AF65-F5344CB8AC3E}">
        <p14:creationId xmlns:p14="http://schemas.microsoft.com/office/powerpoint/2010/main" val="4193776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95AE88-B71D-12E3-4411-F9FA0F9A466A}"/>
              </a:ext>
            </a:extLst>
          </p:cNvPr>
          <p:cNvSpPr>
            <a:spLocks noGrp="1"/>
          </p:cNvSpPr>
          <p:nvPr>
            <p:ph type="title"/>
          </p:nvPr>
        </p:nvSpPr>
        <p:spPr/>
        <p:txBody>
          <a:bodyPr/>
          <a:lstStyle/>
          <a:p>
            <a:r>
              <a:rPr lang="en-US" altLang="zh-CN" dirty="0"/>
              <a:t>Paging</a:t>
            </a:r>
            <a:endParaRPr lang="en-US" dirty="0"/>
          </a:p>
        </p:txBody>
      </p:sp>
      <p:sp>
        <p:nvSpPr>
          <p:cNvPr id="3" name="内容占位符 2">
            <a:extLst>
              <a:ext uri="{FF2B5EF4-FFF2-40B4-BE49-F238E27FC236}">
                <a16:creationId xmlns:a16="http://schemas.microsoft.com/office/drawing/2014/main" id="{C915CC35-8BFD-CFF2-4B78-DBAB30EE6534}"/>
              </a:ext>
            </a:extLst>
          </p:cNvPr>
          <p:cNvSpPr>
            <a:spLocks noGrp="1"/>
          </p:cNvSpPr>
          <p:nvPr>
            <p:ph idx="1"/>
          </p:nvPr>
        </p:nvSpPr>
        <p:spPr>
          <a:xfrm>
            <a:off x="228600" y="1073427"/>
            <a:ext cx="4905675" cy="5414965"/>
          </a:xfrm>
        </p:spPr>
        <p:txBody>
          <a:bodyPr>
            <a:normAutofit lnSpcReduction="10000"/>
          </a:bodyPr>
          <a:lstStyle/>
          <a:p>
            <a:r>
              <a:rPr lang="en-US" altLang="zh-CN" dirty="0"/>
              <a:t>Paging</a:t>
            </a:r>
            <a:r>
              <a:rPr lang="zh-CN" altLang="en-US" dirty="0"/>
              <a:t> </a:t>
            </a:r>
            <a:r>
              <a:rPr lang="en-US" altLang="zh-CN" dirty="0"/>
              <a:t>allows</a:t>
            </a:r>
            <a:r>
              <a:rPr lang="zh-CN" altLang="en-US" dirty="0"/>
              <a:t> </a:t>
            </a:r>
            <a:r>
              <a:rPr lang="en-US" altLang="zh-CN" dirty="0"/>
              <a:t>the</a:t>
            </a:r>
            <a:r>
              <a:rPr lang="zh-CN" altLang="en-US" dirty="0"/>
              <a:t> </a:t>
            </a:r>
            <a:r>
              <a:rPr lang="en-US" altLang="zh-CN" dirty="0"/>
              <a:t>physical</a:t>
            </a:r>
            <a:r>
              <a:rPr lang="zh-CN" altLang="en-US" dirty="0"/>
              <a:t> </a:t>
            </a:r>
            <a:r>
              <a:rPr lang="en-US" altLang="zh-CN" dirty="0"/>
              <a:t>address</a:t>
            </a:r>
            <a:r>
              <a:rPr lang="zh-CN" altLang="en-US" dirty="0"/>
              <a:t> </a:t>
            </a:r>
            <a:r>
              <a:rPr lang="en-US" altLang="zh-CN" dirty="0"/>
              <a:t>space</a:t>
            </a:r>
            <a:r>
              <a:rPr lang="zh-CN" altLang="en-US" dirty="0"/>
              <a:t> </a:t>
            </a:r>
            <a:r>
              <a:rPr lang="en-US" altLang="zh-CN" dirty="0"/>
              <a:t>of</a:t>
            </a:r>
            <a:r>
              <a:rPr lang="zh-CN" altLang="en-US" dirty="0"/>
              <a:t> </a:t>
            </a:r>
            <a:r>
              <a:rPr lang="en-US" altLang="zh-CN" dirty="0"/>
              <a:t>a</a:t>
            </a:r>
            <a:r>
              <a:rPr lang="zh-CN" altLang="en-US" dirty="0"/>
              <a:t> </a:t>
            </a:r>
            <a:r>
              <a:rPr lang="en-US" altLang="zh-CN" dirty="0"/>
              <a:t>process</a:t>
            </a:r>
            <a:r>
              <a:rPr lang="zh-CN" altLang="en-US" dirty="0"/>
              <a:t> </a:t>
            </a:r>
            <a:r>
              <a:rPr lang="en-US" altLang="zh-CN" dirty="0"/>
              <a:t>to</a:t>
            </a:r>
            <a:r>
              <a:rPr lang="zh-CN" altLang="en-US" dirty="0"/>
              <a:t> </a:t>
            </a:r>
            <a:r>
              <a:rPr lang="en-US" altLang="zh-CN" dirty="0"/>
              <a:t>be</a:t>
            </a:r>
            <a:r>
              <a:rPr lang="zh-CN" altLang="en-US" dirty="0"/>
              <a:t> </a:t>
            </a:r>
            <a:r>
              <a:rPr lang="en-US" altLang="zh-CN" b="1" dirty="0">
                <a:solidFill>
                  <a:srgbClr val="0070C0"/>
                </a:solidFill>
              </a:rPr>
              <a:t>non-contiguous</a:t>
            </a:r>
          </a:p>
          <a:p>
            <a:r>
              <a:rPr lang="en-US" altLang="zh-CN" dirty="0"/>
              <a:t>Divide physical memory into </a:t>
            </a:r>
            <a:r>
              <a:rPr lang="en-US" altLang="zh-CN" b="1" dirty="0">
                <a:solidFill>
                  <a:srgbClr val="0070C0"/>
                </a:solidFill>
              </a:rPr>
              <a:t>fixed-sized</a:t>
            </a:r>
            <a:r>
              <a:rPr lang="en-US" altLang="zh-CN" dirty="0"/>
              <a:t> blocks, called </a:t>
            </a:r>
            <a:r>
              <a:rPr lang="en-US" altLang="zh-CN" b="1" dirty="0">
                <a:solidFill>
                  <a:srgbClr val="0070C0"/>
                </a:solidFill>
              </a:rPr>
              <a:t>physical</a:t>
            </a:r>
            <a:r>
              <a:rPr lang="en-US" altLang="zh-CN" dirty="0"/>
              <a:t> </a:t>
            </a:r>
            <a:r>
              <a:rPr lang="en-US" altLang="zh-CN" b="1" dirty="0">
                <a:solidFill>
                  <a:srgbClr val="0070C0"/>
                </a:solidFill>
              </a:rPr>
              <a:t>page</a:t>
            </a:r>
            <a:r>
              <a:rPr lang="zh-CN" altLang="en-US" b="1" dirty="0">
                <a:solidFill>
                  <a:srgbClr val="0070C0"/>
                </a:solidFill>
              </a:rPr>
              <a:t> </a:t>
            </a:r>
            <a:r>
              <a:rPr lang="en-US" altLang="zh-CN" b="1" dirty="0">
                <a:solidFill>
                  <a:srgbClr val="0070C0"/>
                </a:solidFill>
              </a:rPr>
              <a:t>frames</a:t>
            </a:r>
            <a:r>
              <a:rPr lang="zh-CN" altLang="en-US" b="1" dirty="0">
                <a:solidFill>
                  <a:srgbClr val="0070C0"/>
                </a:solidFill>
              </a:rPr>
              <a:t> </a:t>
            </a:r>
            <a:r>
              <a:rPr lang="en-US" altLang="zh-CN" b="1" dirty="0">
                <a:solidFill>
                  <a:srgbClr val="0070C0"/>
                </a:solidFill>
              </a:rPr>
              <a:t>(</a:t>
            </a:r>
            <a:r>
              <a:rPr lang="en-US" altLang="zh-CN" dirty="0"/>
              <a:t>or</a:t>
            </a:r>
            <a:r>
              <a:rPr lang="zh-CN" altLang="en-US" dirty="0"/>
              <a:t> </a:t>
            </a:r>
            <a:r>
              <a:rPr lang="en-US" altLang="zh-CN" dirty="0"/>
              <a:t>simply</a:t>
            </a:r>
            <a:r>
              <a:rPr lang="zh-CN" altLang="en-US" b="1" dirty="0">
                <a:solidFill>
                  <a:srgbClr val="0070C0"/>
                </a:solidFill>
              </a:rPr>
              <a:t> </a:t>
            </a:r>
            <a:r>
              <a:rPr lang="en-US" altLang="zh-CN" b="1" dirty="0">
                <a:solidFill>
                  <a:srgbClr val="0070C0"/>
                </a:solidFill>
              </a:rPr>
              <a:t>frames)</a:t>
            </a:r>
            <a:r>
              <a:rPr lang="en-US" altLang="zh-CN" dirty="0"/>
              <a:t> </a:t>
            </a:r>
          </a:p>
          <a:p>
            <a:r>
              <a:rPr lang="en-US" altLang="zh-CN" dirty="0"/>
              <a:t>Divide virtual memory into blocks of the</a:t>
            </a:r>
            <a:r>
              <a:rPr lang="zh-CN" altLang="en-US" dirty="0"/>
              <a:t> </a:t>
            </a:r>
            <a:r>
              <a:rPr lang="en-US" altLang="zh-CN" dirty="0"/>
              <a:t>same size called </a:t>
            </a:r>
            <a:r>
              <a:rPr lang="en-US" altLang="zh-CN" b="1" dirty="0">
                <a:solidFill>
                  <a:srgbClr val="0070C0"/>
                </a:solidFill>
              </a:rPr>
              <a:t>virtual</a:t>
            </a:r>
            <a:r>
              <a:rPr lang="en-US" altLang="zh-CN" dirty="0"/>
              <a:t> </a:t>
            </a:r>
            <a:r>
              <a:rPr lang="en-US" altLang="zh-CN" b="1" dirty="0">
                <a:solidFill>
                  <a:srgbClr val="0070C0"/>
                </a:solidFill>
              </a:rPr>
              <a:t>pages (</a:t>
            </a:r>
            <a:r>
              <a:rPr lang="en-US" altLang="zh-CN" dirty="0"/>
              <a:t>or</a:t>
            </a:r>
            <a:r>
              <a:rPr lang="zh-CN" altLang="en-US" dirty="0"/>
              <a:t> </a:t>
            </a:r>
            <a:r>
              <a:rPr lang="en-US" altLang="zh-CN" dirty="0"/>
              <a:t>simply</a:t>
            </a:r>
            <a:r>
              <a:rPr lang="zh-CN" altLang="en-US" b="1" dirty="0">
                <a:solidFill>
                  <a:srgbClr val="0070C0"/>
                </a:solidFill>
              </a:rPr>
              <a:t> </a:t>
            </a:r>
            <a:r>
              <a:rPr lang="en-US" altLang="zh-CN" b="1" dirty="0">
                <a:solidFill>
                  <a:srgbClr val="0070C0"/>
                </a:solidFill>
              </a:rPr>
              <a:t>pages)</a:t>
            </a:r>
            <a:r>
              <a:rPr lang="en-US" altLang="zh-CN" dirty="0"/>
              <a:t> </a:t>
            </a:r>
          </a:p>
          <a:p>
            <a:r>
              <a:rPr lang="en-US" altLang="zh-CN" dirty="0"/>
              <a:t>Set</a:t>
            </a:r>
            <a:r>
              <a:rPr lang="zh-CN" altLang="en-US" dirty="0"/>
              <a:t> </a:t>
            </a:r>
            <a:r>
              <a:rPr lang="en-US" altLang="zh-CN" dirty="0"/>
              <a:t>up</a:t>
            </a:r>
            <a:r>
              <a:rPr lang="zh-CN" altLang="en-US" dirty="0"/>
              <a:t> </a:t>
            </a:r>
            <a:r>
              <a:rPr lang="en-US" altLang="zh-CN" dirty="0"/>
              <a:t>a</a:t>
            </a:r>
            <a:r>
              <a:rPr lang="zh-CN" altLang="en-US" dirty="0"/>
              <a:t> </a:t>
            </a:r>
            <a:r>
              <a:rPr lang="en-US" altLang="zh-CN" b="1" dirty="0">
                <a:solidFill>
                  <a:srgbClr val="0070C0"/>
                </a:solidFill>
              </a:rPr>
              <a:t>page</a:t>
            </a:r>
            <a:r>
              <a:rPr lang="zh-CN" altLang="en-US" b="1" dirty="0">
                <a:solidFill>
                  <a:srgbClr val="0070C0"/>
                </a:solidFill>
              </a:rPr>
              <a:t> </a:t>
            </a:r>
            <a:r>
              <a:rPr lang="en-US" altLang="zh-CN" b="1" dirty="0">
                <a:solidFill>
                  <a:srgbClr val="0070C0"/>
                </a:solidFill>
              </a:rPr>
              <a:t>table</a:t>
            </a:r>
            <a:r>
              <a:rPr lang="zh-CN" altLang="en-US" b="1" dirty="0">
                <a:solidFill>
                  <a:srgbClr val="0070C0"/>
                </a:solidFill>
              </a:rPr>
              <a:t> </a:t>
            </a:r>
            <a:r>
              <a:rPr lang="en-US" altLang="zh-CN" dirty="0"/>
              <a:t>to</a:t>
            </a:r>
            <a:r>
              <a:rPr lang="zh-CN" altLang="en-US" dirty="0"/>
              <a:t> </a:t>
            </a:r>
            <a:r>
              <a:rPr lang="en-US" altLang="zh-CN" dirty="0"/>
              <a:t>map from pages</a:t>
            </a:r>
            <a:r>
              <a:rPr lang="zh-CN" altLang="en-US" dirty="0"/>
              <a:t> </a:t>
            </a:r>
            <a:r>
              <a:rPr lang="en-US" altLang="zh-CN" dirty="0"/>
              <a:t>to</a:t>
            </a:r>
            <a:r>
              <a:rPr lang="zh-CN" altLang="en-US" dirty="0"/>
              <a:t> </a:t>
            </a:r>
            <a:r>
              <a:rPr lang="en-US" altLang="zh-CN" dirty="0"/>
              <a:t>frames</a:t>
            </a:r>
          </a:p>
          <a:p>
            <a:r>
              <a:rPr lang="en-US" altLang="zh-CN" dirty="0"/>
              <a:t>Need</a:t>
            </a:r>
            <a:r>
              <a:rPr lang="zh-CN" altLang="en-US" dirty="0"/>
              <a:t> </a:t>
            </a:r>
            <a:r>
              <a:rPr lang="en-US" altLang="zh-CN" dirty="0"/>
              <a:t>both</a:t>
            </a:r>
            <a:r>
              <a:rPr lang="zh-CN" altLang="en-US" dirty="0"/>
              <a:t> </a:t>
            </a:r>
            <a:r>
              <a:rPr lang="en-US" altLang="zh-CN" dirty="0"/>
              <a:t>OS</a:t>
            </a:r>
            <a:r>
              <a:rPr lang="zh-CN" altLang="en-US" dirty="0"/>
              <a:t> </a:t>
            </a:r>
            <a:r>
              <a:rPr lang="en-US" altLang="zh-CN" dirty="0"/>
              <a:t>and</a:t>
            </a:r>
            <a:r>
              <a:rPr lang="zh-CN" altLang="en-US" dirty="0"/>
              <a:t> </a:t>
            </a:r>
            <a:r>
              <a:rPr lang="en-US" altLang="zh-CN" dirty="0"/>
              <a:t>hardware support (MMU)</a:t>
            </a:r>
          </a:p>
        </p:txBody>
      </p:sp>
      <p:sp>
        <p:nvSpPr>
          <p:cNvPr id="5" name="灯片编号占位符 2">
            <a:extLst>
              <a:ext uri="{FF2B5EF4-FFF2-40B4-BE49-F238E27FC236}">
                <a16:creationId xmlns:a16="http://schemas.microsoft.com/office/drawing/2014/main" id="{3711A2FC-A420-FFDC-663E-029B3A2AD5E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a:t>
            </a:fld>
            <a:endParaRPr lang="nb-NO">
              <a:latin typeface="Arial"/>
              <a:cs typeface="Arial"/>
            </a:endParaRPr>
          </a:p>
        </p:txBody>
      </p:sp>
      <p:grpSp>
        <p:nvGrpSpPr>
          <p:cNvPr id="49" name="Group 48">
            <a:extLst>
              <a:ext uri="{FF2B5EF4-FFF2-40B4-BE49-F238E27FC236}">
                <a16:creationId xmlns:a16="http://schemas.microsoft.com/office/drawing/2014/main" id="{0A55EB67-AE24-A58B-BE52-ED6E9338C075}"/>
              </a:ext>
            </a:extLst>
          </p:cNvPr>
          <p:cNvGrpSpPr/>
          <p:nvPr/>
        </p:nvGrpSpPr>
        <p:grpSpPr>
          <a:xfrm>
            <a:off x="5025635" y="1312828"/>
            <a:ext cx="6856321" cy="5175565"/>
            <a:chOff x="868239" y="1112163"/>
            <a:chExt cx="7202523" cy="5846425"/>
          </a:xfrm>
        </p:grpSpPr>
        <p:sp>
          <p:nvSpPr>
            <p:cNvPr id="50" name="Oval 2">
              <a:extLst>
                <a:ext uri="{FF2B5EF4-FFF2-40B4-BE49-F238E27FC236}">
                  <a16:creationId xmlns:a16="http://schemas.microsoft.com/office/drawing/2014/main" id="{B8BE128B-17EB-A986-CC49-6324377192D9}"/>
                </a:ext>
              </a:extLst>
            </p:cNvPr>
            <p:cNvSpPr>
              <a:spLocks noChangeArrowheads="1"/>
            </p:cNvSpPr>
            <p:nvPr/>
          </p:nvSpPr>
          <p:spPr bwMode="auto">
            <a:xfrm>
              <a:off x="5775325" y="1340763"/>
              <a:ext cx="609600" cy="3048000"/>
            </a:xfrm>
            <a:prstGeom prst="ellipse">
              <a:avLst/>
            </a:prstGeom>
            <a:solidFill>
              <a:schemeClr val="accent1"/>
            </a:solidFill>
            <a:ln w="57150">
              <a:solidFill>
                <a:schemeClr val="tx1"/>
              </a:solidFill>
              <a:prstDash val="sysDot"/>
              <a:round/>
              <a:headEnd/>
              <a:tailEnd/>
            </a:ln>
            <a:effectLst/>
          </p:spPr>
          <p:txBody>
            <a:bodyPr wrap="none" anchor="ctr"/>
            <a:lstStyle/>
            <a:p>
              <a:endParaRPr lang="en-US" sz="1600"/>
            </a:p>
          </p:txBody>
        </p:sp>
        <p:sp>
          <p:nvSpPr>
            <p:cNvPr id="51" name="Text Box 5">
              <a:extLst>
                <a:ext uri="{FF2B5EF4-FFF2-40B4-BE49-F238E27FC236}">
                  <a16:creationId xmlns:a16="http://schemas.microsoft.com/office/drawing/2014/main" id="{7D8FDBA7-5CBF-DA97-B8B0-ED6B9BF8C41B}"/>
                </a:ext>
              </a:extLst>
            </p:cNvPr>
            <p:cNvSpPr txBox="1">
              <a:spLocks noChangeArrowheads="1"/>
            </p:cNvSpPr>
            <p:nvPr/>
          </p:nvSpPr>
          <p:spPr bwMode="auto">
            <a:xfrm>
              <a:off x="1157400" y="3263226"/>
              <a:ext cx="988789" cy="1355902"/>
            </a:xfrm>
            <a:prstGeom prst="rect">
              <a:avLst/>
            </a:prstGeom>
            <a:noFill/>
            <a:ln w="57150">
              <a:noFill/>
              <a:miter lim="800000"/>
              <a:headEnd/>
              <a:tailEnd/>
            </a:ln>
            <a:effectLst/>
          </p:spPr>
          <p:txBody>
            <a:bodyPr wrap="none" lIns="91429" tIns="45714" rIns="91429" bIns="45714">
              <a:spAutoFit/>
            </a:bodyPr>
            <a:lstStyle/>
            <a:p>
              <a:pPr algn="ctr"/>
              <a:r>
                <a:rPr lang="en-US" dirty="0"/>
                <a:t>Proc 1</a:t>
              </a:r>
            </a:p>
            <a:p>
              <a:pPr algn="ctr"/>
              <a:r>
                <a:rPr lang="en-US" dirty="0">
                  <a:solidFill>
                    <a:schemeClr val="hlink"/>
                  </a:solidFill>
                </a:rPr>
                <a:t>Virtual</a:t>
              </a:r>
            </a:p>
            <a:p>
              <a:pPr algn="ctr"/>
              <a:r>
                <a:rPr lang="en-US" dirty="0">
                  <a:solidFill>
                    <a:schemeClr val="hlink"/>
                  </a:solidFill>
                </a:rPr>
                <a:t>Address</a:t>
              </a:r>
            </a:p>
            <a:p>
              <a:pPr algn="ctr"/>
              <a:r>
                <a:rPr lang="en-US" dirty="0">
                  <a:solidFill>
                    <a:schemeClr val="hlink"/>
                  </a:solidFill>
                </a:rPr>
                <a:t>Space 1</a:t>
              </a:r>
            </a:p>
          </p:txBody>
        </p:sp>
        <p:sp>
          <p:nvSpPr>
            <p:cNvPr id="52" name="Text Box 6">
              <a:extLst>
                <a:ext uri="{FF2B5EF4-FFF2-40B4-BE49-F238E27FC236}">
                  <a16:creationId xmlns:a16="http://schemas.microsoft.com/office/drawing/2014/main" id="{1DCC0270-5758-58A0-A9BB-6EB1ABBC8ABA}"/>
                </a:ext>
              </a:extLst>
            </p:cNvPr>
            <p:cNvSpPr txBox="1">
              <a:spLocks noChangeArrowheads="1"/>
            </p:cNvSpPr>
            <p:nvPr/>
          </p:nvSpPr>
          <p:spPr bwMode="auto">
            <a:xfrm>
              <a:off x="6735875" y="3298151"/>
              <a:ext cx="988789" cy="1355902"/>
            </a:xfrm>
            <a:prstGeom prst="rect">
              <a:avLst/>
            </a:prstGeom>
            <a:noFill/>
            <a:ln w="57150">
              <a:noFill/>
              <a:miter lim="800000"/>
              <a:headEnd/>
              <a:tailEnd/>
            </a:ln>
            <a:effectLst/>
          </p:spPr>
          <p:txBody>
            <a:bodyPr wrap="none" lIns="91429" tIns="45714" rIns="91429" bIns="45714">
              <a:spAutoFit/>
            </a:bodyPr>
            <a:lstStyle/>
            <a:p>
              <a:pPr algn="ctr"/>
              <a:r>
                <a:rPr lang="en-US" dirty="0"/>
                <a:t>Proc 2</a:t>
              </a:r>
            </a:p>
            <a:p>
              <a:pPr algn="ctr"/>
              <a:r>
                <a:rPr lang="en-US" dirty="0">
                  <a:solidFill>
                    <a:schemeClr val="hlink"/>
                  </a:solidFill>
                </a:rPr>
                <a:t>Virtual</a:t>
              </a:r>
            </a:p>
            <a:p>
              <a:pPr algn="ctr"/>
              <a:r>
                <a:rPr lang="en-US" dirty="0">
                  <a:solidFill>
                    <a:schemeClr val="hlink"/>
                  </a:solidFill>
                </a:rPr>
                <a:t>Address</a:t>
              </a:r>
            </a:p>
            <a:p>
              <a:pPr algn="ctr"/>
              <a:r>
                <a:rPr lang="en-US" dirty="0">
                  <a:solidFill>
                    <a:schemeClr val="hlink"/>
                  </a:solidFill>
                </a:rPr>
                <a:t>Space 2</a:t>
              </a:r>
            </a:p>
          </p:txBody>
        </p:sp>
        <p:grpSp>
          <p:nvGrpSpPr>
            <p:cNvPr id="53" name="Group 7">
              <a:extLst>
                <a:ext uri="{FF2B5EF4-FFF2-40B4-BE49-F238E27FC236}">
                  <a16:creationId xmlns:a16="http://schemas.microsoft.com/office/drawing/2014/main" id="{438CFA80-E255-EE3C-94B4-1982BFBC6AA7}"/>
                </a:ext>
              </a:extLst>
            </p:cNvPr>
            <p:cNvGrpSpPr>
              <a:grpSpLocks/>
            </p:cNvGrpSpPr>
            <p:nvPr/>
          </p:nvGrpSpPr>
          <p:grpSpPr bwMode="auto">
            <a:xfrm>
              <a:off x="1050925" y="1188363"/>
              <a:ext cx="1295400" cy="1828800"/>
              <a:chOff x="672" y="672"/>
              <a:chExt cx="816" cy="1152"/>
            </a:xfrm>
          </p:grpSpPr>
          <p:sp>
            <p:nvSpPr>
              <p:cNvPr id="89" name="Rectangle 8">
                <a:extLst>
                  <a:ext uri="{FF2B5EF4-FFF2-40B4-BE49-F238E27FC236}">
                    <a16:creationId xmlns:a16="http://schemas.microsoft.com/office/drawing/2014/main" id="{6B9D74DB-AB65-C3D4-3250-1B645D34DF58}"/>
                  </a:ext>
                </a:extLst>
              </p:cNvPr>
              <p:cNvSpPr>
                <a:spLocks noChangeArrowheads="1"/>
              </p:cNvSpPr>
              <p:nvPr/>
            </p:nvSpPr>
            <p:spPr bwMode="auto">
              <a:xfrm>
                <a:off x="672" y="672"/>
                <a:ext cx="816" cy="1152"/>
              </a:xfrm>
              <a:prstGeom prst="rect">
                <a:avLst/>
              </a:prstGeom>
              <a:solidFill>
                <a:srgbClr val="E2F6CE"/>
              </a:solidFill>
              <a:ln w="57150">
                <a:solidFill>
                  <a:schemeClr val="accent2"/>
                </a:solidFill>
                <a:miter lim="800000"/>
                <a:headEnd/>
                <a:tailEnd/>
              </a:ln>
              <a:effectLst/>
            </p:spPr>
            <p:txBody>
              <a:bodyPr wrap="none" lIns="91429" tIns="45714" rIns="91429" bIns="45714" anchor="ctr"/>
              <a:lstStyle/>
              <a:p>
                <a:pPr algn="ctr">
                  <a:lnSpc>
                    <a:spcPct val="120000"/>
                  </a:lnSpc>
                </a:pPr>
                <a:r>
                  <a:rPr lang="en-US" sz="2000" dirty="0"/>
                  <a:t>Stack</a:t>
                </a:r>
              </a:p>
              <a:p>
                <a:pPr algn="ctr">
                  <a:lnSpc>
                    <a:spcPct val="120000"/>
                  </a:lnSpc>
                </a:pPr>
                <a:r>
                  <a:rPr lang="en-US" sz="2000" dirty="0"/>
                  <a:t>Heap</a:t>
                </a:r>
              </a:p>
              <a:p>
                <a:pPr algn="ctr">
                  <a:lnSpc>
                    <a:spcPct val="120000"/>
                  </a:lnSpc>
                </a:pPr>
                <a:r>
                  <a:rPr lang="en-US" sz="2000" dirty="0"/>
                  <a:t>Data</a:t>
                </a:r>
              </a:p>
              <a:p>
                <a:pPr algn="ctr">
                  <a:lnSpc>
                    <a:spcPct val="120000"/>
                  </a:lnSpc>
                </a:pPr>
                <a:r>
                  <a:rPr lang="en-US" sz="2000" dirty="0"/>
                  <a:t>Code</a:t>
                </a:r>
              </a:p>
            </p:txBody>
          </p:sp>
          <p:sp>
            <p:nvSpPr>
              <p:cNvPr id="90" name="Line 9">
                <a:extLst>
                  <a:ext uri="{FF2B5EF4-FFF2-40B4-BE49-F238E27FC236}">
                    <a16:creationId xmlns:a16="http://schemas.microsoft.com/office/drawing/2014/main" id="{AB8CC60A-009C-6B07-6E9F-522812EA1EA6}"/>
                  </a:ext>
                </a:extLst>
              </p:cNvPr>
              <p:cNvSpPr>
                <a:spLocks noChangeShapeType="1"/>
              </p:cNvSpPr>
              <p:nvPr/>
            </p:nvSpPr>
            <p:spPr bwMode="auto">
              <a:xfrm>
                <a:off x="672" y="1008"/>
                <a:ext cx="816" cy="0"/>
              </a:xfrm>
              <a:prstGeom prst="line">
                <a:avLst/>
              </a:prstGeom>
              <a:noFill/>
              <a:ln w="57150">
                <a:solidFill>
                  <a:schemeClr val="accent2"/>
                </a:solidFill>
                <a:round/>
                <a:headEnd/>
                <a:tailEnd/>
              </a:ln>
              <a:effectLst/>
            </p:spPr>
            <p:txBody>
              <a:bodyPr/>
              <a:lstStyle/>
              <a:p>
                <a:endParaRPr lang="en-US" sz="1600"/>
              </a:p>
            </p:txBody>
          </p:sp>
          <p:sp>
            <p:nvSpPr>
              <p:cNvPr id="91" name="Line 10">
                <a:extLst>
                  <a:ext uri="{FF2B5EF4-FFF2-40B4-BE49-F238E27FC236}">
                    <a16:creationId xmlns:a16="http://schemas.microsoft.com/office/drawing/2014/main" id="{7B19A28C-64A4-8D74-4551-1D5E50116A11}"/>
                  </a:ext>
                </a:extLst>
              </p:cNvPr>
              <p:cNvSpPr>
                <a:spLocks noChangeShapeType="1"/>
              </p:cNvSpPr>
              <p:nvPr/>
            </p:nvSpPr>
            <p:spPr bwMode="auto">
              <a:xfrm>
                <a:off x="672" y="1296"/>
                <a:ext cx="816" cy="0"/>
              </a:xfrm>
              <a:prstGeom prst="line">
                <a:avLst/>
              </a:prstGeom>
              <a:noFill/>
              <a:ln w="57150">
                <a:solidFill>
                  <a:schemeClr val="accent2"/>
                </a:solidFill>
                <a:round/>
                <a:headEnd/>
                <a:tailEnd/>
              </a:ln>
              <a:effectLst/>
            </p:spPr>
            <p:txBody>
              <a:bodyPr/>
              <a:lstStyle/>
              <a:p>
                <a:endParaRPr lang="en-US" sz="1600"/>
              </a:p>
            </p:txBody>
          </p:sp>
          <p:sp>
            <p:nvSpPr>
              <p:cNvPr id="92" name="Line 11">
                <a:extLst>
                  <a:ext uri="{FF2B5EF4-FFF2-40B4-BE49-F238E27FC236}">
                    <a16:creationId xmlns:a16="http://schemas.microsoft.com/office/drawing/2014/main" id="{D9D7B408-9611-A738-37CC-5E2AC61B6D6A}"/>
                  </a:ext>
                </a:extLst>
              </p:cNvPr>
              <p:cNvSpPr>
                <a:spLocks noChangeShapeType="1"/>
              </p:cNvSpPr>
              <p:nvPr/>
            </p:nvSpPr>
            <p:spPr bwMode="auto">
              <a:xfrm>
                <a:off x="672" y="1536"/>
                <a:ext cx="816" cy="0"/>
              </a:xfrm>
              <a:prstGeom prst="line">
                <a:avLst/>
              </a:prstGeom>
              <a:noFill/>
              <a:ln w="57150">
                <a:solidFill>
                  <a:schemeClr val="accent2"/>
                </a:solidFill>
                <a:round/>
                <a:headEnd/>
                <a:tailEnd/>
              </a:ln>
              <a:effectLst/>
            </p:spPr>
            <p:txBody>
              <a:bodyPr/>
              <a:lstStyle/>
              <a:p>
                <a:endParaRPr lang="en-US" sz="1600"/>
              </a:p>
            </p:txBody>
          </p:sp>
        </p:grpSp>
        <p:grpSp>
          <p:nvGrpSpPr>
            <p:cNvPr id="54" name="Group 12">
              <a:extLst>
                <a:ext uri="{FF2B5EF4-FFF2-40B4-BE49-F238E27FC236}">
                  <a16:creationId xmlns:a16="http://schemas.microsoft.com/office/drawing/2014/main" id="{7CE6DD92-CAFF-13D7-9598-1226911E06CF}"/>
                </a:ext>
              </a:extLst>
            </p:cNvPr>
            <p:cNvGrpSpPr>
              <a:grpSpLocks/>
            </p:cNvGrpSpPr>
            <p:nvPr/>
          </p:nvGrpSpPr>
          <p:grpSpPr bwMode="auto">
            <a:xfrm>
              <a:off x="6537325" y="1264563"/>
              <a:ext cx="1295400" cy="1828800"/>
              <a:chOff x="672" y="672"/>
              <a:chExt cx="816" cy="1152"/>
            </a:xfrm>
          </p:grpSpPr>
          <p:sp>
            <p:nvSpPr>
              <p:cNvPr id="85" name="Rectangle 13">
                <a:extLst>
                  <a:ext uri="{FF2B5EF4-FFF2-40B4-BE49-F238E27FC236}">
                    <a16:creationId xmlns:a16="http://schemas.microsoft.com/office/drawing/2014/main" id="{9BDFA83D-3EFD-3D87-E9F6-3254BF5E055E}"/>
                  </a:ext>
                </a:extLst>
              </p:cNvPr>
              <p:cNvSpPr>
                <a:spLocks noChangeArrowheads="1"/>
              </p:cNvSpPr>
              <p:nvPr/>
            </p:nvSpPr>
            <p:spPr bwMode="auto">
              <a:xfrm>
                <a:off x="672" y="672"/>
                <a:ext cx="816" cy="1152"/>
              </a:xfrm>
              <a:prstGeom prst="rect">
                <a:avLst/>
              </a:prstGeom>
              <a:solidFill>
                <a:srgbClr val="FFFF00"/>
              </a:solidFill>
              <a:ln w="57150">
                <a:solidFill>
                  <a:schemeClr val="accent2"/>
                </a:solidFill>
                <a:miter lim="800000"/>
                <a:headEnd/>
                <a:tailEnd/>
              </a:ln>
              <a:effectLst/>
            </p:spPr>
            <p:txBody>
              <a:bodyPr wrap="none" lIns="91429" tIns="45714" rIns="91429" bIns="45714" anchor="ctr"/>
              <a:lstStyle/>
              <a:p>
                <a:pPr>
                  <a:lnSpc>
                    <a:spcPct val="120000"/>
                  </a:lnSpc>
                </a:pPr>
                <a:r>
                  <a:rPr lang="en-US" sz="2000" dirty="0"/>
                  <a:t>Stack</a:t>
                </a:r>
              </a:p>
              <a:p>
                <a:pPr>
                  <a:lnSpc>
                    <a:spcPct val="120000"/>
                  </a:lnSpc>
                </a:pPr>
                <a:r>
                  <a:rPr lang="en-US" sz="2000" dirty="0"/>
                  <a:t>Heap</a:t>
                </a:r>
              </a:p>
              <a:p>
                <a:pPr>
                  <a:lnSpc>
                    <a:spcPct val="120000"/>
                  </a:lnSpc>
                </a:pPr>
                <a:r>
                  <a:rPr lang="en-US" sz="2000" dirty="0"/>
                  <a:t>Data</a:t>
                </a:r>
              </a:p>
              <a:p>
                <a:pPr>
                  <a:lnSpc>
                    <a:spcPct val="120000"/>
                  </a:lnSpc>
                </a:pPr>
                <a:r>
                  <a:rPr lang="en-US" sz="2000" dirty="0"/>
                  <a:t>Code</a:t>
                </a:r>
              </a:p>
            </p:txBody>
          </p:sp>
          <p:sp>
            <p:nvSpPr>
              <p:cNvPr id="86" name="Line 14">
                <a:extLst>
                  <a:ext uri="{FF2B5EF4-FFF2-40B4-BE49-F238E27FC236}">
                    <a16:creationId xmlns:a16="http://schemas.microsoft.com/office/drawing/2014/main" id="{A1273CE5-D88C-9ADF-7F77-C929FCA5AE63}"/>
                  </a:ext>
                </a:extLst>
              </p:cNvPr>
              <p:cNvSpPr>
                <a:spLocks noChangeShapeType="1"/>
              </p:cNvSpPr>
              <p:nvPr/>
            </p:nvSpPr>
            <p:spPr bwMode="auto">
              <a:xfrm>
                <a:off x="672" y="1008"/>
                <a:ext cx="816" cy="0"/>
              </a:xfrm>
              <a:prstGeom prst="line">
                <a:avLst/>
              </a:prstGeom>
              <a:noFill/>
              <a:ln w="57150">
                <a:solidFill>
                  <a:schemeClr val="accent2"/>
                </a:solidFill>
                <a:round/>
                <a:headEnd/>
                <a:tailEnd/>
              </a:ln>
              <a:effectLst/>
            </p:spPr>
            <p:txBody>
              <a:bodyPr/>
              <a:lstStyle/>
              <a:p>
                <a:endParaRPr lang="en-US" sz="1600"/>
              </a:p>
            </p:txBody>
          </p:sp>
          <p:sp>
            <p:nvSpPr>
              <p:cNvPr id="87" name="Line 15">
                <a:extLst>
                  <a:ext uri="{FF2B5EF4-FFF2-40B4-BE49-F238E27FC236}">
                    <a16:creationId xmlns:a16="http://schemas.microsoft.com/office/drawing/2014/main" id="{71FD6F1F-615A-4138-D230-5F9F3281DE3D}"/>
                  </a:ext>
                </a:extLst>
              </p:cNvPr>
              <p:cNvSpPr>
                <a:spLocks noChangeShapeType="1"/>
              </p:cNvSpPr>
              <p:nvPr/>
            </p:nvSpPr>
            <p:spPr bwMode="auto">
              <a:xfrm>
                <a:off x="672" y="1296"/>
                <a:ext cx="816" cy="0"/>
              </a:xfrm>
              <a:prstGeom prst="line">
                <a:avLst/>
              </a:prstGeom>
              <a:noFill/>
              <a:ln w="57150">
                <a:solidFill>
                  <a:schemeClr val="accent2"/>
                </a:solidFill>
                <a:round/>
                <a:headEnd/>
                <a:tailEnd/>
              </a:ln>
              <a:effectLst/>
            </p:spPr>
            <p:txBody>
              <a:bodyPr/>
              <a:lstStyle/>
              <a:p>
                <a:endParaRPr lang="en-US" sz="1600"/>
              </a:p>
            </p:txBody>
          </p:sp>
          <p:sp>
            <p:nvSpPr>
              <p:cNvPr id="88" name="Line 16">
                <a:extLst>
                  <a:ext uri="{FF2B5EF4-FFF2-40B4-BE49-F238E27FC236}">
                    <a16:creationId xmlns:a16="http://schemas.microsoft.com/office/drawing/2014/main" id="{124429BC-77A9-1D16-0E2F-5C8BCF3E795A}"/>
                  </a:ext>
                </a:extLst>
              </p:cNvPr>
              <p:cNvSpPr>
                <a:spLocks noChangeShapeType="1"/>
              </p:cNvSpPr>
              <p:nvPr/>
            </p:nvSpPr>
            <p:spPr bwMode="auto">
              <a:xfrm>
                <a:off x="672" y="1536"/>
                <a:ext cx="816" cy="0"/>
              </a:xfrm>
              <a:prstGeom prst="line">
                <a:avLst/>
              </a:prstGeom>
              <a:noFill/>
              <a:ln w="57150">
                <a:solidFill>
                  <a:schemeClr val="accent2"/>
                </a:solidFill>
                <a:round/>
                <a:headEnd/>
                <a:tailEnd/>
              </a:ln>
              <a:effectLst/>
            </p:spPr>
            <p:txBody>
              <a:bodyPr/>
              <a:lstStyle/>
              <a:p>
                <a:endParaRPr lang="en-US" sz="1600"/>
              </a:p>
            </p:txBody>
          </p:sp>
        </p:grpSp>
        <p:grpSp>
          <p:nvGrpSpPr>
            <p:cNvPr id="55" name="Group 17">
              <a:extLst>
                <a:ext uri="{FF2B5EF4-FFF2-40B4-BE49-F238E27FC236}">
                  <a16:creationId xmlns:a16="http://schemas.microsoft.com/office/drawing/2014/main" id="{3421DE12-381F-2169-D714-A94B73546FB8}"/>
                </a:ext>
              </a:extLst>
            </p:cNvPr>
            <p:cNvGrpSpPr>
              <a:grpSpLocks/>
            </p:cNvGrpSpPr>
            <p:nvPr/>
          </p:nvGrpSpPr>
          <p:grpSpPr bwMode="auto">
            <a:xfrm>
              <a:off x="3870325" y="1112163"/>
              <a:ext cx="1295400" cy="5334000"/>
              <a:chOff x="2448" y="624"/>
              <a:chExt cx="816" cy="3360"/>
            </a:xfrm>
          </p:grpSpPr>
          <p:sp>
            <p:nvSpPr>
              <p:cNvPr id="74" name="Rectangle 18">
                <a:extLst>
                  <a:ext uri="{FF2B5EF4-FFF2-40B4-BE49-F238E27FC236}">
                    <a16:creationId xmlns:a16="http://schemas.microsoft.com/office/drawing/2014/main" id="{D67172F4-E6EC-6678-6E4A-984AB3FCCBF9}"/>
                  </a:ext>
                </a:extLst>
              </p:cNvPr>
              <p:cNvSpPr>
                <a:spLocks noChangeArrowheads="1"/>
              </p:cNvSpPr>
              <p:nvPr/>
            </p:nvSpPr>
            <p:spPr bwMode="auto">
              <a:xfrm>
                <a:off x="2448" y="624"/>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Heap 2</a:t>
                </a:r>
              </a:p>
            </p:txBody>
          </p:sp>
          <p:sp>
            <p:nvSpPr>
              <p:cNvPr id="75" name="Rectangle 19">
                <a:extLst>
                  <a:ext uri="{FF2B5EF4-FFF2-40B4-BE49-F238E27FC236}">
                    <a16:creationId xmlns:a16="http://schemas.microsoft.com/office/drawing/2014/main" id="{73A0FF2F-7C08-CE0D-7E5E-3569C1A2E536}"/>
                  </a:ext>
                </a:extLst>
              </p:cNvPr>
              <p:cNvSpPr>
                <a:spLocks noChangeArrowheads="1"/>
              </p:cNvSpPr>
              <p:nvPr/>
            </p:nvSpPr>
            <p:spPr bwMode="auto">
              <a:xfrm>
                <a:off x="2448" y="912"/>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Code1</a:t>
                </a:r>
              </a:p>
            </p:txBody>
          </p:sp>
          <p:sp>
            <p:nvSpPr>
              <p:cNvPr id="76" name="Rectangle 20">
                <a:extLst>
                  <a:ext uri="{FF2B5EF4-FFF2-40B4-BE49-F238E27FC236}">
                    <a16:creationId xmlns:a16="http://schemas.microsoft.com/office/drawing/2014/main" id="{140D8108-C84C-07BB-E4E0-97D7DC37EA2D}"/>
                  </a:ext>
                </a:extLst>
              </p:cNvPr>
              <p:cNvSpPr>
                <a:spLocks noChangeArrowheads="1"/>
              </p:cNvSpPr>
              <p:nvPr/>
            </p:nvSpPr>
            <p:spPr bwMode="auto">
              <a:xfrm>
                <a:off x="2448" y="1200"/>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Data 1</a:t>
                </a:r>
              </a:p>
            </p:txBody>
          </p:sp>
          <p:sp>
            <p:nvSpPr>
              <p:cNvPr id="77" name="Rectangle 21">
                <a:extLst>
                  <a:ext uri="{FF2B5EF4-FFF2-40B4-BE49-F238E27FC236}">
                    <a16:creationId xmlns:a16="http://schemas.microsoft.com/office/drawing/2014/main" id="{58C58FDA-E7DD-29B0-B39D-3E62B8B4B602}"/>
                  </a:ext>
                </a:extLst>
              </p:cNvPr>
              <p:cNvSpPr>
                <a:spLocks noChangeArrowheads="1"/>
              </p:cNvSpPr>
              <p:nvPr/>
            </p:nvSpPr>
            <p:spPr bwMode="auto">
              <a:xfrm>
                <a:off x="2448" y="3504"/>
                <a:ext cx="816" cy="480"/>
              </a:xfrm>
              <a:prstGeom prst="rect">
                <a:avLst/>
              </a:prstGeom>
              <a:solidFill>
                <a:schemeClr val="bg1"/>
              </a:solidFill>
              <a:ln w="57150">
                <a:solidFill>
                  <a:srgbClr val="2A40E2"/>
                </a:solidFill>
                <a:miter lim="800000"/>
                <a:headEnd/>
                <a:tailEnd/>
              </a:ln>
              <a:effectLst/>
            </p:spPr>
            <p:txBody>
              <a:bodyPr wrap="none" lIns="91429" tIns="45714" rIns="91429" bIns="45714" anchor="ctr"/>
              <a:lstStyle/>
              <a:p>
                <a:pPr algn="ctr"/>
                <a:r>
                  <a:rPr lang="en-US" sz="1600"/>
                  <a:t>OS heap &amp; </a:t>
                </a:r>
              </a:p>
              <a:p>
                <a:pPr algn="ctr"/>
                <a:r>
                  <a:rPr lang="en-US" sz="1600"/>
                  <a:t>Stacks</a:t>
                </a:r>
              </a:p>
            </p:txBody>
          </p:sp>
          <p:sp>
            <p:nvSpPr>
              <p:cNvPr id="78" name="Rectangle 22">
                <a:extLst>
                  <a:ext uri="{FF2B5EF4-FFF2-40B4-BE49-F238E27FC236}">
                    <a16:creationId xmlns:a16="http://schemas.microsoft.com/office/drawing/2014/main" id="{CC38744F-D2BF-128E-C835-D7BBF4854015}"/>
                  </a:ext>
                </a:extLst>
              </p:cNvPr>
              <p:cNvSpPr>
                <a:spLocks noChangeArrowheads="1"/>
              </p:cNvSpPr>
              <p:nvPr/>
            </p:nvSpPr>
            <p:spPr bwMode="auto">
              <a:xfrm>
                <a:off x="2448" y="1488"/>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Stack 1</a:t>
                </a:r>
              </a:p>
            </p:txBody>
          </p:sp>
          <p:sp>
            <p:nvSpPr>
              <p:cNvPr id="79" name="Rectangle 23">
                <a:extLst>
                  <a:ext uri="{FF2B5EF4-FFF2-40B4-BE49-F238E27FC236}">
                    <a16:creationId xmlns:a16="http://schemas.microsoft.com/office/drawing/2014/main" id="{18E5E568-6074-647B-5307-11042C2841ED}"/>
                  </a:ext>
                </a:extLst>
              </p:cNvPr>
              <p:cNvSpPr>
                <a:spLocks noChangeArrowheads="1"/>
              </p:cNvSpPr>
              <p:nvPr/>
            </p:nvSpPr>
            <p:spPr bwMode="auto">
              <a:xfrm>
                <a:off x="2448" y="1776"/>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Code 2</a:t>
                </a:r>
              </a:p>
            </p:txBody>
          </p:sp>
          <p:sp>
            <p:nvSpPr>
              <p:cNvPr id="80" name="Rectangle 24">
                <a:extLst>
                  <a:ext uri="{FF2B5EF4-FFF2-40B4-BE49-F238E27FC236}">
                    <a16:creationId xmlns:a16="http://schemas.microsoft.com/office/drawing/2014/main" id="{4BDDFAB2-B803-4FFD-F4F6-AE13E9750517}"/>
                  </a:ext>
                </a:extLst>
              </p:cNvPr>
              <p:cNvSpPr>
                <a:spLocks noChangeArrowheads="1"/>
              </p:cNvSpPr>
              <p:nvPr/>
            </p:nvSpPr>
            <p:spPr bwMode="auto">
              <a:xfrm>
                <a:off x="2448" y="2064"/>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Heap 1</a:t>
                </a:r>
              </a:p>
            </p:txBody>
          </p:sp>
          <p:sp>
            <p:nvSpPr>
              <p:cNvPr id="81" name="Rectangle 25">
                <a:extLst>
                  <a:ext uri="{FF2B5EF4-FFF2-40B4-BE49-F238E27FC236}">
                    <a16:creationId xmlns:a16="http://schemas.microsoft.com/office/drawing/2014/main" id="{FD6C2C42-D830-8B10-487C-8A6CC4CADD4D}"/>
                  </a:ext>
                </a:extLst>
              </p:cNvPr>
              <p:cNvSpPr>
                <a:spLocks noChangeArrowheads="1"/>
              </p:cNvSpPr>
              <p:nvPr/>
            </p:nvSpPr>
            <p:spPr bwMode="auto">
              <a:xfrm>
                <a:off x="2448" y="2352"/>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Data 2</a:t>
                </a:r>
              </a:p>
            </p:txBody>
          </p:sp>
          <p:sp>
            <p:nvSpPr>
              <p:cNvPr id="82" name="Rectangle 26">
                <a:extLst>
                  <a:ext uri="{FF2B5EF4-FFF2-40B4-BE49-F238E27FC236}">
                    <a16:creationId xmlns:a16="http://schemas.microsoft.com/office/drawing/2014/main" id="{B039A1B7-C6EA-71FE-D7D7-3A32729B9BD4}"/>
                  </a:ext>
                </a:extLst>
              </p:cNvPr>
              <p:cNvSpPr>
                <a:spLocks noChangeArrowheads="1"/>
              </p:cNvSpPr>
              <p:nvPr/>
            </p:nvSpPr>
            <p:spPr bwMode="auto">
              <a:xfrm>
                <a:off x="2448" y="2640"/>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Stack 2</a:t>
                </a:r>
              </a:p>
            </p:txBody>
          </p:sp>
          <p:sp>
            <p:nvSpPr>
              <p:cNvPr id="83" name="Rectangle 27">
                <a:extLst>
                  <a:ext uri="{FF2B5EF4-FFF2-40B4-BE49-F238E27FC236}">
                    <a16:creationId xmlns:a16="http://schemas.microsoft.com/office/drawing/2014/main" id="{205E7CE9-CC64-CBDD-D4CC-2E4DED0C2D15}"/>
                  </a:ext>
                </a:extLst>
              </p:cNvPr>
              <p:cNvSpPr>
                <a:spLocks noChangeArrowheads="1"/>
              </p:cNvSpPr>
              <p:nvPr/>
            </p:nvSpPr>
            <p:spPr bwMode="auto">
              <a:xfrm>
                <a:off x="2448" y="2928"/>
                <a:ext cx="816" cy="288"/>
              </a:xfrm>
              <a:prstGeom prst="rect">
                <a:avLst/>
              </a:prstGeom>
              <a:solidFill>
                <a:schemeClr val="bg1"/>
              </a:solidFill>
              <a:ln w="57150">
                <a:solidFill>
                  <a:srgbClr val="2A40E2"/>
                </a:solidFill>
                <a:miter lim="800000"/>
                <a:headEnd/>
                <a:tailEnd/>
              </a:ln>
              <a:effectLst/>
            </p:spPr>
            <p:txBody>
              <a:bodyPr wrap="none" lIns="91429" tIns="45714" rIns="91429" bIns="45714" anchor="ctr"/>
              <a:lstStyle/>
              <a:p>
                <a:pPr algn="ctr"/>
                <a:r>
                  <a:rPr lang="en-US" sz="1600"/>
                  <a:t>OS code</a:t>
                </a:r>
              </a:p>
            </p:txBody>
          </p:sp>
          <p:sp>
            <p:nvSpPr>
              <p:cNvPr id="84" name="Rectangle 28">
                <a:extLst>
                  <a:ext uri="{FF2B5EF4-FFF2-40B4-BE49-F238E27FC236}">
                    <a16:creationId xmlns:a16="http://schemas.microsoft.com/office/drawing/2014/main" id="{0E5F1CA9-FC35-DAEB-002D-9500AD1B8E88}"/>
                  </a:ext>
                </a:extLst>
              </p:cNvPr>
              <p:cNvSpPr>
                <a:spLocks noChangeArrowheads="1"/>
              </p:cNvSpPr>
              <p:nvPr/>
            </p:nvSpPr>
            <p:spPr bwMode="auto">
              <a:xfrm>
                <a:off x="2448" y="3216"/>
                <a:ext cx="816" cy="288"/>
              </a:xfrm>
              <a:prstGeom prst="rect">
                <a:avLst/>
              </a:prstGeom>
              <a:solidFill>
                <a:schemeClr val="bg1"/>
              </a:solidFill>
              <a:ln w="57150">
                <a:solidFill>
                  <a:srgbClr val="2A40E2"/>
                </a:solidFill>
                <a:miter lim="800000"/>
                <a:headEnd/>
                <a:tailEnd/>
              </a:ln>
              <a:effectLst/>
            </p:spPr>
            <p:txBody>
              <a:bodyPr wrap="none" lIns="91429" tIns="45714" rIns="91429" bIns="45714" anchor="ctr"/>
              <a:lstStyle/>
              <a:p>
                <a:pPr algn="ctr"/>
                <a:r>
                  <a:rPr lang="en-US" sz="1600"/>
                  <a:t>OS data</a:t>
                </a:r>
              </a:p>
            </p:txBody>
          </p:sp>
        </p:grpSp>
        <p:sp>
          <p:nvSpPr>
            <p:cNvPr id="56" name="Line 29">
              <a:extLst>
                <a:ext uri="{FF2B5EF4-FFF2-40B4-BE49-F238E27FC236}">
                  <a16:creationId xmlns:a16="http://schemas.microsoft.com/office/drawing/2014/main" id="{2EF3FB2B-8CE6-73B3-216A-4F27FC8D1A3A}"/>
                </a:ext>
              </a:extLst>
            </p:cNvPr>
            <p:cNvSpPr>
              <a:spLocks noChangeShapeType="1"/>
            </p:cNvSpPr>
            <p:nvPr/>
          </p:nvSpPr>
          <p:spPr bwMode="auto">
            <a:xfrm>
              <a:off x="2346325" y="1416963"/>
              <a:ext cx="1524000" cy="1219200"/>
            </a:xfrm>
            <a:prstGeom prst="line">
              <a:avLst/>
            </a:prstGeom>
            <a:noFill/>
            <a:ln w="57150">
              <a:solidFill>
                <a:schemeClr val="tx1"/>
              </a:solidFill>
              <a:round/>
              <a:headEnd/>
              <a:tailEnd type="triangle" w="med" len="med"/>
            </a:ln>
            <a:effectLst/>
          </p:spPr>
          <p:txBody>
            <a:bodyPr/>
            <a:lstStyle/>
            <a:p>
              <a:endParaRPr lang="en-US" sz="1600"/>
            </a:p>
          </p:txBody>
        </p:sp>
        <p:sp>
          <p:nvSpPr>
            <p:cNvPr id="57" name="Line 30">
              <a:extLst>
                <a:ext uri="{FF2B5EF4-FFF2-40B4-BE49-F238E27FC236}">
                  <a16:creationId xmlns:a16="http://schemas.microsoft.com/office/drawing/2014/main" id="{01A379CB-616A-3F88-B9C4-9C70500CB950}"/>
                </a:ext>
              </a:extLst>
            </p:cNvPr>
            <p:cNvSpPr>
              <a:spLocks noChangeShapeType="1"/>
            </p:cNvSpPr>
            <p:nvPr/>
          </p:nvSpPr>
          <p:spPr bwMode="auto">
            <a:xfrm>
              <a:off x="2346325" y="1950363"/>
              <a:ext cx="1524000" cy="1676400"/>
            </a:xfrm>
            <a:prstGeom prst="line">
              <a:avLst/>
            </a:prstGeom>
            <a:noFill/>
            <a:ln w="57150">
              <a:solidFill>
                <a:schemeClr val="tx1"/>
              </a:solidFill>
              <a:round/>
              <a:headEnd/>
              <a:tailEnd type="triangle" w="med" len="med"/>
            </a:ln>
            <a:effectLst/>
          </p:spPr>
          <p:txBody>
            <a:bodyPr/>
            <a:lstStyle/>
            <a:p>
              <a:endParaRPr lang="en-US" sz="1600"/>
            </a:p>
          </p:txBody>
        </p:sp>
        <p:sp>
          <p:nvSpPr>
            <p:cNvPr id="58" name="Line 31">
              <a:extLst>
                <a:ext uri="{FF2B5EF4-FFF2-40B4-BE49-F238E27FC236}">
                  <a16:creationId xmlns:a16="http://schemas.microsoft.com/office/drawing/2014/main" id="{E87AA4A4-1302-2437-79D8-CA77B4F03BE7}"/>
                </a:ext>
              </a:extLst>
            </p:cNvPr>
            <p:cNvSpPr>
              <a:spLocks noChangeShapeType="1"/>
            </p:cNvSpPr>
            <p:nvPr/>
          </p:nvSpPr>
          <p:spPr bwMode="auto">
            <a:xfrm flipV="1">
              <a:off x="2346325" y="2255163"/>
              <a:ext cx="1524000" cy="152400"/>
            </a:xfrm>
            <a:prstGeom prst="line">
              <a:avLst/>
            </a:prstGeom>
            <a:noFill/>
            <a:ln w="57150">
              <a:solidFill>
                <a:schemeClr val="tx1"/>
              </a:solidFill>
              <a:round/>
              <a:headEnd/>
              <a:tailEnd type="triangle" w="med" len="med"/>
            </a:ln>
            <a:effectLst/>
          </p:spPr>
          <p:txBody>
            <a:bodyPr/>
            <a:lstStyle/>
            <a:p>
              <a:endParaRPr lang="en-US" sz="1600"/>
            </a:p>
          </p:txBody>
        </p:sp>
        <p:sp>
          <p:nvSpPr>
            <p:cNvPr id="59" name="Line 32">
              <a:extLst>
                <a:ext uri="{FF2B5EF4-FFF2-40B4-BE49-F238E27FC236}">
                  <a16:creationId xmlns:a16="http://schemas.microsoft.com/office/drawing/2014/main" id="{5F878048-B8BE-1454-2551-5CD35F4D53EA}"/>
                </a:ext>
              </a:extLst>
            </p:cNvPr>
            <p:cNvSpPr>
              <a:spLocks noChangeShapeType="1"/>
            </p:cNvSpPr>
            <p:nvPr/>
          </p:nvSpPr>
          <p:spPr bwMode="auto">
            <a:xfrm flipV="1">
              <a:off x="2346325" y="1797963"/>
              <a:ext cx="1524000" cy="1066800"/>
            </a:xfrm>
            <a:prstGeom prst="line">
              <a:avLst/>
            </a:prstGeom>
            <a:noFill/>
            <a:ln w="57150">
              <a:solidFill>
                <a:schemeClr val="tx1"/>
              </a:solidFill>
              <a:round/>
              <a:headEnd/>
              <a:tailEnd type="triangle" w="med" len="med"/>
            </a:ln>
            <a:effectLst/>
          </p:spPr>
          <p:txBody>
            <a:bodyPr/>
            <a:lstStyle/>
            <a:p>
              <a:endParaRPr lang="en-US" sz="1600"/>
            </a:p>
          </p:txBody>
        </p:sp>
        <p:sp>
          <p:nvSpPr>
            <p:cNvPr id="60" name="Line 33">
              <a:extLst>
                <a:ext uri="{FF2B5EF4-FFF2-40B4-BE49-F238E27FC236}">
                  <a16:creationId xmlns:a16="http://schemas.microsoft.com/office/drawing/2014/main" id="{AE72A5B5-9F8C-1F6F-82FB-FDA32ADF3785}"/>
                </a:ext>
              </a:extLst>
            </p:cNvPr>
            <p:cNvSpPr>
              <a:spLocks noChangeShapeType="1"/>
            </p:cNvSpPr>
            <p:nvPr/>
          </p:nvSpPr>
          <p:spPr bwMode="auto">
            <a:xfrm flipH="1">
              <a:off x="5165725" y="1569363"/>
              <a:ext cx="1371600" cy="2971800"/>
            </a:xfrm>
            <a:prstGeom prst="line">
              <a:avLst/>
            </a:prstGeom>
            <a:noFill/>
            <a:ln w="57150">
              <a:solidFill>
                <a:schemeClr val="tx1"/>
              </a:solidFill>
              <a:round/>
              <a:headEnd/>
              <a:tailEnd type="triangle" w="med" len="med"/>
            </a:ln>
            <a:effectLst/>
          </p:spPr>
          <p:txBody>
            <a:bodyPr/>
            <a:lstStyle/>
            <a:p>
              <a:endParaRPr lang="en-US" sz="1600"/>
            </a:p>
          </p:txBody>
        </p:sp>
        <p:sp>
          <p:nvSpPr>
            <p:cNvPr id="61" name="Line 34">
              <a:extLst>
                <a:ext uri="{FF2B5EF4-FFF2-40B4-BE49-F238E27FC236}">
                  <a16:creationId xmlns:a16="http://schemas.microsoft.com/office/drawing/2014/main" id="{FDB3275F-6AD6-69CE-6868-BF565AAE8049}"/>
                </a:ext>
              </a:extLst>
            </p:cNvPr>
            <p:cNvSpPr>
              <a:spLocks noChangeShapeType="1"/>
            </p:cNvSpPr>
            <p:nvPr/>
          </p:nvSpPr>
          <p:spPr bwMode="auto">
            <a:xfrm flipH="1" flipV="1">
              <a:off x="5165725" y="1340763"/>
              <a:ext cx="1371600" cy="685800"/>
            </a:xfrm>
            <a:prstGeom prst="line">
              <a:avLst/>
            </a:prstGeom>
            <a:noFill/>
            <a:ln w="57150">
              <a:solidFill>
                <a:schemeClr val="tx1"/>
              </a:solidFill>
              <a:round/>
              <a:headEnd/>
              <a:tailEnd type="triangle" w="med" len="med"/>
            </a:ln>
            <a:effectLst/>
          </p:spPr>
          <p:txBody>
            <a:bodyPr/>
            <a:lstStyle/>
            <a:p>
              <a:endParaRPr lang="en-US" sz="1600"/>
            </a:p>
          </p:txBody>
        </p:sp>
        <p:sp>
          <p:nvSpPr>
            <p:cNvPr id="62" name="Line 35">
              <a:extLst>
                <a:ext uri="{FF2B5EF4-FFF2-40B4-BE49-F238E27FC236}">
                  <a16:creationId xmlns:a16="http://schemas.microsoft.com/office/drawing/2014/main" id="{2FD03519-C468-11F9-BF2B-53772F08C901}"/>
                </a:ext>
              </a:extLst>
            </p:cNvPr>
            <p:cNvSpPr>
              <a:spLocks noChangeShapeType="1"/>
            </p:cNvSpPr>
            <p:nvPr/>
          </p:nvSpPr>
          <p:spPr bwMode="auto">
            <a:xfrm flipH="1">
              <a:off x="5165725" y="2483763"/>
              <a:ext cx="1371600" cy="1600200"/>
            </a:xfrm>
            <a:prstGeom prst="line">
              <a:avLst/>
            </a:prstGeom>
            <a:noFill/>
            <a:ln w="57150">
              <a:solidFill>
                <a:schemeClr val="tx1"/>
              </a:solidFill>
              <a:round/>
              <a:headEnd/>
              <a:tailEnd type="triangle" w="med" len="med"/>
            </a:ln>
            <a:effectLst/>
          </p:spPr>
          <p:txBody>
            <a:bodyPr/>
            <a:lstStyle/>
            <a:p>
              <a:endParaRPr lang="en-US" sz="1600"/>
            </a:p>
          </p:txBody>
        </p:sp>
        <p:sp>
          <p:nvSpPr>
            <p:cNvPr id="63" name="Line 36">
              <a:extLst>
                <a:ext uri="{FF2B5EF4-FFF2-40B4-BE49-F238E27FC236}">
                  <a16:creationId xmlns:a16="http://schemas.microsoft.com/office/drawing/2014/main" id="{A303197E-F90D-9395-E848-53A8DBC99001}"/>
                </a:ext>
              </a:extLst>
            </p:cNvPr>
            <p:cNvSpPr>
              <a:spLocks noChangeShapeType="1"/>
            </p:cNvSpPr>
            <p:nvPr/>
          </p:nvSpPr>
          <p:spPr bwMode="auto">
            <a:xfrm flipH="1">
              <a:off x="5165725" y="2864763"/>
              <a:ext cx="1371600" cy="304800"/>
            </a:xfrm>
            <a:prstGeom prst="line">
              <a:avLst/>
            </a:prstGeom>
            <a:noFill/>
            <a:ln w="57150">
              <a:solidFill>
                <a:schemeClr val="tx1"/>
              </a:solidFill>
              <a:round/>
              <a:headEnd/>
              <a:tailEnd type="triangle" w="med" len="med"/>
            </a:ln>
            <a:effectLst/>
          </p:spPr>
          <p:txBody>
            <a:bodyPr/>
            <a:lstStyle/>
            <a:p>
              <a:endParaRPr lang="en-US" sz="1600"/>
            </a:p>
          </p:txBody>
        </p:sp>
        <p:sp>
          <p:nvSpPr>
            <p:cNvPr id="64" name="Oval 38">
              <a:extLst>
                <a:ext uri="{FF2B5EF4-FFF2-40B4-BE49-F238E27FC236}">
                  <a16:creationId xmlns:a16="http://schemas.microsoft.com/office/drawing/2014/main" id="{508D6BBC-0476-649A-E99B-6501A0444735}"/>
                </a:ext>
              </a:extLst>
            </p:cNvPr>
            <p:cNvSpPr>
              <a:spLocks noChangeArrowheads="1"/>
            </p:cNvSpPr>
            <p:nvPr/>
          </p:nvSpPr>
          <p:spPr bwMode="auto">
            <a:xfrm>
              <a:off x="2879725" y="1264563"/>
              <a:ext cx="609600" cy="3048000"/>
            </a:xfrm>
            <a:prstGeom prst="ellipse">
              <a:avLst/>
            </a:prstGeom>
            <a:noFill/>
            <a:ln w="57150">
              <a:solidFill>
                <a:schemeClr val="tx1"/>
              </a:solidFill>
              <a:prstDash val="sysDot"/>
              <a:round/>
              <a:headEnd/>
              <a:tailEnd/>
            </a:ln>
            <a:effectLst/>
          </p:spPr>
          <p:txBody>
            <a:bodyPr wrap="none" anchor="ctr"/>
            <a:lstStyle/>
            <a:p>
              <a:endParaRPr lang="en-US" sz="1600"/>
            </a:p>
          </p:txBody>
        </p:sp>
        <p:sp>
          <p:nvSpPr>
            <p:cNvPr id="65" name="Rectangle 39">
              <a:extLst>
                <a:ext uri="{FF2B5EF4-FFF2-40B4-BE49-F238E27FC236}">
                  <a16:creationId xmlns:a16="http://schemas.microsoft.com/office/drawing/2014/main" id="{8FB95A40-0A79-9EBC-EC50-506FC3DDDFF8}"/>
                </a:ext>
              </a:extLst>
            </p:cNvPr>
            <p:cNvSpPr>
              <a:spLocks noChangeArrowheads="1"/>
            </p:cNvSpPr>
            <p:nvPr/>
          </p:nvSpPr>
          <p:spPr bwMode="auto">
            <a:xfrm>
              <a:off x="6003925" y="2026563"/>
              <a:ext cx="304800" cy="1447800"/>
            </a:xfrm>
            <a:prstGeom prst="rect">
              <a:avLst/>
            </a:prstGeom>
            <a:solidFill>
              <a:schemeClr val="accent1"/>
            </a:solidFill>
            <a:ln w="57150">
              <a:noFill/>
              <a:miter lim="800000"/>
              <a:headEnd/>
              <a:tailEnd/>
            </a:ln>
            <a:effectLst/>
          </p:spPr>
          <p:txBody>
            <a:bodyPr wrap="none" anchor="ctr"/>
            <a:lstStyle/>
            <a:p>
              <a:endParaRPr lang="en-US" sz="1600"/>
            </a:p>
          </p:txBody>
        </p:sp>
        <p:sp>
          <p:nvSpPr>
            <p:cNvPr id="66" name="Rectangle 40">
              <a:extLst>
                <a:ext uri="{FF2B5EF4-FFF2-40B4-BE49-F238E27FC236}">
                  <a16:creationId xmlns:a16="http://schemas.microsoft.com/office/drawing/2014/main" id="{1057BB21-0691-DBF4-95EF-99AF52B4EF44}"/>
                </a:ext>
              </a:extLst>
            </p:cNvPr>
            <p:cNvSpPr>
              <a:spLocks noChangeArrowheads="1"/>
            </p:cNvSpPr>
            <p:nvPr/>
          </p:nvSpPr>
          <p:spPr bwMode="auto">
            <a:xfrm rot="-689794">
              <a:off x="6156325" y="1645563"/>
              <a:ext cx="152400" cy="457200"/>
            </a:xfrm>
            <a:prstGeom prst="rect">
              <a:avLst/>
            </a:prstGeom>
            <a:solidFill>
              <a:schemeClr val="accent1"/>
            </a:solidFill>
            <a:ln w="57150">
              <a:noFill/>
              <a:miter lim="800000"/>
              <a:headEnd/>
              <a:tailEnd/>
            </a:ln>
            <a:effectLst/>
          </p:spPr>
          <p:txBody>
            <a:bodyPr wrap="none" anchor="ctr"/>
            <a:lstStyle/>
            <a:p>
              <a:endParaRPr lang="en-US" sz="1600"/>
            </a:p>
          </p:txBody>
        </p:sp>
        <p:sp>
          <p:nvSpPr>
            <p:cNvPr id="67" name="Oval 41">
              <a:extLst>
                <a:ext uri="{FF2B5EF4-FFF2-40B4-BE49-F238E27FC236}">
                  <a16:creationId xmlns:a16="http://schemas.microsoft.com/office/drawing/2014/main" id="{C6656C77-F9AD-C3D8-34CB-DAF95D90E2D3}"/>
                </a:ext>
              </a:extLst>
            </p:cNvPr>
            <p:cNvSpPr>
              <a:spLocks noChangeArrowheads="1"/>
            </p:cNvSpPr>
            <p:nvPr/>
          </p:nvSpPr>
          <p:spPr bwMode="auto">
            <a:xfrm>
              <a:off x="5775325" y="1340763"/>
              <a:ext cx="609600" cy="3048000"/>
            </a:xfrm>
            <a:prstGeom prst="ellipse">
              <a:avLst/>
            </a:prstGeom>
            <a:solidFill>
              <a:schemeClr val="accent2"/>
            </a:solidFill>
            <a:ln w="57150">
              <a:solidFill>
                <a:schemeClr val="tx1"/>
              </a:solidFill>
              <a:prstDash val="sysDot"/>
              <a:round/>
              <a:headEnd/>
              <a:tailEnd/>
            </a:ln>
            <a:effectLst/>
          </p:spPr>
          <p:txBody>
            <a:bodyPr wrap="none" anchor="ctr"/>
            <a:lstStyle/>
            <a:p>
              <a:endParaRPr lang="en-US" sz="1600"/>
            </a:p>
          </p:txBody>
        </p:sp>
        <p:sp>
          <p:nvSpPr>
            <p:cNvPr id="68" name="Text Box 42">
              <a:extLst>
                <a:ext uri="{FF2B5EF4-FFF2-40B4-BE49-F238E27FC236}">
                  <a16:creationId xmlns:a16="http://schemas.microsoft.com/office/drawing/2014/main" id="{7024D4B7-DFB2-AF94-8F0F-0078769C3514}"/>
                </a:ext>
              </a:extLst>
            </p:cNvPr>
            <p:cNvSpPr txBox="1">
              <a:spLocks noChangeArrowheads="1"/>
            </p:cNvSpPr>
            <p:nvPr/>
          </p:nvSpPr>
          <p:spPr bwMode="auto">
            <a:xfrm>
              <a:off x="868239" y="5174047"/>
              <a:ext cx="2171524" cy="799629"/>
            </a:xfrm>
            <a:prstGeom prst="rect">
              <a:avLst/>
            </a:prstGeom>
            <a:noFill/>
            <a:ln w="57150">
              <a:noFill/>
              <a:miter lim="800000"/>
              <a:headEnd/>
              <a:tailEnd/>
            </a:ln>
            <a:effectLst/>
          </p:spPr>
          <p:txBody>
            <a:bodyPr wrap="none" lIns="91429" tIns="45714" rIns="91429" bIns="45714">
              <a:spAutoFit/>
            </a:bodyPr>
            <a:lstStyle/>
            <a:p>
              <a:r>
                <a:rPr lang="en-US" sz="2000" dirty="0">
                  <a:solidFill>
                    <a:schemeClr val="hlink"/>
                  </a:solidFill>
                </a:rPr>
                <a:t>Translation Map 1</a:t>
              </a:r>
            </a:p>
            <a:p>
              <a:r>
                <a:rPr lang="en-US" sz="2000" dirty="0">
                  <a:solidFill>
                    <a:schemeClr val="hlink"/>
                  </a:solidFill>
                </a:rPr>
                <a:t>(Page Table)</a:t>
              </a:r>
            </a:p>
          </p:txBody>
        </p:sp>
        <p:sp>
          <p:nvSpPr>
            <p:cNvPr id="69" name="Text Box 43">
              <a:extLst>
                <a:ext uri="{FF2B5EF4-FFF2-40B4-BE49-F238E27FC236}">
                  <a16:creationId xmlns:a16="http://schemas.microsoft.com/office/drawing/2014/main" id="{B413ADD8-6249-1110-7BAB-73B7C97FEABF}"/>
                </a:ext>
              </a:extLst>
            </p:cNvPr>
            <p:cNvSpPr txBox="1">
              <a:spLocks noChangeArrowheads="1"/>
            </p:cNvSpPr>
            <p:nvPr/>
          </p:nvSpPr>
          <p:spPr bwMode="auto">
            <a:xfrm>
              <a:off x="5899238" y="5303163"/>
              <a:ext cx="2171524" cy="799629"/>
            </a:xfrm>
            <a:prstGeom prst="rect">
              <a:avLst/>
            </a:prstGeom>
            <a:noFill/>
            <a:ln w="57150">
              <a:noFill/>
              <a:miter lim="800000"/>
              <a:headEnd/>
              <a:tailEnd/>
            </a:ln>
            <a:effectLst/>
          </p:spPr>
          <p:txBody>
            <a:bodyPr wrap="none" lIns="91429" tIns="45714" rIns="91429" bIns="45714">
              <a:spAutoFit/>
            </a:bodyPr>
            <a:lstStyle/>
            <a:p>
              <a:r>
                <a:rPr lang="en-US" sz="2000" dirty="0">
                  <a:solidFill>
                    <a:schemeClr val="hlink"/>
                  </a:solidFill>
                </a:rPr>
                <a:t>Translation Map 2</a:t>
              </a:r>
            </a:p>
            <a:p>
              <a:r>
                <a:rPr lang="en-US" sz="2000" dirty="0">
                  <a:solidFill>
                    <a:schemeClr val="hlink"/>
                  </a:solidFill>
                </a:rPr>
                <a:t>(Page Table)</a:t>
              </a:r>
            </a:p>
          </p:txBody>
        </p:sp>
        <p:sp>
          <p:nvSpPr>
            <p:cNvPr id="70" name="Line 44">
              <a:extLst>
                <a:ext uri="{FF2B5EF4-FFF2-40B4-BE49-F238E27FC236}">
                  <a16:creationId xmlns:a16="http://schemas.microsoft.com/office/drawing/2014/main" id="{E8011AA5-8359-D7F8-A8EC-0C1FD0D989E2}"/>
                </a:ext>
              </a:extLst>
            </p:cNvPr>
            <p:cNvSpPr>
              <a:spLocks noChangeShapeType="1"/>
            </p:cNvSpPr>
            <p:nvPr/>
          </p:nvSpPr>
          <p:spPr bwMode="auto">
            <a:xfrm flipV="1">
              <a:off x="3032125" y="4464963"/>
              <a:ext cx="76200" cy="762000"/>
            </a:xfrm>
            <a:prstGeom prst="line">
              <a:avLst/>
            </a:prstGeom>
            <a:noFill/>
            <a:ln w="28575">
              <a:solidFill>
                <a:schemeClr val="tx1"/>
              </a:solidFill>
              <a:round/>
              <a:headEnd/>
              <a:tailEnd type="triangle" w="med" len="med"/>
            </a:ln>
            <a:effectLst/>
          </p:spPr>
          <p:txBody>
            <a:bodyPr/>
            <a:lstStyle/>
            <a:p>
              <a:endParaRPr lang="en-US" sz="1600"/>
            </a:p>
          </p:txBody>
        </p:sp>
        <p:sp>
          <p:nvSpPr>
            <p:cNvPr id="71" name="Line 45">
              <a:extLst>
                <a:ext uri="{FF2B5EF4-FFF2-40B4-BE49-F238E27FC236}">
                  <a16:creationId xmlns:a16="http://schemas.microsoft.com/office/drawing/2014/main" id="{05AF0552-836C-255E-4962-296942BC5B15}"/>
                </a:ext>
              </a:extLst>
            </p:cNvPr>
            <p:cNvSpPr>
              <a:spLocks noChangeShapeType="1"/>
            </p:cNvSpPr>
            <p:nvPr/>
          </p:nvSpPr>
          <p:spPr bwMode="auto">
            <a:xfrm flipH="1" flipV="1">
              <a:off x="6080125" y="4464963"/>
              <a:ext cx="76200" cy="838200"/>
            </a:xfrm>
            <a:prstGeom prst="line">
              <a:avLst/>
            </a:prstGeom>
            <a:noFill/>
            <a:ln w="28575">
              <a:solidFill>
                <a:schemeClr val="tx1"/>
              </a:solidFill>
              <a:round/>
              <a:headEnd/>
              <a:tailEnd type="triangle" w="med" len="med"/>
            </a:ln>
            <a:effectLst/>
          </p:spPr>
          <p:txBody>
            <a:bodyPr/>
            <a:lstStyle/>
            <a:p>
              <a:endParaRPr lang="en-US" sz="1600"/>
            </a:p>
          </p:txBody>
        </p:sp>
        <p:sp>
          <p:nvSpPr>
            <p:cNvPr id="72" name="Text Box 46">
              <a:extLst>
                <a:ext uri="{FF2B5EF4-FFF2-40B4-BE49-F238E27FC236}">
                  <a16:creationId xmlns:a16="http://schemas.microsoft.com/office/drawing/2014/main" id="{BEBE3119-16CF-C6E6-5EC4-91F822B042F6}"/>
                </a:ext>
              </a:extLst>
            </p:cNvPr>
            <p:cNvSpPr txBox="1">
              <a:spLocks noChangeArrowheads="1"/>
            </p:cNvSpPr>
            <p:nvPr/>
          </p:nvSpPr>
          <p:spPr bwMode="auto">
            <a:xfrm>
              <a:off x="3015158" y="6446163"/>
              <a:ext cx="3118447" cy="512425"/>
            </a:xfrm>
            <a:prstGeom prst="rect">
              <a:avLst/>
            </a:prstGeom>
            <a:noFill/>
            <a:ln w="57150">
              <a:noFill/>
              <a:miter lim="800000"/>
              <a:headEnd/>
              <a:tailEnd/>
            </a:ln>
            <a:effectLst/>
          </p:spPr>
          <p:txBody>
            <a:bodyPr wrap="none" lIns="91429" tIns="45714" rIns="91429" bIns="45714">
              <a:spAutoFit/>
            </a:bodyPr>
            <a:lstStyle/>
            <a:p>
              <a:r>
                <a:rPr lang="en-US" sz="2000">
                  <a:solidFill>
                    <a:schemeClr val="hlink"/>
                  </a:solidFill>
                </a:rPr>
                <a:t>Physical Address Space</a:t>
              </a:r>
            </a:p>
          </p:txBody>
        </p:sp>
        <p:sp>
          <p:nvSpPr>
            <p:cNvPr id="73" name="Oval 3">
              <a:extLst>
                <a:ext uri="{FF2B5EF4-FFF2-40B4-BE49-F238E27FC236}">
                  <a16:creationId xmlns:a16="http://schemas.microsoft.com/office/drawing/2014/main" id="{B2BC82DE-AEEC-8D37-1264-582F830F5DE1}"/>
                </a:ext>
              </a:extLst>
            </p:cNvPr>
            <p:cNvSpPr>
              <a:spLocks noChangeArrowheads="1"/>
            </p:cNvSpPr>
            <p:nvPr/>
          </p:nvSpPr>
          <p:spPr bwMode="auto">
            <a:xfrm>
              <a:off x="2879725" y="1264563"/>
              <a:ext cx="609600" cy="3048000"/>
            </a:xfrm>
            <a:prstGeom prst="ellipse">
              <a:avLst/>
            </a:prstGeom>
            <a:solidFill>
              <a:schemeClr val="accent2"/>
            </a:solidFill>
            <a:ln w="57150">
              <a:solidFill>
                <a:schemeClr val="tx1"/>
              </a:solidFill>
              <a:prstDash val="sysDot"/>
              <a:round/>
              <a:headEnd/>
              <a:tailEnd/>
            </a:ln>
            <a:effectLst/>
          </p:spPr>
          <p:txBody>
            <a:bodyPr wrap="none" anchor="ctr"/>
            <a:lstStyle/>
            <a:p>
              <a:endParaRPr lang="en-US" sz="1600"/>
            </a:p>
          </p:txBody>
        </p:sp>
      </p:grpSp>
    </p:spTree>
    <p:extLst>
      <p:ext uri="{BB962C8B-B14F-4D97-AF65-F5344CB8AC3E}">
        <p14:creationId xmlns:p14="http://schemas.microsoft.com/office/powerpoint/2010/main" val="16190488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BA77A-5667-6456-DB25-69AF9959608B}"/>
              </a:ext>
            </a:extLst>
          </p:cNvPr>
          <p:cNvSpPr>
            <a:spLocks noGrp="1"/>
          </p:cNvSpPr>
          <p:nvPr>
            <p:ph type="title"/>
          </p:nvPr>
        </p:nvSpPr>
        <p:spPr/>
        <p:txBody>
          <a:bodyPr/>
          <a:lstStyle/>
          <a:p>
            <a:r>
              <a:rPr lang="en-US" dirty="0"/>
              <a:t>Multi-Level </a:t>
            </a:r>
            <a:r>
              <a:rPr lang="en-US" altLang="zh-CN" dirty="0"/>
              <a:t>Paging</a:t>
            </a:r>
            <a:endParaRPr lang="en-US" dirty="0"/>
          </a:p>
        </p:txBody>
      </p:sp>
      <p:sp>
        <p:nvSpPr>
          <p:cNvPr id="3" name="Content Placeholder 2">
            <a:extLst>
              <a:ext uri="{FF2B5EF4-FFF2-40B4-BE49-F238E27FC236}">
                <a16:creationId xmlns:a16="http://schemas.microsoft.com/office/drawing/2014/main" id="{4B7E3F8D-D705-C4AB-0A73-AFDE7066BF0E}"/>
              </a:ext>
            </a:extLst>
          </p:cNvPr>
          <p:cNvSpPr>
            <a:spLocks noGrp="1"/>
          </p:cNvSpPr>
          <p:nvPr>
            <p:ph idx="1"/>
          </p:nvPr>
        </p:nvSpPr>
        <p:spPr>
          <a:xfrm>
            <a:off x="1838587" y="931049"/>
            <a:ext cx="8502294" cy="5138531"/>
          </a:xfrm>
        </p:spPr>
        <p:txBody>
          <a:bodyPr/>
          <a:lstStyle/>
          <a:p>
            <a:r>
              <a:rPr lang="en-US" altLang="zh-CN" dirty="0"/>
              <a:t>16KB</a:t>
            </a:r>
            <a:r>
              <a:rPr lang="zh-CN" altLang="en-US" dirty="0"/>
              <a:t> </a:t>
            </a:r>
            <a:r>
              <a:rPr lang="en-US" dirty="0"/>
              <a:t>address space</a:t>
            </a:r>
            <a:r>
              <a:rPr lang="en-US" altLang="zh-CN" dirty="0"/>
              <a:t>,</a:t>
            </a:r>
            <a:r>
              <a:rPr lang="zh-CN" altLang="en-US" dirty="0"/>
              <a:t> </a:t>
            </a:r>
            <a:r>
              <a:rPr lang="en-US" altLang="zh-CN" dirty="0"/>
              <a:t>14</a:t>
            </a:r>
            <a:r>
              <a:rPr lang="zh-CN" altLang="en-US" dirty="0"/>
              <a:t> </a:t>
            </a:r>
            <a:r>
              <a:rPr lang="en-US" altLang="zh-CN" dirty="0"/>
              <a:t>bit</a:t>
            </a:r>
            <a:r>
              <a:rPr lang="zh-CN" altLang="en-US" dirty="0"/>
              <a:t> </a:t>
            </a:r>
            <a:r>
              <a:rPr lang="en-US" altLang="zh-CN" dirty="0"/>
              <a:t>address</a:t>
            </a:r>
            <a:endParaRPr lang="en-US" dirty="0"/>
          </a:p>
          <a:p>
            <a:r>
              <a:rPr lang="en-US" dirty="0"/>
              <a:t>64-byte</a:t>
            </a:r>
            <a:r>
              <a:rPr lang="zh-CN" altLang="en-US" dirty="0"/>
              <a:t> </a:t>
            </a:r>
            <a:r>
              <a:rPr lang="en-US" altLang="zh-CN" dirty="0"/>
              <a:t>(2^6)</a:t>
            </a:r>
            <a:r>
              <a:rPr lang="en-US" dirty="0"/>
              <a:t> page size</a:t>
            </a:r>
          </a:p>
          <a:p>
            <a:r>
              <a:rPr lang="en-US" dirty="0"/>
              <a:t>Page table entry 4 bytes</a:t>
            </a:r>
          </a:p>
        </p:txBody>
      </p:sp>
      <p:pic>
        <p:nvPicPr>
          <p:cNvPr id="5" name="내용 개체 틀 10">
            <a:extLst>
              <a:ext uri="{FF2B5EF4-FFF2-40B4-BE49-F238E27FC236}">
                <a16:creationId xmlns:a16="http://schemas.microsoft.com/office/drawing/2014/main" id="{9836490D-B8C7-201D-AD76-242F9722B99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36317" y="2338352"/>
            <a:ext cx="5931894" cy="3721353"/>
          </a:xfrm>
          <a:prstGeom prst="rect">
            <a:avLst/>
          </a:prstGeom>
        </p:spPr>
      </p:pic>
      <p:sp>
        <p:nvSpPr>
          <p:cNvPr id="6" name="직사각형 11">
            <a:extLst>
              <a:ext uri="{FF2B5EF4-FFF2-40B4-BE49-F238E27FC236}">
                <a16:creationId xmlns:a16="http://schemas.microsoft.com/office/drawing/2014/main" id="{9E1A7382-E859-8159-6E6D-D2B4F6392730}"/>
              </a:ext>
            </a:extLst>
          </p:cNvPr>
          <p:cNvSpPr/>
          <p:nvPr/>
        </p:nvSpPr>
        <p:spPr>
          <a:xfrm>
            <a:off x="8832304" y="3511751"/>
            <a:ext cx="1152128" cy="33855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p>
            <a:pPr algn="ctr" defTabSz="457200" eaLnBrk="1" fontAlgn="auto" hangingPunct="1">
              <a:spcBef>
                <a:spcPts val="0"/>
              </a:spcBef>
              <a:spcAft>
                <a:spcPts val="0"/>
              </a:spcAft>
            </a:pPr>
            <a:endParaRPr kumimoji="1" lang="ko-KR" altLang="en-US" sz="1600" b="0">
              <a:solidFill>
                <a:prstClr val="black"/>
              </a:solidFill>
              <a:latin typeface="Courier New" pitchFamily="49" charset="0"/>
              <a:ea typeface="맑은 고딕" pitchFamily="50" charset="-127"/>
              <a:cs typeface="Courier New" pitchFamily="49" charset="0"/>
            </a:endParaRPr>
          </a:p>
        </p:txBody>
      </p:sp>
      <p:sp>
        <p:nvSpPr>
          <p:cNvPr id="7" name="직사각형 12">
            <a:extLst>
              <a:ext uri="{FF2B5EF4-FFF2-40B4-BE49-F238E27FC236}">
                <a16:creationId xmlns:a16="http://schemas.microsoft.com/office/drawing/2014/main" id="{5094798A-A776-6421-05C6-BD245E2BEF96}"/>
              </a:ext>
            </a:extLst>
          </p:cNvPr>
          <p:cNvSpPr/>
          <p:nvPr/>
        </p:nvSpPr>
        <p:spPr>
          <a:xfrm>
            <a:off x="8832304" y="1171491"/>
            <a:ext cx="1152128" cy="33855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p>
            <a:pPr algn="ctr" defTabSz="457200" eaLnBrk="1" fontAlgn="auto" hangingPunct="1">
              <a:spcBef>
                <a:spcPts val="0"/>
              </a:spcBef>
              <a:spcAft>
                <a:spcPts val="0"/>
              </a:spcAft>
            </a:pPr>
            <a:endParaRPr kumimoji="1" lang="ko-KR" altLang="en-US" sz="1600" b="0">
              <a:solidFill>
                <a:prstClr val="black"/>
              </a:solidFill>
              <a:latin typeface="Courier New" pitchFamily="49" charset="0"/>
              <a:ea typeface="맑은 고딕" pitchFamily="50" charset="-127"/>
              <a:cs typeface="Courier New" pitchFamily="49" charset="0"/>
            </a:endParaRPr>
          </a:p>
        </p:txBody>
      </p:sp>
      <p:sp>
        <p:nvSpPr>
          <p:cNvPr id="8" name="직사각형 13">
            <a:extLst>
              <a:ext uri="{FF2B5EF4-FFF2-40B4-BE49-F238E27FC236}">
                <a16:creationId xmlns:a16="http://schemas.microsoft.com/office/drawing/2014/main" id="{F0CBC377-2FD1-4411-48E0-7C3F909BFE09}"/>
              </a:ext>
            </a:extLst>
          </p:cNvPr>
          <p:cNvSpPr/>
          <p:nvPr/>
        </p:nvSpPr>
        <p:spPr>
          <a:xfrm>
            <a:off x="8832304" y="1603539"/>
            <a:ext cx="1152128" cy="33855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p>
            <a:pPr algn="ctr" defTabSz="457200" eaLnBrk="1" fontAlgn="auto" hangingPunct="1">
              <a:spcBef>
                <a:spcPts val="0"/>
              </a:spcBef>
              <a:spcAft>
                <a:spcPts val="0"/>
              </a:spcAft>
            </a:pPr>
            <a:endParaRPr kumimoji="1" lang="ko-KR" altLang="en-US" sz="1600" b="0">
              <a:solidFill>
                <a:prstClr val="black"/>
              </a:solidFill>
              <a:latin typeface="Courier New" pitchFamily="49" charset="0"/>
              <a:ea typeface="맑은 고딕" pitchFamily="50" charset="-127"/>
              <a:cs typeface="Courier New" pitchFamily="49" charset="0"/>
            </a:endParaRPr>
          </a:p>
        </p:txBody>
      </p:sp>
      <p:sp>
        <p:nvSpPr>
          <p:cNvPr id="9" name="직사각형 14">
            <a:extLst>
              <a:ext uri="{FF2B5EF4-FFF2-40B4-BE49-F238E27FC236}">
                <a16:creationId xmlns:a16="http://schemas.microsoft.com/office/drawing/2014/main" id="{BAABB8B9-B189-50FF-3982-030911AAF8D2}"/>
              </a:ext>
            </a:extLst>
          </p:cNvPr>
          <p:cNvSpPr/>
          <p:nvPr/>
        </p:nvSpPr>
        <p:spPr>
          <a:xfrm>
            <a:off x="8832304" y="5852011"/>
            <a:ext cx="1152128" cy="33855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p>
            <a:pPr algn="ctr" defTabSz="457200" eaLnBrk="1" fontAlgn="auto" hangingPunct="1">
              <a:spcBef>
                <a:spcPts val="0"/>
              </a:spcBef>
              <a:spcAft>
                <a:spcPts val="0"/>
              </a:spcAft>
            </a:pPr>
            <a:endParaRPr kumimoji="1" lang="ko-KR" altLang="en-US" sz="1600" b="0">
              <a:solidFill>
                <a:prstClr val="black"/>
              </a:solidFill>
              <a:latin typeface="Courier New" pitchFamily="49" charset="0"/>
              <a:ea typeface="맑은 고딕" pitchFamily="50" charset="-127"/>
              <a:cs typeface="Courier New" pitchFamily="49" charset="0"/>
            </a:endParaRPr>
          </a:p>
        </p:txBody>
      </p:sp>
      <p:sp>
        <p:nvSpPr>
          <p:cNvPr id="10" name="직사각형 15">
            <a:extLst>
              <a:ext uri="{FF2B5EF4-FFF2-40B4-BE49-F238E27FC236}">
                <a16:creationId xmlns:a16="http://schemas.microsoft.com/office/drawing/2014/main" id="{F7EFEEF4-F68E-EC24-3CAA-D9DF09C50E15}"/>
              </a:ext>
            </a:extLst>
          </p:cNvPr>
          <p:cNvSpPr/>
          <p:nvPr/>
        </p:nvSpPr>
        <p:spPr>
          <a:xfrm>
            <a:off x="8832304" y="2035587"/>
            <a:ext cx="1152128" cy="33855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p>
            <a:pPr algn="ctr" defTabSz="457200" eaLnBrk="1" fontAlgn="auto" hangingPunct="1">
              <a:spcBef>
                <a:spcPts val="0"/>
              </a:spcBef>
              <a:spcAft>
                <a:spcPts val="0"/>
              </a:spcAft>
            </a:pPr>
            <a:endParaRPr kumimoji="1" lang="ko-KR" altLang="en-US" sz="1600" b="0">
              <a:solidFill>
                <a:prstClr val="black"/>
              </a:solidFill>
              <a:latin typeface="Courier New" pitchFamily="49" charset="0"/>
              <a:ea typeface="맑은 고딕" pitchFamily="50" charset="-127"/>
              <a:cs typeface="Courier New" pitchFamily="49" charset="0"/>
            </a:endParaRPr>
          </a:p>
        </p:txBody>
      </p:sp>
      <p:cxnSp>
        <p:nvCxnSpPr>
          <p:cNvPr id="11" name="직선 연결선[R] 17">
            <a:extLst>
              <a:ext uri="{FF2B5EF4-FFF2-40B4-BE49-F238E27FC236}">
                <a16:creationId xmlns:a16="http://schemas.microsoft.com/office/drawing/2014/main" id="{F9DDE21B-C620-1426-0B8F-94487CDE087C}"/>
              </a:ext>
            </a:extLst>
          </p:cNvPr>
          <p:cNvCxnSpPr>
            <a:stCxn id="7" idx="1"/>
            <a:endCxn id="7" idx="3"/>
          </p:cNvCxnSpPr>
          <p:nvPr/>
        </p:nvCxnSpPr>
        <p:spPr>
          <a:xfrm>
            <a:off x="8832304" y="1340768"/>
            <a:ext cx="1152128"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 name="직선 연결선[R] 18">
            <a:extLst>
              <a:ext uri="{FF2B5EF4-FFF2-40B4-BE49-F238E27FC236}">
                <a16:creationId xmlns:a16="http://schemas.microsoft.com/office/drawing/2014/main" id="{70B844E9-4FE7-0F83-FA34-77D2AA022437}"/>
              </a:ext>
            </a:extLst>
          </p:cNvPr>
          <p:cNvCxnSpPr/>
          <p:nvPr/>
        </p:nvCxnSpPr>
        <p:spPr>
          <a:xfrm>
            <a:off x="8832304" y="1772816"/>
            <a:ext cx="1152128"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직선 연결선[R] 19">
            <a:extLst>
              <a:ext uri="{FF2B5EF4-FFF2-40B4-BE49-F238E27FC236}">
                <a16:creationId xmlns:a16="http://schemas.microsoft.com/office/drawing/2014/main" id="{C8071B63-1813-8A43-F635-24322F06F5AB}"/>
              </a:ext>
            </a:extLst>
          </p:cNvPr>
          <p:cNvCxnSpPr/>
          <p:nvPr/>
        </p:nvCxnSpPr>
        <p:spPr>
          <a:xfrm>
            <a:off x="8832304" y="2204864"/>
            <a:ext cx="1152128"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직선 연결선[R] 20">
            <a:extLst>
              <a:ext uri="{FF2B5EF4-FFF2-40B4-BE49-F238E27FC236}">
                <a16:creationId xmlns:a16="http://schemas.microsoft.com/office/drawing/2014/main" id="{6FA3802E-FBB6-4F94-B86E-89C9A7380BC5}"/>
              </a:ext>
            </a:extLst>
          </p:cNvPr>
          <p:cNvCxnSpPr/>
          <p:nvPr/>
        </p:nvCxnSpPr>
        <p:spPr>
          <a:xfrm>
            <a:off x="8832304" y="6021288"/>
            <a:ext cx="1152128"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직선 연결선[R] 22">
            <a:extLst>
              <a:ext uri="{FF2B5EF4-FFF2-40B4-BE49-F238E27FC236}">
                <a16:creationId xmlns:a16="http://schemas.microsoft.com/office/drawing/2014/main" id="{C34DF48A-ABB9-8FF0-9321-7083C99424BE}"/>
              </a:ext>
            </a:extLst>
          </p:cNvPr>
          <p:cNvCxnSpPr>
            <a:cxnSpLocks/>
          </p:cNvCxnSpPr>
          <p:nvPr/>
        </p:nvCxnSpPr>
        <p:spPr>
          <a:xfrm>
            <a:off x="8688288" y="1124744"/>
            <a:ext cx="0" cy="432048"/>
          </a:xfrm>
          <a:prstGeom prst="line">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6" name="직선 연결선[R] 24">
            <a:extLst>
              <a:ext uri="{FF2B5EF4-FFF2-40B4-BE49-F238E27FC236}">
                <a16:creationId xmlns:a16="http://schemas.microsoft.com/office/drawing/2014/main" id="{0DA8DC7A-2A08-4801-6947-505E3E24D3FD}"/>
              </a:ext>
            </a:extLst>
          </p:cNvPr>
          <p:cNvCxnSpPr>
            <a:cxnSpLocks/>
          </p:cNvCxnSpPr>
          <p:nvPr/>
        </p:nvCxnSpPr>
        <p:spPr>
          <a:xfrm>
            <a:off x="8688288" y="1988840"/>
            <a:ext cx="0" cy="432048"/>
          </a:xfrm>
          <a:prstGeom prst="line">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7" name="직선 연결선[R] 25">
            <a:extLst>
              <a:ext uri="{FF2B5EF4-FFF2-40B4-BE49-F238E27FC236}">
                <a16:creationId xmlns:a16="http://schemas.microsoft.com/office/drawing/2014/main" id="{27469164-0B3C-F51C-9651-4CF5210F4676}"/>
              </a:ext>
            </a:extLst>
          </p:cNvPr>
          <p:cNvCxnSpPr>
            <a:cxnSpLocks/>
          </p:cNvCxnSpPr>
          <p:nvPr/>
        </p:nvCxnSpPr>
        <p:spPr>
          <a:xfrm>
            <a:off x="8696848" y="5805264"/>
            <a:ext cx="0" cy="432048"/>
          </a:xfrm>
          <a:prstGeom prst="line">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8" name="직선 연결선[R] 27">
            <a:extLst>
              <a:ext uri="{FF2B5EF4-FFF2-40B4-BE49-F238E27FC236}">
                <a16:creationId xmlns:a16="http://schemas.microsoft.com/office/drawing/2014/main" id="{CA0FFCF7-FDA1-D8F2-94ED-EFB5066E6590}"/>
              </a:ext>
            </a:extLst>
          </p:cNvPr>
          <p:cNvCxnSpPr/>
          <p:nvPr/>
        </p:nvCxnSpPr>
        <p:spPr>
          <a:xfrm>
            <a:off x="8616280" y="1556792"/>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직선 연결선[R] 29">
            <a:extLst>
              <a:ext uri="{FF2B5EF4-FFF2-40B4-BE49-F238E27FC236}">
                <a16:creationId xmlns:a16="http://schemas.microsoft.com/office/drawing/2014/main" id="{986062A1-6B64-7211-1CC2-6627D2AED696}"/>
              </a:ext>
            </a:extLst>
          </p:cNvPr>
          <p:cNvCxnSpPr/>
          <p:nvPr/>
        </p:nvCxnSpPr>
        <p:spPr>
          <a:xfrm>
            <a:off x="8616280" y="1124744"/>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0" name="직선 연결선[R] 30">
            <a:extLst>
              <a:ext uri="{FF2B5EF4-FFF2-40B4-BE49-F238E27FC236}">
                <a16:creationId xmlns:a16="http://schemas.microsoft.com/office/drawing/2014/main" id="{B34427AF-800E-9A81-5B8D-1E106FAFDD0D}"/>
              </a:ext>
            </a:extLst>
          </p:cNvPr>
          <p:cNvCxnSpPr/>
          <p:nvPr/>
        </p:nvCxnSpPr>
        <p:spPr>
          <a:xfrm>
            <a:off x="8616280" y="1988840"/>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 name="직선 연결선[R] 33">
            <a:extLst>
              <a:ext uri="{FF2B5EF4-FFF2-40B4-BE49-F238E27FC236}">
                <a16:creationId xmlns:a16="http://schemas.microsoft.com/office/drawing/2014/main" id="{2459EDBF-08E8-DC40-4638-9867D06F121F}"/>
              </a:ext>
            </a:extLst>
          </p:cNvPr>
          <p:cNvCxnSpPr/>
          <p:nvPr/>
        </p:nvCxnSpPr>
        <p:spPr>
          <a:xfrm>
            <a:off x="8616280" y="2420888"/>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2" name="직선 연결선[R] 34">
            <a:extLst>
              <a:ext uri="{FF2B5EF4-FFF2-40B4-BE49-F238E27FC236}">
                <a16:creationId xmlns:a16="http://schemas.microsoft.com/office/drawing/2014/main" id="{10CC1C34-6E7D-B9E7-BED1-DF4F4620F4B0}"/>
              </a:ext>
            </a:extLst>
          </p:cNvPr>
          <p:cNvCxnSpPr/>
          <p:nvPr/>
        </p:nvCxnSpPr>
        <p:spPr>
          <a:xfrm>
            <a:off x="8616280" y="5805264"/>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3" name="직선 연결선[R] 35">
            <a:extLst>
              <a:ext uri="{FF2B5EF4-FFF2-40B4-BE49-F238E27FC236}">
                <a16:creationId xmlns:a16="http://schemas.microsoft.com/office/drawing/2014/main" id="{A9F30AB8-9F1D-0F11-EAFD-2E7880881E9E}"/>
              </a:ext>
            </a:extLst>
          </p:cNvPr>
          <p:cNvCxnSpPr/>
          <p:nvPr/>
        </p:nvCxnSpPr>
        <p:spPr>
          <a:xfrm>
            <a:off x="8616280" y="6237312"/>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3DC2EA2-D697-334A-6390-134B3DC7E26D}"/>
              </a:ext>
            </a:extLst>
          </p:cNvPr>
          <p:cNvSpPr txBox="1"/>
          <p:nvPr/>
        </p:nvSpPr>
        <p:spPr>
          <a:xfrm>
            <a:off x="8172252" y="1189993"/>
            <a:ext cx="732060"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Helvetica" pitchFamily="2" charset="0"/>
                <a:ea typeface="굴림" panose="020B0600000101010101" pitchFamily="34" charset="-127"/>
                <a:cs typeface="+mn-cs"/>
              </a:rPr>
              <a:t>code</a:t>
            </a:r>
            <a:endParaRPr kumimoji="1" lang="ko-KR" altLang="en-US" sz="1400" b="0">
              <a:solidFill>
                <a:srgbClr val="000000"/>
              </a:solidFill>
              <a:latin typeface="Helvetica" pitchFamily="2" charset="0"/>
              <a:ea typeface="굴림" panose="020B0600000101010101" pitchFamily="34" charset="-127"/>
              <a:cs typeface="+mn-cs"/>
            </a:endParaRPr>
          </a:p>
        </p:txBody>
      </p:sp>
      <p:sp>
        <p:nvSpPr>
          <p:cNvPr id="25" name="TextBox 24">
            <a:extLst>
              <a:ext uri="{FF2B5EF4-FFF2-40B4-BE49-F238E27FC236}">
                <a16:creationId xmlns:a16="http://schemas.microsoft.com/office/drawing/2014/main" id="{B8BCD3EE-C1D6-24FA-6F9C-D38658BC17CB}"/>
              </a:ext>
            </a:extLst>
          </p:cNvPr>
          <p:cNvSpPr txBox="1"/>
          <p:nvPr/>
        </p:nvSpPr>
        <p:spPr>
          <a:xfrm>
            <a:off x="8100244" y="5854148"/>
            <a:ext cx="732060"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Helvetica" pitchFamily="2" charset="0"/>
                <a:ea typeface="굴림" panose="020B0600000101010101" pitchFamily="34" charset="-127"/>
                <a:cs typeface="+mn-cs"/>
              </a:rPr>
              <a:t>stack</a:t>
            </a:r>
            <a:endParaRPr kumimoji="1" lang="ko-KR" altLang="en-US" sz="1400" b="0">
              <a:solidFill>
                <a:srgbClr val="000000"/>
              </a:solidFill>
              <a:latin typeface="Helvetica" pitchFamily="2" charset="0"/>
              <a:ea typeface="굴림" panose="020B0600000101010101" pitchFamily="34" charset="-127"/>
              <a:cs typeface="+mn-cs"/>
            </a:endParaRPr>
          </a:p>
        </p:txBody>
      </p:sp>
      <p:sp>
        <p:nvSpPr>
          <p:cNvPr id="26" name="TextBox 25">
            <a:extLst>
              <a:ext uri="{FF2B5EF4-FFF2-40B4-BE49-F238E27FC236}">
                <a16:creationId xmlns:a16="http://schemas.microsoft.com/office/drawing/2014/main" id="{FED0C936-E7A3-9AA8-6C5F-7E036F4CD08D}"/>
              </a:ext>
            </a:extLst>
          </p:cNvPr>
          <p:cNvSpPr txBox="1"/>
          <p:nvPr/>
        </p:nvSpPr>
        <p:spPr>
          <a:xfrm>
            <a:off x="8172252" y="2030575"/>
            <a:ext cx="732060"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dirty="0">
                <a:solidFill>
                  <a:srgbClr val="000000"/>
                </a:solidFill>
                <a:latin typeface="Helvetica" pitchFamily="2" charset="0"/>
                <a:ea typeface="굴림" panose="020B0600000101010101" pitchFamily="34" charset="-127"/>
                <a:cs typeface="+mn-cs"/>
              </a:rPr>
              <a:t>heap</a:t>
            </a:r>
            <a:endParaRPr kumimoji="1" lang="ko-KR" altLang="en-US" sz="1400" b="0" dirty="0">
              <a:solidFill>
                <a:srgbClr val="000000"/>
              </a:solidFill>
              <a:latin typeface="Helvetica" pitchFamily="2" charset="0"/>
              <a:ea typeface="굴림" panose="020B0600000101010101" pitchFamily="34" charset="-127"/>
              <a:cs typeface="+mn-cs"/>
            </a:endParaRPr>
          </a:p>
        </p:txBody>
      </p:sp>
      <p:sp>
        <p:nvSpPr>
          <p:cNvPr id="27" name="TextBox 26">
            <a:extLst>
              <a:ext uri="{FF2B5EF4-FFF2-40B4-BE49-F238E27FC236}">
                <a16:creationId xmlns:a16="http://schemas.microsoft.com/office/drawing/2014/main" id="{095691BB-1434-982E-579C-8EBF4E5716ED}"/>
              </a:ext>
            </a:extLst>
          </p:cNvPr>
          <p:cNvSpPr txBox="1"/>
          <p:nvPr/>
        </p:nvSpPr>
        <p:spPr>
          <a:xfrm>
            <a:off x="8918866" y="1083011"/>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10</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sp>
        <p:nvSpPr>
          <p:cNvPr id="28" name="TextBox 27">
            <a:extLst>
              <a:ext uri="{FF2B5EF4-FFF2-40B4-BE49-F238E27FC236}">
                <a16:creationId xmlns:a16="http://schemas.microsoft.com/office/drawing/2014/main" id="{B1AAECF2-FDC3-9916-68A1-49D9DDC5D99A}"/>
              </a:ext>
            </a:extLst>
          </p:cNvPr>
          <p:cNvSpPr txBox="1"/>
          <p:nvPr/>
        </p:nvSpPr>
        <p:spPr>
          <a:xfrm>
            <a:off x="8919086" y="1306250"/>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23</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sp>
        <p:nvSpPr>
          <p:cNvPr id="29" name="TextBox 28">
            <a:extLst>
              <a:ext uri="{FF2B5EF4-FFF2-40B4-BE49-F238E27FC236}">
                <a16:creationId xmlns:a16="http://schemas.microsoft.com/office/drawing/2014/main" id="{45C0A068-7507-1E47-A21C-D859FAC38B3D}"/>
              </a:ext>
            </a:extLst>
          </p:cNvPr>
          <p:cNvSpPr txBox="1"/>
          <p:nvPr/>
        </p:nvSpPr>
        <p:spPr>
          <a:xfrm>
            <a:off x="8943192" y="1943532"/>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80</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sp>
        <p:nvSpPr>
          <p:cNvPr id="30" name="TextBox 29">
            <a:extLst>
              <a:ext uri="{FF2B5EF4-FFF2-40B4-BE49-F238E27FC236}">
                <a16:creationId xmlns:a16="http://schemas.microsoft.com/office/drawing/2014/main" id="{E6809A6E-9A06-82ED-D71D-933B0CE8083E}"/>
              </a:ext>
            </a:extLst>
          </p:cNvPr>
          <p:cNvSpPr txBox="1"/>
          <p:nvPr/>
        </p:nvSpPr>
        <p:spPr>
          <a:xfrm>
            <a:off x="8944303" y="2160522"/>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59</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sp>
        <p:nvSpPr>
          <p:cNvPr id="31" name="TextBox 30">
            <a:extLst>
              <a:ext uri="{FF2B5EF4-FFF2-40B4-BE49-F238E27FC236}">
                <a16:creationId xmlns:a16="http://schemas.microsoft.com/office/drawing/2014/main" id="{0A08DDCA-83F9-5536-D5D9-F40925946D47}"/>
              </a:ext>
            </a:extLst>
          </p:cNvPr>
          <p:cNvSpPr txBox="1"/>
          <p:nvPr/>
        </p:nvSpPr>
        <p:spPr>
          <a:xfrm>
            <a:off x="8954527" y="5761635"/>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55</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sp>
        <p:nvSpPr>
          <p:cNvPr id="32" name="TextBox 31">
            <a:extLst>
              <a:ext uri="{FF2B5EF4-FFF2-40B4-BE49-F238E27FC236}">
                <a16:creationId xmlns:a16="http://schemas.microsoft.com/office/drawing/2014/main" id="{2315D50C-7FEE-D8F4-CF05-399B0DE2B3B9}"/>
              </a:ext>
            </a:extLst>
          </p:cNvPr>
          <p:cNvSpPr txBox="1"/>
          <p:nvPr/>
        </p:nvSpPr>
        <p:spPr>
          <a:xfrm>
            <a:off x="8954527" y="5988311"/>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45</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cxnSp>
        <p:nvCxnSpPr>
          <p:cNvPr id="33" name="직선 화살표 연결선 47">
            <a:extLst>
              <a:ext uri="{FF2B5EF4-FFF2-40B4-BE49-F238E27FC236}">
                <a16:creationId xmlns:a16="http://schemas.microsoft.com/office/drawing/2014/main" id="{5312DE2D-9838-D0EE-4AFA-D2612E6BA8BF}"/>
              </a:ext>
            </a:extLst>
          </p:cNvPr>
          <p:cNvCxnSpPr>
            <a:stCxn id="31" idx="0"/>
          </p:cNvCxnSpPr>
          <p:nvPr/>
        </p:nvCxnSpPr>
        <p:spPr>
          <a:xfrm flipH="1" flipV="1">
            <a:off x="9487310" y="5373216"/>
            <a:ext cx="1" cy="38841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48">
            <a:extLst>
              <a:ext uri="{FF2B5EF4-FFF2-40B4-BE49-F238E27FC236}">
                <a16:creationId xmlns:a16="http://schemas.microsoft.com/office/drawing/2014/main" id="{0573CC42-BBB4-DC2B-9056-962430D4C928}"/>
              </a:ext>
            </a:extLst>
          </p:cNvPr>
          <p:cNvCxnSpPr>
            <a:cxnSpLocks/>
          </p:cNvCxnSpPr>
          <p:nvPr/>
        </p:nvCxnSpPr>
        <p:spPr>
          <a:xfrm>
            <a:off x="9408369" y="2420889"/>
            <a:ext cx="1" cy="2554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4C4B3C9-4DB3-4391-1C2A-449210EA5E2A}"/>
              </a:ext>
            </a:extLst>
          </p:cNvPr>
          <p:cNvSpPr txBox="1"/>
          <p:nvPr/>
        </p:nvSpPr>
        <p:spPr>
          <a:xfrm>
            <a:off x="1760701" y="5978178"/>
            <a:ext cx="6811182" cy="465256"/>
          </a:xfrm>
          <a:prstGeom prst="rect">
            <a:avLst/>
          </a:prstGeom>
          <a:noFill/>
        </p:spPr>
        <p:txBody>
          <a:bodyPr wrap="square" rtlCol="0">
            <a:spAutoFit/>
          </a:bodyPr>
          <a:lstStyle/>
          <a:p>
            <a:pPr defTabSz="457200" eaLnBrk="1" fontAlgn="auto" hangingPunct="1">
              <a:lnSpc>
                <a:spcPct val="150000"/>
              </a:lnSpc>
              <a:spcBef>
                <a:spcPts val="0"/>
              </a:spcBef>
              <a:spcAft>
                <a:spcPts val="0"/>
              </a:spcAft>
            </a:pPr>
            <a:r>
              <a:rPr kumimoji="1" lang="en-US" altLang="ko-KR" dirty="0">
                <a:solidFill>
                  <a:srgbClr val="FF0000"/>
                </a:solidFill>
                <a:latin typeface="Helvetica" pitchFamily="2" charset="0"/>
                <a:ea typeface="굴림" panose="020B0600000101010101" pitchFamily="34" charset="-127"/>
                <a:cs typeface="+mn-cs"/>
              </a:rPr>
              <a:t>Single level paging: 16 pages</a:t>
            </a:r>
            <a:r>
              <a:rPr kumimoji="1" lang="en-US" altLang="ko-KR" dirty="0">
                <a:solidFill>
                  <a:srgbClr val="0070C0"/>
                </a:solidFill>
                <a:latin typeface="Helvetica" pitchFamily="2" charset="0"/>
                <a:ea typeface="굴림" panose="020B0600000101010101" pitchFamily="34" charset="-127"/>
                <a:cs typeface="+mn-cs"/>
                <a:sym typeface="Wingdings" pitchFamily="2" charset="2"/>
              </a:rPr>
              <a:t> </a:t>
            </a:r>
            <a:r>
              <a:rPr kumimoji="1" lang="en-US" altLang="ko-KR" dirty="0">
                <a:solidFill>
                  <a:srgbClr val="0070C0"/>
                </a:solidFill>
                <a:latin typeface="Helvetica" pitchFamily="2" charset="0"/>
                <a:ea typeface="굴림" panose="020B0600000101010101" pitchFamily="34" charset="-127"/>
                <a:cs typeface="+mn-cs"/>
              </a:rPr>
              <a:t>Two level paging: 3 pages</a:t>
            </a:r>
            <a:endParaRPr kumimoji="1" lang="ko-KR" altLang="en-US" dirty="0">
              <a:solidFill>
                <a:srgbClr val="0070C0"/>
              </a:solidFill>
              <a:latin typeface="Helvetica" pitchFamily="2" charset="0"/>
              <a:ea typeface="굴림" panose="020B0600000101010101" pitchFamily="34" charset="-127"/>
              <a:cs typeface="+mn-cs"/>
            </a:endParaRPr>
          </a:p>
        </p:txBody>
      </p:sp>
      <p:sp>
        <p:nvSpPr>
          <p:cNvPr id="36" name="灯片编号占位符 2">
            <a:extLst>
              <a:ext uri="{FF2B5EF4-FFF2-40B4-BE49-F238E27FC236}">
                <a16:creationId xmlns:a16="http://schemas.microsoft.com/office/drawing/2014/main" id="{FD5065CB-89B6-0BFE-8B0F-FA6D8CBCBEB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60</a:t>
            </a:fld>
            <a:endParaRPr lang="nb-NO">
              <a:latin typeface="Arial"/>
              <a:cs typeface="Arial"/>
            </a:endParaRPr>
          </a:p>
        </p:txBody>
      </p:sp>
    </p:spTree>
    <p:extLst>
      <p:ext uri="{BB962C8B-B14F-4D97-AF65-F5344CB8AC3E}">
        <p14:creationId xmlns:p14="http://schemas.microsoft.com/office/powerpoint/2010/main" val="33160297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AAF2DA-0C13-266F-34B9-B1F14063849E}"/>
              </a:ext>
            </a:extLst>
          </p:cNvPr>
          <p:cNvSpPr>
            <a:spLocks noGrp="1"/>
          </p:cNvSpPr>
          <p:nvPr>
            <p:ph type="title"/>
          </p:nvPr>
        </p:nvSpPr>
        <p:spPr/>
        <p:txBody>
          <a:bodyPr/>
          <a:lstStyle/>
          <a:p>
            <a:r>
              <a:rPr lang="en-US"/>
              <a:t>Multi-Level </a:t>
            </a:r>
            <a:r>
              <a:rPr lang="en-US" altLang="zh-CN"/>
              <a:t>Paging</a:t>
            </a:r>
            <a:endParaRPr lang="en-US" dirty="0"/>
          </a:p>
        </p:txBody>
      </p:sp>
      <p:sp>
        <p:nvSpPr>
          <p:cNvPr id="3" name="内容占位符 2">
            <a:extLst>
              <a:ext uri="{FF2B5EF4-FFF2-40B4-BE49-F238E27FC236}">
                <a16:creationId xmlns:a16="http://schemas.microsoft.com/office/drawing/2014/main" id="{726C91A3-C79B-FEF2-8C97-3BC7DFEBAD45}"/>
              </a:ext>
            </a:extLst>
          </p:cNvPr>
          <p:cNvSpPr>
            <a:spLocks noGrp="1"/>
          </p:cNvSpPr>
          <p:nvPr>
            <p:ph idx="1"/>
          </p:nvPr>
        </p:nvSpPr>
        <p:spPr/>
        <p:txBody>
          <a:bodyPr/>
          <a:lstStyle/>
          <a:p>
            <a:r>
              <a:rPr lang="en-US"/>
              <a:t>Problem with 2 levels: </a:t>
            </a:r>
            <a:r>
              <a:rPr lang="en-US" b="1">
                <a:solidFill>
                  <a:srgbClr val="FF0000"/>
                </a:solidFill>
              </a:rPr>
              <a:t>page directories may not fit in a page</a:t>
            </a:r>
          </a:p>
          <a:p>
            <a:r>
              <a:rPr lang="en-US"/>
              <a:t>Split page directories into pieces</a:t>
            </a:r>
          </a:p>
          <a:p>
            <a:r>
              <a:rPr lang="en-US"/>
              <a:t>Multi-level page directories and each one can fit in a page</a:t>
            </a:r>
          </a:p>
          <a:p>
            <a:endParaRPr lang="en-US"/>
          </a:p>
          <a:p>
            <a:r>
              <a:rPr lang="en-US"/>
              <a:t>30-bit address space, 512-byte page size, 4byte PTE</a:t>
            </a:r>
          </a:p>
        </p:txBody>
      </p:sp>
      <p:pic>
        <p:nvPicPr>
          <p:cNvPr id="5" name="图片 4">
            <a:extLst>
              <a:ext uri="{FF2B5EF4-FFF2-40B4-BE49-F238E27FC236}">
                <a16:creationId xmlns:a16="http://schemas.microsoft.com/office/drawing/2014/main" id="{B73F454C-15F4-6DFE-5A8B-9F69C1FC970A}"/>
              </a:ext>
            </a:extLst>
          </p:cNvPr>
          <p:cNvPicPr>
            <a:picLocks noChangeAspect="1"/>
          </p:cNvPicPr>
          <p:nvPr/>
        </p:nvPicPr>
        <p:blipFill rotWithShape="1">
          <a:blip r:embed="rId3"/>
          <a:srcRect t="5916"/>
          <a:stretch/>
        </p:blipFill>
        <p:spPr>
          <a:xfrm>
            <a:off x="2203534" y="3940630"/>
            <a:ext cx="7772400" cy="1672731"/>
          </a:xfrm>
          <a:prstGeom prst="rect">
            <a:avLst/>
          </a:prstGeom>
        </p:spPr>
      </p:pic>
      <p:sp>
        <p:nvSpPr>
          <p:cNvPr id="6" name="灯片编号占位符 2">
            <a:extLst>
              <a:ext uri="{FF2B5EF4-FFF2-40B4-BE49-F238E27FC236}">
                <a16:creationId xmlns:a16="http://schemas.microsoft.com/office/drawing/2014/main" id="{76B108AE-2599-BC78-61A8-B9B3D42D1FF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61</a:t>
            </a:fld>
            <a:endParaRPr lang="nb-NO">
              <a:latin typeface="Arial"/>
              <a:cs typeface="Arial"/>
            </a:endParaRPr>
          </a:p>
        </p:txBody>
      </p:sp>
    </p:spTree>
    <p:extLst>
      <p:ext uri="{BB962C8B-B14F-4D97-AF65-F5344CB8AC3E}">
        <p14:creationId xmlns:p14="http://schemas.microsoft.com/office/powerpoint/2010/main" val="16055431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B762155-EEA9-8802-C963-5D13EAF33BA1}"/>
              </a:ext>
            </a:extLst>
          </p:cNvPr>
          <p:cNvPicPr>
            <a:picLocks noChangeAspect="1"/>
          </p:cNvPicPr>
          <p:nvPr/>
        </p:nvPicPr>
        <p:blipFill>
          <a:blip r:embed="rId2"/>
          <a:stretch>
            <a:fillRect/>
          </a:stretch>
        </p:blipFill>
        <p:spPr>
          <a:xfrm>
            <a:off x="1994140" y="1547036"/>
            <a:ext cx="7772400" cy="4809314"/>
          </a:xfrm>
          <a:prstGeom prst="rect">
            <a:avLst/>
          </a:prstGeom>
        </p:spPr>
      </p:pic>
      <p:sp>
        <p:nvSpPr>
          <p:cNvPr id="2" name="标题 1">
            <a:extLst>
              <a:ext uri="{FF2B5EF4-FFF2-40B4-BE49-F238E27FC236}">
                <a16:creationId xmlns:a16="http://schemas.microsoft.com/office/drawing/2014/main" id="{1B2710F9-DE92-AC23-028B-40B8E871046A}"/>
              </a:ext>
            </a:extLst>
          </p:cNvPr>
          <p:cNvSpPr>
            <a:spLocks noGrp="1"/>
          </p:cNvSpPr>
          <p:nvPr>
            <p:ph type="title"/>
          </p:nvPr>
        </p:nvSpPr>
        <p:spPr/>
        <p:txBody>
          <a:bodyPr/>
          <a:lstStyle/>
          <a:p>
            <a:r>
              <a:rPr lang="en-US" dirty="0"/>
              <a:t>Multi-Level Paging</a:t>
            </a:r>
          </a:p>
        </p:txBody>
      </p:sp>
      <p:sp>
        <p:nvSpPr>
          <p:cNvPr id="3" name="内容占位符 2">
            <a:extLst>
              <a:ext uri="{FF2B5EF4-FFF2-40B4-BE49-F238E27FC236}">
                <a16:creationId xmlns:a16="http://schemas.microsoft.com/office/drawing/2014/main" id="{28774DEA-093E-A3CE-1A9B-D77E263E3976}"/>
              </a:ext>
            </a:extLst>
          </p:cNvPr>
          <p:cNvSpPr>
            <a:spLocks noGrp="1"/>
          </p:cNvSpPr>
          <p:nvPr>
            <p:ph idx="1"/>
          </p:nvPr>
        </p:nvSpPr>
        <p:spPr>
          <a:xfrm>
            <a:off x="1695566" y="920970"/>
            <a:ext cx="8502294" cy="5138531"/>
          </a:xfrm>
        </p:spPr>
        <p:txBody>
          <a:bodyPr/>
          <a:lstStyle/>
          <a:p>
            <a:r>
              <a:rPr lang="en-US" dirty="0"/>
              <a:t>XV6-Sv39 - </a:t>
            </a:r>
            <a:r>
              <a:rPr lang="en-US" altLang="zh-CN" dirty="0"/>
              <a:t>3 level</a:t>
            </a:r>
          </a:p>
          <a:p>
            <a:r>
              <a:rPr lang="en-US" dirty="0"/>
              <a:t>XV6-Sv48 – 4 level</a:t>
            </a:r>
          </a:p>
        </p:txBody>
      </p:sp>
      <p:sp>
        <p:nvSpPr>
          <p:cNvPr id="6" name="灯片编号占位符 2">
            <a:extLst>
              <a:ext uri="{FF2B5EF4-FFF2-40B4-BE49-F238E27FC236}">
                <a16:creationId xmlns:a16="http://schemas.microsoft.com/office/drawing/2014/main" id="{34065D79-7819-0BDF-7D36-21C45DCD394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62</a:t>
            </a:fld>
            <a:endParaRPr lang="nb-NO">
              <a:latin typeface="Arial"/>
              <a:cs typeface="Arial"/>
            </a:endParaRPr>
          </a:p>
        </p:txBody>
      </p:sp>
    </p:spTree>
    <p:extLst>
      <p:ext uri="{BB962C8B-B14F-4D97-AF65-F5344CB8AC3E}">
        <p14:creationId xmlns:p14="http://schemas.microsoft.com/office/powerpoint/2010/main" val="20969622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588FB4-DAF3-269E-6965-C4A8684317F7}"/>
              </a:ext>
            </a:extLst>
          </p:cNvPr>
          <p:cNvSpPr>
            <a:spLocks noGrp="1"/>
          </p:cNvSpPr>
          <p:nvPr>
            <p:ph type="title"/>
          </p:nvPr>
        </p:nvSpPr>
        <p:spPr/>
        <p:txBody>
          <a:bodyPr/>
          <a:lstStyle/>
          <a:p>
            <a:r>
              <a:rPr lang="en-US" altLang="zh-CN"/>
              <a:t>Page</a:t>
            </a:r>
            <a:r>
              <a:rPr lang="zh-CN" altLang="en-US"/>
              <a:t> </a:t>
            </a:r>
            <a:r>
              <a:rPr lang="en-US" altLang="zh-CN"/>
              <a:t>Swapping</a:t>
            </a:r>
            <a:endParaRPr lang="en-US"/>
          </a:p>
        </p:txBody>
      </p:sp>
      <p:sp>
        <p:nvSpPr>
          <p:cNvPr id="3" name="内容占位符 2">
            <a:extLst>
              <a:ext uri="{FF2B5EF4-FFF2-40B4-BE49-F238E27FC236}">
                <a16:creationId xmlns:a16="http://schemas.microsoft.com/office/drawing/2014/main" id="{258B5EE0-DFE2-FF76-9BCF-0626037CD942}"/>
              </a:ext>
            </a:extLst>
          </p:cNvPr>
          <p:cNvSpPr>
            <a:spLocks noGrp="1"/>
          </p:cNvSpPr>
          <p:nvPr>
            <p:ph idx="1"/>
          </p:nvPr>
        </p:nvSpPr>
        <p:spPr/>
        <p:txBody>
          <a:bodyPr>
            <a:normAutofit/>
          </a:bodyPr>
          <a:lstStyle/>
          <a:p>
            <a:r>
              <a:rPr lang="en-US" altLang="zh-CN" dirty="0"/>
              <a:t>Motivation</a:t>
            </a:r>
          </a:p>
          <a:p>
            <a:pPr lvl="1"/>
            <a:r>
              <a:rPr lang="en-US" altLang="zh-CN" dirty="0"/>
              <a:t>Processes spend </a:t>
            </a:r>
            <a:r>
              <a:rPr lang="en-US" altLang="zh-CN" dirty="0">
                <a:solidFill>
                  <a:srgbClr val="0070C0"/>
                </a:solidFill>
              </a:rPr>
              <a:t>majority of time</a:t>
            </a:r>
            <a:r>
              <a:rPr lang="en-US" altLang="zh-CN" dirty="0"/>
              <a:t> in </a:t>
            </a:r>
            <a:r>
              <a:rPr lang="en-US" altLang="zh-CN" dirty="0">
                <a:solidFill>
                  <a:srgbClr val="0070C0"/>
                </a:solidFill>
              </a:rPr>
              <a:t>small portion of code</a:t>
            </a:r>
          </a:p>
          <a:p>
            <a:pPr lvl="2"/>
            <a:r>
              <a:rPr lang="en-US" altLang="zh-CN" dirty="0"/>
              <a:t>The</a:t>
            </a:r>
            <a:r>
              <a:rPr lang="zh-CN" altLang="en-US" dirty="0"/>
              <a:t> </a:t>
            </a:r>
            <a:r>
              <a:rPr lang="en-US" altLang="zh-CN" dirty="0"/>
              <a:t>90/10</a:t>
            </a:r>
            <a:r>
              <a:rPr lang="zh-CN" altLang="en-US" dirty="0"/>
              <a:t> </a:t>
            </a:r>
            <a:r>
              <a:rPr lang="en-US" altLang="zh-CN" dirty="0"/>
              <a:t>rule:</a:t>
            </a:r>
            <a:r>
              <a:rPr lang="zh-CN" altLang="en-US" dirty="0"/>
              <a:t> </a:t>
            </a:r>
            <a:r>
              <a:rPr lang="en-US" altLang="zh-CN" dirty="0"/>
              <a:t>approximately</a:t>
            </a:r>
            <a:r>
              <a:rPr lang="zh-CN" altLang="en-US" dirty="0"/>
              <a:t> </a:t>
            </a:r>
            <a:r>
              <a:rPr lang="en-US" altLang="zh-CN" b="1" dirty="0">
                <a:solidFill>
                  <a:srgbClr val="0070C0"/>
                </a:solidFill>
              </a:rPr>
              <a:t>90%</a:t>
            </a:r>
            <a:r>
              <a:rPr lang="zh-CN" altLang="en-US" dirty="0"/>
              <a:t> </a:t>
            </a:r>
            <a:r>
              <a:rPr lang="en-US" altLang="zh-CN" dirty="0"/>
              <a:t>of</a:t>
            </a:r>
            <a:r>
              <a:rPr lang="zh-CN" altLang="en-US" dirty="0"/>
              <a:t> </a:t>
            </a:r>
            <a:r>
              <a:rPr lang="en-US" altLang="zh-CN" dirty="0"/>
              <a:t>time</a:t>
            </a:r>
            <a:r>
              <a:rPr lang="zh-CN" altLang="en-US" dirty="0"/>
              <a:t> </a:t>
            </a:r>
            <a:r>
              <a:rPr lang="en-US" altLang="zh-CN" dirty="0"/>
              <a:t>in</a:t>
            </a:r>
            <a:r>
              <a:rPr lang="zh-CN" altLang="en-US" dirty="0"/>
              <a:t> </a:t>
            </a:r>
            <a:r>
              <a:rPr lang="en-US" altLang="zh-CN" b="1" dirty="0">
                <a:solidFill>
                  <a:srgbClr val="0070C0"/>
                </a:solidFill>
              </a:rPr>
              <a:t>10</a:t>
            </a:r>
            <a:r>
              <a:rPr lang="zh-CN" altLang="en-US" b="1" dirty="0">
                <a:solidFill>
                  <a:srgbClr val="0070C0"/>
                </a:solidFill>
              </a:rPr>
              <a:t> </a:t>
            </a:r>
            <a:r>
              <a:rPr lang="en-US" altLang="zh-CN" b="1" dirty="0">
                <a:solidFill>
                  <a:srgbClr val="0070C0"/>
                </a:solidFill>
              </a:rPr>
              <a:t>%</a:t>
            </a:r>
            <a:r>
              <a:rPr lang="zh-CN" altLang="en-US" dirty="0"/>
              <a:t> </a:t>
            </a:r>
            <a:r>
              <a:rPr lang="en-US" altLang="zh-CN" dirty="0"/>
              <a:t>of</a:t>
            </a:r>
            <a:r>
              <a:rPr lang="zh-CN" altLang="en-US" dirty="0"/>
              <a:t> </a:t>
            </a:r>
            <a:r>
              <a:rPr lang="en-US" altLang="zh-CN" dirty="0"/>
              <a:t>code</a:t>
            </a:r>
            <a:r>
              <a:rPr lang="zh-CN" altLang="en-US" dirty="0"/>
              <a:t> </a:t>
            </a:r>
            <a:endParaRPr lang="en-US" altLang="zh-CN" dirty="0"/>
          </a:p>
          <a:p>
            <a:pPr lvl="1"/>
            <a:r>
              <a:rPr lang="en-US" altLang="zh-CN" dirty="0"/>
              <a:t>Process</a:t>
            </a:r>
            <a:r>
              <a:rPr lang="zh-CN" altLang="en-US" dirty="0"/>
              <a:t> </a:t>
            </a:r>
            <a:r>
              <a:rPr lang="en-US" altLang="zh-CN" dirty="0"/>
              <a:t>only</a:t>
            </a:r>
            <a:r>
              <a:rPr lang="zh-CN" altLang="en-US" dirty="0"/>
              <a:t> </a:t>
            </a:r>
            <a:r>
              <a:rPr lang="en-US" altLang="zh-CN" dirty="0"/>
              <a:t>uses</a:t>
            </a:r>
            <a:r>
              <a:rPr lang="zh-CN" altLang="en-US" dirty="0"/>
              <a:t> </a:t>
            </a:r>
            <a:r>
              <a:rPr lang="en-US" altLang="zh-CN" dirty="0">
                <a:solidFill>
                  <a:srgbClr val="0070C0"/>
                </a:solidFill>
              </a:rPr>
              <a:t>small</a:t>
            </a:r>
            <a:r>
              <a:rPr lang="zh-CN" altLang="en-US" dirty="0">
                <a:solidFill>
                  <a:srgbClr val="0070C0"/>
                </a:solidFill>
              </a:rPr>
              <a:t> </a:t>
            </a:r>
            <a:r>
              <a:rPr lang="en-US" altLang="zh-CN" dirty="0">
                <a:solidFill>
                  <a:srgbClr val="0070C0"/>
                </a:solidFill>
              </a:rPr>
              <a:t>amount</a:t>
            </a:r>
            <a:r>
              <a:rPr lang="zh-CN" altLang="en-US" dirty="0"/>
              <a:t> </a:t>
            </a:r>
            <a:r>
              <a:rPr lang="en-US" altLang="zh-CN" dirty="0"/>
              <a:t>of</a:t>
            </a:r>
            <a:r>
              <a:rPr lang="zh-CN" altLang="en-US" dirty="0"/>
              <a:t> </a:t>
            </a:r>
            <a:r>
              <a:rPr lang="en-US" altLang="zh-CN" dirty="0"/>
              <a:t>address</a:t>
            </a:r>
            <a:r>
              <a:rPr lang="zh-CN" altLang="en-US" dirty="0"/>
              <a:t> </a:t>
            </a:r>
            <a:r>
              <a:rPr lang="en-US" altLang="zh-CN" dirty="0"/>
              <a:t>space</a:t>
            </a:r>
            <a:r>
              <a:rPr lang="zh-CN" altLang="en-US" dirty="0"/>
              <a:t> </a:t>
            </a:r>
            <a:r>
              <a:rPr lang="en-US" altLang="zh-CN" dirty="0"/>
              <a:t>(pages)</a:t>
            </a:r>
            <a:r>
              <a:rPr lang="zh-CN" altLang="en-US" dirty="0"/>
              <a:t> </a:t>
            </a:r>
            <a:r>
              <a:rPr lang="en-US" altLang="zh-CN" dirty="0"/>
              <a:t>at</a:t>
            </a:r>
            <a:r>
              <a:rPr lang="zh-CN" altLang="en-US" dirty="0"/>
              <a:t> </a:t>
            </a:r>
            <a:r>
              <a:rPr lang="en-US" altLang="zh-CN" dirty="0"/>
              <a:t>any</a:t>
            </a:r>
            <a:r>
              <a:rPr lang="zh-CN" altLang="en-US" dirty="0"/>
              <a:t> </a:t>
            </a:r>
            <a:r>
              <a:rPr lang="en-US" altLang="zh-CN" dirty="0"/>
              <a:t>moment</a:t>
            </a:r>
          </a:p>
          <a:p>
            <a:pPr lvl="1"/>
            <a:r>
              <a:rPr lang="en-US" altLang="zh-CN" dirty="0"/>
              <a:t>Only</a:t>
            </a:r>
            <a:r>
              <a:rPr lang="zh-CN" altLang="en-US" dirty="0"/>
              <a:t> </a:t>
            </a:r>
            <a:r>
              <a:rPr lang="en-US" altLang="zh-CN" dirty="0"/>
              <a:t>small</a:t>
            </a:r>
            <a:r>
              <a:rPr lang="zh-CN" altLang="en-US" dirty="0"/>
              <a:t> </a:t>
            </a:r>
            <a:r>
              <a:rPr lang="en-US" altLang="zh-CN" dirty="0"/>
              <a:t>amount</a:t>
            </a:r>
            <a:r>
              <a:rPr lang="zh-CN" altLang="en-US" dirty="0"/>
              <a:t> </a:t>
            </a:r>
            <a:r>
              <a:rPr lang="en-US" altLang="zh-CN" dirty="0"/>
              <a:t>of</a:t>
            </a:r>
            <a:r>
              <a:rPr lang="zh-CN" altLang="en-US" dirty="0"/>
              <a:t> </a:t>
            </a:r>
            <a:r>
              <a:rPr lang="en-US" altLang="zh-CN" dirty="0"/>
              <a:t>address</a:t>
            </a:r>
            <a:r>
              <a:rPr lang="zh-CN" altLang="en-US" dirty="0"/>
              <a:t> </a:t>
            </a:r>
            <a:r>
              <a:rPr lang="en-US" altLang="zh-CN" dirty="0"/>
              <a:t>space</a:t>
            </a:r>
            <a:r>
              <a:rPr lang="zh-CN" altLang="en-US" dirty="0"/>
              <a:t> </a:t>
            </a:r>
            <a:r>
              <a:rPr lang="en-US" altLang="zh-CN" dirty="0"/>
              <a:t>(pages)</a:t>
            </a:r>
            <a:r>
              <a:rPr lang="zh-CN" altLang="en-US" dirty="0"/>
              <a:t> </a:t>
            </a:r>
            <a:r>
              <a:rPr lang="en-US" altLang="zh-CN" dirty="0"/>
              <a:t>need</a:t>
            </a:r>
            <a:r>
              <a:rPr lang="zh-CN" altLang="en-US" dirty="0"/>
              <a:t> </a:t>
            </a:r>
            <a:r>
              <a:rPr lang="en-US" altLang="zh-CN" dirty="0"/>
              <a:t>to</a:t>
            </a:r>
            <a:r>
              <a:rPr lang="zh-CN" altLang="en-US" dirty="0"/>
              <a:t> </a:t>
            </a:r>
            <a:r>
              <a:rPr lang="en-US" altLang="zh-CN" dirty="0"/>
              <a:t>be</a:t>
            </a:r>
            <a:r>
              <a:rPr lang="zh-CN" altLang="en-US" dirty="0"/>
              <a:t> </a:t>
            </a:r>
            <a:r>
              <a:rPr lang="en-US" altLang="zh-CN" dirty="0"/>
              <a:t>resident</a:t>
            </a:r>
            <a:r>
              <a:rPr lang="zh-CN" altLang="en-US" dirty="0"/>
              <a:t> </a:t>
            </a:r>
            <a:r>
              <a:rPr lang="en-US" altLang="zh-CN" dirty="0"/>
              <a:t>in</a:t>
            </a:r>
            <a:r>
              <a:rPr lang="zh-CN" altLang="en-US" dirty="0"/>
              <a:t> </a:t>
            </a:r>
            <a:r>
              <a:rPr lang="en-US" altLang="zh-CN" dirty="0"/>
              <a:t>physical</a:t>
            </a:r>
            <a:r>
              <a:rPr lang="zh-CN" altLang="en-US" dirty="0"/>
              <a:t> </a:t>
            </a:r>
            <a:r>
              <a:rPr lang="en-US" altLang="zh-CN" dirty="0"/>
              <a:t>memory</a:t>
            </a:r>
          </a:p>
          <a:p>
            <a:r>
              <a:rPr lang="en-US" altLang="zh-CN" dirty="0"/>
              <a:t>Hardware:</a:t>
            </a:r>
          </a:p>
          <a:p>
            <a:pPr lvl="1"/>
            <a:r>
              <a:rPr lang="en-US" altLang="zh-CN" b="1" dirty="0">
                <a:solidFill>
                  <a:srgbClr val="0070C0"/>
                </a:solidFill>
              </a:rPr>
              <a:t>Memory</a:t>
            </a:r>
            <a:r>
              <a:rPr lang="en-US" altLang="zh-CN" dirty="0">
                <a:solidFill>
                  <a:srgbClr val="0070C0"/>
                </a:solidFill>
              </a:rPr>
              <a:t>:</a:t>
            </a:r>
            <a:r>
              <a:rPr lang="zh-CN" altLang="en-US" dirty="0">
                <a:solidFill>
                  <a:srgbClr val="0070C0"/>
                </a:solidFill>
              </a:rPr>
              <a:t> </a:t>
            </a:r>
            <a:r>
              <a:rPr lang="en-US" altLang="zh-CN" dirty="0">
                <a:solidFill>
                  <a:srgbClr val="0070C0"/>
                </a:solidFill>
              </a:rPr>
              <a:t>fast</a:t>
            </a:r>
            <a:r>
              <a:rPr lang="en-US" altLang="zh-CN" dirty="0"/>
              <a:t>,</a:t>
            </a:r>
            <a:r>
              <a:rPr lang="zh-CN" altLang="en-US" dirty="0"/>
              <a:t> </a:t>
            </a:r>
            <a:r>
              <a:rPr lang="en-US" altLang="zh-CN" dirty="0"/>
              <a:t>but</a:t>
            </a:r>
            <a:r>
              <a:rPr lang="zh-CN" altLang="en-US" dirty="0"/>
              <a:t> </a:t>
            </a:r>
            <a:r>
              <a:rPr lang="en-US" altLang="zh-CN" dirty="0">
                <a:solidFill>
                  <a:srgbClr val="FF0000"/>
                </a:solidFill>
              </a:rPr>
              <a:t>small,</a:t>
            </a:r>
            <a:r>
              <a:rPr lang="zh-CN" altLang="en-US" dirty="0">
                <a:solidFill>
                  <a:srgbClr val="FF0000"/>
                </a:solidFill>
              </a:rPr>
              <a:t> </a:t>
            </a:r>
            <a:r>
              <a:rPr lang="en-US" altLang="zh-CN" dirty="0">
                <a:solidFill>
                  <a:srgbClr val="FF0000"/>
                </a:solidFill>
              </a:rPr>
              <a:t>2-100 GB/s</a:t>
            </a:r>
          </a:p>
          <a:p>
            <a:pPr lvl="1"/>
            <a:r>
              <a:rPr lang="en-US" altLang="zh-CN" b="1" dirty="0">
                <a:solidFill>
                  <a:srgbClr val="0070C0"/>
                </a:solidFill>
              </a:rPr>
              <a:t>Disk</a:t>
            </a:r>
            <a:r>
              <a:rPr lang="en-US" altLang="zh-CN" dirty="0">
                <a:solidFill>
                  <a:srgbClr val="0070C0"/>
                </a:solidFill>
              </a:rPr>
              <a:t>:</a:t>
            </a:r>
            <a:r>
              <a:rPr lang="zh-CN" altLang="en-US" dirty="0">
                <a:solidFill>
                  <a:srgbClr val="0070C0"/>
                </a:solidFill>
              </a:rPr>
              <a:t> </a:t>
            </a:r>
            <a:r>
              <a:rPr lang="en-US" altLang="zh-CN" dirty="0">
                <a:solidFill>
                  <a:srgbClr val="0070C0"/>
                </a:solidFill>
              </a:rPr>
              <a:t>slow</a:t>
            </a:r>
            <a:r>
              <a:rPr lang="en-US" altLang="zh-CN" dirty="0"/>
              <a:t>,</a:t>
            </a:r>
            <a:r>
              <a:rPr lang="zh-CN" altLang="en-US" dirty="0"/>
              <a:t> </a:t>
            </a:r>
            <a:r>
              <a:rPr lang="en-US" altLang="zh-CN" dirty="0"/>
              <a:t>but</a:t>
            </a:r>
            <a:r>
              <a:rPr lang="zh-CN" altLang="en-US" dirty="0"/>
              <a:t> </a:t>
            </a:r>
            <a:r>
              <a:rPr lang="en-US" altLang="zh-CN" dirty="0">
                <a:solidFill>
                  <a:srgbClr val="FF0000"/>
                </a:solidFill>
              </a:rPr>
              <a:t>large,</a:t>
            </a:r>
            <a:r>
              <a:rPr lang="zh-CN" altLang="en-US" dirty="0">
                <a:solidFill>
                  <a:srgbClr val="FF0000"/>
                </a:solidFill>
              </a:rPr>
              <a:t> </a:t>
            </a:r>
            <a:r>
              <a:rPr lang="en-US" altLang="zh-CN" dirty="0">
                <a:solidFill>
                  <a:srgbClr val="FF0000"/>
                </a:solidFill>
              </a:rPr>
              <a:t>80-160 MB/s</a:t>
            </a:r>
            <a:r>
              <a:rPr lang="zh-CN" altLang="en-US" dirty="0">
                <a:solidFill>
                  <a:srgbClr val="FF0000"/>
                </a:solidFill>
              </a:rPr>
              <a:t> </a:t>
            </a:r>
            <a:r>
              <a:rPr lang="en-US" altLang="zh-CN" dirty="0">
                <a:solidFill>
                  <a:srgbClr val="FF0000"/>
                </a:solidFill>
              </a:rPr>
              <a:t>(HDD)</a:t>
            </a:r>
            <a:r>
              <a:rPr lang="zh-CN" altLang="en-US" dirty="0">
                <a:solidFill>
                  <a:srgbClr val="FF0000"/>
                </a:solidFill>
              </a:rPr>
              <a:t> </a:t>
            </a:r>
            <a:r>
              <a:rPr lang="en-US" altLang="zh-CN" dirty="0">
                <a:solidFill>
                  <a:srgbClr val="FF0000"/>
                </a:solidFill>
              </a:rPr>
              <a:t>500MB/s</a:t>
            </a:r>
            <a:r>
              <a:rPr lang="zh-CN" altLang="en-US" dirty="0">
                <a:solidFill>
                  <a:srgbClr val="FF0000"/>
                </a:solidFill>
              </a:rPr>
              <a:t> </a:t>
            </a:r>
            <a:r>
              <a:rPr lang="en-US" altLang="zh-CN" dirty="0">
                <a:solidFill>
                  <a:srgbClr val="FF0000"/>
                </a:solidFill>
              </a:rPr>
              <a:t>(SSD)</a:t>
            </a:r>
          </a:p>
          <a:p>
            <a:r>
              <a:rPr lang="en-US" altLang="zh-CN" dirty="0"/>
              <a:t>Idea:</a:t>
            </a:r>
          </a:p>
          <a:p>
            <a:pPr lvl="1"/>
            <a:r>
              <a:rPr lang="en-US" altLang="zh-CN" dirty="0"/>
              <a:t>Process</a:t>
            </a:r>
            <a:r>
              <a:rPr lang="zh-CN" altLang="en-US" dirty="0"/>
              <a:t> </a:t>
            </a:r>
            <a:r>
              <a:rPr lang="en-US" altLang="zh-CN" dirty="0"/>
              <a:t>can</a:t>
            </a:r>
            <a:r>
              <a:rPr lang="zh-CN" altLang="en-US" dirty="0"/>
              <a:t> </a:t>
            </a:r>
            <a:r>
              <a:rPr lang="en-US" altLang="zh-CN" dirty="0"/>
              <a:t>run</a:t>
            </a:r>
            <a:r>
              <a:rPr lang="zh-CN" altLang="en-US" dirty="0"/>
              <a:t> </a:t>
            </a:r>
            <a:r>
              <a:rPr lang="en-US" altLang="zh-CN" dirty="0"/>
              <a:t>with</a:t>
            </a:r>
            <a:r>
              <a:rPr lang="zh-CN" altLang="en-US" dirty="0"/>
              <a:t> </a:t>
            </a:r>
            <a:r>
              <a:rPr lang="en-US" altLang="zh-CN" b="1" dirty="0">
                <a:solidFill>
                  <a:srgbClr val="0070C0"/>
                </a:solidFill>
              </a:rPr>
              <a:t>only</a:t>
            </a:r>
            <a:r>
              <a:rPr lang="zh-CN" altLang="en-US" b="1" dirty="0">
                <a:solidFill>
                  <a:srgbClr val="0070C0"/>
                </a:solidFill>
              </a:rPr>
              <a:t> </a:t>
            </a:r>
            <a:r>
              <a:rPr lang="en-US" altLang="zh-CN" b="1" dirty="0">
                <a:solidFill>
                  <a:srgbClr val="0070C0"/>
                </a:solidFill>
              </a:rPr>
              <a:t>some</a:t>
            </a:r>
            <a:r>
              <a:rPr lang="zh-CN" altLang="en-US" b="1" dirty="0">
                <a:solidFill>
                  <a:srgbClr val="0070C0"/>
                </a:solidFill>
              </a:rPr>
              <a:t> </a:t>
            </a:r>
            <a:r>
              <a:rPr lang="en-US" altLang="zh-CN" b="1" dirty="0">
                <a:solidFill>
                  <a:srgbClr val="0070C0"/>
                </a:solidFill>
              </a:rPr>
              <a:t>of</a:t>
            </a:r>
            <a:r>
              <a:rPr lang="zh-CN" altLang="en-US" b="1" dirty="0">
                <a:solidFill>
                  <a:srgbClr val="0070C0"/>
                </a:solidFill>
              </a:rPr>
              <a:t> </a:t>
            </a:r>
            <a:r>
              <a:rPr lang="en-US" altLang="zh-CN" b="1" dirty="0">
                <a:solidFill>
                  <a:srgbClr val="0070C0"/>
                </a:solidFill>
              </a:rPr>
              <a:t>its</a:t>
            </a:r>
            <a:r>
              <a:rPr lang="zh-CN" altLang="en-US" b="1" dirty="0">
                <a:solidFill>
                  <a:srgbClr val="0070C0"/>
                </a:solidFill>
              </a:rPr>
              <a:t> </a:t>
            </a:r>
            <a:r>
              <a:rPr lang="en-US" altLang="zh-CN" b="1" dirty="0">
                <a:solidFill>
                  <a:srgbClr val="0070C0"/>
                </a:solidFill>
              </a:rPr>
              <a:t>pages</a:t>
            </a:r>
            <a:r>
              <a:rPr lang="zh-CN" altLang="en-US" b="1" dirty="0">
                <a:solidFill>
                  <a:srgbClr val="0070C0"/>
                </a:solidFill>
              </a:rPr>
              <a:t> </a:t>
            </a:r>
            <a:r>
              <a:rPr lang="en-US" altLang="zh-CN" dirty="0"/>
              <a:t>in</a:t>
            </a:r>
            <a:r>
              <a:rPr lang="zh-CN" altLang="en-US" dirty="0"/>
              <a:t> </a:t>
            </a:r>
            <a:r>
              <a:rPr lang="en-US" altLang="zh-CN" dirty="0"/>
              <a:t>memory</a:t>
            </a:r>
          </a:p>
          <a:p>
            <a:pPr lvl="1"/>
            <a:r>
              <a:rPr lang="en-US" altLang="zh-CN" dirty="0"/>
              <a:t>Only</a:t>
            </a:r>
            <a:r>
              <a:rPr lang="zh-CN" altLang="en-US" dirty="0"/>
              <a:t> </a:t>
            </a:r>
            <a:r>
              <a:rPr lang="en-US" altLang="zh-CN" dirty="0"/>
              <a:t>keep</a:t>
            </a:r>
            <a:r>
              <a:rPr lang="zh-CN" altLang="en-US" dirty="0"/>
              <a:t> </a:t>
            </a:r>
            <a:r>
              <a:rPr lang="en-US" altLang="zh-CN" b="1" dirty="0">
                <a:solidFill>
                  <a:srgbClr val="0070C0"/>
                </a:solidFill>
              </a:rPr>
              <a:t>the</a:t>
            </a:r>
            <a:r>
              <a:rPr lang="zh-CN" altLang="en-US" b="1" dirty="0">
                <a:solidFill>
                  <a:srgbClr val="0070C0"/>
                </a:solidFill>
              </a:rPr>
              <a:t> </a:t>
            </a:r>
            <a:r>
              <a:rPr lang="en-US" altLang="zh-CN" b="1" dirty="0">
                <a:solidFill>
                  <a:srgbClr val="0070C0"/>
                </a:solidFill>
              </a:rPr>
              <a:t>actively</a:t>
            </a:r>
            <a:r>
              <a:rPr lang="zh-CN" altLang="en-US" b="1" dirty="0">
                <a:solidFill>
                  <a:srgbClr val="0070C0"/>
                </a:solidFill>
              </a:rPr>
              <a:t> </a:t>
            </a:r>
            <a:r>
              <a:rPr lang="en-US" altLang="zh-CN" b="1" dirty="0">
                <a:solidFill>
                  <a:srgbClr val="0070C0"/>
                </a:solidFill>
              </a:rPr>
              <a:t>used</a:t>
            </a:r>
            <a:r>
              <a:rPr lang="zh-CN" altLang="en-US" b="1" dirty="0">
                <a:solidFill>
                  <a:srgbClr val="0070C0"/>
                </a:solidFill>
              </a:rPr>
              <a:t> </a:t>
            </a:r>
            <a:r>
              <a:rPr lang="en-US" altLang="zh-CN" b="1" dirty="0">
                <a:solidFill>
                  <a:srgbClr val="0070C0"/>
                </a:solidFill>
              </a:rPr>
              <a:t>pages</a:t>
            </a:r>
            <a:r>
              <a:rPr lang="zh-CN" altLang="en-US" b="1" dirty="0">
                <a:solidFill>
                  <a:srgbClr val="0070C0"/>
                </a:solidFill>
              </a:rPr>
              <a:t> </a:t>
            </a:r>
            <a:r>
              <a:rPr lang="en-US" altLang="zh-CN" dirty="0"/>
              <a:t>in</a:t>
            </a:r>
            <a:r>
              <a:rPr lang="zh-CN" altLang="en-US" dirty="0"/>
              <a:t> </a:t>
            </a:r>
            <a:r>
              <a:rPr lang="en-US" altLang="zh-CN" dirty="0"/>
              <a:t>memory</a:t>
            </a:r>
          </a:p>
          <a:p>
            <a:pPr lvl="1"/>
            <a:r>
              <a:rPr lang="en-US" altLang="zh-CN" dirty="0"/>
              <a:t>Keep </a:t>
            </a:r>
            <a:r>
              <a:rPr lang="en-US" altLang="zh-CN" b="1" dirty="0">
                <a:solidFill>
                  <a:srgbClr val="FF0000"/>
                </a:solidFill>
              </a:rPr>
              <a:t>unreferenced pages</a:t>
            </a:r>
            <a:r>
              <a:rPr lang="en-US" altLang="zh-CN" dirty="0"/>
              <a:t> on disk</a:t>
            </a:r>
          </a:p>
          <a:p>
            <a:pPr lvl="2"/>
            <a:endParaRPr lang="en-US" dirty="0"/>
          </a:p>
        </p:txBody>
      </p:sp>
      <p:sp>
        <p:nvSpPr>
          <p:cNvPr id="5" name="灯片编号占位符 2">
            <a:extLst>
              <a:ext uri="{FF2B5EF4-FFF2-40B4-BE49-F238E27FC236}">
                <a16:creationId xmlns:a16="http://schemas.microsoft.com/office/drawing/2014/main" id="{E540EF50-AC99-25A5-5450-8528E1958BF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63</a:t>
            </a:fld>
            <a:endParaRPr lang="nb-NO">
              <a:latin typeface="Arial"/>
              <a:cs typeface="Arial"/>
            </a:endParaRPr>
          </a:p>
        </p:txBody>
      </p:sp>
    </p:spTree>
    <p:extLst>
      <p:ext uri="{BB962C8B-B14F-4D97-AF65-F5344CB8AC3E}">
        <p14:creationId xmlns:p14="http://schemas.microsoft.com/office/powerpoint/2010/main" val="28884323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D2CCCB-5D21-A02D-D23A-E0CE9499FA2F}"/>
              </a:ext>
            </a:extLst>
          </p:cNvPr>
          <p:cNvSpPr>
            <a:spLocks noGrp="1"/>
          </p:cNvSpPr>
          <p:nvPr>
            <p:ph type="title"/>
          </p:nvPr>
        </p:nvSpPr>
        <p:spPr/>
        <p:txBody>
          <a:bodyPr/>
          <a:lstStyle/>
          <a:p>
            <a:r>
              <a:rPr lang="en-US"/>
              <a:t>Page Swapping</a:t>
            </a:r>
          </a:p>
        </p:txBody>
      </p:sp>
      <p:sp>
        <p:nvSpPr>
          <p:cNvPr id="3" name="内容占位符 2">
            <a:extLst>
              <a:ext uri="{FF2B5EF4-FFF2-40B4-BE49-F238E27FC236}">
                <a16:creationId xmlns:a16="http://schemas.microsoft.com/office/drawing/2014/main" id="{28AC7C1B-4F1F-815C-7667-7ADD5BF59AC6}"/>
              </a:ext>
            </a:extLst>
          </p:cNvPr>
          <p:cNvSpPr>
            <a:spLocks noGrp="1"/>
          </p:cNvSpPr>
          <p:nvPr>
            <p:ph idx="1"/>
          </p:nvPr>
        </p:nvSpPr>
        <p:spPr/>
        <p:txBody>
          <a:bodyPr/>
          <a:lstStyle/>
          <a:p>
            <a:r>
              <a:rPr lang="en-US"/>
              <a:t>Swapping makes it possible for </a:t>
            </a:r>
            <a:r>
              <a:rPr lang="en-US" b="1">
                <a:solidFill>
                  <a:srgbClr val="0070C0"/>
                </a:solidFill>
              </a:rPr>
              <a:t>the total physical address space of all processes to exceed</a:t>
            </a:r>
            <a:r>
              <a:rPr lang="en-US"/>
              <a:t> the real physical memory of the system</a:t>
            </a:r>
          </a:p>
        </p:txBody>
      </p:sp>
      <p:pic>
        <p:nvPicPr>
          <p:cNvPr id="5" name="Picture 4" descr="8">
            <a:extLst>
              <a:ext uri="{FF2B5EF4-FFF2-40B4-BE49-F238E27FC236}">
                <a16:creationId xmlns:a16="http://schemas.microsoft.com/office/drawing/2014/main" id="{38A6A685-E3F9-E451-2F69-5887F18BB21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641307" y="2397195"/>
            <a:ext cx="5099050" cy="381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7D4DC8B2-5D55-2AA0-E38D-1FD8ADA847EE}"/>
              </a:ext>
            </a:extLst>
          </p:cNvPr>
          <p:cNvSpPr txBox="1"/>
          <p:nvPr/>
        </p:nvSpPr>
        <p:spPr>
          <a:xfrm>
            <a:off x="6754729" y="5446342"/>
            <a:ext cx="2216819" cy="369332"/>
          </a:xfrm>
          <a:prstGeom prst="rect">
            <a:avLst/>
          </a:prstGeom>
          <a:noFill/>
        </p:spPr>
        <p:txBody>
          <a:bodyPr wrap="square" rtlCol="0">
            <a:spAutoFit/>
          </a:bodyPr>
          <a:lstStyle/>
          <a:p>
            <a:pPr defTabSz="457200" eaLnBrk="1" fontAlgn="auto" hangingPunct="1">
              <a:spcBef>
                <a:spcPts val="0"/>
              </a:spcBef>
              <a:spcAft>
                <a:spcPts val="0"/>
              </a:spcAft>
            </a:pPr>
            <a:r>
              <a:rPr lang="en-US" b="0">
                <a:solidFill>
                  <a:srgbClr val="000000"/>
                </a:solidFill>
                <a:highlight>
                  <a:srgbClr val="C0C0C0"/>
                </a:highlight>
                <a:latin typeface="Arial" panose="020B0604020202020204"/>
                <a:ea typeface="+mn-ea"/>
                <a:cs typeface="+mn-cs"/>
              </a:rPr>
              <a:t>Swapping Space</a:t>
            </a:r>
          </a:p>
        </p:txBody>
      </p:sp>
      <p:sp>
        <p:nvSpPr>
          <p:cNvPr id="7" name="灯片编号占位符 2">
            <a:extLst>
              <a:ext uri="{FF2B5EF4-FFF2-40B4-BE49-F238E27FC236}">
                <a16:creationId xmlns:a16="http://schemas.microsoft.com/office/drawing/2014/main" id="{0ED9C15C-C80E-472A-35A5-3C0167D1AA92}"/>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64</a:t>
            </a:fld>
            <a:endParaRPr lang="nb-NO">
              <a:latin typeface="Arial"/>
              <a:cs typeface="Arial"/>
            </a:endParaRPr>
          </a:p>
        </p:txBody>
      </p:sp>
    </p:spTree>
    <p:extLst>
      <p:ext uri="{BB962C8B-B14F-4D97-AF65-F5344CB8AC3E}">
        <p14:creationId xmlns:p14="http://schemas.microsoft.com/office/powerpoint/2010/main" val="32432350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EF728-5CE2-5EF4-9480-1AF505B6F485}"/>
              </a:ext>
            </a:extLst>
          </p:cNvPr>
          <p:cNvSpPr>
            <a:spLocks noGrp="1"/>
          </p:cNvSpPr>
          <p:nvPr>
            <p:ph type="title"/>
          </p:nvPr>
        </p:nvSpPr>
        <p:spPr/>
        <p:txBody>
          <a:bodyPr/>
          <a:lstStyle/>
          <a:p>
            <a:r>
              <a:rPr lang="en-US"/>
              <a:t>Page</a:t>
            </a:r>
            <a:r>
              <a:rPr lang="zh-CN" altLang="en-US"/>
              <a:t> </a:t>
            </a:r>
            <a:r>
              <a:rPr lang="en-US" altLang="zh-CN"/>
              <a:t>Swapping</a:t>
            </a:r>
            <a:endParaRPr lang="en-US"/>
          </a:p>
        </p:txBody>
      </p:sp>
      <p:sp>
        <p:nvSpPr>
          <p:cNvPr id="4" name="Footer Placeholder 3">
            <a:extLst>
              <a:ext uri="{FF2B5EF4-FFF2-40B4-BE49-F238E27FC236}">
                <a16:creationId xmlns:a16="http://schemas.microsoft.com/office/drawing/2014/main" id="{32CC34D2-1828-52A1-0E1F-397F86168B6D}"/>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내용 개체 틀 2">
            <a:extLst>
              <a:ext uri="{FF2B5EF4-FFF2-40B4-BE49-F238E27FC236}">
                <a16:creationId xmlns:a16="http://schemas.microsoft.com/office/drawing/2014/main" id="{38F3C649-5B8E-CE23-E03A-2399C1C12935}"/>
              </a:ext>
            </a:extLst>
          </p:cNvPr>
          <p:cNvSpPr txBox="1">
            <a:spLocks/>
          </p:cNvSpPr>
          <p:nvPr/>
        </p:nvSpPr>
        <p:spPr>
          <a:xfrm>
            <a:off x="1702594" y="1399406"/>
            <a:ext cx="8786812" cy="550125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r>
              <a:rPr lang="en-US" altLang="ko-KR" b="0">
                <a:solidFill>
                  <a:srgbClr val="000000"/>
                </a:solidFill>
                <a:ea typeface="굴림" panose="020B0600000101010101" pitchFamily="34" charset="-127"/>
              </a:rPr>
              <a:t>Reserve some space on the disk for moving pages back and forth</a:t>
            </a:r>
            <a:r>
              <a:rPr lang="zh-CN" altLang="en-US" b="0">
                <a:solidFill>
                  <a:srgbClr val="000000"/>
                </a:solidFill>
                <a:ea typeface="黑体" panose="02010609060101010101" pitchFamily="49" charset="-122"/>
              </a:rPr>
              <a:t> </a:t>
            </a:r>
            <a:r>
              <a:rPr lang="en-US" altLang="zh-CN" b="0">
                <a:solidFill>
                  <a:srgbClr val="000000"/>
                </a:solidFill>
                <a:ea typeface="黑体" panose="02010609060101010101" pitchFamily="49" charset="-122"/>
              </a:rPr>
              <a:t>—— </a:t>
            </a:r>
            <a:r>
              <a:rPr lang="en-US" altLang="zh-CN">
                <a:solidFill>
                  <a:srgbClr val="0070C0"/>
                </a:solidFill>
                <a:ea typeface="黑体" panose="02010609060101010101" pitchFamily="49" charset="-122"/>
              </a:rPr>
              <a:t>Swap space</a:t>
            </a:r>
            <a:endParaRPr lang="en-US" altLang="ko-KR">
              <a:solidFill>
                <a:srgbClr val="0070C0"/>
              </a:solidFill>
              <a:ea typeface="굴림" panose="020B0600000101010101" pitchFamily="34" charset="-127"/>
            </a:endParaRPr>
          </a:p>
          <a:p>
            <a:pPr fontAlgn="auto">
              <a:spcAft>
                <a:spcPts val="0"/>
              </a:spcAft>
            </a:pPr>
            <a:r>
              <a:rPr lang="en-US" altLang="ko-KR" b="0">
                <a:solidFill>
                  <a:srgbClr val="000000"/>
                </a:solidFill>
                <a:ea typeface="굴림" panose="020B0600000101010101" pitchFamily="34" charset="-127"/>
              </a:rPr>
              <a:t>OS keeps track of the swap space, in </a:t>
            </a:r>
            <a:r>
              <a:rPr lang="en-US" altLang="ko-KR" b="0">
                <a:solidFill>
                  <a:srgbClr val="ED8013"/>
                </a:solidFill>
                <a:ea typeface="굴림" panose="020B0600000101010101" pitchFamily="34" charset="-127"/>
              </a:rPr>
              <a:t>page-sized unit.</a:t>
            </a:r>
            <a:endParaRPr lang="ko-KR" altLang="en-US" b="0">
              <a:solidFill>
                <a:srgbClr val="ED8013"/>
              </a:solidFill>
              <a:ea typeface="굴림" panose="020B0600000101010101" pitchFamily="34" charset="-127"/>
            </a:endParaRPr>
          </a:p>
        </p:txBody>
      </p:sp>
      <p:graphicFrame>
        <p:nvGraphicFramePr>
          <p:cNvPr id="6" name="표 5">
            <a:extLst>
              <a:ext uri="{FF2B5EF4-FFF2-40B4-BE49-F238E27FC236}">
                <a16:creationId xmlns:a16="http://schemas.microsoft.com/office/drawing/2014/main" id="{1A4BF840-D316-A586-A0DB-ED3363DBF5E2}"/>
              </a:ext>
            </a:extLst>
          </p:cNvPr>
          <p:cNvGraphicFramePr>
            <a:graphicFrameLocks noGrp="1"/>
          </p:cNvGraphicFramePr>
          <p:nvPr/>
        </p:nvGraphicFramePr>
        <p:xfrm>
          <a:off x="3756025" y="3156248"/>
          <a:ext cx="4464496" cy="936104"/>
        </p:xfrm>
        <a:graphic>
          <a:graphicData uri="http://schemas.openxmlformats.org/drawingml/2006/table">
            <a:tbl>
              <a:tblPr firstRow="1" bandRow="1">
                <a:tableStyleId>{5C22544A-7EE6-4342-B048-85BDC9FD1C3A}</a:tableStyleId>
              </a:tblPr>
              <a:tblGrid>
                <a:gridCol w="1116124">
                  <a:extLst>
                    <a:ext uri="{9D8B030D-6E8A-4147-A177-3AD203B41FA5}">
                      <a16:colId xmlns:a16="http://schemas.microsoft.com/office/drawing/2014/main" val="20000"/>
                    </a:ext>
                  </a:extLst>
                </a:gridCol>
                <a:gridCol w="1116124">
                  <a:extLst>
                    <a:ext uri="{9D8B030D-6E8A-4147-A177-3AD203B41FA5}">
                      <a16:colId xmlns:a16="http://schemas.microsoft.com/office/drawing/2014/main" val="20001"/>
                    </a:ext>
                  </a:extLst>
                </a:gridCol>
                <a:gridCol w="1116124">
                  <a:extLst>
                    <a:ext uri="{9D8B030D-6E8A-4147-A177-3AD203B41FA5}">
                      <a16:colId xmlns:a16="http://schemas.microsoft.com/office/drawing/2014/main" val="20002"/>
                    </a:ext>
                  </a:extLst>
                </a:gridCol>
                <a:gridCol w="1116124">
                  <a:extLst>
                    <a:ext uri="{9D8B030D-6E8A-4147-A177-3AD203B41FA5}">
                      <a16:colId xmlns:a16="http://schemas.microsoft.com/office/drawing/2014/main" val="20003"/>
                    </a:ext>
                  </a:extLst>
                </a:gridCol>
              </a:tblGrid>
              <a:tr h="936104">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0</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1</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2]</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1</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3]</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2</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bl>
          </a:graphicData>
        </a:graphic>
      </p:graphicFrame>
      <p:sp>
        <p:nvSpPr>
          <p:cNvPr id="7" name="TextBox 6">
            <a:extLst>
              <a:ext uri="{FF2B5EF4-FFF2-40B4-BE49-F238E27FC236}">
                <a16:creationId xmlns:a16="http://schemas.microsoft.com/office/drawing/2014/main" id="{E06A1099-D8D8-F10E-4DE6-45D7FCA3483C}"/>
              </a:ext>
            </a:extLst>
          </p:cNvPr>
          <p:cNvSpPr txBox="1"/>
          <p:nvPr/>
        </p:nvSpPr>
        <p:spPr>
          <a:xfrm>
            <a:off x="2459880" y="3300264"/>
            <a:ext cx="1619943" cy="523220"/>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Physical</a:t>
            </a:r>
          </a:p>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Memory</a:t>
            </a:r>
          </a:p>
        </p:txBody>
      </p:sp>
      <p:sp>
        <p:nvSpPr>
          <p:cNvPr id="8" name="TextBox 7">
            <a:extLst>
              <a:ext uri="{FF2B5EF4-FFF2-40B4-BE49-F238E27FC236}">
                <a16:creationId xmlns:a16="http://schemas.microsoft.com/office/drawing/2014/main" id="{B978D4BC-96D5-EC7C-74A9-D6A3790CCB5C}"/>
              </a:ext>
            </a:extLst>
          </p:cNvPr>
          <p:cNvSpPr txBox="1"/>
          <p:nvPr/>
        </p:nvSpPr>
        <p:spPr>
          <a:xfrm>
            <a:off x="3504235" y="291266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0</a:t>
            </a:r>
          </a:p>
        </p:txBody>
      </p:sp>
      <p:sp>
        <p:nvSpPr>
          <p:cNvPr id="9" name="TextBox 8">
            <a:extLst>
              <a:ext uri="{FF2B5EF4-FFF2-40B4-BE49-F238E27FC236}">
                <a16:creationId xmlns:a16="http://schemas.microsoft.com/office/drawing/2014/main" id="{42ABA2AE-5A4B-0041-4F8C-B7C2CE882AF5}"/>
              </a:ext>
            </a:extLst>
          </p:cNvPr>
          <p:cNvSpPr txBox="1"/>
          <p:nvPr/>
        </p:nvSpPr>
        <p:spPr>
          <a:xfrm>
            <a:off x="4620122" y="290569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1</a:t>
            </a:r>
          </a:p>
        </p:txBody>
      </p:sp>
      <p:sp>
        <p:nvSpPr>
          <p:cNvPr id="10" name="TextBox 9">
            <a:extLst>
              <a:ext uri="{FF2B5EF4-FFF2-40B4-BE49-F238E27FC236}">
                <a16:creationId xmlns:a16="http://schemas.microsoft.com/office/drawing/2014/main" id="{9FDB4CD9-4A1F-E360-D87D-79C0D872C2AF}"/>
              </a:ext>
            </a:extLst>
          </p:cNvPr>
          <p:cNvSpPr txBox="1"/>
          <p:nvPr/>
        </p:nvSpPr>
        <p:spPr>
          <a:xfrm>
            <a:off x="5772250" y="290507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2</a:t>
            </a:r>
          </a:p>
        </p:txBody>
      </p:sp>
      <p:sp>
        <p:nvSpPr>
          <p:cNvPr id="11" name="TextBox 10">
            <a:extLst>
              <a:ext uri="{FF2B5EF4-FFF2-40B4-BE49-F238E27FC236}">
                <a16:creationId xmlns:a16="http://schemas.microsoft.com/office/drawing/2014/main" id="{D62EB019-6600-2520-1CC7-FBB3F2E4B1EC}"/>
              </a:ext>
            </a:extLst>
          </p:cNvPr>
          <p:cNvSpPr txBox="1"/>
          <p:nvPr/>
        </p:nvSpPr>
        <p:spPr>
          <a:xfrm>
            <a:off x="6852370" y="290507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3</a:t>
            </a:r>
          </a:p>
        </p:txBody>
      </p:sp>
      <p:graphicFrame>
        <p:nvGraphicFramePr>
          <p:cNvPr id="12" name="표 12">
            <a:extLst>
              <a:ext uri="{FF2B5EF4-FFF2-40B4-BE49-F238E27FC236}">
                <a16:creationId xmlns:a16="http://schemas.microsoft.com/office/drawing/2014/main" id="{F16C00FE-B35F-11BE-C6C9-3EC3938972A6}"/>
              </a:ext>
            </a:extLst>
          </p:cNvPr>
          <p:cNvGraphicFramePr>
            <a:graphicFrameLocks noGrp="1"/>
          </p:cNvGraphicFramePr>
          <p:nvPr/>
        </p:nvGraphicFramePr>
        <p:xfrm>
          <a:off x="2747913" y="4720679"/>
          <a:ext cx="6678864" cy="720080"/>
        </p:xfrm>
        <a:graphic>
          <a:graphicData uri="http://schemas.openxmlformats.org/drawingml/2006/table">
            <a:tbl>
              <a:tblPr firstRow="1" bandRow="1">
                <a:tableStyleId>{5C22544A-7EE6-4342-B048-85BDC9FD1C3A}</a:tableStyleId>
              </a:tblPr>
              <a:tblGrid>
                <a:gridCol w="834858">
                  <a:extLst>
                    <a:ext uri="{9D8B030D-6E8A-4147-A177-3AD203B41FA5}">
                      <a16:colId xmlns:a16="http://schemas.microsoft.com/office/drawing/2014/main" val="20000"/>
                    </a:ext>
                  </a:extLst>
                </a:gridCol>
                <a:gridCol w="834858">
                  <a:extLst>
                    <a:ext uri="{9D8B030D-6E8A-4147-A177-3AD203B41FA5}">
                      <a16:colId xmlns:a16="http://schemas.microsoft.com/office/drawing/2014/main" val="20001"/>
                    </a:ext>
                  </a:extLst>
                </a:gridCol>
                <a:gridCol w="834858">
                  <a:extLst>
                    <a:ext uri="{9D8B030D-6E8A-4147-A177-3AD203B41FA5}">
                      <a16:colId xmlns:a16="http://schemas.microsoft.com/office/drawing/2014/main" val="20002"/>
                    </a:ext>
                  </a:extLst>
                </a:gridCol>
                <a:gridCol w="834858">
                  <a:extLst>
                    <a:ext uri="{9D8B030D-6E8A-4147-A177-3AD203B41FA5}">
                      <a16:colId xmlns:a16="http://schemas.microsoft.com/office/drawing/2014/main" val="20003"/>
                    </a:ext>
                  </a:extLst>
                </a:gridCol>
                <a:gridCol w="834858">
                  <a:extLst>
                    <a:ext uri="{9D8B030D-6E8A-4147-A177-3AD203B41FA5}">
                      <a16:colId xmlns:a16="http://schemas.microsoft.com/office/drawing/2014/main" val="20004"/>
                    </a:ext>
                  </a:extLst>
                </a:gridCol>
                <a:gridCol w="834858">
                  <a:extLst>
                    <a:ext uri="{9D8B030D-6E8A-4147-A177-3AD203B41FA5}">
                      <a16:colId xmlns:a16="http://schemas.microsoft.com/office/drawing/2014/main" val="20005"/>
                    </a:ext>
                  </a:extLst>
                </a:gridCol>
                <a:gridCol w="834858">
                  <a:extLst>
                    <a:ext uri="{9D8B030D-6E8A-4147-A177-3AD203B41FA5}">
                      <a16:colId xmlns:a16="http://schemas.microsoft.com/office/drawing/2014/main" val="20006"/>
                    </a:ext>
                  </a:extLst>
                </a:gridCol>
                <a:gridCol w="834858">
                  <a:extLst>
                    <a:ext uri="{9D8B030D-6E8A-4147-A177-3AD203B41FA5}">
                      <a16:colId xmlns:a16="http://schemas.microsoft.com/office/drawing/2014/main" val="20007"/>
                    </a:ext>
                  </a:extLst>
                </a:gridCol>
              </a:tblGrid>
              <a:tr h="720080">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0</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0</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a:solidFill>
                            <a:schemeClr val="tx1"/>
                          </a:solidFill>
                          <a:latin typeface="맑은 고딕" pitchFamily="50" charset="-127"/>
                          <a:ea typeface="맑은 고딕" pitchFamily="50" charset="-127"/>
                        </a:rPr>
                        <a:t> 2]</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[Free]</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1</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1</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3</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2</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3</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0"/>
                  </a:ext>
                </a:extLst>
              </a:tr>
            </a:tbl>
          </a:graphicData>
        </a:graphic>
      </p:graphicFrame>
      <p:sp>
        <p:nvSpPr>
          <p:cNvPr id="13" name="TextBox 12">
            <a:extLst>
              <a:ext uri="{FF2B5EF4-FFF2-40B4-BE49-F238E27FC236}">
                <a16:creationId xmlns:a16="http://schemas.microsoft.com/office/drawing/2014/main" id="{71512A6E-F1E4-60FF-73AE-71CD78EBC0EF}"/>
              </a:ext>
            </a:extLst>
          </p:cNvPr>
          <p:cNvSpPr txBox="1"/>
          <p:nvPr/>
        </p:nvSpPr>
        <p:spPr>
          <a:xfrm>
            <a:off x="1595786" y="4792687"/>
            <a:ext cx="1619943" cy="523220"/>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Swap</a:t>
            </a:r>
          </a:p>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Space</a:t>
            </a:r>
          </a:p>
        </p:txBody>
      </p:sp>
      <p:sp>
        <p:nvSpPr>
          <p:cNvPr id="14" name="TextBox 13">
            <a:extLst>
              <a:ext uri="{FF2B5EF4-FFF2-40B4-BE49-F238E27FC236}">
                <a16:creationId xmlns:a16="http://schemas.microsoft.com/office/drawing/2014/main" id="{0E8655F6-AD37-685E-B086-BB99EDE06E94}"/>
              </a:ext>
            </a:extLst>
          </p:cNvPr>
          <p:cNvSpPr txBox="1"/>
          <p:nvPr/>
        </p:nvSpPr>
        <p:spPr>
          <a:xfrm>
            <a:off x="2387874" y="4443681"/>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0</a:t>
            </a:r>
          </a:p>
        </p:txBody>
      </p:sp>
      <p:sp>
        <p:nvSpPr>
          <p:cNvPr id="15" name="TextBox 14">
            <a:extLst>
              <a:ext uri="{FF2B5EF4-FFF2-40B4-BE49-F238E27FC236}">
                <a16:creationId xmlns:a16="http://schemas.microsoft.com/office/drawing/2014/main" id="{47A75B16-2FB8-DECB-6976-FC329D640939}"/>
              </a:ext>
            </a:extLst>
          </p:cNvPr>
          <p:cNvSpPr txBox="1"/>
          <p:nvPr/>
        </p:nvSpPr>
        <p:spPr>
          <a:xfrm>
            <a:off x="3179962"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1</a:t>
            </a:r>
          </a:p>
        </p:txBody>
      </p:sp>
      <p:sp>
        <p:nvSpPr>
          <p:cNvPr id="16" name="TextBox 15">
            <a:extLst>
              <a:ext uri="{FF2B5EF4-FFF2-40B4-BE49-F238E27FC236}">
                <a16:creationId xmlns:a16="http://schemas.microsoft.com/office/drawing/2014/main" id="{A66C697B-7D71-075A-0BAC-DEB01697A841}"/>
              </a:ext>
            </a:extLst>
          </p:cNvPr>
          <p:cNvSpPr txBox="1"/>
          <p:nvPr/>
        </p:nvSpPr>
        <p:spPr>
          <a:xfrm>
            <a:off x="4044058"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2</a:t>
            </a:r>
          </a:p>
        </p:txBody>
      </p:sp>
      <p:sp>
        <p:nvSpPr>
          <p:cNvPr id="17" name="TextBox 16">
            <a:extLst>
              <a:ext uri="{FF2B5EF4-FFF2-40B4-BE49-F238E27FC236}">
                <a16:creationId xmlns:a16="http://schemas.microsoft.com/office/drawing/2014/main" id="{834EF830-7E12-62E7-95AE-B79863A35EB7}"/>
              </a:ext>
            </a:extLst>
          </p:cNvPr>
          <p:cNvSpPr txBox="1"/>
          <p:nvPr/>
        </p:nvSpPr>
        <p:spPr>
          <a:xfrm>
            <a:off x="4872387"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3</a:t>
            </a:r>
          </a:p>
        </p:txBody>
      </p:sp>
      <p:sp>
        <p:nvSpPr>
          <p:cNvPr id="18" name="TextBox 17">
            <a:extLst>
              <a:ext uri="{FF2B5EF4-FFF2-40B4-BE49-F238E27FC236}">
                <a16:creationId xmlns:a16="http://schemas.microsoft.com/office/drawing/2014/main" id="{567C9A54-F827-83A9-A76B-696C3AEDD6DD}"/>
              </a:ext>
            </a:extLst>
          </p:cNvPr>
          <p:cNvSpPr txBox="1"/>
          <p:nvPr/>
        </p:nvSpPr>
        <p:spPr>
          <a:xfrm>
            <a:off x="5736483"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4</a:t>
            </a:r>
          </a:p>
        </p:txBody>
      </p:sp>
      <p:sp>
        <p:nvSpPr>
          <p:cNvPr id="19" name="TextBox 18">
            <a:extLst>
              <a:ext uri="{FF2B5EF4-FFF2-40B4-BE49-F238E27FC236}">
                <a16:creationId xmlns:a16="http://schemas.microsoft.com/office/drawing/2014/main" id="{9A849259-3028-A505-9C9B-FB49A1114884}"/>
              </a:ext>
            </a:extLst>
          </p:cNvPr>
          <p:cNvSpPr txBox="1"/>
          <p:nvPr/>
        </p:nvSpPr>
        <p:spPr>
          <a:xfrm>
            <a:off x="6528571"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5</a:t>
            </a:r>
          </a:p>
        </p:txBody>
      </p:sp>
      <p:sp>
        <p:nvSpPr>
          <p:cNvPr id="20" name="TextBox 19">
            <a:extLst>
              <a:ext uri="{FF2B5EF4-FFF2-40B4-BE49-F238E27FC236}">
                <a16:creationId xmlns:a16="http://schemas.microsoft.com/office/drawing/2014/main" id="{DC9651FD-6C5F-C212-CB42-0111EC48DBEC}"/>
              </a:ext>
            </a:extLst>
          </p:cNvPr>
          <p:cNvSpPr txBox="1"/>
          <p:nvPr/>
        </p:nvSpPr>
        <p:spPr>
          <a:xfrm>
            <a:off x="7392667"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6</a:t>
            </a:r>
          </a:p>
        </p:txBody>
      </p:sp>
      <p:sp>
        <p:nvSpPr>
          <p:cNvPr id="21" name="TextBox 20">
            <a:extLst>
              <a:ext uri="{FF2B5EF4-FFF2-40B4-BE49-F238E27FC236}">
                <a16:creationId xmlns:a16="http://schemas.microsoft.com/office/drawing/2014/main" id="{CED63BB4-9A3C-F642-61C2-7E14291569F9}"/>
              </a:ext>
            </a:extLst>
          </p:cNvPr>
          <p:cNvSpPr txBox="1"/>
          <p:nvPr/>
        </p:nvSpPr>
        <p:spPr>
          <a:xfrm>
            <a:off x="8184755"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7</a:t>
            </a:r>
          </a:p>
        </p:txBody>
      </p:sp>
      <p:sp>
        <p:nvSpPr>
          <p:cNvPr id="22" name="TextBox 21">
            <a:extLst>
              <a:ext uri="{FF2B5EF4-FFF2-40B4-BE49-F238E27FC236}">
                <a16:creationId xmlns:a16="http://schemas.microsoft.com/office/drawing/2014/main" id="{C9073322-81E6-1CD4-B223-18206E2C0303}"/>
              </a:ext>
            </a:extLst>
          </p:cNvPr>
          <p:cNvSpPr txBox="1"/>
          <p:nvPr/>
        </p:nvSpPr>
        <p:spPr>
          <a:xfrm>
            <a:off x="4188074" y="5584776"/>
            <a:ext cx="3564633" cy="307777"/>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Physical Memory and Swap Space</a:t>
            </a:r>
          </a:p>
        </p:txBody>
      </p:sp>
      <p:sp>
        <p:nvSpPr>
          <p:cNvPr id="3" name="灯片编号占位符 2">
            <a:extLst>
              <a:ext uri="{FF2B5EF4-FFF2-40B4-BE49-F238E27FC236}">
                <a16:creationId xmlns:a16="http://schemas.microsoft.com/office/drawing/2014/main" id="{7D61CB02-E922-2D56-C7F2-EF27B0DA3CDA}"/>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65</a:t>
            </a:fld>
            <a:endParaRPr lang="nb-NO">
              <a:latin typeface="Arial"/>
              <a:cs typeface="Arial"/>
            </a:endParaRPr>
          </a:p>
        </p:txBody>
      </p:sp>
    </p:spTree>
    <p:extLst>
      <p:ext uri="{BB962C8B-B14F-4D97-AF65-F5344CB8AC3E}">
        <p14:creationId xmlns:p14="http://schemas.microsoft.com/office/powerpoint/2010/main" val="39802018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3AFE2-3FDD-C63F-9C04-85D63D405E95}"/>
              </a:ext>
            </a:extLst>
          </p:cNvPr>
          <p:cNvSpPr>
            <a:spLocks noGrp="1"/>
          </p:cNvSpPr>
          <p:nvPr>
            <p:ph type="title"/>
          </p:nvPr>
        </p:nvSpPr>
        <p:spPr/>
        <p:txBody>
          <a:bodyPr/>
          <a:lstStyle/>
          <a:p>
            <a:r>
              <a:rPr lang="en-US"/>
              <a:t>Page Swapping</a:t>
            </a:r>
          </a:p>
        </p:txBody>
      </p:sp>
      <p:sp>
        <p:nvSpPr>
          <p:cNvPr id="3" name="Content Placeholder 2">
            <a:extLst>
              <a:ext uri="{FF2B5EF4-FFF2-40B4-BE49-F238E27FC236}">
                <a16:creationId xmlns:a16="http://schemas.microsoft.com/office/drawing/2014/main" id="{12DCA84D-21BE-A015-2D46-8AC13CD06B31}"/>
              </a:ext>
            </a:extLst>
          </p:cNvPr>
          <p:cNvSpPr>
            <a:spLocks noGrp="1"/>
          </p:cNvSpPr>
          <p:nvPr>
            <p:ph idx="1"/>
          </p:nvPr>
        </p:nvSpPr>
        <p:spPr/>
        <p:txBody>
          <a:bodyPr/>
          <a:lstStyle/>
          <a:p>
            <a:r>
              <a:rPr lang="en-US"/>
              <a:t>How to know where a page lives?</a:t>
            </a:r>
          </a:p>
          <a:p>
            <a:pPr lvl="1"/>
            <a:r>
              <a:rPr lang="en-US" b="1">
                <a:solidFill>
                  <a:srgbClr val="0070C0"/>
                </a:solidFill>
              </a:rPr>
              <a:t>Present bit/Valid bit</a:t>
            </a:r>
          </a:p>
          <a:p>
            <a:pPr lvl="1"/>
            <a:r>
              <a:rPr lang="en-US" b="1">
                <a:solidFill>
                  <a:srgbClr val="0070C0"/>
                </a:solidFill>
              </a:rPr>
              <a:t>1 indicates in-memory</a:t>
            </a:r>
          </a:p>
          <a:p>
            <a:pPr lvl="1"/>
            <a:r>
              <a:rPr lang="en-US" b="1">
                <a:solidFill>
                  <a:srgbClr val="FF0000"/>
                </a:solidFill>
              </a:rPr>
              <a:t>0 indicates in-disk</a:t>
            </a:r>
          </a:p>
          <a:p>
            <a:pPr marL="457200" lvl="1" indent="0">
              <a:buNone/>
            </a:pPr>
            <a:r>
              <a:rPr lang="en-US">
                <a:solidFill>
                  <a:srgbClr val="0070C0"/>
                </a:solidFill>
              </a:rPr>
              <a:t>                                X86 page table entry (PTE)</a:t>
            </a:r>
          </a:p>
          <a:p>
            <a:pPr marL="457200" lvl="1" indent="0">
              <a:buNone/>
            </a:pPr>
            <a:endParaRPr lang="en-US">
              <a:solidFill>
                <a:srgbClr val="0070C0"/>
              </a:solidFill>
            </a:endParaRPr>
          </a:p>
          <a:p>
            <a:pPr marL="457200" lvl="1" indent="0">
              <a:buNone/>
            </a:pPr>
            <a:endParaRPr lang="en-US">
              <a:solidFill>
                <a:srgbClr val="0070C0"/>
              </a:solidFill>
            </a:endParaRPr>
          </a:p>
          <a:p>
            <a:pPr marL="457200" lvl="1" indent="0">
              <a:buNone/>
            </a:pPr>
            <a:endParaRPr lang="en-US">
              <a:solidFill>
                <a:srgbClr val="0070C0"/>
              </a:solidFill>
            </a:endParaRPr>
          </a:p>
          <a:p>
            <a:pPr marL="457200" lvl="1" indent="0">
              <a:buNone/>
            </a:pPr>
            <a:endParaRPr lang="en-US">
              <a:solidFill>
                <a:srgbClr val="0070C0"/>
              </a:solidFill>
            </a:endParaRPr>
          </a:p>
          <a:p>
            <a:r>
              <a:rPr lang="en-US" b="1">
                <a:solidFill>
                  <a:srgbClr val="FF0000"/>
                </a:solidFill>
              </a:rPr>
              <a:t>Page fault: </a:t>
            </a:r>
            <a:r>
              <a:rPr lang="en-US"/>
              <a:t>if present bit in PTE is 0, when accessing a page</a:t>
            </a:r>
          </a:p>
          <a:p>
            <a:endParaRPr lang="en-US">
              <a:solidFill>
                <a:srgbClr val="0070C0"/>
              </a:solidFill>
            </a:endParaRPr>
          </a:p>
          <a:p>
            <a:pPr lvl="1"/>
            <a:endParaRPr lang="en-US" b="1">
              <a:solidFill>
                <a:srgbClr val="FF0000"/>
              </a:solidFill>
            </a:endParaRPr>
          </a:p>
        </p:txBody>
      </p:sp>
      <p:grpSp>
        <p:nvGrpSpPr>
          <p:cNvPr id="18" name="그룹 30">
            <a:extLst>
              <a:ext uri="{FF2B5EF4-FFF2-40B4-BE49-F238E27FC236}">
                <a16:creationId xmlns:a16="http://schemas.microsoft.com/office/drawing/2014/main" id="{1DBA3A15-4919-A5F0-BC16-33A89EE23744}"/>
              </a:ext>
            </a:extLst>
          </p:cNvPr>
          <p:cNvGrpSpPr/>
          <p:nvPr/>
        </p:nvGrpSpPr>
        <p:grpSpPr>
          <a:xfrm>
            <a:off x="2253627" y="3044515"/>
            <a:ext cx="7672214" cy="1196362"/>
            <a:chOff x="899592" y="1657752"/>
            <a:chExt cx="7027687" cy="763136"/>
          </a:xfrm>
        </p:grpSpPr>
        <p:graphicFrame>
          <p:nvGraphicFramePr>
            <p:cNvPr id="19" name="내용 개체 틀 11">
              <a:extLst>
                <a:ext uri="{FF2B5EF4-FFF2-40B4-BE49-F238E27FC236}">
                  <a16:creationId xmlns:a16="http://schemas.microsoft.com/office/drawing/2014/main" id="{12EB301F-E7B7-9891-65ED-5D09CC17FE5E}"/>
                </a:ext>
              </a:extLst>
            </p:cNvPr>
            <p:cNvGraphicFramePr>
              <a:graphicFrameLocks/>
            </p:cNvGraphicFramePr>
            <p:nvPr/>
          </p:nvGraphicFramePr>
          <p:xfrm>
            <a:off x="899592" y="1657752"/>
            <a:ext cx="7027682" cy="194426"/>
          </p:xfrm>
          <a:graphic>
            <a:graphicData uri="http://schemas.openxmlformats.org/drawingml/2006/table">
              <a:tbl>
                <a:tblPr firstRow="1" bandRow="1">
                  <a:tableStyleId>{5C22544A-7EE6-4342-B048-85BDC9FD1C3A}</a:tableStyleId>
                </a:tblPr>
                <a:tblGrid>
                  <a:gridCol w="239756">
                    <a:extLst>
                      <a:ext uri="{9D8B030D-6E8A-4147-A177-3AD203B41FA5}">
                        <a16:colId xmlns:a16="http://schemas.microsoft.com/office/drawing/2014/main" val="20000"/>
                      </a:ext>
                    </a:extLst>
                  </a:gridCol>
                  <a:gridCol w="239757">
                    <a:extLst>
                      <a:ext uri="{9D8B030D-6E8A-4147-A177-3AD203B41FA5}">
                        <a16:colId xmlns:a16="http://schemas.microsoft.com/office/drawing/2014/main" val="20001"/>
                      </a:ext>
                    </a:extLst>
                  </a:gridCol>
                  <a:gridCol w="239757">
                    <a:extLst>
                      <a:ext uri="{9D8B030D-6E8A-4147-A177-3AD203B41FA5}">
                        <a16:colId xmlns:a16="http://schemas.microsoft.com/office/drawing/2014/main" val="20002"/>
                      </a:ext>
                    </a:extLst>
                  </a:gridCol>
                  <a:gridCol w="239756">
                    <a:extLst>
                      <a:ext uri="{9D8B030D-6E8A-4147-A177-3AD203B41FA5}">
                        <a16:colId xmlns:a16="http://schemas.microsoft.com/office/drawing/2014/main" val="20003"/>
                      </a:ext>
                    </a:extLst>
                  </a:gridCol>
                  <a:gridCol w="239756">
                    <a:extLst>
                      <a:ext uri="{9D8B030D-6E8A-4147-A177-3AD203B41FA5}">
                        <a16:colId xmlns:a16="http://schemas.microsoft.com/office/drawing/2014/main" val="20004"/>
                      </a:ext>
                    </a:extLst>
                  </a:gridCol>
                  <a:gridCol w="239757">
                    <a:extLst>
                      <a:ext uri="{9D8B030D-6E8A-4147-A177-3AD203B41FA5}">
                        <a16:colId xmlns:a16="http://schemas.microsoft.com/office/drawing/2014/main" val="20005"/>
                      </a:ext>
                    </a:extLst>
                  </a:gridCol>
                  <a:gridCol w="239757">
                    <a:extLst>
                      <a:ext uri="{9D8B030D-6E8A-4147-A177-3AD203B41FA5}">
                        <a16:colId xmlns:a16="http://schemas.microsoft.com/office/drawing/2014/main" val="20006"/>
                      </a:ext>
                    </a:extLst>
                  </a:gridCol>
                  <a:gridCol w="239756">
                    <a:extLst>
                      <a:ext uri="{9D8B030D-6E8A-4147-A177-3AD203B41FA5}">
                        <a16:colId xmlns:a16="http://schemas.microsoft.com/office/drawing/2014/main" val="20007"/>
                      </a:ext>
                    </a:extLst>
                  </a:gridCol>
                  <a:gridCol w="239756">
                    <a:extLst>
                      <a:ext uri="{9D8B030D-6E8A-4147-A177-3AD203B41FA5}">
                        <a16:colId xmlns:a16="http://schemas.microsoft.com/office/drawing/2014/main" val="20008"/>
                      </a:ext>
                    </a:extLst>
                  </a:gridCol>
                  <a:gridCol w="239757">
                    <a:extLst>
                      <a:ext uri="{9D8B030D-6E8A-4147-A177-3AD203B41FA5}">
                        <a16:colId xmlns:a16="http://schemas.microsoft.com/office/drawing/2014/main" val="20009"/>
                      </a:ext>
                    </a:extLst>
                  </a:gridCol>
                  <a:gridCol w="239757">
                    <a:extLst>
                      <a:ext uri="{9D8B030D-6E8A-4147-A177-3AD203B41FA5}">
                        <a16:colId xmlns:a16="http://schemas.microsoft.com/office/drawing/2014/main" val="20010"/>
                      </a:ext>
                    </a:extLst>
                  </a:gridCol>
                  <a:gridCol w="239756">
                    <a:extLst>
                      <a:ext uri="{9D8B030D-6E8A-4147-A177-3AD203B41FA5}">
                        <a16:colId xmlns:a16="http://schemas.microsoft.com/office/drawing/2014/main" val="20011"/>
                      </a:ext>
                    </a:extLst>
                  </a:gridCol>
                  <a:gridCol w="239756">
                    <a:extLst>
                      <a:ext uri="{9D8B030D-6E8A-4147-A177-3AD203B41FA5}">
                        <a16:colId xmlns:a16="http://schemas.microsoft.com/office/drawing/2014/main" val="20012"/>
                      </a:ext>
                    </a:extLst>
                  </a:gridCol>
                  <a:gridCol w="239757">
                    <a:extLst>
                      <a:ext uri="{9D8B030D-6E8A-4147-A177-3AD203B41FA5}">
                        <a16:colId xmlns:a16="http://schemas.microsoft.com/office/drawing/2014/main" val="20013"/>
                      </a:ext>
                    </a:extLst>
                  </a:gridCol>
                  <a:gridCol w="239757">
                    <a:extLst>
                      <a:ext uri="{9D8B030D-6E8A-4147-A177-3AD203B41FA5}">
                        <a16:colId xmlns:a16="http://schemas.microsoft.com/office/drawing/2014/main" val="20014"/>
                      </a:ext>
                    </a:extLst>
                  </a:gridCol>
                  <a:gridCol w="239756">
                    <a:extLst>
                      <a:ext uri="{9D8B030D-6E8A-4147-A177-3AD203B41FA5}">
                        <a16:colId xmlns:a16="http://schemas.microsoft.com/office/drawing/2014/main" val="20015"/>
                      </a:ext>
                    </a:extLst>
                  </a:gridCol>
                  <a:gridCol w="239756">
                    <a:extLst>
                      <a:ext uri="{9D8B030D-6E8A-4147-A177-3AD203B41FA5}">
                        <a16:colId xmlns:a16="http://schemas.microsoft.com/office/drawing/2014/main" val="20016"/>
                      </a:ext>
                    </a:extLst>
                  </a:gridCol>
                  <a:gridCol w="239757">
                    <a:extLst>
                      <a:ext uri="{9D8B030D-6E8A-4147-A177-3AD203B41FA5}">
                        <a16:colId xmlns:a16="http://schemas.microsoft.com/office/drawing/2014/main" val="20017"/>
                      </a:ext>
                    </a:extLst>
                  </a:gridCol>
                  <a:gridCol w="239757">
                    <a:extLst>
                      <a:ext uri="{9D8B030D-6E8A-4147-A177-3AD203B41FA5}">
                        <a16:colId xmlns:a16="http://schemas.microsoft.com/office/drawing/2014/main" val="20018"/>
                      </a:ext>
                    </a:extLst>
                  </a:gridCol>
                  <a:gridCol w="239756">
                    <a:extLst>
                      <a:ext uri="{9D8B030D-6E8A-4147-A177-3AD203B41FA5}">
                        <a16:colId xmlns:a16="http://schemas.microsoft.com/office/drawing/2014/main" val="20019"/>
                      </a:ext>
                    </a:extLst>
                  </a:gridCol>
                  <a:gridCol w="239756">
                    <a:extLst>
                      <a:ext uri="{9D8B030D-6E8A-4147-A177-3AD203B41FA5}">
                        <a16:colId xmlns:a16="http://schemas.microsoft.com/office/drawing/2014/main" val="20020"/>
                      </a:ext>
                    </a:extLst>
                  </a:gridCol>
                  <a:gridCol w="239757">
                    <a:extLst>
                      <a:ext uri="{9D8B030D-6E8A-4147-A177-3AD203B41FA5}">
                        <a16:colId xmlns:a16="http://schemas.microsoft.com/office/drawing/2014/main" val="20021"/>
                      </a:ext>
                    </a:extLst>
                  </a:gridCol>
                  <a:gridCol w="239757">
                    <a:extLst>
                      <a:ext uri="{9D8B030D-6E8A-4147-A177-3AD203B41FA5}">
                        <a16:colId xmlns:a16="http://schemas.microsoft.com/office/drawing/2014/main" val="20022"/>
                      </a:ext>
                    </a:extLst>
                  </a:gridCol>
                  <a:gridCol w="239756">
                    <a:extLst>
                      <a:ext uri="{9D8B030D-6E8A-4147-A177-3AD203B41FA5}">
                        <a16:colId xmlns:a16="http://schemas.microsoft.com/office/drawing/2014/main" val="20023"/>
                      </a:ext>
                    </a:extLst>
                  </a:gridCol>
                  <a:gridCol w="239756">
                    <a:extLst>
                      <a:ext uri="{9D8B030D-6E8A-4147-A177-3AD203B41FA5}">
                        <a16:colId xmlns:a16="http://schemas.microsoft.com/office/drawing/2014/main" val="20024"/>
                      </a:ext>
                    </a:extLst>
                  </a:gridCol>
                  <a:gridCol w="239757">
                    <a:extLst>
                      <a:ext uri="{9D8B030D-6E8A-4147-A177-3AD203B41FA5}">
                        <a16:colId xmlns:a16="http://schemas.microsoft.com/office/drawing/2014/main" val="20025"/>
                      </a:ext>
                    </a:extLst>
                  </a:gridCol>
                  <a:gridCol w="239757">
                    <a:extLst>
                      <a:ext uri="{9D8B030D-6E8A-4147-A177-3AD203B41FA5}">
                        <a16:colId xmlns:a16="http://schemas.microsoft.com/office/drawing/2014/main" val="20026"/>
                      </a:ext>
                    </a:extLst>
                  </a:gridCol>
                  <a:gridCol w="239756">
                    <a:extLst>
                      <a:ext uri="{9D8B030D-6E8A-4147-A177-3AD203B41FA5}">
                        <a16:colId xmlns:a16="http://schemas.microsoft.com/office/drawing/2014/main" val="20027"/>
                      </a:ext>
                    </a:extLst>
                  </a:gridCol>
                  <a:gridCol w="239756">
                    <a:extLst>
                      <a:ext uri="{9D8B030D-6E8A-4147-A177-3AD203B41FA5}">
                        <a16:colId xmlns:a16="http://schemas.microsoft.com/office/drawing/2014/main" val="20028"/>
                      </a:ext>
                    </a:extLst>
                  </a:gridCol>
                  <a:gridCol w="239757">
                    <a:extLst>
                      <a:ext uri="{9D8B030D-6E8A-4147-A177-3AD203B41FA5}">
                        <a16:colId xmlns:a16="http://schemas.microsoft.com/office/drawing/2014/main" val="20029"/>
                      </a:ext>
                    </a:extLst>
                  </a:gridCol>
                  <a:gridCol w="239757">
                    <a:extLst>
                      <a:ext uri="{9D8B030D-6E8A-4147-A177-3AD203B41FA5}">
                        <a16:colId xmlns:a16="http://schemas.microsoft.com/office/drawing/2014/main" val="20030"/>
                      </a:ext>
                    </a:extLst>
                  </a:gridCol>
                  <a:gridCol w="239756">
                    <a:extLst>
                      <a:ext uri="{9D8B030D-6E8A-4147-A177-3AD203B41FA5}">
                        <a16:colId xmlns:a16="http://schemas.microsoft.com/office/drawing/2014/main" val="20031"/>
                      </a:ext>
                    </a:extLst>
                  </a:gridCol>
                </a:tblGrid>
                <a:tr h="216024">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31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30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29</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28</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27</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26</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25</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24</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23</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22</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19</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18</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17</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16</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15</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14</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13</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12</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400" b="0" spc="-150">
                            <a:solidFill>
                              <a:schemeClr val="tx1"/>
                            </a:solidFill>
                            <a:latin typeface="맑은 고딕" panose="020B0503020000020004" pitchFamily="50" charset="-127"/>
                            <a:ea typeface="맑은 고딕" panose="020B0503020000020004" pitchFamily="50" charset="-127"/>
                          </a:rPr>
                          <a:t>11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9</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8</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7</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6</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5</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4</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3</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0" name="직사각형 18">
              <a:extLst>
                <a:ext uri="{FF2B5EF4-FFF2-40B4-BE49-F238E27FC236}">
                  <a16:creationId xmlns:a16="http://schemas.microsoft.com/office/drawing/2014/main" id="{CA81145F-0D28-8458-ACC2-E5959D5DB2D5}"/>
                </a:ext>
              </a:extLst>
            </p:cNvPr>
            <p:cNvSpPr/>
            <p:nvPr/>
          </p:nvSpPr>
          <p:spPr>
            <a:xfrm>
              <a:off x="899592" y="1916832"/>
              <a:ext cx="4392488"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PFN</a:t>
              </a:r>
              <a:endParaRPr lang="ko-KR" altLang="en-US" sz="140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1" name="직사각형 19">
              <a:extLst>
                <a:ext uri="{FF2B5EF4-FFF2-40B4-BE49-F238E27FC236}">
                  <a16:creationId xmlns:a16="http://schemas.microsoft.com/office/drawing/2014/main" id="{F673702B-6EFB-1C2E-AA10-3D32647BFE41}"/>
                </a:ext>
              </a:extLst>
            </p:cNvPr>
            <p:cNvSpPr/>
            <p:nvPr/>
          </p:nvSpPr>
          <p:spPr>
            <a:xfrm>
              <a:off x="5292079" y="1916832"/>
              <a:ext cx="658800" cy="504056"/>
            </a:xfrm>
            <a:prstGeom prst="rect">
              <a:avLst/>
            </a:prstGeom>
            <a:solidFill>
              <a:schemeClr val="tx2">
                <a:lumMod val="40000"/>
                <a:lumOff val="60000"/>
              </a:schemeClr>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2" name="직사각형 20">
              <a:extLst>
                <a:ext uri="{FF2B5EF4-FFF2-40B4-BE49-F238E27FC236}">
                  <a16:creationId xmlns:a16="http://schemas.microsoft.com/office/drawing/2014/main" id="{32F154DE-0341-DC6D-B650-C87187F2894A}"/>
                </a:ext>
              </a:extLst>
            </p:cNvPr>
            <p:cNvSpPr/>
            <p:nvPr/>
          </p:nvSpPr>
          <p:spPr>
            <a:xfrm>
              <a:off x="59508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G</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3" name="직사각형 22">
              <a:extLst>
                <a:ext uri="{FF2B5EF4-FFF2-40B4-BE49-F238E27FC236}">
                  <a16:creationId xmlns:a16="http://schemas.microsoft.com/office/drawing/2014/main" id="{65166426-5B73-9346-D5B4-18DAB6321BF2}"/>
                </a:ext>
              </a:extLst>
            </p:cNvPr>
            <p:cNvSpPr/>
            <p:nvPr/>
          </p:nvSpPr>
          <p:spPr>
            <a:xfrm>
              <a:off x="61704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PAT</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4" name="직사각형 23">
              <a:extLst>
                <a:ext uri="{FF2B5EF4-FFF2-40B4-BE49-F238E27FC236}">
                  <a16:creationId xmlns:a16="http://schemas.microsoft.com/office/drawing/2014/main" id="{C562C9AA-0F3F-5996-935D-F390AAB8685F}"/>
                </a:ext>
              </a:extLst>
            </p:cNvPr>
            <p:cNvSpPr/>
            <p:nvPr/>
          </p:nvSpPr>
          <p:spPr>
            <a:xfrm>
              <a:off x="63900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D</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5" name="직사각형 24">
              <a:extLst>
                <a:ext uri="{FF2B5EF4-FFF2-40B4-BE49-F238E27FC236}">
                  <a16:creationId xmlns:a16="http://schemas.microsoft.com/office/drawing/2014/main" id="{3B7088C5-78C1-9482-9DCD-1A99A5907988}"/>
                </a:ext>
              </a:extLst>
            </p:cNvPr>
            <p:cNvSpPr/>
            <p:nvPr/>
          </p:nvSpPr>
          <p:spPr>
            <a:xfrm>
              <a:off x="66096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A</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6" name="직사각형 25">
              <a:extLst>
                <a:ext uri="{FF2B5EF4-FFF2-40B4-BE49-F238E27FC236}">
                  <a16:creationId xmlns:a16="http://schemas.microsoft.com/office/drawing/2014/main" id="{6EE921B9-EC76-1F9D-4933-4A98BF4903CE}"/>
                </a:ext>
              </a:extLst>
            </p:cNvPr>
            <p:cNvSpPr/>
            <p:nvPr/>
          </p:nvSpPr>
          <p:spPr>
            <a:xfrm>
              <a:off x="68292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PCD</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7" name="직사각형 26">
              <a:extLst>
                <a:ext uri="{FF2B5EF4-FFF2-40B4-BE49-F238E27FC236}">
                  <a16:creationId xmlns:a16="http://schemas.microsoft.com/office/drawing/2014/main" id="{26A0A8D5-F603-BD53-6931-3C0059C3AB87}"/>
                </a:ext>
              </a:extLst>
            </p:cNvPr>
            <p:cNvSpPr/>
            <p:nvPr/>
          </p:nvSpPr>
          <p:spPr>
            <a:xfrm>
              <a:off x="70488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PWT</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8" name="직사각형 27">
              <a:extLst>
                <a:ext uri="{FF2B5EF4-FFF2-40B4-BE49-F238E27FC236}">
                  <a16:creationId xmlns:a16="http://schemas.microsoft.com/office/drawing/2014/main" id="{B26F4F11-1F43-8C1B-52F7-F6D9BE15FB5A}"/>
                </a:ext>
              </a:extLst>
            </p:cNvPr>
            <p:cNvSpPr/>
            <p:nvPr/>
          </p:nvSpPr>
          <p:spPr>
            <a:xfrm>
              <a:off x="72684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U/S</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9" name="직사각형 28">
              <a:extLst>
                <a:ext uri="{FF2B5EF4-FFF2-40B4-BE49-F238E27FC236}">
                  <a16:creationId xmlns:a16="http://schemas.microsoft.com/office/drawing/2014/main" id="{8BADAD19-BE40-85B8-763C-CA91E351A078}"/>
                </a:ext>
              </a:extLst>
            </p:cNvPr>
            <p:cNvSpPr/>
            <p:nvPr/>
          </p:nvSpPr>
          <p:spPr>
            <a:xfrm>
              <a:off x="74880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R/W</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30" name="직사각형 29">
              <a:extLst>
                <a:ext uri="{FF2B5EF4-FFF2-40B4-BE49-F238E27FC236}">
                  <a16:creationId xmlns:a16="http://schemas.microsoft.com/office/drawing/2014/main" id="{EFB985C6-D396-D472-C5E2-687CBDF14E1D}"/>
                </a:ext>
              </a:extLst>
            </p:cNvPr>
            <p:cNvSpPr/>
            <p:nvPr/>
          </p:nvSpPr>
          <p:spPr>
            <a:xfrm>
              <a:off x="77076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grpSp>
      <p:sp>
        <p:nvSpPr>
          <p:cNvPr id="31" name="Down Arrow 30">
            <a:extLst>
              <a:ext uri="{FF2B5EF4-FFF2-40B4-BE49-F238E27FC236}">
                <a16:creationId xmlns:a16="http://schemas.microsoft.com/office/drawing/2014/main" id="{8FE56063-E561-F508-46D8-98F5EAB28B63}"/>
              </a:ext>
            </a:extLst>
          </p:cNvPr>
          <p:cNvSpPr/>
          <p:nvPr/>
        </p:nvSpPr>
        <p:spPr>
          <a:xfrm rot="8510085">
            <a:off x="9997021" y="4240872"/>
            <a:ext cx="224355" cy="613611"/>
          </a:xfrm>
          <a:prstGeom prst="down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5" name="灯片编号占位符 2">
            <a:extLst>
              <a:ext uri="{FF2B5EF4-FFF2-40B4-BE49-F238E27FC236}">
                <a16:creationId xmlns:a16="http://schemas.microsoft.com/office/drawing/2014/main" id="{31A8990C-7858-DDB1-B38D-1918B6FC7E5E}"/>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66</a:t>
            </a:fld>
            <a:endParaRPr lang="nb-NO">
              <a:latin typeface="Arial"/>
              <a:cs typeface="Arial"/>
            </a:endParaRPr>
          </a:p>
        </p:txBody>
      </p:sp>
    </p:spTree>
    <p:extLst>
      <p:ext uri="{BB962C8B-B14F-4D97-AF65-F5344CB8AC3E}">
        <p14:creationId xmlns:p14="http://schemas.microsoft.com/office/powerpoint/2010/main" val="5684410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0C01-B3C2-94F3-8246-A3EFFFF54629}"/>
              </a:ext>
            </a:extLst>
          </p:cNvPr>
          <p:cNvSpPr>
            <a:spLocks noGrp="1"/>
          </p:cNvSpPr>
          <p:nvPr>
            <p:ph type="title"/>
          </p:nvPr>
        </p:nvSpPr>
        <p:spPr/>
        <p:txBody>
          <a:bodyPr/>
          <a:lstStyle/>
          <a:p>
            <a:r>
              <a:rPr lang="en-US"/>
              <a:t>Page Swapping</a:t>
            </a:r>
          </a:p>
        </p:txBody>
      </p:sp>
      <p:sp>
        <p:nvSpPr>
          <p:cNvPr id="3" name="Content Placeholder 2">
            <a:extLst>
              <a:ext uri="{FF2B5EF4-FFF2-40B4-BE49-F238E27FC236}">
                <a16:creationId xmlns:a16="http://schemas.microsoft.com/office/drawing/2014/main" id="{D3EC83E1-11FF-6AB8-1067-1BD3C6D2DF7D}"/>
              </a:ext>
            </a:extLst>
          </p:cNvPr>
          <p:cNvSpPr>
            <a:spLocks noGrp="1"/>
          </p:cNvSpPr>
          <p:nvPr>
            <p:ph idx="1"/>
          </p:nvPr>
        </p:nvSpPr>
        <p:spPr/>
        <p:txBody>
          <a:bodyPr/>
          <a:lstStyle/>
          <a:p>
            <a:endParaRPr lang="en-US"/>
          </a:p>
        </p:txBody>
      </p:sp>
      <p:pic>
        <p:nvPicPr>
          <p:cNvPr id="5" name="Picture 4" descr="9">
            <a:extLst>
              <a:ext uri="{FF2B5EF4-FFF2-40B4-BE49-F238E27FC236}">
                <a16:creationId xmlns:a16="http://schemas.microsoft.com/office/drawing/2014/main" id="{3B240AEB-2CB2-0E9E-47CD-BD50ECEADF2B}"/>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164974" y="1233660"/>
            <a:ext cx="4967288" cy="481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2">
            <a:extLst>
              <a:ext uri="{FF2B5EF4-FFF2-40B4-BE49-F238E27FC236}">
                <a16:creationId xmlns:a16="http://schemas.microsoft.com/office/drawing/2014/main" id="{C538342E-B4E0-B0AC-27DC-7DB473C9677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67</a:t>
            </a:fld>
            <a:endParaRPr lang="nb-NO">
              <a:latin typeface="Arial"/>
              <a:cs typeface="Arial"/>
            </a:endParaRPr>
          </a:p>
        </p:txBody>
      </p:sp>
    </p:spTree>
    <p:extLst>
      <p:ext uri="{BB962C8B-B14F-4D97-AF65-F5344CB8AC3E}">
        <p14:creationId xmlns:p14="http://schemas.microsoft.com/office/powerpoint/2010/main" val="17829103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92E5F-8EE6-E874-2D71-351F68953E31}"/>
              </a:ext>
            </a:extLst>
          </p:cNvPr>
          <p:cNvSpPr>
            <a:spLocks noGrp="1"/>
          </p:cNvSpPr>
          <p:nvPr>
            <p:ph type="title"/>
          </p:nvPr>
        </p:nvSpPr>
        <p:spPr/>
        <p:txBody>
          <a:bodyPr/>
          <a:lstStyle/>
          <a:p>
            <a:r>
              <a:rPr lang="en-US"/>
              <a:t>Page </a:t>
            </a:r>
            <a:r>
              <a:rPr lang="en-US" altLang="zh-CN"/>
              <a:t>Swapping</a:t>
            </a:r>
            <a:r>
              <a:rPr lang="en-US"/>
              <a:t> Policies</a:t>
            </a:r>
          </a:p>
        </p:txBody>
      </p:sp>
      <p:sp>
        <p:nvSpPr>
          <p:cNvPr id="3" name="Content Placeholder 2">
            <a:extLst>
              <a:ext uri="{FF2B5EF4-FFF2-40B4-BE49-F238E27FC236}">
                <a16:creationId xmlns:a16="http://schemas.microsoft.com/office/drawing/2014/main" id="{46B9CEFB-3CFA-56C3-3D78-F5EBEE7A1EEC}"/>
              </a:ext>
            </a:extLst>
          </p:cNvPr>
          <p:cNvSpPr>
            <a:spLocks noGrp="1"/>
          </p:cNvSpPr>
          <p:nvPr>
            <p:ph idx="1"/>
          </p:nvPr>
        </p:nvSpPr>
        <p:spPr/>
        <p:txBody>
          <a:bodyPr/>
          <a:lstStyle/>
          <a:p>
            <a:r>
              <a:rPr lang="en-US" sz="2800"/>
              <a:t>The objective of page swapping policies: to minimize the number of </a:t>
            </a:r>
            <a:r>
              <a:rPr lang="en-US" sz="2800" b="1">
                <a:solidFill>
                  <a:srgbClr val="FF0000"/>
                </a:solidFill>
              </a:rPr>
              <a:t>page faults</a:t>
            </a:r>
            <a:r>
              <a:rPr lang="en-US" sz="2800"/>
              <a:t> (</a:t>
            </a:r>
            <a:r>
              <a:rPr lang="en-US" sz="2800" b="1">
                <a:solidFill>
                  <a:srgbClr val="FF0000"/>
                </a:solidFill>
              </a:rPr>
              <a:t>cache misses</a:t>
            </a:r>
            <a:r>
              <a:rPr lang="en-US" sz="2800"/>
              <a:t>)</a:t>
            </a:r>
          </a:p>
          <a:p>
            <a:endParaRPr lang="en-US" sz="2800"/>
          </a:p>
          <a:p>
            <a:r>
              <a:rPr lang="en-US" altLang="zh-CN" sz="2800"/>
              <a:t>Two</a:t>
            </a:r>
            <a:r>
              <a:rPr lang="zh-CN" altLang="en-US" sz="2800"/>
              <a:t> </a:t>
            </a:r>
            <a:r>
              <a:rPr lang="en-US" altLang="zh-CN" sz="2800"/>
              <a:t>decisions:</a:t>
            </a:r>
          </a:p>
          <a:p>
            <a:pPr lvl="1"/>
            <a:r>
              <a:rPr lang="en-US" altLang="zh-CN" sz="2400" b="1">
                <a:solidFill>
                  <a:srgbClr val="0070C0"/>
                </a:solidFill>
              </a:rPr>
              <a:t>Page</a:t>
            </a:r>
            <a:r>
              <a:rPr lang="zh-CN" altLang="en-US" sz="2400" b="1">
                <a:solidFill>
                  <a:srgbClr val="0070C0"/>
                </a:solidFill>
              </a:rPr>
              <a:t> </a:t>
            </a:r>
            <a:r>
              <a:rPr lang="en-US" altLang="zh-CN" sz="2400" b="1">
                <a:solidFill>
                  <a:srgbClr val="0070C0"/>
                </a:solidFill>
              </a:rPr>
              <a:t>selection</a:t>
            </a:r>
            <a:r>
              <a:rPr lang="zh-CN" altLang="en-US" sz="2400" b="1">
                <a:solidFill>
                  <a:srgbClr val="0070C0"/>
                </a:solidFill>
              </a:rPr>
              <a:t> </a:t>
            </a:r>
            <a:endParaRPr lang="en-US" altLang="zh-CN" sz="2400" b="1">
              <a:solidFill>
                <a:srgbClr val="0070C0"/>
              </a:solidFill>
            </a:endParaRPr>
          </a:p>
          <a:p>
            <a:pPr lvl="2"/>
            <a:r>
              <a:rPr lang="en-US" altLang="zh-CN" sz="2000" b="1">
                <a:solidFill>
                  <a:srgbClr val="0070C0"/>
                </a:solidFill>
              </a:rPr>
              <a:t>When</a:t>
            </a:r>
            <a:r>
              <a:rPr lang="zh-CN" altLang="en-US" sz="2000"/>
              <a:t> </a:t>
            </a:r>
            <a:r>
              <a:rPr lang="en-US" altLang="zh-CN" sz="2000"/>
              <a:t>should</a:t>
            </a:r>
            <a:r>
              <a:rPr lang="zh-CN" altLang="en-US" sz="2000"/>
              <a:t> </a:t>
            </a:r>
            <a:r>
              <a:rPr lang="en-US" altLang="zh-CN" sz="2000"/>
              <a:t>a</a:t>
            </a:r>
            <a:r>
              <a:rPr lang="zh-CN" altLang="en-US" sz="2000"/>
              <a:t> </a:t>
            </a:r>
            <a:r>
              <a:rPr lang="en-US" altLang="zh-CN" sz="2000"/>
              <a:t>page</a:t>
            </a:r>
            <a:r>
              <a:rPr lang="zh-CN" altLang="en-US" sz="2000"/>
              <a:t> </a:t>
            </a:r>
            <a:r>
              <a:rPr lang="en-US" altLang="zh-CN" sz="2000"/>
              <a:t>on</a:t>
            </a:r>
            <a:r>
              <a:rPr lang="zh-CN" altLang="en-US" sz="2000"/>
              <a:t> </a:t>
            </a:r>
            <a:r>
              <a:rPr lang="en-US" altLang="zh-CN" sz="2000"/>
              <a:t>disk</a:t>
            </a:r>
            <a:r>
              <a:rPr lang="zh-CN" altLang="en-US" sz="2000"/>
              <a:t> </a:t>
            </a:r>
            <a:r>
              <a:rPr lang="en-US" altLang="zh-CN" sz="2000"/>
              <a:t>be</a:t>
            </a:r>
            <a:r>
              <a:rPr lang="zh-CN" altLang="en-US" sz="2000"/>
              <a:t> </a:t>
            </a:r>
            <a:r>
              <a:rPr lang="en-US" altLang="zh-CN" sz="2000"/>
              <a:t>brought</a:t>
            </a:r>
            <a:r>
              <a:rPr lang="zh-CN" altLang="en-US" sz="2000"/>
              <a:t> </a:t>
            </a:r>
            <a:r>
              <a:rPr lang="en-US" altLang="zh-CN" sz="2000"/>
              <a:t>into</a:t>
            </a:r>
            <a:r>
              <a:rPr lang="zh-CN" altLang="en-US" sz="2000"/>
              <a:t> </a:t>
            </a:r>
            <a:r>
              <a:rPr lang="en-US" altLang="zh-CN" sz="2000"/>
              <a:t>memory?</a:t>
            </a:r>
          </a:p>
          <a:p>
            <a:pPr lvl="1"/>
            <a:r>
              <a:rPr lang="en-US" altLang="zh-CN" sz="2400" b="1">
                <a:solidFill>
                  <a:srgbClr val="0070C0"/>
                </a:solidFill>
              </a:rPr>
              <a:t>Page</a:t>
            </a:r>
            <a:r>
              <a:rPr lang="zh-CN" altLang="en-US" sz="2400" b="1">
                <a:solidFill>
                  <a:srgbClr val="0070C0"/>
                </a:solidFill>
              </a:rPr>
              <a:t> </a:t>
            </a:r>
            <a:r>
              <a:rPr lang="en-US" altLang="zh-CN" sz="2400" b="1">
                <a:solidFill>
                  <a:srgbClr val="0070C0"/>
                </a:solidFill>
              </a:rPr>
              <a:t>replacement</a:t>
            </a:r>
          </a:p>
          <a:p>
            <a:pPr lvl="2"/>
            <a:r>
              <a:rPr lang="en-US" altLang="zh-CN" sz="2000" b="1">
                <a:solidFill>
                  <a:srgbClr val="0070C0"/>
                </a:solidFill>
              </a:rPr>
              <a:t>Which</a:t>
            </a:r>
            <a:r>
              <a:rPr lang="zh-CN" altLang="en-US" sz="2000"/>
              <a:t> </a:t>
            </a:r>
            <a:r>
              <a:rPr lang="en-US" altLang="zh-CN" sz="2000"/>
              <a:t>in-memory</a:t>
            </a:r>
            <a:r>
              <a:rPr lang="zh-CN" altLang="en-US" sz="2000"/>
              <a:t> </a:t>
            </a:r>
            <a:r>
              <a:rPr lang="en-US" altLang="zh-CN" sz="2000"/>
              <a:t>page</a:t>
            </a:r>
            <a:r>
              <a:rPr lang="zh-CN" altLang="en-US" sz="2000"/>
              <a:t> </a:t>
            </a:r>
            <a:r>
              <a:rPr lang="en-US" altLang="zh-CN" sz="2000"/>
              <a:t>should</a:t>
            </a:r>
            <a:r>
              <a:rPr lang="zh-CN" altLang="en-US" sz="2000"/>
              <a:t> </a:t>
            </a:r>
            <a:r>
              <a:rPr lang="en-US" altLang="zh-CN" sz="2000"/>
              <a:t>be</a:t>
            </a:r>
            <a:r>
              <a:rPr lang="zh-CN" altLang="en-US" sz="2000"/>
              <a:t> </a:t>
            </a:r>
            <a:r>
              <a:rPr lang="en-US" altLang="zh-CN" sz="2000"/>
              <a:t>evicted</a:t>
            </a:r>
            <a:r>
              <a:rPr lang="zh-CN" altLang="en-US" sz="2000"/>
              <a:t> </a:t>
            </a:r>
            <a:r>
              <a:rPr lang="en-US" altLang="zh-CN" sz="2000"/>
              <a:t>to</a:t>
            </a:r>
            <a:r>
              <a:rPr lang="zh-CN" altLang="en-US" sz="2000"/>
              <a:t> </a:t>
            </a:r>
            <a:r>
              <a:rPr lang="en-US" altLang="zh-CN" sz="2000"/>
              <a:t>disk?</a:t>
            </a:r>
            <a:endParaRPr lang="en-US" sz="2000"/>
          </a:p>
          <a:p>
            <a:endParaRPr lang="en-US"/>
          </a:p>
          <a:p>
            <a:pPr lvl="1"/>
            <a:endParaRPr lang="en-US"/>
          </a:p>
          <a:p>
            <a:endParaRPr lang="en-US"/>
          </a:p>
          <a:p>
            <a:endParaRPr lang="en-US"/>
          </a:p>
        </p:txBody>
      </p:sp>
      <p:sp>
        <p:nvSpPr>
          <p:cNvPr id="5" name="灯片编号占位符 2">
            <a:extLst>
              <a:ext uri="{FF2B5EF4-FFF2-40B4-BE49-F238E27FC236}">
                <a16:creationId xmlns:a16="http://schemas.microsoft.com/office/drawing/2014/main" id="{153BA793-DEE3-6F81-3012-8935C5F1A34F}"/>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68</a:t>
            </a:fld>
            <a:endParaRPr lang="nb-NO">
              <a:latin typeface="Arial"/>
              <a:cs typeface="Arial"/>
            </a:endParaRPr>
          </a:p>
        </p:txBody>
      </p:sp>
    </p:spTree>
    <p:extLst>
      <p:ext uri="{BB962C8B-B14F-4D97-AF65-F5344CB8AC3E}">
        <p14:creationId xmlns:p14="http://schemas.microsoft.com/office/powerpoint/2010/main" val="29690803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A22643-CDF1-DA30-9F7A-6EA7CB2134BE}"/>
              </a:ext>
            </a:extLst>
          </p:cNvPr>
          <p:cNvSpPr>
            <a:spLocks noGrp="1"/>
          </p:cNvSpPr>
          <p:nvPr>
            <p:ph type="title"/>
          </p:nvPr>
        </p:nvSpPr>
        <p:spPr/>
        <p:txBody>
          <a:bodyPr/>
          <a:lstStyle/>
          <a:p>
            <a:r>
              <a:rPr lang="en-US" altLang="zh-CN"/>
              <a:t>Page</a:t>
            </a:r>
            <a:r>
              <a:rPr lang="zh-CN" altLang="en-US"/>
              <a:t> </a:t>
            </a:r>
            <a:r>
              <a:rPr lang="en-US" altLang="zh-CN"/>
              <a:t>Selection</a:t>
            </a:r>
            <a:endParaRPr lang="en-US"/>
          </a:p>
        </p:txBody>
      </p:sp>
      <p:sp>
        <p:nvSpPr>
          <p:cNvPr id="3" name="内容占位符 2">
            <a:extLst>
              <a:ext uri="{FF2B5EF4-FFF2-40B4-BE49-F238E27FC236}">
                <a16:creationId xmlns:a16="http://schemas.microsoft.com/office/drawing/2014/main" id="{60E9A3A7-B91E-D5C0-8A58-D3CE50BB57C3}"/>
              </a:ext>
            </a:extLst>
          </p:cNvPr>
          <p:cNvSpPr>
            <a:spLocks noGrp="1"/>
          </p:cNvSpPr>
          <p:nvPr>
            <p:ph idx="1"/>
          </p:nvPr>
        </p:nvSpPr>
        <p:spPr/>
        <p:txBody>
          <a:bodyPr/>
          <a:lstStyle/>
          <a:p>
            <a:r>
              <a:rPr lang="en-US" altLang="zh-CN" b="1">
                <a:solidFill>
                  <a:srgbClr val="0070C0"/>
                </a:solidFill>
              </a:rPr>
              <a:t>Demand</a:t>
            </a:r>
            <a:r>
              <a:rPr lang="zh-CN" altLang="en-US" b="1">
                <a:solidFill>
                  <a:srgbClr val="0070C0"/>
                </a:solidFill>
              </a:rPr>
              <a:t> </a:t>
            </a:r>
            <a:r>
              <a:rPr lang="en-US" altLang="zh-CN" b="1">
                <a:solidFill>
                  <a:srgbClr val="0070C0"/>
                </a:solidFill>
              </a:rPr>
              <a:t>paging</a:t>
            </a:r>
            <a:r>
              <a:rPr lang="en-US" altLang="zh-CN"/>
              <a:t>:</a:t>
            </a:r>
            <a:r>
              <a:rPr lang="zh-CN" altLang="en-US"/>
              <a:t> </a:t>
            </a:r>
            <a:endParaRPr lang="en-US" altLang="zh-CN"/>
          </a:p>
          <a:p>
            <a:pPr lvl="1"/>
            <a:r>
              <a:rPr lang="en-US" altLang="zh-CN"/>
              <a:t>Load</a:t>
            </a:r>
            <a:r>
              <a:rPr lang="zh-CN" altLang="en-US"/>
              <a:t> </a:t>
            </a:r>
            <a:r>
              <a:rPr lang="en-US" altLang="zh-CN"/>
              <a:t>page</a:t>
            </a:r>
            <a:r>
              <a:rPr lang="zh-CN" altLang="en-US"/>
              <a:t> </a:t>
            </a:r>
            <a:r>
              <a:rPr lang="en-US" altLang="zh-CN"/>
              <a:t>only</a:t>
            </a:r>
            <a:r>
              <a:rPr lang="zh-CN" altLang="en-US"/>
              <a:t> </a:t>
            </a:r>
            <a:r>
              <a:rPr lang="en-US" altLang="zh-CN"/>
              <a:t>when</a:t>
            </a:r>
            <a:r>
              <a:rPr lang="zh-CN" altLang="en-US"/>
              <a:t> </a:t>
            </a:r>
            <a:r>
              <a:rPr lang="en-US" altLang="zh-CN"/>
              <a:t>it</a:t>
            </a:r>
            <a:r>
              <a:rPr lang="zh-CN" altLang="en-US"/>
              <a:t> </a:t>
            </a:r>
            <a:r>
              <a:rPr lang="en-US" altLang="zh-CN"/>
              <a:t>is</a:t>
            </a:r>
            <a:r>
              <a:rPr lang="zh-CN" altLang="en-US"/>
              <a:t> </a:t>
            </a:r>
            <a:r>
              <a:rPr lang="en-US" altLang="zh-CN"/>
              <a:t>needed</a:t>
            </a:r>
            <a:r>
              <a:rPr lang="zh-CN" altLang="en-US"/>
              <a:t> </a:t>
            </a:r>
            <a:r>
              <a:rPr lang="en-US" altLang="zh-CN"/>
              <a:t>(</a:t>
            </a:r>
            <a:r>
              <a:rPr lang="en-US" altLang="zh-CN" b="1">
                <a:solidFill>
                  <a:srgbClr val="0070C0"/>
                </a:solidFill>
              </a:rPr>
              <a:t>demand</a:t>
            </a:r>
            <a:r>
              <a:rPr lang="en-US" altLang="zh-CN"/>
              <a:t>)</a:t>
            </a:r>
          </a:p>
          <a:p>
            <a:pPr lvl="1"/>
            <a:r>
              <a:rPr lang="en-US" altLang="zh-CN"/>
              <a:t>Less</a:t>
            </a:r>
            <a:r>
              <a:rPr lang="zh-CN" altLang="en-US"/>
              <a:t> </a:t>
            </a:r>
            <a:r>
              <a:rPr lang="en-US" altLang="zh-CN"/>
              <a:t>I/O,</a:t>
            </a:r>
            <a:r>
              <a:rPr lang="zh-CN" altLang="en-US"/>
              <a:t> </a:t>
            </a:r>
            <a:r>
              <a:rPr lang="en-US" altLang="zh-CN"/>
              <a:t>less</a:t>
            </a:r>
            <a:r>
              <a:rPr lang="zh-CN" altLang="en-US"/>
              <a:t> </a:t>
            </a:r>
            <a:r>
              <a:rPr lang="en-US" altLang="zh-CN"/>
              <a:t>memory</a:t>
            </a:r>
          </a:p>
          <a:p>
            <a:pPr lvl="1"/>
            <a:r>
              <a:rPr lang="en-US" altLang="zh-CN"/>
              <a:t>Problems:</a:t>
            </a:r>
            <a:r>
              <a:rPr lang="zh-CN" altLang="en-US"/>
              <a:t> </a:t>
            </a:r>
            <a:r>
              <a:rPr lang="en-US" altLang="zh-CN" b="1">
                <a:solidFill>
                  <a:srgbClr val="FF0000"/>
                </a:solidFill>
              </a:rPr>
              <a:t>High</a:t>
            </a:r>
            <a:r>
              <a:rPr lang="zh-CN" altLang="en-US" b="1">
                <a:solidFill>
                  <a:srgbClr val="FF0000"/>
                </a:solidFill>
              </a:rPr>
              <a:t> </a:t>
            </a:r>
            <a:r>
              <a:rPr lang="en-US" altLang="zh-CN" b="1">
                <a:solidFill>
                  <a:srgbClr val="FF0000"/>
                </a:solidFill>
              </a:rPr>
              <a:t>page</a:t>
            </a:r>
            <a:r>
              <a:rPr lang="zh-CN" altLang="en-US" b="1">
                <a:solidFill>
                  <a:srgbClr val="FF0000"/>
                </a:solidFill>
              </a:rPr>
              <a:t> </a:t>
            </a:r>
            <a:r>
              <a:rPr lang="en-US" altLang="zh-CN" b="1">
                <a:solidFill>
                  <a:srgbClr val="FF0000"/>
                </a:solidFill>
              </a:rPr>
              <a:t>fault</a:t>
            </a:r>
            <a:r>
              <a:rPr lang="zh-CN" altLang="en-US" b="1">
                <a:solidFill>
                  <a:srgbClr val="FF0000"/>
                </a:solidFill>
              </a:rPr>
              <a:t> </a:t>
            </a:r>
            <a:r>
              <a:rPr lang="en-US" altLang="zh-CN" b="1">
                <a:solidFill>
                  <a:srgbClr val="FF0000"/>
                </a:solidFill>
              </a:rPr>
              <a:t>cost</a:t>
            </a:r>
          </a:p>
          <a:p>
            <a:pPr lvl="1"/>
            <a:endParaRPr lang="en-US" b="1">
              <a:solidFill>
                <a:srgbClr val="FF0000"/>
              </a:solidFill>
            </a:endParaRPr>
          </a:p>
          <a:p>
            <a:r>
              <a:rPr lang="en-US" altLang="zh-CN" b="1">
                <a:solidFill>
                  <a:srgbClr val="0070C0"/>
                </a:solidFill>
              </a:rPr>
              <a:t>Prefetch:</a:t>
            </a:r>
          </a:p>
          <a:p>
            <a:pPr lvl="1"/>
            <a:r>
              <a:rPr lang="en-US" altLang="zh-CN"/>
              <a:t>Load</a:t>
            </a:r>
            <a:r>
              <a:rPr lang="zh-CN" altLang="en-US"/>
              <a:t> </a:t>
            </a:r>
            <a:r>
              <a:rPr lang="en-US" altLang="zh-CN"/>
              <a:t>page</a:t>
            </a:r>
            <a:r>
              <a:rPr lang="zh-CN" altLang="en-US"/>
              <a:t> </a:t>
            </a:r>
            <a:r>
              <a:rPr lang="en-US" altLang="zh-CN"/>
              <a:t>before</a:t>
            </a:r>
            <a:r>
              <a:rPr lang="zh-CN" altLang="en-US"/>
              <a:t> </a:t>
            </a:r>
            <a:r>
              <a:rPr lang="en-US" altLang="zh-CN"/>
              <a:t>referenced</a:t>
            </a:r>
          </a:p>
          <a:p>
            <a:pPr lvl="1"/>
            <a:r>
              <a:rPr lang="en-US" altLang="zh-CN"/>
              <a:t>OS</a:t>
            </a:r>
            <a:r>
              <a:rPr lang="zh-CN" altLang="en-US"/>
              <a:t> </a:t>
            </a:r>
            <a:r>
              <a:rPr lang="en-US" altLang="zh-CN"/>
              <a:t>predicts</a:t>
            </a:r>
            <a:r>
              <a:rPr lang="zh-CN" altLang="en-US"/>
              <a:t> </a:t>
            </a:r>
            <a:r>
              <a:rPr lang="en-US" altLang="zh-CN"/>
              <a:t>future</a:t>
            </a:r>
            <a:r>
              <a:rPr lang="zh-CN" altLang="en-US"/>
              <a:t> </a:t>
            </a:r>
            <a:r>
              <a:rPr lang="en-US" altLang="zh-CN"/>
              <a:t>accessed</a:t>
            </a:r>
            <a:r>
              <a:rPr lang="zh-CN" altLang="en-US"/>
              <a:t> </a:t>
            </a:r>
            <a:r>
              <a:rPr lang="en-US" altLang="zh-CN"/>
              <a:t>pages</a:t>
            </a:r>
            <a:r>
              <a:rPr lang="zh-CN" altLang="en-US"/>
              <a:t> </a:t>
            </a:r>
            <a:r>
              <a:rPr lang="en-US" altLang="zh-CN"/>
              <a:t>(oracle)</a:t>
            </a:r>
            <a:r>
              <a:rPr lang="zh-CN" altLang="en-US"/>
              <a:t>  </a:t>
            </a:r>
            <a:r>
              <a:rPr lang="en-US" altLang="zh-CN"/>
              <a:t>and</a:t>
            </a:r>
            <a:r>
              <a:rPr lang="zh-CN" altLang="en-US"/>
              <a:t> </a:t>
            </a:r>
            <a:r>
              <a:rPr lang="en-US" altLang="zh-CN"/>
              <a:t>brings</a:t>
            </a:r>
            <a:r>
              <a:rPr lang="zh-CN" altLang="en-US"/>
              <a:t> </a:t>
            </a:r>
            <a:r>
              <a:rPr lang="en-US" altLang="zh-CN"/>
              <a:t>them</a:t>
            </a:r>
            <a:r>
              <a:rPr lang="zh-CN" altLang="en-US"/>
              <a:t> </a:t>
            </a:r>
            <a:r>
              <a:rPr lang="en-US" altLang="zh-CN"/>
              <a:t>into</a:t>
            </a:r>
            <a:r>
              <a:rPr lang="zh-CN" altLang="en-US"/>
              <a:t> </a:t>
            </a:r>
            <a:r>
              <a:rPr lang="en-US" altLang="zh-CN"/>
              <a:t>memory</a:t>
            </a:r>
            <a:r>
              <a:rPr lang="zh-CN" altLang="en-US"/>
              <a:t> </a:t>
            </a:r>
            <a:r>
              <a:rPr lang="en-US" altLang="zh-CN"/>
              <a:t>early</a:t>
            </a:r>
          </a:p>
          <a:p>
            <a:pPr lvl="1"/>
            <a:r>
              <a:rPr lang="en-US" altLang="zh-CN"/>
              <a:t>Works</a:t>
            </a:r>
            <a:r>
              <a:rPr lang="zh-CN" altLang="en-US"/>
              <a:t> </a:t>
            </a:r>
            <a:r>
              <a:rPr lang="en-US" altLang="zh-CN"/>
              <a:t>well</a:t>
            </a:r>
            <a:r>
              <a:rPr lang="zh-CN" altLang="en-US"/>
              <a:t> </a:t>
            </a:r>
            <a:r>
              <a:rPr lang="en-US" altLang="zh-CN"/>
              <a:t>for</a:t>
            </a:r>
            <a:r>
              <a:rPr lang="zh-CN" altLang="en-US"/>
              <a:t> </a:t>
            </a:r>
            <a:r>
              <a:rPr lang="en-US" altLang="zh-CN"/>
              <a:t>some</a:t>
            </a:r>
            <a:r>
              <a:rPr lang="zh-CN" altLang="en-US"/>
              <a:t> </a:t>
            </a:r>
            <a:r>
              <a:rPr lang="en-US" altLang="zh-CN"/>
              <a:t>access</a:t>
            </a:r>
            <a:r>
              <a:rPr lang="zh-CN" altLang="en-US"/>
              <a:t> </a:t>
            </a:r>
            <a:r>
              <a:rPr lang="en-US" altLang="zh-CN"/>
              <a:t>patterns,</a:t>
            </a:r>
            <a:r>
              <a:rPr lang="zh-CN" altLang="en-US"/>
              <a:t> </a:t>
            </a:r>
            <a:r>
              <a:rPr lang="en-US" altLang="zh-CN"/>
              <a:t>like</a:t>
            </a:r>
            <a:r>
              <a:rPr lang="zh-CN" altLang="en-US"/>
              <a:t> </a:t>
            </a:r>
            <a:r>
              <a:rPr lang="en-US" altLang="zh-CN"/>
              <a:t>sequential</a:t>
            </a:r>
            <a:r>
              <a:rPr lang="zh-CN" altLang="en-US"/>
              <a:t> </a:t>
            </a:r>
            <a:r>
              <a:rPr lang="en-US" altLang="zh-CN"/>
              <a:t>pages</a:t>
            </a:r>
            <a:endParaRPr lang="en-US"/>
          </a:p>
        </p:txBody>
      </p:sp>
      <p:sp>
        <p:nvSpPr>
          <p:cNvPr id="5" name="灯片编号占位符 2">
            <a:extLst>
              <a:ext uri="{FF2B5EF4-FFF2-40B4-BE49-F238E27FC236}">
                <a16:creationId xmlns:a16="http://schemas.microsoft.com/office/drawing/2014/main" id="{6037C502-33E3-72BE-21EB-A72F6CC1AB4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69</a:t>
            </a:fld>
            <a:endParaRPr lang="nb-NO">
              <a:latin typeface="Arial"/>
              <a:cs typeface="Arial"/>
            </a:endParaRPr>
          </a:p>
        </p:txBody>
      </p:sp>
    </p:spTree>
    <p:extLst>
      <p:ext uri="{BB962C8B-B14F-4D97-AF65-F5344CB8AC3E}">
        <p14:creationId xmlns:p14="http://schemas.microsoft.com/office/powerpoint/2010/main" val="3079750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FDF2AE-0DF0-7DAB-674B-DB8E9E00CA8F}"/>
              </a:ext>
            </a:extLst>
          </p:cNvPr>
          <p:cNvSpPr>
            <a:spLocks noGrp="1"/>
          </p:cNvSpPr>
          <p:nvPr>
            <p:ph type="title"/>
          </p:nvPr>
        </p:nvSpPr>
        <p:spPr/>
        <p:txBody>
          <a:bodyPr/>
          <a:lstStyle/>
          <a:p>
            <a:r>
              <a:rPr lang="en-US" altLang="zh-CN" dirty="0"/>
              <a:t>Paging Example</a:t>
            </a:r>
            <a:endParaRPr lang="en-US" dirty="0"/>
          </a:p>
        </p:txBody>
      </p:sp>
      <p:sp>
        <p:nvSpPr>
          <p:cNvPr id="3" name="内容占位符 2">
            <a:extLst>
              <a:ext uri="{FF2B5EF4-FFF2-40B4-BE49-F238E27FC236}">
                <a16:creationId xmlns:a16="http://schemas.microsoft.com/office/drawing/2014/main" id="{7F3EF468-29F0-A986-B4F9-52D66301A11B}"/>
              </a:ext>
            </a:extLst>
          </p:cNvPr>
          <p:cNvSpPr>
            <a:spLocks noGrp="1"/>
          </p:cNvSpPr>
          <p:nvPr>
            <p:ph idx="1"/>
          </p:nvPr>
        </p:nvSpPr>
        <p:spPr>
          <a:xfrm>
            <a:off x="362133" y="804739"/>
            <a:ext cx="10437948" cy="1559835"/>
          </a:xfrm>
        </p:spPr>
        <p:txBody>
          <a:bodyPr>
            <a:normAutofit fontScale="85000" lnSpcReduction="10000"/>
          </a:bodyPr>
          <a:lstStyle/>
          <a:p>
            <a:r>
              <a:rPr lang="en-GB" dirty="0"/>
              <a:t>Suppose page size is 4 KB, and the virtual address space has 8 pages</a:t>
            </a:r>
          </a:p>
          <a:p>
            <a:r>
              <a:rPr lang="en-GB" dirty="0"/>
              <a:t>Page table maps from Virtual Page Number (VPN) to Physical Page Number (PPN)</a:t>
            </a:r>
          </a:p>
          <a:p>
            <a:pPr lvl="1"/>
            <a:r>
              <a:rPr lang="en-GB" dirty="0"/>
              <a:t>PPN also called Page Frame Number (PFN).</a:t>
            </a:r>
          </a:p>
          <a:p>
            <a:pPr lvl="1"/>
            <a:r>
              <a:rPr lang="en-GB" dirty="0"/>
              <a:t>Some VPNs (5, 6) are not mapped to PPN, and accessing them will cause a page fault to go to disk and fetch the page into memory.</a:t>
            </a:r>
          </a:p>
          <a:p>
            <a:endParaRPr lang="en-US" dirty="0"/>
          </a:p>
        </p:txBody>
      </p:sp>
      <p:sp>
        <p:nvSpPr>
          <p:cNvPr id="47" name="灯片编号占位符 2">
            <a:extLst>
              <a:ext uri="{FF2B5EF4-FFF2-40B4-BE49-F238E27FC236}">
                <a16:creationId xmlns:a16="http://schemas.microsoft.com/office/drawing/2014/main" id="{E311C409-695E-F706-1E48-5C34F6BD465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a:t>
            </a:fld>
            <a:endParaRPr lang="nb-NO">
              <a:latin typeface="Arial"/>
              <a:cs typeface="Arial"/>
            </a:endParaRPr>
          </a:p>
        </p:txBody>
      </p:sp>
      <p:sp>
        <p:nvSpPr>
          <p:cNvPr id="50" name="Rectangle 4">
            <a:extLst>
              <a:ext uri="{FF2B5EF4-FFF2-40B4-BE49-F238E27FC236}">
                <a16:creationId xmlns:a16="http://schemas.microsoft.com/office/drawing/2014/main" id="{8106015D-F58D-3DD4-324E-CFAEDE0241E7}"/>
              </a:ext>
            </a:extLst>
          </p:cNvPr>
          <p:cNvSpPr>
            <a:spLocks noChangeArrowheads="1"/>
          </p:cNvSpPr>
          <p:nvPr/>
        </p:nvSpPr>
        <p:spPr bwMode="auto">
          <a:xfrm>
            <a:off x="2895600" y="5877259"/>
            <a:ext cx="6915150" cy="831850"/>
          </a:xfrm>
          <a:prstGeom prst="rect">
            <a:avLst/>
          </a:prstGeom>
          <a:noFill/>
          <a:ln w="12700">
            <a:solidFill>
              <a:srgbClr val="FF0000"/>
            </a:solidFill>
            <a:miter lim="800000"/>
            <a:headEnd/>
            <a:tailEnd/>
          </a:ln>
          <a:effectLst/>
        </p:spPr>
        <p:txBody>
          <a:bodyPr lIns="90488" tIns="44450" rIns="90488" bIns="44450">
            <a:prstTxWarp prst="textNoShape">
              <a:avLst/>
            </a:prstTxWarp>
            <a:spAutoFit/>
          </a:bodyPr>
          <a:lstStyle/>
          <a:p>
            <a:pPr defTabSz="457200" eaLnBrk="1" fontAlgn="auto" hangingPunct="1">
              <a:spcAft>
                <a:spcPts val="0"/>
              </a:spcAft>
            </a:pPr>
            <a:r>
              <a:rPr lang="en-US" altLang="ko-KR" sz="2400" b="0" dirty="0">
                <a:solidFill>
                  <a:prstClr val="black"/>
                </a:solidFill>
                <a:latin typeface="Calibri"/>
                <a:ea typeface="굴림" charset="-127"/>
                <a:cs typeface="굴림" charset="-127"/>
              </a:rPr>
              <a:t>Page table makes it possible to store the pages of a program non-contiguously in physical memory.</a:t>
            </a:r>
          </a:p>
        </p:txBody>
      </p:sp>
      <p:grpSp>
        <p:nvGrpSpPr>
          <p:cNvPr id="52" name="Group 5">
            <a:extLst>
              <a:ext uri="{FF2B5EF4-FFF2-40B4-BE49-F238E27FC236}">
                <a16:creationId xmlns:a16="http://schemas.microsoft.com/office/drawing/2014/main" id="{970FFEE8-81C7-B6E8-680D-1EED6D81B455}"/>
              </a:ext>
            </a:extLst>
          </p:cNvPr>
          <p:cNvGrpSpPr>
            <a:grpSpLocks/>
          </p:cNvGrpSpPr>
          <p:nvPr/>
        </p:nvGrpSpPr>
        <p:grpSpPr bwMode="auto">
          <a:xfrm>
            <a:off x="3561788" y="2486367"/>
            <a:ext cx="1117600" cy="1193800"/>
            <a:chOff x="396" y="2208"/>
            <a:chExt cx="704" cy="944"/>
          </a:xfrm>
        </p:grpSpPr>
        <p:sp>
          <p:nvSpPr>
            <p:cNvPr id="54" name="Rectangle 6">
              <a:extLst>
                <a:ext uri="{FF2B5EF4-FFF2-40B4-BE49-F238E27FC236}">
                  <a16:creationId xmlns:a16="http://schemas.microsoft.com/office/drawing/2014/main" id="{6A883477-E703-59FF-E411-4BEDF23C7702}"/>
                </a:ext>
              </a:extLst>
            </p:cNvPr>
            <p:cNvSpPr>
              <a:spLocks noChangeArrowheads="1"/>
            </p:cNvSpPr>
            <p:nvPr/>
          </p:nvSpPr>
          <p:spPr bwMode="auto">
            <a:xfrm>
              <a:off x="396" y="2208"/>
              <a:ext cx="704" cy="94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5" name="Line 7">
              <a:extLst>
                <a:ext uri="{FF2B5EF4-FFF2-40B4-BE49-F238E27FC236}">
                  <a16:creationId xmlns:a16="http://schemas.microsoft.com/office/drawing/2014/main" id="{08D74454-B468-F6C9-FB69-43EDE6481FA8}"/>
                </a:ext>
              </a:extLst>
            </p:cNvPr>
            <p:cNvSpPr>
              <a:spLocks noChangeShapeType="1"/>
            </p:cNvSpPr>
            <p:nvPr/>
          </p:nvSpPr>
          <p:spPr bwMode="auto">
            <a:xfrm>
              <a:off x="396" y="244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6" name="Line 8">
              <a:extLst>
                <a:ext uri="{FF2B5EF4-FFF2-40B4-BE49-F238E27FC236}">
                  <a16:creationId xmlns:a16="http://schemas.microsoft.com/office/drawing/2014/main" id="{37116499-D0E8-0FC3-0632-4E15AA45C440}"/>
                </a:ext>
              </a:extLst>
            </p:cNvPr>
            <p:cNvSpPr>
              <a:spLocks noChangeShapeType="1"/>
            </p:cNvSpPr>
            <p:nvPr/>
          </p:nvSpPr>
          <p:spPr bwMode="auto">
            <a:xfrm>
              <a:off x="396" y="268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7" name="Line 9">
              <a:extLst>
                <a:ext uri="{FF2B5EF4-FFF2-40B4-BE49-F238E27FC236}">
                  <a16:creationId xmlns:a16="http://schemas.microsoft.com/office/drawing/2014/main" id="{74F9439D-D802-0D89-99BA-86506D3298FF}"/>
                </a:ext>
              </a:extLst>
            </p:cNvPr>
            <p:cNvSpPr>
              <a:spLocks noChangeShapeType="1"/>
            </p:cNvSpPr>
            <p:nvPr/>
          </p:nvSpPr>
          <p:spPr bwMode="auto">
            <a:xfrm>
              <a:off x="396" y="292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58" name="Rectangle 10">
            <a:extLst>
              <a:ext uri="{FF2B5EF4-FFF2-40B4-BE49-F238E27FC236}">
                <a16:creationId xmlns:a16="http://schemas.microsoft.com/office/drawing/2014/main" id="{20762A84-3A93-F239-1BEC-DBB90E2A3490}"/>
              </a:ext>
            </a:extLst>
          </p:cNvPr>
          <p:cNvSpPr>
            <a:spLocks noChangeArrowheads="1"/>
          </p:cNvSpPr>
          <p:nvPr/>
        </p:nvSpPr>
        <p:spPr bwMode="auto">
          <a:xfrm>
            <a:off x="5970575" y="2782700"/>
            <a:ext cx="627606" cy="1926167"/>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9" name="Rectangle 14">
            <a:extLst>
              <a:ext uri="{FF2B5EF4-FFF2-40B4-BE49-F238E27FC236}">
                <a16:creationId xmlns:a16="http://schemas.microsoft.com/office/drawing/2014/main" id="{AE149D04-30B4-751F-9D77-08B87D71E182}"/>
              </a:ext>
            </a:extLst>
          </p:cNvPr>
          <p:cNvSpPr>
            <a:spLocks noChangeArrowheads="1"/>
          </p:cNvSpPr>
          <p:nvPr/>
        </p:nvSpPr>
        <p:spPr bwMode="auto">
          <a:xfrm>
            <a:off x="5655719" y="2742485"/>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0</a:t>
            </a:r>
          </a:p>
        </p:txBody>
      </p:sp>
      <p:sp>
        <p:nvSpPr>
          <p:cNvPr id="60" name="Rectangle 18">
            <a:extLst>
              <a:ext uri="{FF2B5EF4-FFF2-40B4-BE49-F238E27FC236}">
                <a16:creationId xmlns:a16="http://schemas.microsoft.com/office/drawing/2014/main" id="{30E6AC0A-5F24-F663-0808-4291E301E90D}"/>
              </a:ext>
            </a:extLst>
          </p:cNvPr>
          <p:cNvSpPr>
            <a:spLocks noChangeArrowheads="1"/>
          </p:cNvSpPr>
          <p:nvPr/>
        </p:nvSpPr>
        <p:spPr bwMode="auto">
          <a:xfrm>
            <a:off x="3960251" y="2482133"/>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0</a:t>
            </a:r>
          </a:p>
        </p:txBody>
      </p:sp>
      <p:sp>
        <p:nvSpPr>
          <p:cNvPr id="61" name="Rectangle 19">
            <a:extLst>
              <a:ext uri="{FF2B5EF4-FFF2-40B4-BE49-F238E27FC236}">
                <a16:creationId xmlns:a16="http://schemas.microsoft.com/office/drawing/2014/main" id="{7E053106-BB80-4596-677E-E41EAC00A242}"/>
              </a:ext>
            </a:extLst>
          </p:cNvPr>
          <p:cNvSpPr>
            <a:spLocks noChangeArrowheads="1"/>
          </p:cNvSpPr>
          <p:nvPr/>
        </p:nvSpPr>
        <p:spPr bwMode="auto">
          <a:xfrm>
            <a:off x="3960251" y="2774233"/>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Calibri"/>
                <a:ea typeface="굴림" charset="-127"/>
                <a:cs typeface="굴림" charset="-127"/>
              </a:rPr>
              <a:t>1</a:t>
            </a:r>
          </a:p>
        </p:txBody>
      </p:sp>
      <p:sp>
        <p:nvSpPr>
          <p:cNvPr id="62" name="Rectangle 20">
            <a:extLst>
              <a:ext uri="{FF2B5EF4-FFF2-40B4-BE49-F238E27FC236}">
                <a16:creationId xmlns:a16="http://schemas.microsoft.com/office/drawing/2014/main" id="{E1F3CC87-6218-5EED-F772-EE776BCB0017}"/>
              </a:ext>
            </a:extLst>
          </p:cNvPr>
          <p:cNvSpPr>
            <a:spLocks noChangeArrowheads="1"/>
          </p:cNvSpPr>
          <p:nvPr/>
        </p:nvSpPr>
        <p:spPr bwMode="auto">
          <a:xfrm>
            <a:off x="3960251" y="3104433"/>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Calibri"/>
                <a:ea typeface="굴림" charset="-127"/>
                <a:cs typeface="굴림" charset="-127"/>
              </a:rPr>
              <a:t>2</a:t>
            </a:r>
          </a:p>
        </p:txBody>
      </p:sp>
      <p:sp>
        <p:nvSpPr>
          <p:cNvPr id="63" name="Rectangle 21">
            <a:extLst>
              <a:ext uri="{FF2B5EF4-FFF2-40B4-BE49-F238E27FC236}">
                <a16:creationId xmlns:a16="http://schemas.microsoft.com/office/drawing/2014/main" id="{77E579CF-F63A-37D1-A02B-6FB84828A190}"/>
              </a:ext>
            </a:extLst>
          </p:cNvPr>
          <p:cNvSpPr>
            <a:spLocks noChangeArrowheads="1"/>
          </p:cNvSpPr>
          <p:nvPr/>
        </p:nvSpPr>
        <p:spPr bwMode="auto">
          <a:xfrm>
            <a:off x="3960251" y="3375366"/>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3</a:t>
            </a:r>
          </a:p>
        </p:txBody>
      </p:sp>
      <p:sp>
        <p:nvSpPr>
          <p:cNvPr id="64" name="Rectangle 22">
            <a:extLst>
              <a:ext uri="{FF2B5EF4-FFF2-40B4-BE49-F238E27FC236}">
                <a16:creationId xmlns:a16="http://schemas.microsoft.com/office/drawing/2014/main" id="{5074840F-B01E-EBE4-0971-85662937C8F5}"/>
              </a:ext>
            </a:extLst>
          </p:cNvPr>
          <p:cNvSpPr>
            <a:spLocks noChangeArrowheads="1"/>
          </p:cNvSpPr>
          <p:nvPr/>
        </p:nvSpPr>
        <p:spPr bwMode="auto">
          <a:xfrm>
            <a:off x="3606774" y="4977691"/>
            <a:ext cx="1204940" cy="828432"/>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Virtual</a:t>
            </a:r>
            <a:br>
              <a:rPr lang="en-US" altLang="ko-KR" sz="1600" b="0" i="1" dirty="0">
                <a:solidFill>
                  <a:srgbClr val="FF0000"/>
                </a:solidFill>
                <a:latin typeface="Verdana" charset="0"/>
                <a:ea typeface="굴림" charset="-127"/>
                <a:cs typeface="굴림" charset="-127"/>
              </a:rPr>
            </a:br>
            <a:r>
              <a:rPr lang="en-US" altLang="ko-KR" sz="1600" b="0" i="1" dirty="0">
                <a:solidFill>
                  <a:srgbClr val="FF0000"/>
                </a:solidFill>
                <a:latin typeface="Verdana" charset="0"/>
                <a:ea typeface="굴림" charset="-127"/>
                <a:cs typeface="굴림" charset="-127"/>
              </a:rPr>
              <a:t>Address </a:t>
            </a:r>
            <a:br>
              <a:rPr lang="en-US" altLang="ko-KR" sz="1600" b="0" i="1" dirty="0">
                <a:solidFill>
                  <a:srgbClr val="FF0000"/>
                </a:solidFill>
                <a:latin typeface="Verdana" charset="0"/>
                <a:ea typeface="굴림" charset="-127"/>
                <a:cs typeface="굴림" charset="-127"/>
              </a:rPr>
            </a:br>
            <a:r>
              <a:rPr lang="en-US" altLang="ko-KR" sz="1600" b="0" i="1" dirty="0">
                <a:solidFill>
                  <a:srgbClr val="FF0000"/>
                </a:solidFill>
                <a:latin typeface="Verdana" charset="0"/>
                <a:ea typeface="굴림" charset="-127"/>
                <a:cs typeface="굴림" charset="-127"/>
              </a:rPr>
              <a:t>Space</a:t>
            </a:r>
            <a:endParaRPr lang="en-US" altLang="ko-KR" sz="1600" b="0" dirty="0">
              <a:solidFill>
                <a:srgbClr val="FF0000"/>
              </a:solidFill>
              <a:latin typeface="Verdana" charset="0"/>
              <a:ea typeface="굴림" charset="-127"/>
              <a:cs typeface="굴림" charset="-127"/>
            </a:endParaRPr>
          </a:p>
        </p:txBody>
      </p:sp>
      <p:sp>
        <p:nvSpPr>
          <p:cNvPr id="65" name="Rectangle 23">
            <a:extLst>
              <a:ext uri="{FF2B5EF4-FFF2-40B4-BE49-F238E27FC236}">
                <a16:creationId xmlns:a16="http://schemas.microsoft.com/office/drawing/2014/main" id="{7E3D267F-896C-25B7-CBD3-0872041F0303}"/>
              </a:ext>
            </a:extLst>
          </p:cNvPr>
          <p:cNvSpPr>
            <a:spLocks noChangeArrowheads="1"/>
          </p:cNvSpPr>
          <p:nvPr/>
        </p:nvSpPr>
        <p:spPr bwMode="auto">
          <a:xfrm>
            <a:off x="5581107" y="4791419"/>
            <a:ext cx="1481176" cy="1074653"/>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Page Table</a:t>
            </a:r>
          </a:p>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(contains</a:t>
            </a:r>
          </a:p>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VPN =&gt; PPN</a:t>
            </a:r>
          </a:p>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mapping) </a:t>
            </a:r>
          </a:p>
        </p:txBody>
      </p:sp>
      <p:grpSp>
        <p:nvGrpSpPr>
          <p:cNvPr id="66" name="Group 29">
            <a:extLst>
              <a:ext uri="{FF2B5EF4-FFF2-40B4-BE49-F238E27FC236}">
                <a16:creationId xmlns:a16="http://schemas.microsoft.com/office/drawing/2014/main" id="{E91E47A9-B669-EFF9-CFFB-FD1CAE157498}"/>
              </a:ext>
            </a:extLst>
          </p:cNvPr>
          <p:cNvGrpSpPr>
            <a:grpSpLocks/>
          </p:cNvGrpSpPr>
          <p:nvPr/>
        </p:nvGrpSpPr>
        <p:grpSpPr bwMode="auto">
          <a:xfrm>
            <a:off x="8237538" y="2990140"/>
            <a:ext cx="1143000" cy="2540000"/>
            <a:chOff x="4240" y="1976"/>
            <a:chExt cx="720" cy="1600"/>
          </a:xfrm>
        </p:grpSpPr>
        <p:sp>
          <p:nvSpPr>
            <p:cNvPr id="67" name="Line 30">
              <a:extLst>
                <a:ext uri="{FF2B5EF4-FFF2-40B4-BE49-F238E27FC236}">
                  <a16:creationId xmlns:a16="http://schemas.microsoft.com/office/drawing/2014/main" id="{BD04B889-EE25-F95E-82EE-51CE33E517E6}"/>
                </a:ext>
              </a:extLst>
            </p:cNvPr>
            <p:cNvSpPr>
              <a:spLocks noChangeShapeType="1"/>
            </p:cNvSpPr>
            <p:nvPr/>
          </p:nvSpPr>
          <p:spPr bwMode="auto">
            <a:xfrm>
              <a:off x="424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68" name="Line 31">
              <a:extLst>
                <a:ext uri="{FF2B5EF4-FFF2-40B4-BE49-F238E27FC236}">
                  <a16:creationId xmlns:a16="http://schemas.microsoft.com/office/drawing/2014/main" id="{5FB4DCAC-669A-094E-229E-6E45F0F4F067}"/>
                </a:ext>
              </a:extLst>
            </p:cNvPr>
            <p:cNvSpPr>
              <a:spLocks noChangeShapeType="1"/>
            </p:cNvSpPr>
            <p:nvPr/>
          </p:nvSpPr>
          <p:spPr bwMode="auto">
            <a:xfrm>
              <a:off x="496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69" name="Line 32">
              <a:extLst>
                <a:ext uri="{FF2B5EF4-FFF2-40B4-BE49-F238E27FC236}">
                  <a16:creationId xmlns:a16="http://schemas.microsoft.com/office/drawing/2014/main" id="{94597F36-170E-5B77-805A-BDF798E91620}"/>
                </a:ext>
              </a:extLst>
            </p:cNvPr>
            <p:cNvSpPr>
              <a:spLocks noChangeShapeType="1"/>
            </p:cNvSpPr>
            <p:nvPr/>
          </p:nvSpPr>
          <p:spPr bwMode="auto">
            <a:xfrm>
              <a:off x="4248" y="212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0" name="Line 33">
              <a:extLst>
                <a:ext uri="{FF2B5EF4-FFF2-40B4-BE49-F238E27FC236}">
                  <a16:creationId xmlns:a16="http://schemas.microsoft.com/office/drawing/2014/main" id="{EB5AD432-FF40-1767-B1A9-81A667AA4388}"/>
                </a:ext>
              </a:extLst>
            </p:cNvPr>
            <p:cNvSpPr>
              <a:spLocks noChangeShapeType="1"/>
            </p:cNvSpPr>
            <p:nvPr/>
          </p:nvSpPr>
          <p:spPr bwMode="auto">
            <a:xfrm>
              <a:off x="4248" y="232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1" name="Line 34">
              <a:extLst>
                <a:ext uri="{FF2B5EF4-FFF2-40B4-BE49-F238E27FC236}">
                  <a16:creationId xmlns:a16="http://schemas.microsoft.com/office/drawing/2014/main" id="{EBB4051D-457F-98B4-8CDD-6E9B89FC77A8}"/>
                </a:ext>
              </a:extLst>
            </p:cNvPr>
            <p:cNvSpPr>
              <a:spLocks noChangeShapeType="1"/>
            </p:cNvSpPr>
            <p:nvPr/>
          </p:nvSpPr>
          <p:spPr bwMode="auto">
            <a:xfrm>
              <a:off x="4248" y="251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2" name="Line 35">
              <a:extLst>
                <a:ext uri="{FF2B5EF4-FFF2-40B4-BE49-F238E27FC236}">
                  <a16:creationId xmlns:a16="http://schemas.microsoft.com/office/drawing/2014/main" id="{5C7BBA13-5B26-A4AE-DD36-2C213B4A973E}"/>
                </a:ext>
              </a:extLst>
            </p:cNvPr>
            <p:cNvSpPr>
              <a:spLocks noChangeShapeType="1"/>
            </p:cNvSpPr>
            <p:nvPr/>
          </p:nvSpPr>
          <p:spPr bwMode="auto">
            <a:xfrm>
              <a:off x="4248" y="271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3" name="Line 36">
              <a:extLst>
                <a:ext uri="{FF2B5EF4-FFF2-40B4-BE49-F238E27FC236}">
                  <a16:creationId xmlns:a16="http://schemas.microsoft.com/office/drawing/2014/main" id="{FD5657F6-E128-9F63-0923-872F1732F341}"/>
                </a:ext>
              </a:extLst>
            </p:cNvPr>
            <p:cNvSpPr>
              <a:spLocks noChangeShapeType="1"/>
            </p:cNvSpPr>
            <p:nvPr/>
          </p:nvSpPr>
          <p:spPr bwMode="auto">
            <a:xfrm>
              <a:off x="4248" y="290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4" name="Line 37">
              <a:extLst>
                <a:ext uri="{FF2B5EF4-FFF2-40B4-BE49-F238E27FC236}">
                  <a16:creationId xmlns:a16="http://schemas.microsoft.com/office/drawing/2014/main" id="{7387C10C-165B-FFA3-0611-004E1749B346}"/>
                </a:ext>
              </a:extLst>
            </p:cNvPr>
            <p:cNvSpPr>
              <a:spLocks noChangeShapeType="1"/>
            </p:cNvSpPr>
            <p:nvPr/>
          </p:nvSpPr>
          <p:spPr bwMode="auto">
            <a:xfrm>
              <a:off x="4248" y="310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5" name="Line 38">
              <a:extLst>
                <a:ext uri="{FF2B5EF4-FFF2-40B4-BE49-F238E27FC236}">
                  <a16:creationId xmlns:a16="http://schemas.microsoft.com/office/drawing/2014/main" id="{04A90D00-CAD2-4651-8ED0-C77C6217991F}"/>
                </a:ext>
              </a:extLst>
            </p:cNvPr>
            <p:cNvSpPr>
              <a:spLocks noChangeShapeType="1"/>
            </p:cNvSpPr>
            <p:nvPr/>
          </p:nvSpPr>
          <p:spPr bwMode="auto">
            <a:xfrm>
              <a:off x="4248" y="329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6" name="Line 39">
              <a:extLst>
                <a:ext uri="{FF2B5EF4-FFF2-40B4-BE49-F238E27FC236}">
                  <a16:creationId xmlns:a16="http://schemas.microsoft.com/office/drawing/2014/main" id="{2D24B999-BE7D-418A-0D97-0A11094A9B54}"/>
                </a:ext>
              </a:extLst>
            </p:cNvPr>
            <p:cNvSpPr>
              <a:spLocks noChangeShapeType="1"/>
            </p:cNvSpPr>
            <p:nvPr/>
          </p:nvSpPr>
          <p:spPr bwMode="auto">
            <a:xfrm>
              <a:off x="4248" y="349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sp>
        <p:nvSpPr>
          <p:cNvPr id="78" name="Rectangle 23">
            <a:extLst>
              <a:ext uri="{FF2B5EF4-FFF2-40B4-BE49-F238E27FC236}">
                <a16:creationId xmlns:a16="http://schemas.microsoft.com/office/drawing/2014/main" id="{787F2F52-4F33-8B7F-EBF5-5C201DD08F97}"/>
              </a:ext>
            </a:extLst>
          </p:cNvPr>
          <p:cNvSpPr>
            <a:spLocks noChangeArrowheads="1"/>
          </p:cNvSpPr>
          <p:nvPr/>
        </p:nvSpPr>
        <p:spPr bwMode="auto">
          <a:xfrm>
            <a:off x="9522829" y="3574334"/>
            <a:ext cx="1219922"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Physical Memory</a:t>
            </a:r>
          </a:p>
        </p:txBody>
      </p:sp>
      <p:sp>
        <p:nvSpPr>
          <p:cNvPr id="79" name="TextBox 78">
            <a:extLst>
              <a:ext uri="{FF2B5EF4-FFF2-40B4-BE49-F238E27FC236}">
                <a16:creationId xmlns:a16="http://schemas.microsoft.com/office/drawing/2014/main" id="{B932FC10-F423-AC89-2A63-0666EA820F8F}"/>
              </a:ext>
            </a:extLst>
          </p:cNvPr>
          <p:cNvSpPr txBox="1"/>
          <p:nvPr/>
        </p:nvSpPr>
        <p:spPr>
          <a:xfrm>
            <a:off x="1983846" y="2905468"/>
            <a:ext cx="1608668" cy="1754326"/>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This Address Space</a:t>
            </a:r>
          </a:p>
          <a:p>
            <a:pPr defTabSz="457200" eaLnBrk="1" fontAlgn="auto" hangingPunct="1">
              <a:spcBef>
                <a:spcPts val="0"/>
              </a:spcBef>
              <a:spcAft>
                <a:spcPts val="0"/>
              </a:spcAft>
            </a:pPr>
            <a:r>
              <a:rPr lang="en-US" b="0" dirty="0">
                <a:solidFill>
                  <a:prstClr val="black"/>
                </a:solidFill>
                <a:latin typeface="Calibri"/>
                <a:ea typeface="+mn-ea"/>
                <a:cs typeface="+mn-cs"/>
              </a:rPr>
              <a:t>consists of</a:t>
            </a:r>
            <a:br>
              <a:rPr lang="en-US" b="0" dirty="0">
                <a:solidFill>
                  <a:prstClr val="black"/>
                </a:solidFill>
                <a:latin typeface="Calibri"/>
                <a:ea typeface="+mn-ea"/>
                <a:cs typeface="+mn-cs"/>
              </a:rPr>
            </a:br>
            <a:r>
              <a:rPr lang="en-US" b="0" dirty="0">
                <a:solidFill>
                  <a:prstClr val="black"/>
                </a:solidFill>
                <a:latin typeface="Calibri"/>
                <a:ea typeface="+mn-ea"/>
                <a:cs typeface="+mn-cs"/>
              </a:rPr>
              <a:t>8 x 4K Byte pages or</a:t>
            </a:r>
          </a:p>
          <a:p>
            <a:pPr defTabSz="457200" eaLnBrk="1" fontAlgn="auto" hangingPunct="1">
              <a:spcBef>
                <a:spcPts val="0"/>
              </a:spcBef>
              <a:spcAft>
                <a:spcPts val="0"/>
              </a:spcAft>
            </a:pPr>
            <a:r>
              <a:rPr lang="en-US" b="0" dirty="0">
                <a:solidFill>
                  <a:prstClr val="black"/>
                </a:solidFill>
                <a:latin typeface="Calibri"/>
                <a:ea typeface="+mn-ea"/>
                <a:cs typeface="+mn-cs"/>
              </a:rPr>
              <a:t>16768 Bytes</a:t>
            </a:r>
          </a:p>
        </p:txBody>
      </p:sp>
      <p:grpSp>
        <p:nvGrpSpPr>
          <p:cNvPr id="80" name="Group 5">
            <a:extLst>
              <a:ext uri="{FF2B5EF4-FFF2-40B4-BE49-F238E27FC236}">
                <a16:creationId xmlns:a16="http://schemas.microsoft.com/office/drawing/2014/main" id="{E3D9AEC5-894E-60DF-6ABF-C73BD251C760}"/>
              </a:ext>
            </a:extLst>
          </p:cNvPr>
          <p:cNvGrpSpPr>
            <a:grpSpLocks/>
          </p:cNvGrpSpPr>
          <p:nvPr/>
        </p:nvGrpSpPr>
        <p:grpSpPr bwMode="auto">
          <a:xfrm>
            <a:off x="3561788" y="3688633"/>
            <a:ext cx="1117600" cy="1193800"/>
            <a:chOff x="396" y="2208"/>
            <a:chExt cx="704" cy="944"/>
          </a:xfrm>
        </p:grpSpPr>
        <p:sp>
          <p:nvSpPr>
            <p:cNvPr id="81" name="Rectangle 6">
              <a:extLst>
                <a:ext uri="{FF2B5EF4-FFF2-40B4-BE49-F238E27FC236}">
                  <a16:creationId xmlns:a16="http://schemas.microsoft.com/office/drawing/2014/main" id="{6634CDF2-0538-DED4-D8F4-B00DF3BEB032}"/>
                </a:ext>
              </a:extLst>
            </p:cNvPr>
            <p:cNvSpPr>
              <a:spLocks noChangeArrowheads="1"/>
            </p:cNvSpPr>
            <p:nvPr/>
          </p:nvSpPr>
          <p:spPr bwMode="auto">
            <a:xfrm>
              <a:off x="396" y="2208"/>
              <a:ext cx="704" cy="94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82" name="Line 7">
              <a:extLst>
                <a:ext uri="{FF2B5EF4-FFF2-40B4-BE49-F238E27FC236}">
                  <a16:creationId xmlns:a16="http://schemas.microsoft.com/office/drawing/2014/main" id="{2E446636-764D-0B85-3ED1-7C8E2A3465C6}"/>
                </a:ext>
              </a:extLst>
            </p:cNvPr>
            <p:cNvSpPr>
              <a:spLocks noChangeShapeType="1"/>
            </p:cNvSpPr>
            <p:nvPr/>
          </p:nvSpPr>
          <p:spPr bwMode="auto">
            <a:xfrm>
              <a:off x="396" y="244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83" name="Line 8">
              <a:extLst>
                <a:ext uri="{FF2B5EF4-FFF2-40B4-BE49-F238E27FC236}">
                  <a16:creationId xmlns:a16="http://schemas.microsoft.com/office/drawing/2014/main" id="{3F57C9CF-F84D-AEDE-907A-6ABB6FAF92C2}"/>
                </a:ext>
              </a:extLst>
            </p:cNvPr>
            <p:cNvSpPr>
              <a:spLocks noChangeShapeType="1"/>
            </p:cNvSpPr>
            <p:nvPr/>
          </p:nvSpPr>
          <p:spPr bwMode="auto">
            <a:xfrm>
              <a:off x="396" y="268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84" name="Line 9">
              <a:extLst>
                <a:ext uri="{FF2B5EF4-FFF2-40B4-BE49-F238E27FC236}">
                  <a16:creationId xmlns:a16="http://schemas.microsoft.com/office/drawing/2014/main" id="{B2DD3916-468B-2F69-C261-8C945E20B1A0}"/>
                </a:ext>
              </a:extLst>
            </p:cNvPr>
            <p:cNvSpPr>
              <a:spLocks noChangeShapeType="1"/>
            </p:cNvSpPr>
            <p:nvPr/>
          </p:nvSpPr>
          <p:spPr bwMode="auto">
            <a:xfrm>
              <a:off x="396" y="292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85" name="Rectangle 18">
            <a:extLst>
              <a:ext uri="{FF2B5EF4-FFF2-40B4-BE49-F238E27FC236}">
                <a16:creationId xmlns:a16="http://schemas.microsoft.com/office/drawing/2014/main" id="{925BBCAE-FECF-1F0B-BDC6-8D55491038AA}"/>
              </a:ext>
            </a:extLst>
          </p:cNvPr>
          <p:cNvSpPr>
            <a:spLocks noChangeArrowheads="1"/>
          </p:cNvSpPr>
          <p:nvPr/>
        </p:nvSpPr>
        <p:spPr bwMode="auto">
          <a:xfrm>
            <a:off x="3960251" y="3667466"/>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4</a:t>
            </a:r>
          </a:p>
        </p:txBody>
      </p:sp>
      <p:sp>
        <p:nvSpPr>
          <p:cNvPr id="86" name="Rectangle 19">
            <a:extLst>
              <a:ext uri="{FF2B5EF4-FFF2-40B4-BE49-F238E27FC236}">
                <a16:creationId xmlns:a16="http://schemas.microsoft.com/office/drawing/2014/main" id="{5E4B0945-9436-5149-7913-06A01FF8EA4E}"/>
              </a:ext>
            </a:extLst>
          </p:cNvPr>
          <p:cNvSpPr>
            <a:spLocks noChangeArrowheads="1"/>
          </p:cNvSpPr>
          <p:nvPr/>
        </p:nvSpPr>
        <p:spPr bwMode="auto">
          <a:xfrm>
            <a:off x="3960251" y="3968033"/>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5</a:t>
            </a:r>
          </a:p>
        </p:txBody>
      </p:sp>
      <p:sp>
        <p:nvSpPr>
          <p:cNvPr id="87" name="Rectangle 20">
            <a:extLst>
              <a:ext uri="{FF2B5EF4-FFF2-40B4-BE49-F238E27FC236}">
                <a16:creationId xmlns:a16="http://schemas.microsoft.com/office/drawing/2014/main" id="{2E43E07E-5557-9BAE-93A4-9B53C1CD36AF}"/>
              </a:ext>
            </a:extLst>
          </p:cNvPr>
          <p:cNvSpPr>
            <a:spLocks noChangeArrowheads="1"/>
          </p:cNvSpPr>
          <p:nvPr/>
        </p:nvSpPr>
        <p:spPr bwMode="auto">
          <a:xfrm>
            <a:off x="3960251" y="4281299"/>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6</a:t>
            </a:r>
          </a:p>
        </p:txBody>
      </p:sp>
      <p:sp>
        <p:nvSpPr>
          <p:cNvPr id="88" name="Rectangle 21">
            <a:extLst>
              <a:ext uri="{FF2B5EF4-FFF2-40B4-BE49-F238E27FC236}">
                <a16:creationId xmlns:a16="http://schemas.microsoft.com/office/drawing/2014/main" id="{015EC859-B7AE-4CCC-F10C-20038D575CC9}"/>
              </a:ext>
            </a:extLst>
          </p:cNvPr>
          <p:cNvSpPr>
            <a:spLocks noChangeArrowheads="1"/>
          </p:cNvSpPr>
          <p:nvPr/>
        </p:nvSpPr>
        <p:spPr bwMode="auto">
          <a:xfrm>
            <a:off x="3960251" y="4560699"/>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7</a:t>
            </a:r>
          </a:p>
        </p:txBody>
      </p:sp>
      <p:grpSp>
        <p:nvGrpSpPr>
          <p:cNvPr id="89" name="Group 28">
            <a:extLst>
              <a:ext uri="{FF2B5EF4-FFF2-40B4-BE49-F238E27FC236}">
                <a16:creationId xmlns:a16="http://schemas.microsoft.com/office/drawing/2014/main" id="{BC7C7B1D-65B5-FC85-0187-6EAA049CE34A}"/>
              </a:ext>
            </a:extLst>
          </p:cNvPr>
          <p:cNvGrpSpPr>
            <a:grpSpLocks/>
          </p:cNvGrpSpPr>
          <p:nvPr/>
        </p:nvGrpSpPr>
        <p:grpSpPr bwMode="auto">
          <a:xfrm>
            <a:off x="8237538" y="2058807"/>
            <a:ext cx="1143000" cy="2540000"/>
            <a:chOff x="4240" y="1976"/>
            <a:chExt cx="720" cy="1600"/>
          </a:xfrm>
        </p:grpSpPr>
        <p:grpSp>
          <p:nvGrpSpPr>
            <p:cNvPr id="90" name="Group 29">
              <a:extLst>
                <a:ext uri="{FF2B5EF4-FFF2-40B4-BE49-F238E27FC236}">
                  <a16:creationId xmlns:a16="http://schemas.microsoft.com/office/drawing/2014/main" id="{F64C940E-8971-9373-CB5D-B606516E4A3A}"/>
                </a:ext>
              </a:extLst>
            </p:cNvPr>
            <p:cNvGrpSpPr>
              <a:grpSpLocks/>
            </p:cNvGrpSpPr>
            <p:nvPr/>
          </p:nvGrpSpPr>
          <p:grpSpPr bwMode="auto">
            <a:xfrm>
              <a:off x="4240" y="1976"/>
              <a:ext cx="720" cy="1600"/>
              <a:chOff x="4240" y="1976"/>
              <a:chExt cx="720" cy="1600"/>
            </a:xfrm>
          </p:grpSpPr>
          <p:sp>
            <p:nvSpPr>
              <p:cNvPr id="92" name="Line 30">
                <a:extLst>
                  <a:ext uri="{FF2B5EF4-FFF2-40B4-BE49-F238E27FC236}">
                    <a16:creationId xmlns:a16="http://schemas.microsoft.com/office/drawing/2014/main" id="{8299A2ED-0DA3-AAF7-2128-5CD5387363D4}"/>
                  </a:ext>
                </a:extLst>
              </p:cNvPr>
              <p:cNvSpPr>
                <a:spLocks noChangeShapeType="1"/>
              </p:cNvSpPr>
              <p:nvPr/>
            </p:nvSpPr>
            <p:spPr bwMode="auto">
              <a:xfrm>
                <a:off x="424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3" name="Line 31">
                <a:extLst>
                  <a:ext uri="{FF2B5EF4-FFF2-40B4-BE49-F238E27FC236}">
                    <a16:creationId xmlns:a16="http://schemas.microsoft.com/office/drawing/2014/main" id="{9DF5686F-C432-7619-0BC1-8A864DE4D54A}"/>
                  </a:ext>
                </a:extLst>
              </p:cNvPr>
              <p:cNvSpPr>
                <a:spLocks noChangeShapeType="1"/>
              </p:cNvSpPr>
              <p:nvPr/>
            </p:nvSpPr>
            <p:spPr bwMode="auto">
              <a:xfrm>
                <a:off x="496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4" name="Line 32">
                <a:extLst>
                  <a:ext uri="{FF2B5EF4-FFF2-40B4-BE49-F238E27FC236}">
                    <a16:creationId xmlns:a16="http://schemas.microsoft.com/office/drawing/2014/main" id="{DBD3669E-3474-2959-2CA2-9A50ED684BE0}"/>
                  </a:ext>
                </a:extLst>
              </p:cNvPr>
              <p:cNvSpPr>
                <a:spLocks noChangeShapeType="1"/>
              </p:cNvSpPr>
              <p:nvPr/>
            </p:nvSpPr>
            <p:spPr bwMode="auto">
              <a:xfrm>
                <a:off x="4248" y="212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5" name="Line 33">
                <a:extLst>
                  <a:ext uri="{FF2B5EF4-FFF2-40B4-BE49-F238E27FC236}">
                    <a16:creationId xmlns:a16="http://schemas.microsoft.com/office/drawing/2014/main" id="{835D3045-836E-3AF4-E645-68907A66AE20}"/>
                  </a:ext>
                </a:extLst>
              </p:cNvPr>
              <p:cNvSpPr>
                <a:spLocks noChangeShapeType="1"/>
              </p:cNvSpPr>
              <p:nvPr/>
            </p:nvSpPr>
            <p:spPr bwMode="auto">
              <a:xfrm>
                <a:off x="4248" y="232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6" name="Line 34">
                <a:extLst>
                  <a:ext uri="{FF2B5EF4-FFF2-40B4-BE49-F238E27FC236}">
                    <a16:creationId xmlns:a16="http://schemas.microsoft.com/office/drawing/2014/main" id="{8518FD5F-7A3E-86F8-2459-BB404D4B48BF}"/>
                  </a:ext>
                </a:extLst>
              </p:cNvPr>
              <p:cNvSpPr>
                <a:spLocks noChangeShapeType="1"/>
              </p:cNvSpPr>
              <p:nvPr/>
            </p:nvSpPr>
            <p:spPr bwMode="auto">
              <a:xfrm>
                <a:off x="4248" y="251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7" name="Line 35">
                <a:extLst>
                  <a:ext uri="{FF2B5EF4-FFF2-40B4-BE49-F238E27FC236}">
                    <a16:creationId xmlns:a16="http://schemas.microsoft.com/office/drawing/2014/main" id="{BC12DDB8-BCD0-7096-AF38-9A4DE8F452E3}"/>
                  </a:ext>
                </a:extLst>
              </p:cNvPr>
              <p:cNvSpPr>
                <a:spLocks noChangeShapeType="1"/>
              </p:cNvSpPr>
              <p:nvPr/>
            </p:nvSpPr>
            <p:spPr bwMode="auto">
              <a:xfrm>
                <a:off x="4248" y="271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8" name="Line 36">
                <a:extLst>
                  <a:ext uri="{FF2B5EF4-FFF2-40B4-BE49-F238E27FC236}">
                    <a16:creationId xmlns:a16="http://schemas.microsoft.com/office/drawing/2014/main" id="{DAC08BD1-CBAB-B9D9-F46D-88212628DE4C}"/>
                  </a:ext>
                </a:extLst>
              </p:cNvPr>
              <p:cNvSpPr>
                <a:spLocks noChangeShapeType="1"/>
              </p:cNvSpPr>
              <p:nvPr/>
            </p:nvSpPr>
            <p:spPr bwMode="auto">
              <a:xfrm>
                <a:off x="4248" y="290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9" name="Line 37">
                <a:extLst>
                  <a:ext uri="{FF2B5EF4-FFF2-40B4-BE49-F238E27FC236}">
                    <a16:creationId xmlns:a16="http://schemas.microsoft.com/office/drawing/2014/main" id="{528190E3-0053-CAC3-F1E4-7AE202BA3004}"/>
                  </a:ext>
                </a:extLst>
              </p:cNvPr>
              <p:cNvSpPr>
                <a:spLocks noChangeShapeType="1"/>
              </p:cNvSpPr>
              <p:nvPr/>
            </p:nvSpPr>
            <p:spPr bwMode="auto">
              <a:xfrm>
                <a:off x="4248" y="310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0" name="Line 38">
                <a:extLst>
                  <a:ext uri="{FF2B5EF4-FFF2-40B4-BE49-F238E27FC236}">
                    <a16:creationId xmlns:a16="http://schemas.microsoft.com/office/drawing/2014/main" id="{71EA5DE2-C3BB-DB72-9FD4-5EDD4C575703}"/>
                  </a:ext>
                </a:extLst>
              </p:cNvPr>
              <p:cNvSpPr>
                <a:spLocks noChangeShapeType="1"/>
              </p:cNvSpPr>
              <p:nvPr/>
            </p:nvSpPr>
            <p:spPr bwMode="auto">
              <a:xfrm>
                <a:off x="4248" y="329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1" name="Line 39">
                <a:extLst>
                  <a:ext uri="{FF2B5EF4-FFF2-40B4-BE49-F238E27FC236}">
                    <a16:creationId xmlns:a16="http://schemas.microsoft.com/office/drawing/2014/main" id="{155FA788-654F-3206-63FC-EA5C16E8828E}"/>
                  </a:ext>
                </a:extLst>
              </p:cNvPr>
              <p:cNvSpPr>
                <a:spLocks noChangeShapeType="1"/>
              </p:cNvSpPr>
              <p:nvPr/>
            </p:nvSpPr>
            <p:spPr bwMode="auto">
              <a:xfrm>
                <a:off x="4248" y="349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sp>
          <p:nvSpPr>
            <p:cNvPr id="91" name="Rectangle 42">
              <a:extLst>
                <a:ext uri="{FF2B5EF4-FFF2-40B4-BE49-F238E27FC236}">
                  <a16:creationId xmlns:a16="http://schemas.microsoft.com/office/drawing/2014/main" id="{E64B842D-5A04-EF32-07E9-1CCFC01FFBB2}"/>
                </a:ext>
              </a:extLst>
            </p:cNvPr>
            <p:cNvSpPr>
              <a:spLocks noChangeArrowheads="1"/>
            </p:cNvSpPr>
            <p:nvPr/>
          </p:nvSpPr>
          <p:spPr bwMode="auto">
            <a:xfrm>
              <a:off x="4475" y="2311"/>
              <a:ext cx="208"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0</a:t>
              </a:r>
            </a:p>
          </p:txBody>
        </p:sp>
      </p:grpSp>
      <p:cxnSp>
        <p:nvCxnSpPr>
          <p:cNvPr id="102" name="Straight Connector 101">
            <a:extLst>
              <a:ext uri="{FF2B5EF4-FFF2-40B4-BE49-F238E27FC236}">
                <a16:creationId xmlns:a16="http://schemas.microsoft.com/office/drawing/2014/main" id="{951DA8D7-0977-6B99-C550-2B41A9EBD184}"/>
              </a:ext>
            </a:extLst>
          </p:cNvPr>
          <p:cNvCxnSpPr>
            <a:stCxn id="58" idx="1"/>
          </p:cNvCxnSpPr>
          <p:nvPr/>
        </p:nvCxnSpPr>
        <p:spPr>
          <a:xfrm rot="10800000" flipH="1">
            <a:off x="5970575" y="3745783"/>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E60AFCC7-E034-840B-9CE5-F5A130FA0A71}"/>
              </a:ext>
            </a:extLst>
          </p:cNvPr>
          <p:cNvCxnSpPr/>
          <p:nvPr/>
        </p:nvCxnSpPr>
        <p:spPr>
          <a:xfrm rot="10800000" flipH="1">
            <a:off x="5970575" y="3271650"/>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id="{2E4A5F95-7063-7672-1C52-BF6C2E08622F}"/>
              </a:ext>
            </a:extLst>
          </p:cNvPr>
          <p:cNvCxnSpPr/>
          <p:nvPr/>
        </p:nvCxnSpPr>
        <p:spPr>
          <a:xfrm rot="10800000" flipH="1">
            <a:off x="5970575" y="3034583"/>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AFC3FE0-9750-4BA4-9385-D910D053EBCF}"/>
              </a:ext>
            </a:extLst>
          </p:cNvPr>
          <p:cNvCxnSpPr/>
          <p:nvPr/>
        </p:nvCxnSpPr>
        <p:spPr>
          <a:xfrm rot="10800000" flipH="1">
            <a:off x="5962109" y="3491783"/>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46AC63B4-C96F-FEFD-E146-F2E0B4F897B8}"/>
              </a:ext>
            </a:extLst>
          </p:cNvPr>
          <p:cNvCxnSpPr/>
          <p:nvPr/>
        </p:nvCxnSpPr>
        <p:spPr>
          <a:xfrm rot="10800000" flipH="1">
            <a:off x="5962108" y="4219916"/>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3726713A-4F68-0BF4-8BF4-9384E061EDC1}"/>
              </a:ext>
            </a:extLst>
          </p:cNvPr>
          <p:cNvCxnSpPr/>
          <p:nvPr/>
        </p:nvCxnSpPr>
        <p:spPr>
          <a:xfrm rot="10800000" flipH="1">
            <a:off x="5970575" y="3982850"/>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5CE7A0B1-0B32-A1F5-1D2B-646F16183455}"/>
              </a:ext>
            </a:extLst>
          </p:cNvPr>
          <p:cNvCxnSpPr/>
          <p:nvPr/>
        </p:nvCxnSpPr>
        <p:spPr>
          <a:xfrm rot="10800000" flipH="1">
            <a:off x="5970575" y="4448516"/>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09" name="Rectangle 14">
            <a:extLst>
              <a:ext uri="{FF2B5EF4-FFF2-40B4-BE49-F238E27FC236}">
                <a16:creationId xmlns:a16="http://schemas.microsoft.com/office/drawing/2014/main" id="{5E419F6A-5865-C476-2519-A4A1FD38A73F}"/>
              </a:ext>
            </a:extLst>
          </p:cNvPr>
          <p:cNvSpPr>
            <a:spLocks noChangeArrowheads="1"/>
          </p:cNvSpPr>
          <p:nvPr/>
        </p:nvSpPr>
        <p:spPr bwMode="auto">
          <a:xfrm>
            <a:off x="5647252" y="2962618"/>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1</a:t>
            </a:r>
          </a:p>
        </p:txBody>
      </p:sp>
      <p:sp>
        <p:nvSpPr>
          <p:cNvPr id="110" name="Rectangle 14">
            <a:extLst>
              <a:ext uri="{FF2B5EF4-FFF2-40B4-BE49-F238E27FC236}">
                <a16:creationId xmlns:a16="http://schemas.microsoft.com/office/drawing/2014/main" id="{2E2DAD3A-6932-C7BC-1B96-FA0AA5FAE340}"/>
              </a:ext>
            </a:extLst>
          </p:cNvPr>
          <p:cNvSpPr>
            <a:spLocks noChangeArrowheads="1"/>
          </p:cNvSpPr>
          <p:nvPr/>
        </p:nvSpPr>
        <p:spPr bwMode="auto">
          <a:xfrm>
            <a:off x="5647251" y="3208152"/>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2</a:t>
            </a:r>
          </a:p>
        </p:txBody>
      </p:sp>
      <p:sp>
        <p:nvSpPr>
          <p:cNvPr id="111" name="Rectangle 14">
            <a:extLst>
              <a:ext uri="{FF2B5EF4-FFF2-40B4-BE49-F238E27FC236}">
                <a16:creationId xmlns:a16="http://schemas.microsoft.com/office/drawing/2014/main" id="{7917FAFD-C2A6-BA2B-5759-CB11E0230205}"/>
              </a:ext>
            </a:extLst>
          </p:cNvPr>
          <p:cNvSpPr>
            <a:spLocks noChangeArrowheads="1"/>
          </p:cNvSpPr>
          <p:nvPr/>
        </p:nvSpPr>
        <p:spPr bwMode="auto">
          <a:xfrm>
            <a:off x="5647253" y="3453686"/>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3</a:t>
            </a:r>
          </a:p>
        </p:txBody>
      </p:sp>
      <p:sp>
        <p:nvSpPr>
          <p:cNvPr id="112" name="Rectangle 14">
            <a:extLst>
              <a:ext uri="{FF2B5EF4-FFF2-40B4-BE49-F238E27FC236}">
                <a16:creationId xmlns:a16="http://schemas.microsoft.com/office/drawing/2014/main" id="{C2343435-CEB0-1012-49FE-4B8A7450B4D2}"/>
              </a:ext>
            </a:extLst>
          </p:cNvPr>
          <p:cNvSpPr>
            <a:spLocks noChangeArrowheads="1"/>
          </p:cNvSpPr>
          <p:nvPr/>
        </p:nvSpPr>
        <p:spPr bwMode="auto">
          <a:xfrm flipH="1">
            <a:off x="5641446" y="3699220"/>
            <a:ext cx="259805"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4</a:t>
            </a:r>
          </a:p>
        </p:txBody>
      </p:sp>
      <p:sp>
        <p:nvSpPr>
          <p:cNvPr id="113" name="Rectangle 14">
            <a:extLst>
              <a:ext uri="{FF2B5EF4-FFF2-40B4-BE49-F238E27FC236}">
                <a16:creationId xmlns:a16="http://schemas.microsoft.com/office/drawing/2014/main" id="{8A1B8DA3-1072-A159-964A-61A9C11BCA42}"/>
              </a:ext>
            </a:extLst>
          </p:cNvPr>
          <p:cNvSpPr>
            <a:spLocks noChangeArrowheads="1"/>
          </p:cNvSpPr>
          <p:nvPr/>
        </p:nvSpPr>
        <p:spPr bwMode="auto">
          <a:xfrm>
            <a:off x="5647253" y="3927819"/>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5</a:t>
            </a:r>
          </a:p>
        </p:txBody>
      </p:sp>
      <p:sp>
        <p:nvSpPr>
          <p:cNvPr id="114" name="Rectangle 14">
            <a:extLst>
              <a:ext uri="{FF2B5EF4-FFF2-40B4-BE49-F238E27FC236}">
                <a16:creationId xmlns:a16="http://schemas.microsoft.com/office/drawing/2014/main" id="{42CAE3B9-21E5-94EF-1A4A-520CBA080675}"/>
              </a:ext>
            </a:extLst>
          </p:cNvPr>
          <p:cNvSpPr>
            <a:spLocks noChangeArrowheads="1"/>
          </p:cNvSpPr>
          <p:nvPr/>
        </p:nvSpPr>
        <p:spPr bwMode="auto">
          <a:xfrm>
            <a:off x="5647252" y="4164886"/>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6</a:t>
            </a:r>
          </a:p>
        </p:txBody>
      </p:sp>
      <p:sp>
        <p:nvSpPr>
          <p:cNvPr id="115" name="Rectangle 14">
            <a:extLst>
              <a:ext uri="{FF2B5EF4-FFF2-40B4-BE49-F238E27FC236}">
                <a16:creationId xmlns:a16="http://schemas.microsoft.com/office/drawing/2014/main" id="{D55BF1F7-0E7F-54DD-A449-A7FD0EE22CFA}"/>
              </a:ext>
            </a:extLst>
          </p:cNvPr>
          <p:cNvSpPr>
            <a:spLocks noChangeArrowheads="1"/>
          </p:cNvSpPr>
          <p:nvPr/>
        </p:nvSpPr>
        <p:spPr bwMode="auto">
          <a:xfrm>
            <a:off x="5647252" y="4401952"/>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7</a:t>
            </a:r>
          </a:p>
        </p:txBody>
      </p:sp>
      <p:sp>
        <p:nvSpPr>
          <p:cNvPr id="116" name="Rectangle 42">
            <a:extLst>
              <a:ext uri="{FF2B5EF4-FFF2-40B4-BE49-F238E27FC236}">
                <a16:creationId xmlns:a16="http://schemas.microsoft.com/office/drawing/2014/main" id="{76102658-60F9-5543-FB58-735A19A688B6}"/>
              </a:ext>
            </a:extLst>
          </p:cNvPr>
          <p:cNvSpPr>
            <a:spLocks noChangeArrowheads="1"/>
          </p:cNvSpPr>
          <p:nvPr/>
        </p:nvSpPr>
        <p:spPr bwMode="auto">
          <a:xfrm>
            <a:off x="8636001" y="3488087"/>
            <a:ext cx="330220"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1</a:t>
            </a:r>
          </a:p>
        </p:txBody>
      </p:sp>
      <p:sp>
        <p:nvSpPr>
          <p:cNvPr id="117" name="Rectangle 42">
            <a:extLst>
              <a:ext uri="{FF2B5EF4-FFF2-40B4-BE49-F238E27FC236}">
                <a16:creationId xmlns:a16="http://schemas.microsoft.com/office/drawing/2014/main" id="{6006FE80-D463-D158-403C-E6E125F533D0}"/>
              </a:ext>
            </a:extLst>
          </p:cNvPr>
          <p:cNvSpPr>
            <a:spLocks noChangeArrowheads="1"/>
          </p:cNvSpPr>
          <p:nvPr/>
        </p:nvSpPr>
        <p:spPr bwMode="auto">
          <a:xfrm>
            <a:off x="8619069" y="2905468"/>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2</a:t>
            </a:r>
          </a:p>
        </p:txBody>
      </p:sp>
      <p:sp>
        <p:nvSpPr>
          <p:cNvPr id="118" name="Rectangle 42">
            <a:extLst>
              <a:ext uri="{FF2B5EF4-FFF2-40B4-BE49-F238E27FC236}">
                <a16:creationId xmlns:a16="http://schemas.microsoft.com/office/drawing/2014/main" id="{DD252810-27DD-55B5-4B42-FC222A02388B}"/>
              </a:ext>
            </a:extLst>
          </p:cNvPr>
          <p:cNvSpPr>
            <a:spLocks noChangeArrowheads="1"/>
          </p:cNvSpPr>
          <p:nvPr/>
        </p:nvSpPr>
        <p:spPr bwMode="auto">
          <a:xfrm>
            <a:off x="8652935" y="4429468"/>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3</a:t>
            </a:r>
          </a:p>
        </p:txBody>
      </p:sp>
      <p:sp>
        <p:nvSpPr>
          <p:cNvPr id="119" name="Rectangle 42">
            <a:extLst>
              <a:ext uri="{FF2B5EF4-FFF2-40B4-BE49-F238E27FC236}">
                <a16:creationId xmlns:a16="http://schemas.microsoft.com/office/drawing/2014/main" id="{7A697A2F-A0E3-A7B3-23D7-CAC33DF030E0}"/>
              </a:ext>
            </a:extLst>
          </p:cNvPr>
          <p:cNvSpPr>
            <a:spLocks noChangeArrowheads="1"/>
          </p:cNvSpPr>
          <p:nvPr/>
        </p:nvSpPr>
        <p:spPr bwMode="auto">
          <a:xfrm>
            <a:off x="8644468" y="4759668"/>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4</a:t>
            </a:r>
          </a:p>
        </p:txBody>
      </p:sp>
      <p:sp>
        <p:nvSpPr>
          <p:cNvPr id="120" name="Rectangle 42">
            <a:extLst>
              <a:ext uri="{FF2B5EF4-FFF2-40B4-BE49-F238E27FC236}">
                <a16:creationId xmlns:a16="http://schemas.microsoft.com/office/drawing/2014/main" id="{C654819B-D499-83DB-893E-479AF58BDE33}"/>
              </a:ext>
            </a:extLst>
          </p:cNvPr>
          <p:cNvSpPr>
            <a:spLocks noChangeArrowheads="1"/>
          </p:cNvSpPr>
          <p:nvPr/>
        </p:nvSpPr>
        <p:spPr bwMode="auto">
          <a:xfrm>
            <a:off x="8652934" y="5072935"/>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7</a:t>
            </a:r>
          </a:p>
        </p:txBody>
      </p:sp>
      <p:cxnSp>
        <p:nvCxnSpPr>
          <p:cNvPr id="121" name="Straight Arrow Connector 120">
            <a:extLst>
              <a:ext uri="{FF2B5EF4-FFF2-40B4-BE49-F238E27FC236}">
                <a16:creationId xmlns:a16="http://schemas.microsoft.com/office/drawing/2014/main" id="{747EE317-7EAB-D556-6BF6-05FC44FF3729}"/>
              </a:ext>
            </a:extLst>
          </p:cNvPr>
          <p:cNvCxnSpPr/>
          <p:nvPr/>
        </p:nvCxnSpPr>
        <p:spPr>
          <a:xfrm flipV="1">
            <a:off x="6648980" y="2770001"/>
            <a:ext cx="1557866" cy="13546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B308E943-ED29-BC35-1943-3F8D04E35FA4}"/>
              </a:ext>
            </a:extLst>
          </p:cNvPr>
          <p:cNvCxnSpPr/>
          <p:nvPr/>
        </p:nvCxnSpPr>
        <p:spPr>
          <a:xfrm>
            <a:off x="6648980" y="3159469"/>
            <a:ext cx="1574800" cy="51646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a:extLst>
              <a:ext uri="{FF2B5EF4-FFF2-40B4-BE49-F238E27FC236}">
                <a16:creationId xmlns:a16="http://schemas.microsoft.com/office/drawing/2014/main" id="{A9AE6B33-FB42-29D0-7B5E-F98E052A94CD}"/>
              </a:ext>
            </a:extLst>
          </p:cNvPr>
          <p:cNvCxnSpPr/>
          <p:nvPr/>
        </p:nvCxnSpPr>
        <p:spPr>
          <a:xfrm flipV="1">
            <a:off x="6657448" y="3117134"/>
            <a:ext cx="1540933" cy="27093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a:extLst>
              <a:ext uri="{FF2B5EF4-FFF2-40B4-BE49-F238E27FC236}">
                <a16:creationId xmlns:a16="http://schemas.microsoft.com/office/drawing/2014/main" id="{1EC7E794-3781-210D-1B7A-F36F6660AFED}"/>
              </a:ext>
            </a:extLst>
          </p:cNvPr>
          <p:cNvCxnSpPr/>
          <p:nvPr/>
        </p:nvCxnSpPr>
        <p:spPr>
          <a:xfrm>
            <a:off x="6648980" y="3608201"/>
            <a:ext cx="1557866" cy="100753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a:extLst>
              <a:ext uri="{FF2B5EF4-FFF2-40B4-BE49-F238E27FC236}">
                <a16:creationId xmlns:a16="http://schemas.microsoft.com/office/drawing/2014/main" id="{C131A46C-9987-F5D5-9DA6-869728399A21}"/>
              </a:ext>
            </a:extLst>
          </p:cNvPr>
          <p:cNvCxnSpPr/>
          <p:nvPr/>
        </p:nvCxnSpPr>
        <p:spPr>
          <a:xfrm>
            <a:off x="6657448" y="3862202"/>
            <a:ext cx="1523999" cy="106679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a:extLst>
              <a:ext uri="{FF2B5EF4-FFF2-40B4-BE49-F238E27FC236}">
                <a16:creationId xmlns:a16="http://schemas.microsoft.com/office/drawing/2014/main" id="{CC1CD434-C69F-21A8-D674-E02CD5FF83E1}"/>
              </a:ext>
            </a:extLst>
          </p:cNvPr>
          <p:cNvCxnSpPr/>
          <p:nvPr/>
        </p:nvCxnSpPr>
        <p:spPr>
          <a:xfrm>
            <a:off x="6674380" y="4607269"/>
            <a:ext cx="1524000" cy="63499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85980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AA37AD-8DAC-2DEF-29C2-EEB535BAFF58}"/>
              </a:ext>
            </a:extLst>
          </p:cNvPr>
          <p:cNvSpPr>
            <a:spLocks noGrp="1"/>
          </p:cNvSpPr>
          <p:nvPr>
            <p:ph type="title"/>
          </p:nvPr>
        </p:nvSpPr>
        <p:spPr/>
        <p:txBody>
          <a:bodyPr/>
          <a:lstStyle/>
          <a:p>
            <a:r>
              <a:rPr lang="en-US" dirty="0"/>
              <a:t>Copy-On-Write Paging</a:t>
            </a:r>
          </a:p>
        </p:txBody>
      </p:sp>
      <p:sp>
        <p:nvSpPr>
          <p:cNvPr id="3" name="内容占位符 2">
            <a:extLst>
              <a:ext uri="{FF2B5EF4-FFF2-40B4-BE49-F238E27FC236}">
                <a16:creationId xmlns:a16="http://schemas.microsoft.com/office/drawing/2014/main" id="{CF911A69-1522-502E-6E8E-E10A1A5C84FE}"/>
              </a:ext>
            </a:extLst>
          </p:cNvPr>
          <p:cNvSpPr>
            <a:spLocks noGrp="1"/>
          </p:cNvSpPr>
          <p:nvPr>
            <p:ph idx="1"/>
          </p:nvPr>
        </p:nvSpPr>
        <p:spPr/>
        <p:txBody>
          <a:bodyPr/>
          <a:lstStyle/>
          <a:p>
            <a:r>
              <a:rPr lang="en-US" altLang="zh-CN" b="1" dirty="0">
                <a:solidFill>
                  <a:srgbClr val="0070C0"/>
                </a:solidFill>
              </a:rPr>
              <a:t>Copy</a:t>
            </a:r>
            <a:r>
              <a:rPr lang="zh-CN" altLang="en-US" b="1" dirty="0">
                <a:solidFill>
                  <a:srgbClr val="0070C0"/>
                </a:solidFill>
              </a:rPr>
              <a:t> </a:t>
            </a:r>
            <a:r>
              <a:rPr lang="en-US" altLang="zh-CN" b="1" dirty="0">
                <a:solidFill>
                  <a:srgbClr val="0070C0"/>
                </a:solidFill>
              </a:rPr>
              <a:t>the</a:t>
            </a:r>
            <a:r>
              <a:rPr lang="zh-CN" altLang="en-US" b="1" dirty="0">
                <a:solidFill>
                  <a:srgbClr val="0070C0"/>
                </a:solidFill>
              </a:rPr>
              <a:t> </a:t>
            </a:r>
            <a:r>
              <a:rPr lang="en-US" altLang="zh-CN" b="1" dirty="0">
                <a:solidFill>
                  <a:srgbClr val="0070C0"/>
                </a:solidFill>
              </a:rPr>
              <a:t>page</a:t>
            </a:r>
            <a:r>
              <a:rPr lang="zh-CN" altLang="en-US" b="1" dirty="0">
                <a:solidFill>
                  <a:srgbClr val="0070C0"/>
                </a:solidFill>
              </a:rPr>
              <a:t> </a:t>
            </a:r>
            <a:r>
              <a:rPr lang="en-US" altLang="zh-CN" dirty="0"/>
              <a:t>only</a:t>
            </a:r>
            <a:r>
              <a:rPr lang="zh-CN" altLang="en-US" dirty="0"/>
              <a:t> </a:t>
            </a:r>
            <a:r>
              <a:rPr lang="en-US" altLang="zh-CN" dirty="0"/>
              <a:t>if</a:t>
            </a:r>
            <a:r>
              <a:rPr lang="zh-CN" altLang="en-US" dirty="0"/>
              <a:t> </a:t>
            </a:r>
            <a:r>
              <a:rPr lang="en-US" altLang="zh-CN" dirty="0"/>
              <a:t>a</a:t>
            </a:r>
            <a:r>
              <a:rPr lang="zh-CN" altLang="en-US" dirty="0"/>
              <a:t> </a:t>
            </a:r>
            <a:r>
              <a:rPr lang="en-US" altLang="zh-CN" dirty="0"/>
              <a:t>process</a:t>
            </a:r>
            <a:r>
              <a:rPr lang="zh-CN" altLang="en-US" dirty="0"/>
              <a:t> </a:t>
            </a:r>
            <a:r>
              <a:rPr lang="en-US" altLang="zh-CN" dirty="0"/>
              <a:t>writes</a:t>
            </a:r>
            <a:r>
              <a:rPr lang="zh-CN" altLang="en-US" dirty="0"/>
              <a:t> </a:t>
            </a:r>
            <a:r>
              <a:rPr lang="en-US" altLang="zh-CN" dirty="0"/>
              <a:t>to</a:t>
            </a:r>
            <a:r>
              <a:rPr lang="zh-CN" altLang="en-US" dirty="0"/>
              <a:t> </a:t>
            </a:r>
            <a:r>
              <a:rPr lang="en-US" altLang="zh-CN" dirty="0"/>
              <a:t>it</a:t>
            </a:r>
            <a:r>
              <a:rPr lang="zh-CN" altLang="en-US" dirty="0"/>
              <a:t> </a:t>
            </a:r>
            <a:r>
              <a:rPr lang="en-US" altLang="zh-CN" dirty="0"/>
              <a:t>(</a:t>
            </a:r>
            <a:r>
              <a:rPr lang="en-US" altLang="zh-CN" b="1" dirty="0">
                <a:solidFill>
                  <a:srgbClr val="0070C0"/>
                </a:solidFill>
              </a:rPr>
              <a:t>demand</a:t>
            </a:r>
            <a:r>
              <a:rPr lang="en-US" altLang="zh-CN" dirty="0"/>
              <a:t>)</a:t>
            </a:r>
          </a:p>
          <a:p>
            <a:pPr lvl="1"/>
            <a:r>
              <a:rPr lang="en-US" altLang="zh-CN" dirty="0"/>
              <a:t>Process</a:t>
            </a:r>
            <a:r>
              <a:rPr lang="zh-CN" altLang="en-US" dirty="0"/>
              <a:t> </a:t>
            </a:r>
            <a:r>
              <a:rPr lang="en-US" altLang="zh-CN" dirty="0"/>
              <a:t>creation</a:t>
            </a:r>
            <a:r>
              <a:rPr lang="zh-CN" altLang="en-US" dirty="0"/>
              <a:t> </a:t>
            </a:r>
            <a:r>
              <a:rPr lang="en-US" altLang="zh-CN" b="1" dirty="0">
                <a:solidFill>
                  <a:srgbClr val="0070C0"/>
                </a:solidFill>
              </a:rPr>
              <a:t>fork()</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exec()</a:t>
            </a:r>
            <a:r>
              <a:rPr lang="zh-CN" altLang="en-US" b="1" dirty="0">
                <a:solidFill>
                  <a:srgbClr val="0070C0"/>
                </a:solidFill>
              </a:rPr>
              <a:t> </a:t>
            </a:r>
            <a:endParaRPr lang="en-US" b="1" dirty="0">
              <a:solidFill>
                <a:srgbClr val="0070C0"/>
              </a:solidFill>
            </a:endParaRPr>
          </a:p>
        </p:txBody>
      </p:sp>
      <p:pic>
        <p:nvPicPr>
          <p:cNvPr id="6" name="图片 5">
            <a:extLst>
              <a:ext uri="{FF2B5EF4-FFF2-40B4-BE49-F238E27FC236}">
                <a16:creationId xmlns:a16="http://schemas.microsoft.com/office/drawing/2014/main" id="{60FBBE03-4DEF-29AC-418C-7FE1FCA80431}"/>
              </a:ext>
            </a:extLst>
          </p:cNvPr>
          <p:cNvPicPr>
            <a:picLocks noChangeAspect="1"/>
          </p:cNvPicPr>
          <p:nvPr/>
        </p:nvPicPr>
        <p:blipFill>
          <a:blip r:embed="rId2"/>
          <a:stretch>
            <a:fillRect/>
          </a:stretch>
        </p:blipFill>
        <p:spPr>
          <a:xfrm>
            <a:off x="3079732" y="1870842"/>
            <a:ext cx="5107828" cy="2141993"/>
          </a:xfrm>
          <a:prstGeom prst="rect">
            <a:avLst/>
          </a:prstGeom>
        </p:spPr>
      </p:pic>
      <p:pic>
        <p:nvPicPr>
          <p:cNvPr id="7" name="图片 6">
            <a:extLst>
              <a:ext uri="{FF2B5EF4-FFF2-40B4-BE49-F238E27FC236}">
                <a16:creationId xmlns:a16="http://schemas.microsoft.com/office/drawing/2014/main" id="{5DDE5903-727B-2F92-C60F-512119C18B1D}"/>
              </a:ext>
            </a:extLst>
          </p:cNvPr>
          <p:cNvPicPr>
            <a:picLocks noChangeAspect="1"/>
          </p:cNvPicPr>
          <p:nvPr/>
        </p:nvPicPr>
        <p:blipFill>
          <a:blip r:embed="rId3"/>
          <a:stretch>
            <a:fillRect/>
          </a:stretch>
        </p:blipFill>
        <p:spPr>
          <a:xfrm>
            <a:off x="3163614" y="4087765"/>
            <a:ext cx="4742574" cy="2196389"/>
          </a:xfrm>
          <a:prstGeom prst="rect">
            <a:avLst/>
          </a:prstGeom>
        </p:spPr>
      </p:pic>
      <p:sp>
        <p:nvSpPr>
          <p:cNvPr id="5" name="灯片编号占位符 2">
            <a:extLst>
              <a:ext uri="{FF2B5EF4-FFF2-40B4-BE49-F238E27FC236}">
                <a16:creationId xmlns:a16="http://schemas.microsoft.com/office/drawing/2014/main" id="{F11A20E2-710F-A89C-2B43-839381194E9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70</a:t>
            </a:fld>
            <a:endParaRPr lang="nb-NO">
              <a:latin typeface="Arial"/>
              <a:cs typeface="Arial"/>
            </a:endParaRPr>
          </a:p>
        </p:txBody>
      </p:sp>
    </p:spTree>
    <p:extLst>
      <p:ext uri="{BB962C8B-B14F-4D97-AF65-F5344CB8AC3E}">
        <p14:creationId xmlns:p14="http://schemas.microsoft.com/office/powerpoint/2010/main" val="23829956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3EC911-0042-9982-D5B9-D5FBBFF784A0}"/>
              </a:ext>
            </a:extLst>
          </p:cNvPr>
          <p:cNvSpPr>
            <a:spLocks noGrp="1"/>
          </p:cNvSpPr>
          <p:nvPr>
            <p:ph type="title"/>
          </p:nvPr>
        </p:nvSpPr>
        <p:spPr/>
        <p:txBody>
          <a:bodyPr/>
          <a:lstStyle/>
          <a:p>
            <a:r>
              <a:rPr lang="en-US" altLang="zh-CN"/>
              <a:t>Page</a:t>
            </a:r>
            <a:r>
              <a:rPr lang="zh-CN" altLang="en-US"/>
              <a:t> </a:t>
            </a:r>
            <a:r>
              <a:rPr lang="en-US" altLang="zh-CN"/>
              <a:t>Replacement</a:t>
            </a:r>
            <a:endParaRPr lang="en-US"/>
          </a:p>
        </p:txBody>
      </p:sp>
      <p:sp>
        <p:nvSpPr>
          <p:cNvPr id="3" name="内容占位符 2">
            <a:extLst>
              <a:ext uri="{FF2B5EF4-FFF2-40B4-BE49-F238E27FC236}">
                <a16:creationId xmlns:a16="http://schemas.microsoft.com/office/drawing/2014/main" id="{A2698F96-FF81-6B19-214D-A5754D321BC7}"/>
              </a:ext>
            </a:extLst>
          </p:cNvPr>
          <p:cNvSpPr>
            <a:spLocks noGrp="1"/>
          </p:cNvSpPr>
          <p:nvPr>
            <p:ph idx="1"/>
          </p:nvPr>
        </p:nvSpPr>
        <p:spPr/>
        <p:txBody>
          <a:bodyPr>
            <a:normAutofit/>
          </a:bodyPr>
          <a:lstStyle/>
          <a:p>
            <a:r>
              <a:rPr lang="en-US" altLang="zh-CN" dirty="0"/>
              <a:t>When</a:t>
            </a:r>
            <a:r>
              <a:rPr lang="zh-CN" altLang="en-US" dirty="0"/>
              <a:t> </a:t>
            </a:r>
            <a:r>
              <a:rPr lang="en-US" altLang="zh-CN" dirty="0"/>
              <a:t>does</a:t>
            </a:r>
            <a:r>
              <a:rPr lang="zh-CN" altLang="en-US" dirty="0"/>
              <a:t> </a:t>
            </a:r>
            <a:r>
              <a:rPr lang="en-US" altLang="zh-CN" dirty="0"/>
              <a:t>page</a:t>
            </a:r>
            <a:r>
              <a:rPr lang="zh-CN" altLang="en-US" dirty="0"/>
              <a:t> </a:t>
            </a:r>
            <a:r>
              <a:rPr lang="en-US" altLang="zh-CN" dirty="0"/>
              <a:t>replacement</a:t>
            </a:r>
            <a:r>
              <a:rPr lang="zh-CN" altLang="en-US" dirty="0"/>
              <a:t> </a:t>
            </a:r>
            <a:r>
              <a:rPr lang="en-US" altLang="zh-CN" dirty="0"/>
              <a:t>happen?</a:t>
            </a:r>
          </a:p>
          <a:p>
            <a:r>
              <a:rPr lang="en-US" b="1" dirty="0">
                <a:solidFill>
                  <a:srgbClr val="0070C0"/>
                </a:solidFill>
              </a:rPr>
              <a:t>Lazy approach</a:t>
            </a:r>
          </a:p>
          <a:p>
            <a:pPr lvl="1"/>
            <a:r>
              <a:rPr lang="en-US" dirty="0"/>
              <a:t>If memory is </a:t>
            </a:r>
            <a:r>
              <a:rPr lang="en-US" b="1" dirty="0">
                <a:solidFill>
                  <a:srgbClr val="FF0000"/>
                </a:solidFill>
              </a:rPr>
              <a:t>entirely full</a:t>
            </a:r>
            <a:r>
              <a:rPr lang="en-US" dirty="0"/>
              <a:t>, OS then replaces a page to make room for some other page.</a:t>
            </a:r>
          </a:p>
          <a:p>
            <a:pPr lvl="1"/>
            <a:r>
              <a:rPr lang="en-US" dirty="0"/>
              <a:t>This is </a:t>
            </a:r>
            <a:r>
              <a:rPr lang="en-US" b="1" dirty="0">
                <a:solidFill>
                  <a:srgbClr val="FF0000"/>
                </a:solidFill>
              </a:rPr>
              <a:t>unrealistic</a:t>
            </a:r>
            <a:r>
              <a:rPr lang="en-US" dirty="0"/>
              <a:t>.</a:t>
            </a:r>
          </a:p>
          <a:p>
            <a:pPr lvl="1"/>
            <a:r>
              <a:rPr lang="en-US" altLang="zh-CN" dirty="0"/>
              <a:t>The OS usually needs to </a:t>
            </a:r>
            <a:r>
              <a:rPr lang="en-US" altLang="zh-CN" b="1" dirty="0">
                <a:solidFill>
                  <a:srgbClr val="0070C0"/>
                </a:solidFill>
              </a:rPr>
              <a:t>reserve some room </a:t>
            </a:r>
            <a:r>
              <a:rPr lang="en-US" altLang="zh-CN" dirty="0"/>
              <a:t>for the new pages</a:t>
            </a:r>
          </a:p>
          <a:p>
            <a:pPr lvl="1"/>
            <a:endParaRPr lang="en-US" dirty="0"/>
          </a:p>
          <a:p>
            <a:r>
              <a:rPr lang="en-US" b="1" dirty="0">
                <a:solidFill>
                  <a:srgbClr val="0070C0"/>
                </a:solidFill>
              </a:rPr>
              <a:t>Swap Daemon, Page Daemon</a:t>
            </a:r>
          </a:p>
          <a:p>
            <a:pPr lvl="1"/>
            <a:r>
              <a:rPr lang="en-US" dirty="0"/>
              <a:t>There are fewer than </a:t>
            </a:r>
            <a:r>
              <a:rPr lang="en-US" b="1" dirty="0">
                <a:solidFill>
                  <a:srgbClr val="FF0000"/>
                </a:solidFill>
              </a:rPr>
              <a:t>LW (low watermark) </a:t>
            </a:r>
            <a:r>
              <a:rPr lang="en-US" dirty="0"/>
              <a:t>pages available, a background thread that is responsible for freeing memory is activated.</a:t>
            </a:r>
          </a:p>
          <a:p>
            <a:pPr lvl="1"/>
            <a:r>
              <a:rPr lang="en-US" dirty="0"/>
              <a:t>The thread evicts pages until there are </a:t>
            </a:r>
            <a:r>
              <a:rPr lang="en-US" b="1" dirty="0">
                <a:solidFill>
                  <a:srgbClr val="0070C0"/>
                </a:solidFill>
              </a:rPr>
              <a:t>HW</a:t>
            </a:r>
            <a:r>
              <a:rPr lang="zh-CN" altLang="en-US" b="1" dirty="0">
                <a:solidFill>
                  <a:srgbClr val="0070C0"/>
                </a:solidFill>
              </a:rPr>
              <a:t> </a:t>
            </a:r>
            <a:r>
              <a:rPr lang="en-US" b="1" dirty="0">
                <a:solidFill>
                  <a:srgbClr val="0070C0"/>
                </a:solidFill>
              </a:rPr>
              <a:t>(high watermark)</a:t>
            </a:r>
            <a:r>
              <a:rPr lang="en-US" dirty="0"/>
              <a:t> pages available.</a:t>
            </a:r>
          </a:p>
          <a:p>
            <a:endParaRPr lang="en-US" dirty="0"/>
          </a:p>
          <a:p>
            <a:endParaRPr lang="en-US" dirty="0"/>
          </a:p>
          <a:p>
            <a:endParaRPr lang="en-US" dirty="0"/>
          </a:p>
        </p:txBody>
      </p:sp>
      <p:sp>
        <p:nvSpPr>
          <p:cNvPr id="5" name="灯片编号占位符 2">
            <a:extLst>
              <a:ext uri="{FF2B5EF4-FFF2-40B4-BE49-F238E27FC236}">
                <a16:creationId xmlns:a16="http://schemas.microsoft.com/office/drawing/2014/main" id="{382B3531-7697-3D23-A25F-EA92B886333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71</a:t>
            </a:fld>
            <a:endParaRPr lang="nb-NO">
              <a:latin typeface="Arial"/>
              <a:cs typeface="Arial"/>
            </a:endParaRPr>
          </a:p>
        </p:txBody>
      </p:sp>
    </p:spTree>
    <p:extLst>
      <p:ext uri="{BB962C8B-B14F-4D97-AF65-F5344CB8AC3E}">
        <p14:creationId xmlns:p14="http://schemas.microsoft.com/office/powerpoint/2010/main" val="380184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5711F5-B91A-3B80-BBC9-38C39E350012}"/>
              </a:ext>
            </a:extLst>
          </p:cNvPr>
          <p:cNvSpPr>
            <a:spLocks noGrp="1"/>
          </p:cNvSpPr>
          <p:nvPr>
            <p:ph type="title"/>
          </p:nvPr>
        </p:nvSpPr>
        <p:spPr/>
        <p:txBody>
          <a:bodyPr/>
          <a:lstStyle/>
          <a:p>
            <a:r>
              <a:rPr lang="en-US" altLang="zh-CN"/>
              <a:t>Page</a:t>
            </a:r>
            <a:r>
              <a:rPr lang="zh-CN" altLang="en-US"/>
              <a:t> </a:t>
            </a:r>
            <a:r>
              <a:rPr lang="en-US" altLang="zh-CN"/>
              <a:t>Replacement</a:t>
            </a:r>
            <a:r>
              <a:rPr lang="zh-CN" altLang="en-US"/>
              <a:t> </a:t>
            </a:r>
            <a:r>
              <a:rPr lang="en-US" altLang="zh-CN"/>
              <a:t>Policies</a:t>
            </a:r>
            <a:endParaRPr 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DCCDD14-B5AC-3E53-6863-81CB93511453}"/>
                  </a:ext>
                </a:extLst>
              </p:cNvPr>
              <p:cNvSpPr>
                <a:spLocks noGrp="1"/>
              </p:cNvSpPr>
              <p:nvPr>
                <p:ph idx="1"/>
              </p:nvPr>
            </p:nvSpPr>
            <p:spPr>
              <a:xfrm>
                <a:off x="1870117" y="1073427"/>
                <a:ext cx="8502294" cy="5138531"/>
              </a:xfrm>
            </p:spPr>
            <p:txBody>
              <a:bodyPr/>
              <a:lstStyle/>
              <a:p>
                <a:r>
                  <a:rPr lang="en-US" altLang="zh-CN" b="1" dirty="0">
                    <a:solidFill>
                      <a:srgbClr val="0070C0"/>
                    </a:solidFill>
                  </a:rPr>
                  <a:t>Average memory access time </a:t>
                </a:r>
                <a:r>
                  <a:rPr lang="en-US" altLang="zh-CN" dirty="0"/>
                  <a:t>(</a:t>
                </a:r>
                <a:r>
                  <a:rPr lang="en-US" altLang="zh-CN" b="1" dirty="0">
                    <a:solidFill>
                      <a:srgbClr val="0070C0"/>
                    </a:solidFill>
                  </a:rPr>
                  <a:t>AMAT</a:t>
                </a:r>
                <a:r>
                  <a:rPr lang="en-US" altLang="zh-CN" dirty="0"/>
                  <a:t>)</a:t>
                </a:r>
                <a:endParaRPr lang="nb-NO" altLang="zh-CN" b="0" i="1" dirty="0">
                  <a:latin typeface="Cambria Math" panose="02040503050406030204" pitchFamily="18" charset="0"/>
                </a:endParaRPr>
              </a:p>
              <a:p>
                <a:pPr lvl="1"/>
                <a14:m>
                  <m:oMath xmlns:m="http://schemas.openxmlformats.org/officeDocument/2006/math">
                    <m:r>
                      <a:rPr lang="nb-NO" altLang="zh-CN" b="0" i="1" smtClean="0">
                        <a:latin typeface="Cambria Math" panose="02040503050406030204" pitchFamily="18" charset="0"/>
                      </a:rPr>
                      <m:t>𝐴𝑀𝐴𝑇</m:t>
                    </m:r>
                    <m:r>
                      <a:rPr lang="nb-NO" altLang="zh-CN" b="0" i="1" smtClean="0">
                        <a:latin typeface="Cambria Math" panose="02040503050406030204" pitchFamily="18" charset="0"/>
                      </a:rPr>
                      <m:t>=</m:t>
                    </m:r>
                    <m:sSub>
                      <m:sSubPr>
                        <m:ctrlPr>
                          <a:rPr lang="nb-NO" altLang="zh-CN" b="0" i="1" smtClean="0">
                            <a:latin typeface="Cambria Math" panose="02040503050406030204" pitchFamily="18" charset="0"/>
                          </a:rPr>
                        </m:ctrlPr>
                      </m:sSub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𝐻𝑖𝑡</m:t>
                            </m:r>
                          </m:sub>
                        </m:sSub>
                        <m:r>
                          <a:rPr lang="en-US" altLang="zh-CN" b="0" i="1" smtClean="0">
                            <a:latin typeface="Cambria Math" panose="02040503050406030204" pitchFamily="18" charset="0"/>
                          </a:rPr>
                          <m:t>×</m:t>
                        </m:r>
                        <m:r>
                          <a:rPr lang="nb-NO" altLang="zh-CN" b="0" i="1" smtClean="0">
                            <a:latin typeface="Cambria Math" panose="02040503050406030204" pitchFamily="18" charset="0"/>
                          </a:rPr>
                          <m:t>𝑇</m:t>
                        </m:r>
                      </m:e>
                      <m:sub>
                        <m:r>
                          <a:rPr lang="nb-NO" altLang="zh-CN" b="0" i="1" smtClean="0">
                            <a:latin typeface="Cambria Math" panose="02040503050406030204" pitchFamily="18" charset="0"/>
                          </a:rPr>
                          <m:t>𝑀</m:t>
                        </m:r>
                      </m:sub>
                    </m:sSub>
                    <m:r>
                      <a:rPr lang="nb-NO" altLang="zh-CN" b="0" i="1" smtClean="0">
                        <a:latin typeface="Cambria Math" panose="02040503050406030204" pitchFamily="18" charset="0"/>
                      </a:rPr>
                      <m:t>+</m:t>
                    </m:r>
                    <m:sSub>
                      <m:sSubPr>
                        <m:ctrlPr>
                          <a:rPr lang="nb-NO" altLang="zh-CN" b="0" i="1" smtClean="0">
                            <a:latin typeface="Cambria Math" panose="02040503050406030204" pitchFamily="18" charset="0"/>
                          </a:rPr>
                        </m:ctrlPr>
                      </m:sSubPr>
                      <m:e>
                        <m:r>
                          <a:rPr lang="nb-NO" altLang="zh-CN" b="0" i="1" smtClean="0">
                            <a:latin typeface="Cambria Math" panose="02040503050406030204" pitchFamily="18" charset="0"/>
                          </a:rPr>
                          <m:t>𝑃</m:t>
                        </m:r>
                      </m:e>
                      <m:sub>
                        <m:r>
                          <a:rPr lang="nb-NO" altLang="zh-CN" b="0" i="1" smtClean="0">
                            <a:latin typeface="Cambria Math" panose="02040503050406030204" pitchFamily="18" charset="0"/>
                          </a:rPr>
                          <m:t>𝑀𝑖𝑠𝑠</m:t>
                        </m:r>
                        <m:r>
                          <a:rPr lang="nb-NO" altLang="zh-CN" b="0" i="1" smtClean="0">
                            <a:latin typeface="Cambria Math" panose="02040503050406030204" pitchFamily="18" charset="0"/>
                          </a:rPr>
                          <m:t> </m:t>
                        </m:r>
                      </m:sub>
                    </m:sSub>
                    <m:r>
                      <a:rPr lang="nb-NO" altLang="zh-CN" b="0" i="1" smtClean="0">
                        <a:latin typeface="Cambria Math" panose="02040503050406030204" pitchFamily="18" charset="0"/>
                      </a:rPr>
                      <m:t>×</m:t>
                    </m:r>
                    <m:sSub>
                      <m:sSubPr>
                        <m:ctrlPr>
                          <a:rPr lang="nb-NO" altLang="zh-CN" b="0" i="1" smtClean="0">
                            <a:latin typeface="Cambria Math" panose="02040503050406030204" pitchFamily="18" charset="0"/>
                          </a:rPr>
                        </m:ctrlPr>
                      </m:sSubPr>
                      <m:e>
                        <m:r>
                          <a:rPr lang="nb-NO" altLang="zh-CN" b="0" i="1" smtClean="0">
                            <a:latin typeface="Cambria Math" panose="02040503050406030204" pitchFamily="18" charset="0"/>
                          </a:rPr>
                          <m:t>𝑇</m:t>
                        </m:r>
                      </m:e>
                      <m:sub>
                        <m:r>
                          <a:rPr lang="nb-NO" altLang="zh-CN" b="0" i="1" smtClean="0">
                            <a:latin typeface="Cambria Math" panose="02040503050406030204" pitchFamily="18" charset="0"/>
                          </a:rPr>
                          <m:t>𝐷</m:t>
                        </m:r>
                      </m:sub>
                    </m:sSub>
                  </m:oMath>
                </a14:m>
                <a:r>
                  <a:rPr lang="zh-CN" altLang="en-US" dirty="0"/>
                  <a:t> </a:t>
                </a:r>
                <a:r>
                  <a:rPr lang="en-US" altLang="zh-CN" dirty="0"/>
                  <a:t>(</a:t>
                </a:r>
                <a:r>
                  <a:rPr lang="en-US" altLang="zh-CN" dirty="0">
                    <a:solidFill>
                      <a:srgbClr val="FF0000"/>
                    </a:solidFill>
                  </a:rPr>
                  <a:t>Note</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difference</a:t>
                </a:r>
                <a:r>
                  <a:rPr lang="en-US" altLang="zh-CN" dirty="0"/>
                  <a:t>)</a:t>
                </a: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𝐻𝑖𝑡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𝑀𝑖𝑠𝑠</m:t>
                        </m:r>
                      </m:sub>
                    </m:sSub>
                    <m:r>
                      <a:rPr lang="en-US" altLang="zh-CN" b="0" i="1" smtClean="0">
                        <a:latin typeface="Cambria Math" panose="02040503050406030204" pitchFamily="18" charset="0"/>
                      </a:rPr>
                      <m:t>=1</m:t>
                    </m:r>
                  </m:oMath>
                </a14:m>
                <a:endParaRPr lang="en-US" altLang="zh-CN" dirty="0"/>
              </a:p>
              <a:p>
                <a:r>
                  <a:rPr lang="en-US" altLang="zh-CN" dirty="0"/>
                  <a:t>Example:</a:t>
                </a:r>
              </a:p>
              <a:p>
                <a:pPr lvl="1"/>
                <a:r>
                  <a:rPr lang="en-US" altLang="zh-CN" dirty="0"/>
                  <a:t>T</a:t>
                </a:r>
                <a:r>
                  <a:rPr lang="en-US" altLang="zh-CN" baseline="-25000" dirty="0"/>
                  <a:t>M</a:t>
                </a:r>
                <a:r>
                  <a:rPr lang="en-US" altLang="zh-CN" dirty="0"/>
                  <a:t>=100</a:t>
                </a:r>
                <a:r>
                  <a:rPr lang="zh-CN" altLang="en-US" dirty="0"/>
                  <a:t> </a:t>
                </a:r>
                <a:r>
                  <a:rPr lang="en-US" altLang="zh-CN" dirty="0"/>
                  <a:t>nanoseconds</a:t>
                </a:r>
                <a:r>
                  <a:rPr lang="zh-CN" altLang="en-US" dirty="0"/>
                  <a:t> </a:t>
                </a:r>
                <a:r>
                  <a:rPr lang="en-US" altLang="zh-CN" dirty="0"/>
                  <a:t>(ns)</a:t>
                </a:r>
                <a:r>
                  <a:rPr lang="zh-CN" altLang="en-US" dirty="0"/>
                  <a:t> </a:t>
                </a:r>
                <a:r>
                  <a:rPr lang="en-US" altLang="zh-CN" dirty="0"/>
                  <a:t>T</a:t>
                </a:r>
                <a:r>
                  <a:rPr lang="en-US" altLang="zh-CN" baseline="-25000" dirty="0"/>
                  <a:t>D</a:t>
                </a:r>
                <a:r>
                  <a:rPr lang="en-US" altLang="zh-CN" dirty="0"/>
                  <a:t>=10milliseconds</a:t>
                </a:r>
                <a:r>
                  <a:rPr lang="zh-CN" altLang="en-US" dirty="0"/>
                  <a:t> </a:t>
                </a:r>
                <a:r>
                  <a:rPr lang="en-US" altLang="zh-CN" dirty="0"/>
                  <a:t>(</a:t>
                </a:r>
                <a:r>
                  <a:rPr lang="en-US" altLang="zh-CN" dirty="0" err="1"/>
                  <a:t>ms</a:t>
                </a:r>
                <a:r>
                  <a:rPr lang="en-US" altLang="zh-CN" dirty="0"/>
                  <a:t>)</a:t>
                </a:r>
              </a:p>
              <a:p>
                <a:pPr lvl="1"/>
                <a:endParaRPr lang="en-US" baseline="-25000" dirty="0"/>
              </a:p>
              <a:p>
                <a:pPr lvl="1"/>
                <a:endParaRPr lang="en-US" baseline="-25000" dirty="0"/>
              </a:p>
              <a:p>
                <a:pPr lvl="1"/>
                <a:endParaRPr lang="en-US" baseline="-25000" dirty="0"/>
              </a:p>
              <a:p>
                <a:pPr lvl="1"/>
                <a:r>
                  <a:rPr lang="en-US" altLang="zh-CN" dirty="0"/>
                  <a:t>AMAT</a:t>
                </a:r>
                <a:r>
                  <a:rPr lang="zh-CN" altLang="en-US" dirty="0"/>
                  <a:t> </a:t>
                </a:r>
                <a:r>
                  <a:rPr lang="en-US" altLang="zh-CN" dirty="0"/>
                  <a:t>=</a:t>
                </a:r>
                <a:r>
                  <a:rPr lang="zh-CN" altLang="en-US" dirty="0"/>
                  <a:t> </a:t>
                </a:r>
                <a:r>
                  <a:rPr lang="en-US" altLang="zh-CN" dirty="0"/>
                  <a:t>0.9</a:t>
                </a:r>
                <a:r>
                  <a:rPr lang="zh-CN" altLang="en-US" dirty="0"/>
                  <a:t>*</a:t>
                </a:r>
                <a:r>
                  <a:rPr lang="en-US" altLang="zh-CN" dirty="0"/>
                  <a:t>100</a:t>
                </a:r>
                <a:r>
                  <a:rPr lang="zh-CN" altLang="en-US" dirty="0"/>
                  <a:t> </a:t>
                </a:r>
                <a:r>
                  <a:rPr lang="en-US" altLang="zh-CN" dirty="0"/>
                  <a:t>+</a:t>
                </a:r>
                <a:r>
                  <a:rPr lang="zh-CN" altLang="en-US" dirty="0"/>
                  <a:t> </a:t>
                </a:r>
                <a:r>
                  <a:rPr lang="en-US" altLang="zh-CN" dirty="0"/>
                  <a:t>0.1</a:t>
                </a:r>
                <a:r>
                  <a:rPr lang="zh-CN" altLang="en-US" dirty="0"/>
                  <a:t>*</a:t>
                </a:r>
                <a:r>
                  <a:rPr lang="en-US" altLang="zh-CN" dirty="0"/>
                  <a:t>10,000,000</a:t>
                </a:r>
                <a:r>
                  <a:rPr lang="zh-CN" altLang="en-US" dirty="0"/>
                  <a:t> </a:t>
                </a:r>
                <a:r>
                  <a:rPr lang="en-US" altLang="zh-CN" dirty="0"/>
                  <a:t>=</a:t>
                </a:r>
                <a:r>
                  <a:rPr lang="zh-CN" altLang="en-US" dirty="0"/>
                  <a:t> </a:t>
                </a:r>
                <a:r>
                  <a:rPr lang="en-US" altLang="zh-CN" dirty="0"/>
                  <a:t>90ns</a:t>
                </a:r>
                <a:r>
                  <a:rPr lang="zh-CN" altLang="en-US" dirty="0"/>
                  <a:t> </a:t>
                </a:r>
                <a:r>
                  <a:rPr lang="en-US" altLang="zh-CN" dirty="0"/>
                  <a:t>+</a:t>
                </a:r>
                <a:r>
                  <a:rPr lang="zh-CN" altLang="en-US" dirty="0"/>
                  <a:t> </a:t>
                </a:r>
                <a:r>
                  <a:rPr lang="en-US" altLang="zh-CN" dirty="0"/>
                  <a:t>1000000</a:t>
                </a:r>
                <a:r>
                  <a:rPr lang="zh-CN" altLang="en-US" dirty="0"/>
                  <a:t> </a:t>
                </a:r>
                <a:r>
                  <a:rPr lang="en-US" altLang="zh-CN" dirty="0"/>
                  <a:t>=</a:t>
                </a:r>
                <a:r>
                  <a:rPr lang="zh-CN" altLang="en-US" dirty="0"/>
                  <a:t> </a:t>
                </a:r>
                <a:r>
                  <a:rPr lang="en-US" altLang="zh-CN" dirty="0"/>
                  <a:t>1000090ns</a:t>
                </a:r>
              </a:p>
              <a:p>
                <a:pPr lvl="1"/>
                <a:r>
                  <a:rPr lang="en-US" altLang="zh-CN" dirty="0">
                    <a:solidFill>
                      <a:srgbClr val="0070C0"/>
                    </a:solidFill>
                  </a:rPr>
                  <a:t>What</a:t>
                </a:r>
                <a:r>
                  <a:rPr lang="zh-CN" altLang="en-US" dirty="0">
                    <a:solidFill>
                      <a:srgbClr val="0070C0"/>
                    </a:solidFill>
                  </a:rPr>
                  <a:t> </a:t>
                </a:r>
                <a:r>
                  <a:rPr lang="en-US" altLang="zh-CN" dirty="0">
                    <a:solidFill>
                      <a:srgbClr val="0070C0"/>
                    </a:solidFill>
                  </a:rPr>
                  <a:t>if</a:t>
                </a:r>
                <a:r>
                  <a:rPr lang="zh-CN" altLang="en-US" dirty="0">
                    <a:solidFill>
                      <a:srgbClr val="0070C0"/>
                    </a:solidFill>
                  </a:rPr>
                  <a:t> </a:t>
                </a:r>
                <a:r>
                  <a:rPr lang="en-US" altLang="zh-CN" dirty="0">
                    <a:solidFill>
                      <a:srgbClr val="0070C0"/>
                    </a:solidFill>
                  </a:rPr>
                  <a:t>the</a:t>
                </a:r>
                <a:r>
                  <a:rPr lang="zh-CN" altLang="en-US" dirty="0">
                    <a:solidFill>
                      <a:srgbClr val="0070C0"/>
                    </a:solidFill>
                  </a:rPr>
                  <a:t> </a:t>
                </a:r>
                <a:r>
                  <a:rPr lang="en-US" altLang="zh-CN" dirty="0">
                    <a:solidFill>
                      <a:srgbClr val="0070C0"/>
                    </a:solidFill>
                  </a:rPr>
                  <a:t>hit</a:t>
                </a:r>
                <a:r>
                  <a:rPr lang="zh-CN" altLang="en-US" dirty="0">
                    <a:solidFill>
                      <a:srgbClr val="0070C0"/>
                    </a:solidFill>
                  </a:rPr>
                  <a:t> </a:t>
                </a:r>
                <a:r>
                  <a:rPr lang="en-US" altLang="zh-CN" dirty="0">
                    <a:solidFill>
                      <a:srgbClr val="0070C0"/>
                    </a:solidFill>
                  </a:rPr>
                  <a:t>rate</a:t>
                </a:r>
                <a:r>
                  <a:rPr lang="zh-CN" altLang="en-US" dirty="0">
                    <a:solidFill>
                      <a:srgbClr val="0070C0"/>
                    </a:solidFill>
                  </a:rPr>
                  <a:t> </a:t>
                </a:r>
                <a:r>
                  <a:rPr lang="en-US" altLang="zh-CN" dirty="0">
                    <a:solidFill>
                      <a:srgbClr val="0070C0"/>
                    </a:solidFill>
                  </a:rPr>
                  <a:t>is</a:t>
                </a:r>
                <a:r>
                  <a:rPr lang="zh-CN" altLang="en-US" dirty="0">
                    <a:solidFill>
                      <a:srgbClr val="0070C0"/>
                    </a:solidFill>
                  </a:rPr>
                  <a:t> </a:t>
                </a:r>
                <a:r>
                  <a:rPr lang="en-US" altLang="zh-CN" dirty="0">
                    <a:solidFill>
                      <a:srgbClr val="0070C0"/>
                    </a:solidFill>
                  </a:rPr>
                  <a:t>99.9%?</a:t>
                </a:r>
              </a:p>
              <a:p>
                <a:pPr lvl="1"/>
                <a:r>
                  <a:rPr lang="en-US" altLang="zh-CN" dirty="0"/>
                  <a:t>AMAT</a:t>
                </a:r>
                <a:r>
                  <a:rPr lang="zh-CN" altLang="en-US" dirty="0"/>
                  <a:t> </a:t>
                </a:r>
                <a:r>
                  <a:rPr lang="en-US" altLang="zh-CN" dirty="0"/>
                  <a:t>=</a:t>
                </a:r>
                <a:r>
                  <a:rPr lang="zh-CN" altLang="en-US" dirty="0"/>
                  <a:t> </a:t>
                </a:r>
                <a:r>
                  <a:rPr lang="en-US" altLang="zh-CN" dirty="0"/>
                  <a:t>10.1</a:t>
                </a:r>
                <a:r>
                  <a:rPr lang="zh-CN" altLang="en-US" dirty="0"/>
                  <a:t> </a:t>
                </a:r>
                <a:r>
                  <a:rPr lang="en-US" altLang="zh-CN" dirty="0"/>
                  <a:t>microseconds</a:t>
                </a:r>
              </a:p>
              <a:p>
                <a:pPr lvl="1"/>
                <a:r>
                  <a:rPr lang="en-US" altLang="zh-CN" b="1" dirty="0">
                    <a:solidFill>
                      <a:srgbClr val="0070C0"/>
                    </a:solidFill>
                  </a:rPr>
                  <a:t>Around</a:t>
                </a:r>
                <a:r>
                  <a:rPr lang="zh-CN" altLang="en-US" b="1" dirty="0">
                    <a:solidFill>
                      <a:srgbClr val="0070C0"/>
                    </a:solidFill>
                  </a:rPr>
                  <a:t> </a:t>
                </a:r>
                <a:r>
                  <a:rPr lang="en-US" altLang="zh-CN" b="1" dirty="0">
                    <a:solidFill>
                      <a:srgbClr val="0070C0"/>
                    </a:solidFill>
                  </a:rPr>
                  <a:t>100x</a:t>
                </a:r>
                <a:r>
                  <a:rPr lang="zh-CN" altLang="en-US" b="1" dirty="0">
                    <a:solidFill>
                      <a:srgbClr val="0070C0"/>
                    </a:solidFill>
                  </a:rPr>
                  <a:t> </a:t>
                </a:r>
                <a:r>
                  <a:rPr lang="en-US" altLang="zh-CN" b="1" dirty="0">
                    <a:solidFill>
                      <a:srgbClr val="0070C0"/>
                    </a:solidFill>
                  </a:rPr>
                  <a:t>faster</a:t>
                </a:r>
                <a:endParaRPr lang="en-US" b="1" dirty="0">
                  <a:solidFill>
                    <a:srgbClr val="0070C0"/>
                  </a:solidFill>
                </a:endParaRPr>
              </a:p>
            </p:txBody>
          </p:sp>
        </mc:Choice>
        <mc:Fallback xmlns="">
          <p:sp>
            <p:nvSpPr>
              <p:cNvPr id="3" name="内容占位符 2">
                <a:extLst>
                  <a:ext uri="{FF2B5EF4-FFF2-40B4-BE49-F238E27FC236}">
                    <a16:creationId xmlns:a16="http://schemas.microsoft.com/office/drawing/2014/main" id="{3DCCDD14-B5AC-3E53-6863-81CB93511453}"/>
                  </a:ext>
                </a:extLst>
              </p:cNvPr>
              <p:cNvSpPr>
                <a:spLocks noGrp="1" noRot="1" noChangeAspect="1" noMove="1" noResize="1" noEditPoints="1" noAdjustHandles="1" noChangeArrowheads="1" noChangeShapeType="1" noTextEdit="1"/>
              </p:cNvSpPr>
              <p:nvPr>
                <p:ph idx="1"/>
              </p:nvPr>
            </p:nvSpPr>
            <p:spPr>
              <a:xfrm>
                <a:off x="1870117" y="1073427"/>
                <a:ext cx="8502294" cy="5138531"/>
              </a:xfrm>
              <a:blipFill>
                <a:blip r:embed="rId2"/>
                <a:stretch>
                  <a:fillRect l="-1004" t="-830"/>
                </a:stretch>
              </a:blipFill>
            </p:spPr>
            <p:txBody>
              <a:bodyPr/>
              <a:lstStyle/>
              <a:p>
                <a:r>
                  <a:rPr lang="en-SE">
                    <a:noFill/>
                  </a:rPr>
                  <a:t> </a:t>
                </a:r>
              </a:p>
            </p:txBody>
          </p:sp>
        </mc:Fallback>
      </mc:AlternateContent>
      <p:graphicFrame>
        <p:nvGraphicFramePr>
          <p:cNvPr id="5" name="表格 5">
            <a:extLst>
              <a:ext uri="{FF2B5EF4-FFF2-40B4-BE49-F238E27FC236}">
                <a16:creationId xmlns:a16="http://schemas.microsoft.com/office/drawing/2014/main" id="{81D7714A-6F58-199A-8E2D-250FE7B1E432}"/>
              </a:ext>
            </a:extLst>
          </p:cNvPr>
          <p:cNvGraphicFramePr>
            <a:graphicFrameLocks noGrp="1"/>
          </p:cNvGraphicFramePr>
          <p:nvPr/>
        </p:nvGraphicFramePr>
        <p:xfrm>
          <a:off x="2335661" y="3243580"/>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1681010388"/>
                    </a:ext>
                  </a:extLst>
                </a:gridCol>
                <a:gridCol w="609600">
                  <a:extLst>
                    <a:ext uri="{9D8B030D-6E8A-4147-A177-3AD203B41FA5}">
                      <a16:colId xmlns:a16="http://schemas.microsoft.com/office/drawing/2014/main" val="3988702147"/>
                    </a:ext>
                  </a:extLst>
                </a:gridCol>
                <a:gridCol w="609600">
                  <a:extLst>
                    <a:ext uri="{9D8B030D-6E8A-4147-A177-3AD203B41FA5}">
                      <a16:colId xmlns:a16="http://schemas.microsoft.com/office/drawing/2014/main" val="570531569"/>
                    </a:ext>
                  </a:extLst>
                </a:gridCol>
                <a:gridCol w="609600">
                  <a:extLst>
                    <a:ext uri="{9D8B030D-6E8A-4147-A177-3AD203B41FA5}">
                      <a16:colId xmlns:a16="http://schemas.microsoft.com/office/drawing/2014/main" val="2486289082"/>
                    </a:ext>
                  </a:extLst>
                </a:gridCol>
                <a:gridCol w="609600">
                  <a:extLst>
                    <a:ext uri="{9D8B030D-6E8A-4147-A177-3AD203B41FA5}">
                      <a16:colId xmlns:a16="http://schemas.microsoft.com/office/drawing/2014/main" val="5036231"/>
                    </a:ext>
                  </a:extLst>
                </a:gridCol>
                <a:gridCol w="609600">
                  <a:extLst>
                    <a:ext uri="{9D8B030D-6E8A-4147-A177-3AD203B41FA5}">
                      <a16:colId xmlns:a16="http://schemas.microsoft.com/office/drawing/2014/main" val="4105374469"/>
                    </a:ext>
                  </a:extLst>
                </a:gridCol>
                <a:gridCol w="609600">
                  <a:extLst>
                    <a:ext uri="{9D8B030D-6E8A-4147-A177-3AD203B41FA5}">
                      <a16:colId xmlns:a16="http://schemas.microsoft.com/office/drawing/2014/main" val="2531388912"/>
                    </a:ext>
                  </a:extLst>
                </a:gridCol>
                <a:gridCol w="609600">
                  <a:extLst>
                    <a:ext uri="{9D8B030D-6E8A-4147-A177-3AD203B41FA5}">
                      <a16:colId xmlns:a16="http://schemas.microsoft.com/office/drawing/2014/main" val="560395735"/>
                    </a:ext>
                  </a:extLst>
                </a:gridCol>
                <a:gridCol w="609600">
                  <a:extLst>
                    <a:ext uri="{9D8B030D-6E8A-4147-A177-3AD203B41FA5}">
                      <a16:colId xmlns:a16="http://schemas.microsoft.com/office/drawing/2014/main" val="517828162"/>
                    </a:ext>
                  </a:extLst>
                </a:gridCol>
                <a:gridCol w="609600">
                  <a:extLst>
                    <a:ext uri="{9D8B030D-6E8A-4147-A177-3AD203B41FA5}">
                      <a16:colId xmlns:a16="http://schemas.microsoft.com/office/drawing/2014/main" val="279277015"/>
                    </a:ext>
                  </a:extLst>
                </a:gridCol>
              </a:tblGrid>
              <a:tr h="370840">
                <a:tc>
                  <a:txBody>
                    <a:bodyPr/>
                    <a:lstStyle/>
                    <a:p>
                      <a:r>
                        <a:rPr lang="en-US">
                          <a:solidFill>
                            <a:srgbClr val="0070C0"/>
                          </a:solidFill>
                        </a:rPr>
                        <a:t>H</a:t>
                      </a: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FF0000"/>
                          </a:solidFill>
                        </a:rPr>
                        <a:t>M</a:t>
                      </a:r>
                      <a:endParaRPr lang="en-US">
                        <a:solidFill>
                          <a:srgbClr val="FF000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extLst>
                  <a:ext uri="{0D108BD9-81ED-4DB2-BD59-A6C34878D82A}">
                    <a16:rowId xmlns:a16="http://schemas.microsoft.com/office/drawing/2014/main" val="2957710850"/>
                  </a:ext>
                </a:extLst>
              </a:tr>
            </a:tbl>
          </a:graphicData>
        </a:graphic>
      </p:graphicFrame>
      <p:sp>
        <p:nvSpPr>
          <p:cNvPr id="6" name="灯片编号占位符 2">
            <a:extLst>
              <a:ext uri="{FF2B5EF4-FFF2-40B4-BE49-F238E27FC236}">
                <a16:creationId xmlns:a16="http://schemas.microsoft.com/office/drawing/2014/main" id="{8AAA1AAA-2ED0-AB2A-4F0E-C3B30B4D633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72</a:t>
            </a:fld>
            <a:endParaRPr lang="nb-NO">
              <a:latin typeface="Arial"/>
              <a:cs typeface="Arial"/>
            </a:endParaRPr>
          </a:p>
        </p:txBody>
      </p:sp>
    </p:spTree>
    <p:extLst>
      <p:ext uri="{BB962C8B-B14F-4D97-AF65-F5344CB8AC3E}">
        <p14:creationId xmlns:p14="http://schemas.microsoft.com/office/powerpoint/2010/main" val="1371631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55F5D2-5A61-0402-88F7-3D1D5FC5F08C}"/>
              </a:ext>
            </a:extLst>
          </p:cNvPr>
          <p:cNvSpPr>
            <a:spLocks noGrp="1"/>
          </p:cNvSpPr>
          <p:nvPr>
            <p:ph type="title"/>
          </p:nvPr>
        </p:nvSpPr>
        <p:spPr/>
        <p:txBody>
          <a:bodyPr/>
          <a:lstStyle/>
          <a:p>
            <a:r>
              <a:rPr lang="en-US" altLang="zh-CN"/>
              <a:t>Page</a:t>
            </a:r>
            <a:r>
              <a:rPr lang="zh-CN" altLang="en-US"/>
              <a:t> </a:t>
            </a:r>
            <a:r>
              <a:rPr lang="en-US" altLang="zh-CN"/>
              <a:t>Replacement</a:t>
            </a:r>
            <a:r>
              <a:rPr lang="zh-CN" altLang="en-US"/>
              <a:t> </a:t>
            </a:r>
            <a:r>
              <a:rPr lang="en-US" altLang="zh-CN"/>
              <a:t>Policies</a:t>
            </a:r>
            <a:endParaRPr lang="en-US"/>
          </a:p>
        </p:txBody>
      </p:sp>
      <p:sp>
        <p:nvSpPr>
          <p:cNvPr id="3" name="内容占位符 2">
            <a:extLst>
              <a:ext uri="{FF2B5EF4-FFF2-40B4-BE49-F238E27FC236}">
                <a16:creationId xmlns:a16="http://schemas.microsoft.com/office/drawing/2014/main" id="{9B8311BC-CB83-F41E-F999-F7DBEFCE9590}"/>
              </a:ext>
            </a:extLst>
          </p:cNvPr>
          <p:cNvSpPr>
            <a:spLocks noGrp="1"/>
          </p:cNvSpPr>
          <p:nvPr>
            <p:ph idx="1"/>
          </p:nvPr>
        </p:nvSpPr>
        <p:spPr/>
        <p:txBody>
          <a:bodyPr/>
          <a:lstStyle/>
          <a:p>
            <a:r>
              <a:rPr lang="en-US" altLang="zh-CN"/>
              <a:t>Optimal</a:t>
            </a:r>
            <a:r>
              <a:rPr lang="zh-CN" altLang="en-US"/>
              <a:t> </a:t>
            </a:r>
            <a:r>
              <a:rPr lang="en-US" altLang="zh-CN"/>
              <a:t>replacement:</a:t>
            </a:r>
          </a:p>
          <a:p>
            <a:pPr lvl="1"/>
            <a:r>
              <a:rPr lang="en-US" altLang="zh-CN"/>
              <a:t>Replace</a:t>
            </a:r>
            <a:r>
              <a:rPr lang="zh-CN" altLang="en-US"/>
              <a:t> </a:t>
            </a:r>
            <a:r>
              <a:rPr lang="en-US" altLang="zh-CN"/>
              <a:t>the</a:t>
            </a:r>
            <a:r>
              <a:rPr lang="zh-CN" altLang="en-US"/>
              <a:t> </a:t>
            </a:r>
            <a:r>
              <a:rPr lang="en-US" altLang="zh-CN"/>
              <a:t>page</a:t>
            </a:r>
            <a:r>
              <a:rPr lang="zh-CN" altLang="en-US"/>
              <a:t> </a:t>
            </a:r>
            <a:r>
              <a:rPr lang="en-US" altLang="zh-CN"/>
              <a:t>which</a:t>
            </a:r>
            <a:r>
              <a:rPr lang="zh-CN" altLang="en-US"/>
              <a:t> </a:t>
            </a:r>
            <a:r>
              <a:rPr lang="en-US" altLang="zh-CN"/>
              <a:t>is</a:t>
            </a:r>
            <a:r>
              <a:rPr lang="zh-CN" altLang="en-US"/>
              <a:t> </a:t>
            </a:r>
            <a:r>
              <a:rPr lang="en-US" altLang="zh-CN"/>
              <a:t>not</a:t>
            </a:r>
            <a:r>
              <a:rPr lang="zh-CN" altLang="en-US"/>
              <a:t> </a:t>
            </a:r>
            <a:r>
              <a:rPr lang="en-US" altLang="zh-CN"/>
              <a:t>used</a:t>
            </a:r>
            <a:r>
              <a:rPr lang="zh-CN" altLang="en-US"/>
              <a:t> </a:t>
            </a:r>
            <a:r>
              <a:rPr lang="en-US" altLang="zh-CN"/>
              <a:t>for</a:t>
            </a:r>
            <a:r>
              <a:rPr lang="zh-CN" altLang="en-US"/>
              <a:t> </a:t>
            </a:r>
            <a:r>
              <a:rPr lang="en-US" altLang="zh-CN" b="1">
                <a:solidFill>
                  <a:srgbClr val="0070C0"/>
                </a:solidFill>
              </a:rPr>
              <a:t>longest</a:t>
            </a:r>
            <a:r>
              <a:rPr lang="zh-CN" altLang="en-US" b="1">
                <a:solidFill>
                  <a:srgbClr val="0070C0"/>
                </a:solidFill>
              </a:rPr>
              <a:t> </a:t>
            </a:r>
            <a:r>
              <a:rPr lang="en-US" altLang="zh-CN" b="1">
                <a:solidFill>
                  <a:srgbClr val="0070C0"/>
                </a:solidFill>
              </a:rPr>
              <a:t>time</a:t>
            </a:r>
            <a:r>
              <a:rPr lang="zh-CN" altLang="en-US" b="1">
                <a:solidFill>
                  <a:srgbClr val="0070C0"/>
                </a:solidFill>
              </a:rPr>
              <a:t> </a:t>
            </a:r>
            <a:r>
              <a:rPr lang="en-US" altLang="zh-CN" b="1">
                <a:solidFill>
                  <a:srgbClr val="0070C0"/>
                </a:solidFill>
              </a:rPr>
              <a:t>in</a:t>
            </a:r>
            <a:r>
              <a:rPr lang="zh-CN" altLang="en-US" b="1">
                <a:solidFill>
                  <a:srgbClr val="0070C0"/>
                </a:solidFill>
              </a:rPr>
              <a:t> </a:t>
            </a:r>
            <a:r>
              <a:rPr lang="en-US" altLang="zh-CN" b="1">
                <a:solidFill>
                  <a:srgbClr val="0070C0"/>
                </a:solidFill>
              </a:rPr>
              <a:t>future</a:t>
            </a:r>
            <a:r>
              <a:rPr lang="zh-CN" altLang="en-US" b="1">
                <a:solidFill>
                  <a:srgbClr val="0070C0"/>
                </a:solidFill>
              </a:rPr>
              <a:t> </a:t>
            </a:r>
            <a:endParaRPr lang="en-US" altLang="zh-CN" b="1">
              <a:solidFill>
                <a:srgbClr val="0070C0"/>
              </a:solidFill>
            </a:endParaRPr>
          </a:p>
          <a:p>
            <a:pPr lvl="1"/>
            <a:r>
              <a:rPr lang="en-US" altLang="zh-CN" b="1">
                <a:solidFill>
                  <a:srgbClr val="0070C0"/>
                </a:solidFill>
              </a:rPr>
              <a:t>Pros:</a:t>
            </a:r>
            <a:r>
              <a:rPr lang="zh-CN" altLang="en-US" b="1">
                <a:solidFill>
                  <a:srgbClr val="0070C0"/>
                </a:solidFill>
              </a:rPr>
              <a:t> </a:t>
            </a:r>
            <a:r>
              <a:rPr lang="en-US" altLang="zh-CN">
                <a:solidFill>
                  <a:srgbClr val="0070C0"/>
                </a:solidFill>
              </a:rPr>
              <a:t>Minimal</a:t>
            </a:r>
            <a:r>
              <a:rPr lang="zh-CN" altLang="en-US">
                <a:solidFill>
                  <a:srgbClr val="0070C0"/>
                </a:solidFill>
              </a:rPr>
              <a:t> </a:t>
            </a:r>
            <a:r>
              <a:rPr lang="en-US" altLang="zh-CN">
                <a:solidFill>
                  <a:srgbClr val="0070C0"/>
                </a:solidFill>
              </a:rPr>
              <a:t>number</a:t>
            </a:r>
            <a:r>
              <a:rPr lang="zh-CN" altLang="en-US">
                <a:solidFill>
                  <a:srgbClr val="0070C0"/>
                </a:solidFill>
              </a:rPr>
              <a:t> </a:t>
            </a:r>
            <a:r>
              <a:rPr lang="en-US" altLang="zh-CN">
                <a:solidFill>
                  <a:srgbClr val="0070C0"/>
                </a:solidFill>
              </a:rPr>
              <a:t>of</a:t>
            </a:r>
            <a:r>
              <a:rPr lang="zh-CN" altLang="en-US">
                <a:solidFill>
                  <a:srgbClr val="0070C0"/>
                </a:solidFill>
              </a:rPr>
              <a:t> </a:t>
            </a:r>
            <a:r>
              <a:rPr lang="en-US" altLang="zh-CN">
                <a:solidFill>
                  <a:srgbClr val="0070C0"/>
                </a:solidFill>
              </a:rPr>
              <a:t>page</a:t>
            </a:r>
            <a:r>
              <a:rPr lang="zh-CN" altLang="en-US">
                <a:solidFill>
                  <a:srgbClr val="0070C0"/>
                </a:solidFill>
              </a:rPr>
              <a:t> </a:t>
            </a:r>
            <a:r>
              <a:rPr lang="en-US" altLang="zh-CN">
                <a:solidFill>
                  <a:srgbClr val="0070C0"/>
                </a:solidFill>
              </a:rPr>
              <a:t>faults</a:t>
            </a:r>
          </a:p>
          <a:p>
            <a:pPr lvl="1"/>
            <a:r>
              <a:rPr lang="en-US" altLang="zh-CN" b="1">
                <a:solidFill>
                  <a:srgbClr val="FF0000"/>
                </a:solidFill>
              </a:rPr>
              <a:t>Cons:</a:t>
            </a:r>
            <a:r>
              <a:rPr lang="zh-CN" altLang="en-US" b="1">
                <a:solidFill>
                  <a:srgbClr val="FF0000"/>
                </a:solidFill>
              </a:rPr>
              <a:t> </a:t>
            </a:r>
            <a:r>
              <a:rPr lang="en-US" altLang="zh-CN">
                <a:solidFill>
                  <a:srgbClr val="FF0000"/>
                </a:solidFill>
              </a:rPr>
              <a:t>impractical,</a:t>
            </a:r>
            <a:r>
              <a:rPr lang="zh-CN" altLang="en-US">
                <a:solidFill>
                  <a:srgbClr val="FF0000"/>
                </a:solidFill>
              </a:rPr>
              <a:t> </a:t>
            </a:r>
            <a:r>
              <a:rPr lang="en-US" altLang="zh-CN">
                <a:solidFill>
                  <a:srgbClr val="FF0000"/>
                </a:solidFill>
              </a:rPr>
              <a:t>need</a:t>
            </a:r>
            <a:r>
              <a:rPr lang="zh-CN" altLang="en-US">
                <a:solidFill>
                  <a:srgbClr val="FF0000"/>
                </a:solidFill>
              </a:rPr>
              <a:t> </a:t>
            </a:r>
            <a:r>
              <a:rPr lang="en-US" altLang="zh-CN">
                <a:solidFill>
                  <a:srgbClr val="FF0000"/>
                </a:solidFill>
              </a:rPr>
              <a:t>to</a:t>
            </a:r>
            <a:r>
              <a:rPr lang="zh-CN" altLang="en-US">
                <a:solidFill>
                  <a:srgbClr val="FF0000"/>
                </a:solidFill>
              </a:rPr>
              <a:t> </a:t>
            </a:r>
            <a:r>
              <a:rPr lang="en-US" altLang="zh-CN">
                <a:solidFill>
                  <a:srgbClr val="FF0000"/>
                </a:solidFill>
              </a:rPr>
              <a:t>predict</a:t>
            </a:r>
            <a:r>
              <a:rPr lang="zh-CN" altLang="en-US">
                <a:solidFill>
                  <a:srgbClr val="FF0000"/>
                </a:solidFill>
              </a:rPr>
              <a:t> </a:t>
            </a:r>
            <a:r>
              <a:rPr lang="en-US" altLang="zh-CN">
                <a:solidFill>
                  <a:srgbClr val="FF0000"/>
                </a:solidFill>
              </a:rPr>
              <a:t>the</a:t>
            </a:r>
            <a:r>
              <a:rPr lang="zh-CN" altLang="en-US">
                <a:solidFill>
                  <a:srgbClr val="FF0000"/>
                </a:solidFill>
              </a:rPr>
              <a:t> </a:t>
            </a:r>
            <a:r>
              <a:rPr lang="en-US" altLang="zh-CN">
                <a:solidFill>
                  <a:srgbClr val="FF0000"/>
                </a:solidFill>
              </a:rPr>
              <a:t>future.</a:t>
            </a:r>
          </a:p>
          <a:p>
            <a:pPr lvl="1"/>
            <a:r>
              <a:rPr lang="en-US" altLang="zh-CN" b="1"/>
              <a:t>Can</a:t>
            </a:r>
            <a:r>
              <a:rPr lang="zh-CN" altLang="en-US" b="1"/>
              <a:t> </a:t>
            </a:r>
            <a:r>
              <a:rPr lang="en-US" altLang="zh-CN" b="1"/>
              <a:t>be</a:t>
            </a:r>
            <a:r>
              <a:rPr lang="zh-CN" altLang="en-US" b="1"/>
              <a:t> </a:t>
            </a:r>
            <a:r>
              <a:rPr lang="en-US" altLang="zh-CN" b="1"/>
              <a:t>used</a:t>
            </a:r>
            <a:r>
              <a:rPr lang="zh-CN" altLang="en-US" b="1"/>
              <a:t> </a:t>
            </a:r>
            <a:r>
              <a:rPr lang="en-US" altLang="zh-CN" b="1"/>
              <a:t>as</a:t>
            </a:r>
            <a:r>
              <a:rPr lang="zh-CN" altLang="en-US" b="1"/>
              <a:t> </a:t>
            </a:r>
            <a:r>
              <a:rPr lang="en-US" altLang="zh-CN" b="1"/>
              <a:t>a</a:t>
            </a:r>
            <a:r>
              <a:rPr lang="zh-CN" altLang="en-US" b="1"/>
              <a:t> </a:t>
            </a:r>
            <a:r>
              <a:rPr lang="en-US" altLang="zh-CN" b="1"/>
              <a:t>comparison</a:t>
            </a:r>
            <a:r>
              <a:rPr lang="zh-CN" altLang="en-US" b="1"/>
              <a:t> </a:t>
            </a:r>
            <a:r>
              <a:rPr lang="en-US" altLang="zh-CN" b="1"/>
              <a:t>baseline</a:t>
            </a:r>
          </a:p>
          <a:p>
            <a:r>
              <a:rPr lang="en-US" altLang="zh-CN"/>
              <a:t>FIFO:</a:t>
            </a:r>
          </a:p>
          <a:p>
            <a:pPr lvl="1"/>
            <a:r>
              <a:rPr lang="en-US" altLang="zh-CN"/>
              <a:t>Replace</a:t>
            </a:r>
            <a:r>
              <a:rPr lang="zh-CN" altLang="en-US"/>
              <a:t> </a:t>
            </a:r>
            <a:r>
              <a:rPr lang="en-US" altLang="zh-CN"/>
              <a:t>the</a:t>
            </a:r>
            <a:r>
              <a:rPr lang="zh-CN" altLang="en-US"/>
              <a:t> </a:t>
            </a:r>
            <a:r>
              <a:rPr lang="en-US" altLang="zh-CN"/>
              <a:t>page</a:t>
            </a:r>
            <a:r>
              <a:rPr lang="zh-CN" altLang="en-US"/>
              <a:t> </a:t>
            </a:r>
            <a:r>
              <a:rPr lang="en-US" altLang="zh-CN"/>
              <a:t>which</a:t>
            </a:r>
            <a:r>
              <a:rPr lang="zh-CN" altLang="en-US"/>
              <a:t> </a:t>
            </a:r>
            <a:r>
              <a:rPr lang="en-US" altLang="zh-CN"/>
              <a:t>is</a:t>
            </a:r>
            <a:r>
              <a:rPr lang="zh-CN" altLang="en-US"/>
              <a:t> </a:t>
            </a:r>
            <a:r>
              <a:rPr lang="en-US" altLang="zh-CN"/>
              <a:t>loaded</a:t>
            </a:r>
            <a:r>
              <a:rPr lang="zh-CN" altLang="en-US"/>
              <a:t> </a:t>
            </a:r>
            <a:r>
              <a:rPr lang="en-US" altLang="zh-CN"/>
              <a:t>into</a:t>
            </a:r>
            <a:r>
              <a:rPr lang="zh-CN" altLang="en-US"/>
              <a:t> </a:t>
            </a:r>
            <a:r>
              <a:rPr lang="en-US" altLang="zh-CN"/>
              <a:t>memory</a:t>
            </a:r>
            <a:r>
              <a:rPr lang="zh-CN" altLang="en-US"/>
              <a:t> </a:t>
            </a:r>
            <a:r>
              <a:rPr lang="en-US" altLang="zh-CN"/>
              <a:t>first</a:t>
            </a:r>
          </a:p>
          <a:p>
            <a:pPr lvl="1"/>
            <a:r>
              <a:rPr lang="en-US" altLang="zh-CN" b="1">
                <a:solidFill>
                  <a:srgbClr val="0070C0"/>
                </a:solidFill>
              </a:rPr>
              <a:t>Pros</a:t>
            </a:r>
            <a:r>
              <a:rPr lang="en-US" altLang="zh-CN">
                <a:solidFill>
                  <a:srgbClr val="0070C0"/>
                </a:solidFill>
              </a:rPr>
              <a:t>:</a:t>
            </a:r>
            <a:r>
              <a:rPr lang="zh-CN" altLang="en-US">
                <a:solidFill>
                  <a:srgbClr val="0070C0"/>
                </a:solidFill>
              </a:rPr>
              <a:t> </a:t>
            </a:r>
            <a:r>
              <a:rPr lang="en-US" altLang="zh-CN">
                <a:solidFill>
                  <a:srgbClr val="0070C0"/>
                </a:solidFill>
              </a:rPr>
              <a:t>Fair,</a:t>
            </a:r>
            <a:r>
              <a:rPr lang="zh-CN" altLang="en-US">
                <a:solidFill>
                  <a:srgbClr val="0070C0"/>
                </a:solidFill>
              </a:rPr>
              <a:t> </a:t>
            </a:r>
            <a:r>
              <a:rPr lang="en-US" altLang="zh-CN">
                <a:solidFill>
                  <a:srgbClr val="0070C0"/>
                </a:solidFill>
              </a:rPr>
              <a:t>easy</a:t>
            </a:r>
            <a:r>
              <a:rPr lang="zh-CN" altLang="en-US">
                <a:solidFill>
                  <a:srgbClr val="0070C0"/>
                </a:solidFill>
              </a:rPr>
              <a:t> </a:t>
            </a:r>
            <a:r>
              <a:rPr lang="en-US" altLang="zh-CN">
                <a:solidFill>
                  <a:srgbClr val="0070C0"/>
                </a:solidFill>
              </a:rPr>
              <a:t>to</a:t>
            </a:r>
            <a:r>
              <a:rPr lang="zh-CN" altLang="en-US">
                <a:solidFill>
                  <a:srgbClr val="0070C0"/>
                </a:solidFill>
              </a:rPr>
              <a:t> </a:t>
            </a:r>
            <a:r>
              <a:rPr lang="en-US" altLang="zh-CN">
                <a:solidFill>
                  <a:srgbClr val="0070C0"/>
                </a:solidFill>
              </a:rPr>
              <a:t>implement</a:t>
            </a:r>
          </a:p>
          <a:p>
            <a:pPr lvl="1"/>
            <a:r>
              <a:rPr lang="en-US" altLang="zh-CN" b="1">
                <a:solidFill>
                  <a:srgbClr val="FF0000"/>
                </a:solidFill>
              </a:rPr>
              <a:t>Cons</a:t>
            </a:r>
            <a:r>
              <a:rPr lang="en-US" altLang="zh-CN">
                <a:solidFill>
                  <a:srgbClr val="FF0000"/>
                </a:solidFill>
              </a:rPr>
              <a:t>:</a:t>
            </a:r>
            <a:r>
              <a:rPr lang="zh-CN" altLang="en-US">
                <a:solidFill>
                  <a:srgbClr val="FF0000"/>
                </a:solidFill>
              </a:rPr>
              <a:t> </a:t>
            </a:r>
            <a:r>
              <a:rPr lang="en-US" altLang="zh-CN">
                <a:solidFill>
                  <a:srgbClr val="FF0000"/>
                </a:solidFill>
              </a:rPr>
              <a:t>May</a:t>
            </a:r>
            <a:r>
              <a:rPr lang="zh-CN" altLang="en-US">
                <a:solidFill>
                  <a:srgbClr val="FF0000"/>
                </a:solidFill>
              </a:rPr>
              <a:t> </a:t>
            </a:r>
            <a:r>
              <a:rPr lang="en-US" altLang="zh-CN">
                <a:solidFill>
                  <a:srgbClr val="FF0000"/>
                </a:solidFill>
              </a:rPr>
              <a:t>evict</a:t>
            </a:r>
            <a:r>
              <a:rPr lang="zh-CN" altLang="en-US">
                <a:solidFill>
                  <a:srgbClr val="FF0000"/>
                </a:solidFill>
              </a:rPr>
              <a:t> </a:t>
            </a:r>
            <a:r>
              <a:rPr lang="en-US" altLang="zh-CN">
                <a:solidFill>
                  <a:srgbClr val="FF0000"/>
                </a:solidFill>
              </a:rPr>
              <a:t>useful</a:t>
            </a:r>
            <a:r>
              <a:rPr lang="zh-CN" altLang="en-US">
                <a:solidFill>
                  <a:srgbClr val="FF0000"/>
                </a:solidFill>
              </a:rPr>
              <a:t> </a:t>
            </a:r>
            <a:r>
              <a:rPr lang="en-US" altLang="zh-CN">
                <a:solidFill>
                  <a:srgbClr val="FF0000"/>
                </a:solidFill>
              </a:rPr>
              <a:t>pages</a:t>
            </a:r>
          </a:p>
          <a:p>
            <a:r>
              <a:rPr lang="en-US" altLang="zh-CN"/>
              <a:t>Least-recently-used</a:t>
            </a:r>
            <a:r>
              <a:rPr lang="zh-CN" altLang="en-US"/>
              <a:t> </a:t>
            </a:r>
            <a:r>
              <a:rPr lang="en-US" altLang="zh-CN"/>
              <a:t>(LRU):</a:t>
            </a:r>
            <a:r>
              <a:rPr lang="zh-CN" altLang="en-US"/>
              <a:t> </a:t>
            </a:r>
            <a:r>
              <a:rPr lang="en-US" altLang="zh-CN"/>
              <a:t>(Predict</a:t>
            </a:r>
            <a:r>
              <a:rPr lang="zh-CN" altLang="en-US"/>
              <a:t> </a:t>
            </a:r>
            <a:r>
              <a:rPr lang="en-US" altLang="zh-CN"/>
              <a:t>using</a:t>
            </a:r>
            <a:r>
              <a:rPr lang="zh-CN" altLang="en-US"/>
              <a:t> </a:t>
            </a:r>
            <a:r>
              <a:rPr lang="en-US" altLang="zh-CN"/>
              <a:t>history)</a:t>
            </a:r>
          </a:p>
          <a:p>
            <a:pPr lvl="1"/>
            <a:r>
              <a:rPr lang="en-US" altLang="zh-CN"/>
              <a:t>Replace</a:t>
            </a:r>
            <a:r>
              <a:rPr lang="zh-CN" altLang="en-US"/>
              <a:t> </a:t>
            </a:r>
            <a:r>
              <a:rPr lang="en-US" altLang="zh-CN"/>
              <a:t>the</a:t>
            </a:r>
            <a:r>
              <a:rPr lang="zh-CN" altLang="en-US"/>
              <a:t> </a:t>
            </a:r>
            <a:r>
              <a:rPr lang="en-US" altLang="zh-CN"/>
              <a:t>page</a:t>
            </a:r>
            <a:r>
              <a:rPr lang="zh-CN" altLang="en-US"/>
              <a:t> </a:t>
            </a:r>
            <a:r>
              <a:rPr lang="en-US" altLang="zh-CN"/>
              <a:t>which</a:t>
            </a:r>
            <a:r>
              <a:rPr lang="zh-CN" altLang="en-US"/>
              <a:t> </a:t>
            </a:r>
            <a:r>
              <a:rPr lang="en-US" altLang="zh-CN"/>
              <a:t>has</a:t>
            </a:r>
            <a:r>
              <a:rPr lang="zh-CN" altLang="en-US"/>
              <a:t> </a:t>
            </a:r>
            <a:r>
              <a:rPr lang="en-US" altLang="zh-CN"/>
              <a:t>not</a:t>
            </a:r>
            <a:r>
              <a:rPr lang="zh-CN" altLang="en-US"/>
              <a:t> </a:t>
            </a:r>
            <a:r>
              <a:rPr lang="en-US" altLang="zh-CN"/>
              <a:t>been</a:t>
            </a:r>
            <a:r>
              <a:rPr lang="zh-CN" altLang="en-US"/>
              <a:t> </a:t>
            </a:r>
            <a:r>
              <a:rPr lang="en-US" altLang="zh-CN"/>
              <a:t>used</a:t>
            </a:r>
            <a:r>
              <a:rPr lang="zh-CN" altLang="en-US"/>
              <a:t> </a:t>
            </a:r>
            <a:r>
              <a:rPr lang="en-US" altLang="zh-CN"/>
              <a:t>for</a:t>
            </a:r>
            <a:r>
              <a:rPr lang="zh-CN" altLang="en-US"/>
              <a:t> </a:t>
            </a:r>
            <a:r>
              <a:rPr lang="en-US" altLang="zh-CN"/>
              <a:t>longest</a:t>
            </a:r>
            <a:r>
              <a:rPr lang="zh-CN" altLang="en-US"/>
              <a:t> </a:t>
            </a:r>
            <a:r>
              <a:rPr lang="en-US" altLang="zh-CN"/>
              <a:t>time</a:t>
            </a:r>
          </a:p>
          <a:p>
            <a:pPr lvl="1"/>
            <a:r>
              <a:rPr lang="en-US" altLang="zh-CN" b="1">
                <a:solidFill>
                  <a:srgbClr val="0070C0"/>
                </a:solidFill>
              </a:rPr>
              <a:t>Pros:</a:t>
            </a:r>
            <a:r>
              <a:rPr lang="zh-CN" altLang="en-US" b="1">
                <a:solidFill>
                  <a:srgbClr val="0070C0"/>
                </a:solidFill>
              </a:rPr>
              <a:t> </a:t>
            </a:r>
            <a:r>
              <a:rPr lang="en-US" altLang="zh-CN">
                <a:solidFill>
                  <a:srgbClr val="0070C0"/>
                </a:solidFill>
              </a:rPr>
              <a:t>Approximate</a:t>
            </a:r>
            <a:r>
              <a:rPr lang="zh-CN" altLang="en-US">
                <a:solidFill>
                  <a:srgbClr val="0070C0"/>
                </a:solidFill>
              </a:rPr>
              <a:t> </a:t>
            </a:r>
            <a:r>
              <a:rPr lang="en-US" altLang="zh-CN">
                <a:solidFill>
                  <a:srgbClr val="0070C0"/>
                </a:solidFill>
              </a:rPr>
              <a:t>optimal</a:t>
            </a:r>
            <a:r>
              <a:rPr lang="zh-CN" altLang="en-US">
                <a:solidFill>
                  <a:srgbClr val="0070C0"/>
                </a:solidFill>
              </a:rPr>
              <a:t> </a:t>
            </a:r>
            <a:r>
              <a:rPr lang="en-US" altLang="zh-CN">
                <a:solidFill>
                  <a:srgbClr val="0070C0"/>
                </a:solidFill>
              </a:rPr>
              <a:t>replacement</a:t>
            </a:r>
          </a:p>
          <a:p>
            <a:pPr lvl="1"/>
            <a:r>
              <a:rPr lang="en-US" altLang="zh-CN" b="1">
                <a:solidFill>
                  <a:srgbClr val="FF0000"/>
                </a:solidFill>
              </a:rPr>
              <a:t>Cons</a:t>
            </a:r>
            <a:r>
              <a:rPr lang="en-US" altLang="zh-CN">
                <a:solidFill>
                  <a:srgbClr val="FF0000"/>
                </a:solidFill>
              </a:rPr>
              <a:t>:</a:t>
            </a:r>
            <a:r>
              <a:rPr lang="zh-CN" altLang="en-US">
                <a:solidFill>
                  <a:srgbClr val="FF0000"/>
                </a:solidFill>
              </a:rPr>
              <a:t> </a:t>
            </a:r>
            <a:r>
              <a:rPr lang="en-US" altLang="zh-CN">
                <a:solidFill>
                  <a:srgbClr val="FF0000"/>
                </a:solidFill>
              </a:rPr>
              <a:t>Difficult</a:t>
            </a:r>
            <a:r>
              <a:rPr lang="zh-CN" altLang="en-US">
                <a:solidFill>
                  <a:srgbClr val="FF0000"/>
                </a:solidFill>
              </a:rPr>
              <a:t> </a:t>
            </a:r>
            <a:r>
              <a:rPr lang="en-US" altLang="zh-CN">
                <a:solidFill>
                  <a:srgbClr val="FF0000"/>
                </a:solidFill>
              </a:rPr>
              <a:t>to</a:t>
            </a:r>
            <a:r>
              <a:rPr lang="zh-CN" altLang="en-US">
                <a:solidFill>
                  <a:srgbClr val="FF0000"/>
                </a:solidFill>
              </a:rPr>
              <a:t> </a:t>
            </a:r>
            <a:r>
              <a:rPr lang="en-US" altLang="zh-CN">
                <a:solidFill>
                  <a:srgbClr val="FF0000"/>
                </a:solidFill>
              </a:rPr>
              <a:t>implement</a:t>
            </a:r>
            <a:r>
              <a:rPr lang="zh-CN" altLang="en-US">
                <a:solidFill>
                  <a:srgbClr val="FF0000"/>
                </a:solidFill>
              </a:rPr>
              <a:t> </a:t>
            </a:r>
            <a:endParaRPr lang="en-US">
              <a:solidFill>
                <a:srgbClr val="FF0000"/>
              </a:solidFill>
            </a:endParaRPr>
          </a:p>
        </p:txBody>
      </p:sp>
      <p:sp>
        <p:nvSpPr>
          <p:cNvPr id="5" name="灯片编号占位符 2">
            <a:extLst>
              <a:ext uri="{FF2B5EF4-FFF2-40B4-BE49-F238E27FC236}">
                <a16:creationId xmlns:a16="http://schemas.microsoft.com/office/drawing/2014/main" id="{322D36E0-AA38-9DE1-2A20-9852114948B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73</a:t>
            </a:fld>
            <a:endParaRPr lang="nb-NO">
              <a:latin typeface="Arial"/>
              <a:cs typeface="Arial"/>
            </a:endParaRPr>
          </a:p>
        </p:txBody>
      </p:sp>
    </p:spTree>
    <p:extLst>
      <p:ext uri="{BB962C8B-B14F-4D97-AF65-F5344CB8AC3E}">
        <p14:creationId xmlns:p14="http://schemas.microsoft.com/office/powerpoint/2010/main" val="14218432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24532B-E252-00AC-C959-685B71247B24}"/>
              </a:ext>
            </a:extLst>
          </p:cNvPr>
          <p:cNvSpPr>
            <a:spLocks noGrp="1"/>
          </p:cNvSpPr>
          <p:nvPr>
            <p:ph type="title"/>
          </p:nvPr>
        </p:nvSpPr>
        <p:spPr/>
        <p:txBody>
          <a:bodyPr/>
          <a:lstStyle/>
          <a:p>
            <a:r>
              <a:rPr lang="en-US" altLang="zh-CN"/>
              <a:t>Page</a:t>
            </a:r>
            <a:r>
              <a:rPr lang="zh-CN" altLang="en-US"/>
              <a:t> </a:t>
            </a:r>
            <a:r>
              <a:rPr lang="en-US" altLang="zh-CN"/>
              <a:t>Replacement</a:t>
            </a:r>
            <a:r>
              <a:rPr lang="zh-CN" altLang="en-US"/>
              <a:t> </a:t>
            </a:r>
            <a:r>
              <a:rPr lang="en-US" altLang="zh-CN"/>
              <a:t>Policies</a:t>
            </a:r>
            <a:endParaRPr lang="en-US"/>
          </a:p>
        </p:txBody>
      </p:sp>
      <p:graphicFrame>
        <p:nvGraphicFramePr>
          <p:cNvPr id="5" name="表格 5">
            <a:extLst>
              <a:ext uri="{FF2B5EF4-FFF2-40B4-BE49-F238E27FC236}">
                <a16:creationId xmlns:a16="http://schemas.microsoft.com/office/drawing/2014/main" id="{50C10F68-FD3A-4475-0193-E96BCD1CAA7F}"/>
              </a:ext>
            </a:extLst>
          </p:cNvPr>
          <p:cNvGraphicFramePr>
            <a:graphicFrameLocks noGrp="1"/>
          </p:cNvGraphicFramePr>
          <p:nvPr>
            <p:ph idx="1"/>
          </p:nvPr>
        </p:nvGraphicFramePr>
        <p:xfrm>
          <a:off x="2144111" y="1592203"/>
          <a:ext cx="1996967" cy="4629920"/>
        </p:xfrm>
        <a:graphic>
          <a:graphicData uri="http://schemas.openxmlformats.org/drawingml/2006/table">
            <a:tbl>
              <a:tblPr firstRow="1" bandRow="1">
                <a:effectLst/>
                <a:tableStyleId>{5C22544A-7EE6-4342-B048-85BDC9FD1C3A}</a:tableStyleId>
              </a:tblPr>
              <a:tblGrid>
                <a:gridCol w="506385">
                  <a:extLst>
                    <a:ext uri="{9D8B030D-6E8A-4147-A177-3AD203B41FA5}">
                      <a16:colId xmlns:a16="http://schemas.microsoft.com/office/drawing/2014/main" val="137519853"/>
                    </a:ext>
                  </a:extLst>
                </a:gridCol>
                <a:gridCol w="450057">
                  <a:extLst>
                    <a:ext uri="{9D8B030D-6E8A-4147-A177-3AD203B41FA5}">
                      <a16:colId xmlns:a16="http://schemas.microsoft.com/office/drawing/2014/main" val="2705705315"/>
                    </a:ext>
                  </a:extLst>
                </a:gridCol>
                <a:gridCol w="504496">
                  <a:extLst>
                    <a:ext uri="{9D8B030D-6E8A-4147-A177-3AD203B41FA5}">
                      <a16:colId xmlns:a16="http://schemas.microsoft.com/office/drawing/2014/main" val="2992150306"/>
                    </a:ext>
                  </a:extLst>
                </a:gridCol>
                <a:gridCol w="536029">
                  <a:extLst>
                    <a:ext uri="{9D8B030D-6E8A-4147-A177-3AD203B41FA5}">
                      <a16:colId xmlns:a16="http://schemas.microsoft.com/office/drawing/2014/main" val="933415620"/>
                    </a:ext>
                  </a:extLst>
                </a:gridCol>
              </a:tblGrid>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rgbClr val="FF0000"/>
                          </a:solidFill>
                        </a:rPr>
                        <a:t>A</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600570"/>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63469"/>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B</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667838"/>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8482080"/>
                  </a:ext>
                </a:extLst>
              </a:tr>
              <a:tr h="462992">
                <a:tc>
                  <a:txBody>
                    <a:bodyPr/>
                    <a:lstStyle/>
                    <a:p>
                      <a:r>
                        <a:rPr lang="en-US" altLang="zh-CN" b="1">
                          <a:solidFill>
                            <a:schemeClr val="tx1"/>
                          </a:solidFill>
                        </a:rPr>
                        <a:t>C</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C</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1047280"/>
                  </a:ext>
                </a:extLst>
              </a:tr>
              <a:tr h="462992">
                <a:tc>
                  <a:txBody>
                    <a:bodyPr/>
                    <a:lstStyle/>
                    <a:p>
                      <a:r>
                        <a:rPr lang="en-US" altLang="zh-CN" b="1">
                          <a:solidFill>
                            <a:schemeClr val="tx1"/>
                          </a:solidFill>
                        </a:rPr>
                        <a:t>D</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D</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5702273"/>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5694385"/>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4658652"/>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45736"/>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2243283"/>
                  </a:ext>
                </a:extLst>
              </a:tr>
            </a:tbl>
          </a:graphicData>
        </a:graphic>
      </p:graphicFrame>
      <p:graphicFrame>
        <p:nvGraphicFramePr>
          <p:cNvPr id="6" name="表格 5">
            <a:extLst>
              <a:ext uri="{FF2B5EF4-FFF2-40B4-BE49-F238E27FC236}">
                <a16:creationId xmlns:a16="http://schemas.microsoft.com/office/drawing/2014/main" id="{C09A742F-27A0-84D3-3C21-98063783824E}"/>
              </a:ext>
            </a:extLst>
          </p:cNvPr>
          <p:cNvGraphicFramePr>
            <a:graphicFrameLocks/>
          </p:cNvGraphicFramePr>
          <p:nvPr/>
        </p:nvGraphicFramePr>
        <p:xfrm>
          <a:off x="5091251" y="1592203"/>
          <a:ext cx="1996967" cy="4629920"/>
        </p:xfrm>
        <a:graphic>
          <a:graphicData uri="http://schemas.openxmlformats.org/drawingml/2006/table">
            <a:tbl>
              <a:tblPr firstRow="1" bandRow="1">
                <a:effectLst/>
                <a:tableStyleId>{5C22544A-7EE6-4342-B048-85BDC9FD1C3A}</a:tableStyleId>
              </a:tblPr>
              <a:tblGrid>
                <a:gridCol w="506385">
                  <a:extLst>
                    <a:ext uri="{9D8B030D-6E8A-4147-A177-3AD203B41FA5}">
                      <a16:colId xmlns:a16="http://schemas.microsoft.com/office/drawing/2014/main" val="137519853"/>
                    </a:ext>
                  </a:extLst>
                </a:gridCol>
                <a:gridCol w="450057">
                  <a:extLst>
                    <a:ext uri="{9D8B030D-6E8A-4147-A177-3AD203B41FA5}">
                      <a16:colId xmlns:a16="http://schemas.microsoft.com/office/drawing/2014/main" val="2705705315"/>
                    </a:ext>
                  </a:extLst>
                </a:gridCol>
                <a:gridCol w="504496">
                  <a:extLst>
                    <a:ext uri="{9D8B030D-6E8A-4147-A177-3AD203B41FA5}">
                      <a16:colId xmlns:a16="http://schemas.microsoft.com/office/drawing/2014/main" val="2992150306"/>
                    </a:ext>
                  </a:extLst>
                </a:gridCol>
                <a:gridCol w="536029">
                  <a:extLst>
                    <a:ext uri="{9D8B030D-6E8A-4147-A177-3AD203B41FA5}">
                      <a16:colId xmlns:a16="http://schemas.microsoft.com/office/drawing/2014/main" val="933415620"/>
                    </a:ext>
                  </a:extLst>
                </a:gridCol>
              </a:tblGrid>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rgbClr val="FF0000"/>
                          </a:solidFill>
                        </a:rPr>
                        <a:t>A</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600570"/>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63469"/>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B</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667838"/>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8482080"/>
                  </a:ext>
                </a:extLst>
              </a:tr>
              <a:tr h="462992">
                <a:tc>
                  <a:txBody>
                    <a:bodyPr/>
                    <a:lstStyle/>
                    <a:p>
                      <a:r>
                        <a:rPr lang="en-US" altLang="zh-CN" b="1">
                          <a:solidFill>
                            <a:schemeClr val="tx1"/>
                          </a:solidFill>
                        </a:rPr>
                        <a:t>C</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C</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1047280"/>
                  </a:ext>
                </a:extLst>
              </a:tr>
              <a:tr h="462992">
                <a:tc>
                  <a:txBody>
                    <a:bodyPr/>
                    <a:lstStyle/>
                    <a:p>
                      <a:r>
                        <a:rPr lang="en-US" altLang="zh-CN" b="1">
                          <a:solidFill>
                            <a:schemeClr val="tx1"/>
                          </a:solidFill>
                        </a:rPr>
                        <a:t>D</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rgbClr val="FF0000"/>
                          </a:solidFill>
                        </a:rPr>
                        <a:t>D</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C</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5702273"/>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C</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5694385"/>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A</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C</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4658652"/>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B</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45736"/>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2243283"/>
                  </a:ext>
                </a:extLst>
              </a:tr>
            </a:tbl>
          </a:graphicData>
        </a:graphic>
      </p:graphicFrame>
      <p:graphicFrame>
        <p:nvGraphicFramePr>
          <p:cNvPr id="7" name="表格 6">
            <a:extLst>
              <a:ext uri="{FF2B5EF4-FFF2-40B4-BE49-F238E27FC236}">
                <a16:creationId xmlns:a16="http://schemas.microsoft.com/office/drawing/2014/main" id="{6BAC9AE6-E659-554F-A513-4F43CD836315}"/>
              </a:ext>
            </a:extLst>
          </p:cNvPr>
          <p:cNvGraphicFramePr>
            <a:graphicFrameLocks/>
          </p:cNvGraphicFramePr>
          <p:nvPr/>
        </p:nvGraphicFramePr>
        <p:xfrm>
          <a:off x="8038391" y="1592203"/>
          <a:ext cx="1996967" cy="4629920"/>
        </p:xfrm>
        <a:graphic>
          <a:graphicData uri="http://schemas.openxmlformats.org/drawingml/2006/table">
            <a:tbl>
              <a:tblPr firstRow="1" bandRow="1">
                <a:effectLst/>
                <a:tableStyleId>{5C22544A-7EE6-4342-B048-85BDC9FD1C3A}</a:tableStyleId>
              </a:tblPr>
              <a:tblGrid>
                <a:gridCol w="506385">
                  <a:extLst>
                    <a:ext uri="{9D8B030D-6E8A-4147-A177-3AD203B41FA5}">
                      <a16:colId xmlns:a16="http://schemas.microsoft.com/office/drawing/2014/main" val="137519853"/>
                    </a:ext>
                  </a:extLst>
                </a:gridCol>
                <a:gridCol w="450057">
                  <a:extLst>
                    <a:ext uri="{9D8B030D-6E8A-4147-A177-3AD203B41FA5}">
                      <a16:colId xmlns:a16="http://schemas.microsoft.com/office/drawing/2014/main" val="2705705315"/>
                    </a:ext>
                  </a:extLst>
                </a:gridCol>
                <a:gridCol w="504496">
                  <a:extLst>
                    <a:ext uri="{9D8B030D-6E8A-4147-A177-3AD203B41FA5}">
                      <a16:colId xmlns:a16="http://schemas.microsoft.com/office/drawing/2014/main" val="2992150306"/>
                    </a:ext>
                  </a:extLst>
                </a:gridCol>
                <a:gridCol w="536029">
                  <a:extLst>
                    <a:ext uri="{9D8B030D-6E8A-4147-A177-3AD203B41FA5}">
                      <a16:colId xmlns:a16="http://schemas.microsoft.com/office/drawing/2014/main" val="933415620"/>
                    </a:ext>
                  </a:extLst>
                </a:gridCol>
              </a:tblGrid>
              <a:tr h="462992">
                <a:tc>
                  <a:txBody>
                    <a:bodyPr/>
                    <a:lstStyle/>
                    <a:p>
                      <a:r>
                        <a:rPr lang="en-US" altLang="zh-CN">
                          <a:solidFill>
                            <a:schemeClr val="tx1"/>
                          </a:solidFill>
                        </a:rPr>
                        <a:t>A</a:t>
                      </a:r>
                      <a:endParaRPr lang="en-US">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rgbClr val="FF0000"/>
                          </a:solidFill>
                        </a:rPr>
                        <a:t>A</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600570"/>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63469"/>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B</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667838"/>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8482080"/>
                  </a:ext>
                </a:extLst>
              </a:tr>
              <a:tr h="462992">
                <a:tc>
                  <a:txBody>
                    <a:bodyPr/>
                    <a:lstStyle/>
                    <a:p>
                      <a:r>
                        <a:rPr lang="en-US" altLang="zh-CN" b="1">
                          <a:solidFill>
                            <a:schemeClr val="tx1"/>
                          </a:solidFill>
                        </a:rPr>
                        <a:t>C</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C</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1047280"/>
                  </a:ext>
                </a:extLst>
              </a:tr>
              <a:tr h="462992">
                <a:tc>
                  <a:txBody>
                    <a:bodyPr/>
                    <a:lstStyle/>
                    <a:p>
                      <a:r>
                        <a:rPr lang="en-US" altLang="zh-CN" b="1">
                          <a:solidFill>
                            <a:schemeClr val="tx1"/>
                          </a:solidFill>
                        </a:rPr>
                        <a:t>D</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rgbClr val="FF0000"/>
                          </a:solidFill>
                        </a:rPr>
                        <a:t>D</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C</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5702273"/>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C</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5694385"/>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A</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4658652"/>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45736"/>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2243283"/>
                  </a:ext>
                </a:extLst>
              </a:tr>
            </a:tbl>
          </a:graphicData>
        </a:graphic>
      </p:graphicFrame>
      <p:sp>
        <p:nvSpPr>
          <p:cNvPr id="8" name="文本框 7">
            <a:extLst>
              <a:ext uri="{FF2B5EF4-FFF2-40B4-BE49-F238E27FC236}">
                <a16:creationId xmlns:a16="http://schemas.microsoft.com/office/drawing/2014/main" id="{8DBFA2C5-7236-D6C8-1D7B-6B99CFB3BC07}"/>
              </a:ext>
            </a:extLst>
          </p:cNvPr>
          <p:cNvSpPr txBox="1"/>
          <p:nvPr/>
        </p:nvSpPr>
        <p:spPr>
          <a:xfrm>
            <a:off x="2619533" y="1071920"/>
            <a:ext cx="1046120"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a:solidFill>
                  <a:srgbClr val="000000"/>
                </a:solidFill>
                <a:latin typeface="Arial" panose="020B0604020202020204"/>
                <a:ea typeface="黑体" panose="02010609060101010101" pitchFamily="49" charset="-122"/>
                <a:cs typeface="+mn-cs"/>
              </a:rPr>
              <a:t>OPT</a:t>
            </a:r>
            <a:r>
              <a:rPr lang="zh-CN" altLang="en-US" b="0">
                <a:solidFill>
                  <a:srgbClr val="000000"/>
                </a:solidFill>
                <a:latin typeface="Arial" panose="020B0604020202020204"/>
                <a:ea typeface="黑体" panose="02010609060101010101" pitchFamily="49" charset="-122"/>
                <a:cs typeface="+mn-cs"/>
              </a:rPr>
              <a:t> </a:t>
            </a:r>
            <a:r>
              <a:rPr lang="en-US" altLang="zh-CN" b="0">
                <a:solidFill>
                  <a:srgbClr val="000000"/>
                </a:solidFill>
                <a:latin typeface="Arial" panose="020B0604020202020204"/>
                <a:ea typeface="黑体" panose="02010609060101010101" pitchFamily="49" charset="-122"/>
                <a:cs typeface="+mn-cs"/>
              </a:rPr>
              <a:t>=</a:t>
            </a:r>
            <a:r>
              <a:rPr lang="zh-CN" altLang="en-US" b="0">
                <a:solidFill>
                  <a:srgbClr val="000000"/>
                </a:solidFill>
                <a:latin typeface="Arial" panose="020B0604020202020204"/>
                <a:ea typeface="黑体" panose="02010609060101010101" pitchFamily="49" charset="-122"/>
                <a:cs typeface="+mn-cs"/>
              </a:rPr>
              <a:t> </a:t>
            </a:r>
            <a:r>
              <a:rPr lang="en-US" altLang="zh-CN" b="0">
                <a:solidFill>
                  <a:srgbClr val="000000"/>
                </a:solidFill>
                <a:latin typeface="Arial" panose="020B0604020202020204"/>
                <a:ea typeface="黑体" panose="02010609060101010101" pitchFamily="49" charset="-122"/>
                <a:cs typeface="+mn-cs"/>
              </a:rPr>
              <a:t>4</a:t>
            </a:r>
            <a:endParaRPr lang="en-US" b="0">
              <a:solidFill>
                <a:srgbClr val="000000"/>
              </a:solidFill>
              <a:latin typeface="Arial" panose="020B0604020202020204"/>
              <a:ea typeface="+mn-ea"/>
              <a:cs typeface="+mn-cs"/>
            </a:endParaRPr>
          </a:p>
        </p:txBody>
      </p:sp>
      <p:sp>
        <p:nvSpPr>
          <p:cNvPr id="9" name="文本框 8">
            <a:extLst>
              <a:ext uri="{FF2B5EF4-FFF2-40B4-BE49-F238E27FC236}">
                <a16:creationId xmlns:a16="http://schemas.microsoft.com/office/drawing/2014/main" id="{505CFECC-2E6F-EF1E-9357-27AA517B91FB}"/>
              </a:ext>
            </a:extLst>
          </p:cNvPr>
          <p:cNvSpPr txBox="1"/>
          <p:nvPr/>
        </p:nvSpPr>
        <p:spPr>
          <a:xfrm>
            <a:off x="1723698" y="1124607"/>
            <a:ext cx="748923" cy="369332"/>
          </a:xfrm>
          <a:prstGeom prst="rect">
            <a:avLst/>
          </a:prstGeom>
          <a:noFill/>
        </p:spPr>
        <p:txBody>
          <a:bodyPr wrap="none" rtlCol="0">
            <a:spAutoFit/>
          </a:bodyPr>
          <a:lstStyle/>
          <a:p>
            <a:pPr defTabSz="457200" eaLnBrk="1" fontAlgn="auto" hangingPunct="1">
              <a:spcBef>
                <a:spcPts val="0"/>
              </a:spcBef>
              <a:spcAft>
                <a:spcPts val="0"/>
              </a:spcAft>
            </a:pPr>
            <a:r>
              <a:rPr lang="en-US" altLang="zh-CN">
                <a:solidFill>
                  <a:srgbClr val="FF0000"/>
                </a:solidFill>
                <a:latin typeface="Arial" panose="020B0604020202020204"/>
                <a:ea typeface="黑体" panose="02010609060101010101" pitchFamily="49" charset="-122"/>
                <a:cs typeface="+mn-cs"/>
              </a:rPr>
              <a:t>MISS</a:t>
            </a:r>
            <a:endParaRPr lang="en-US">
              <a:solidFill>
                <a:srgbClr val="FF0000"/>
              </a:solidFill>
              <a:latin typeface="Arial" panose="020B0604020202020204"/>
              <a:ea typeface="+mn-ea"/>
              <a:cs typeface="+mn-cs"/>
            </a:endParaRPr>
          </a:p>
        </p:txBody>
      </p:sp>
      <p:sp>
        <p:nvSpPr>
          <p:cNvPr id="10" name="文本框 9">
            <a:extLst>
              <a:ext uri="{FF2B5EF4-FFF2-40B4-BE49-F238E27FC236}">
                <a16:creationId xmlns:a16="http://schemas.microsoft.com/office/drawing/2014/main" id="{DDE33242-B813-88EC-33B9-82177A914B48}"/>
              </a:ext>
            </a:extLst>
          </p:cNvPr>
          <p:cNvSpPr txBox="1"/>
          <p:nvPr/>
        </p:nvSpPr>
        <p:spPr>
          <a:xfrm>
            <a:off x="5566673" y="1055196"/>
            <a:ext cx="1101584"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a:solidFill>
                  <a:srgbClr val="000000"/>
                </a:solidFill>
                <a:latin typeface="Arial" panose="020B0604020202020204"/>
                <a:ea typeface="黑体" panose="02010609060101010101" pitchFamily="49" charset="-122"/>
                <a:cs typeface="+mn-cs"/>
              </a:rPr>
              <a:t>FIFO</a:t>
            </a:r>
            <a:r>
              <a:rPr lang="zh-CN" altLang="en-US" b="0">
                <a:solidFill>
                  <a:srgbClr val="000000"/>
                </a:solidFill>
                <a:latin typeface="Arial" panose="020B0604020202020204"/>
                <a:ea typeface="黑体" panose="02010609060101010101" pitchFamily="49" charset="-122"/>
                <a:cs typeface="+mn-cs"/>
              </a:rPr>
              <a:t> </a:t>
            </a:r>
            <a:r>
              <a:rPr lang="en-US" altLang="zh-CN" b="0">
                <a:solidFill>
                  <a:srgbClr val="000000"/>
                </a:solidFill>
                <a:latin typeface="Arial" panose="020B0604020202020204"/>
                <a:ea typeface="黑体" panose="02010609060101010101" pitchFamily="49" charset="-122"/>
                <a:cs typeface="+mn-cs"/>
              </a:rPr>
              <a:t>=</a:t>
            </a:r>
            <a:r>
              <a:rPr lang="zh-CN" altLang="en-US" b="0">
                <a:solidFill>
                  <a:srgbClr val="000000"/>
                </a:solidFill>
                <a:latin typeface="Arial" panose="020B0604020202020204"/>
                <a:ea typeface="黑体" panose="02010609060101010101" pitchFamily="49" charset="-122"/>
                <a:cs typeface="+mn-cs"/>
              </a:rPr>
              <a:t> </a:t>
            </a:r>
            <a:r>
              <a:rPr lang="en-US" altLang="zh-CN" b="0">
                <a:solidFill>
                  <a:srgbClr val="000000"/>
                </a:solidFill>
                <a:latin typeface="Arial" panose="020B0604020202020204"/>
                <a:ea typeface="黑体" panose="02010609060101010101" pitchFamily="49" charset="-122"/>
                <a:cs typeface="+mn-cs"/>
              </a:rPr>
              <a:t>6</a:t>
            </a:r>
            <a:endParaRPr lang="en-US" b="0">
              <a:solidFill>
                <a:srgbClr val="000000"/>
              </a:solidFill>
              <a:latin typeface="Arial" panose="020B0604020202020204"/>
              <a:ea typeface="+mn-ea"/>
              <a:cs typeface="+mn-cs"/>
            </a:endParaRPr>
          </a:p>
        </p:txBody>
      </p:sp>
      <p:sp>
        <p:nvSpPr>
          <p:cNvPr id="11" name="文本框 10">
            <a:extLst>
              <a:ext uri="{FF2B5EF4-FFF2-40B4-BE49-F238E27FC236}">
                <a16:creationId xmlns:a16="http://schemas.microsoft.com/office/drawing/2014/main" id="{C87C734D-F1B5-1FBF-DB79-C825E75598A3}"/>
              </a:ext>
            </a:extLst>
          </p:cNvPr>
          <p:cNvSpPr txBox="1"/>
          <p:nvPr/>
        </p:nvSpPr>
        <p:spPr>
          <a:xfrm>
            <a:off x="8538644" y="1055196"/>
            <a:ext cx="1037463"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a:solidFill>
                  <a:srgbClr val="000000"/>
                </a:solidFill>
                <a:latin typeface="Arial" panose="020B0604020202020204"/>
                <a:ea typeface="黑体" panose="02010609060101010101" pitchFamily="49" charset="-122"/>
                <a:cs typeface="+mn-cs"/>
              </a:rPr>
              <a:t>LRU</a:t>
            </a:r>
            <a:r>
              <a:rPr lang="zh-CN" altLang="en-US" b="0">
                <a:solidFill>
                  <a:srgbClr val="000000"/>
                </a:solidFill>
                <a:latin typeface="Arial" panose="020B0604020202020204"/>
                <a:ea typeface="黑体" panose="02010609060101010101" pitchFamily="49" charset="-122"/>
                <a:cs typeface="+mn-cs"/>
              </a:rPr>
              <a:t> </a:t>
            </a:r>
            <a:r>
              <a:rPr lang="en-US" altLang="zh-CN" b="0">
                <a:solidFill>
                  <a:srgbClr val="000000"/>
                </a:solidFill>
                <a:latin typeface="Arial" panose="020B0604020202020204"/>
                <a:ea typeface="黑体" panose="02010609060101010101" pitchFamily="49" charset="-122"/>
                <a:cs typeface="+mn-cs"/>
              </a:rPr>
              <a:t>=</a:t>
            </a:r>
            <a:r>
              <a:rPr lang="zh-CN" altLang="en-US" b="0">
                <a:solidFill>
                  <a:srgbClr val="000000"/>
                </a:solidFill>
                <a:latin typeface="Arial" panose="020B0604020202020204"/>
                <a:ea typeface="黑体" panose="02010609060101010101" pitchFamily="49" charset="-122"/>
                <a:cs typeface="+mn-cs"/>
              </a:rPr>
              <a:t> </a:t>
            </a:r>
            <a:r>
              <a:rPr lang="en-US" altLang="zh-CN" b="0">
                <a:solidFill>
                  <a:srgbClr val="000000"/>
                </a:solidFill>
                <a:latin typeface="Arial" panose="020B0604020202020204"/>
                <a:ea typeface="黑体" panose="02010609060101010101" pitchFamily="49" charset="-122"/>
                <a:cs typeface="+mn-cs"/>
              </a:rPr>
              <a:t>5</a:t>
            </a:r>
            <a:endParaRPr lang="en-US" b="0">
              <a:solidFill>
                <a:srgbClr val="000000"/>
              </a:solidFill>
              <a:latin typeface="Arial" panose="020B0604020202020204"/>
              <a:ea typeface="+mn-ea"/>
              <a:cs typeface="+mn-cs"/>
            </a:endParaRPr>
          </a:p>
        </p:txBody>
      </p:sp>
      <p:sp>
        <p:nvSpPr>
          <p:cNvPr id="3" name="灯片编号占位符 2">
            <a:extLst>
              <a:ext uri="{FF2B5EF4-FFF2-40B4-BE49-F238E27FC236}">
                <a16:creationId xmlns:a16="http://schemas.microsoft.com/office/drawing/2014/main" id="{599DBB60-B41F-EED3-55F8-A0077E18B68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74</a:t>
            </a:fld>
            <a:endParaRPr lang="nb-NO">
              <a:latin typeface="Arial"/>
              <a:cs typeface="Arial"/>
            </a:endParaRPr>
          </a:p>
        </p:txBody>
      </p:sp>
    </p:spTree>
    <p:extLst>
      <p:ext uri="{BB962C8B-B14F-4D97-AF65-F5344CB8AC3E}">
        <p14:creationId xmlns:p14="http://schemas.microsoft.com/office/powerpoint/2010/main" val="23438325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8822E-A4A1-27F3-CEF9-EA9E65AB518F}"/>
              </a:ext>
            </a:extLst>
          </p:cNvPr>
          <p:cNvSpPr>
            <a:spLocks noGrp="1"/>
          </p:cNvSpPr>
          <p:nvPr>
            <p:ph type="title"/>
          </p:nvPr>
        </p:nvSpPr>
        <p:spPr/>
        <p:txBody>
          <a:bodyPr/>
          <a:lstStyle/>
          <a:p>
            <a:r>
              <a:rPr lang="en-US"/>
              <a:t>Page Replacement Policies</a:t>
            </a:r>
          </a:p>
        </p:txBody>
      </p:sp>
      <p:sp>
        <p:nvSpPr>
          <p:cNvPr id="3" name="内容占位符 2">
            <a:extLst>
              <a:ext uri="{FF2B5EF4-FFF2-40B4-BE49-F238E27FC236}">
                <a16:creationId xmlns:a16="http://schemas.microsoft.com/office/drawing/2014/main" id="{5594ABFD-59BF-77E9-96DD-72B1B7167C33}"/>
              </a:ext>
            </a:extLst>
          </p:cNvPr>
          <p:cNvSpPr>
            <a:spLocks noGrp="1"/>
          </p:cNvSpPr>
          <p:nvPr>
            <p:ph idx="1"/>
          </p:nvPr>
        </p:nvSpPr>
        <p:spPr/>
        <p:txBody>
          <a:bodyPr>
            <a:normAutofit/>
          </a:bodyPr>
          <a:lstStyle/>
          <a:p>
            <a:r>
              <a:rPr lang="en-US" altLang="zh-CN" dirty="0"/>
              <a:t>Other</a:t>
            </a:r>
            <a:r>
              <a:rPr lang="zh-CN" altLang="en-US" dirty="0"/>
              <a:t> </a:t>
            </a:r>
            <a:r>
              <a:rPr lang="en-US" altLang="zh-CN" dirty="0"/>
              <a:t>policies:</a:t>
            </a:r>
          </a:p>
          <a:p>
            <a:pPr lvl="1"/>
            <a:r>
              <a:rPr lang="en-US" altLang="zh-CN" b="1" dirty="0">
                <a:solidFill>
                  <a:srgbClr val="0070C0"/>
                </a:solidFill>
              </a:rPr>
              <a:t>Random</a:t>
            </a:r>
            <a:r>
              <a:rPr lang="zh-CN" altLang="en-US" b="1" dirty="0">
                <a:solidFill>
                  <a:srgbClr val="0070C0"/>
                </a:solidFill>
              </a:rPr>
              <a:t> </a:t>
            </a:r>
            <a:r>
              <a:rPr lang="en-US" altLang="zh-CN" b="1" dirty="0">
                <a:solidFill>
                  <a:srgbClr val="0070C0"/>
                </a:solidFill>
              </a:rPr>
              <a:t>(RAND),</a:t>
            </a:r>
            <a:r>
              <a:rPr lang="zh-CN" altLang="en-US" b="1" dirty="0">
                <a:solidFill>
                  <a:srgbClr val="0070C0"/>
                </a:solidFill>
              </a:rPr>
              <a:t> </a:t>
            </a:r>
            <a:r>
              <a:rPr lang="en-US" altLang="zh-CN" b="1" dirty="0">
                <a:solidFill>
                  <a:srgbClr val="0070C0"/>
                </a:solidFill>
              </a:rPr>
              <a:t>Least-frequently</a:t>
            </a:r>
            <a:r>
              <a:rPr lang="zh-CN" altLang="en-US" b="1" dirty="0">
                <a:solidFill>
                  <a:srgbClr val="0070C0"/>
                </a:solidFill>
              </a:rPr>
              <a:t> </a:t>
            </a:r>
            <a:r>
              <a:rPr lang="en-US" altLang="zh-CN" b="1" dirty="0">
                <a:solidFill>
                  <a:srgbClr val="0070C0"/>
                </a:solidFill>
              </a:rPr>
              <a:t>used</a:t>
            </a:r>
            <a:r>
              <a:rPr lang="zh-CN" altLang="en-US" b="1" dirty="0">
                <a:solidFill>
                  <a:srgbClr val="0070C0"/>
                </a:solidFill>
              </a:rPr>
              <a:t> </a:t>
            </a:r>
            <a:r>
              <a:rPr lang="en-US" altLang="zh-CN" b="1" dirty="0">
                <a:solidFill>
                  <a:srgbClr val="0070C0"/>
                </a:solidFill>
              </a:rPr>
              <a:t>(LFU)</a:t>
            </a:r>
            <a:r>
              <a:rPr lang="zh-CN" altLang="en-US" b="1" dirty="0">
                <a:solidFill>
                  <a:srgbClr val="0070C0"/>
                </a:solidFill>
              </a:rPr>
              <a:t> </a:t>
            </a:r>
            <a:endParaRPr lang="en-US" altLang="zh-CN" b="1" dirty="0">
              <a:solidFill>
                <a:srgbClr val="0070C0"/>
              </a:solidFill>
            </a:endParaRPr>
          </a:p>
          <a:p>
            <a:r>
              <a:rPr lang="en-US" altLang="zh-CN" dirty="0"/>
              <a:t>The</a:t>
            </a:r>
            <a:r>
              <a:rPr lang="zh-CN" altLang="en-US" dirty="0"/>
              <a:t> </a:t>
            </a:r>
            <a:r>
              <a:rPr lang="en-US" altLang="zh-CN" dirty="0"/>
              <a:t>performance</a:t>
            </a:r>
            <a:r>
              <a:rPr lang="zh-CN" altLang="en-US" dirty="0"/>
              <a:t> </a:t>
            </a:r>
            <a:r>
              <a:rPr lang="en-US" altLang="zh-CN" dirty="0"/>
              <a:t>of</a:t>
            </a:r>
            <a:r>
              <a:rPr lang="zh-CN" altLang="en-US" dirty="0"/>
              <a:t> </a:t>
            </a:r>
            <a:r>
              <a:rPr lang="en-US" altLang="zh-CN" dirty="0"/>
              <a:t>replacement</a:t>
            </a:r>
            <a:r>
              <a:rPr lang="zh-CN" altLang="en-US" dirty="0"/>
              <a:t> </a:t>
            </a:r>
            <a:r>
              <a:rPr lang="en-US" altLang="zh-CN" dirty="0"/>
              <a:t>policies</a:t>
            </a:r>
            <a:r>
              <a:rPr lang="zh-CN" altLang="en-US" dirty="0"/>
              <a:t> </a:t>
            </a:r>
            <a:r>
              <a:rPr lang="en-US" altLang="zh-CN" dirty="0"/>
              <a:t>also</a:t>
            </a:r>
            <a:r>
              <a:rPr lang="zh-CN" altLang="en-US" dirty="0"/>
              <a:t> </a:t>
            </a:r>
            <a:r>
              <a:rPr lang="en-US" altLang="zh-CN" dirty="0"/>
              <a:t>depends</a:t>
            </a:r>
            <a:r>
              <a:rPr lang="zh-CN" altLang="en-US" dirty="0"/>
              <a:t> </a:t>
            </a:r>
            <a:r>
              <a:rPr lang="en-US" altLang="zh-CN" dirty="0"/>
              <a:t>on</a:t>
            </a:r>
            <a:r>
              <a:rPr lang="zh-CN" altLang="en-US" dirty="0"/>
              <a:t> </a:t>
            </a:r>
            <a:r>
              <a:rPr lang="en-US" altLang="zh-CN" dirty="0"/>
              <a:t>workloads.</a:t>
            </a:r>
          </a:p>
          <a:p>
            <a:pPr lvl="1"/>
            <a:r>
              <a:rPr lang="en-US" altLang="zh-CN" dirty="0"/>
              <a:t>Random</a:t>
            </a:r>
            <a:r>
              <a:rPr lang="zh-CN" altLang="en-US" dirty="0"/>
              <a:t> </a:t>
            </a:r>
            <a:r>
              <a:rPr lang="en-US" altLang="zh-CN" dirty="0"/>
              <a:t>workload:</a:t>
            </a:r>
            <a:r>
              <a:rPr lang="zh-CN" altLang="en-US" dirty="0"/>
              <a:t> </a:t>
            </a:r>
            <a:r>
              <a:rPr lang="en-US" altLang="zh-CN" dirty="0"/>
              <a:t>LRU,</a:t>
            </a:r>
            <a:r>
              <a:rPr lang="zh-CN" altLang="en-US" dirty="0"/>
              <a:t> </a:t>
            </a:r>
            <a:r>
              <a:rPr lang="en-US" altLang="zh-CN" dirty="0"/>
              <a:t>RAND,</a:t>
            </a:r>
            <a:r>
              <a:rPr lang="zh-CN" altLang="en-US" dirty="0"/>
              <a:t> </a:t>
            </a:r>
            <a:r>
              <a:rPr lang="en-US" altLang="zh-CN" dirty="0"/>
              <a:t>and</a:t>
            </a:r>
            <a:r>
              <a:rPr lang="zh-CN" altLang="en-US" dirty="0"/>
              <a:t> </a:t>
            </a:r>
            <a:r>
              <a:rPr lang="en-US" altLang="zh-CN" dirty="0"/>
              <a:t>FIFO</a:t>
            </a:r>
            <a:r>
              <a:rPr lang="zh-CN" altLang="en-US" dirty="0"/>
              <a:t> </a:t>
            </a:r>
            <a:r>
              <a:rPr lang="en-US" altLang="zh-CN" b="1" dirty="0">
                <a:solidFill>
                  <a:srgbClr val="FF0000"/>
                </a:solidFill>
              </a:rPr>
              <a:t>no</a:t>
            </a:r>
            <a:r>
              <a:rPr lang="zh-CN" altLang="en-US" b="1" dirty="0">
                <a:solidFill>
                  <a:srgbClr val="FF0000"/>
                </a:solidFill>
              </a:rPr>
              <a:t> </a:t>
            </a:r>
            <a:r>
              <a:rPr lang="en-US" altLang="zh-CN" b="1" dirty="0">
                <a:solidFill>
                  <a:srgbClr val="FF0000"/>
                </a:solidFill>
              </a:rPr>
              <a:t>difference</a:t>
            </a:r>
          </a:p>
          <a:p>
            <a:pPr lvl="1"/>
            <a:r>
              <a:rPr lang="en-US" altLang="zh-CN" dirty="0"/>
              <a:t>80-20</a:t>
            </a:r>
            <a:r>
              <a:rPr lang="zh-CN" altLang="en-US" dirty="0"/>
              <a:t> </a:t>
            </a:r>
            <a:r>
              <a:rPr lang="en-US" altLang="zh-CN" dirty="0"/>
              <a:t>workload:</a:t>
            </a:r>
            <a:r>
              <a:rPr lang="zh-CN" altLang="en-US" dirty="0"/>
              <a:t> </a:t>
            </a:r>
            <a:r>
              <a:rPr lang="en-US" altLang="zh-CN" b="1" dirty="0">
                <a:solidFill>
                  <a:srgbClr val="0070C0"/>
                </a:solidFill>
              </a:rPr>
              <a:t>LRU</a:t>
            </a:r>
            <a:r>
              <a:rPr lang="zh-CN" altLang="en-US" dirty="0"/>
              <a:t> </a:t>
            </a:r>
            <a:r>
              <a:rPr lang="en-US" altLang="zh-CN" dirty="0"/>
              <a:t>is</a:t>
            </a:r>
            <a:r>
              <a:rPr lang="zh-CN" altLang="en-US" dirty="0"/>
              <a:t> </a:t>
            </a:r>
            <a:r>
              <a:rPr lang="en-US" altLang="zh-CN" dirty="0"/>
              <a:t>better</a:t>
            </a:r>
            <a:r>
              <a:rPr lang="zh-CN" altLang="en-US" dirty="0"/>
              <a:t> </a:t>
            </a:r>
            <a:r>
              <a:rPr lang="en-US" altLang="zh-CN" dirty="0"/>
              <a:t>than</a:t>
            </a:r>
            <a:r>
              <a:rPr lang="zh-CN" altLang="en-US" dirty="0"/>
              <a:t> </a:t>
            </a:r>
            <a:r>
              <a:rPr lang="en-US" altLang="zh-CN" dirty="0"/>
              <a:t>RAND</a:t>
            </a:r>
            <a:r>
              <a:rPr lang="zh-CN" altLang="en-US" dirty="0"/>
              <a:t> </a:t>
            </a:r>
            <a:r>
              <a:rPr lang="en-US" altLang="zh-CN" dirty="0"/>
              <a:t>and</a:t>
            </a:r>
            <a:r>
              <a:rPr lang="zh-CN" altLang="en-US" dirty="0"/>
              <a:t> </a:t>
            </a:r>
            <a:r>
              <a:rPr lang="en-US" altLang="zh-CN" dirty="0"/>
              <a:t>FIFO</a:t>
            </a:r>
          </a:p>
          <a:p>
            <a:pPr lvl="1"/>
            <a:r>
              <a:rPr lang="en-US" altLang="zh-CN" dirty="0"/>
              <a:t>Looping</a:t>
            </a:r>
            <a:r>
              <a:rPr lang="zh-CN" altLang="en-US" dirty="0"/>
              <a:t> </a:t>
            </a:r>
            <a:r>
              <a:rPr lang="en-US" altLang="zh-CN" dirty="0"/>
              <a:t>sequential</a:t>
            </a:r>
            <a:r>
              <a:rPr lang="zh-CN" altLang="en-US" dirty="0"/>
              <a:t> </a:t>
            </a:r>
            <a:r>
              <a:rPr lang="en-US" altLang="zh-CN" dirty="0"/>
              <a:t>workload:</a:t>
            </a:r>
            <a:r>
              <a:rPr lang="zh-CN" altLang="en-US" dirty="0"/>
              <a:t> </a:t>
            </a:r>
            <a:r>
              <a:rPr lang="en-US" altLang="zh-CN" b="1" dirty="0">
                <a:solidFill>
                  <a:srgbClr val="0070C0"/>
                </a:solidFill>
              </a:rPr>
              <a:t>RAND</a:t>
            </a:r>
            <a:r>
              <a:rPr lang="zh-CN" altLang="en-US" dirty="0"/>
              <a:t> </a:t>
            </a:r>
            <a:r>
              <a:rPr lang="en-US" altLang="zh-CN" dirty="0"/>
              <a:t>is</a:t>
            </a:r>
            <a:r>
              <a:rPr lang="zh-CN" altLang="en-US" dirty="0"/>
              <a:t> </a:t>
            </a:r>
            <a:r>
              <a:rPr lang="en-US" altLang="zh-CN" dirty="0"/>
              <a:t>better</a:t>
            </a:r>
            <a:r>
              <a:rPr lang="zh-CN" altLang="en-US" dirty="0"/>
              <a:t> </a:t>
            </a:r>
            <a:r>
              <a:rPr lang="en-US" altLang="zh-CN" dirty="0"/>
              <a:t>than</a:t>
            </a:r>
            <a:r>
              <a:rPr lang="zh-CN" altLang="en-US" dirty="0"/>
              <a:t> </a:t>
            </a:r>
            <a:r>
              <a:rPr lang="en-US" altLang="zh-CN" dirty="0"/>
              <a:t>LRU</a:t>
            </a:r>
            <a:r>
              <a:rPr lang="zh-CN" altLang="en-US" dirty="0"/>
              <a:t> </a:t>
            </a:r>
            <a:r>
              <a:rPr lang="en-US" altLang="zh-CN" dirty="0"/>
              <a:t>and</a:t>
            </a:r>
            <a:r>
              <a:rPr lang="zh-CN" altLang="en-US" dirty="0"/>
              <a:t> </a:t>
            </a:r>
            <a:r>
              <a:rPr lang="en-US" altLang="zh-CN" dirty="0"/>
              <a:t>FIFO</a:t>
            </a:r>
          </a:p>
          <a:p>
            <a:r>
              <a:rPr lang="en-US" altLang="zh-CN" dirty="0"/>
              <a:t>What</a:t>
            </a:r>
            <a:r>
              <a:rPr lang="zh-CN" altLang="en-US" dirty="0"/>
              <a:t> </a:t>
            </a:r>
            <a:r>
              <a:rPr lang="en-US" altLang="zh-CN" dirty="0"/>
              <a:t>happens</a:t>
            </a:r>
            <a:r>
              <a:rPr lang="zh-CN" altLang="en-US" dirty="0"/>
              <a:t> </a:t>
            </a:r>
            <a:r>
              <a:rPr lang="en-US" altLang="zh-CN" dirty="0"/>
              <a:t>to</a:t>
            </a:r>
            <a:r>
              <a:rPr lang="zh-CN" altLang="en-US" dirty="0"/>
              <a:t> </a:t>
            </a:r>
            <a:r>
              <a:rPr lang="en-US" altLang="zh-CN" dirty="0"/>
              <a:t>performance,</a:t>
            </a:r>
            <a:r>
              <a:rPr lang="zh-CN" altLang="en-US" dirty="0"/>
              <a:t> </a:t>
            </a:r>
            <a:r>
              <a:rPr lang="en-US" altLang="zh-CN" dirty="0"/>
              <a:t>if</a:t>
            </a:r>
            <a:r>
              <a:rPr lang="zh-CN" altLang="en-US" dirty="0"/>
              <a:t> </a:t>
            </a:r>
            <a:r>
              <a:rPr lang="en-US" altLang="zh-CN" dirty="0"/>
              <a:t>adding</a:t>
            </a:r>
            <a:r>
              <a:rPr lang="zh-CN" altLang="en-US" dirty="0"/>
              <a:t> </a:t>
            </a:r>
            <a:r>
              <a:rPr lang="en-US" altLang="zh-CN" dirty="0"/>
              <a:t>more</a:t>
            </a:r>
            <a:r>
              <a:rPr lang="zh-CN" altLang="en-US" dirty="0"/>
              <a:t> </a:t>
            </a:r>
            <a:r>
              <a:rPr lang="en-US" altLang="zh-CN" dirty="0"/>
              <a:t>physical memory</a:t>
            </a:r>
          </a:p>
          <a:p>
            <a:pPr lvl="1"/>
            <a:r>
              <a:rPr lang="en-US" altLang="zh-CN" dirty="0"/>
              <a:t>LRU</a:t>
            </a:r>
            <a:r>
              <a:rPr lang="zh-CN" altLang="en-US" dirty="0"/>
              <a:t> </a:t>
            </a:r>
            <a:r>
              <a:rPr lang="en-US" altLang="zh-CN" dirty="0"/>
              <a:t>and</a:t>
            </a:r>
            <a:r>
              <a:rPr lang="zh-CN" altLang="en-US" dirty="0"/>
              <a:t> </a:t>
            </a:r>
            <a:r>
              <a:rPr lang="en-US" altLang="zh-CN" dirty="0"/>
              <a:t>RAND</a:t>
            </a:r>
            <a:r>
              <a:rPr lang="zh-CN" altLang="en-US" dirty="0"/>
              <a:t> </a:t>
            </a:r>
            <a:r>
              <a:rPr lang="en-US" altLang="zh-CN" dirty="0"/>
              <a:t>have</a:t>
            </a:r>
            <a:r>
              <a:rPr lang="zh-CN" altLang="en-US" dirty="0"/>
              <a:t> </a:t>
            </a:r>
            <a:r>
              <a:rPr lang="en-US" altLang="zh-CN" dirty="0"/>
              <a:t>fewer</a:t>
            </a:r>
            <a:r>
              <a:rPr lang="zh-CN" altLang="en-US" dirty="0"/>
              <a:t> </a:t>
            </a:r>
            <a:r>
              <a:rPr lang="en-US" altLang="zh-CN" dirty="0"/>
              <a:t>or</a:t>
            </a:r>
            <a:r>
              <a:rPr lang="zh-CN" altLang="en-US" dirty="0"/>
              <a:t> </a:t>
            </a:r>
            <a:r>
              <a:rPr lang="en-US" altLang="zh-CN" dirty="0"/>
              <a:t>same</a:t>
            </a:r>
            <a:r>
              <a:rPr lang="zh-CN" altLang="en-US" dirty="0"/>
              <a:t> </a:t>
            </a:r>
            <a:r>
              <a:rPr lang="en-US" altLang="zh-CN" dirty="0"/>
              <a:t>number</a:t>
            </a:r>
            <a:r>
              <a:rPr lang="zh-CN" altLang="en-US" dirty="0"/>
              <a:t> </a:t>
            </a:r>
            <a:r>
              <a:rPr lang="en-US" altLang="zh-CN" dirty="0"/>
              <a:t>of</a:t>
            </a:r>
            <a:r>
              <a:rPr lang="zh-CN" altLang="en-US" dirty="0"/>
              <a:t> </a:t>
            </a:r>
            <a:r>
              <a:rPr lang="en-US" altLang="zh-CN" dirty="0"/>
              <a:t>page</a:t>
            </a:r>
            <a:r>
              <a:rPr lang="zh-CN" altLang="en-US" dirty="0"/>
              <a:t> </a:t>
            </a:r>
            <a:r>
              <a:rPr lang="en-US" altLang="zh-CN" dirty="0"/>
              <a:t>faults</a:t>
            </a:r>
          </a:p>
          <a:p>
            <a:pPr lvl="1"/>
            <a:r>
              <a:rPr lang="en-US" altLang="zh-CN" dirty="0"/>
              <a:t>FIFO</a:t>
            </a:r>
            <a:r>
              <a:rPr lang="zh-CN" altLang="en-US" dirty="0"/>
              <a:t> </a:t>
            </a:r>
            <a:r>
              <a:rPr lang="en-US" altLang="zh-CN" dirty="0"/>
              <a:t>usually</a:t>
            </a:r>
            <a:r>
              <a:rPr lang="zh-CN" altLang="en-US" dirty="0"/>
              <a:t> </a:t>
            </a:r>
            <a:r>
              <a:rPr lang="en-US" altLang="zh-CN" dirty="0"/>
              <a:t>has</a:t>
            </a:r>
            <a:r>
              <a:rPr lang="zh-CN" altLang="en-US" dirty="0"/>
              <a:t> </a:t>
            </a:r>
            <a:r>
              <a:rPr lang="en-US" altLang="zh-CN" dirty="0"/>
              <a:t>fewer</a:t>
            </a:r>
            <a:r>
              <a:rPr lang="zh-CN" altLang="en-US" dirty="0"/>
              <a:t> </a:t>
            </a:r>
            <a:r>
              <a:rPr lang="en-US" altLang="zh-CN" dirty="0"/>
              <a:t>page</a:t>
            </a:r>
            <a:r>
              <a:rPr lang="zh-CN" altLang="en-US" dirty="0"/>
              <a:t> </a:t>
            </a:r>
            <a:r>
              <a:rPr lang="en-US" altLang="zh-CN" dirty="0"/>
              <a:t>faults,</a:t>
            </a:r>
            <a:r>
              <a:rPr lang="zh-CN" altLang="en-US" dirty="0"/>
              <a:t> </a:t>
            </a:r>
            <a:r>
              <a:rPr lang="en-US" altLang="zh-CN" dirty="0"/>
              <a:t>but</a:t>
            </a:r>
            <a:r>
              <a:rPr lang="zh-CN" altLang="en-US" dirty="0"/>
              <a:t> </a:t>
            </a:r>
            <a:r>
              <a:rPr lang="en-US" altLang="zh-CN" dirty="0" err="1"/>
              <a:t>Belady’s</a:t>
            </a:r>
            <a:r>
              <a:rPr lang="zh-CN" altLang="en-US" dirty="0"/>
              <a:t> </a:t>
            </a:r>
            <a:r>
              <a:rPr lang="en-US" altLang="zh-CN" dirty="0"/>
              <a:t>anomaly</a:t>
            </a:r>
            <a:r>
              <a:rPr lang="zh-CN" altLang="en-US" dirty="0"/>
              <a:t> </a:t>
            </a:r>
            <a:r>
              <a:rPr lang="en-US" altLang="zh-CN" dirty="0"/>
              <a:t>-&gt;</a:t>
            </a:r>
            <a:r>
              <a:rPr lang="zh-CN" altLang="en-US" dirty="0"/>
              <a:t> </a:t>
            </a:r>
            <a:r>
              <a:rPr lang="en-US" altLang="zh-CN" b="1" dirty="0">
                <a:solidFill>
                  <a:srgbClr val="FF0000"/>
                </a:solidFill>
              </a:rPr>
              <a:t>more</a:t>
            </a:r>
            <a:r>
              <a:rPr lang="zh-CN" altLang="en-US" b="1" dirty="0">
                <a:solidFill>
                  <a:srgbClr val="FF0000"/>
                </a:solidFill>
              </a:rPr>
              <a:t> </a:t>
            </a:r>
            <a:r>
              <a:rPr lang="en-US" altLang="zh-CN" b="1" dirty="0">
                <a:solidFill>
                  <a:srgbClr val="FF0000"/>
                </a:solidFill>
              </a:rPr>
              <a:t>page</a:t>
            </a:r>
            <a:r>
              <a:rPr lang="zh-CN" altLang="en-US" b="1" dirty="0">
                <a:solidFill>
                  <a:srgbClr val="FF0000"/>
                </a:solidFill>
              </a:rPr>
              <a:t> </a:t>
            </a:r>
            <a:r>
              <a:rPr lang="en-US" altLang="zh-CN" b="1" dirty="0">
                <a:solidFill>
                  <a:srgbClr val="FF0000"/>
                </a:solidFill>
              </a:rPr>
              <a:t>faults</a:t>
            </a:r>
          </a:p>
          <a:p>
            <a:pPr lvl="2"/>
            <a:r>
              <a:rPr lang="en-US" altLang="zh-CN" b="1" dirty="0"/>
              <a:t>Sequence:</a:t>
            </a:r>
            <a:r>
              <a:rPr lang="zh-CN" altLang="en-US" b="1" dirty="0"/>
              <a:t> </a:t>
            </a:r>
            <a:r>
              <a:rPr lang="en-US" altLang="zh-CN" dirty="0"/>
              <a:t>ABCDABEABCDE</a:t>
            </a:r>
          </a:p>
          <a:p>
            <a:pPr lvl="2"/>
            <a:r>
              <a:rPr lang="en-US" altLang="zh-CN" b="1" dirty="0">
                <a:solidFill>
                  <a:srgbClr val="FF0000"/>
                </a:solidFill>
              </a:rPr>
              <a:t>3</a:t>
            </a:r>
            <a:r>
              <a:rPr lang="zh-CN" altLang="en-US" b="1" dirty="0">
                <a:solidFill>
                  <a:srgbClr val="FF0000"/>
                </a:solidFill>
              </a:rPr>
              <a:t> </a:t>
            </a:r>
            <a:r>
              <a:rPr lang="en-US" altLang="zh-CN" b="1" dirty="0">
                <a:solidFill>
                  <a:srgbClr val="FF0000"/>
                </a:solidFill>
              </a:rPr>
              <a:t>frames</a:t>
            </a:r>
            <a:r>
              <a:rPr lang="zh-CN" altLang="en-US" b="1" dirty="0">
                <a:solidFill>
                  <a:srgbClr val="FF0000"/>
                </a:solidFill>
              </a:rPr>
              <a:t> </a:t>
            </a:r>
            <a:r>
              <a:rPr lang="en-US" altLang="zh-CN" b="1" dirty="0">
                <a:solidFill>
                  <a:srgbClr val="FF0000"/>
                </a:solidFill>
              </a:rPr>
              <a:t>vs.</a:t>
            </a:r>
            <a:r>
              <a:rPr lang="zh-CN" altLang="en-US" b="1" dirty="0">
                <a:solidFill>
                  <a:srgbClr val="FF0000"/>
                </a:solidFill>
              </a:rPr>
              <a:t> </a:t>
            </a:r>
            <a:r>
              <a:rPr lang="en-US" altLang="zh-CN" b="1" dirty="0">
                <a:solidFill>
                  <a:srgbClr val="FF0000"/>
                </a:solidFill>
              </a:rPr>
              <a:t>4</a:t>
            </a:r>
            <a:r>
              <a:rPr lang="zh-CN" altLang="en-US" b="1" dirty="0">
                <a:solidFill>
                  <a:srgbClr val="FF0000"/>
                </a:solidFill>
              </a:rPr>
              <a:t> </a:t>
            </a:r>
            <a:r>
              <a:rPr lang="en-US" altLang="zh-CN" b="1" dirty="0">
                <a:solidFill>
                  <a:srgbClr val="FF0000"/>
                </a:solidFill>
              </a:rPr>
              <a:t>frames</a:t>
            </a:r>
          </a:p>
          <a:p>
            <a:pPr lvl="2"/>
            <a:r>
              <a:rPr lang="en-US" altLang="zh-CN" b="1" dirty="0">
                <a:solidFill>
                  <a:srgbClr val="FF0000"/>
                </a:solidFill>
              </a:rPr>
              <a:t>9</a:t>
            </a:r>
            <a:r>
              <a:rPr lang="zh-CN" altLang="en-US" b="1" dirty="0">
                <a:solidFill>
                  <a:srgbClr val="FF0000"/>
                </a:solidFill>
              </a:rPr>
              <a:t> </a:t>
            </a:r>
            <a:r>
              <a:rPr lang="en-US" altLang="zh-CN" b="1" dirty="0">
                <a:solidFill>
                  <a:srgbClr val="FF0000"/>
                </a:solidFill>
              </a:rPr>
              <a:t>misses</a:t>
            </a:r>
            <a:r>
              <a:rPr lang="zh-CN" altLang="en-US" b="1" dirty="0">
                <a:solidFill>
                  <a:srgbClr val="FF0000"/>
                </a:solidFill>
              </a:rPr>
              <a:t> </a:t>
            </a:r>
            <a:r>
              <a:rPr lang="en-US" altLang="zh-CN" b="1" dirty="0">
                <a:solidFill>
                  <a:srgbClr val="FF0000"/>
                </a:solidFill>
              </a:rPr>
              <a:t>vs.</a:t>
            </a:r>
            <a:r>
              <a:rPr lang="zh-CN" altLang="en-US" b="1" dirty="0">
                <a:solidFill>
                  <a:srgbClr val="FF0000"/>
                </a:solidFill>
              </a:rPr>
              <a:t> </a:t>
            </a:r>
            <a:r>
              <a:rPr lang="en-US" altLang="zh-CN" b="1" dirty="0">
                <a:solidFill>
                  <a:srgbClr val="FF0000"/>
                </a:solidFill>
              </a:rPr>
              <a:t>10</a:t>
            </a:r>
            <a:r>
              <a:rPr lang="zh-CN" altLang="en-US" b="1" dirty="0">
                <a:solidFill>
                  <a:srgbClr val="FF0000"/>
                </a:solidFill>
              </a:rPr>
              <a:t> </a:t>
            </a:r>
            <a:r>
              <a:rPr lang="en-US" altLang="zh-CN" b="1" dirty="0">
                <a:solidFill>
                  <a:srgbClr val="FF0000"/>
                </a:solidFill>
              </a:rPr>
              <a:t>misses</a:t>
            </a:r>
            <a:endParaRPr lang="en-US" b="1" dirty="0">
              <a:solidFill>
                <a:srgbClr val="FF0000"/>
              </a:solidFill>
            </a:endParaRPr>
          </a:p>
        </p:txBody>
      </p:sp>
      <p:sp>
        <p:nvSpPr>
          <p:cNvPr id="5" name="灯片编号占位符 2">
            <a:extLst>
              <a:ext uri="{FF2B5EF4-FFF2-40B4-BE49-F238E27FC236}">
                <a16:creationId xmlns:a16="http://schemas.microsoft.com/office/drawing/2014/main" id="{5FFFB0D3-17E9-2483-2910-184505F76AF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75</a:t>
            </a:fld>
            <a:endParaRPr lang="nb-NO">
              <a:latin typeface="Arial"/>
              <a:cs typeface="Arial"/>
            </a:endParaRPr>
          </a:p>
        </p:txBody>
      </p:sp>
    </p:spTree>
    <p:extLst>
      <p:ext uri="{BB962C8B-B14F-4D97-AF65-F5344CB8AC3E}">
        <p14:creationId xmlns:p14="http://schemas.microsoft.com/office/powerpoint/2010/main" val="814494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54568-F794-149E-1E6E-378E0E8762E2}"/>
              </a:ext>
            </a:extLst>
          </p:cNvPr>
          <p:cNvSpPr>
            <a:spLocks noGrp="1"/>
          </p:cNvSpPr>
          <p:nvPr>
            <p:ph type="title"/>
          </p:nvPr>
        </p:nvSpPr>
        <p:spPr/>
        <p:txBody>
          <a:bodyPr/>
          <a:lstStyle/>
          <a:p>
            <a:r>
              <a:rPr lang="en-US" altLang="zh-CN"/>
              <a:t>Page</a:t>
            </a:r>
            <a:r>
              <a:rPr lang="zh-CN" altLang="en-US"/>
              <a:t> </a:t>
            </a:r>
            <a:r>
              <a:rPr lang="en-US" altLang="zh-CN"/>
              <a:t>Replacement</a:t>
            </a:r>
            <a:r>
              <a:rPr lang="zh-CN" altLang="en-US"/>
              <a:t> </a:t>
            </a:r>
            <a:r>
              <a:rPr lang="en-US" altLang="zh-CN"/>
              <a:t>Policies</a:t>
            </a:r>
            <a:endParaRPr lang="en-US"/>
          </a:p>
        </p:txBody>
      </p:sp>
      <p:sp>
        <p:nvSpPr>
          <p:cNvPr id="3" name="内容占位符 2">
            <a:extLst>
              <a:ext uri="{FF2B5EF4-FFF2-40B4-BE49-F238E27FC236}">
                <a16:creationId xmlns:a16="http://schemas.microsoft.com/office/drawing/2014/main" id="{C7F3251F-17F5-FA09-684D-E8180E9C83E5}"/>
              </a:ext>
            </a:extLst>
          </p:cNvPr>
          <p:cNvSpPr>
            <a:spLocks noGrp="1"/>
          </p:cNvSpPr>
          <p:nvPr>
            <p:ph idx="1"/>
          </p:nvPr>
        </p:nvSpPr>
        <p:spPr/>
        <p:txBody>
          <a:bodyPr/>
          <a:lstStyle/>
          <a:p>
            <a:r>
              <a:rPr lang="en-US" altLang="zh-CN"/>
              <a:t>How</a:t>
            </a:r>
            <a:r>
              <a:rPr lang="zh-CN" altLang="en-US"/>
              <a:t> </a:t>
            </a:r>
            <a:r>
              <a:rPr lang="en-US" altLang="zh-CN"/>
              <a:t>to</a:t>
            </a:r>
            <a:r>
              <a:rPr lang="zh-CN" altLang="en-US"/>
              <a:t> </a:t>
            </a:r>
            <a:r>
              <a:rPr lang="en-US" altLang="zh-CN"/>
              <a:t>implement</a:t>
            </a:r>
            <a:r>
              <a:rPr lang="zh-CN" altLang="en-US"/>
              <a:t> </a:t>
            </a:r>
            <a:r>
              <a:rPr lang="en-US" altLang="zh-CN"/>
              <a:t>LRU</a:t>
            </a:r>
          </a:p>
          <a:p>
            <a:pPr lvl="1"/>
            <a:r>
              <a:rPr lang="en-US" altLang="zh-CN" b="1">
                <a:solidFill>
                  <a:srgbClr val="FF0000"/>
                </a:solidFill>
              </a:rPr>
              <a:t>Software</a:t>
            </a:r>
            <a:r>
              <a:rPr lang="zh-CN" altLang="en-US" b="1">
                <a:solidFill>
                  <a:srgbClr val="FF0000"/>
                </a:solidFill>
              </a:rPr>
              <a:t> </a:t>
            </a:r>
            <a:r>
              <a:rPr lang="en-US" altLang="zh-CN" b="1">
                <a:solidFill>
                  <a:srgbClr val="FF0000"/>
                </a:solidFill>
              </a:rPr>
              <a:t>Perfect</a:t>
            </a:r>
            <a:r>
              <a:rPr lang="zh-CN" altLang="en-US" b="1">
                <a:solidFill>
                  <a:srgbClr val="FF0000"/>
                </a:solidFill>
              </a:rPr>
              <a:t> </a:t>
            </a:r>
            <a:r>
              <a:rPr lang="en-US" altLang="zh-CN" b="1">
                <a:solidFill>
                  <a:srgbClr val="FF0000"/>
                </a:solidFill>
              </a:rPr>
              <a:t>LRU</a:t>
            </a:r>
            <a:r>
              <a:rPr lang="en-US" altLang="zh-CN"/>
              <a:t>:</a:t>
            </a:r>
            <a:r>
              <a:rPr lang="zh-CN" altLang="en-US"/>
              <a:t> </a:t>
            </a:r>
            <a:r>
              <a:rPr lang="en-US" altLang="zh-CN"/>
              <a:t>a</a:t>
            </a:r>
            <a:r>
              <a:rPr lang="zh-CN" altLang="en-US"/>
              <a:t> </a:t>
            </a:r>
            <a:r>
              <a:rPr lang="en-US" altLang="zh-CN"/>
              <a:t>data</a:t>
            </a:r>
            <a:r>
              <a:rPr lang="zh-CN" altLang="en-US"/>
              <a:t> </a:t>
            </a:r>
            <a:r>
              <a:rPr lang="en-US" altLang="zh-CN"/>
              <a:t>structure</a:t>
            </a:r>
            <a:r>
              <a:rPr lang="zh-CN" altLang="en-US"/>
              <a:t> </a:t>
            </a:r>
            <a:r>
              <a:rPr lang="en-US" altLang="zh-CN"/>
              <a:t>to</a:t>
            </a:r>
            <a:r>
              <a:rPr lang="zh-CN" altLang="en-US"/>
              <a:t> </a:t>
            </a:r>
            <a:r>
              <a:rPr lang="en-US" altLang="zh-CN"/>
              <a:t>track</a:t>
            </a:r>
            <a:r>
              <a:rPr lang="zh-CN" altLang="en-US"/>
              <a:t> </a:t>
            </a:r>
            <a:r>
              <a:rPr lang="en-US" altLang="zh-CN"/>
              <a:t>reference</a:t>
            </a:r>
            <a:r>
              <a:rPr lang="zh-CN" altLang="en-US"/>
              <a:t> </a:t>
            </a:r>
            <a:r>
              <a:rPr lang="en-US" altLang="zh-CN"/>
              <a:t>time</a:t>
            </a:r>
            <a:r>
              <a:rPr lang="zh-CN" altLang="en-US"/>
              <a:t> </a:t>
            </a:r>
            <a:r>
              <a:rPr lang="en-US" altLang="zh-CN"/>
              <a:t>of</a:t>
            </a:r>
            <a:r>
              <a:rPr lang="zh-CN" altLang="en-US"/>
              <a:t> </a:t>
            </a:r>
            <a:r>
              <a:rPr lang="en-US" altLang="zh-CN"/>
              <a:t>all</a:t>
            </a:r>
            <a:r>
              <a:rPr lang="zh-CN" altLang="en-US"/>
              <a:t> </a:t>
            </a:r>
            <a:r>
              <a:rPr lang="en-US" altLang="zh-CN"/>
              <a:t>pages</a:t>
            </a:r>
          </a:p>
          <a:p>
            <a:pPr lvl="1"/>
            <a:r>
              <a:rPr lang="en-US" altLang="zh-CN" b="1">
                <a:solidFill>
                  <a:srgbClr val="FF0000"/>
                </a:solidFill>
              </a:rPr>
              <a:t>Hardware</a:t>
            </a:r>
            <a:r>
              <a:rPr lang="zh-CN" altLang="en-US" b="1">
                <a:solidFill>
                  <a:srgbClr val="FF0000"/>
                </a:solidFill>
              </a:rPr>
              <a:t> </a:t>
            </a:r>
            <a:r>
              <a:rPr lang="en-US" altLang="zh-CN" b="1">
                <a:solidFill>
                  <a:srgbClr val="FF0000"/>
                </a:solidFill>
              </a:rPr>
              <a:t>Perfect</a:t>
            </a:r>
            <a:r>
              <a:rPr lang="zh-CN" altLang="en-US" b="1">
                <a:solidFill>
                  <a:srgbClr val="FF0000"/>
                </a:solidFill>
              </a:rPr>
              <a:t> </a:t>
            </a:r>
            <a:r>
              <a:rPr lang="en-US" altLang="zh-CN" b="1">
                <a:solidFill>
                  <a:srgbClr val="FF0000"/>
                </a:solidFill>
              </a:rPr>
              <a:t>LRU</a:t>
            </a:r>
            <a:r>
              <a:rPr lang="en-US" altLang="zh-CN"/>
              <a:t>:</a:t>
            </a:r>
            <a:r>
              <a:rPr lang="zh-CN" altLang="en-US"/>
              <a:t> </a:t>
            </a:r>
            <a:r>
              <a:rPr lang="en-US" altLang="zh-CN"/>
              <a:t>add</a:t>
            </a:r>
            <a:r>
              <a:rPr lang="zh-CN" altLang="en-US"/>
              <a:t> </a:t>
            </a:r>
            <a:r>
              <a:rPr lang="en-US" altLang="zh-CN"/>
              <a:t>a</a:t>
            </a:r>
            <a:r>
              <a:rPr lang="zh-CN" altLang="en-US"/>
              <a:t> </a:t>
            </a:r>
            <a:r>
              <a:rPr lang="en-US" altLang="zh-CN"/>
              <a:t>timestamp</a:t>
            </a:r>
            <a:r>
              <a:rPr lang="zh-CN" altLang="en-US"/>
              <a:t> </a:t>
            </a:r>
            <a:r>
              <a:rPr lang="en-US" altLang="zh-CN"/>
              <a:t>register</a:t>
            </a:r>
            <a:r>
              <a:rPr lang="zh-CN" altLang="en-US"/>
              <a:t> </a:t>
            </a:r>
            <a:r>
              <a:rPr lang="en-US" altLang="zh-CN"/>
              <a:t>to</a:t>
            </a:r>
            <a:r>
              <a:rPr lang="zh-CN" altLang="en-US"/>
              <a:t> </a:t>
            </a:r>
            <a:r>
              <a:rPr lang="en-US" altLang="zh-CN"/>
              <a:t>each</a:t>
            </a:r>
            <a:r>
              <a:rPr lang="zh-CN" altLang="en-US"/>
              <a:t> </a:t>
            </a:r>
            <a:r>
              <a:rPr lang="en-US" altLang="zh-CN"/>
              <a:t>page</a:t>
            </a:r>
          </a:p>
          <a:p>
            <a:pPr lvl="1"/>
            <a:r>
              <a:rPr lang="en-US" altLang="zh-CN" b="1">
                <a:solidFill>
                  <a:srgbClr val="0070C0"/>
                </a:solidFill>
              </a:rPr>
              <a:t>Practical</a:t>
            </a:r>
            <a:r>
              <a:rPr lang="zh-CN" altLang="en-US" b="1">
                <a:solidFill>
                  <a:srgbClr val="0070C0"/>
                </a:solidFill>
              </a:rPr>
              <a:t> </a:t>
            </a:r>
            <a:r>
              <a:rPr lang="en-US" altLang="zh-CN" b="1">
                <a:solidFill>
                  <a:srgbClr val="0070C0"/>
                </a:solidFill>
              </a:rPr>
              <a:t>LRU</a:t>
            </a:r>
            <a:r>
              <a:rPr lang="en-US" altLang="zh-CN"/>
              <a:t>:</a:t>
            </a:r>
            <a:r>
              <a:rPr lang="zh-CN" altLang="en-US"/>
              <a:t> </a:t>
            </a:r>
            <a:r>
              <a:rPr lang="en-US" altLang="zh-CN"/>
              <a:t>approximate</a:t>
            </a:r>
            <a:r>
              <a:rPr lang="zh-CN" altLang="en-US"/>
              <a:t> </a:t>
            </a:r>
            <a:r>
              <a:rPr lang="en-US" altLang="zh-CN"/>
              <a:t>implementation,</a:t>
            </a:r>
            <a:r>
              <a:rPr lang="zh-CN" altLang="en-US"/>
              <a:t> </a:t>
            </a:r>
            <a:r>
              <a:rPr lang="en-US" altLang="zh-CN"/>
              <a:t>find</a:t>
            </a:r>
            <a:r>
              <a:rPr lang="zh-CN" altLang="en-US"/>
              <a:t> </a:t>
            </a:r>
            <a:r>
              <a:rPr lang="en-US" altLang="zh-CN"/>
              <a:t>an</a:t>
            </a:r>
            <a:r>
              <a:rPr lang="zh-CN" altLang="en-US"/>
              <a:t> </a:t>
            </a:r>
            <a:r>
              <a:rPr lang="en-US" altLang="zh-CN"/>
              <a:t>old</a:t>
            </a:r>
            <a:r>
              <a:rPr lang="zh-CN" altLang="en-US"/>
              <a:t> </a:t>
            </a:r>
            <a:r>
              <a:rPr lang="en-US" altLang="zh-CN"/>
              <a:t>page,</a:t>
            </a:r>
            <a:r>
              <a:rPr lang="zh-CN" altLang="en-US"/>
              <a:t> </a:t>
            </a:r>
            <a:r>
              <a:rPr lang="en-US" altLang="zh-CN"/>
              <a:t>but</a:t>
            </a:r>
            <a:r>
              <a:rPr lang="zh-CN" altLang="en-US"/>
              <a:t> </a:t>
            </a:r>
            <a:r>
              <a:rPr lang="en-US" altLang="zh-CN"/>
              <a:t>not</a:t>
            </a:r>
            <a:r>
              <a:rPr lang="zh-CN" altLang="en-US"/>
              <a:t> </a:t>
            </a:r>
            <a:r>
              <a:rPr lang="en-US" altLang="zh-CN"/>
              <a:t>necessarily</a:t>
            </a:r>
            <a:r>
              <a:rPr lang="zh-CN" altLang="en-US"/>
              <a:t> </a:t>
            </a:r>
            <a:r>
              <a:rPr lang="en-US" altLang="zh-CN"/>
              <a:t>the</a:t>
            </a:r>
            <a:r>
              <a:rPr lang="zh-CN" altLang="en-US"/>
              <a:t> </a:t>
            </a:r>
            <a:r>
              <a:rPr lang="en-US" altLang="zh-CN"/>
              <a:t>oldest</a:t>
            </a:r>
            <a:r>
              <a:rPr lang="zh-CN" altLang="en-US"/>
              <a:t> </a:t>
            </a:r>
            <a:r>
              <a:rPr lang="en-US" altLang="zh-CN"/>
              <a:t>one;</a:t>
            </a:r>
            <a:r>
              <a:rPr lang="zh-CN" altLang="en-US"/>
              <a:t> </a:t>
            </a:r>
            <a:endParaRPr lang="en-US" altLang="zh-CN"/>
          </a:p>
          <a:p>
            <a:r>
              <a:rPr lang="en-US" altLang="zh-CN" b="1">
                <a:solidFill>
                  <a:srgbClr val="0070C0"/>
                </a:solidFill>
              </a:rPr>
              <a:t>Clock</a:t>
            </a:r>
            <a:r>
              <a:rPr lang="zh-CN" altLang="en-US" b="1">
                <a:solidFill>
                  <a:srgbClr val="0070C0"/>
                </a:solidFill>
              </a:rPr>
              <a:t> </a:t>
            </a:r>
            <a:r>
              <a:rPr lang="en-US" altLang="zh-CN" b="1">
                <a:solidFill>
                  <a:srgbClr val="0070C0"/>
                </a:solidFill>
              </a:rPr>
              <a:t>Algorithm</a:t>
            </a:r>
            <a:r>
              <a:rPr lang="zh-CN" altLang="en-US" b="1">
                <a:solidFill>
                  <a:srgbClr val="0070C0"/>
                </a:solidFill>
              </a:rPr>
              <a:t> </a:t>
            </a:r>
            <a:r>
              <a:rPr lang="en-US" altLang="zh-CN" b="1">
                <a:solidFill>
                  <a:srgbClr val="0070C0"/>
                </a:solidFill>
              </a:rPr>
              <a:t>(Second</a:t>
            </a:r>
            <a:r>
              <a:rPr lang="zh-CN" altLang="en-US" b="1">
                <a:solidFill>
                  <a:srgbClr val="0070C0"/>
                </a:solidFill>
              </a:rPr>
              <a:t> </a:t>
            </a:r>
            <a:r>
              <a:rPr lang="en-US" altLang="zh-CN" b="1">
                <a:solidFill>
                  <a:srgbClr val="0070C0"/>
                </a:solidFill>
              </a:rPr>
              <a:t>chance)</a:t>
            </a:r>
          </a:p>
          <a:p>
            <a:pPr lvl="1"/>
            <a:r>
              <a:rPr lang="en-US" altLang="zh-CN"/>
              <a:t>A</a:t>
            </a:r>
            <a:r>
              <a:rPr lang="zh-CN" altLang="en-US"/>
              <a:t> </a:t>
            </a:r>
            <a:r>
              <a:rPr lang="en-US" altLang="zh-CN"/>
              <a:t>use/reference</a:t>
            </a:r>
            <a:r>
              <a:rPr lang="zh-CN" altLang="en-US"/>
              <a:t> </a:t>
            </a:r>
            <a:r>
              <a:rPr lang="en-US" altLang="zh-CN"/>
              <a:t>bit</a:t>
            </a:r>
            <a:r>
              <a:rPr lang="zh-CN" altLang="en-US"/>
              <a:t> </a:t>
            </a:r>
            <a:r>
              <a:rPr lang="en-US" altLang="zh-CN"/>
              <a:t>for</a:t>
            </a:r>
            <a:r>
              <a:rPr lang="zh-CN" altLang="en-US"/>
              <a:t> </a:t>
            </a:r>
            <a:r>
              <a:rPr lang="en-US" altLang="zh-CN"/>
              <a:t>each</a:t>
            </a:r>
            <a:r>
              <a:rPr lang="zh-CN" altLang="en-US"/>
              <a:t> </a:t>
            </a:r>
            <a:r>
              <a:rPr lang="en-US" altLang="zh-CN"/>
              <a:t>page:</a:t>
            </a:r>
          </a:p>
          <a:p>
            <a:pPr lvl="2"/>
            <a:r>
              <a:rPr lang="en-US" altLang="zh-CN"/>
              <a:t>0</a:t>
            </a:r>
            <a:r>
              <a:rPr lang="zh-CN" altLang="en-US"/>
              <a:t> </a:t>
            </a:r>
            <a:r>
              <a:rPr lang="en-US" altLang="zh-CN"/>
              <a:t>not</a:t>
            </a:r>
            <a:r>
              <a:rPr lang="zh-CN" altLang="en-US"/>
              <a:t> </a:t>
            </a:r>
            <a:r>
              <a:rPr lang="en-US" altLang="zh-CN"/>
              <a:t>used</a:t>
            </a:r>
          </a:p>
          <a:p>
            <a:pPr lvl="2"/>
            <a:r>
              <a:rPr lang="en-US" altLang="zh-CN"/>
              <a:t>1</a:t>
            </a:r>
            <a:r>
              <a:rPr lang="zh-CN" altLang="en-US"/>
              <a:t> </a:t>
            </a:r>
            <a:r>
              <a:rPr lang="en-US" altLang="zh-CN"/>
              <a:t>used</a:t>
            </a:r>
          </a:p>
          <a:p>
            <a:pPr lvl="1"/>
            <a:r>
              <a:rPr lang="en-US" altLang="zh-CN"/>
              <a:t>A</a:t>
            </a:r>
            <a:r>
              <a:rPr lang="zh-CN" altLang="en-US"/>
              <a:t> </a:t>
            </a:r>
            <a:r>
              <a:rPr lang="en-US" altLang="zh-CN"/>
              <a:t>circular</a:t>
            </a:r>
            <a:r>
              <a:rPr lang="zh-CN" altLang="en-US"/>
              <a:t> </a:t>
            </a:r>
            <a:r>
              <a:rPr lang="en-US" altLang="zh-CN"/>
              <a:t>queue</a:t>
            </a:r>
            <a:r>
              <a:rPr lang="zh-CN" altLang="en-US"/>
              <a:t> </a:t>
            </a:r>
            <a:r>
              <a:rPr lang="en-US" altLang="zh-CN"/>
              <a:t>of</a:t>
            </a:r>
            <a:r>
              <a:rPr lang="zh-CN" altLang="en-US"/>
              <a:t> </a:t>
            </a:r>
            <a:r>
              <a:rPr lang="en-US" altLang="zh-CN"/>
              <a:t>all</a:t>
            </a:r>
            <a:r>
              <a:rPr lang="zh-CN" altLang="en-US"/>
              <a:t> </a:t>
            </a:r>
            <a:r>
              <a:rPr lang="en-US" altLang="zh-CN"/>
              <a:t>physical</a:t>
            </a:r>
            <a:r>
              <a:rPr lang="zh-CN" altLang="en-US"/>
              <a:t> </a:t>
            </a:r>
            <a:r>
              <a:rPr lang="en-US" altLang="zh-CN"/>
              <a:t>pages</a:t>
            </a:r>
          </a:p>
          <a:p>
            <a:pPr lvl="1"/>
            <a:r>
              <a:rPr lang="en-US" altLang="zh-CN"/>
              <a:t>A</a:t>
            </a:r>
            <a:r>
              <a:rPr lang="zh-CN" altLang="en-US"/>
              <a:t> </a:t>
            </a:r>
            <a:r>
              <a:rPr lang="en-US" altLang="zh-CN"/>
              <a:t>clock</a:t>
            </a:r>
            <a:r>
              <a:rPr lang="zh-CN" altLang="en-US"/>
              <a:t> </a:t>
            </a:r>
            <a:r>
              <a:rPr lang="en-US" altLang="zh-CN"/>
              <a:t>hand</a:t>
            </a:r>
            <a:r>
              <a:rPr lang="zh-CN" altLang="en-US"/>
              <a:t> </a:t>
            </a:r>
            <a:r>
              <a:rPr lang="en-US" altLang="zh-CN"/>
              <a:t>to</a:t>
            </a:r>
            <a:r>
              <a:rPr lang="zh-CN" altLang="en-US"/>
              <a:t> </a:t>
            </a:r>
            <a:r>
              <a:rPr lang="en-US" altLang="zh-CN"/>
              <a:t>select</a:t>
            </a:r>
            <a:r>
              <a:rPr lang="zh-CN" altLang="en-US"/>
              <a:t> </a:t>
            </a:r>
            <a:r>
              <a:rPr lang="en-US" altLang="zh-CN"/>
              <a:t>which</a:t>
            </a:r>
            <a:r>
              <a:rPr lang="zh-CN" altLang="en-US"/>
              <a:t> </a:t>
            </a:r>
            <a:r>
              <a:rPr lang="en-US" altLang="zh-CN"/>
              <a:t>page</a:t>
            </a:r>
            <a:r>
              <a:rPr lang="zh-CN" altLang="en-US"/>
              <a:t> </a:t>
            </a:r>
            <a:r>
              <a:rPr lang="en-US" altLang="zh-CN"/>
              <a:t>to</a:t>
            </a:r>
            <a:r>
              <a:rPr lang="zh-CN" altLang="en-US"/>
              <a:t> </a:t>
            </a:r>
            <a:r>
              <a:rPr lang="en-US" altLang="zh-CN"/>
              <a:t>evict:</a:t>
            </a:r>
          </a:p>
          <a:p>
            <a:pPr lvl="2"/>
            <a:r>
              <a:rPr lang="en-US" altLang="zh-CN"/>
              <a:t>0:</a:t>
            </a:r>
            <a:r>
              <a:rPr lang="zh-CN" altLang="en-US"/>
              <a:t> </a:t>
            </a:r>
            <a:r>
              <a:rPr lang="en-US" altLang="zh-CN"/>
              <a:t>evicted</a:t>
            </a:r>
          </a:p>
          <a:p>
            <a:pPr lvl="2"/>
            <a:r>
              <a:rPr lang="en-US" altLang="zh-CN"/>
              <a:t>1:</a:t>
            </a:r>
            <a:r>
              <a:rPr lang="zh-CN" altLang="en-US"/>
              <a:t> </a:t>
            </a:r>
            <a:r>
              <a:rPr lang="en-US" altLang="zh-CN"/>
              <a:t>set</a:t>
            </a:r>
            <a:r>
              <a:rPr lang="zh-CN" altLang="en-US"/>
              <a:t> </a:t>
            </a:r>
            <a:r>
              <a:rPr lang="en-US" altLang="zh-CN"/>
              <a:t>to</a:t>
            </a:r>
            <a:r>
              <a:rPr lang="zh-CN" altLang="en-US"/>
              <a:t> </a:t>
            </a:r>
            <a:r>
              <a:rPr lang="en-US" altLang="zh-CN"/>
              <a:t>0</a:t>
            </a:r>
            <a:r>
              <a:rPr lang="zh-CN" altLang="en-US"/>
              <a:t> </a:t>
            </a:r>
            <a:r>
              <a:rPr lang="en-US" altLang="zh-CN"/>
              <a:t>and</a:t>
            </a:r>
            <a:r>
              <a:rPr lang="zh-CN" altLang="en-US"/>
              <a:t> </a:t>
            </a:r>
            <a:r>
              <a:rPr lang="en-US" altLang="zh-CN"/>
              <a:t>move</a:t>
            </a:r>
            <a:r>
              <a:rPr lang="zh-CN" altLang="en-US"/>
              <a:t> </a:t>
            </a:r>
            <a:r>
              <a:rPr lang="en-US" altLang="zh-CN"/>
              <a:t>to</a:t>
            </a:r>
            <a:r>
              <a:rPr lang="zh-CN" altLang="en-US"/>
              <a:t> </a:t>
            </a:r>
            <a:r>
              <a:rPr lang="en-US" altLang="zh-CN"/>
              <a:t>next</a:t>
            </a:r>
          </a:p>
        </p:txBody>
      </p:sp>
      <p:sp>
        <p:nvSpPr>
          <p:cNvPr id="5" name="灯片编号占位符 2">
            <a:extLst>
              <a:ext uri="{FF2B5EF4-FFF2-40B4-BE49-F238E27FC236}">
                <a16:creationId xmlns:a16="http://schemas.microsoft.com/office/drawing/2014/main" id="{616DCFCF-393E-892A-60DD-B8B3F89CAF7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76</a:t>
            </a:fld>
            <a:endParaRPr lang="nb-NO">
              <a:latin typeface="Arial"/>
              <a:cs typeface="Arial"/>
            </a:endParaRPr>
          </a:p>
        </p:txBody>
      </p:sp>
    </p:spTree>
    <p:extLst>
      <p:ext uri="{BB962C8B-B14F-4D97-AF65-F5344CB8AC3E}">
        <p14:creationId xmlns:p14="http://schemas.microsoft.com/office/powerpoint/2010/main" val="25852228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CC0C61-673E-0CEF-EE21-9FB286B77835}"/>
              </a:ext>
            </a:extLst>
          </p:cNvPr>
          <p:cNvSpPr>
            <a:spLocks noGrp="1"/>
          </p:cNvSpPr>
          <p:nvPr>
            <p:ph type="title"/>
          </p:nvPr>
        </p:nvSpPr>
        <p:spPr/>
        <p:txBody>
          <a:bodyPr/>
          <a:lstStyle/>
          <a:p>
            <a:r>
              <a:rPr lang="en-US" altLang="zh-CN"/>
              <a:t>Page</a:t>
            </a:r>
            <a:r>
              <a:rPr lang="zh-CN" altLang="en-US"/>
              <a:t> </a:t>
            </a:r>
            <a:r>
              <a:rPr lang="en-US" altLang="zh-CN"/>
              <a:t>Replacement</a:t>
            </a:r>
            <a:r>
              <a:rPr lang="zh-CN" altLang="en-US"/>
              <a:t> </a:t>
            </a:r>
            <a:r>
              <a:rPr lang="en-US" altLang="zh-CN"/>
              <a:t>Policies</a:t>
            </a:r>
            <a:endParaRPr lang="en-US"/>
          </a:p>
        </p:txBody>
      </p:sp>
      <p:pic>
        <p:nvPicPr>
          <p:cNvPr id="5" name="Picture 1" descr="9_17.pdf">
            <a:extLst>
              <a:ext uri="{FF2B5EF4-FFF2-40B4-BE49-F238E27FC236}">
                <a16:creationId xmlns:a16="http://schemas.microsoft.com/office/drawing/2014/main" id="{12DD05A9-04EA-6D00-5D61-FCA3E37F37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25573" y="1073427"/>
            <a:ext cx="5262289" cy="5311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a:extLst>
              <a:ext uri="{FF2B5EF4-FFF2-40B4-BE49-F238E27FC236}">
                <a16:creationId xmlns:a16="http://schemas.microsoft.com/office/drawing/2014/main" id="{C8863FD6-62B0-8352-FE3D-381B68F961CB}"/>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77</a:t>
            </a:fld>
            <a:endParaRPr lang="nb-NO">
              <a:latin typeface="Arial"/>
              <a:cs typeface="Arial"/>
            </a:endParaRPr>
          </a:p>
        </p:txBody>
      </p:sp>
    </p:spTree>
    <p:extLst>
      <p:ext uri="{BB962C8B-B14F-4D97-AF65-F5344CB8AC3E}">
        <p14:creationId xmlns:p14="http://schemas.microsoft.com/office/powerpoint/2010/main" val="33725388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A6B40-CECC-CBC7-917F-C5B66A60FDDF}"/>
              </a:ext>
            </a:extLst>
          </p:cNvPr>
          <p:cNvSpPr>
            <a:spLocks noGrp="1"/>
          </p:cNvSpPr>
          <p:nvPr>
            <p:ph type="title"/>
          </p:nvPr>
        </p:nvSpPr>
        <p:spPr/>
        <p:txBody>
          <a:bodyPr/>
          <a:lstStyle/>
          <a:p>
            <a:r>
              <a:rPr lang="en-US" altLang="zh-CN"/>
              <a:t>Summary</a:t>
            </a:r>
            <a:endParaRPr lang="en-US"/>
          </a:p>
        </p:txBody>
      </p:sp>
      <p:sp>
        <p:nvSpPr>
          <p:cNvPr id="3" name="内容占位符 2">
            <a:extLst>
              <a:ext uri="{FF2B5EF4-FFF2-40B4-BE49-F238E27FC236}">
                <a16:creationId xmlns:a16="http://schemas.microsoft.com/office/drawing/2014/main" id="{1B2C01DF-FF3D-C020-33D0-F235B1B31AB7}"/>
              </a:ext>
            </a:extLst>
          </p:cNvPr>
          <p:cNvSpPr>
            <a:spLocks noGrp="1"/>
          </p:cNvSpPr>
          <p:nvPr>
            <p:ph idx="1"/>
          </p:nvPr>
        </p:nvSpPr>
        <p:spPr/>
        <p:txBody>
          <a:bodyPr/>
          <a:lstStyle/>
          <a:p>
            <a:r>
              <a:rPr lang="en-US" altLang="zh-CN" dirty="0"/>
              <a:t>Paging:</a:t>
            </a:r>
            <a:r>
              <a:rPr lang="zh-CN" altLang="en-US" dirty="0"/>
              <a:t> </a:t>
            </a:r>
            <a:r>
              <a:rPr lang="en-US" altLang="zh-CN" dirty="0"/>
              <a:t>flexible</a:t>
            </a:r>
            <a:r>
              <a:rPr lang="zh-CN" altLang="en-US" dirty="0"/>
              <a:t> </a:t>
            </a:r>
            <a:r>
              <a:rPr lang="en-US" altLang="zh-CN" dirty="0"/>
              <a:t>virtual</a:t>
            </a:r>
            <a:r>
              <a:rPr lang="zh-CN" altLang="en-US" dirty="0"/>
              <a:t> </a:t>
            </a:r>
            <a:r>
              <a:rPr lang="en-US" altLang="zh-CN" dirty="0"/>
              <a:t>memory</a:t>
            </a:r>
            <a:r>
              <a:rPr lang="zh-CN" altLang="en-US" dirty="0"/>
              <a:t> </a:t>
            </a:r>
            <a:r>
              <a:rPr lang="en-US" altLang="zh-CN" dirty="0"/>
              <a:t>management</a:t>
            </a:r>
            <a:r>
              <a:rPr lang="zh-CN" altLang="en-US" dirty="0"/>
              <a:t> </a:t>
            </a:r>
            <a:endParaRPr lang="en-US" altLang="zh-CN" dirty="0"/>
          </a:p>
          <a:p>
            <a:r>
              <a:rPr lang="en-US" altLang="zh-CN" dirty="0"/>
              <a:t>Challenges</a:t>
            </a:r>
            <a:r>
              <a:rPr lang="zh-CN" altLang="en-US" dirty="0"/>
              <a:t> </a:t>
            </a:r>
            <a:r>
              <a:rPr lang="en-US" altLang="zh-CN" dirty="0"/>
              <a:t>with</a:t>
            </a:r>
            <a:r>
              <a:rPr lang="zh-CN" altLang="en-US" dirty="0"/>
              <a:t> </a:t>
            </a:r>
            <a:r>
              <a:rPr lang="en-US" altLang="zh-CN" dirty="0"/>
              <a:t>paging</a:t>
            </a:r>
          </a:p>
          <a:p>
            <a:pPr lvl="1"/>
            <a:r>
              <a:rPr lang="en-US" altLang="zh-CN" dirty="0"/>
              <a:t>Slow</a:t>
            </a:r>
            <a:r>
              <a:rPr lang="zh-CN" altLang="en-US" dirty="0"/>
              <a:t> </a:t>
            </a:r>
            <a:r>
              <a:rPr lang="en-US" altLang="zh-CN" dirty="0"/>
              <a:t>access</a:t>
            </a:r>
          </a:p>
          <a:p>
            <a:pPr lvl="1"/>
            <a:r>
              <a:rPr lang="en-US" altLang="zh-CN" dirty="0"/>
              <a:t>Big</a:t>
            </a:r>
            <a:r>
              <a:rPr lang="zh-CN" altLang="en-US" dirty="0"/>
              <a:t> </a:t>
            </a:r>
            <a:r>
              <a:rPr lang="en-US" altLang="zh-CN" dirty="0"/>
              <a:t>page</a:t>
            </a:r>
            <a:r>
              <a:rPr lang="zh-CN" altLang="en-US" dirty="0"/>
              <a:t> </a:t>
            </a:r>
            <a:r>
              <a:rPr lang="en-US" altLang="zh-CN" dirty="0"/>
              <a:t>table</a:t>
            </a:r>
            <a:r>
              <a:rPr lang="zh-CN" altLang="en-US" dirty="0"/>
              <a:t> </a:t>
            </a:r>
            <a:r>
              <a:rPr lang="en-US" altLang="zh-CN" dirty="0"/>
              <a:t>and</a:t>
            </a:r>
            <a:r>
              <a:rPr lang="zh-CN" altLang="en-US" dirty="0"/>
              <a:t> </a:t>
            </a:r>
            <a:r>
              <a:rPr lang="en-US" altLang="zh-CN" dirty="0"/>
              <a:t>high</a:t>
            </a:r>
            <a:r>
              <a:rPr lang="zh-CN" altLang="en-US" dirty="0"/>
              <a:t> </a:t>
            </a:r>
            <a:r>
              <a:rPr lang="en-US" altLang="zh-CN" dirty="0"/>
              <a:t>memory</a:t>
            </a:r>
            <a:r>
              <a:rPr lang="zh-CN" altLang="en-US" dirty="0"/>
              <a:t> </a:t>
            </a:r>
            <a:r>
              <a:rPr lang="en-US" altLang="zh-CN" dirty="0"/>
              <a:t>consumption</a:t>
            </a:r>
            <a:r>
              <a:rPr lang="zh-CN" altLang="en-US" dirty="0"/>
              <a:t> </a:t>
            </a:r>
            <a:endParaRPr lang="en-US" altLang="zh-CN" dirty="0"/>
          </a:p>
          <a:p>
            <a:r>
              <a:rPr lang="en-US" altLang="zh-CN" dirty="0"/>
              <a:t>Table</a:t>
            </a:r>
            <a:r>
              <a:rPr lang="zh-CN" altLang="en-US" dirty="0"/>
              <a:t> </a:t>
            </a:r>
            <a:r>
              <a:rPr lang="en-US" altLang="zh-CN" dirty="0"/>
              <a:t>Lookaside</a:t>
            </a:r>
            <a:r>
              <a:rPr lang="zh-CN" altLang="en-US" dirty="0"/>
              <a:t> </a:t>
            </a:r>
            <a:r>
              <a:rPr lang="en-US" altLang="zh-CN" dirty="0"/>
              <a:t>Buffer</a:t>
            </a:r>
            <a:r>
              <a:rPr lang="zh-CN" altLang="en-US" dirty="0"/>
              <a:t> </a:t>
            </a:r>
            <a:r>
              <a:rPr lang="en-US" altLang="zh-CN" dirty="0"/>
              <a:t>(TLB)</a:t>
            </a:r>
            <a:r>
              <a:rPr lang="zh-CN" altLang="en-US" dirty="0"/>
              <a:t> </a:t>
            </a:r>
            <a:r>
              <a:rPr lang="en-US" altLang="zh-CN" dirty="0"/>
              <a:t>for</a:t>
            </a:r>
            <a:r>
              <a:rPr lang="zh-CN" altLang="en-US" dirty="0"/>
              <a:t> </a:t>
            </a:r>
            <a:r>
              <a:rPr lang="en-US" altLang="zh-CN" dirty="0"/>
              <a:t>slow</a:t>
            </a:r>
            <a:r>
              <a:rPr lang="zh-CN" altLang="en-US" dirty="0"/>
              <a:t> </a:t>
            </a:r>
            <a:r>
              <a:rPr lang="en-US" altLang="zh-CN" dirty="0"/>
              <a:t>access</a:t>
            </a:r>
          </a:p>
          <a:p>
            <a:r>
              <a:rPr lang="en-US" altLang="zh-CN" dirty="0"/>
              <a:t>Multi-level</a:t>
            </a:r>
            <a:r>
              <a:rPr lang="zh-CN" altLang="en-US" dirty="0"/>
              <a:t> </a:t>
            </a:r>
            <a:r>
              <a:rPr lang="en-US" altLang="zh-CN" dirty="0"/>
              <a:t>paging</a:t>
            </a:r>
            <a:r>
              <a:rPr lang="zh-CN" altLang="en-US" dirty="0"/>
              <a:t> </a:t>
            </a:r>
            <a:r>
              <a:rPr lang="en-US" altLang="zh-CN" dirty="0"/>
              <a:t>and</a:t>
            </a:r>
            <a:r>
              <a:rPr lang="zh-CN" altLang="en-US" dirty="0"/>
              <a:t> </a:t>
            </a:r>
            <a:r>
              <a:rPr lang="en-US" altLang="zh-CN" dirty="0"/>
              <a:t>inverted</a:t>
            </a:r>
            <a:r>
              <a:rPr lang="zh-CN" altLang="en-US" dirty="0"/>
              <a:t> </a:t>
            </a:r>
            <a:r>
              <a:rPr lang="en-US" altLang="zh-CN" dirty="0"/>
              <a:t>page</a:t>
            </a:r>
            <a:r>
              <a:rPr lang="zh-CN" altLang="en-US" dirty="0"/>
              <a:t> </a:t>
            </a:r>
            <a:r>
              <a:rPr lang="en-US" altLang="zh-CN" dirty="0"/>
              <a:t>tables</a:t>
            </a:r>
            <a:r>
              <a:rPr lang="zh-CN" altLang="en-US" dirty="0"/>
              <a:t> </a:t>
            </a:r>
            <a:r>
              <a:rPr lang="en-US" altLang="zh-CN" dirty="0"/>
              <a:t>for</a:t>
            </a:r>
            <a:r>
              <a:rPr lang="zh-CN" altLang="en-US" dirty="0"/>
              <a:t> </a:t>
            </a:r>
            <a:r>
              <a:rPr lang="en-US" altLang="zh-CN" dirty="0"/>
              <a:t>big</a:t>
            </a:r>
            <a:r>
              <a:rPr lang="zh-CN" altLang="en-US" dirty="0"/>
              <a:t> </a:t>
            </a:r>
            <a:r>
              <a:rPr lang="en-US" altLang="zh-CN" dirty="0"/>
              <a:t>page</a:t>
            </a:r>
            <a:r>
              <a:rPr lang="zh-CN" altLang="en-US" dirty="0"/>
              <a:t> </a:t>
            </a:r>
            <a:r>
              <a:rPr lang="en-US" altLang="zh-CN" dirty="0"/>
              <a:t>table</a:t>
            </a:r>
          </a:p>
          <a:p>
            <a:r>
              <a:rPr lang="en-US" altLang="zh-CN" dirty="0"/>
              <a:t>Larger</a:t>
            </a:r>
            <a:r>
              <a:rPr lang="zh-CN" altLang="en-US" dirty="0"/>
              <a:t> </a:t>
            </a:r>
            <a:r>
              <a:rPr lang="en-US" altLang="zh-CN" dirty="0"/>
              <a:t>address</a:t>
            </a:r>
            <a:r>
              <a:rPr lang="zh-CN" altLang="en-US" dirty="0"/>
              <a:t> </a:t>
            </a:r>
            <a:r>
              <a:rPr lang="en-US" altLang="zh-CN" dirty="0"/>
              <a:t>space:</a:t>
            </a:r>
            <a:r>
              <a:rPr lang="zh-CN" altLang="en-US" dirty="0"/>
              <a:t> </a:t>
            </a:r>
            <a:r>
              <a:rPr lang="en-US" altLang="zh-CN" dirty="0"/>
              <a:t>swapping</a:t>
            </a:r>
            <a:r>
              <a:rPr lang="zh-CN" altLang="en-US" dirty="0"/>
              <a:t> </a:t>
            </a:r>
            <a:r>
              <a:rPr lang="en-US" altLang="zh-CN" dirty="0"/>
              <a:t>and</a:t>
            </a:r>
            <a:r>
              <a:rPr lang="zh-CN" altLang="en-US" dirty="0"/>
              <a:t> </a:t>
            </a:r>
            <a:r>
              <a:rPr lang="en-US" altLang="zh-CN" dirty="0"/>
              <a:t>replacement</a:t>
            </a:r>
            <a:r>
              <a:rPr lang="zh-CN" altLang="en-US" dirty="0"/>
              <a:t> </a:t>
            </a:r>
            <a:endParaRPr lang="en-US" altLang="zh-CN" dirty="0"/>
          </a:p>
          <a:p>
            <a:endParaRPr lang="en-US" dirty="0"/>
          </a:p>
        </p:txBody>
      </p:sp>
      <p:sp>
        <p:nvSpPr>
          <p:cNvPr id="5" name="灯片编号占位符 2">
            <a:extLst>
              <a:ext uri="{FF2B5EF4-FFF2-40B4-BE49-F238E27FC236}">
                <a16:creationId xmlns:a16="http://schemas.microsoft.com/office/drawing/2014/main" id="{AC75A94C-21A6-13E5-4FC9-C54C90010D5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78</a:t>
            </a:fld>
            <a:endParaRPr lang="nb-NO">
              <a:latin typeface="Arial"/>
              <a:cs typeface="Arial"/>
            </a:endParaRPr>
          </a:p>
        </p:txBody>
      </p:sp>
    </p:spTree>
    <p:extLst>
      <p:ext uri="{BB962C8B-B14F-4D97-AF65-F5344CB8AC3E}">
        <p14:creationId xmlns:p14="http://schemas.microsoft.com/office/powerpoint/2010/main" val="289959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0D450-A24A-5295-CB07-EEFBA2F1B449}"/>
              </a:ext>
            </a:extLst>
          </p:cNvPr>
          <p:cNvSpPr>
            <a:spLocks noGrp="1"/>
          </p:cNvSpPr>
          <p:nvPr>
            <p:ph type="title"/>
          </p:nvPr>
        </p:nvSpPr>
        <p:spPr/>
        <p:txBody>
          <a:bodyPr/>
          <a:lstStyle/>
          <a:p>
            <a:r>
              <a:rPr lang="en-GB" dirty="0"/>
              <a:t>Steps in Handling Page Faults</a:t>
            </a:r>
            <a:endParaRPr lang="en-SE" dirty="0"/>
          </a:p>
        </p:txBody>
      </p:sp>
      <p:sp>
        <p:nvSpPr>
          <p:cNvPr id="3" name="Content Placeholder 2">
            <a:extLst>
              <a:ext uri="{FF2B5EF4-FFF2-40B4-BE49-F238E27FC236}">
                <a16:creationId xmlns:a16="http://schemas.microsoft.com/office/drawing/2014/main" id="{D4771175-ADAA-7B79-F5C6-8555E2D12E53}"/>
              </a:ext>
            </a:extLst>
          </p:cNvPr>
          <p:cNvSpPr>
            <a:spLocks noGrp="1"/>
          </p:cNvSpPr>
          <p:nvPr>
            <p:ph idx="1"/>
          </p:nvPr>
        </p:nvSpPr>
        <p:spPr/>
        <p:txBody>
          <a:bodyPr/>
          <a:lstStyle/>
          <a:p>
            <a:endParaRPr lang="en-SE"/>
          </a:p>
        </p:txBody>
      </p:sp>
      <p:sp>
        <p:nvSpPr>
          <p:cNvPr id="67" name="TextBox 3">
            <a:extLst>
              <a:ext uri="{FF2B5EF4-FFF2-40B4-BE49-F238E27FC236}">
                <a16:creationId xmlns:a16="http://schemas.microsoft.com/office/drawing/2014/main" id="{DB65118D-E983-56C7-9AF0-92DBBECFA53F}"/>
              </a:ext>
            </a:extLst>
          </p:cNvPr>
          <p:cNvSpPr txBox="1">
            <a:spLocks noChangeArrowheads="1"/>
          </p:cNvSpPr>
          <p:nvPr/>
        </p:nvSpPr>
        <p:spPr bwMode="auto">
          <a:xfrm>
            <a:off x="3581401" y="990600"/>
            <a:ext cx="168507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i="1">
                <a:solidFill>
                  <a:srgbClr val="000000"/>
                </a:solidFill>
                <a:latin typeface="Gill Sans Light"/>
                <a:cs typeface="Gill Sans Light"/>
              </a:rPr>
              <a:t>virtual address</a:t>
            </a:r>
          </a:p>
        </p:txBody>
      </p:sp>
      <p:sp>
        <p:nvSpPr>
          <p:cNvPr id="68" name="Rectangle 4">
            <a:extLst>
              <a:ext uri="{FF2B5EF4-FFF2-40B4-BE49-F238E27FC236}">
                <a16:creationId xmlns:a16="http://schemas.microsoft.com/office/drawing/2014/main" id="{F6CBB77C-C325-5FB7-4C44-70F2B39D9A2A}"/>
              </a:ext>
            </a:extLst>
          </p:cNvPr>
          <p:cNvSpPr>
            <a:spLocks noChangeArrowheads="1"/>
          </p:cNvSpPr>
          <p:nvPr/>
        </p:nvSpPr>
        <p:spPr bwMode="auto">
          <a:xfrm>
            <a:off x="8763000" y="1219200"/>
            <a:ext cx="1066800" cy="28956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69" name="Rectangle 5">
            <a:extLst>
              <a:ext uri="{FF2B5EF4-FFF2-40B4-BE49-F238E27FC236}">
                <a16:creationId xmlns:a16="http://schemas.microsoft.com/office/drawing/2014/main" id="{5BE9EFFA-96DD-1487-118C-0D8CBD93ACBE}"/>
              </a:ext>
            </a:extLst>
          </p:cNvPr>
          <p:cNvSpPr>
            <a:spLocks noChangeArrowheads="1"/>
          </p:cNvSpPr>
          <p:nvPr/>
        </p:nvSpPr>
        <p:spPr bwMode="auto">
          <a:xfrm>
            <a:off x="8763000" y="1600200"/>
            <a:ext cx="1066800" cy="3810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0" name="Rectangle 6">
            <a:extLst>
              <a:ext uri="{FF2B5EF4-FFF2-40B4-BE49-F238E27FC236}">
                <a16:creationId xmlns:a16="http://schemas.microsoft.com/office/drawing/2014/main" id="{F6DB0520-9B77-A2CC-9257-71F5732AB325}"/>
              </a:ext>
            </a:extLst>
          </p:cNvPr>
          <p:cNvSpPr>
            <a:spLocks noChangeArrowheads="1"/>
          </p:cNvSpPr>
          <p:nvPr/>
        </p:nvSpPr>
        <p:spPr bwMode="auto">
          <a:xfrm>
            <a:off x="8763000" y="1981200"/>
            <a:ext cx="1066800" cy="3810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1" name="Rectangle 7">
            <a:extLst>
              <a:ext uri="{FF2B5EF4-FFF2-40B4-BE49-F238E27FC236}">
                <a16:creationId xmlns:a16="http://schemas.microsoft.com/office/drawing/2014/main" id="{06BE31D9-6102-703F-7C7B-88F61CD6C26B}"/>
              </a:ext>
            </a:extLst>
          </p:cNvPr>
          <p:cNvSpPr>
            <a:spLocks noChangeArrowheads="1"/>
          </p:cNvSpPr>
          <p:nvPr/>
        </p:nvSpPr>
        <p:spPr bwMode="auto">
          <a:xfrm>
            <a:off x="8763000" y="3733800"/>
            <a:ext cx="1066800" cy="3810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2" name="Rectangle 8">
            <a:extLst>
              <a:ext uri="{FF2B5EF4-FFF2-40B4-BE49-F238E27FC236}">
                <a16:creationId xmlns:a16="http://schemas.microsoft.com/office/drawing/2014/main" id="{96D326AD-DCC4-569C-D6AB-D8157D2FA97D}"/>
              </a:ext>
            </a:extLst>
          </p:cNvPr>
          <p:cNvSpPr>
            <a:spLocks noChangeArrowheads="1"/>
          </p:cNvSpPr>
          <p:nvPr/>
        </p:nvSpPr>
        <p:spPr bwMode="auto">
          <a:xfrm>
            <a:off x="4876800" y="1371600"/>
            <a:ext cx="990600" cy="6096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rPr>
              <a:t>MMU</a:t>
            </a:r>
          </a:p>
        </p:txBody>
      </p:sp>
      <p:sp>
        <p:nvSpPr>
          <p:cNvPr id="73" name="Rectangle 9">
            <a:extLst>
              <a:ext uri="{FF2B5EF4-FFF2-40B4-BE49-F238E27FC236}">
                <a16:creationId xmlns:a16="http://schemas.microsoft.com/office/drawing/2014/main" id="{2C885B9C-033D-FE44-EAA6-82F6A4A0F602}"/>
              </a:ext>
            </a:extLst>
          </p:cNvPr>
          <p:cNvSpPr>
            <a:spLocks noChangeArrowheads="1"/>
          </p:cNvSpPr>
          <p:nvPr/>
        </p:nvSpPr>
        <p:spPr bwMode="auto">
          <a:xfrm>
            <a:off x="6629400" y="1295400"/>
            <a:ext cx="762000" cy="12192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rPr>
              <a:t>PT</a:t>
            </a:r>
          </a:p>
        </p:txBody>
      </p:sp>
      <p:grpSp>
        <p:nvGrpSpPr>
          <p:cNvPr id="74" name="Group 73">
            <a:extLst>
              <a:ext uri="{FF2B5EF4-FFF2-40B4-BE49-F238E27FC236}">
                <a16:creationId xmlns:a16="http://schemas.microsoft.com/office/drawing/2014/main" id="{816C56DB-4233-C9E2-7E0C-6FD8111E6B21}"/>
              </a:ext>
            </a:extLst>
          </p:cNvPr>
          <p:cNvGrpSpPr/>
          <p:nvPr/>
        </p:nvGrpSpPr>
        <p:grpSpPr>
          <a:xfrm>
            <a:off x="6248400" y="1676400"/>
            <a:ext cx="2667000" cy="990600"/>
            <a:chOff x="4724400" y="1676400"/>
            <a:chExt cx="2667000" cy="990600"/>
          </a:xfrm>
        </p:grpSpPr>
        <p:cxnSp>
          <p:nvCxnSpPr>
            <p:cNvPr id="75" name="Straight Connector 15">
              <a:extLst>
                <a:ext uri="{FF2B5EF4-FFF2-40B4-BE49-F238E27FC236}">
                  <a16:creationId xmlns:a16="http://schemas.microsoft.com/office/drawing/2014/main" id="{0550C950-D883-520D-F699-1FAC0C2CE606}"/>
                </a:ext>
              </a:extLst>
            </p:cNvPr>
            <p:cNvCxnSpPr>
              <a:cxnSpLocks noChangeShapeType="1"/>
            </p:cNvCxnSpPr>
            <p:nvPr/>
          </p:nvCxnSpPr>
          <p:spPr bwMode="auto">
            <a:xfrm>
              <a:off x="4724400" y="2667000"/>
              <a:ext cx="1371600" cy="0"/>
            </a:xfrm>
            <a:prstGeom prst="line">
              <a:avLst/>
            </a:prstGeom>
            <a:noFill/>
            <a:ln w="38100">
              <a:solidFill>
                <a:srgbClr val="000000"/>
              </a:solidFill>
              <a:round/>
              <a:headEnd/>
              <a:tailEnd/>
            </a:ln>
          </p:spPr>
        </p:cxnSp>
        <p:cxnSp>
          <p:nvCxnSpPr>
            <p:cNvPr id="76" name="Straight Connector 17">
              <a:extLst>
                <a:ext uri="{FF2B5EF4-FFF2-40B4-BE49-F238E27FC236}">
                  <a16:creationId xmlns:a16="http://schemas.microsoft.com/office/drawing/2014/main" id="{3C927EAE-C1A2-6DB5-777F-CB7B418D58E4}"/>
                </a:ext>
              </a:extLst>
            </p:cNvPr>
            <p:cNvCxnSpPr>
              <a:cxnSpLocks noChangeShapeType="1"/>
            </p:cNvCxnSpPr>
            <p:nvPr/>
          </p:nvCxnSpPr>
          <p:spPr bwMode="auto">
            <a:xfrm flipV="1">
              <a:off x="4724400" y="1676400"/>
              <a:ext cx="0" cy="990600"/>
            </a:xfrm>
            <a:prstGeom prst="line">
              <a:avLst/>
            </a:prstGeom>
            <a:noFill/>
            <a:ln w="38100">
              <a:solidFill>
                <a:srgbClr val="000000"/>
              </a:solidFill>
              <a:round/>
              <a:headEnd/>
              <a:tailEnd/>
            </a:ln>
          </p:spPr>
        </p:cxnSp>
        <p:cxnSp>
          <p:nvCxnSpPr>
            <p:cNvPr id="77" name="Straight Connector 19">
              <a:extLst>
                <a:ext uri="{FF2B5EF4-FFF2-40B4-BE49-F238E27FC236}">
                  <a16:creationId xmlns:a16="http://schemas.microsoft.com/office/drawing/2014/main" id="{B511614C-5483-9294-CD38-982D49E0E034}"/>
                </a:ext>
              </a:extLst>
            </p:cNvPr>
            <p:cNvCxnSpPr>
              <a:cxnSpLocks noChangeShapeType="1"/>
              <a:endCxn id="84" idx="2"/>
            </p:cNvCxnSpPr>
            <p:nvPr/>
          </p:nvCxnSpPr>
          <p:spPr bwMode="auto">
            <a:xfrm flipV="1">
              <a:off x="6096000" y="2152650"/>
              <a:ext cx="1295400" cy="514350"/>
            </a:xfrm>
            <a:prstGeom prst="line">
              <a:avLst/>
            </a:prstGeom>
            <a:noFill/>
            <a:ln w="38100">
              <a:solidFill>
                <a:srgbClr val="000000"/>
              </a:solidFill>
              <a:round/>
              <a:headEnd type="none" w="med" len="med"/>
              <a:tailEnd type="arrow" w="med" len="med"/>
            </a:ln>
          </p:spPr>
        </p:cxnSp>
      </p:grpSp>
      <p:sp>
        <p:nvSpPr>
          <p:cNvPr id="78" name="TextBox 30">
            <a:extLst>
              <a:ext uri="{FF2B5EF4-FFF2-40B4-BE49-F238E27FC236}">
                <a16:creationId xmlns:a16="http://schemas.microsoft.com/office/drawing/2014/main" id="{01459D65-6DEB-6B79-21B0-54166056B7F6}"/>
              </a:ext>
            </a:extLst>
          </p:cNvPr>
          <p:cNvSpPr txBox="1">
            <a:spLocks noChangeArrowheads="1"/>
          </p:cNvSpPr>
          <p:nvPr/>
        </p:nvSpPr>
        <p:spPr bwMode="auto">
          <a:xfrm>
            <a:off x="2514600" y="1447800"/>
            <a:ext cx="1353256" cy="400110"/>
          </a:xfrm>
          <a:prstGeom prst="rect">
            <a:avLst/>
          </a:prstGeom>
          <a:noFill/>
          <a:ln w="9525">
            <a:solidFill>
              <a:srgbClr val="0000FF"/>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instruction</a:t>
            </a:r>
          </a:p>
        </p:txBody>
      </p:sp>
      <p:cxnSp>
        <p:nvCxnSpPr>
          <p:cNvPr id="79" name="Straight Arrow Connector 78">
            <a:extLst>
              <a:ext uri="{FF2B5EF4-FFF2-40B4-BE49-F238E27FC236}">
                <a16:creationId xmlns:a16="http://schemas.microsoft.com/office/drawing/2014/main" id="{E760FD27-B477-0AFD-AE28-6985A8A0E44C}"/>
              </a:ext>
            </a:extLst>
          </p:cNvPr>
          <p:cNvCxnSpPr>
            <a:cxnSpLocks noChangeShapeType="1"/>
            <a:stCxn id="78" idx="3"/>
          </p:cNvCxnSpPr>
          <p:nvPr/>
        </p:nvCxnSpPr>
        <p:spPr bwMode="auto">
          <a:xfrm>
            <a:off x="3760128" y="1647856"/>
            <a:ext cx="1116672" cy="28545"/>
          </a:xfrm>
          <a:prstGeom prst="straightConnector1">
            <a:avLst/>
          </a:prstGeom>
          <a:noFill/>
          <a:ln w="38100">
            <a:solidFill>
              <a:srgbClr val="000000"/>
            </a:solidFill>
            <a:round/>
            <a:headEnd/>
            <a:tailEnd type="arrow" w="med" len="med"/>
          </a:ln>
        </p:spPr>
      </p:cxnSp>
      <p:sp>
        <p:nvSpPr>
          <p:cNvPr id="80" name="TextBox 37">
            <a:extLst>
              <a:ext uri="{FF2B5EF4-FFF2-40B4-BE49-F238E27FC236}">
                <a16:creationId xmlns:a16="http://schemas.microsoft.com/office/drawing/2014/main" id="{B83893ED-8787-7920-A5A5-05EB75CD79E3}"/>
              </a:ext>
            </a:extLst>
          </p:cNvPr>
          <p:cNvSpPr txBox="1">
            <a:spLocks noChangeArrowheads="1"/>
          </p:cNvSpPr>
          <p:nvPr/>
        </p:nvSpPr>
        <p:spPr bwMode="auto">
          <a:xfrm>
            <a:off x="7086601" y="914400"/>
            <a:ext cx="190308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i="1">
                <a:solidFill>
                  <a:srgbClr val="000000"/>
                </a:solidFill>
                <a:latin typeface="Gill Sans Light"/>
                <a:cs typeface="Gill Sans Light"/>
              </a:rPr>
              <a:t>physical address</a:t>
            </a:r>
          </a:p>
        </p:txBody>
      </p:sp>
      <p:sp>
        <p:nvSpPr>
          <p:cNvPr id="81" name="TextBox 38">
            <a:extLst>
              <a:ext uri="{FF2B5EF4-FFF2-40B4-BE49-F238E27FC236}">
                <a16:creationId xmlns:a16="http://schemas.microsoft.com/office/drawing/2014/main" id="{E5410B76-71D2-A3DD-F040-62FCFE39CA1D}"/>
              </a:ext>
            </a:extLst>
          </p:cNvPr>
          <p:cNvSpPr txBox="1">
            <a:spLocks noChangeArrowheads="1"/>
          </p:cNvSpPr>
          <p:nvPr/>
        </p:nvSpPr>
        <p:spPr bwMode="auto">
          <a:xfrm>
            <a:off x="5867400" y="1295400"/>
            <a:ext cx="75373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page#</a:t>
            </a:r>
          </a:p>
        </p:txBody>
      </p:sp>
      <p:sp>
        <p:nvSpPr>
          <p:cNvPr id="82" name="TextBox 39">
            <a:extLst>
              <a:ext uri="{FF2B5EF4-FFF2-40B4-BE49-F238E27FC236}">
                <a16:creationId xmlns:a16="http://schemas.microsoft.com/office/drawing/2014/main" id="{D5A4C0E7-A1A2-CC68-6033-44C0C69D0C4F}"/>
              </a:ext>
            </a:extLst>
          </p:cNvPr>
          <p:cNvSpPr txBox="1">
            <a:spLocks noChangeArrowheads="1"/>
          </p:cNvSpPr>
          <p:nvPr/>
        </p:nvSpPr>
        <p:spPr bwMode="auto">
          <a:xfrm>
            <a:off x="7848601" y="1524000"/>
            <a:ext cx="824265"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frame#</a:t>
            </a:r>
          </a:p>
        </p:txBody>
      </p:sp>
      <p:sp>
        <p:nvSpPr>
          <p:cNvPr id="83" name="TextBox 40">
            <a:extLst>
              <a:ext uri="{FF2B5EF4-FFF2-40B4-BE49-F238E27FC236}">
                <a16:creationId xmlns:a16="http://schemas.microsoft.com/office/drawing/2014/main" id="{59F58FC1-C5F9-1877-6C7D-941B2E94000A}"/>
              </a:ext>
            </a:extLst>
          </p:cNvPr>
          <p:cNvSpPr txBox="1">
            <a:spLocks noChangeArrowheads="1"/>
          </p:cNvSpPr>
          <p:nvPr/>
        </p:nvSpPr>
        <p:spPr bwMode="auto">
          <a:xfrm>
            <a:off x="7848600" y="2024063"/>
            <a:ext cx="68429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offset</a:t>
            </a:r>
          </a:p>
        </p:txBody>
      </p:sp>
      <p:sp>
        <p:nvSpPr>
          <p:cNvPr id="84" name="Cube 41">
            <a:extLst>
              <a:ext uri="{FF2B5EF4-FFF2-40B4-BE49-F238E27FC236}">
                <a16:creationId xmlns:a16="http://schemas.microsoft.com/office/drawing/2014/main" id="{6B7A2BBE-B919-B4E6-20A7-BF183A213D66}"/>
              </a:ext>
            </a:extLst>
          </p:cNvPr>
          <p:cNvSpPr>
            <a:spLocks noChangeArrowheads="1"/>
          </p:cNvSpPr>
          <p:nvPr/>
        </p:nvSpPr>
        <p:spPr bwMode="auto">
          <a:xfrm>
            <a:off x="8915400" y="2057400"/>
            <a:ext cx="457200" cy="152400"/>
          </a:xfrm>
          <a:prstGeom prst="cube">
            <a:avLst>
              <a:gd name="adj" fmla="val 25000"/>
            </a:avLst>
          </a:prstGeom>
          <a:solidFill>
            <a:srgbClr val="FF6600"/>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nvGrpSpPr>
          <p:cNvPr id="85" name="Group 84">
            <a:extLst>
              <a:ext uri="{FF2B5EF4-FFF2-40B4-BE49-F238E27FC236}">
                <a16:creationId xmlns:a16="http://schemas.microsoft.com/office/drawing/2014/main" id="{CFB52B0C-726F-39FA-2511-0D83EEDA9ECD}"/>
              </a:ext>
            </a:extLst>
          </p:cNvPr>
          <p:cNvGrpSpPr>
            <a:grpSpLocks/>
          </p:cNvGrpSpPr>
          <p:nvPr/>
        </p:nvGrpSpPr>
        <p:grpSpPr bwMode="auto">
          <a:xfrm>
            <a:off x="4153228" y="1981200"/>
            <a:ext cx="1881145" cy="533400"/>
            <a:chOff x="2629229" y="1981200"/>
            <a:chExt cx="1881146" cy="533400"/>
          </a:xfrm>
        </p:grpSpPr>
        <p:sp>
          <p:nvSpPr>
            <p:cNvPr id="86" name="TextBox 42">
              <a:extLst>
                <a:ext uri="{FF2B5EF4-FFF2-40B4-BE49-F238E27FC236}">
                  <a16:creationId xmlns:a16="http://schemas.microsoft.com/office/drawing/2014/main" id="{F8A6109C-EF79-72ED-CD8C-F8185FF601BC}"/>
                </a:ext>
              </a:extLst>
            </p:cNvPr>
            <p:cNvSpPr txBox="1">
              <a:spLocks noChangeArrowheads="1"/>
            </p:cNvSpPr>
            <p:nvPr/>
          </p:nvSpPr>
          <p:spPr bwMode="auto">
            <a:xfrm>
              <a:off x="3200400" y="2114490"/>
              <a:ext cx="130997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FF0000"/>
                  </a:solidFill>
                  <a:latin typeface="Gill Sans Light"/>
                  <a:cs typeface="Gill Sans Light"/>
                </a:rPr>
                <a:t>page fault</a:t>
              </a:r>
            </a:p>
          </p:txBody>
        </p:sp>
        <p:cxnSp>
          <p:nvCxnSpPr>
            <p:cNvPr id="87" name="Straight Arrow Connector 44">
              <a:extLst>
                <a:ext uri="{FF2B5EF4-FFF2-40B4-BE49-F238E27FC236}">
                  <a16:creationId xmlns:a16="http://schemas.microsoft.com/office/drawing/2014/main" id="{91B4C1AA-D4C9-BA26-ECBC-07919F13212A}"/>
                </a:ext>
              </a:extLst>
            </p:cNvPr>
            <p:cNvCxnSpPr>
              <a:cxnSpLocks noChangeShapeType="1"/>
              <a:endCxn id="93" idx="3"/>
            </p:cNvCxnSpPr>
            <p:nvPr/>
          </p:nvCxnSpPr>
          <p:spPr bwMode="auto">
            <a:xfrm flipH="1">
              <a:off x="2629229" y="1981200"/>
              <a:ext cx="1104574" cy="447705"/>
            </a:xfrm>
            <a:prstGeom prst="straightConnector1">
              <a:avLst/>
            </a:prstGeom>
            <a:noFill/>
            <a:ln w="38100">
              <a:solidFill>
                <a:srgbClr val="FF0000"/>
              </a:solidFill>
              <a:round/>
              <a:headEnd/>
              <a:tailEnd type="arrow" w="med" len="med"/>
            </a:ln>
          </p:spPr>
        </p:cxnSp>
      </p:grpSp>
      <p:grpSp>
        <p:nvGrpSpPr>
          <p:cNvPr id="88" name="Group 87">
            <a:extLst>
              <a:ext uri="{FF2B5EF4-FFF2-40B4-BE49-F238E27FC236}">
                <a16:creationId xmlns:a16="http://schemas.microsoft.com/office/drawing/2014/main" id="{6C5CBC2A-4A9B-6B90-A2EF-3567997D7A51}"/>
              </a:ext>
            </a:extLst>
          </p:cNvPr>
          <p:cNvGrpSpPr>
            <a:grpSpLocks/>
          </p:cNvGrpSpPr>
          <p:nvPr/>
        </p:nvGrpSpPr>
        <p:grpSpPr bwMode="auto">
          <a:xfrm>
            <a:off x="2971800" y="1295400"/>
            <a:ext cx="533400" cy="838200"/>
            <a:chOff x="1447800" y="1295400"/>
            <a:chExt cx="533400" cy="838200"/>
          </a:xfrm>
        </p:grpSpPr>
        <p:cxnSp>
          <p:nvCxnSpPr>
            <p:cNvPr id="89" name="Straight Connector 50">
              <a:extLst>
                <a:ext uri="{FF2B5EF4-FFF2-40B4-BE49-F238E27FC236}">
                  <a16:creationId xmlns:a16="http://schemas.microsoft.com/office/drawing/2014/main" id="{1312C4EE-E0ED-6D05-80F3-27438D0E4BE9}"/>
                </a:ext>
              </a:extLst>
            </p:cNvPr>
            <p:cNvCxnSpPr>
              <a:cxnSpLocks noChangeShapeType="1"/>
            </p:cNvCxnSpPr>
            <p:nvPr/>
          </p:nvCxnSpPr>
          <p:spPr bwMode="auto">
            <a:xfrm>
              <a:off x="1447800" y="1295400"/>
              <a:ext cx="533400" cy="838200"/>
            </a:xfrm>
            <a:prstGeom prst="line">
              <a:avLst/>
            </a:prstGeom>
            <a:noFill/>
            <a:ln w="38100">
              <a:solidFill>
                <a:srgbClr val="FF0000"/>
              </a:solidFill>
              <a:round/>
              <a:headEnd/>
              <a:tailEnd/>
            </a:ln>
          </p:spPr>
        </p:cxnSp>
        <p:cxnSp>
          <p:nvCxnSpPr>
            <p:cNvPr id="90" name="Straight Connector 51">
              <a:extLst>
                <a:ext uri="{FF2B5EF4-FFF2-40B4-BE49-F238E27FC236}">
                  <a16:creationId xmlns:a16="http://schemas.microsoft.com/office/drawing/2014/main" id="{8A8656A1-9107-0869-98BE-AE96B88F3984}"/>
                </a:ext>
              </a:extLst>
            </p:cNvPr>
            <p:cNvCxnSpPr>
              <a:cxnSpLocks noChangeShapeType="1"/>
            </p:cNvCxnSpPr>
            <p:nvPr/>
          </p:nvCxnSpPr>
          <p:spPr bwMode="auto">
            <a:xfrm flipH="1">
              <a:off x="1447800" y="1295400"/>
              <a:ext cx="533400" cy="838200"/>
            </a:xfrm>
            <a:prstGeom prst="line">
              <a:avLst/>
            </a:prstGeom>
            <a:noFill/>
            <a:ln w="38100">
              <a:solidFill>
                <a:srgbClr val="FF0000"/>
              </a:solidFill>
              <a:round/>
              <a:headEnd/>
              <a:tailEnd/>
            </a:ln>
          </p:spPr>
        </p:cxnSp>
      </p:grpSp>
      <p:sp>
        <p:nvSpPr>
          <p:cNvPr id="91" name="TextBox 54">
            <a:extLst>
              <a:ext uri="{FF2B5EF4-FFF2-40B4-BE49-F238E27FC236}">
                <a16:creationId xmlns:a16="http://schemas.microsoft.com/office/drawing/2014/main" id="{264BCA69-25CB-4881-800E-B839CE5C65C6}"/>
              </a:ext>
            </a:extLst>
          </p:cNvPr>
          <p:cNvSpPr txBox="1">
            <a:spLocks noChangeArrowheads="1"/>
          </p:cNvSpPr>
          <p:nvPr/>
        </p:nvSpPr>
        <p:spPr bwMode="auto">
          <a:xfrm>
            <a:off x="1905001" y="3048000"/>
            <a:ext cx="223490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Operating System</a:t>
            </a:r>
          </a:p>
        </p:txBody>
      </p:sp>
      <p:grpSp>
        <p:nvGrpSpPr>
          <p:cNvPr id="92" name="Group 91">
            <a:extLst>
              <a:ext uri="{FF2B5EF4-FFF2-40B4-BE49-F238E27FC236}">
                <a16:creationId xmlns:a16="http://schemas.microsoft.com/office/drawing/2014/main" id="{29F39DC5-AE5B-1754-6543-61495368F80F}"/>
              </a:ext>
            </a:extLst>
          </p:cNvPr>
          <p:cNvGrpSpPr>
            <a:grpSpLocks/>
          </p:cNvGrpSpPr>
          <p:nvPr/>
        </p:nvGrpSpPr>
        <p:grpSpPr bwMode="auto">
          <a:xfrm>
            <a:off x="2565400" y="2228851"/>
            <a:ext cx="1689268" cy="1751013"/>
            <a:chOff x="1041242" y="2057400"/>
            <a:chExt cx="1689323" cy="1921933"/>
          </a:xfrm>
        </p:grpSpPr>
        <p:sp>
          <p:nvSpPr>
            <p:cNvPr id="93" name="TextBox 53">
              <a:extLst>
                <a:ext uri="{FF2B5EF4-FFF2-40B4-BE49-F238E27FC236}">
                  <a16:creationId xmlns:a16="http://schemas.microsoft.com/office/drawing/2014/main" id="{92CC8990-C6C9-E967-ADC6-3D41A484C238}"/>
                </a:ext>
              </a:extLst>
            </p:cNvPr>
            <p:cNvSpPr txBox="1">
              <a:spLocks noChangeArrowheads="1"/>
            </p:cNvSpPr>
            <p:nvPr/>
          </p:nvSpPr>
          <p:spPr bwMode="auto">
            <a:xfrm>
              <a:off x="1447800" y="2057400"/>
              <a:ext cx="1282765" cy="439166"/>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dirty="0">
                  <a:solidFill>
                    <a:srgbClr val="FF0000"/>
                  </a:solidFill>
                  <a:latin typeface="Gill Sans Light"/>
                  <a:cs typeface="Gill Sans Light"/>
                </a:rPr>
                <a:t>exception</a:t>
              </a:r>
            </a:p>
          </p:txBody>
        </p:sp>
        <p:sp>
          <p:nvSpPr>
            <p:cNvPr id="94" name="Freeform 56">
              <a:extLst>
                <a:ext uri="{FF2B5EF4-FFF2-40B4-BE49-F238E27FC236}">
                  <a16:creationId xmlns:a16="http://schemas.microsoft.com/office/drawing/2014/main" id="{A4C1C497-0A28-2B78-0389-FF9CC5649890}"/>
                </a:ext>
              </a:extLst>
            </p:cNvPr>
            <p:cNvSpPr>
              <a:spLocks/>
            </p:cNvSpPr>
            <p:nvPr/>
          </p:nvSpPr>
          <p:spPr bwMode="auto">
            <a:xfrm>
              <a:off x="1041242" y="2483556"/>
              <a:ext cx="726248" cy="1495777"/>
            </a:xfrm>
            <a:custGeom>
              <a:avLst/>
              <a:gdLst>
                <a:gd name="T0" fmla="*/ 652091 w 726248"/>
                <a:gd name="T1" fmla="*/ 0 h 1495777"/>
                <a:gd name="T2" fmla="*/ 369869 w 726248"/>
                <a:gd name="T3" fmla="*/ 155222 h 1495777"/>
                <a:gd name="T4" fmla="*/ 722647 w 726248"/>
                <a:gd name="T5" fmla="*/ 366888 h 1495777"/>
                <a:gd name="T6" fmla="*/ 101758 w 726248"/>
                <a:gd name="T7" fmla="*/ 508000 h 1495777"/>
                <a:gd name="T8" fmla="*/ 172314 w 726248"/>
                <a:gd name="T9" fmla="*/ 733777 h 1495777"/>
                <a:gd name="T10" fmla="*/ 2980 w 726248"/>
                <a:gd name="T11" fmla="*/ 1199444 h 1495777"/>
                <a:gd name="T12" fmla="*/ 341647 w 726248"/>
                <a:gd name="T13" fmla="*/ 1495777 h 149577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6248" h="1495777">
                  <a:moveTo>
                    <a:pt x="652091" y="0"/>
                  </a:moveTo>
                  <a:cubicBezTo>
                    <a:pt x="505100" y="47037"/>
                    <a:pt x="358110" y="94074"/>
                    <a:pt x="369869" y="155222"/>
                  </a:cubicBezTo>
                  <a:cubicBezTo>
                    <a:pt x="381628" y="216370"/>
                    <a:pt x="767332" y="308092"/>
                    <a:pt x="722647" y="366888"/>
                  </a:cubicBezTo>
                  <a:cubicBezTo>
                    <a:pt x="677962" y="425684"/>
                    <a:pt x="193480" y="446852"/>
                    <a:pt x="101758" y="508000"/>
                  </a:cubicBezTo>
                  <a:cubicBezTo>
                    <a:pt x="10036" y="569148"/>
                    <a:pt x="188777" y="618536"/>
                    <a:pt x="172314" y="733777"/>
                  </a:cubicBezTo>
                  <a:cubicBezTo>
                    <a:pt x="155851" y="849018"/>
                    <a:pt x="-25242" y="1072444"/>
                    <a:pt x="2980" y="1199444"/>
                  </a:cubicBezTo>
                  <a:cubicBezTo>
                    <a:pt x="31202" y="1326444"/>
                    <a:pt x="341647" y="1495777"/>
                    <a:pt x="341647" y="1495777"/>
                  </a:cubicBezTo>
                </a:path>
              </a:pathLst>
            </a:custGeom>
            <a:noFill/>
            <a:ln w="38100">
              <a:solidFill>
                <a:srgbClr val="FF0000"/>
              </a:solidFill>
              <a:round/>
              <a:headEnd type="none" w="med" len="med"/>
              <a:tailEnd type="arrow" w="med" len="med"/>
            </a:ln>
            <a:extLst>
              <a:ext uri="{909E8E84-426E-40dd-AFC4-6F175D3DCCD1}">
                <a14:hiddenFill xmlns="" xmlns:a14="http://schemas.microsoft.com/office/drawing/2010/main">
                  <a:solidFill>
                    <a:srgbClr val="FFFFFF"/>
                  </a:solidFill>
                </a14:hiddenFill>
              </a:ext>
            </a:extLst>
          </p:spPr>
          <p:txBody>
            <a:bodyPr anchor="ctr"/>
            <a:lstStyle/>
            <a:p>
              <a:endParaRPr lang="en-US">
                <a:solidFill>
                  <a:srgbClr val="000000"/>
                </a:solidFill>
                <a:latin typeface="Gill Sans Light"/>
                <a:cs typeface="Gill Sans Light"/>
              </a:endParaRPr>
            </a:p>
          </p:txBody>
        </p:sp>
      </p:grpSp>
      <p:grpSp>
        <p:nvGrpSpPr>
          <p:cNvPr id="95" name="Group 94">
            <a:extLst>
              <a:ext uri="{FF2B5EF4-FFF2-40B4-BE49-F238E27FC236}">
                <a16:creationId xmlns:a16="http://schemas.microsoft.com/office/drawing/2014/main" id="{26E6A598-B84B-AC23-BDB1-F29AE7AF0262}"/>
              </a:ext>
            </a:extLst>
          </p:cNvPr>
          <p:cNvGrpSpPr>
            <a:grpSpLocks/>
          </p:cNvGrpSpPr>
          <p:nvPr/>
        </p:nvGrpSpPr>
        <p:grpSpPr bwMode="auto">
          <a:xfrm>
            <a:off x="2590801" y="3505200"/>
            <a:ext cx="2395207" cy="1219200"/>
            <a:chOff x="1066800" y="3505200"/>
            <a:chExt cx="2395813" cy="1219200"/>
          </a:xfrm>
        </p:grpSpPr>
        <p:sp>
          <p:nvSpPr>
            <p:cNvPr id="96" name="TextBox 55">
              <a:extLst>
                <a:ext uri="{FF2B5EF4-FFF2-40B4-BE49-F238E27FC236}">
                  <a16:creationId xmlns:a16="http://schemas.microsoft.com/office/drawing/2014/main" id="{42DF918F-D188-9A3E-2B6D-6B591A8EB440}"/>
                </a:ext>
              </a:extLst>
            </p:cNvPr>
            <p:cNvSpPr txBox="1">
              <a:spLocks noChangeArrowheads="1"/>
            </p:cNvSpPr>
            <p:nvPr/>
          </p:nvSpPr>
          <p:spPr bwMode="auto">
            <a:xfrm>
              <a:off x="1066800" y="3505200"/>
              <a:ext cx="239581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Fault Handler</a:t>
              </a:r>
            </a:p>
          </p:txBody>
        </p:sp>
        <p:sp>
          <p:nvSpPr>
            <p:cNvPr id="97" name="Punched Tape 57">
              <a:extLst>
                <a:ext uri="{FF2B5EF4-FFF2-40B4-BE49-F238E27FC236}">
                  <a16:creationId xmlns:a16="http://schemas.microsoft.com/office/drawing/2014/main" id="{28B19B88-4165-9D18-AC37-2D46A65EFB53}"/>
                </a:ext>
              </a:extLst>
            </p:cNvPr>
            <p:cNvSpPr>
              <a:spLocks noChangeArrowheads="1"/>
            </p:cNvSpPr>
            <p:nvPr/>
          </p:nvSpPr>
          <p:spPr bwMode="auto">
            <a:xfrm rot="5400000">
              <a:off x="1333500" y="4000500"/>
              <a:ext cx="838200" cy="609600"/>
            </a:xfrm>
            <a:prstGeom prst="flowChartPunchedTape">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98" name="Can 60">
            <a:extLst>
              <a:ext uri="{FF2B5EF4-FFF2-40B4-BE49-F238E27FC236}">
                <a16:creationId xmlns:a16="http://schemas.microsoft.com/office/drawing/2014/main" id="{7B347157-A4CA-F149-9CEB-194E1D7F2E46}"/>
              </a:ext>
            </a:extLst>
          </p:cNvPr>
          <p:cNvSpPr>
            <a:spLocks noChangeArrowheads="1"/>
          </p:cNvSpPr>
          <p:nvPr/>
        </p:nvSpPr>
        <p:spPr bwMode="auto">
          <a:xfrm>
            <a:off x="4724400" y="4419600"/>
            <a:ext cx="1219200" cy="1371600"/>
          </a:xfrm>
          <a:prstGeom prst="can">
            <a:avLst>
              <a:gd name="adj" fmla="val 25000"/>
            </a:avLst>
          </a:prstGeom>
          <a:solidFill>
            <a:srgbClr val="B7C6FE"/>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99" name="Rectangle 98">
            <a:extLst>
              <a:ext uri="{FF2B5EF4-FFF2-40B4-BE49-F238E27FC236}">
                <a16:creationId xmlns:a16="http://schemas.microsoft.com/office/drawing/2014/main" id="{652E01AA-D59E-3D32-354B-AFC5325F681D}"/>
              </a:ext>
            </a:extLst>
          </p:cNvPr>
          <p:cNvSpPr/>
          <p:nvPr/>
        </p:nvSpPr>
        <p:spPr bwMode="auto">
          <a:xfrm>
            <a:off x="4800600" y="5029200"/>
            <a:ext cx="1066800" cy="3810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sp>
        <p:nvSpPr>
          <p:cNvPr id="100" name="Rectangle 99">
            <a:extLst>
              <a:ext uri="{FF2B5EF4-FFF2-40B4-BE49-F238E27FC236}">
                <a16:creationId xmlns:a16="http://schemas.microsoft.com/office/drawing/2014/main" id="{C31E898B-F32A-8EBB-708D-6E33968C730C}"/>
              </a:ext>
            </a:extLst>
          </p:cNvPr>
          <p:cNvSpPr/>
          <p:nvPr/>
        </p:nvSpPr>
        <p:spPr bwMode="auto">
          <a:xfrm>
            <a:off x="8763000" y="3048000"/>
            <a:ext cx="1066800" cy="3810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cxnSp>
        <p:nvCxnSpPr>
          <p:cNvPr id="101" name="Straight Arrow Connector 100">
            <a:extLst>
              <a:ext uri="{FF2B5EF4-FFF2-40B4-BE49-F238E27FC236}">
                <a16:creationId xmlns:a16="http://schemas.microsoft.com/office/drawing/2014/main" id="{287CBCD0-0E41-C57D-59CB-4CD2F9D8EDCE}"/>
              </a:ext>
            </a:extLst>
          </p:cNvPr>
          <p:cNvCxnSpPr>
            <a:cxnSpLocks noChangeShapeType="1"/>
          </p:cNvCxnSpPr>
          <p:nvPr/>
        </p:nvCxnSpPr>
        <p:spPr bwMode="auto">
          <a:xfrm>
            <a:off x="3632994" y="4533900"/>
            <a:ext cx="1015206" cy="723900"/>
          </a:xfrm>
          <a:prstGeom prst="straightConnector1">
            <a:avLst/>
          </a:prstGeom>
          <a:noFill/>
          <a:ln w="6350">
            <a:solidFill>
              <a:srgbClr val="000000"/>
            </a:solidFill>
            <a:prstDash val="dash"/>
            <a:round/>
            <a:headEnd/>
            <a:tailEnd type="arrow" w="med" len="med"/>
          </a:ln>
        </p:spPr>
      </p:cxnSp>
      <p:cxnSp>
        <p:nvCxnSpPr>
          <p:cNvPr id="102" name="Straight Arrow Connector 101">
            <a:extLst>
              <a:ext uri="{FF2B5EF4-FFF2-40B4-BE49-F238E27FC236}">
                <a16:creationId xmlns:a16="http://schemas.microsoft.com/office/drawing/2014/main" id="{9150B90F-886F-A850-92C3-43AA70F58247}"/>
              </a:ext>
            </a:extLst>
          </p:cNvPr>
          <p:cNvCxnSpPr>
            <a:cxnSpLocks noChangeShapeType="1"/>
          </p:cNvCxnSpPr>
          <p:nvPr/>
        </p:nvCxnSpPr>
        <p:spPr bwMode="auto">
          <a:xfrm>
            <a:off x="7391400" y="2209800"/>
            <a:ext cx="1371600" cy="838200"/>
          </a:xfrm>
          <a:prstGeom prst="straightConnector1">
            <a:avLst/>
          </a:prstGeom>
          <a:noFill/>
          <a:ln w="38100">
            <a:solidFill>
              <a:srgbClr val="000000"/>
            </a:solidFill>
            <a:round/>
            <a:headEnd/>
            <a:tailEnd type="arrow" w="med" len="med"/>
          </a:ln>
        </p:spPr>
      </p:cxnSp>
      <p:sp>
        <p:nvSpPr>
          <p:cNvPr id="103" name="Rectangle 102">
            <a:extLst>
              <a:ext uri="{FF2B5EF4-FFF2-40B4-BE49-F238E27FC236}">
                <a16:creationId xmlns:a16="http://schemas.microsoft.com/office/drawing/2014/main" id="{58B14D84-CF8A-83EF-542F-5AC118373388}"/>
              </a:ext>
            </a:extLst>
          </p:cNvPr>
          <p:cNvSpPr/>
          <p:nvPr/>
        </p:nvSpPr>
        <p:spPr bwMode="auto">
          <a:xfrm>
            <a:off x="6629400" y="2133600"/>
            <a:ext cx="762000" cy="1524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grpSp>
        <p:nvGrpSpPr>
          <p:cNvPr id="104" name="Group 103">
            <a:extLst>
              <a:ext uri="{FF2B5EF4-FFF2-40B4-BE49-F238E27FC236}">
                <a16:creationId xmlns:a16="http://schemas.microsoft.com/office/drawing/2014/main" id="{1E47DE32-8537-27F8-14B5-12CF60ED7170}"/>
              </a:ext>
            </a:extLst>
          </p:cNvPr>
          <p:cNvGrpSpPr>
            <a:grpSpLocks/>
          </p:cNvGrpSpPr>
          <p:nvPr/>
        </p:nvGrpSpPr>
        <p:grpSpPr bwMode="auto">
          <a:xfrm>
            <a:off x="5562600" y="3200400"/>
            <a:ext cx="3352800" cy="1905000"/>
            <a:chOff x="4038600" y="3200400"/>
            <a:chExt cx="3352800" cy="1905000"/>
          </a:xfrm>
        </p:grpSpPr>
        <p:cxnSp>
          <p:nvCxnSpPr>
            <p:cNvPr id="105" name="Straight Arrow Connector 62">
              <a:extLst>
                <a:ext uri="{FF2B5EF4-FFF2-40B4-BE49-F238E27FC236}">
                  <a16:creationId xmlns:a16="http://schemas.microsoft.com/office/drawing/2014/main" id="{AC7E2610-01A3-879A-6CE9-F6E22D94AABF}"/>
                </a:ext>
              </a:extLst>
            </p:cNvPr>
            <p:cNvCxnSpPr>
              <a:cxnSpLocks noChangeShapeType="1"/>
            </p:cNvCxnSpPr>
            <p:nvPr/>
          </p:nvCxnSpPr>
          <p:spPr bwMode="auto">
            <a:xfrm flipV="1">
              <a:off x="4038600" y="3200400"/>
              <a:ext cx="3352800" cy="1905000"/>
            </a:xfrm>
            <a:prstGeom prst="straightConnector1">
              <a:avLst/>
            </a:prstGeom>
            <a:noFill/>
            <a:ln w="57150" cmpd="thickThin">
              <a:solidFill>
                <a:srgbClr val="3366FF"/>
              </a:solidFill>
              <a:round/>
              <a:headEnd/>
              <a:tailEnd type="arrow" w="med" len="med"/>
            </a:ln>
          </p:spPr>
        </p:cxnSp>
        <p:sp>
          <p:nvSpPr>
            <p:cNvPr id="106" name="TextBox 77">
              <a:extLst>
                <a:ext uri="{FF2B5EF4-FFF2-40B4-BE49-F238E27FC236}">
                  <a16:creationId xmlns:a16="http://schemas.microsoft.com/office/drawing/2014/main" id="{5A5D0E5B-F31E-5D38-F283-1D38D4487659}"/>
                </a:ext>
              </a:extLst>
            </p:cNvPr>
            <p:cNvSpPr txBox="1">
              <a:spLocks noChangeArrowheads="1"/>
            </p:cNvSpPr>
            <p:nvPr/>
          </p:nvSpPr>
          <p:spPr bwMode="auto">
            <a:xfrm>
              <a:off x="4953000" y="4419600"/>
              <a:ext cx="2420856"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load page from disk</a:t>
              </a:r>
            </a:p>
          </p:txBody>
        </p:sp>
      </p:grpSp>
      <p:grpSp>
        <p:nvGrpSpPr>
          <p:cNvPr id="107" name="Group 106">
            <a:extLst>
              <a:ext uri="{FF2B5EF4-FFF2-40B4-BE49-F238E27FC236}">
                <a16:creationId xmlns:a16="http://schemas.microsoft.com/office/drawing/2014/main" id="{5E57B37B-C233-A04F-01E1-56BB9134FF37}"/>
              </a:ext>
            </a:extLst>
          </p:cNvPr>
          <p:cNvGrpSpPr>
            <a:grpSpLocks/>
          </p:cNvGrpSpPr>
          <p:nvPr/>
        </p:nvGrpSpPr>
        <p:grpSpPr bwMode="auto">
          <a:xfrm>
            <a:off x="3670049" y="2181225"/>
            <a:ext cx="3444828" cy="2306638"/>
            <a:chOff x="2215108" y="2133600"/>
            <a:chExt cx="3445612" cy="2306638"/>
          </a:xfrm>
        </p:grpSpPr>
        <p:cxnSp>
          <p:nvCxnSpPr>
            <p:cNvPr id="108" name="Straight Arrow Connector 68">
              <a:extLst>
                <a:ext uri="{FF2B5EF4-FFF2-40B4-BE49-F238E27FC236}">
                  <a16:creationId xmlns:a16="http://schemas.microsoft.com/office/drawing/2014/main" id="{23A5F73E-5589-0C8C-2857-6C2FCABD28A4}"/>
                </a:ext>
              </a:extLst>
            </p:cNvPr>
            <p:cNvCxnSpPr>
              <a:cxnSpLocks noChangeShapeType="1"/>
            </p:cNvCxnSpPr>
            <p:nvPr/>
          </p:nvCxnSpPr>
          <p:spPr bwMode="auto">
            <a:xfrm flipV="1">
              <a:off x="2215108" y="2133600"/>
              <a:ext cx="2890292" cy="2306638"/>
            </a:xfrm>
            <a:prstGeom prst="straightConnector1">
              <a:avLst/>
            </a:prstGeom>
            <a:noFill/>
            <a:ln w="6350">
              <a:solidFill>
                <a:srgbClr val="000000"/>
              </a:solidFill>
              <a:prstDash val="dash"/>
              <a:round/>
              <a:headEnd/>
              <a:tailEnd type="arrow" w="med" len="med"/>
            </a:ln>
          </p:spPr>
        </p:cxnSp>
        <p:sp>
          <p:nvSpPr>
            <p:cNvPr id="109" name="TextBox 79">
              <a:extLst>
                <a:ext uri="{FF2B5EF4-FFF2-40B4-BE49-F238E27FC236}">
                  <a16:creationId xmlns:a16="http://schemas.microsoft.com/office/drawing/2014/main" id="{811AA5E0-5E1A-4CBD-53BF-8FDB1ECE0FD0}"/>
                </a:ext>
              </a:extLst>
            </p:cNvPr>
            <p:cNvSpPr txBox="1">
              <a:spLocks noChangeArrowheads="1"/>
            </p:cNvSpPr>
            <p:nvPr/>
          </p:nvSpPr>
          <p:spPr bwMode="auto">
            <a:xfrm>
              <a:off x="3657600" y="3200400"/>
              <a:ext cx="200312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Gill Sans Light"/>
                  <a:ea typeface="MS PGothic" panose="020B0600070205080204" pitchFamily="34" charset="-128"/>
                  <a:cs typeface="Gill Sans Light"/>
                </a:rPr>
                <a:t>update PT entry</a:t>
              </a:r>
            </a:p>
          </p:txBody>
        </p:sp>
      </p:grpSp>
      <p:sp>
        <p:nvSpPr>
          <p:cNvPr id="110" name="TextBox 80">
            <a:extLst>
              <a:ext uri="{FF2B5EF4-FFF2-40B4-BE49-F238E27FC236}">
                <a16:creationId xmlns:a16="http://schemas.microsoft.com/office/drawing/2014/main" id="{FD8AE1FB-073A-D9F4-9070-D96289D37A59}"/>
              </a:ext>
            </a:extLst>
          </p:cNvPr>
          <p:cNvSpPr txBox="1">
            <a:spLocks noChangeArrowheads="1"/>
          </p:cNvSpPr>
          <p:nvPr/>
        </p:nvSpPr>
        <p:spPr bwMode="auto">
          <a:xfrm>
            <a:off x="1981200" y="895350"/>
            <a:ext cx="111120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Process</a:t>
            </a:r>
          </a:p>
        </p:txBody>
      </p:sp>
      <p:grpSp>
        <p:nvGrpSpPr>
          <p:cNvPr id="111" name="Group 110">
            <a:extLst>
              <a:ext uri="{FF2B5EF4-FFF2-40B4-BE49-F238E27FC236}">
                <a16:creationId xmlns:a16="http://schemas.microsoft.com/office/drawing/2014/main" id="{7B10F359-0948-72EF-E634-AFF08A6FBA74}"/>
              </a:ext>
            </a:extLst>
          </p:cNvPr>
          <p:cNvGrpSpPr>
            <a:grpSpLocks/>
          </p:cNvGrpSpPr>
          <p:nvPr/>
        </p:nvGrpSpPr>
        <p:grpSpPr bwMode="auto">
          <a:xfrm>
            <a:off x="1905001" y="4876800"/>
            <a:ext cx="1373363" cy="1314468"/>
            <a:chOff x="381000" y="4876800"/>
            <a:chExt cx="1373124" cy="1314528"/>
          </a:xfrm>
        </p:grpSpPr>
        <p:sp>
          <p:nvSpPr>
            <p:cNvPr id="112" name="TextBox 82">
              <a:extLst>
                <a:ext uri="{FF2B5EF4-FFF2-40B4-BE49-F238E27FC236}">
                  <a16:creationId xmlns:a16="http://schemas.microsoft.com/office/drawing/2014/main" id="{D6263B92-B864-AEDE-A603-D97C86EB9332}"/>
                </a:ext>
              </a:extLst>
            </p:cNvPr>
            <p:cNvSpPr txBox="1">
              <a:spLocks noChangeArrowheads="1"/>
            </p:cNvSpPr>
            <p:nvPr/>
          </p:nvSpPr>
          <p:spPr bwMode="auto">
            <a:xfrm>
              <a:off x="457200" y="5791200"/>
              <a:ext cx="1296924" cy="400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rPr>
                <a:t>scheduler</a:t>
              </a:r>
            </a:p>
          </p:txBody>
        </p:sp>
        <p:sp>
          <p:nvSpPr>
            <p:cNvPr id="113" name="Punched Tape 84">
              <a:extLst>
                <a:ext uri="{FF2B5EF4-FFF2-40B4-BE49-F238E27FC236}">
                  <a16:creationId xmlns:a16="http://schemas.microsoft.com/office/drawing/2014/main" id="{1EE40DFC-CBE1-F36D-A77C-03307E3CDCFC}"/>
                </a:ext>
              </a:extLst>
            </p:cNvPr>
            <p:cNvSpPr>
              <a:spLocks noChangeArrowheads="1"/>
            </p:cNvSpPr>
            <p:nvPr/>
          </p:nvSpPr>
          <p:spPr bwMode="auto">
            <a:xfrm rot="5400000">
              <a:off x="266700" y="4991100"/>
              <a:ext cx="838200" cy="609600"/>
            </a:xfrm>
            <a:prstGeom prst="flowChartPunchedTape">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114" name="Freeform 81">
            <a:extLst>
              <a:ext uri="{FF2B5EF4-FFF2-40B4-BE49-F238E27FC236}">
                <a16:creationId xmlns:a16="http://schemas.microsoft.com/office/drawing/2014/main" id="{B48F8A45-406D-C853-4AEE-ABF6CEFC3107}"/>
              </a:ext>
            </a:extLst>
          </p:cNvPr>
          <p:cNvSpPr>
            <a:spLocks/>
          </p:cNvSpPr>
          <p:nvPr/>
        </p:nvSpPr>
        <p:spPr bwMode="auto">
          <a:xfrm>
            <a:off x="2370139" y="4487864"/>
            <a:ext cx="776287" cy="592137"/>
          </a:xfrm>
          <a:custGeom>
            <a:avLst/>
            <a:gdLst>
              <a:gd name="T0" fmla="*/ 776111 w 776111"/>
              <a:gd name="T1" fmla="*/ 0 h 593008"/>
              <a:gd name="T2" fmla="*/ 310444 w 776111"/>
              <a:gd name="T3" fmla="*/ 112889 h 593008"/>
              <a:gd name="T4" fmla="*/ 366889 w 776111"/>
              <a:gd name="T5" fmla="*/ 522111 h 593008"/>
              <a:gd name="T6" fmla="*/ 0 w 776111"/>
              <a:gd name="T7" fmla="*/ 592667 h 5930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6111" h="593008">
                <a:moveTo>
                  <a:pt x="776111" y="0"/>
                </a:moveTo>
                <a:cubicBezTo>
                  <a:pt x="577379" y="12935"/>
                  <a:pt x="378648" y="25871"/>
                  <a:pt x="310444" y="112889"/>
                </a:cubicBezTo>
                <a:cubicBezTo>
                  <a:pt x="242240" y="199908"/>
                  <a:pt x="418630" y="442148"/>
                  <a:pt x="366889" y="522111"/>
                </a:cubicBezTo>
                <a:cubicBezTo>
                  <a:pt x="315148" y="602074"/>
                  <a:pt x="0" y="592667"/>
                  <a:pt x="0" y="592667"/>
                </a:cubicBezTo>
              </a:path>
            </a:pathLst>
          </a:custGeom>
          <a:noFill/>
          <a:ln w="38100">
            <a:solidFill>
              <a:srgbClr val="3366FF"/>
            </a:solidFill>
            <a:round/>
            <a:headEnd type="none" w="med" len="med"/>
            <a:tailEnd type="arrow" w="med" len="med"/>
          </a:ln>
          <a:extLst>
            <a:ext uri="{909E8E84-426E-40dd-AFC4-6F175D3DCCD1}">
              <a14:hiddenFill xmlns="" xmlns:a14="http://schemas.microsoft.com/office/drawing/2010/main">
                <a:solidFill>
                  <a:srgbClr val="FFFFFF"/>
                </a:solidFill>
              </a14:hiddenFill>
            </a:ext>
          </a:extLst>
        </p:spPr>
        <p:txBody>
          <a:bodyPr anchor="ctr"/>
          <a:lstStyle/>
          <a:p>
            <a:endParaRPr lang="en-US">
              <a:solidFill>
                <a:srgbClr val="000000"/>
              </a:solidFill>
              <a:latin typeface="Gill Sans Light"/>
              <a:cs typeface="Gill Sans Light"/>
            </a:endParaRPr>
          </a:p>
        </p:txBody>
      </p:sp>
      <p:grpSp>
        <p:nvGrpSpPr>
          <p:cNvPr id="115" name="Group 114">
            <a:extLst>
              <a:ext uri="{FF2B5EF4-FFF2-40B4-BE49-F238E27FC236}">
                <a16:creationId xmlns:a16="http://schemas.microsoft.com/office/drawing/2014/main" id="{9EBC98CA-256B-7F03-64B0-50D8FBC05504}"/>
              </a:ext>
            </a:extLst>
          </p:cNvPr>
          <p:cNvGrpSpPr>
            <a:grpSpLocks/>
          </p:cNvGrpSpPr>
          <p:nvPr/>
        </p:nvGrpSpPr>
        <p:grpSpPr bwMode="auto">
          <a:xfrm>
            <a:off x="1676401" y="1962150"/>
            <a:ext cx="1146175" cy="3074988"/>
            <a:chOff x="152400" y="1961444"/>
            <a:chExt cx="1145822" cy="3076223"/>
          </a:xfrm>
        </p:grpSpPr>
        <p:sp>
          <p:nvSpPr>
            <p:cNvPr id="116" name="Freeform 83">
              <a:extLst>
                <a:ext uri="{FF2B5EF4-FFF2-40B4-BE49-F238E27FC236}">
                  <a16:creationId xmlns:a16="http://schemas.microsoft.com/office/drawing/2014/main" id="{A6E974C6-7518-7421-8ABA-3A892D873BA2}"/>
                </a:ext>
              </a:extLst>
            </p:cNvPr>
            <p:cNvSpPr/>
            <p:nvPr/>
          </p:nvSpPr>
          <p:spPr>
            <a:xfrm>
              <a:off x="409496" y="1961444"/>
              <a:ext cx="888726" cy="3076223"/>
            </a:xfrm>
            <a:custGeom>
              <a:avLst/>
              <a:gdLst>
                <a:gd name="connsiteX0" fmla="*/ 42380 w 889046"/>
                <a:gd name="connsiteY0" fmla="*/ 3076223 h 3076223"/>
                <a:gd name="connsiteX1" fmla="*/ 352824 w 889046"/>
                <a:gd name="connsiteY1" fmla="*/ 2483556 h 3076223"/>
                <a:gd name="connsiteX2" fmla="*/ 46 w 889046"/>
                <a:gd name="connsiteY2" fmla="*/ 1919112 h 3076223"/>
                <a:gd name="connsiteX3" fmla="*/ 381046 w 889046"/>
                <a:gd name="connsiteY3" fmla="*/ 1411112 h 3076223"/>
                <a:gd name="connsiteX4" fmla="*/ 268157 w 889046"/>
                <a:gd name="connsiteY4" fmla="*/ 663223 h 3076223"/>
                <a:gd name="connsiteX5" fmla="*/ 889046 w 889046"/>
                <a:gd name="connsiteY5" fmla="*/ 0 h 3076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46" h="3076223">
                  <a:moveTo>
                    <a:pt x="42380" y="3076223"/>
                  </a:moveTo>
                  <a:cubicBezTo>
                    <a:pt x="201130" y="2876315"/>
                    <a:pt x="359880" y="2676408"/>
                    <a:pt x="352824" y="2483556"/>
                  </a:cubicBezTo>
                  <a:cubicBezTo>
                    <a:pt x="345768" y="2290704"/>
                    <a:pt x="-4658" y="2097853"/>
                    <a:pt x="46" y="1919112"/>
                  </a:cubicBezTo>
                  <a:cubicBezTo>
                    <a:pt x="4750" y="1740371"/>
                    <a:pt x="336361" y="1620427"/>
                    <a:pt x="381046" y="1411112"/>
                  </a:cubicBezTo>
                  <a:cubicBezTo>
                    <a:pt x="425731" y="1201797"/>
                    <a:pt x="183490" y="898408"/>
                    <a:pt x="268157" y="663223"/>
                  </a:cubicBezTo>
                  <a:cubicBezTo>
                    <a:pt x="352824" y="428038"/>
                    <a:pt x="889046" y="0"/>
                    <a:pt x="889046" y="0"/>
                  </a:cubicBezTo>
                </a:path>
              </a:pathLst>
            </a:custGeom>
            <a:ln w="38100">
              <a:solidFill>
                <a:srgbClr val="009D00"/>
              </a:solidFill>
              <a:headEnd type="none"/>
              <a:tailEnd type="arrow"/>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Gill Sans Light"/>
                <a:ea typeface="MS PGothic" charset="0"/>
                <a:cs typeface="Gill Sans Light"/>
              </a:endParaRPr>
            </a:p>
          </p:txBody>
        </p:sp>
        <p:sp>
          <p:nvSpPr>
            <p:cNvPr id="117" name="TextBox 116">
              <a:extLst>
                <a:ext uri="{FF2B5EF4-FFF2-40B4-BE49-F238E27FC236}">
                  <a16:creationId xmlns:a16="http://schemas.microsoft.com/office/drawing/2014/main" id="{4C08404C-F1A8-8870-44A0-DF9579764B79}"/>
                </a:ext>
              </a:extLst>
            </p:cNvPr>
            <p:cNvSpPr txBox="1"/>
            <p:nvPr/>
          </p:nvSpPr>
          <p:spPr>
            <a:xfrm>
              <a:off x="152400" y="2132963"/>
              <a:ext cx="709334" cy="400271"/>
            </a:xfrm>
            <a:prstGeom prst="rect">
              <a:avLst/>
            </a:prstGeom>
            <a:noFill/>
            <a:ln w="38100">
              <a:noFill/>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9D00"/>
                  </a:solidFill>
                  <a:effectLst/>
                  <a:uLnTx/>
                  <a:uFillTx/>
                  <a:latin typeface="Gill Sans" charset="0"/>
                  <a:ea typeface="Gill Sans" charset="0"/>
                  <a:cs typeface="Gill Sans" charset="0"/>
                </a:rPr>
                <a:t>retry</a:t>
              </a:r>
            </a:p>
          </p:txBody>
        </p:sp>
      </p:grpSp>
      <p:sp>
        <p:nvSpPr>
          <p:cNvPr id="118" name="Cube 117">
            <a:extLst>
              <a:ext uri="{FF2B5EF4-FFF2-40B4-BE49-F238E27FC236}">
                <a16:creationId xmlns:a16="http://schemas.microsoft.com/office/drawing/2014/main" id="{2B3BAA0B-F0BF-1422-92D5-C3B0836B8A4B}"/>
              </a:ext>
            </a:extLst>
          </p:cNvPr>
          <p:cNvSpPr>
            <a:spLocks noChangeArrowheads="1"/>
          </p:cNvSpPr>
          <p:nvPr/>
        </p:nvSpPr>
        <p:spPr bwMode="auto">
          <a:xfrm>
            <a:off x="8915400" y="3200400"/>
            <a:ext cx="457200" cy="152400"/>
          </a:xfrm>
          <a:prstGeom prst="cube">
            <a:avLst>
              <a:gd name="adj" fmla="val 25000"/>
            </a:avLst>
          </a:prstGeom>
          <a:solidFill>
            <a:srgbClr val="FF6600"/>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nvGrpSpPr>
          <p:cNvPr id="119" name="Group 118">
            <a:extLst>
              <a:ext uri="{FF2B5EF4-FFF2-40B4-BE49-F238E27FC236}">
                <a16:creationId xmlns:a16="http://schemas.microsoft.com/office/drawing/2014/main" id="{18A83C49-5130-2FD9-5DE9-ADA020708332}"/>
              </a:ext>
            </a:extLst>
          </p:cNvPr>
          <p:cNvGrpSpPr/>
          <p:nvPr/>
        </p:nvGrpSpPr>
        <p:grpSpPr>
          <a:xfrm>
            <a:off x="5867400" y="1600201"/>
            <a:ext cx="2895600" cy="395539"/>
            <a:chOff x="4343400" y="1600200"/>
            <a:chExt cx="2895600" cy="395539"/>
          </a:xfrm>
        </p:grpSpPr>
        <p:cxnSp>
          <p:nvCxnSpPr>
            <p:cNvPr id="120" name="Straight Arrow Connector 11">
              <a:extLst>
                <a:ext uri="{FF2B5EF4-FFF2-40B4-BE49-F238E27FC236}">
                  <a16:creationId xmlns:a16="http://schemas.microsoft.com/office/drawing/2014/main" id="{B7B68D33-AC27-5A82-1851-2F8A9D3634CF}"/>
                </a:ext>
              </a:extLst>
            </p:cNvPr>
            <p:cNvCxnSpPr>
              <a:cxnSpLocks noChangeShapeType="1"/>
              <a:stCxn id="72" idx="3"/>
            </p:cNvCxnSpPr>
            <p:nvPr/>
          </p:nvCxnSpPr>
          <p:spPr bwMode="auto">
            <a:xfrm>
              <a:off x="4343400" y="1676400"/>
              <a:ext cx="762000" cy="0"/>
            </a:xfrm>
            <a:prstGeom prst="straightConnector1">
              <a:avLst/>
            </a:prstGeom>
            <a:noFill/>
            <a:ln w="38100">
              <a:solidFill>
                <a:srgbClr val="000000"/>
              </a:solidFill>
              <a:round/>
              <a:headEnd/>
              <a:tailEnd type="arrow" w="med" len="med"/>
            </a:ln>
          </p:spPr>
        </p:cxnSp>
        <p:cxnSp>
          <p:nvCxnSpPr>
            <p:cNvPr id="121" name="Straight Arrow Connector 25">
              <a:extLst>
                <a:ext uri="{FF2B5EF4-FFF2-40B4-BE49-F238E27FC236}">
                  <a16:creationId xmlns:a16="http://schemas.microsoft.com/office/drawing/2014/main" id="{AAD45087-BE63-E9BD-AED9-2B4FB8670DD1}"/>
                </a:ext>
              </a:extLst>
            </p:cNvPr>
            <p:cNvCxnSpPr>
              <a:cxnSpLocks noChangeShapeType="1"/>
              <a:stCxn id="122" idx="3"/>
            </p:cNvCxnSpPr>
            <p:nvPr/>
          </p:nvCxnSpPr>
          <p:spPr bwMode="auto">
            <a:xfrm>
              <a:off x="5867400" y="1676400"/>
              <a:ext cx="1371600" cy="319339"/>
            </a:xfrm>
            <a:prstGeom prst="straightConnector1">
              <a:avLst/>
            </a:prstGeom>
            <a:noFill/>
            <a:ln w="38100">
              <a:solidFill>
                <a:srgbClr val="000000"/>
              </a:solidFill>
              <a:round/>
              <a:headEnd/>
              <a:tailEnd type="arrow" w="med" len="med"/>
            </a:ln>
          </p:spPr>
        </p:cxnSp>
        <p:sp>
          <p:nvSpPr>
            <p:cNvPr id="122" name="Rectangle 121">
              <a:extLst>
                <a:ext uri="{FF2B5EF4-FFF2-40B4-BE49-F238E27FC236}">
                  <a16:creationId xmlns:a16="http://schemas.microsoft.com/office/drawing/2014/main" id="{3663FD1D-D7C7-01A7-7C5E-85546A6F03FA}"/>
                </a:ext>
              </a:extLst>
            </p:cNvPr>
            <p:cNvSpPr/>
            <p:nvPr/>
          </p:nvSpPr>
          <p:spPr bwMode="auto">
            <a:xfrm>
              <a:off x="5105400" y="1600200"/>
              <a:ext cx="762000" cy="1524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grpSp>
      <p:cxnSp>
        <p:nvCxnSpPr>
          <p:cNvPr id="123" name="Straight Arrow Connector 122">
            <a:extLst>
              <a:ext uri="{FF2B5EF4-FFF2-40B4-BE49-F238E27FC236}">
                <a16:creationId xmlns:a16="http://schemas.microsoft.com/office/drawing/2014/main" id="{2327D2E4-FAE4-14A0-2807-E829011BC774}"/>
              </a:ext>
            </a:extLst>
          </p:cNvPr>
          <p:cNvCxnSpPr>
            <a:stCxn id="72" idx="3"/>
            <a:endCxn id="103" idx="1"/>
          </p:cNvCxnSpPr>
          <p:nvPr/>
        </p:nvCxnSpPr>
        <p:spPr bwMode="auto">
          <a:xfrm>
            <a:off x="5867400" y="1676400"/>
            <a:ext cx="762000" cy="533400"/>
          </a:xfrm>
          <a:prstGeom prst="straightConnector1">
            <a:avLst/>
          </a:prstGeom>
          <a:solidFill>
            <a:srgbClr val="FFFFFF"/>
          </a:solidFill>
          <a:ln w="38100" cap="flat" cmpd="sng" algn="ctr">
            <a:solidFill>
              <a:srgbClr val="000000"/>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nvGrpSpPr>
          <p:cNvPr id="124" name="Group 123">
            <a:extLst>
              <a:ext uri="{FF2B5EF4-FFF2-40B4-BE49-F238E27FC236}">
                <a16:creationId xmlns:a16="http://schemas.microsoft.com/office/drawing/2014/main" id="{8D2D5213-AC15-0E98-9EAB-A6539BE9057D}"/>
              </a:ext>
            </a:extLst>
          </p:cNvPr>
          <p:cNvGrpSpPr/>
          <p:nvPr/>
        </p:nvGrpSpPr>
        <p:grpSpPr>
          <a:xfrm>
            <a:off x="6019801" y="1771652"/>
            <a:ext cx="2895601" cy="1523996"/>
            <a:chOff x="4724400" y="1802068"/>
            <a:chExt cx="3070763" cy="1182748"/>
          </a:xfrm>
        </p:grpSpPr>
        <p:cxnSp>
          <p:nvCxnSpPr>
            <p:cNvPr id="125" name="Straight Connector 15">
              <a:extLst>
                <a:ext uri="{FF2B5EF4-FFF2-40B4-BE49-F238E27FC236}">
                  <a16:creationId xmlns:a16="http://schemas.microsoft.com/office/drawing/2014/main" id="{1FBB93CB-8F44-CCFB-1BBB-D23401973A28}"/>
                </a:ext>
              </a:extLst>
            </p:cNvPr>
            <p:cNvCxnSpPr>
              <a:cxnSpLocks noChangeShapeType="1"/>
            </p:cNvCxnSpPr>
            <p:nvPr/>
          </p:nvCxnSpPr>
          <p:spPr bwMode="auto">
            <a:xfrm>
              <a:off x="4724400" y="2667000"/>
              <a:ext cx="1371600" cy="0"/>
            </a:xfrm>
            <a:prstGeom prst="line">
              <a:avLst/>
            </a:prstGeom>
            <a:noFill/>
            <a:ln w="38100">
              <a:solidFill>
                <a:srgbClr val="000000"/>
              </a:solidFill>
              <a:round/>
              <a:headEnd/>
              <a:tailEnd/>
            </a:ln>
          </p:spPr>
        </p:cxnSp>
        <p:cxnSp>
          <p:nvCxnSpPr>
            <p:cNvPr id="126" name="Straight Connector 17">
              <a:extLst>
                <a:ext uri="{FF2B5EF4-FFF2-40B4-BE49-F238E27FC236}">
                  <a16:creationId xmlns:a16="http://schemas.microsoft.com/office/drawing/2014/main" id="{269278D5-29F0-C1BF-E5FC-810B03435617}"/>
                </a:ext>
              </a:extLst>
            </p:cNvPr>
            <p:cNvCxnSpPr>
              <a:cxnSpLocks noChangeShapeType="1"/>
            </p:cNvCxnSpPr>
            <p:nvPr/>
          </p:nvCxnSpPr>
          <p:spPr bwMode="auto">
            <a:xfrm flipV="1">
              <a:off x="4724400" y="1802068"/>
              <a:ext cx="0" cy="864932"/>
            </a:xfrm>
            <a:prstGeom prst="line">
              <a:avLst/>
            </a:prstGeom>
            <a:noFill/>
            <a:ln w="38100">
              <a:solidFill>
                <a:srgbClr val="000000"/>
              </a:solidFill>
              <a:round/>
              <a:headEnd/>
              <a:tailEnd/>
            </a:ln>
          </p:spPr>
        </p:cxnSp>
        <p:cxnSp>
          <p:nvCxnSpPr>
            <p:cNvPr id="127" name="Straight Connector 19">
              <a:extLst>
                <a:ext uri="{FF2B5EF4-FFF2-40B4-BE49-F238E27FC236}">
                  <a16:creationId xmlns:a16="http://schemas.microsoft.com/office/drawing/2014/main" id="{29DEFED4-1C94-398E-944A-1B51610EB09A}"/>
                </a:ext>
              </a:extLst>
            </p:cNvPr>
            <p:cNvCxnSpPr>
              <a:cxnSpLocks noChangeShapeType="1"/>
              <a:endCxn id="118" idx="2"/>
            </p:cNvCxnSpPr>
            <p:nvPr/>
          </p:nvCxnSpPr>
          <p:spPr bwMode="auto">
            <a:xfrm>
              <a:off x="6082744" y="2667000"/>
              <a:ext cx="1712419" cy="317816"/>
            </a:xfrm>
            <a:prstGeom prst="line">
              <a:avLst/>
            </a:prstGeom>
            <a:noFill/>
            <a:ln w="38100">
              <a:solidFill>
                <a:srgbClr val="000000"/>
              </a:solidFill>
              <a:round/>
              <a:headEnd type="none" w="med" len="med"/>
              <a:tailEnd type="arrow" w="med" len="med"/>
            </a:ln>
          </p:spPr>
        </p:cxnSp>
      </p:grpSp>
      <p:sp>
        <p:nvSpPr>
          <p:cNvPr id="128" name="TextBox 39">
            <a:extLst>
              <a:ext uri="{FF2B5EF4-FFF2-40B4-BE49-F238E27FC236}">
                <a16:creationId xmlns:a16="http://schemas.microsoft.com/office/drawing/2014/main" id="{4BEEDBD0-3FF8-CB2C-38F4-886D64D956C1}"/>
              </a:ext>
            </a:extLst>
          </p:cNvPr>
          <p:cNvSpPr txBox="1">
            <a:spLocks noChangeArrowheads="1"/>
          </p:cNvSpPr>
          <p:nvPr/>
        </p:nvSpPr>
        <p:spPr bwMode="auto">
          <a:xfrm>
            <a:off x="8026401" y="2410327"/>
            <a:ext cx="824265"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frame#</a:t>
            </a:r>
          </a:p>
        </p:txBody>
      </p:sp>
      <p:sp>
        <p:nvSpPr>
          <p:cNvPr id="129" name="TextBox 40">
            <a:extLst>
              <a:ext uri="{FF2B5EF4-FFF2-40B4-BE49-F238E27FC236}">
                <a16:creationId xmlns:a16="http://schemas.microsoft.com/office/drawing/2014/main" id="{3C9E40A7-BCCB-7AA5-4555-F148010D8F01}"/>
              </a:ext>
            </a:extLst>
          </p:cNvPr>
          <p:cNvSpPr txBox="1">
            <a:spLocks noChangeArrowheads="1"/>
          </p:cNvSpPr>
          <p:nvPr/>
        </p:nvSpPr>
        <p:spPr bwMode="auto">
          <a:xfrm>
            <a:off x="7694613" y="3079924"/>
            <a:ext cx="68429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offset</a:t>
            </a:r>
          </a:p>
        </p:txBody>
      </p:sp>
    </p:spTree>
    <p:extLst>
      <p:ext uri="{BB962C8B-B14F-4D97-AF65-F5344CB8AC3E}">
        <p14:creationId xmlns:p14="http://schemas.microsoft.com/office/powerpoint/2010/main" val="279123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left)">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9"/>
                                        </p:tgtEl>
                                        <p:attrNameLst>
                                          <p:attrName>style.visibility</p:attrName>
                                        </p:attrNameLst>
                                      </p:cBhvr>
                                      <p:to>
                                        <p:strVal val="visible"/>
                                      </p:to>
                                    </p:set>
                                    <p:animEffect transition="in" filter="wipe(left)">
                                      <p:cBhvr>
                                        <p:cTn id="12" dur="500"/>
                                        <p:tgtEl>
                                          <p:spTgt spid="119"/>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82"/>
                                        </p:tgtEl>
                                        <p:attrNameLst>
                                          <p:attrName>style.visibility</p:attrName>
                                        </p:attrNameLst>
                                      </p:cBhvr>
                                      <p:to>
                                        <p:strVal val="visible"/>
                                      </p:to>
                                    </p:se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wipe(left)">
                                      <p:cBhvr>
                                        <p:cTn id="21" dur="500"/>
                                        <p:tgtEl>
                                          <p:spTgt spid="74"/>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83"/>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8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119"/>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74"/>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84"/>
                                        </p:tgtEl>
                                        <p:attrNameLst>
                                          <p:attrName>style.visibility</p:attrName>
                                        </p:attrNameLst>
                                      </p:cBhvr>
                                      <p:to>
                                        <p:strVal val="hidden"/>
                                      </p:to>
                                    </p:set>
                                  </p:childTnLst>
                                </p:cTn>
                              </p:par>
                            </p:childTnLst>
                          </p:cTn>
                        </p:par>
                        <p:par>
                          <p:cTn id="36" fill="hold">
                            <p:stCondLst>
                              <p:cond delay="0"/>
                            </p:stCondLst>
                            <p:childTnLst>
                              <p:par>
                                <p:cTn id="37" presetID="1" presetClass="exit" presetSubtype="0" fill="hold" grpId="1" nodeType="afterEffect">
                                  <p:stCondLst>
                                    <p:cond delay="0"/>
                                  </p:stCondLst>
                                  <p:childTnLst>
                                    <p:set>
                                      <p:cBhvr>
                                        <p:cTn id="38" dur="1" fill="hold">
                                          <p:stCondLst>
                                            <p:cond delay="0"/>
                                          </p:stCondLst>
                                        </p:cTn>
                                        <p:tgtEl>
                                          <p:spTgt spid="81"/>
                                        </p:tgtEl>
                                        <p:attrNameLst>
                                          <p:attrName>style.visibility</p:attrName>
                                        </p:attrNameLst>
                                      </p:cBhvr>
                                      <p:to>
                                        <p:strVal val="hidden"/>
                                      </p:to>
                                    </p:set>
                                  </p:childTnLst>
                                </p:cTn>
                              </p:par>
                            </p:childTnLst>
                          </p:cTn>
                        </p:par>
                        <p:par>
                          <p:cTn id="39" fill="hold">
                            <p:stCondLst>
                              <p:cond delay="0"/>
                            </p:stCondLst>
                            <p:childTnLst>
                              <p:par>
                                <p:cTn id="40" presetID="1" presetClass="exit" presetSubtype="0" fill="hold" grpId="1" nodeType="afterEffect">
                                  <p:stCondLst>
                                    <p:cond delay="0"/>
                                  </p:stCondLst>
                                  <p:childTnLst>
                                    <p:set>
                                      <p:cBhvr>
                                        <p:cTn id="41" dur="1" fill="hold">
                                          <p:stCondLst>
                                            <p:cond delay="0"/>
                                          </p:stCondLst>
                                        </p:cTn>
                                        <p:tgtEl>
                                          <p:spTgt spid="82"/>
                                        </p:tgtEl>
                                        <p:attrNameLst>
                                          <p:attrName>style.visibility</p:attrName>
                                        </p:attrNameLst>
                                      </p:cBhvr>
                                      <p:to>
                                        <p:strVal val="hidden"/>
                                      </p:to>
                                    </p:set>
                                  </p:childTnLst>
                                </p:cTn>
                              </p:par>
                            </p:childTnLst>
                          </p:cTn>
                        </p:par>
                        <p:par>
                          <p:cTn id="42" fill="hold">
                            <p:stCondLst>
                              <p:cond delay="0"/>
                            </p:stCondLst>
                            <p:childTnLst>
                              <p:par>
                                <p:cTn id="43" presetID="1" presetClass="exit" presetSubtype="0" fill="hold" grpId="1" nodeType="afterEffect">
                                  <p:stCondLst>
                                    <p:cond delay="0"/>
                                  </p:stCondLst>
                                  <p:childTnLst>
                                    <p:set>
                                      <p:cBhvr>
                                        <p:cTn id="44" dur="1" fill="hold">
                                          <p:stCondLst>
                                            <p:cond delay="0"/>
                                          </p:stCondLst>
                                        </p:cTn>
                                        <p:tgtEl>
                                          <p:spTgt spid="83"/>
                                        </p:tgtEl>
                                        <p:attrNameLst>
                                          <p:attrName>style.visibility</p:attrName>
                                        </p:attrNameLst>
                                      </p:cBhvr>
                                      <p:to>
                                        <p:strVal val="hidden"/>
                                      </p:to>
                                    </p:set>
                                  </p:childTnLst>
                                </p:cTn>
                              </p:par>
                              <p:par>
                                <p:cTn id="45" presetID="22" presetClass="entr" presetSubtype="8" fill="hold" nodeType="with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wipe(left)">
                                      <p:cBhvr>
                                        <p:cTn id="47" dur="500"/>
                                        <p:tgtEl>
                                          <p:spTgt spid="7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3"/>
                                        </p:tgtEl>
                                        <p:attrNameLst>
                                          <p:attrName>style.visibility</p:attrName>
                                        </p:attrNameLst>
                                      </p:cBhvr>
                                      <p:to>
                                        <p:strVal val="visible"/>
                                      </p:to>
                                    </p:set>
                                    <p:animEffect transition="in" filter="wipe(left)">
                                      <p:cBhvr>
                                        <p:cTn id="52" dur="500"/>
                                        <p:tgtEl>
                                          <p:spTgt spid="123"/>
                                        </p:tgtEl>
                                      </p:cBhvr>
                                    </p:animEffect>
                                  </p:childTnLst>
                                </p:cTn>
                              </p:par>
                              <p:par>
                                <p:cTn id="53" presetID="1" presetClass="entr" presetSubtype="0" fill="hold" grpId="2" nodeType="withEffect">
                                  <p:stCondLst>
                                    <p:cond delay="0"/>
                                  </p:stCondLst>
                                  <p:childTnLst>
                                    <p:set>
                                      <p:cBhvr>
                                        <p:cTn id="54" dur="1" fill="hold">
                                          <p:stCondLst>
                                            <p:cond delay="0"/>
                                          </p:stCondLst>
                                        </p:cTn>
                                        <p:tgtEl>
                                          <p:spTgt spid="81"/>
                                        </p:tgtEl>
                                        <p:attrNameLst>
                                          <p:attrName>style.visibility</p:attrName>
                                        </p:attrNameLst>
                                      </p:cBhvr>
                                      <p:to>
                                        <p:strVal val="visible"/>
                                      </p:to>
                                    </p:set>
                                  </p:childTnLst>
                                </p:cTn>
                              </p:par>
                            </p:childTnLst>
                          </p:cTn>
                        </p:par>
                        <p:par>
                          <p:cTn id="55" fill="hold">
                            <p:stCondLst>
                              <p:cond delay="500"/>
                            </p:stCondLst>
                            <p:childTnLst>
                              <p:par>
                                <p:cTn id="56" presetID="1" presetClass="entr" presetSubtype="0" fill="hold" nodeType="afterEffect">
                                  <p:stCondLst>
                                    <p:cond delay="0"/>
                                  </p:stCondLst>
                                  <p:childTnLst>
                                    <p:set>
                                      <p:cBhvr>
                                        <p:cTn id="57" dur="1" fill="hold">
                                          <p:stCondLst>
                                            <p:cond delay="0"/>
                                          </p:stCondLst>
                                        </p:cTn>
                                        <p:tgtEl>
                                          <p:spTgt spid="85"/>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8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79"/>
                                        </p:tgtEl>
                                        <p:attrNameLst>
                                          <p:attrName>style.visibility</p:attrName>
                                        </p:attrNameLst>
                                      </p:cBhvr>
                                      <p:to>
                                        <p:strVal val="hidden"/>
                                      </p:to>
                                    </p:set>
                                  </p:childTnLst>
                                </p:cTn>
                              </p:par>
                            </p:childTnLst>
                          </p:cTn>
                        </p:par>
                        <p:par>
                          <p:cTn id="64" fill="hold">
                            <p:stCondLst>
                              <p:cond delay="0"/>
                            </p:stCondLst>
                            <p:childTnLst>
                              <p:par>
                                <p:cTn id="65" presetID="1" presetClass="exit" presetSubtype="0" fill="hold" grpId="4" nodeType="afterEffect">
                                  <p:stCondLst>
                                    <p:cond delay="0"/>
                                  </p:stCondLst>
                                  <p:childTnLst>
                                    <p:set>
                                      <p:cBhvr>
                                        <p:cTn id="66" dur="1" fill="hold">
                                          <p:stCondLst>
                                            <p:cond delay="0"/>
                                          </p:stCondLst>
                                        </p:cTn>
                                        <p:tgtEl>
                                          <p:spTgt spid="81"/>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123"/>
                                        </p:tgtEl>
                                        <p:attrNameLst>
                                          <p:attrName>style.visibility</p:attrName>
                                        </p:attrNameLst>
                                      </p:cBhvr>
                                      <p:to>
                                        <p:strVal val="hidden"/>
                                      </p:to>
                                    </p:set>
                                  </p:childTnLst>
                                </p:cTn>
                              </p:par>
                            </p:childTnLst>
                          </p:cTn>
                        </p:par>
                        <p:par>
                          <p:cTn id="69" fill="hold">
                            <p:stCondLst>
                              <p:cond delay="0"/>
                            </p:stCondLst>
                            <p:childTnLst>
                              <p:par>
                                <p:cTn id="70" presetID="22" presetClass="entr" presetSubtype="1" fill="hold" nodeType="afterEffect">
                                  <p:stCondLst>
                                    <p:cond delay="0"/>
                                  </p:stCondLst>
                                  <p:childTnLst>
                                    <p:set>
                                      <p:cBhvr>
                                        <p:cTn id="71" dur="1" fill="hold">
                                          <p:stCondLst>
                                            <p:cond delay="0"/>
                                          </p:stCondLst>
                                        </p:cTn>
                                        <p:tgtEl>
                                          <p:spTgt spid="92"/>
                                        </p:tgtEl>
                                        <p:attrNameLst>
                                          <p:attrName>style.visibility</p:attrName>
                                        </p:attrNameLst>
                                      </p:cBhvr>
                                      <p:to>
                                        <p:strVal val="visible"/>
                                      </p:to>
                                    </p:set>
                                    <p:animEffect transition="in" filter="wipe(up)">
                                      <p:cBhvr>
                                        <p:cTn id="72" dur="500"/>
                                        <p:tgtEl>
                                          <p:spTgt spid="92"/>
                                        </p:tgtEl>
                                      </p:cBhvr>
                                    </p:animEffect>
                                  </p:childTnLst>
                                </p:cTn>
                              </p:par>
                            </p:childTnLst>
                          </p:cTn>
                        </p:par>
                        <p:par>
                          <p:cTn id="73" fill="hold">
                            <p:stCondLst>
                              <p:cond delay="500"/>
                            </p:stCondLst>
                            <p:childTnLst>
                              <p:par>
                                <p:cTn id="74" presetID="1" presetClass="entr" presetSubtype="0" fill="hold" nodeType="afterEffect">
                                  <p:stCondLst>
                                    <p:cond delay="0"/>
                                  </p:stCondLst>
                                  <p:childTnLst>
                                    <p:set>
                                      <p:cBhvr>
                                        <p:cTn id="75" dur="1" fill="hold">
                                          <p:stCondLst>
                                            <p:cond delay="0"/>
                                          </p:stCondLst>
                                        </p:cTn>
                                        <p:tgtEl>
                                          <p:spTgt spid="95"/>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101"/>
                                        </p:tgtEl>
                                        <p:attrNameLst>
                                          <p:attrName>style.visibility</p:attrName>
                                        </p:attrNameLst>
                                      </p:cBhvr>
                                      <p:to>
                                        <p:strVal val="visible"/>
                                      </p:to>
                                    </p:set>
                                    <p:animEffect transition="in" filter="wipe(left)">
                                      <p:cBhvr>
                                        <p:cTn id="80" dur="500"/>
                                        <p:tgtEl>
                                          <p:spTgt spid="101"/>
                                        </p:tgtEl>
                                      </p:cBhvr>
                                    </p:animEffect>
                                  </p:childTnLst>
                                </p:cTn>
                              </p:par>
                            </p:childTnLst>
                          </p:cTn>
                        </p:par>
                        <p:par>
                          <p:cTn id="81" fill="hold">
                            <p:stCondLst>
                              <p:cond delay="500"/>
                            </p:stCondLst>
                            <p:childTnLst>
                              <p:par>
                                <p:cTn id="82" presetID="1" presetClass="entr" presetSubtype="0" fill="hold" grpId="0" nodeType="afterEffect">
                                  <p:stCondLst>
                                    <p:cond delay="0"/>
                                  </p:stCondLst>
                                  <p:childTnLst>
                                    <p:set>
                                      <p:cBhvr>
                                        <p:cTn id="83" dur="1" fill="hold">
                                          <p:stCondLst>
                                            <p:cond delay="0"/>
                                          </p:stCondLst>
                                        </p:cTn>
                                        <p:tgtEl>
                                          <p:spTgt spid="99"/>
                                        </p:tgtEl>
                                        <p:attrNameLst>
                                          <p:attrName>style.visibility</p:attrName>
                                        </p:attrNameLst>
                                      </p:cBhvr>
                                      <p:to>
                                        <p:strVal val="visible"/>
                                      </p:to>
                                    </p:set>
                                  </p:childTnLst>
                                </p:cTn>
                              </p:par>
                            </p:childTnLst>
                          </p:cTn>
                        </p:par>
                        <p:par>
                          <p:cTn id="84" fill="hold">
                            <p:stCondLst>
                              <p:cond delay="500"/>
                            </p:stCondLst>
                            <p:childTnLst>
                              <p:par>
                                <p:cTn id="85" presetID="22" presetClass="entr" presetSubtype="4" fill="hold" nodeType="afterEffect">
                                  <p:stCondLst>
                                    <p:cond delay="0"/>
                                  </p:stCondLst>
                                  <p:childTnLst>
                                    <p:set>
                                      <p:cBhvr>
                                        <p:cTn id="86" dur="1" fill="hold">
                                          <p:stCondLst>
                                            <p:cond delay="0"/>
                                          </p:stCondLst>
                                        </p:cTn>
                                        <p:tgtEl>
                                          <p:spTgt spid="104"/>
                                        </p:tgtEl>
                                        <p:attrNameLst>
                                          <p:attrName>style.visibility</p:attrName>
                                        </p:attrNameLst>
                                      </p:cBhvr>
                                      <p:to>
                                        <p:strVal val="visible"/>
                                      </p:to>
                                    </p:set>
                                    <p:animEffect transition="in" filter="wipe(down)">
                                      <p:cBhvr>
                                        <p:cTn id="87" dur="500"/>
                                        <p:tgtEl>
                                          <p:spTgt spid="104"/>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10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104"/>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101"/>
                                        </p:tgtEl>
                                        <p:attrNameLst>
                                          <p:attrName>style.visibility</p:attrName>
                                        </p:attrNameLst>
                                      </p:cBhvr>
                                      <p:to>
                                        <p:strVal val="hidden"/>
                                      </p:to>
                                    </p:set>
                                  </p:childTnLst>
                                </p:cTn>
                              </p:par>
                            </p:childTnLst>
                          </p:cTn>
                        </p:par>
                        <p:par>
                          <p:cTn id="97" fill="hold">
                            <p:stCondLst>
                              <p:cond delay="0"/>
                            </p:stCondLst>
                            <p:childTnLst>
                              <p:par>
                                <p:cTn id="98" presetID="22" presetClass="entr" presetSubtype="8" fill="hold" nodeType="afterEffect">
                                  <p:stCondLst>
                                    <p:cond delay="0"/>
                                  </p:stCondLst>
                                  <p:childTnLst>
                                    <p:set>
                                      <p:cBhvr>
                                        <p:cTn id="99" dur="1" fill="hold">
                                          <p:stCondLst>
                                            <p:cond delay="0"/>
                                          </p:stCondLst>
                                        </p:cTn>
                                        <p:tgtEl>
                                          <p:spTgt spid="107"/>
                                        </p:tgtEl>
                                        <p:attrNameLst>
                                          <p:attrName>style.visibility</p:attrName>
                                        </p:attrNameLst>
                                      </p:cBhvr>
                                      <p:to>
                                        <p:strVal val="visible"/>
                                      </p:to>
                                    </p:set>
                                    <p:animEffect transition="in" filter="wipe(left)">
                                      <p:cBhvr>
                                        <p:cTn id="100" dur="500"/>
                                        <p:tgtEl>
                                          <p:spTgt spid="107"/>
                                        </p:tgtEl>
                                      </p:cBhvr>
                                    </p:animEffect>
                                  </p:childTnLst>
                                </p:cTn>
                              </p:par>
                            </p:childTnLst>
                          </p:cTn>
                        </p:par>
                        <p:par>
                          <p:cTn id="101" fill="hold">
                            <p:stCondLst>
                              <p:cond delay="500"/>
                            </p:stCondLst>
                            <p:childTnLst>
                              <p:par>
                                <p:cTn id="102" presetID="1" presetClass="entr" presetSubtype="0" fill="hold" grpId="0" nodeType="afterEffect">
                                  <p:stCondLst>
                                    <p:cond delay="0"/>
                                  </p:stCondLst>
                                  <p:childTnLst>
                                    <p:set>
                                      <p:cBhvr>
                                        <p:cTn id="103" dur="1" fill="hold">
                                          <p:stCondLst>
                                            <p:cond delay="0"/>
                                          </p:stCondLst>
                                        </p:cTn>
                                        <p:tgtEl>
                                          <p:spTgt spid="103"/>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nodeType="clickEffect">
                                  <p:stCondLst>
                                    <p:cond delay="0"/>
                                  </p:stCondLst>
                                  <p:childTnLst>
                                    <p:set>
                                      <p:cBhvr>
                                        <p:cTn id="107" dur="1" fill="hold">
                                          <p:stCondLst>
                                            <p:cond delay="0"/>
                                          </p:stCondLst>
                                        </p:cTn>
                                        <p:tgtEl>
                                          <p:spTgt spid="107"/>
                                        </p:tgtEl>
                                        <p:attrNameLst>
                                          <p:attrName>style.visibility</p:attrName>
                                        </p:attrNameLst>
                                      </p:cBhvr>
                                      <p:to>
                                        <p:strVal val="hidden"/>
                                      </p:to>
                                    </p:set>
                                  </p:childTnLst>
                                </p:cTn>
                              </p:par>
                            </p:childTnLst>
                          </p:cTn>
                        </p:par>
                        <p:par>
                          <p:cTn id="108" fill="hold">
                            <p:stCondLst>
                              <p:cond delay="0"/>
                            </p:stCondLst>
                            <p:childTnLst>
                              <p:par>
                                <p:cTn id="109" presetID="22" presetClass="entr" presetSubtype="1" fill="hold" grpId="0" nodeType="afterEffect">
                                  <p:stCondLst>
                                    <p:cond delay="0"/>
                                  </p:stCondLst>
                                  <p:childTnLst>
                                    <p:set>
                                      <p:cBhvr>
                                        <p:cTn id="110" dur="1" fill="hold">
                                          <p:stCondLst>
                                            <p:cond delay="0"/>
                                          </p:stCondLst>
                                        </p:cTn>
                                        <p:tgtEl>
                                          <p:spTgt spid="114"/>
                                        </p:tgtEl>
                                        <p:attrNameLst>
                                          <p:attrName>style.visibility</p:attrName>
                                        </p:attrNameLst>
                                      </p:cBhvr>
                                      <p:to>
                                        <p:strVal val="visible"/>
                                      </p:to>
                                    </p:set>
                                    <p:animEffect transition="in" filter="wipe(up)">
                                      <p:cBhvr>
                                        <p:cTn id="111" dur="500"/>
                                        <p:tgtEl>
                                          <p:spTgt spid="114"/>
                                        </p:tgtEl>
                                      </p:cBhvr>
                                    </p:animEffect>
                                  </p:childTnLst>
                                </p:cTn>
                              </p:par>
                            </p:childTnLst>
                          </p:cTn>
                        </p:par>
                        <p:par>
                          <p:cTn id="112" fill="hold">
                            <p:stCondLst>
                              <p:cond delay="500"/>
                            </p:stCondLst>
                            <p:childTnLst>
                              <p:par>
                                <p:cTn id="113" presetID="3" presetClass="entr" presetSubtype="10" fill="hold" nodeType="afterEffect">
                                  <p:stCondLst>
                                    <p:cond delay="0"/>
                                  </p:stCondLst>
                                  <p:childTnLst>
                                    <p:set>
                                      <p:cBhvr>
                                        <p:cTn id="114" dur="1" fill="hold">
                                          <p:stCondLst>
                                            <p:cond delay="0"/>
                                          </p:stCondLst>
                                        </p:cTn>
                                        <p:tgtEl>
                                          <p:spTgt spid="111"/>
                                        </p:tgtEl>
                                        <p:attrNameLst>
                                          <p:attrName>style.visibility</p:attrName>
                                        </p:attrNameLst>
                                      </p:cBhvr>
                                      <p:to>
                                        <p:strVal val="visible"/>
                                      </p:to>
                                    </p:set>
                                    <p:animEffect transition="in" filter="blinds(horizontal)">
                                      <p:cBhvr>
                                        <p:cTn id="115" dur="500"/>
                                        <p:tgtEl>
                                          <p:spTgt spid="111"/>
                                        </p:tgtEl>
                                      </p:cBhvr>
                                    </p:animEffect>
                                  </p:childTnLst>
                                </p:cTn>
                              </p:par>
                            </p:childTnLst>
                          </p:cTn>
                        </p:par>
                        <p:par>
                          <p:cTn id="116" fill="hold">
                            <p:stCondLst>
                              <p:cond delay="1000"/>
                            </p:stCondLst>
                            <p:childTnLst>
                              <p:par>
                                <p:cTn id="117" presetID="22" presetClass="entr" presetSubtype="4" fill="hold" nodeType="afterEffect">
                                  <p:stCondLst>
                                    <p:cond delay="0"/>
                                  </p:stCondLst>
                                  <p:childTnLst>
                                    <p:set>
                                      <p:cBhvr>
                                        <p:cTn id="118" dur="1" fill="hold">
                                          <p:stCondLst>
                                            <p:cond delay="0"/>
                                          </p:stCondLst>
                                        </p:cTn>
                                        <p:tgtEl>
                                          <p:spTgt spid="115"/>
                                        </p:tgtEl>
                                        <p:attrNameLst>
                                          <p:attrName>style.visibility</p:attrName>
                                        </p:attrNameLst>
                                      </p:cBhvr>
                                      <p:to>
                                        <p:strVal val="visible"/>
                                      </p:to>
                                    </p:set>
                                    <p:animEffect transition="in" filter="wipe(down)">
                                      <p:cBhvr>
                                        <p:cTn id="119" dur="500"/>
                                        <p:tgtEl>
                                          <p:spTgt spid="115"/>
                                        </p:tgtEl>
                                      </p:cBhvr>
                                    </p:animEffect>
                                  </p:childTnLst>
                                </p:cTn>
                              </p:par>
                            </p:childTnLst>
                          </p:cTn>
                        </p:par>
                        <p:par>
                          <p:cTn id="120" fill="hold">
                            <p:stCondLst>
                              <p:cond delay="1500"/>
                            </p:stCondLst>
                            <p:childTnLst>
                              <p:par>
                                <p:cTn id="121" presetID="1" presetClass="exit" presetSubtype="0" fill="hold" nodeType="afterEffect">
                                  <p:stCondLst>
                                    <p:cond delay="0"/>
                                  </p:stCondLst>
                                  <p:childTnLst>
                                    <p:set>
                                      <p:cBhvr>
                                        <p:cTn id="122" dur="1" fill="hold">
                                          <p:stCondLst>
                                            <p:cond delay="0"/>
                                          </p:stCondLst>
                                        </p:cTn>
                                        <p:tgtEl>
                                          <p:spTgt spid="88"/>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nodeType="clickEffect">
                                  <p:stCondLst>
                                    <p:cond delay="0"/>
                                  </p:stCondLst>
                                  <p:childTnLst>
                                    <p:set>
                                      <p:cBhvr>
                                        <p:cTn id="126" dur="1" fill="hold">
                                          <p:stCondLst>
                                            <p:cond delay="0"/>
                                          </p:stCondLst>
                                        </p:cTn>
                                        <p:tgtEl>
                                          <p:spTgt spid="85"/>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92"/>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95"/>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114"/>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111"/>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115"/>
                                        </p:tgtEl>
                                        <p:attrNameLst>
                                          <p:attrName>style.visibility</p:attrName>
                                        </p:attrNameLst>
                                      </p:cBhvr>
                                      <p:to>
                                        <p:strVal val="hidden"/>
                                      </p:to>
                                    </p:set>
                                  </p:childTnLst>
                                </p:cTn>
                              </p:par>
                            </p:childTnLst>
                          </p:cTn>
                        </p:par>
                        <p:par>
                          <p:cTn id="137" fill="hold">
                            <p:stCondLst>
                              <p:cond delay="0"/>
                            </p:stCondLst>
                            <p:childTnLst>
                              <p:par>
                                <p:cTn id="138" presetID="22" presetClass="entr" presetSubtype="8" fill="hold" nodeType="afterEffect">
                                  <p:stCondLst>
                                    <p:cond delay="0"/>
                                  </p:stCondLst>
                                  <p:childTnLst>
                                    <p:set>
                                      <p:cBhvr>
                                        <p:cTn id="139" dur="1" fill="hold">
                                          <p:stCondLst>
                                            <p:cond delay="0"/>
                                          </p:stCondLst>
                                        </p:cTn>
                                        <p:tgtEl>
                                          <p:spTgt spid="79"/>
                                        </p:tgtEl>
                                        <p:attrNameLst>
                                          <p:attrName>style.visibility</p:attrName>
                                        </p:attrNameLst>
                                      </p:cBhvr>
                                      <p:to>
                                        <p:strVal val="visible"/>
                                      </p:to>
                                    </p:set>
                                    <p:animEffect transition="in" filter="wipe(left)">
                                      <p:cBhvr>
                                        <p:cTn id="140" dur="500"/>
                                        <p:tgtEl>
                                          <p:spTgt spid="79"/>
                                        </p:tgtEl>
                                      </p:cBhvr>
                                    </p:animEffect>
                                  </p:childTnLst>
                                </p:cTn>
                              </p:par>
                            </p:childTnLst>
                          </p:cTn>
                        </p:par>
                        <p:par>
                          <p:cTn id="141" fill="hold">
                            <p:stCondLst>
                              <p:cond delay="500"/>
                            </p:stCondLst>
                            <p:childTnLst>
                              <p:par>
                                <p:cTn id="142" presetID="22" presetClass="entr" presetSubtype="8" fill="hold" nodeType="afterEffect">
                                  <p:stCondLst>
                                    <p:cond delay="0"/>
                                  </p:stCondLst>
                                  <p:childTnLst>
                                    <p:set>
                                      <p:cBhvr>
                                        <p:cTn id="143" dur="1" fill="hold">
                                          <p:stCondLst>
                                            <p:cond delay="0"/>
                                          </p:stCondLst>
                                        </p:cTn>
                                        <p:tgtEl>
                                          <p:spTgt spid="123"/>
                                        </p:tgtEl>
                                        <p:attrNameLst>
                                          <p:attrName>style.visibility</p:attrName>
                                        </p:attrNameLst>
                                      </p:cBhvr>
                                      <p:to>
                                        <p:strVal val="visible"/>
                                      </p:to>
                                    </p:set>
                                    <p:animEffect transition="in" filter="wipe(left)">
                                      <p:cBhvr>
                                        <p:cTn id="144" dur="500"/>
                                        <p:tgtEl>
                                          <p:spTgt spid="123"/>
                                        </p:tgtEl>
                                      </p:cBhvr>
                                    </p:animEffect>
                                  </p:childTnLst>
                                </p:cTn>
                              </p:par>
                              <p:par>
                                <p:cTn id="145" presetID="1" presetClass="entr" presetSubtype="0" fill="hold" grpId="3" nodeType="withEffect">
                                  <p:stCondLst>
                                    <p:cond delay="0"/>
                                  </p:stCondLst>
                                  <p:childTnLst>
                                    <p:set>
                                      <p:cBhvr>
                                        <p:cTn id="146" dur="1" fill="hold">
                                          <p:stCondLst>
                                            <p:cond delay="0"/>
                                          </p:stCondLst>
                                        </p:cTn>
                                        <p:tgtEl>
                                          <p:spTgt spid="81"/>
                                        </p:tgtEl>
                                        <p:attrNameLst>
                                          <p:attrName>style.visibility</p:attrName>
                                        </p:attrNameLst>
                                      </p:cBhvr>
                                      <p:to>
                                        <p:strVal val="visible"/>
                                      </p:to>
                                    </p:set>
                                  </p:childTnLst>
                                </p:cTn>
                              </p:par>
                            </p:childTnLst>
                          </p:cTn>
                        </p:par>
                        <p:par>
                          <p:cTn id="147" fill="hold">
                            <p:stCondLst>
                              <p:cond delay="1000"/>
                            </p:stCondLst>
                            <p:childTnLst>
                              <p:par>
                                <p:cTn id="148" presetID="22" presetClass="entr" presetSubtype="8" fill="hold" nodeType="afterEffect">
                                  <p:stCondLst>
                                    <p:cond delay="0"/>
                                  </p:stCondLst>
                                  <p:childTnLst>
                                    <p:set>
                                      <p:cBhvr>
                                        <p:cTn id="149" dur="1" fill="hold">
                                          <p:stCondLst>
                                            <p:cond delay="0"/>
                                          </p:stCondLst>
                                        </p:cTn>
                                        <p:tgtEl>
                                          <p:spTgt spid="102"/>
                                        </p:tgtEl>
                                        <p:attrNameLst>
                                          <p:attrName>style.visibility</p:attrName>
                                        </p:attrNameLst>
                                      </p:cBhvr>
                                      <p:to>
                                        <p:strVal val="visible"/>
                                      </p:to>
                                    </p:set>
                                    <p:animEffect transition="in" filter="wipe(left)">
                                      <p:cBhvr>
                                        <p:cTn id="150" dur="500"/>
                                        <p:tgtEl>
                                          <p:spTgt spid="102"/>
                                        </p:tgtEl>
                                      </p:cBhvr>
                                    </p:animEffect>
                                  </p:childTnLst>
                                </p:cTn>
                              </p:par>
                            </p:childTnLst>
                          </p:cTn>
                        </p:par>
                        <p:par>
                          <p:cTn id="151" fill="hold">
                            <p:stCondLst>
                              <p:cond delay="1500"/>
                            </p:stCondLst>
                            <p:childTnLst>
                              <p:par>
                                <p:cTn id="152" presetID="1" presetClass="entr" presetSubtype="0" fill="hold" grpId="0" nodeType="afterEffect">
                                  <p:stCondLst>
                                    <p:cond delay="0"/>
                                  </p:stCondLst>
                                  <p:childTnLst>
                                    <p:set>
                                      <p:cBhvr>
                                        <p:cTn id="153" dur="1" fill="hold">
                                          <p:stCondLst>
                                            <p:cond delay="0"/>
                                          </p:stCondLst>
                                        </p:cTn>
                                        <p:tgtEl>
                                          <p:spTgt spid="128"/>
                                        </p:tgtEl>
                                        <p:attrNameLst>
                                          <p:attrName>style.visibility</p:attrName>
                                        </p:attrNameLst>
                                      </p:cBhvr>
                                      <p:to>
                                        <p:strVal val="visible"/>
                                      </p:to>
                                    </p:set>
                                  </p:childTnLst>
                                </p:cTn>
                              </p:par>
                            </p:childTnLst>
                          </p:cTn>
                        </p:par>
                        <p:par>
                          <p:cTn id="154" fill="hold">
                            <p:stCondLst>
                              <p:cond delay="1500"/>
                            </p:stCondLst>
                            <p:childTnLst>
                              <p:par>
                                <p:cTn id="155" presetID="22" presetClass="entr" presetSubtype="8" fill="hold" nodeType="afterEffect">
                                  <p:stCondLst>
                                    <p:cond delay="0"/>
                                  </p:stCondLst>
                                  <p:childTnLst>
                                    <p:set>
                                      <p:cBhvr>
                                        <p:cTn id="156" dur="1" fill="hold">
                                          <p:stCondLst>
                                            <p:cond delay="0"/>
                                          </p:stCondLst>
                                        </p:cTn>
                                        <p:tgtEl>
                                          <p:spTgt spid="124"/>
                                        </p:tgtEl>
                                        <p:attrNameLst>
                                          <p:attrName>style.visibility</p:attrName>
                                        </p:attrNameLst>
                                      </p:cBhvr>
                                      <p:to>
                                        <p:strVal val="visible"/>
                                      </p:to>
                                    </p:set>
                                    <p:animEffect transition="in" filter="wipe(left)">
                                      <p:cBhvr>
                                        <p:cTn id="157" dur="500"/>
                                        <p:tgtEl>
                                          <p:spTgt spid="124"/>
                                        </p:tgtEl>
                                      </p:cBhvr>
                                    </p:animEffect>
                                  </p:childTnLst>
                                </p:cTn>
                              </p:par>
                              <p:par>
                                <p:cTn id="158" presetID="1" presetClass="entr" presetSubtype="0" fill="hold" grpId="0" nodeType="withEffect">
                                  <p:stCondLst>
                                    <p:cond delay="0"/>
                                  </p:stCondLst>
                                  <p:childTnLst>
                                    <p:set>
                                      <p:cBhvr>
                                        <p:cTn id="159" dur="1" fill="hold">
                                          <p:stCondLst>
                                            <p:cond delay="0"/>
                                          </p:stCondLst>
                                        </p:cTn>
                                        <p:tgtEl>
                                          <p:spTgt spid="129"/>
                                        </p:tgtEl>
                                        <p:attrNameLst>
                                          <p:attrName>style.visibility</p:attrName>
                                        </p:attrNameLst>
                                      </p:cBhvr>
                                      <p:to>
                                        <p:strVal val="visible"/>
                                      </p:to>
                                    </p:set>
                                  </p:childTnLst>
                                </p:cTn>
                              </p:par>
                            </p:childTnLst>
                          </p:cTn>
                        </p:par>
                        <p:par>
                          <p:cTn id="160" fill="hold">
                            <p:stCondLst>
                              <p:cond delay="2000"/>
                            </p:stCondLst>
                            <p:childTnLst>
                              <p:par>
                                <p:cTn id="161" presetID="1" presetClass="entr" presetSubtype="0" fill="hold" grpId="0" nodeType="afterEffect">
                                  <p:stCondLst>
                                    <p:cond delay="0"/>
                                  </p:stCondLst>
                                  <p:childTnLst>
                                    <p:set>
                                      <p:cBhvr>
                                        <p:cTn id="162"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1" grpId="2"/>
      <p:bldP spid="81" grpId="3"/>
      <p:bldP spid="81" grpId="4"/>
      <p:bldP spid="82" grpId="0"/>
      <p:bldP spid="82" grpId="1"/>
      <p:bldP spid="83" grpId="0"/>
      <p:bldP spid="83" grpId="1"/>
      <p:bldP spid="84" grpId="0" animBg="1"/>
      <p:bldP spid="84" grpId="1" animBg="1"/>
      <p:bldP spid="99" grpId="0" animBg="1"/>
      <p:bldP spid="100" grpId="0" animBg="1"/>
      <p:bldP spid="103" grpId="0" animBg="1"/>
      <p:bldP spid="114" grpId="0" animBg="1"/>
      <p:bldP spid="114" grpId="1" animBg="1"/>
      <p:bldP spid="118" grpId="0" animBg="1"/>
      <p:bldP spid="128" grpId="0"/>
      <p:bldP spid="1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6F6C1D-52A8-C6DF-0502-DF5E1BA57EB8}"/>
              </a:ext>
            </a:extLst>
          </p:cNvPr>
          <p:cNvSpPr>
            <a:spLocks noGrp="1"/>
          </p:cNvSpPr>
          <p:nvPr>
            <p:ph type="title"/>
          </p:nvPr>
        </p:nvSpPr>
        <p:spPr/>
        <p:txBody>
          <a:bodyPr/>
          <a:lstStyle/>
          <a:p>
            <a:r>
              <a:rPr lang="en-US" altLang="zh-CN" dirty="0"/>
              <a:t>Paging Benefits</a:t>
            </a:r>
            <a:endParaRPr lang="en-US" dirty="0"/>
          </a:p>
        </p:txBody>
      </p:sp>
      <p:sp>
        <p:nvSpPr>
          <p:cNvPr id="3" name="内容占位符 2">
            <a:extLst>
              <a:ext uri="{FF2B5EF4-FFF2-40B4-BE49-F238E27FC236}">
                <a16:creationId xmlns:a16="http://schemas.microsoft.com/office/drawing/2014/main" id="{8D75F47B-4C30-E140-24EF-4987581B6343}"/>
              </a:ext>
            </a:extLst>
          </p:cNvPr>
          <p:cNvSpPr>
            <a:spLocks noGrp="1"/>
          </p:cNvSpPr>
          <p:nvPr>
            <p:ph idx="1"/>
          </p:nvPr>
        </p:nvSpPr>
        <p:spPr/>
        <p:txBody>
          <a:bodyPr/>
          <a:lstStyle/>
          <a:p>
            <a:pPr marL="342900" lvl="1" indent="-342900">
              <a:buSzPct val="65000"/>
              <a:buFont typeface="Wingdings" pitchFamily="2" charset="2"/>
              <a:buChar char=""/>
            </a:pPr>
            <a:r>
              <a:rPr lang="en-US" altLang="ko-KR" sz="2400" b="1" dirty="0"/>
              <a:t>Flexibility: </a:t>
            </a:r>
            <a:r>
              <a:rPr lang="en-US" altLang="ko-KR" sz="2400" dirty="0"/>
              <a:t>Supporting the abstraction of address space effectively</a:t>
            </a:r>
            <a:endParaRPr lang="ko-KR" altLang="en-US" sz="2400" dirty="0"/>
          </a:p>
          <a:p>
            <a:pPr lvl="1"/>
            <a:r>
              <a:rPr lang="en-US" altLang="ko-KR" dirty="0"/>
              <a:t>Don’t need assumption how heap and stack grow and are used.</a:t>
            </a:r>
          </a:p>
          <a:p>
            <a:endParaRPr lang="en-US" altLang="ko-KR" dirty="0"/>
          </a:p>
          <a:p>
            <a:r>
              <a:rPr lang="en-US" altLang="ko-KR" b="1" dirty="0"/>
              <a:t>Simplicity</a:t>
            </a:r>
            <a:r>
              <a:rPr lang="en-US" altLang="ko-KR" dirty="0"/>
              <a:t>: ease of free-space management</a:t>
            </a:r>
          </a:p>
          <a:p>
            <a:pPr lvl="1"/>
            <a:r>
              <a:rPr lang="en-US" altLang="ko-KR" dirty="0"/>
              <a:t>The page in address space and the page frame are the same size.</a:t>
            </a:r>
          </a:p>
          <a:p>
            <a:pPr lvl="1"/>
            <a:r>
              <a:rPr lang="en-US" altLang="ko-KR" dirty="0"/>
              <a:t>Easy to allocate and keep a free list</a:t>
            </a:r>
          </a:p>
          <a:p>
            <a:endParaRPr lang="en-US" dirty="0"/>
          </a:p>
          <a:p>
            <a:endParaRPr lang="en-US" dirty="0"/>
          </a:p>
        </p:txBody>
      </p:sp>
      <p:sp>
        <p:nvSpPr>
          <p:cNvPr id="5" name="灯片编号占位符 2">
            <a:extLst>
              <a:ext uri="{FF2B5EF4-FFF2-40B4-BE49-F238E27FC236}">
                <a16:creationId xmlns:a16="http://schemas.microsoft.com/office/drawing/2014/main" id="{73566E6C-9A4D-29DD-761B-864C454476D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9</a:t>
            </a:fld>
            <a:endParaRPr lang="nb-NO">
              <a:latin typeface="Arial"/>
              <a:cs typeface="Arial"/>
            </a:endParaRPr>
          </a:p>
        </p:txBody>
      </p:sp>
    </p:spTree>
    <p:extLst>
      <p:ext uri="{BB962C8B-B14F-4D97-AF65-F5344CB8AC3E}">
        <p14:creationId xmlns:p14="http://schemas.microsoft.com/office/powerpoint/2010/main" val="539014545"/>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NTNU FARGER UU">
      <a:dk1>
        <a:srgbClr val="000000"/>
      </a:dk1>
      <a:lt1>
        <a:srgbClr val="FFFFFF"/>
      </a:lt1>
      <a:dk2>
        <a:srgbClr val="014693"/>
      </a:dk2>
      <a:lt2>
        <a:srgbClr val="D6D7D6"/>
      </a:lt2>
      <a:accent1>
        <a:srgbClr val="B6C8E9"/>
      </a:accent1>
      <a:accent2>
        <a:srgbClr val="014693"/>
      </a:accent2>
      <a:accent3>
        <a:srgbClr val="BCD024"/>
      </a:accent3>
      <a:accent4>
        <a:srgbClr val="B01B81"/>
      </a:accent4>
      <a:accent5>
        <a:srgbClr val="F7D019"/>
      </a:accent5>
      <a:accent6>
        <a:srgbClr val="ED8013"/>
      </a:accent6>
      <a:hlink>
        <a:srgbClr val="3D2A68"/>
      </a:hlink>
      <a:folHlink>
        <a:srgbClr val="338C8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3B7B0"/>
        </a:solidFill>
        <a:ln>
          <a:noFill/>
        </a:ln>
        <a:effectLst>
          <a:outerShdw blurRad="114300" dist="12700" dir="5400000" rotWithShape="0">
            <a:srgbClr val="000000">
              <a:alpha val="35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98677</TotalTime>
  <Pages>60</Pages>
  <Words>9948</Words>
  <Application>Microsoft Office PowerPoint</Application>
  <PresentationFormat>Widescreen</PresentationFormat>
  <Paragraphs>2159</Paragraphs>
  <Slides>78</Slides>
  <Notes>32</Notes>
  <HiddenSlides>1</HiddenSlides>
  <MMClips>0</MMClips>
  <ScaleCrop>false</ScaleCrop>
  <HeadingPairs>
    <vt:vector size="6" baseType="variant">
      <vt:variant>
        <vt:lpstr>Fonts Used</vt:lpstr>
      </vt:variant>
      <vt:variant>
        <vt:i4>21</vt:i4>
      </vt:variant>
      <vt:variant>
        <vt:lpstr>Theme</vt:lpstr>
      </vt:variant>
      <vt:variant>
        <vt:i4>4</vt:i4>
      </vt:variant>
      <vt:variant>
        <vt:lpstr>Slide Titles</vt:lpstr>
      </vt:variant>
      <vt:variant>
        <vt:i4>78</vt:i4>
      </vt:variant>
    </vt:vector>
  </HeadingPairs>
  <TitlesOfParts>
    <vt:vector size="103" baseType="lpstr">
      <vt:lpstr>Arial  </vt:lpstr>
      <vt:lpstr>DengXian</vt:lpstr>
      <vt:lpstr>fkGroteskNeue</vt:lpstr>
      <vt:lpstr>Gill Sans</vt:lpstr>
      <vt:lpstr>Gill Sans Light</vt:lpstr>
      <vt:lpstr>굴림</vt:lpstr>
      <vt:lpstr>Helvetica (Body)</vt:lpstr>
      <vt:lpstr>Malgun Gothic</vt:lpstr>
      <vt:lpstr>SimHei</vt:lpstr>
      <vt:lpstr>SimSun</vt:lpstr>
      <vt:lpstr>Arial</vt:lpstr>
      <vt:lpstr>Arial Rounded MT Bold</vt:lpstr>
      <vt:lpstr>Calibri</vt:lpstr>
      <vt:lpstr>Cambria Math</vt:lpstr>
      <vt:lpstr>Comic Sans MS</vt:lpstr>
      <vt:lpstr>Courier New</vt:lpstr>
      <vt:lpstr>Helvetica</vt:lpstr>
      <vt:lpstr>Symbol</vt:lpstr>
      <vt:lpstr>Times New Roman</vt:lpstr>
      <vt:lpstr>Verdana</vt:lpstr>
      <vt:lpstr>Wingdings</vt:lpstr>
      <vt:lpstr>Office</vt:lpstr>
      <vt:lpstr>Office-tema</vt:lpstr>
      <vt:lpstr>1_Office</vt:lpstr>
      <vt:lpstr>2_Office</vt:lpstr>
      <vt:lpstr> CSC 112: Computer Operating Systems Lecture 8   Memory System II: Virtual Memory</vt:lpstr>
      <vt:lpstr>Outlines</vt:lpstr>
      <vt:lpstr>Typical Memory Hierarchy</vt:lpstr>
      <vt:lpstr>Paging</vt:lpstr>
      <vt:lpstr>Two Views of Memory</vt:lpstr>
      <vt:lpstr>Paging</vt:lpstr>
      <vt:lpstr>Paging Example</vt:lpstr>
      <vt:lpstr>Steps in Handling Page Faults</vt:lpstr>
      <vt:lpstr>Paging Benefits</vt:lpstr>
      <vt:lpstr>Page Translation</vt:lpstr>
      <vt:lpstr>Page Table</vt:lpstr>
      <vt:lpstr>Page Translation Mechanism</vt:lpstr>
      <vt:lpstr>Page Translation Example</vt:lpstr>
      <vt:lpstr>Separate Address Space per Process</vt:lpstr>
      <vt:lpstr>Page Table Entry (PTE)</vt:lpstr>
      <vt:lpstr>Paging example: initial state</vt:lpstr>
      <vt:lpstr>Paging example: Process 1 starts to run</vt:lpstr>
      <vt:lpstr>Paging example: Process 2 starts to run</vt:lpstr>
      <vt:lpstr>PowerPoint Presentation</vt:lpstr>
      <vt:lpstr>PowerPoint Presentation</vt:lpstr>
      <vt:lpstr>PowerPoint Presentation</vt:lpstr>
      <vt:lpstr>Code Page Sharing Use Case</vt:lpstr>
      <vt:lpstr>PowerPoint Presentation</vt:lpstr>
      <vt:lpstr>Data Page Sharing Use Case</vt:lpstr>
      <vt:lpstr>Address Translation &amp; Protection</vt:lpstr>
      <vt:lpstr>Where Should Page Tables Reside?</vt:lpstr>
      <vt:lpstr>Inverted Page Table </vt:lpstr>
      <vt:lpstr>PowerPoint Presentation</vt:lpstr>
      <vt:lpstr>Inverted Page Table Lookup Example</vt:lpstr>
      <vt:lpstr>Performance Implication of Paging </vt:lpstr>
      <vt:lpstr>Memory Accesses of Paging</vt:lpstr>
      <vt:lpstr>Translation lookaside buffer (TLB)</vt:lpstr>
      <vt:lpstr>TLB is a Type of Cache</vt:lpstr>
      <vt:lpstr>TLB Organization</vt:lpstr>
      <vt:lpstr>Page Table Lookup w/ vs. w/o TLB </vt:lpstr>
      <vt:lpstr>TLB Example</vt:lpstr>
      <vt:lpstr>TLB Example</vt:lpstr>
      <vt:lpstr>TLB Example</vt:lpstr>
      <vt:lpstr>Table Lookaside Buffer (TLB)</vt:lpstr>
      <vt:lpstr>TLB Example</vt:lpstr>
      <vt:lpstr>TLB Example</vt:lpstr>
      <vt:lpstr>Effective Access Time with TLB</vt:lpstr>
      <vt:lpstr>Valid &amp; Dirty Bits</vt:lpstr>
      <vt:lpstr>Putting Everything Together: Address Translation</vt:lpstr>
      <vt:lpstr>Putting Everything Together: TLB</vt:lpstr>
      <vt:lpstr>Putting Everything Together: TLB+Cache</vt:lpstr>
      <vt:lpstr>Demand Paging</vt:lpstr>
      <vt:lpstr>Page Fault  Demand Paging</vt:lpstr>
      <vt:lpstr>Summary</vt:lpstr>
      <vt:lpstr>Outlines</vt:lpstr>
      <vt:lpstr>TLB Issue: Context Switch</vt:lpstr>
      <vt:lpstr>Problems of Paging</vt:lpstr>
      <vt:lpstr>Smaller Page Table</vt:lpstr>
      <vt:lpstr>Variable Page Size</vt:lpstr>
      <vt:lpstr>Paging+Segmentation</vt:lpstr>
      <vt:lpstr>Paging+Segmentation</vt:lpstr>
      <vt:lpstr>Multi-Level Paging</vt:lpstr>
      <vt:lpstr>Multi-Level Paging</vt:lpstr>
      <vt:lpstr>Multi-Level Paging</vt:lpstr>
      <vt:lpstr>Multi-Level Paging</vt:lpstr>
      <vt:lpstr>Multi-Level Paging</vt:lpstr>
      <vt:lpstr>Multi-Level Paging</vt:lpstr>
      <vt:lpstr>Page Swapping</vt:lpstr>
      <vt:lpstr>Page Swapping</vt:lpstr>
      <vt:lpstr>Page Swapping</vt:lpstr>
      <vt:lpstr>Page Swapping</vt:lpstr>
      <vt:lpstr>Page Swapping</vt:lpstr>
      <vt:lpstr>Page Swapping Policies</vt:lpstr>
      <vt:lpstr>Page Selection</vt:lpstr>
      <vt:lpstr>Copy-On-Write Paging</vt:lpstr>
      <vt:lpstr>Page Replacement</vt:lpstr>
      <vt:lpstr>Page Replacement Policies</vt:lpstr>
      <vt:lpstr>Page Replacement Policies</vt:lpstr>
      <vt:lpstr>Page Replacement Policies</vt:lpstr>
      <vt:lpstr>Page Replacement Policies</vt:lpstr>
      <vt:lpstr>Page Replacement Policies</vt:lpstr>
      <vt:lpstr>Page Replacement Policies</vt:lpstr>
      <vt:lpstr>Summary</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1053</cp:revision>
  <cp:lastPrinted>2022-03-15T20:14:46Z</cp:lastPrinted>
  <dcterms:created xsi:type="dcterms:W3CDTF">1995-08-12T11:37:26Z</dcterms:created>
  <dcterms:modified xsi:type="dcterms:W3CDTF">2025-04-18T00:35:07Z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