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799" r:id="rId2"/>
    <p:sldId id="294" r:id="rId3"/>
    <p:sldId id="295" r:id="rId4"/>
    <p:sldId id="274" r:id="rId5"/>
    <p:sldId id="260" r:id="rId6"/>
    <p:sldId id="276" r:id="rId7"/>
    <p:sldId id="273" r:id="rId8"/>
    <p:sldId id="275" r:id="rId9"/>
    <p:sldId id="277" r:id="rId10"/>
    <p:sldId id="278" r:id="rId11"/>
    <p:sldId id="279" r:id="rId12"/>
    <p:sldId id="280" r:id="rId13"/>
    <p:sldId id="282" r:id="rId14"/>
    <p:sldId id="281" r:id="rId15"/>
    <p:sldId id="297" r:id="rId16"/>
    <p:sldId id="283" r:id="rId17"/>
    <p:sldId id="284" r:id="rId18"/>
    <p:sldId id="286" r:id="rId19"/>
    <p:sldId id="287" r:id="rId20"/>
    <p:sldId id="298" r:id="rId21"/>
    <p:sldId id="300" r:id="rId22"/>
    <p:sldId id="290" r:id="rId23"/>
    <p:sldId id="291" r:id="rId24"/>
    <p:sldId id="292" r:id="rId25"/>
    <p:sldId id="293" r:id="rId26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799"/>
            <p14:sldId id="294"/>
            <p14:sldId id="295"/>
            <p14:sldId id="274"/>
            <p14:sldId id="260"/>
            <p14:sldId id="276"/>
            <p14:sldId id="273"/>
            <p14:sldId id="275"/>
            <p14:sldId id="277"/>
            <p14:sldId id="278"/>
            <p14:sldId id="279"/>
            <p14:sldId id="280"/>
            <p14:sldId id="282"/>
            <p14:sldId id="281"/>
            <p14:sldId id="297"/>
            <p14:sldId id="283"/>
            <p14:sldId id="284"/>
            <p14:sldId id="286"/>
            <p14:sldId id="287"/>
            <p14:sldId id="298"/>
            <p14:sldId id="300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5621" autoAdjust="0"/>
  </p:normalViewPr>
  <p:slideViewPr>
    <p:cSldViewPr snapToGrid="0">
      <p:cViewPr>
        <p:scale>
          <a:sx n="66" d="100"/>
          <a:sy n="66" d="100"/>
        </p:scale>
        <p:origin x="1301" y="4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2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1145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alternatives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situations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Returns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if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errors occur</a:t>
            </a:r>
          </a:p>
          <a:p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specified</a:t>
            </a:r>
            <a:r>
              <a:rPr lang="zh-CN" altLang="en-US" dirty="0"/>
              <a:t> </a:t>
            </a:r>
            <a:r>
              <a:rPr lang="en-US" altLang="zh-CN" dirty="0"/>
              <a:t>file,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loads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exec(</a:t>
            </a:r>
            <a:r>
              <a:rPr lang="en-US" altLang="zh-CN" b="1" dirty="0" err="1">
                <a:solidFill>
                  <a:srgbClr val="0070C0"/>
                </a:solidFill>
              </a:rPr>
              <a:t>cmd</a:t>
            </a:r>
            <a:r>
              <a:rPr lang="en-US" altLang="zh-CN" b="1" dirty="0">
                <a:solidFill>
                  <a:srgbClr val="0070C0"/>
                </a:solidFill>
              </a:rPr>
              <a:t>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argv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902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89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one,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philosophy,</a:t>
            </a:r>
            <a:r>
              <a:rPr lang="zh-CN" altLang="en-US" dirty="0"/>
              <a:t> </a:t>
            </a:r>
            <a:r>
              <a:rPr lang="en-US" altLang="zh-CN" dirty="0" err="1"/>
              <a:t>createprocess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</a:p>
          <a:p>
            <a:endParaRPr lang="en-US" dirty="0"/>
          </a:p>
          <a:p>
            <a:r>
              <a:rPr lang="en-US" dirty="0"/>
              <a:t>Really easy to implement </a:t>
            </a:r>
          </a:p>
          <a:p>
            <a:endParaRPr lang="en-US" dirty="0"/>
          </a:p>
          <a:p>
            <a:r>
              <a:rPr lang="en-US" dirty="0"/>
              <a:t>On early PDP-7 computer, it only needs 27 lines of assembly code</a:t>
            </a:r>
          </a:p>
          <a:p>
            <a:endParaRPr lang="en-US" dirty="0"/>
          </a:p>
          <a:p>
            <a:r>
              <a:rPr lang="en-US" altLang="zh-CN" dirty="0"/>
              <a:t>1965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4730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97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percent</a:t>
            </a:r>
            <a:r>
              <a:rPr lang="zh-CN" altLang="en-US" dirty="0"/>
              <a:t> </a:t>
            </a:r>
            <a:r>
              <a:rPr lang="en-US" altLang="zh-CN" dirty="0"/>
              <a:t>sign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519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503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236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cpu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37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assigned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492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Malloc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define,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Trampoline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transition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</a:p>
          <a:p>
            <a:r>
              <a:rPr lang="en-US" altLang="zh-CN" dirty="0" err="1"/>
              <a:t>Trapframe</a:t>
            </a:r>
            <a:r>
              <a:rPr lang="zh-CN" altLang="en-US" dirty="0"/>
              <a:t> </a:t>
            </a:r>
            <a:r>
              <a:rPr lang="en-US" altLang="zh-CN" dirty="0"/>
              <a:t>saves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582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PCB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modern</a:t>
            </a:r>
            <a:r>
              <a:rPr lang="zh-CN" altLang="en-US" dirty="0"/>
              <a:t> </a:t>
            </a:r>
            <a:r>
              <a:rPr lang="en-US" altLang="zh-CN" dirty="0"/>
              <a:t>OSs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211E1E"/>
                </a:solidFill>
                <a:effectLst/>
                <a:latin typeface="Palatino" pitchFamily="2" charset="0"/>
              </a:rPr>
              <a:t>the PCB simply serves as the repository for any information that may vary from process to process. 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77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>
                <a:effectLst/>
                <a:latin typeface="Helvetica" pitchFamily="2" charset="0"/>
              </a:rPr>
              <a:t>This final state can be useful as it allows other processes</a:t>
            </a:r>
            <a:endParaRPr lang="en-US" altLang="zh-CN" dirty="0">
              <a:effectLst/>
              <a:latin typeface="Helvetica" pitchFamily="2" charset="0"/>
            </a:endParaRPr>
          </a:p>
          <a:p>
            <a:r>
              <a:rPr lang="en-US" altLang="zh-CN" i="1" dirty="0">
                <a:effectLst/>
                <a:latin typeface="Helvetica" pitchFamily="2" charset="0"/>
              </a:rPr>
              <a:t>(usually the parent that created the process) to examine the return code</a:t>
            </a:r>
            <a:endParaRPr lang="en-US" altLang="zh-CN" dirty="0">
              <a:effectLst/>
              <a:latin typeface="Helvetica" pitchFamily="2" charset="0"/>
            </a:endParaRPr>
          </a:p>
          <a:p>
            <a:r>
              <a:rPr lang="en-US" altLang="zh-CN" i="1" dirty="0">
                <a:effectLst/>
                <a:latin typeface="Helvetica" pitchFamily="2" charset="0"/>
              </a:rPr>
              <a:t>of the process and see if the just-finished process executed successfully</a:t>
            </a:r>
            <a:endParaRPr lang="en-US" altLang="zh-CN" dirty="0">
              <a:effectLst/>
              <a:latin typeface="Helvetica" pitchFamily="2" charset="0"/>
            </a:endParaRPr>
          </a:p>
          <a:p>
            <a:r>
              <a:rPr lang="en-US" altLang="zh-CN" i="1" dirty="0">
                <a:effectLst/>
                <a:latin typeface="Helvetica" pitchFamily="2" charset="0"/>
              </a:rPr>
              <a:t>(usually, programs return zero in UNIX-based systems when they have</a:t>
            </a:r>
            <a:endParaRPr lang="en-US" altLang="zh-CN" dirty="0">
              <a:effectLst/>
              <a:latin typeface="Helvetica" pitchFamily="2" charset="0"/>
            </a:endParaRPr>
          </a:p>
          <a:p>
            <a:r>
              <a:rPr lang="en-US" altLang="zh-CN" i="1" dirty="0">
                <a:effectLst/>
                <a:latin typeface="Helvetica" pitchFamily="2" charset="0"/>
              </a:rPr>
              <a:t>accomplished a task successfully, and non-zero otherwise).</a:t>
            </a:r>
            <a:endParaRPr lang="en-US" altLang="zh-CN" dirty="0">
              <a:effectLst/>
              <a:latin typeface="Helvetica" pitchFamily="2" charset="0"/>
            </a:endParaRP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ZOMBIE</a:t>
            </a:r>
          </a:p>
          <a:p>
            <a:pPr lvl="2"/>
            <a:r>
              <a:rPr lang="en-US" altLang="zh-CN" dirty="0"/>
              <a:t>Completed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system.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12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37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596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92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the next instruction after fork()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620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>
            <a:extLst>
              <a:ext uri="{FF2B5EF4-FFF2-40B4-BE49-F238E27FC236}">
                <a16:creationId xmlns:a16="http://schemas.microsoft.com/office/drawing/2014/main" id="{A15C49A1-BC26-B840-8B82-5FC8C44A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9" y="274639"/>
            <a:ext cx="11336392" cy="532956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1DE0F04C-E32E-A34D-9B7C-4A11215E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9" y="1073427"/>
            <a:ext cx="11336392" cy="5138531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D93981-1003-384F-20B4-7F0154532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59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506200" y="6551306"/>
            <a:ext cx="53057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2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>
                <a:latin typeface="+mj-lt"/>
              </a:rPr>
              <a:t>Processes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1CA8F-9C3D-8B41-859B-27F8AA90F1F5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Creation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parent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process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calling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process</a:t>
            </a:r>
          </a:p>
          <a:p>
            <a:endParaRPr lang="en-US" altLang="zh-CN" dirty="0"/>
          </a:p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creation</a:t>
            </a:r>
            <a:r>
              <a:rPr lang="zh-CN" altLang="en-US" dirty="0"/>
              <a:t> </a:t>
            </a:r>
            <a:r>
              <a:rPr lang="en-US" altLang="zh-CN" dirty="0"/>
              <a:t>relies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calls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fork()</a:t>
            </a:r>
          </a:p>
          <a:p>
            <a:pPr lvl="2"/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clone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exec()</a:t>
            </a:r>
          </a:p>
          <a:p>
            <a:pPr lvl="2"/>
            <a:r>
              <a:rPr lang="en-US" altLang="zh-CN" dirty="0"/>
              <a:t>Overwrite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92268A-2DCE-0BDC-31AD-54BC4E61A1D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059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9" y="274639"/>
            <a:ext cx="9117430" cy="532956"/>
          </a:xfrm>
        </p:spPr>
        <p:txBody>
          <a:bodyPr/>
          <a:lstStyle/>
          <a:p>
            <a:r>
              <a:rPr lang="en-US" altLang="zh-CN" dirty="0" err="1"/>
              <a:t>Syscall</a:t>
            </a:r>
            <a:r>
              <a:rPr lang="en-US" altLang="zh-CN" dirty="0"/>
              <a:t> fork()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77" y="807595"/>
            <a:ext cx="6536936" cy="55487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arguments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pid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=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fork()</a:t>
            </a:r>
          </a:p>
          <a:p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parent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process</a:t>
            </a:r>
            <a:r>
              <a:rPr lang="zh-CN" altLang="en-US" b="1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child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process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continue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instruction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following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fork()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indicates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it is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70C0"/>
                </a:solidFill>
              </a:rPr>
              <a:t>parent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child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Non-0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pid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parent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b="1" dirty="0"/>
              <a:t>-1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failure</a:t>
            </a:r>
            <a:r>
              <a:rPr lang="zh-CN" altLang="en-US" dirty="0"/>
              <a:t> </a:t>
            </a:r>
            <a:r>
              <a:rPr lang="en-US" altLang="zh-CN" dirty="0"/>
              <a:t>occurs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creating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duplicate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its parent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instructions, data, stack</a:t>
            </a:r>
            <a:endParaRPr lang="en-US" altLang="zh-CN" dirty="0"/>
          </a:p>
          <a:p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parents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PIDs,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memory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spaces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229A74-70C4-430B-2D8F-179C8E80189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pic>
        <p:nvPicPr>
          <p:cNvPr id="4" name="Picture 2" descr="untitled image">
            <a:extLst>
              <a:ext uri="{FF2B5EF4-FFF2-40B4-BE49-F238E27FC236}">
                <a16:creationId xmlns:a16="http://schemas.microsoft.com/office/drawing/2014/main" id="{6409F563-47E5-2DEF-48DF-986D2EEC5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266" y="0"/>
            <a:ext cx="5354197" cy="647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51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00FF"/>
                </a:solidFill>
              </a:rPr>
              <a:t>main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 err="1"/>
              <a:t>argc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B00040"/>
                </a:solidFill>
              </a:rPr>
              <a:t>char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*</a:t>
            </a:r>
            <a:r>
              <a:rPr lang="en-US" altLang="zh-CN" sz="1800" dirty="0" err="1"/>
              <a:t>argv</a:t>
            </a:r>
            <a:r>
              <a:rPr lang="en-US" altLang="zh-CN" sz="1800" dirty="0"/>
              <a:t>[]) </a:t>
            </a:r>
          </a:p>
          <a:p>
            <a:pPr marL="0" indent="0">
              <a:buNone/>
            </a:pPr>
            <a:r>
              <a:rPr lang="en-US" altLang="zh-CN" sz="1800" dirty="0"/>
              <a:t>{ </a:t>
            </a:r>
          </a:p>
          <a:p>
            <a:pPr marL="0" indent="0">
              <a:buNone/>
            </a:pPr>
            <a:r>
              <a:rPr lang="zh-CN" altLang="en-US" sz="1800" dirty="0"/>
              <a:t>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A2121"/>
                </a:solidFill>
              </a:rPr>
              <a:t>"hello world (pid:%d)</a:t>
            </a:r>
            <a:r>
              <a:rPr lang="en-US" altLang="zh-CN" sz="1800" b="1" dirty="0">
                <a:solidFill>
                  <a:srgbClr val="AA5D1F"/>
                </a:solidFill>
              </a:rPr>
              <a:t>\n</a:t>
            </a:r>
            <a:r>
              <a:rPr lang="en-US" altLang="zh-CN" sz="1800" dirty="0">
                <a:solidFill>
                  <a:srgbClr val="BA2121"/>
                </a:solidFill>
              </a:rPr>
              <a:t>"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/>
              <a:t>)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 err="1"/>
              <a:t>getpid</a:t>
            </a:r>
            <a:r>
              <a:rPr lang="en-US" altLang="zh-CN" sz="1800" dirty="0"/>
              <a:t>()); </a:t>
            </a:r>
          </a:p>
          <a:p>
            <a:pPr marL="400050" lvl="1" indent="0">
              <a:buNone/>
            </a:pP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 err="1"/>
              <a:t>rc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=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fork(); </a:t>
            </a:r>
          </a:p>
          <a:p>
            <a:pPr marL="400050" lvl="1" indent="0">
              <a:buNone/>
            </a:pPr>
            <a:r>
              <a:rPr lang="en-US" altLang="zh-CN" sz="1800" b="1" dirty="0">
                <a:solidFill>
                  <a:srgbClr val="008000"/>
                </a:solidFill>
              </a:rPr>
              <a:t>if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rc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&lt;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0</a:t>
            </a:r>
            <a:r>
              <a:rPr lang="en-US" altLang="zh-CN" sz="1800" dirty="0"/>
              <a:t>)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{ </a:t>
            </a:r>
          </a:p>
          <a:p>
            <a:pPr marL="400050" lvl="1" indent="0">
              <a:buNone/>
            </a:pPr>
            <a:r>
              <a:rPr lang="en-US" altLang="zh-CN" sz="1800" i="1" dirty="0">
                <a:solidFill>
                  <a:srgbClr val="3D7B7B"/>
                </a:solidFill>
              </a:rPr>
              <a:t>		// fork failed; exit</a:t>
            </a:r>
            <a:r>
              <a:rPr lang="en-US" altLang="zh-CN" sz="1800" dirty="0"/>
              <a:t> </a:t>
            </a:r>
          </a:p>
          <a:p>
            <a:pPr marL="400050" lvl="1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fprintf</a:t>
            </a:r>
            <a:r>
              <a:rPr lang="en-US" altLang="zh-CN" sz="1800" dirty="0"/>
              <a:t>(stderr,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BA2121"/>
                </a:solidFill>
              </a:rPr>
              <a:t>"fork failed</a:t>
            </a:r>
            <a:r>
              <a:rPr lang="en-US" altLang="zh-CN" sz="1800" b="1" dirty="0">
                <a:solidFill>
                  <a:srgbClr val="AA5D1F"/>
                </a:solidFill>
              </a:rPr>
              <a:t>\n</a:t>
            </a:r>
            <a:r>
              <a:rPr lang="en-US" altLang="zh-CN" sz="1800" dirty="0">
                <a:solidFill>
                  <a:srgbClr val="BA2121"/>
                </a:solidFill>
              </a:rPr>
              <a:t>"</a:t>
            </a:r>
            <a:r>
              <a:rPr lang="en-US" altLang="zh-CN" sz="1800" dirty="0"/>
              <a:t>); exit(</a:t>
            </a:r>
            <a:r>
              <a:rPr lang="en-US" altLang="zh-CN" sz="1800" dirty="0">
                <a:solidFill>
                  <a:srgbClr val="666666"/>
                </a:solidFill>
              </a:rPr>
              <a:t>1</a:t>
            </a:r>
            <a:r>
              <a:rPr lang="en-US" altLang="zh-CN" sz="1800" dirty="0"/>
              <a:t>); </a:t>
            </a:r>
          </a:p>
          <a:p>
            <a:pPr marL="400050" lvl="1" indent="0">
              <a:buNone/>
            </a:pPr>
            <a:r>
              <a:rPr lang="en-US" altLang="zh-CN" sz="1800" dirty="0"/>
              <a:t>}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else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if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rc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==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0</a:t>
            </a:r>
            <a:r>
              <a:rPr lang="en-US" altLang="zh-CN" sz="1800" dirty="0"/>
              <a:t>)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{ </a:t>
            </a:r>
          </a:p>
          <a:p>
            <a:pPr marL="400050" lvl="1" indent="0">
              <a:buNone/>
            </a:pPr>
            <a:r>
              <a:rPr lang="en-US" altLang="zh-CN" sz="1800" i="1" dirty="0">
                <a:solidFill>
                  <a:srgbClr val="3D7B7B"/>
                </a:solidFill>
              </a:rPr>
              <a:t>		// child (new process)</a:t>
            </a:r>
            <a:r>
              <a:rPr lang="en-US" altLang="zh-CN" sz="1800" dirty="0"/>
              <a:t> </a:t>
            </a:r>
          </a:p>
          <a:p>
            <a:pPr marL="400050" lvl="1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A2121"/>
                </a:solidFill>
              </a:rPr>
              <a:t>"hello, I am child (pid:%d)</a:t>
            </a:r>
            <a:r>
              <a:rPr lang="en-US" altLang="zh-CN" sz="1800" b="1" dirty="0">
                <a:solidFill>
                  <a:srgbClr val="AA5D1F"/>
                </a:solidFill>
              </a:rPr>
              <a:t>\n</a:t>
            </a:r>
            <a:r>
              <a:rPr lang="en-US" altLang="zh-CN" sz="1800" dirty="0">
                <a:solidFill>
                  <a:srgbClr val="BA2121"/>
                </a:solidFill>
              </a:rPr>
              <a:t>"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/>
              <a:t>)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 err="1"/>
              <a:t>getpid</a:t>
            </a:r>
            <a:r>
              <a:rPr lang="en-US" altLang="zh-CN" sz="1800" dirty="0"/>
              <a:t>()); </a:t>
            </a:r>
          </a:p>
          <a:p>
            <a:pPr marL="400050" lvl="1" indent="0">
              <a:buNone/>
            </a:pPr>
            <a:r>
              <a:rPr lang="en-US" altLang="zh-CN" sz="1800" dirty="0"/>
              <a:t>}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else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{ </a:t>
            </a:r>
          </a:p>
          <a:p>
            <a:pPr marL="400050" lvl="1" indent="0">
              <a:buNone/>
            </a:pPr>
            <a:r>
              <a:rPr lang="en-US" altLang="zh-CN" sz="1800" i="1" dirty="0">
                <a:solidFill>
                  <a:srgbClr val="3D7B7B"/>
                </a:solidFill>
              </a:rPr>
              <a:t>		// parent goes down this path (original process)</a:t>
            </a:r>
            <a:r>
              <a:rPr lang="en-US" altLang="zh-CN" sz="1800" dirty="0"/>
              <a:t> </a:t>
            </a:r>
          </a:p>
          <a:p>
            <a:pPr marL="400050" lvl="1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A2121"/>
                </a:solidFill>
              </a:rPr>
              <a:t>"hello, I am parent of %d (pid:%d)</a:t>
            </a:r>
            <a:r>
              <a:rPr lang="en-US" altLang="zh-CN" sz="1800" b="1" dirty="0">
                <a:solidFill>
                  <a:srgbClr val="AA5D1F"/>
                </a:solidFill>
              </a:rPr>
              <a:t>\n</a:t>
            </a:r>
            <a:r>
              <a:rPr lang="en-US" altLang="zh-CN" sz="1800" dirty="0">
                <a:solidFill>
                  <a:srgbClr val="BA2121"/>
                </a:solidFill>
              </a:rPr>
              <a:t>"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rc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/>
              <a:t>)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 err="1"/>
              <a:t>getpid</a:t>
            </a:r>
            <a:r>
              <a:rPr lang="en-US" altLang="zh-CN" sz="1800" dirty="0"/>
              <a:t>()); </a:t>
            </a:r>
          </a:p>
          <a:p>
            <a:pPr marL="400050" lvl="1" indent="0">
              <a:buNone/>
            </a:pPr>
            <a:r>
              <a:rPr lang="en-US" altLang="zh-CN" sz="1800" dirty="0"/>
              <a:t>} </a:t>
            </a:r>
          </a:p>
          <a:p>
            <a:pPr marL="400050" lvl="1" indent="0">
              <a:buNone/>
            </a:pPr>
            <a:r>
              <a:rPr lang="en-US" altLang="zh-CN" sz="1800" b="1" dirty="0">
                <a:solidFill>
                  <a:srgbClr val="008000"/>
                </a:solidFill>
              </a:rPr>
              <a:t>return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0</a:t>
            </a:r>
            <a:r>
              <a:rPr lang="en-US" altLang="zh-CN" sz="1800" dirty="0"/>
              <a:t>; 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A4D20BC6-6A5F-F102-E9E0-F7189996D84F}"/>
              </a:ext>
            </a:extLst>
          </p:cNvPr>
          <p:cNvSpPr/>
          <p:nvPr/>
        </p:nvSpPr>
        <p:spPr>
          <a:xfrm rot="10800000">
            <a:off x="4024830" y="2027105"/>
            <a:ext cx="1057619" cy="2864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2F5B3C-A1E5-FD1E-1322-505EDAE0B11B}"/>
              </a:ext>
            </a:extLst>
          </p:cNvPr>
          <p:cNvSpPr/>
          <p:nvPr/>
        </p:nvSpPr>
        <p:spPr>
          <a:xfrm>
            <a:off x="2265197" y="4441575"/>
            <a:ext cx="6356732" cy="594911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C909F2-2C74-C649-9D78-09E475A3606A}"/>
              </a:ext>
            </a:extLst>
          </p:cNvPr>
          <p:cNvSpPr/>
          <p:nvPr/>
        </p:nvSpPr>
        <p:spPr>
          <a:xfrm>
            <a:off x="2282329" y="3459844"/>
            <a:ext cx="6356732" cy="717007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A4DE69-C91F-64E2-546D-11EE80E617A4}"/>
              </a:ext>
            </a:extLst>
          </p:cNvPr>
          <p:cNvSpPr/>
          <p:nvPr/>
        </p:nvSpPr>
        <p:spPr>
          <a:xfrm>
            <a:off x="6380608" y="2936625"/>
            <a:ext cx="24673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endParaRPr lang="zh-CN" altLang="en-US" sz="2800" b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BB113D-22B6-54E6-3C86-AB828463FB7C}"/>
              </a:ext>
            </a:extLst>
          </p:cNvPr>
          <p:cNvSpPr/>
          <p:nvPr/>
        </p:nvSpPr>
        <p:spPr>
          <a:xfrm>
            <a:off x="6380608" y="5030697"/>
            <a:ext cx="27478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endParaRPr lang="zh-CN" altLang="en-US" sz="2800" b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DB25C5-07BB-BB7A-8D0F-E98A4AEB38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94638F-CAB5-3A45-1875-46C990DB5408}"/>
              </a:ext>
            </a:extLst>
          </p:cNvPr>
          <p:cNvGrpSpPr/>
          <p:nvPr/>
        </p:nvGrpSpPr>
        <p:grpSpPr>
          <a:xfrm>
            <a:off x="6574420" y="713583"/>
            <a:ext cx="5451584" cy="1222539"/>
            <a:chOff x="6574420" y="713583"/>
            <a:chExt cx="5451584" cy="122253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8FE3B5D-786B-EF5E-C500-469A0FDC8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5794"/>
            <a:stretch/>
          </p:blipFill>
          <p:spPr>
            <a:xfrm>
              <a:off x="6667018" y="1073427"/>
              <a:ext cx="5358986" cy="8626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8FD350-0701-2806-4221-BD6A1725AB7C}"/>
                </a:ext>
              </a:extLst>
            </p:cNvPr>
            <p:cNvSpPr txBox="1"/>
            <p:nvPr/>
          </p:nvSpPr>
          <p:spPr>
            <a:xfrm>
              <a:off x="6574420" y="713583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Gill Sans Light"/>
                </a:rPr>
                <a:t>Output</a:t>
              </a:r>
              <a:endParaRPr lang="en-SE" sz="2000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12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completion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pid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=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wait()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waitpid()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alternative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wait()</a:t>
            </a:r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0434557-CDD9-E252-0C00-54C51AA34F37}"/>
              </a:ext>
            </a:extLst>
          </p:cNvPr>
          <p:cNvGrpSpPr/>
          <p:nvPr/>
        </p:nvGrpSpPr>
        <p:grpSpPr>
          <a:xfrm>
            <a:off x="3439099" y="2776249"/>
            <a:ext cx="4823555" cy="2901249"/>
            <a:chOff x="1915098" y="2776248"/>
            <a:chExt cx="4823555" cy="2901249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80FF930F-4F13-7EA8-DC84-BF653524EB94}"/>
                </a:ext>
              </a:extLst>
            </p:cNvPr>
            <p:cNvSpPr/>
            <p:nvPr/>
          </p:nvSpPr>
          <p:spPr>
            <a:xfrm>
              <a:off x="3833869" y="2776248"/>
              <a:ext cx="980501" cy="484743"/>
            </a:xfrm>
            <a:prstGeom prst="roundRect">
              <a:avLst/>
            </a:prstGeom>
            <a:solidFill>
              <a:srgbClr val="43B7B0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Parent</a:t>
              </a:r>
              <a:endParaRPr lang="en-US" dirty="0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4A759EAF-CA22-0389-00A5-2B0B787C3A26}"/>
                </a:ext>
              </a:extLst>
            </p:cNvPr>
            <p:cNvSpPr/>
            <p:nvPr/>
          </p:nvSpPr>
          <p:spPr>
            <a:xfrm>
              <a:off x="3833869" y="3600677"/>
              <a:ext cx="980501" cy="48474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fork()</a:t>
              </a:r>
              <a:endParaRPr lang="en-US" dirty="0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14644789-AEE7-4596-9BD4-991234680F11}"/>
                </a:ext>
              </a:extLst>
            </p:cNvPr>
            <p:cNvSpPr/>
            <p:nvPr/>
          </p:nvSpPr>
          <p:spPr>
            <a:xfrm>
              <a:off x="1915098" y="5192754"/>
              <a:ext cx="980501" cy="484743"/>
            </a:xfrm>
            <a:prstGeom prst="roundRect">
              <a:avLst/>
            </a:prstGeom>
            <a:solidFill>
              <a:srgbClr val="43B7B0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Parent</a:t>
              </a:r>
              <a:endParaRPr lang="en-US" dirty="0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B1E9BB9F-8608-D2C3-7EC6-9E5D636563D7}"/>
                </a:ext>
              </a:extLst>
            </p:cNvPr>
            <p:cNvSpPr/>
            <p:nvPr/>
          </p:nvSpPr>
          <p:spPr>
            <a:xfrm>
              <a:off x="5758152" y="4355472"/>
              <a:ext cx="980501" cy="484743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Child</a:t>
              </a:r>
              <a:endParaRPr lang="en-US" dirty="0"/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678F2819-6D42-C933-944F-562CF78E774E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4324120" y="3260991"/>
              <a:ext cx="0" cy="3396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69483817-78E6-6AC7-1E9A-AFD6A29FE188}"/>
                </a:ext>
              </a:extLst>
            </p:cNvPr>
            <p:cNvCxnSpPr>
              <a:cxnSpLocks/>
              <a:stCxn id="5" idx="1"/>
              <a:endCxn id="10" idx="0"/>
            </p:cNvCxnSpPr>
            <p:nvPr/>
          </p:nvCxnSpPr>
          <p:spPr>
            <a:xfrm rot="10800000" flipV="1">
              <a:off x="2405349" y="3843048"/>
              <a:ext cx="1428520" cy="512423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曲线连接符 12">
              <a:extLst>
                <a:ext uri="{FF2B5EF4-FFF2-40B4-BE49-F238E27FC236}">
                  <a16:creationId xmlns:a16="http://schemas.microsoft.com/office/drawing/2014/main" id="{74F419DB-2210-6314-AD3D-B63948776062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>
              <a:off x="4814370" y="3843049"/>
              <a:ext cx="1434033" cy="512423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DC0DB6C-7DDC-CB9E-03AD-6EC6203B60EE}"/>
                </a:ext>
              </a:extLst>
            </p:cNvPr>
            <p:cNvSpPr/>
            <p:nvPr/>
          </p:nvSpPr>
          <p:spPr>
            <a:xfrm>
              <a:off x="1915098" y="4355472"/>
              <a:ext cx="980501" cy="48474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wait()</a:t>
              </a:r>
              <a:endParaRPr lang="en-US" dirty="0"/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D2357477-F5FF-4497-7945-EED8764334E0}"/>
                </a:ext>
              </a:extLst>
            </p:cNvPr>
            <p:cNvCxnSpPr/>
            <p:nvPr/>
          </p:nvCxnSpPr>
          <p:spPr>
            <a:xfrm>
              <a:off x="2405348" y="4853068"/>
              <a:ext cx="0" cy="3396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03D7548B-6495-825D-94CF-A6261E2C3A7C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2895599" y="4597843"/>
              <a:ext cx="28625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0EF8F4-6565-0561-72EA-C97C74133A9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474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B00040"/>
                </a:solidFill>
              </a:rPr>
              <a:t>int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main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00040"/>
                </a:solidFill>
              </a:rPr>
              <a:t>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B00040"/>
                </a:solidFill>
              </a:rPr>
              <a:t>char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 </a:t>
            </a:r>
          </a:p>
          <a:p>
            <a:pPr marL="0" indent="0">
              <a:buNone/>
            </a:pPr>
            <a:r>
              <a:rPr lang="en-US" altLang="zh-CN" sz="1600" dirty="0"/>
              <a:t>{ 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A2121"/>
                </a:solidFill>
              </a:rPr>
              <a:t>"hello world (pid:%d)</a:t>
            </a:r>
            <a:r>
              <a:rPr lang="en-US" altLang="zh-CN" sz="1600" b="1" dirty="0">
                <a:solidFill>
                  <a:srgbClr val="AA5D1F"/>
                </a:solidFill>
              </a:rPr>
              <a:t>\n</a:t>
            </a:r>
            <a:r>
              <a:rPr lang="en-US" altLang="zh-CN" sz="1600" dirty="0">
                <a:solidFill>
                  <a:srgbClr val="BA2121"/>
                </a:solidFill>
              </a:rPr>
              <a:t>"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00040"/>
                </a:solidFill>
              </a:rPr>
              <a:t>int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());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B00040"/>
                </a:solidFill>
              </a:rPr>
              <a:t>	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rc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=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fork(); 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8000"/>
                </a:solidFill>
              </a:rPr>
              <a:t>	if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&lt;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0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{ </a:t>
            </a:r>
          </a:p>
          <a:p>
            <a:pPr marL="0" indent="0">
              <a:buNone/>
            </a:pPr>
            <a:r>
              <a:rPr lang="en-US" altLang="zh-CN" sz="1600" i="1" dirty="0">
                <a:solidFill>
                  <a:srgbClr val="3D7B7B"/>
                </a:solidFill>
              </a:rPr>
              <a:t>		// fork failed; exit</a:t>
            </a:r>
            <a:r>
              <a:rPr lang="en-US" altLang="zh-CN" sz="1600" dirty="0"/>
              <a:t> 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BA2121"/>
                </a:solidFill>
              </a:rPr>
              <a:t>"fork failed</a:t>
            </a:r>
            <a:r>
              <a:rPr lang="en-US" altLang="zh-CN" sz="1600" b="1" dirty="0">
                <a:solidFill>
                  <a:srgbClr val="AA5D1F"/>
                </a:solidFill>
              </a:rPr>
              <a:t>\n</a:t>
            </a:r>
            <a:r>
              <a:rPr lang="en-US" altLang="zh-CN" sz="1600" dirty="0">
                <a:solidFill>
                  <a:srgbClr val="BA2121"/>
                </a:solidFill>
              </a:rPr>
              <a:t>"</a:t>
            </a:r>
            <a:r>
              <a:rPr lang="en-US" altLang="zh-CN" sz="1600" dirty="0"/>
              <a:t>); </a:t>
            </a:r>
          </a:p>
          <a:p>
            <a:pPr marL="0" indent="0">
              <a:buNone/>
            </a:pPr>
            <a:r>
              <a:rPr lang="en-US" altLang="zh-CN" sz="1600" dirty="0"/>
              <a:t>		exit(</a:t>
            </a:r>
            <a:r>
              <a:rPr lang="en-US" altLang="zh-CN" sz="1600" dirty="0">
                <a:solidFill>
                  <a:srgbClr val="666666"/>
                </a:solidFill>
              </a:rPr>
              <a:t>1</a:t>
            </a:r>
            <a:r>
              <a:rPr lang="en-US" altLang="zh-CN" sz="1600" dirty="0"/>
              <a:t>); </a:t>
            </a:r>
          </a:p>
          <a:p>
            <a:pPr marL="0" indent="0">
              <a:buNone/>
            </a:pPr>
            <a:r>
              <a:rPr lang="en-US" altLang="zh-CN" sz="1600" dirty="0"/>
              <a:t>	}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</a:rPr>
              <a:t>else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</a:rPr>
              <a:t>if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==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0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{ </a:t>
            </a:r>
          </a:p>
          <a:p>
            <a:pPr marL="0" indent="0">
              <a:buNone/>
            </a:pPr>
            <a:r>
              <a:rPr lang="en-US" altLang="zh-CN" sz="1600" i="1" dirty="0">
                <a:solidFill>
                  <a:srgbClr val="3D7B7B"/>
                </a:solidFill>
              </a:rPr>
              <a:t>		// child (new process)</a:t>
            </a:r>
            <a:r>
              <a:rPr lang="en-US" altLang="zh-CN" sz="1600" dirty="0"/>
              <a:t> 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A2121"/>
                </a:solidFill>
              </a:rPr>
              <a:t>"hello, I am child (pid:%d)</a:t>
            </a:r>
            <a:r>
              <a:rPr lang="en-US" altLang="zh-CN" sz="1600" b="1" dirty="0">
                <a:solidFill>
                  <a:srgbClr val="AA5D1F"/>
                </a:solidFill>
              </a:rPr>
              <a:t>\n</a:t>
            </a:r>
            <a:r>
              <a:rPr lang="en-US" altLang="zh-CN" sz="1600" dirty="0">
                <a:solidFill>
                  <a:srgbClr val="BA2121"/>
                </a:solidFill>
              </a:rPr>
              <a:t>"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00040"/>
                </a:solidFill>
              </a:rPr>
              <a:t>int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()); </a:t>
            </a:r>
          </a:p>
          <a:p>
            <a:pPr marL="0" indent="0">
              <a:buNone/>
            </a:pPr>
            <a:r>
              <a:rPr lang="en-US" altLang="zh-CN" sz="1600" dirty="0"/>
              <a:t>		sleep(</a:t>
            </a:r>
            <a:r>
              <a:rPr lang="en-US" altLang="zh-CN" sz="1600" dirty="0">
                <a:solidFill>
                  <a:srgbClr val="666666"/>
                </a:solidFill>
              </a:rPr>
              <a:t>1</a:t>
            </a:r>
            <a:r>
              <a:rPr lang="en-US" altLang="zh-CN" sz="1600" dirty="0"/>
              <a:t>); </a:t>
            </a:r>
          </a:p>
          <a:p>
            <a:pPr marL="0" indent="0">
              <a:buNone/>
            </a:pPr>
            <a:r>
              <a:rPr lang="en-US" altLang="zh-CN" sz="1600" dirty="0"/>
              <a:t>	}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</a:rPr>
              <a:t>else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{ </a:t>
            </a:r>
          </a:p>
          <a:p>
            <a:pPr marL="0" indent="0">
              <a:buNone/>
            </a:pPr>
            <a:r>
              <a:rPr lang="en-US" altLang="zh-CN" sz="1600" i="1" dirty="0">
                <a:solidFill>
                  <a:srgbClr val="3D7B7B"/>
                </a:solidFill>
              </a:rPr>
              <a:t>		// parent goes down this path (original process)</a:t>
            </a:r>
            <a:r>
              <a:rPr lang="en-US" altLang="zh-CN" sz="1600" dirty="0"/>
              <a:t>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B00040"/>
                </a:solidFill>
              </a:rPr>
              <a:t>		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wc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=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wait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008000"/>
                </a:solidFill>
              </a:rPr>
              <a:t>NULL</a:t>
            </a:r>
            <a:r>
              <a:rPr lang="en-US" altLang="zh-CN" sz="1600" dirty="0"/>
              <a:t>); 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A2121"/>
                </a:solidFill>
              </a:rPr>
              <a:t>"hello, I am parent of %d (</a:t>
            </a:r>
            <a:r>
              <a:rPr lang="en-US" altLang="zh-CN" sz="1600" dirty="0" err="1">
                <a:solidFill>
                  <a:srgbClr val="BA2121"/>
                </a:solidFill>
              </a:rPr>
              <a:t>wc</a:t>
            </a:r>
            <a:r>
              <a:rPr lang="en-US" altLang="zh-CN" sz="1600" dirty="0">
                <a:solidFill>
                  <a:srgbClr val="BA2121"/>
                </a:solidFill>
              </a:rPr>
              <a:t>:%d) (pid:%d)</a:t>
            </a:r>
            <a:r>
              <a:rPr lang="en-US" altLang="zh-CN" sz="1600" b="1" dirty="0">
                <a:solidFill>
                  <a:srgbClr val="AA5D1F"/>
                </a:solidFill>
              </a:rPr>
              <a:t>\n</a:t>
            </a:r>
            <a:r>
              <a:rPr lang="en-US" altLang="zh-CN" sz="1600" dirty="0">
                <a:solidFill>
                  <a:srgbClr val="BA2121"/>
                </a:solidFill>
              </a:rPr>
              <a:t>"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rc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wc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00040"/>
                </a:solidFill>
              </a:rPr>
              <a:t>int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());</a:t>
            </a:r>
          </a:p>
          <a:p>
            <a:pPr marL="0" indent="0">
              <a:buNone/>
            </a:pPr>
            <a:r>
              <a:rPr lang="en-US" altLang="zh-CN" sz="1600" dirty="0"/>
              <a:t>	} 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8000"/>
                </a:solidFill>
              </a:rPr>
              <a:t>	return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0</a:t>
            </a:r>
            <a:r>
              <a:rPr lang="en-US" altLang="zh-CN" sz="1600" dirty="0"/>
              <a:t>; 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39398C-31B9-A9C5-62A7-DCBAF79B252C}"/>
              </a:ext>
            </a:extLst>
          </p:cNvPr>
          <p:cNvSpPr/>
          <p:nvPr/>
        </p:nvSpPr>
        <p:spPr>
          <a:xfrm>
            <a:off x="2307031" y="4572000"/>
            <a:ext cx="6356732" cy="594911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14AD034D-848F-950B-A6B5-DBDE2B6BD49F}"/>
              </a:ext>
            </a:extLst>
          </p:cNvPr>
          <p:cNvSpPr/>
          <p:nvPr/>
        </p:nvSpPr>
        <p:spPr>
          <a:xfrm rot="10800000">
            <a:off x="4747256" y="4583016"/>
            <a:ext cx="1057619" cy="2864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C1B220-9EA0-F305-EDC7-7B33FC8C7AF2}"/>
              </a:ext>
            </a:extLst>
          </p:cNvPr>
          <p:cNvSpPr/>
          <p:nvPr/>
        </p:nvSpPr>
        <p:spPr>
          <a:xfrm>
            <a:off x="2282329" y="3347466"/>
            <a:ext cx="6356732" cy="77284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875E9C-1D98-815B-21AF-6CA0CCF09B84}"/>
              </a:ext>
            </a:extLst>
          </p:cNvPr>
          <p:cNvSpPr/>
          <p:nvPr/>
        </p:nvSpPr>
        <p:spPr>
          <a:xfrm>
            <a:off x="6203780" y="2876626"/>
            <a:ext cx="24673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endParaRPr lang="zh-CN" altLang="en-US" sz="2800" b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1B6667-80A6-E068-6ADB-1FBA3CD75C05}"/>
              </a:ext>
            </a:extLst>
          </p:cNvPr>
          <p:cNvSpPr/>
          <p:nvPr/>
        </p:nvSpPr>
        <p:spPr>
          <a:xfrm>
            <a:off x="6096000" y="5146284"/>
            <a:ext cx="27478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endParaRPr lang="zh-CN" altLang="en-US" sz="2800" b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5FD14-8E36-C521-CB54-A044189C733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13A79-6851-2CB4-83EA-0763B7DCA351}"/>
              </a:ext>
            </a:extLst>
          </p:cNvPr>
          <p:cNvSpPr txBox="1"/>
          <p:nvPr/>
        </p:nvSpPr>
        <p:spPr>
          <a:xfrm>
            <a:off x="7176304" y="1140264"/>
            <a:ext cx="395854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Gill Sans Light"/>
              </a:rPr>
              <a:t>Child process sleeps for 1 second</a:t>
            </a:r>
          </a:p>
          <a:p>
            <a:r>
              <a:rPr lang="en-US" altLang="zh-CN" dirty="0">
                <a:latin typeface="Gill Sans Light"/>
              </a:rPr>
              <a:t>Parent process waits for the child process to finish sleeping </a:t>
            </a:r>
            <a:endParaRPr lang="en-SE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245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  <p:bldP spid="9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A32D2-42C6-D6AE-3E73-10C10C9B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BE476-B5BD-509C-5E7A-38DE0A3E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Without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wait()</a:t>
            </a:r>
            <a:r>
              <a:rPr lang="en-GB" altLang="zh-CN" b="1" dirty="0">
                <a:solidFill>
                  <a:srgbClr val="0070C0"/>
                </a:solidFill>
              </a:rPr>
              <a:t>: it is nondeterministic which process (parent or child) runs first</a:t>
            </a:r>
            <a:endParaRPr lang="en-US" altLang="zh-CN" b="1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b="1" dirty="0">
                <a:solidFill>
                  <a:srgbClr val="0070C0"/>
                </a:solidFill>
              </a:rPr>
              <a:t>With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wait(): child runs first, and parents waits for child to finish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965567-C697-ABBA-BE62-DC236B9417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72A7D5-3C2C-88F0-E2F7-F8158434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88" y="4098274"/>
            <a:ext cx="9731822" cy="12989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B0D889-EE6F-0F28-4264-FF59E7F9F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4"/>
          <a:stretch/>
        </p:blipFill>
        <p:spPr>
          <a:xfrm>
            <a:off x="1838588" y="1719625"/>
            <a:ext cx="8069249" cy="129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9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exec(</a:t>
            </a:r>
            <a:r>
              <a:rPr lang="en-US" altLang="zh-CN" b="1" dirty="0" err="1">
                <a:solidFill>
                  <a:srgbClr val="0070C0"/>
                </a:solidFill>
              </a:rPr>
              <a:t>cmd</a:t>
            </a:r>
            <a:r>
              <a:rPr lang="en-US" altLang="zh-CN" b="1" dirty="0">
                <a:solidFill>
                  <a:srgbClr val="0070C0"/>
                </a:solidFill>
              </a:rPr>
              <a:t>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argv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  <a:r>
              <a:rPr lang="en-GB" altLang="zh-CN" dirty="0"/>
              <a:t> replaces the current process image with a new process image specified by the path to an executable file.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exec()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return.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starts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program.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family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exec(),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e.g.,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execl</a:t>
            </a:r>
            <a:r>
              <a:rPr lang="en-US" altLang="zh-CN" b="1" dirty="0">
                <a:solidFill>
                  <a:srgbClr val="0070C0"/>
                </a:solidFill>
              </a:rPr>
              <a:t>(),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execvp</a:t>
            </a:r>
            <a:r>
              <a:rPr lang="en-US" altLang="zh-CN" b="1" dirty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GB" altLang="zh-CN" b="1" dirty="0" err="1">
                <a:solidFill>
                  <a:srgbClr val="0070C0"/>
                </a:solidFill>
              </a:rPr>
              <a:t>execl</a:t>
            </a:r>
            <a:r>
              <a:rPr lang="en-GB" altLang="zh-CN" b="1" dirty="0">
                <a:solidFill>
                  <a:srgbClr val="0070C0"/>
                </a:solidFill>
              </a:rPr>
              <a:t>()</a:t>
            </a:r>
            <a:r>
              <a:rPr lang="en-GB" altLang="zh-CN" dirty="0"/>
              <a:t> takes a variable number of arguments that represent the program name and its arguments.</a:t>
            </a:r>
            <a:endParaRPr lang="en-US" altLang="zh-CN" dirty="0"/>
          </a:p>
          <a:p>
            <a:pPr lvl="1"/>
            <a:r>
              <a:rPr lang="en-GB" altLang="zh-CN" b="1" dirty="0" err="1">
                <a:solidFill>
                  <a:srgbClr val="0070C0"/>
                </a:solidFill>
              </a:rPr>
              <a:t>execvp</a:t>
            </a:r>
            <a:r>
              <a:rPr lang="en-GB" altLang="zh-CN" b="1" dirty="0">
                <a:solidFill>
                  <a:srgbClr val="0070C0"/>
                </a:solidFill>
              </a:rPr>
              <a:t>() </a:t>
            </a:r>
            <a:r>
              <a:rPr lang="en-GB" altLang="zh-CN" dirty="0"/>
              <a:t>takes an array of arguments instead of a variable-length argument list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074" name="Picture 2" descr="The exec family of system calls :: Operating systems 2018">
            <a:extLst>
              <a:ext uri="{FF2B5EF4-FFF2-40B4-BE49-F238E27FC236}">
                <a16:creationId xmlns:a16="http://schemas.microsoft.com/office/drawing/2014/main" id="{B8F04797-E2C0-72D8-B7F9-8F0915B7C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87" y="3790901"/>
            <a:ext cx="7866568" cy="287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656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exec() Example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587" y="940758"/>
            <a:ext cx="8502294" cy="591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main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B00040"/>
                </a:solidFill>
              </a:rPr>
              <a:t>char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*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[]) </a:t>
            </a:r>
          </a:p>
          <a:p>
            <a:pPr marL="0" indent="0">
              <a:buNone/>
            </a:pPr>
            <a:r>
              <a:rPr lang="en-US" altLang="zh-CN" sz="1400" dirty="0"/>
              <a:t>{ </a:t>
            </a:r>
          </a:p>
          <a:p>
            <a:pPr marL="400050" lvl="1" indent="0">
              <a:buNone/>
            </a:pP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"hello world (pid:%d)</a:t>
            </a:r>
            <a:r>
              <a:rPr lang="en-US" altLang="zh-CN" sz="1400" b="1" dirty="0">
                <a:solidFill>
                  <a:srgbClr val="AA5D1F"/>
                </a:solidFill>
              </a:rPr>
              <a:t>\n</a:t>
            </a:r>
            <a:r>
              <a:rPr lang="en-US" altLang="zh-CN" sz="1400" dirty="0">
                <a:solidFill>
                  <a:srgbClr val="BA2121"/>
                </a:solidFill>
              </a:rPr>
              <a:t>"</a:t>
            </a:r>
            <a:r>
              <a:rPr lang="en-US" altLang="zh-CN" sz="1400" dirty="0"/>
              <a:t>,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en-US" altLang="zh-CN" sz="1400" dirty="0"/>
              <a:t>)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getpid</a:t>
            </a:r>
            <a:r>
              <a:rPr lang="en-US" altLang="zh-CN" sz="1400" dirty="0"/>
              <a:t>()); </a:t>
            </a:r>
          </a:p>
          <a:p>
            <a:pPr marL="400050" lvl="1" indent="0">
              <a:buNone/>
            </a:pP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rc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=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fork(); </a:t>
            </a:r>
          </a:p>
          <a:p>
            <a:pPr marL="400050" lvl="1" indent="0">
              <a:buNone/>
            </a:pPr>
            <a:r>
              <a:rPr lang="en-US" altLang="zh-CN" sz="1400" b="1" dirty="0">
                <a:solidFill>
                  <a:srgbClr val="008000"/>
                </a:solidFill>
              </a:rPr>
              <a:t>if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rc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&lt;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0</a:t>
            </a:r>
            <a:r>
              <a:rPr lang="en-US" altLang="zh-CN" sz="1400" dirty="0"/>
              <a:t>)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{</a:t>
            </a:r>
          </a:p>
          <a:p>
            <a:pPr marL="400050" lvl="1" indent="0">
              <a:buNone/>
            </a:pPr>
            <a:r>
              <a:rPr lang="en-US" altLang="zh-CN" sz="1400" dirty="0"/>
              <a:t>		 </a:t>
            </a:r>
            <a:r>
              <a:rPr lang="en-US" altLang="zh-CN" sz="1400" i="1" dirty="0">
                <a:solidFill>
                  <a:srgbClr val="3D7B7B"/>
                </a:solidFill>
              </a:rPr>
              <a:t>// fork failed; exit</a:t>
            </a:r>
            <a:r>
              <a:rPr lang="en-US" altLang="zh-CN" sz="1400" dirty="0"/>
              <a:t>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fprintf</a:t>
            </a:r>
            <a:r>
              <a:rPr lang="en-US" altLang="zh-CN" sz="1400" dirty="0"/>
              <a:t>(stderr,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BA2121"/>
                </a:solidFill>
              </a:rPr>
              <a:t>"fork failed</a:t>
            </a:r>
            <a:r>
              <a:rPr lang="en-US" altLang="zh-CN" sz="1400" b="1" dirty="0">
                <a:solidFill>
                  <a:srgbClr val="AA5D1F"/>
                </a:solidFill>
              </a:rPr>
              <a:t>\n</a:t>
            </a:r>
            <a:r>
              <a:rPr lang="en-US" altLang="zh-CN" sz="1400" dirty="0">
                <a:solidFill>
                  <a:srgbClr val="BA2121"/>
                </a:solidFill>
              </a:rPr>
              <a:t>"</a:t>
            </a:r>
            <a:r>
              <a:rPr lang="en-US" altLang="zh-CN" sz="1400" dirty="0"/>
              <a:t>); exit(</a:t>
            </a:r>
            <a:r>
              <a:rPr lang="en-US" altLang="zh-CN" sz="1400" dirty="0">
                <a:solidFill>
                  <a:srgbClr val="666666"/>
                </a:solidFill>
              </a:rPr>
              <a:t>1</a:t>
            </a:r>
            <a:r>
              <a:rPr lang="en-US" altLang="zh-CN" sz="1400" dirty="0"/>
              <a:t>); </a:t>
            </a:r>
          </a:p>
          <a:p>
            <a:pPr marL="400050" lvl="1" indent="0">
              <a:buNone/>
            </a:pPr>
            <a:r>
              <a:rPr lang="en-US" altLang="zh-CN" sz="1400" dirty="0"/>
              <a:t>}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b="1" dirty="0">
                <a:solidFill>
                  <a:srgbClr val="008000"/>
                </a:solidFill>
              </a:rPr>
              <a:t>else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b="1" dirty="0">
                <a:solidFill>
                  <a:srgbClr val="008000"/>
                </a:solidFill>
              </a:rPr>
              <a:t>if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rc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==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0</a:t>
            </a:r>
            <a:r>
              <a:rPr lang="en-US" altLang="zh-CN" sz="1400" dirty="0"/>
              <a:t>)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{ </a:t>
            </a:r>
            <a:r>
              <a:rPr lang="zh-CN" altLang="en-US" sz="1400" dirty="0"/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 child (new process)</a:t>
            </a:r>
            <a:r>
              <a:rPr lang="en-US" altLang="zh-CN" sz="1400" dirty="0"/>
              <a:t>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"hello, I am child (pid:%d)</a:t>
            </a:r>
            <a:r>
              <a:rPr lang="en-US" altLang="zh-CN" sz="1400" b="1" dirty="0">
                <a:solidFill>
                  <a:srgbClr val="AA5D1F"/>
                </a:solidFill>
              </a:rPr>
              <a:t>\n</a:t>
            </a:r>
            <a:r>
              <a:rPr lang="en-US" altLang="zh-CN" sz="1400" dirty="0">
                <a:solidFill>
                  <a:srgbClr val="BA2121"/>
                </a:solidFill>
              </a:rPr>
              <a:t>"</a:t>
            </a:r>
            <a:r>
              <a:rPr lang="en-US" altLang="zh-CN" sz="1400" dirty="0"/>
              <a:t>,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en-US" altLang="zh-CN" sz="1400" dirty="0"/>
              <a:t>)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getpid</a:t>
            </a:r>
            <a:r>
              <a:rPr lang="en-US" altLang="zh-CN" sz="1400" dirty="0"/>
              <a:t>()); </a:t>
            </a:r>
          </a:p>
          <a:p>
            <a:pPr marL="400050" lvl="1" indent="0">
              <a:buNone/>
            </a:pPr>
            <a:r>
              <a:rPr lang="en-US" altLang="zh-CN" sz="1400" dirty="0">
                <a:solidFill>
                  <a:srgbClr val="B00040"/>
                </a:solidFill>
              </a:rPr>
              <a:t>		char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*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666666"/>
                </a:solidFill>
              </a:rPr>
              <a:t>3</a:t>
            </a:r>
            <a:r>
              <a:rPr lang="en-US" altLang="zh-CN" sz="1400" dirty="0"/>
              <a:t>];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666666"/>
                </a:solidFill>
              </a:rPr>
              <a:t>0</a:t>
            </a:r>
            <a:r>
              <a:rPr lang="en-US" altLang="zh-CN" sz="1400" dirty="0"/>
              <a:t>]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=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strdup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“</a:t>
            </a:r>
            <a:r>
              <a:rPr lang="en-US" altLang="zh-CN" sz="1400" dirty="0" err="1">
                <a:solidFill>
                  <a:srgbClr val="BA2121"/>
                </a:solidFill>
              </a:rPr>
              <a:t>wc</a:t>
            </a:r>
            <a:r>
              <a:rPr lang="en-US" altLang="zh-CN" sz="1400" dirty="0">
                <a:solidFill>
                  <a:srgbClr val="BA2121"/>
                </a:solidFill>
              </a:rPr>
              <a:t>”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zh-CN" altLang="en-US" sz="1400" dirty="0">
                <a:solidFill>
                  <a:srgbClr val="BBBBB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 program: ”</a:t>
            </a:r>
            <a:r>
              <a:rPr lang="en-US" altLang="zh-CN" sz="1400" i="1" dirty="0" err="1">
                <a:solidFill>
                  <a:srgbClr val="3D7B7B"/>
                </a:solidFill>
              </a:rPr>
              <a:t>wc</a:t>
            </a:r>
            <a:r>
              <a:rPr lang="en-US" altLang="zh-CN" sz="1400" i="1" dirty="0">
                <a:solidFill>
                  <a:srgbClr val="3D7B7B"/>
                </a:solidFill>
              </a:rPr>
              <a:t>“ (word</a:t>
            </a:r>
            <a:r>
              <a:rPr lang="zh-CN" altLang="en-US" sz="1400" i="1" dirty="0">
                <a:solidFill>
                  <a:srgbClr val="3D7B7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count)</a:t>
            </a:r>
            <a:r>
              <a:rPr lang="en-US" altLang="zh-CN" sz="1400" dirty="0"/>
              <a:t>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666666"/>
                </a:solidFill>
              </a:rPr>
              <a:t>1</a:t>
            </a:r>
            <a:r>
              <a:rPr lang="en-US" altLang="zh-CN" sz="1400" dirty="0"/>
              <a:t>]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=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strdup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“p3.c”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zh-CN" altLang="en-US" sz="1400" dirty="0">
                <a:solidFill>
                  <a:srgbClr val="BBBBB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 argument: file to count</a:t>
            </a:r>
            <a:r>
              <a:rPr lang="en-US" altLang="zh-CN" sz="1400" dirty="0"/>
              <a:t>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666666"/>
                </a:solidFill>
              </a:rPr>
              <a:t>2</a:t>
            </a:r>
            <a:r>
              <a:rPr lang="en-US" altLang="zh-CN" sz="1400" dirty="0"/>
              <a:t>]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=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008000"/>
                </a:solidFill>
              </a:rPr>
              <a:t>NULL</a:t>
            </a:r>
            <a:r>
              <a:rPr lang="en-US" altLang="zh-CN" sz="1400" dirty="0"/>
              <a:t>;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 marks end of array</a:t>
            </a:r>
            <a:r>
              <a:rPr lang="en-US" altLang="zh-CN" sz="1400" dirty="0"/>
              <a:t>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execvp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666666"/>
                </a:solidFill>
              </a:rPr>
              <a:t>0</a:t>
            </a:r>
            <a:r>
              <a:rPr lang="en-US" altLang="zh-CN" sz="1400" dirty="0"/>
              <a:t>],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 run</a:t>
            </a:r>
            <a:r>
              <a:rPr lang="zh-CN" altLang="en-US" sz="1400" i="1" dirty="0">
                <a:solidFill>
                  <a:srgbClr val="3D7B7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word count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“this will be replaced,</a:t>
            </a:r>
            <a:r>
              <a:rPr lang="zh-CN" altLang="en-US" sz="1400" dirty="0">
                <a:solidFill>
                  <a:srgbClr val="BA2121"/>
                </a:solidFill>
              </a:rPr>
              <a:t> </a:t>
            </a:r>
            <a:r>
              <a:rPr lang="en-US" altLang="zh-CN" sz="1400" dirty="0">
                <a:solidFill>
                  <a:srgbClr val="BA2121"/>
                </a:solidFill>
              </a:rPr>
              <a:t>so</a:t>
            </a:r>
            <a:r>
              <a:rPr lang="zh-CN" altLang="en-US" sz="1400" dirty="0">
                <a:solidFill>
                  <a:srgbClr val="BA2121"/>
                </a:solidFill>
              </a:rPr>
              <a:t> </a:t>
            </a:r>
            <a:r>
              <a:rPr lang="en-US" altLang="zh-CN" sz="1400" dirty="0">
                <a:solidFill>
                  <a:srgbClr val="BA2121"/>
                </a:solidFill>
              </a:rPr>
              <a:t>not</a:t>
            </a:r>
            <a:r>
              <a:rPr lang="zh-CN" altLang="en-US" sz="1400" dirty="0">
                <a:solidFill>
                  <a:srgbClr val="BA2121"/>
                </a:solidFill>
              </a:rPr>
              <a:t> </a:t>
            </a:r>
            <a:r>
              <a:rPr lang="en-US" altLang="zh-CN" sz="1400" dirty="0">
                <a:solidFill>
                  <a:srgbClr val="BA2121"/>
                </a:solidFill>
              </a:rPr>
              <a:t>printed</a:t>
            </a:r>
            <a:r>
              <a:rPr lang="zh-CN" altLang="en-US" sz="1400" dirty="0">
                <a:solidFill>
                  <a:srgbClr val="BA2121"/>
                </a:solidFill>
              </a:rPr>
              <a:t> </a:t>
            </a:r>
            <a:r>
              <a:rPr lang="en-US" altLang="zh-CN" sz="1400" dirty="0">
                <a:solidFill>
                  <a:srgbClr val="BA2121"/>
                </a:solidFill>
              </a:rPr>
              <a:t>out"</a:t>
            </a:r>
            <a:r>
              <a:rPr lang="en-US" altLang="zh-CN" sz="1400" dirty="0"/>
              <a:t>); </a:t>
            </a:r>
          </a:p>
          <a:p>
            <a:pPr marL="400050" lvl="1" indent="0">
              <a:buNone/>
            </a:pPr>
            <a:r>
              <a:rPr lang="en-US" altLang="zh-CN" sz="1400" dirty="0"/>
              <a:t>}</a:t>
            </a:r>
            <a:r>
              <a:rPr lang="zh-CN" altLang="en-US" sz="1400" dirty="0"/>
              <a:t> </a:t>
            </a:r>
            <a:r>
              <a:rPr lang="en-US" altLang="zh-CN" sz="1400" b="1" dirty="0">
                <a:solidFill>
                  <a:srgbClr val="008000"/>
                </a:solidFill>
              </a:rPr>
              <a:t>else</a:t>
            </a:r>
            <a:r>
              <a:rPr lang="zh-CN" altLang="en-US" sz="1400" b="1" dirty="0">
                <a:solidFill>
                  <a:srgbClr val="008000"/>
                </a:solidFill>
              </a:rPr>
              <a:t> </a:t>
            </a:r>
            <a:r>
              <a:rPr lang="en-US" altLang="zh-CN" sz="1400" dirty="0"/>
              <a:t>{ </a:t>
            </a:r>
            <a:r>
              <a:rPr lang="zh-CN" altLang="en-US" sz="1400" dirty="0"/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</a:t>
            </a:r>
            <a:r>
              <a:rPr lang="zh-CN" altLang="en-US" sz="1400" i="1" dirty="0">
                <a:solidFill>
                  <a:srgbClr val="3D7B7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parent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zh-CN" altLang="en-US" sz="1400" dirty="0"/>
              <a:t> </a:t>
            </a:r>
            <a:r>
              <a:rPr lang="en-US" altLang="zh-CN" sz="1400" dirty="0" err="1"/>
              <a:t>rc_wait</a:t>
            </a:r>
            <a:r>
              <a:rPr lang="zh-CN" altLang="en-US" sz="1400" dirty="0"/>
              <a:t> </a:t>
            </a:r>
            <a:r>
              <a:rPr lang="en-US" altLang="zh-CN" sz="1400" dirty="0"/>
              <a:t>=</a:t>
            </a:r>
            <a:r>
              <a:rPr lang="zh-CN" altLang="en-US" sz="1400" dirty="0"/>
              <a:t> </a:t>
            </a:r>
            <a:r>
              <a:rPr lang="en-US" altLang="zh-CN" sz="1400" dirty="0"/>
              <a:t>wait(NULL);</a:t>
            </a:r>
          </a:p>
          <a:p>
            <a:pPr marL="400050" lvl="1" indent="0">
              <a:buNone/>
            </a:pPr>
            <a:r>
              <a:rPr lang="en-US" altLang="zh-CN" sz="1400" dirty="0">
                <a:solidFill>
                  <a:srgbClr val="BBBBBB"/>
                </a:solidFill>
              </a:rPr>
              <a:t> 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“hello, I am parent of %d (</a:t>
            </a:r>
            <a:r>
              <a:rPr lang="en-US" altLang="zh-CN" sz="1400" dirty="0" err="1">
                <a:solidFill>
                  <a:srgbClr val="BA2121"/>
                </a:solidFill>
              </a:rPr>
              <a:t>rc_wait</a:t>
            </a:r>
            <a:r>
              <a:rPr lang="en-US" altLang="zh-CN" sz="1400" dirty="0">
                <a:solidFill>
                  <a:srgbClr val="BA2121"/>
                </a:solidFill>
              </a:rPr>
              <a:t>:%d) (pid:%d)\n”</a:t>
            </a:r>
            <a:r>
              <a:rPr lang="en-US" altLang="zh-CN" sz="1400" dirty="0"/>
              <a:t>,</a:t>
            </a:r>
            <a:r>
              <a:rPr lang="zh-CN" altLang="en-US" sz="1400" dirty="0">
                <a:solidFill>
                  <a:srgbClr val="BA2121"/>
                </a:solidFill>
              </a:rPr>
              <a:t> </a:t>
            </a:r>
            <a:r>
              <a:rPr lang="en-US" altLang="zh-CN" sz="1400" dirty="0" err="1"/>
              <a:t>rc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rc_wait</a:t>
            </a:r>
            <a:r>
              <a:rPr lang="en-US" altLang="zh-CN" sz="1400" dirty="0"/>
              <a:t>, (int) </a:t>
            </a:r>
            <a:r>
              <a:rPr lang="en-US" altLang="zh-CN" sz="1400" dirty="0" err="1"/>
              <a:t>getpid</a:t>
            </a:r>
            <a:r>
              <a:rPr lang="en-US" altLang="zh-CN" sz="1400" dirty="0"/>
              <a:t>());}</a:t>
            </a:r>
          </a:p>
          <a:p>
            <a:pPr marL="400050" lvl="1" indent="0">
              <a:buNone/>
            </a:pPr>
            <a:r>
              <a:rPr lang="en-US" altLang="zh-CN" sz="1400" b="1" dirty="0">
                <a:solidFill>
                  <a:srgbClr val="008000"/>
                </a:solidFill>
              </a:rPr>
              <a:t>return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0</a:t>
            </a:r>
            <a:r>
              <a:rPr lang="en-US" altLang="zh-CN" sz="1400" dirty="0"/>
              <a:t>; 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39398C-31B9-A9C5-62A7-DCBAF79B252C}"/>
              </a:ext>
            </a:extLst>
          </p:cNvPr>
          <p:cNvSpPr/>
          <p:nvPr/>
        </p:nvSpPr>
        <p:spPr>
          <a:xfrm>
            <a:off x="2779924" y="4307595"/>
            <a:ext cx="6356732" cy="264406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EE029-2672-C9A8-81A1-7A91538AF25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0A0DFFF0-C33D-5A5E-06E5-A99E6F13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0" y="1179129"/>
            <a:ext cx="5966448" cy="1003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D52DE-7A5E-C834-4502-A9BB2079EB84}"/>
              </a:ext>
            </a:extLst>
          </p:cNvPr>
          <p:cNvSpPr txBox="1"/>
          <p:nvPr/>
        </p:nvSpPr>
        <p:spPr>
          <a:xfrm>
            <a:off x="5842846" y="779019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Gill Sans Light"/>
              </a:rPr>
              <a:t>Output</a:t>
            </a:r>
            <a:endParaRPr lang="en-SE" sz="200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917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4F7B9-3F69-6476-900D-9E081AE9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fork()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exec()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30B96-A0DE-7677-784F-83A66CB5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9" y="951989"/>
            <a:ext cx="11336392" cy="5259969"/>
          </a:xfrm>
        </p:spPr>
        <p:txBody>
          <a:bodyPr/>
          <a:lstStyle/>
          <a:p>
            <a:r>
              <a:rPr lang="en-US" altLang="ko-KR" sz="2000" dirty="0"/>
              <a:t>Why don’t we directly</a:t>
            </a:r>
            <a:r>
              <a:rPr lang="zh-CN" altLang="en-US" sz="2000" dirty="0"/>
              <a:t> </a:t>
            </a:r>
            <a:r>
              <a:rPr lang="en-US" altLang="zh-CN" sz="2000" dirty="0"/>
              <a:t>create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process</a:t>
            </a:r>
            <a:r>
              <a:rPr lang="zh-CN" altLang="en-US" sz="2000" dirty="0"/>
              <a:t> </a:t>
            </a:r>
            <a:r>
              <a:rPr lang="en-US" altLang="zh-CN" sz="2000" dirty="0"/>
              <a:t>instead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ko-KR" sz="2000" dirty="0"/>
              <a:t>“</a:t>
            </a:r>
            <a:r>
              <a:rPr lang="en-US" altLang="ko-KR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fork</a:t>
            </a:r>
            <a:r>
              <a:rPr lang="en-US" altLang="zh-CN" sz="2000" dirty="0" err="1"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altLang="ko-KR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exec</a:t>
            </a:r>
            <a:r>
              <a:rPr lang="en-US" altLang="ko-KR" sz="2000" dirty="0"/>
              <a:t>”?</a:t>
            </a:r>
          </a:p>
          <a:p>
            <a:pPr lvl="1"/>
            <a:r>
              <a:rPr lang="en-US" altLang="zh-CN" sz="1600" b="1" dirty="0">
                <a:solidFill>
                  <a:srgbClr val="0070C0"/>
                </a:solidFill>
              </a:rPr>
              <a:t>Simple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powerful</a:t>
            </a:r>
          </a:p>
          <a:p>
            <a:pPr lvl="1"/>
            <a:r>
              <a:rPr lang="en-US" altLang="zh-CN" sz="1600" b="1" dirty="0">
                <a:solidFill>
                  <a:srgbClr val="0070C0"/>
                </a:solidFill>
              </a:rPr>
              <a:t>Important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build</a:t>
            </a:r>
            <a:r>
              <a:rPr lang="zh-CN" altLang="en-US" sz="1600" dirty="0"/>
              <a:t> </a:t>
            </a:r>
            <a:r>
              <a:rPr lang="en-US" altLang="zh-CN" sz="1600" dirty="0"/>
              <a:t>Unix</a:t>
            </a:r>
            <a:r>
              <a:rPr lang="zh-CN" altLang="en-US" sz="1600" dirty="0"/>
              <a:t> </a:t>
            </a:r>
            <a:r>
              <a:rPr lang="en-US" altLang="zh-CN" sz="1600" dirty="0"/>
              <a:t>Shell</a:t>
            </a:r>
            <a:r>
              <a:rPr lang="zh-CN" altLang="en-US" sz="1600" dirty="0"/>
              <a:t> </a:t>
            </a:r>
            <a:r>
              <a:rPr lang="en-US" altLang="zh-CN" sz="1600" dirty="0"/>
              <a:t>(an</a:t>
            </a:r>
            <a:r>
              <a:rPr lang="zh-CN" altLang="en-US" sz="1600" dirty="0"/>
              <a:t> </a:t>
            </a:r>
            <a:r>
              <a:rPr lang="en-US" altLang="zh-CN" sz="1600" dirty="0"/>
              <a:t>interface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Unix</a:t>
            </a:r>
            <a:r>
              <a:rPr lang="zh-CN" altLang="en-US" sz="1600" dirty="0"/>
              <a:t> </a:t>
            </a:r>
            <a:r>
              <a:rPr lang="en-US" altLang="zh-CN" sz="1600" dirty="0"/>
              <a:t>system)</a:t>
            </a:r>
            <a:endParaRPr lang="en-US" altLang="ko-KR" sz="1600" dirty="0"/>
          </a:p>
          <a:p>
            <a:r>
              <a:rPr lang="en-US" altLang="ko-KR" sz="2000" dirty="0"/>
              <a:t>By separating </a:t>
            </a:r>
            <a:r>
              <a:rPr lang="en-US" altLang="ko-KR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fork()</a:t>
            </a:r>
            <a:r>
              <a:rPr lang="en-US" altLang="ko-KR" sz="2000" dirty="0"/>
              <a:t> and </a:t>
            </a:r>
            <a:r>
              <a:rPr lang="en-US" altLang="ko-KR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exec()</a:t>
            </a:r>
            <a:r>
              <a:rPr lang="en-US" altLang="ko-KR" sz="2000" dirty="0"/>
              <a:t>, we can manipulate various settings just before executing a new program and </a:t>
            </a:r>
            <a:r>
              <a:rPr lang="en-US" altLang="ko-KR" sz="2000" b="1" u="sng" dirty="0"/>
              <a:t>make the IO </a:t>
            </a:r>
            <a:r>
              <a:rPr lang="en-US" altLang="zh-CN" sz="2000" b="1" u="sng" dirty="0"/>
              <a:t>redirection</a:t>
            </a:r>
            <a:r>
              <a:rPr lang="en-US" altLang="ko-KR" sz="2000" b="1" u="sng" dirty="0"/>
              <a:t> and pipe possible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800" dirty="0"/>
              <a:t>IO redirection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pipe</a:t>
            </a:r>
          </a:p>
          <a:p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29F98F-4E42-EE7F-402F-61C4CD687492}"/>
              </a:ext>
            </a:extLst>
          </p:cNvPr>
          <p:cNvSpPr/>
          <p:nvPr/>
        </p:nvSpPr>
        <p:spPr>
          <a:xfrm>
            <a:off x="2321584" y="3427248"/>
            <a:ext cx="4582737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% cat w3.c &gt; </a:t>
            </a:r>
            <a:r>
              <a:rPr lang="en-US" altLang="ko-KR" sz="16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newfile.txt</a:t>
            </a:r>
            <a:endParaRPr lang="ko-KR" altLang="en-US" sz="16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C27E7199-CCB1-882B-3FF0-C3E429082E53}"/>
              </a:ext>
            </a:extLst>
          </p:cNvPr>
          <p:cNvSpPr/>
          <p:nvPr/>
        </p:nvSpPr>
        <p:spPr>
          <a:xfrm>
            <a:off x="2321583" y="4596464"/>
            <a:ext cx="4582737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% echo hello world | </a:t>
            </a:r>
            <a:r>
              <a:rPr lang="en-US" altLang="ko-KR" sz="16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wc</a:t>
            </a:r>
            <a:endParaRPr lang="ko-KR" altLang="en-US" sz="16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098" name="Picture 2" descr="Process management :: Operating systems 2018">
            <a:extLst>
              <a:ext uri="{FF2B5EF4-FFF2-40B4-BE49-F238E27FC236}">
                <a16:creationId xmlns:a16="http://schemas.microsoft.com/office/drawing/2014/main" id="{C579E6A8-858E-F065-31A1-D12095B19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314" y="3046859"/>
            <a:ext cx="2345250" cy="316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右箭头 12">
            <a:extLst>
              <a:ext uri="{FF2B5EF4-FFF2-40B4-BE49-F238E27FC236}">
                <a16:creationId xmlns:a16="http://schemas.microsoft.com/office/drawing/2014/main" id="{552EB651-C1E6-49BE-5796-A02A2E7CA375}"/>
              </a:ext>
            </a:extLst>
          </p:cNvPr>
          <p:cNvSpPr/>
          <p:nvPr/>
        </p:nvSpPr>
        <p:spPr>
          <a:xfrm rot="8409274">
            <a:off x="8845809" y="3521505"/>
            <a:ext cx="915398" cy="242372"/>
          </a:xfrm>
          <a:prstGeom prst="righ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58AFB3-277B-2A04-CEB6-73BEDD8904D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99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DC9CB-C13F-372E-5565-F72E3424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73A15-2FF6-ACA0-67B3-68865DEC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A0EDE4-FAD5-8275-326E-D8FA260A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877" y="1701111"/>
            <a:ext cx="7348251" cy="1054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800157-5103-BCAE-9536-6619CAC22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297" y="1675711"/>
            <a:ext cx="2886421" cy="1104900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472BFF95-8B05-17B4-3AA7-675FD9733C39}"/>
              </a:ext>
            </a:extLst>
          </p:cNvPr>
          <p:cNvSpPr/>
          <p:nvPr/>
        </p:nvSpPr>
        <p:spPr>
          <a:xfrm>
            <a:off x="2471451" y="1886638"/>
            <a:ext cx="1487277" cy="683046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CDAEE9C-992C-64E0-1204-5319B281765F}"/>
              </a:ext>
            </a:extLst>
          </p:cNvPr>
          <p:cNvSpPr/>
          <p:nvPr/>
        </p:nvSpPr>
        <p:spPr>
          <a:xfrm>
            <a:off x="7173818" y="1886638"/>
            <a:ext cx="1487277" cy="683046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0630BD-08DE-73B9-6F60-474EA1642395}"/>
              </a:ext>
            </a:extLst>
          </p:cNvPr>
          <p:cNvSpPr txBox="1"/>
          <p:nvPr/>
        </p:nvSpPr>
        <p:spPr>
          <a:xfrm>
            <a:off x="4076297" y="1701111"/>
            <a:ext cx="9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8A07E6-C84F-7D93-042D-224ED079EE3E}"/>
              </a:ext>
            </a:extLst>
          </p:cNvPr>
          <p:cNvSpPr txBox="1"/>
          <p:nvPr/>
        </p:nvSpPr>
        <p:spPr>
          <a:xfrm>
            <a:off x="6255715" y="1675711"/>
            <a:ext cx="9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97D69-ECC4-8B81-5084-1092040D43F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D0BAF61-00AC-BE3D-20D7-843A745D0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918" y="2913532"/>
            <a:ext cx="7772400" cy="33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6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82D35-5CB5-C9F4-08D8-E0A83D3F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DBAC3-AA03-F762-C6C3-32A5C378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</a:p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</a:p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(creation,</a:t>
            </a:r>
            <a:r>
              <a:rPr lang="zh-CN" altLang="en-US" dirty="0"/>
              <a:t> </a:t>
            </a:r>
            <a:r>
              <a:rPr lang="en-US" altLang="zh-CN" dirty="0"/>
              <a:t>wait)</a:t>
            </a:r>
          </a:p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directed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C16087-2347-0198-FC1A-3DF0B63726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8174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AF80B-F633-FB1C-B078-1ADDBAE2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A202D-2329-46FC-D16F-7F672EA4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DD35F1-0DFA-E584-9F82-156351DB9F5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pic>
        <p:nvPicPr>
          <p:cNvPr id="6" name="Picture 1" descr="3_08.pdf">
            <a:extLst>
              <a:ext uri="{FF2B5EF4-FFF2-40B4-BE49-F238E27FC236}">
                <a16:creationId xmlns:a16="http://schemas.microsoft.com/office/drawing/2014/main" id="{35DFF573-A46E-A7D6-67CA-AEAC70167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80" y="1165263"/>
            <a:ext cx="7780381" cy="412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92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6B6D1-9F60-A6E5-3820-01B21B73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494B4-6669-1A64-3FEA-ACA3EA2C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</a:t>
            </a:r>
            <a:r>
              <a:rPr lang="zh-CN" altLang="en-US" dirty="0"/>
              <a:t> </a:t>
            </a:r>
            <a:r>
              <a:rPr lang="en-US" altLang="zh-CN" dirty="0" err="1"/>
              <a:t>pstree</a:t>
            </a:r>
            <a:r>
              <a:rPr lang="zh-CN" altLang="en-US" dirty="0"/>
              <a:t> </a:t>
            </a:r>
            <a:r>
              <a:rPr lang="en-US" altLang="zh-CN" dirty="0"/>
              <a:t>(to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tree)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%</a:t>
            </a:r>
            <a:r>
              <a:rPr lang="zh-CN" altLang="en-US" dirty="0"/>
              <a:t> </a:t>
            </a:r>
            <a:r>
              <a:rPr lang="en-US" altLang="zh-CN" dirty="0" err="1"/>
              <a:t>ps</a:t>
            </a:r>
            <a:r>
              <a:rPr lang="zh-CN" altLang="en-US" dirty="0"/>
              <a:t> </a:t>
            </a:r>
            <a:r>
              <a:rPr lang="en-US" altLang="zh-CN" dirty="0"/>
              <a:t>(to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processes)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92FC57-F65E-53DD-575E-BBFA6A4C93F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20B83F-38AB-8759-35F7-F8B45B6093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5"/>
          <a:stretch/>
        </p:blipFill>
        <p:spPr>
          <a:xfrm>
            <a:off x="2082473" y="1835446"/>
            <a:ext cx="7772400" cy="14393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F8BD7B-77B6-DCBB-87FD-8920DC7D6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135" y="4442467"/>
            <a:ext cx="8967730" cy="14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2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795BB-B47F-0C17-A382-2C31408F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User/Kernel Mode Separation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43543-5660-4601-4FBD-5018CB60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User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mode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restricted,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</a:p>
          <a:p>
            <a:pPr lvl="1"/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Kernel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mode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privileged,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restricted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starts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</a:p>
          <a:p>
            <a:endParaRPr lang="en-US" dirty="0"/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wants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restricted</a:t>
            </a:r>
            <a:r>
              <a:rPr lang="zh-CN" altLang="en-US" dirty="0"/>
              <a:t> </a:t>
            </a:r>
            <a:r>
              <a:rPr lang="en-US" altLang="zh-CN" dirty="0"/>
              <a:t>operations?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System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calls: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functionalities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DFB8A3-E1BE-C334-A263-0CE5196DCBE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5927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0D7E4-02AD-BEC4-FB12-9D447A63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User/Kernel Mode Separation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DE77D-C9B0-BC37-6639-E5FD1A7A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process</a:t>
            </a:r>
            <a:r>
              <a:rPr lang="zh-CN" altLang="en-US" sz="2000" dirty="0"/>
              <a:t> </a:t>
            </a:r>
            <a:r>
              <a:rPr lang="en-US" altLang="zh-CN" sz="2000" dirty="0"/>
              <a:t>starts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user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mode</a:t>
            </a:r>
          </a:p>
          <a:p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needs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perform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restricted</a:t>
            </a:r>
            <a:r>
              <a:rPr lang="zh-CN" altLang="en-US" sz="2000" dirty="0"/>
              <a:t> </a:t>
            </a:r>
            <a:r>
              <a:rPr lang="en-US" altLang="zh-CN" sz="2000" dirty="0"/>
              <a:t>operation,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calls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system</a:t>
            </a:r>
            <a:r>
              <a:rPr lang="zh-CN" altLang="en-US" sz="2000" dirty="0"/>
              <a:t> </a:t>
            </a:r>
            <a:r>
              <a:rPr lang="en-US" altLang="zh-CN" sz="2000" dirty="0"/>
              <a:t>call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executing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trap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instruction</a:t>
            </a:r>
            <a:r>
              <a:rPr lang="en-US" altLang="zh-CN" sz="2000" dirty="0"/>
              <a:t>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registers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calling</a:t>
            </a:r>
            <a:r>
              <a:rPr lang="zh-CN" altLang="en-US" sz="2000" dirty="0"/>
              <a:t> </a:t>
            </a:r>
            <a:r>
              <a:rPr lang="en-US" altLang="zh-CN" sz="2000" dirty="0"/>
              <a:t>process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stored,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system</a:t>
            </a:r>
            <a:r>
              <a:rPr lang="zh-CN" altLang="en-US" sz="2000" dirty="0"/>
              <a:t> </a:t>
            </a:r>
            <a:r>
              <a:rPr lang="en-US" altLang="zh-CN" sz="2000" dirty="0"/>
              <a:t>enters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kernel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mode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OS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syscall</a:t>
            </a:r>
            <a:r>
              <a:rPr lang="zh-CN" altLang="en-US" sz="2000" dirty="0"/>
              <a:t> </a:t>
            </a:r>
            <a:r>
              <a:rPr lang="en-US" altLang="zh-CN" sz="2000" dirty="0"/>
              <a:t>work.</a:t>
            </a:r>
          </a:p>
          <a:p>
            <a:r>
              <a:rPr lang="en-US" altLang="zh-CN" sz="2000" b="1" dirty="0">
                <a:solidFill>
                  <a:srgbClr val="0070C0"/>
                </a:solidFill>
              </a:rPr>
              <a:t>Return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from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</a:rPr>
              <a:t>syscall</a:t>
            </a:r>
            <a:r>
              <a:rPr lang="en-US" altLang="zh-CN" sz="2000" dirty="0">
                <a:solidFill>
                  <a:srgbClr val="0070C0"/>
                </a:solidFill>
              </a:rPr>
              <a:t>,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restore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states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registers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process,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resume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process</a:t>
            </a:r>
          </a:p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F49788-DD57-E9AA-4100-6DE349892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16" y="3642692"/>
            <a:ext cx="760253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CF0C1-7A6D-A792-9708-069317353B4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3251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56F08-87F9-8B59-1A35-AC93BE05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Scheduling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7FE28-D51D-DD0B-E4BB-E2EAD4BE4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Switching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Between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Processes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Cooperative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approach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Non-cooperative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approach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Coo</a:t>
            </a:r>
            <a:r>
              <a:rPr lang="en-US" altLang="zh-CN" b="1" dirty="0">
                <a:solidFill>
                  <a:srgbClr val="0070C0"/>
                </a:solidFill>
              </a:rPr>
              <a:t>perative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approach</a:t>
            </a:r>
          </a:p>
          <a:p>
            <a:pPr lvl="1"/>
            <a:r>
              <a:rPr lang="en-US" altLang="zh-CN" b="1" dirty="0"/>
              <a:t>Trust</a:t>
            </a:r>
            <a:r>
              <a:rPr lang="zh-CN" altLang="en-US" b="1" dirty="0"/>
              <a:t> </a:t>
            </a:r>
            <a:r>
              <a:rPr lang="en-US" altLang="zh-CN" b="1" dirty="0"/>
              <a:t>process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relinquish</a:t>
            </a:r>
            <a:r>
              <a:rPr lang="zh-CN" altLang="en-US" b="1" dirty="0"/>
              <a:t> </a:t>
            </a:r>
            <a:r>
              <a:rPr lang="en-US" altLang="zh-CN" b="1" dirty="0"/>
              <a:t>CPU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OS</a:t>
            </a:r>
            <a:r>
              <a:rPr lang="zh-CN" altLang="en-US" b="1" dirty="0"/>
              <a:t> </a:t>
            </a:r>
            <a:r>
              <a:rPr lang="en-US" altLang="zh-CN" b="1" dirty="0"/>
              <a:t>through</a:t>
            </a:r>
            <a:r>
              <a:rPr lang="zh-CN" altLang="en-US" b="1" dirty="0"/>
              <a:t> </a:t>
            </a:r>
            <a:r>
              <a:rPr lang="en-US" altLang="zh-CN" b="1" dirty="0"/>
              <a:t>traps</a:t>
            </a:r>
          </a:p>
          <a:p>
            <a:pPr lvl="2"/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b="1" dirty="0"/>
              <a:t>calls</a:t>
            </a:r>
          </a:p>
          <a:p>
            <a:pPr lvl="2"/>
            <a:r>
              <a:rPr lang="en-US" altLang="zh-CN" b="1" dirty="0"/>
              <a:t>Illegal</a:t>
            </a:r>
            <a:r>
              <a:rPr lang="zh-CN" altLang="en-US" b="1" dirty="0"/>
              <a:t> </a:t>
            </a:r>
            <a:r>
              <a:rPr lang="en-US" altLang="zh-CN" b="1" dirty="0"/>
              <a:t>operations,</a:t>
            </a:r>
            <a:r>
              <a:rPr lang="zh-CN" altLang="en-US" b="1" dirty="0"/>
              <a:t> </a:t>
            </a:r>
            <a:r>
              <a:rPr lang="en-US" altLang="zh-CN" b="1" dirty="0"/>
              <a:t>e.g.,</a:t>
            </a:r>
            <a:r>
              <a:rPr lang="zh-CN" altLang="en-US" b="1" dirty="0"/>
              <a:t> </a:t>
            </a:r>
            <a:r>
              <a:rPr lang="en-US" altLang="zh-CN" b="1" dirty="0"/>
              <a:t>divided</a:t>
            </a:r>
            <a:r>
              <a:rPr lang="zh-CN" altLang="en-US" b="1" dirty="0"/>
              <a:t> </a:t>
            </a:r>
            <a:r>
              <a:rPr lang="en-US" altLang="zh-CN" b="1" dirty="0"/>
              <a:t>by</a:t>
            </a:r>
            <a:r>
              <a:rPr lang="zh-CN" altLang="en-US" b="1" dirty="0"/>
              <a:t> </a:t>
            </a:r>
            <a:r>
              <a:rPr lang="en-US" altLang="zh-CN" b="1" dirty="0"/>
              <a:t>zero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Issue: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if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no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system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call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Non-cooperative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approach</a:t>
            </a:r>
          </a:p>
          <a:p>
            <a:pPr lvl="1"/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OS</a:t>
            </a:r>
            <a:r>
              <a:rPr lang="zh-CN" altLang="en-US" b="1" dirty="0"/>
              <a:t> </a:t>
            </a:r>
            <a:r>
              <a:rPr lang="en-US" altLang="zh-CN" b="1" dirty="0"/>
              <a:t>takes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</a:p>
          <a:p>
            <a:pPr lvl="1"/>
            <a:r>
              <a:rPr lang="en-US" altLang="zh-CN" b="1" dirty="0"/>
              <a:t>OS</a:t>
            </a:r>
            <a:r>
              <a:rPr lang="zh-CN" altLang="en-US" b="1" dirty="0"/>
              <a:t> </a:t>
            </a:r>
            <a:r>
              <a:rPr lang="en-US" altLang="zh-CN" b="1" dirty="0"/>
              <a:t>obtains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  <a:r>
              <a:rPr lang="zh-CN" altLang="en-US" b="1" dirty="0"/>
              <a:t> </a:t>
            </a:r>
            <a:r>
              <a:rPr lang="en-US" altLang="zh-CN" b="1" dirty="0"/>
              <a:t>periodically,</a:t>
            </a:r>
            <a:r>
              <a:rPr lang="zh-CN" altLang="en-US" b="1" dirty="0"/>
              <a:t> </a:t>
            </a:r>
            <a:r>
              <a:rPr lang="en-US" altLang="zh-CN" b="1" dirty="0"/>
              <a:t>e.g.,</a:t>
            </a:r>
            <a:r>
              <a:rPr lang="zh-CN" altLang="en-US" b="1" dirty="0"/>
              <a:t> </a:t>
            </a:r>
            <a:r>
              <a:rPr lang="en-US" altLang="zh-CN" b="1" dirty="0"/>
              <a:t>timer</a:t>
            </a:r>
            <a:r>
              <a:rPr lang="zh-CN" altLang="en-US" b="1" dirty="0"/>
              <a:t> </a:t>
            </a:r>
            <a:r>
              <a:rPr lang="en-US" altLang="zh-CN" b="1" dirty="0"/>
              <a:t>interrupter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endParaRPr 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37ACA-281C-049F-BE91-61F2D934424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2040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A6B40-CECC-CBC7-917F-C5B66A60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C01DF-FF3D-C020-33D0-F235B1B3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OS,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manage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r>
              <a:rPr lang="en-GB" altLang="zh-CN" dirty="0"/>
              <a:t>F</a:t>
            </a:r>
            <a:r>
              <a:rPr lang="en-US" altLang="zh-CN" dirty="0" err="1"/>
              <a:t>ork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duplicate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r>
              <a:rPr lang="en-US" altLang="zh-CN" dirty="0"/>
              <a:t>exec()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</a:p>
          <a:p>
            <a:r>
              <a:rPr lang="en-US" altLang="zh-CN" dirty="0"/>
              <a:t>Process scheduling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F2170D-6F52-01FA-E332-D923168C1E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95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4EE4F-7897-DF99-A99C-FFA9A958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1B987-911C-9C1A-3A3A-93E98F8C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Program is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i="1" dirty="0">
                <a:solidFill>
                  <a:srgbClr val="0070C0"/>
                </a:solidFill>
              </a:rPr>
              <a:t>static</a:t>
            </a:r>
            <a:r>
              <a:rPr lang="en-US" altLang="en-US" dirty="0"/>
              <a:t> entity stored on disk (</a:t>
            </a:r>
            <a:r>
              <a:rPr lang="en-US" altLang="en-US" b="1" dirty="0">
                <a:solidFill>
                  <a:srgbClr val="3366FF"/>
                </a:solidFill>
              </a:rPr>
              <a:t>executable file</a:t>
            </a:r>
            <a:r>
              <a:rPr lang="en-US" altLang="en-US" dirty="0"/>
              <a:t>), process is </a:t>
            </a:r>
            <a:r>
              <a:rPr lang="en-US" altLang="en-US" b="1" i="1" dirty="0">
                <a:solidFill>
                  <a:srgbClr val="0070C0"/>
                </a:solidFill>
              </a:rPr>
              <a:t>active</a:t>
            </a:r>
            <a:r>
              <a:rPr lang="en-US" altLang="en-US" b="1" i="1" dirty="0"/>
              <a:t> </a:t>
            </a:r>
          </a:p>
          <a:p>
            <a:pPr lvl="1"/>
            <a:r>
              <a:rPr lang="en-US" altLang="en-US" dirty="0"/>
              <a:t>Program becomes process when executable file loaded into memory</a:t>
            </a:r>
          </a:p>
          <a:p>
            <a:pPr lvl="1"/>
            <a:r>
              <a:rPr lang="en-GB" altLang="en-US" dirty="0"/>
              <a:t>Process is an abstraction of CPU</a:t>
            </a:r>
            <a:endParaRPr lang="en-US" altLang="en-US" dirty="0"/>
          </a:p>
          <a:p>
            <a:r>
              <a:rPr lang="en-US" altLang="en-US" dirty="0"/>
              <a:t>Execution of program started via Gra</a:t>
            </a:r>
            <a:r>
              <a:rPr lang="en-US" altLang="zh-CN" dirty="0"/>
              <a:t>phic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en-US" dirty="0"/>
              <a:t>GUI</a:t>
            </a:r>
            <a:r>
              <a:rPr lang="en-US" altLang="zh-CN" dirty="0"/>
              <a:t>)</a:t>
            </a:r>
            <a:r>
              <a:rPr lang="en-US" altLang="en-US" dirty="0"/>
              <a:t> mouse clicks, command line entry of its name, </a:t>
            </a:r>
            <a:r>
              <a:rPr lang="en-US" altLang="en-US" dirty="0" err="1"/>
              <a:t>etc</a:t>
            </a:r>
            <a:endParaRPr lang="en-US" altLang="en-US" dirty="0"/>
          </a:p>
          <a:p>
            <a:r>
              <a:rPr lang="en-GB" dirty="0"/>
              <a:t>A physical CPU is shared by many processes</a:t>
            </a:r>
          </a:p>
          <a:p>
            <a:pPr lvl="1"/>
            <a:r>
              <a:rPr lang="en-GB" dirty="0"/>
              <a:t>Time sharing: run one process for a little while, then run another one, and so forth.</a:t>
            </a:r>
          </a:p>
          <a:p>
            <a:pPr lvl="1"/>
            <a:r>
              <a:rPr lang="en-GB" dirty="0"/>
              <a:t>Processes believe they are using CPU alone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265D60-85DA-9C2C-A26F-1FB2B84C777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692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814" y="1073427"/>
            <a:ext cx="3265067" cy="5138531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becomes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loaded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memory.</a:t>
            </a:r>
          </a:p>
          <a:p>
            <a:r>
              <a:rPr lang="en-US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address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space</a:t>
            </a:r>
            <a:endParaRPr lang="nb-NO" b="1" dirty="0">
              <a:solidFill>
                <a:srgbClr val="0070C0"/>
              </a:solidFill>
            </a:endParaRPr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C152BA54-B1F1-FDAE-E0A1-3F5F2D317691}"/>
              </a:ext>
            </a:extLst>
          </p:cNvPr>
          <p:cNvSpPr/>
          <p:nvPr/>
        </p:nvSpPr>
        <p:spPr>
          <a:xfrm>
            <a:off x="4411518" y="1229236"/>
            <a:ext cx="252028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87E30807-8F43-21A9-2404-CB1E19D61A01}"/>
              </a:ext>
            </a:extLst>
          </p:cNvPr>
          <p:cNvSpPr/>
          <p:nvPr/>
        </p:nvSpPr>
        <p:spPr>
          <a:xfrm>
            <a:off x="4635926" y="1381636"/>
            <a:ext cx="1440160" cy="1935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39DC2EC-C981-F929-9D7D-2CBCFF2C9F32}"/>
              </a:ext>
            </a:extLst>
          </p:cNvPr>
          <p:cNvSpPr txBox="1"/>
          <p:nvPr/>
        </p:nvSpPr>
        <p:spPr>
          <a:xfrm>
            <a:off x="4635926" y="1381636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323C302-F1A0-0F19-A9C9-25C15ED403BB}"/>
              </a:ext>
            </a:extLst>
          </p:cNvPr>
          <p:cNvSpPr txBox="1"/>
          <p:nvPr/>
        </p:nvSpPr>
        <p:spPr>
          <a:xfrm>
            <a:off x="4635926" y="297891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0985657-B17C-F96F-7852-883F9BB4E2CD}"/>
              </a:ext>
            </a:extLst>
          </p:cNvPr>
          <p:cNvSpPr txBox="1"/>
          <p:nvPr/>
        </p:nvSpPr>
        <p:spPr>
          <a:xfrm>
            <a:off x="4635926" y="331746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16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7EF9662-EB7E-6F3C-3DFF-21B2E3FFF3D2}"/>
              </a:ext>
            </a:extLst>
          </p:cNvPr>
          <p:cNvSpPr txBox="1"/>
          <p:nvPr/>
        </p:nvSpPr>
        <p:spPr>
          <a:xfrm>
            <a:off x="4951578" y="89068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11">
            <a:extLst>
              <a:ext uri="{FF2B5EF4-FFF2-40B4-BE49-F238E27FC236}">
                <a16:creationId xmlns:a16="http://schemas.microsoft.com/office/drawing/2014/main" id="{196A8D14-3458-509D-FF20-C7BC33AF9FEA}"/>
              </a:ext>
            </a:extLst>
          </p:cNvPr>
          <p:cNvCxnSpPr>
            <a:stCxn id="4" idx="2"/>
          </p:cNvCxnSpPr>
          <p:nvPr/>
        </p:nvCxnSpPr>
        <p:spPr>
          <a:xfrm>
            <a:off x="5671658" y="3656022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2">
            <a:extLst>
              <a:ext uri="{FF2B5EF4-FFF2-40B4-BE49-F238E27FC236}">
                <a16:creationId xmlns:a16="http://schemas.microsoft.com/office/drawing/2014/main" id="{57A856FD-1D2B-79DA-CB5E-0FEF4D6D722D}"/>
              </a:ext>
            </a:extLst>
          </p:cNvPr>
          <p:cNvCxnSpPr>
            <a:cxnSpLocks/>
          </p:cNvCxnSpPr>
          <p:nvPr/>
        </p:nvCxnSpPr>
        <p:spPr>
          <a:xfrm>
            <a:off x="1838588" y="3857528"/>
            <a:ext cx="5093211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4">
            <a:extLst>
              <a:ext uri="{FF2B5EF4-FFF2-40B4-BE49-F238E27FC236}">
                <a16:creationId xmlns:a16="http://schemas.microsoft.com/office/drawing/2014/main" id="{AD039B82-C566-5E34-3C01-AB348034194B}"/>
              </a:ext>
            </a:extLst>
          </p:cNvPr>
          <p:cNvCxnSpPr>
            <a:cxnSpLocks/>
          </p:cNvCxnSpPr>
          <p:nvPr/>
        </p:nvCxnSpPr>
        <p:spPr>
          <a:xfrm>
            <a:off x="4411518" y="3857528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자기 디스크 15">
            <a:extLst>
              <a:ext uri="{FF2B5EF4-FFF2-40B4-BE49-F238E27FC236}">
                <a16:creationId xmlns:a16="http://schemas.microsoft.com/office/drawing/2014/main" id="{78AC4621-8404-A82A-C10F-2FCF7ADE66D1}"/>
              </a:ext>
            </a:extLst>
          </p:cNvPr>
          <p:cNvSpPr/>
          <p:nvPr/>
        </p:nvSpPr>
        <p:spPr>
          <a:xfrm>
            <a:off x="3331398" y="4059034"/>
            <a:ext cx="2168624" cy="187220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6">
            <a:extLst>
              <a:ext uri="{FF2B5EF4-FFF2-40B4-BE49-F238E27FC236}">
                <a16:creationId xmlns:a16="http://schemas.microsoft.com/office/drawing/2014/main" id="{55B2F29B-7B60-9DC8-0547-15F8BC437D87}"/>
              </a:ext>
            </a:extLst>
          </p:cNvPr>
          <p:cNvSpPr/>
          <p:nvPr/>
        </p:nvSpPr>
        <p:spPr>
          <a:xfrm>
            <a:off x="3649096" y="4763435"/>
            <a:ext cx="144016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D1E9F2A8-707F-A65C-863B-6217756A2B88}"/>
              </a:ext>
            </a:extLst>
          </p:cNvPr>
          <p:cNvSpPr txBox="1"/>
          <p:nvPr/>
        </p:nvSpPr>
        <p:spPr>
          <a:xfrm>
            <a:off x="3649096" y="4763435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5745FA72-03F5-AFA1-0F95-C6B29CD5AB66}"/>
              </a:ext>
            </a:extLst>
          </p:cNvPr>
          <p:cNvSpPr txBox="1"/>
          <p:nvPr/>
        </p:nvSpPr>
        <p:spPr>
          <a:xfrm>
            <a:off x="3649096" y="549919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4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F94613E0-1768-7021-6DD3-99119588C193}"/>
              </a:ext>
            </a:extLst>
          </p:cNvPr>
          <p:cNvSpPr txBox="1"/>
          <p:nvPr/>
        </p:nvSpPr>
        <p:spPr>
          <a:xfrm>
            <a:off x="3695630" y="593124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꺾인 연결선 23">
            <a:extLst>
              <a:ext uri="{FF2B5EF4-FFF2-40B4-BE49-F238E27FC236}">
                <a16:creationId xmlns:a16="http://schemas.microsoft.com/office/drawing/2014/main" id="{DCC7733F-CBD9-D24E-F467-C2C1B8227B9F}"/>
              </a:ext>
            </a:extLst>
          </p:cNvPr>
          <p:cNvCxnSpPr>
            <a:stCxn id="15" idx="3"/>
            <a:endCxn id="5" idx="3"/>
          </p:cNvCxnSpPr>
          <p:nvPr/>
        </p:nvCxnSpPr>
        <p:spPr>
          <a:xfrm flipV="1">
            <a:off x="5089256" y="2349553"/>
            <a:ext cx="986830" cy="2675493"/>
          </a:xfrm>
          <a:prstGeom prst="bentConnector3">
            <a:avLst>
              <a:gd name="adj1" fmla="val 123165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25">
            <a:extLst>
              <a:ext uri="{FF2B5EF4-FFF2-40B4-BE49-F238E27FC236}">
                <a16:creationId xmlns:a16="http://schemas.microsoft.com/office/drawing/2014/main" id="{D8DEB416-C9FD-70EE-B08E-55F0FBB7006B}"/>
              </a:ext>
            </a:extLst>
          </p:cNvPr>
          <p:cNvSpPr/>
          <p:nvPr/>
        </p:nvSpPr>
        <p:spPr>
          <a:xfrm>
            <a:off x="1838588" y="1229236"/>
            <a:ext cx="176148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62097FA3-FDA2-CE64-2548-D04C79B1D954}"/>
              </a:ext>
            </a:extLst>
          </p:cNvPr>
          <p:cNvCxnSpPr>
            <a:cxnSpLocks/>
          </p:cNvCxnSpPr>
          <p:nvPr/>
        </p:nvCxnSpPr>
        <p:spPr>
          <a:xfrm>
            <a:off x="2719330" y="3640406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5">
            <a:extLst>
              <a:ext uri="{FF2B5EF4-FFF2-40B4-BE49-F238E27FC236}">
                <a16:creationId xmlns:a16="http://schemas.microsoft.com/office/drawing/2014/main" id="{070769ED-86ED-3BE1-2DCA-5D460FF8EE2E}"/>
              </a:ext>
            </a:extLst>
          </p:cNvPr>
          <p:cNvSpPr txBox="1"/>
          <p:nvPr/>
        </p:nvSpPr>
        <p:spPr>
          <a:xfrm>
            <a:off x="6499750" y="4463787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Loading: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Takes on-disk program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zh-CN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reads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it into the address space of process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196B550-B5F7-17B0-E549-4880E3158967}"/>
              </a:ext>
            </a:extLst>
          </p:cNvPr>
          <p:cNvSpPr txBox="1"/>
          <p:nvPr/>
        </p:nvSpPr>
        <p:spPr>
          <a:xfrm>
            <a:off x="2035254" y="89068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页脚占位符 22">
            <a:extLst>
              <a:ext uri="{FF2B5EF4-FFF2-40B4-BE49-F238E27FC236}">
                <a16:creationId xmlns:a16="http://schemas.microsoft.com/office/drawing/2014/main" id="{74D63CF1-2DEE-49D9-D415-7D6FDFD2EC3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ECB2B48-B0F8-2935-D995-E9498AB58ACB}"/>
              </a:ext>
            </a:extLst>
          </p:cNvPr>
          <p:cNvSpPr txBox="1"/>
          <p:nvPr/>
        </p:nvSpPr>
        <p:spPr>
          <a:xfrm>
            <a:off x="2038263" y="1363065"/>
            <a:ext cx="157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Program Counter (PC)</a:t>
            </a:r>
            <a:endParaRPr 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1BEA4C2-88D8-3887-5254-D709D5010A25}"/>
              </a:ext>
            </a:extLst>
          </p:cNvPr>
          <p:cNvCxnSpPr/>
          <p:nvPr/>
        </p:nvCxnSpPr>
        <p:spPr>
          <a:xfrm>
            <a:off x="3595398" y="1628328"/>
            <a:ext cx="10405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9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10" y="1007325"/>
            <a:ext cx="5581876" cy="5138531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Con</a:t>
            </a:r>
            <a:r>
              <a:rPr lang="en-US" altLang="zh-CN" b="1" dirty="0"/>
              <a:t>sists</a:t>
            </a:r>
            <a:r>
              <a:rPr lang="zh-CN" altLang="en-US" b="1" dirty="0"/>
              <a:t> </a:t>
            </a:r>
            <a:r>
              <a:rPr lang="en-US" altLang="zh-CN" b="1" dirty="0"/>
              <a:t>of: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Code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Stack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Temporary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parameters,</a:t>
            </a:r>
            <a:r>
              <a:rPr lang="zh-CN" altLang="en-US" dirty="0"/>
              <a:t> </a:t>
            </a:r>
            <a:r>
              <a:rPr lang="en-US" altLang="zh-CN" dirty="0"/>
              <a:t>returned</a:t>
            </a:r>
            <a:r>
              <a:rPr lang="zh-CN" altLang="en-US" dirty="0"/>
              <a:t> </a:t>
            </a:r>
            <a:r>
              <a:rPr lang="en-US" altLang="zh-CN" dirty="0"/>
              <a:t>addresses,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Registers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counter</a:t>
            </a:r>
            <a:r>
              <a:rPr lang="zh-CN" altLang="en-US" dirty="0"/>
              <a:t> </a:t>
            </a:r>
            <a:r>
              <a:rPr lang="en-US" altLang="zh-CN" dirty="0"/>
              <a:t>(PC),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purpose,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Data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Heap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Dynamically</a:t>
            </a:r>
            <a:r>
              <a:rPr lang="zh-CN" altLang="en-US" dirty="0"/>
              <a:t> </a:t>
            </a:r>
            <a:r>
              <a:rPr lang="en-US" altLang="zh-CN" dirty="0"/>
              <a:t>allocated</a:t>
            </a:r>
            <a:r>
              <a:rPr lang="zh-CN" altLang="en-US" dirty="0"/>
              <a:t> </a:t>
            </a:r>
            <a:endParaRPr lang="nb-NO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0245F49-50C8-F6D2-7F9D-D46CC398C7AD}"/>
              </a:ext>
            </a:extLst>
          </p:cNvPr>
          <p:cNvSpPr/>
          <p:nvPr/>
        </p:nvSpPr>
        <p:spPr>
          <a:xfrm>
            <a:off x="3522804" y="1299991"/>
            <a:ext cx="5133860" cy="8482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/>
              <a:t>Process: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running</a:t>
            </a:r>
            <a:r>
              <a:rPr lang="zh-CN" altLang="en-US" sz="2800" dirty="0"/>
              <a:t> </a:t>
            </a:r>
            <a:r>
              <a:rPr lang="en-US" altLang="zh-CN" sz="2800" dirty="0"/>
              <a:t>program</a:t>
            </a:r>
            <a:endParaRPr lang="nb-NO" altLang="zh-CN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93FC47-6C64-FDE9-6E2B-B51319E396AF}"/>
              </a:ext>
            </a:extLst>
          </p:cNvPr>
          <p:cNvSpPr/>
          <p:nvPr/>
        </p:nvSpPr>
        <p:spPr>
          <a:xfrm>
            <a:off x="7329889" y="3757772"/>
            <a:ext cx="1619480" cy="716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Heap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9EE0E3-1FB0-14BC-9059-C6D7295F6A37}"/>
              </a:ext>
            </a:extLst>
          </p:cNvPr>
          <p:cNvSpPr/>
          <p:nvPr/>
        </p:nvSpPr>
        <p:spPr>
          <a:xfrm>
            <a:off x="7329889" y="4473902"/>
            <a:ext cx="1619480" cy="716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Stack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5C9534-DA8E-5FFC-5E66-F83E03589450}"/>
              </a:ext>
            </a:extLst>
          </p:cNvPr>
          <p:cNvSpPr/>
          <p:nvPr/>
        </p:nvSpPr>
        <p:spPr>
          <a:xfrm>
            <a:off x="7329889" y="5189998"/>
            <a:ext cx="1619480" cy="716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Code</a:t>
            </a:r>
          </a:p>
          <a:p>
            <a:pPr algn="ctr"/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6C1D6A-D46E-C9C5-0CA8-BFD9D4059533}"/>
              </a:ext>
            </a:extLst>
          </p:cNvPr>
          <p:cNvSpPr/>
          <p:nvPr/>
        </p:nvSpPr>
        <p:spPr>
          <a:xfrm>
            <a:off x="7329889" y="3047594"/>
            <a:ext cx="1619480" cy="716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Trapframe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6CC06B-5F3E-C6F6-1C30-3E057D27E2A5}"/>
              </a:ext>
            </a:extLst>
          </p:cNvPr>
          <p:cNvSpPr txBox="1"/>
          <p:nvPr/>
        </p:nvSpPr>
        <p:spPr>
          <a:xfrm>
            <a:off x="6445601" y="577005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77AB688-CB9B-DF90-8685-853879B4D72D}"/>
              </a:ext>
            </a:extLst>
          </p:cNvPr>
          <p:cNvCxnSpPr>
            <a:cxnSpLocks/>
          </p:cNvCxnSpPr>
          <p:nvPr/>
        </p:nvCxnSpPr>
        <p:spPr>
          <a:xfrm flipV="1">
            <a:off x="6719947" y="5900852"/>
            <a:ext cx="473726" cy="5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397A549-610B-C861-C0E9-AAADC55F7D16}"/>
              </a:ext>
            </a:extLst>
          </p:cNvPr>
          <p:cNvSpPr txBox="1"/>
          <p:nvPr/>
        </p:nvSpPr>
        <p:spPr>
          <a:xfrm>
            <a:off x="6035145" y="230074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endParaRPr 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260E6B0-7A74-5660-590D-7659EE4265A2}"/>
              </a:ext>
            </a:extLst>
          </p:cNvPr>
          <p:cNvCxnSpPr>
            <a:cxnSpLocks/>
          </p:cNvCxnSpPr>
          <p:nvPr/>
        </p:nvCxnSpPr>
        <p:spPr>
          <a:xfrm flipV="1">
            <a:off x="6751501" y="2473443"/>
            <a:ext cx="473726" cy="5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94B9BB0-92FE-471C-9DFC-66EA72A7B98C}"/>
              </a:ext>
            </a:extLst>
          </p:cNvPr>
          <p:cNvSpPr/>
          <p:nvPr/>
        </p:nvSpPr>
        <p:spPr>
          <a:xfrm>
            <a:off x="7329889" y="2339387"/>
            <a:ext cx="1619480" cy="716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Trampoline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171D3-BA0C-7E91-7929-5CAAB3A3112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C6D493-5CBF-8BD6-F9F3-36148FB3BCB0}"/>
              </a:ext>
            </a:extLst>
          </p:cNvPr>
          <p:cNvSpPr txBox="1"/>
          <p:nvPr/>
        </p:nvSpPr>
        <p:spPr>
          <a:xfrm>
            <a:off x="9312926" y="3580483"/>
            <a:ext cx="165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XV6 Address</a:t>
            </a:r>
          </a:p>
          <a:p>
            <a:r>
              <a:rPr lang="en-US" altLang="zh-CN" dirty="0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1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060" y="1109525"/>
            <a:ext cx="3868913" cy="5138531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represented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process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control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block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(PCB)</a:t>
            </a:r>
          </a:p>
          <a:p>
            <a:pPr lvl="1"/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(PID,</a:t>
            </a:r>
            <a:r>
              <a:rPr lang="zh-CN" altLang="en-US" dirty="0"/>
              <a:t> </a:t>
            </a:r>
            <a:r>
              <a:rPr lang="en-US" altLang="zh-CN" dirty="0"/>
              <a:t>unique)</a:t>
            </a:r>
          </a:p>
          <a:p>
            <a:pPr lvl="1"/>
            <a:r>
              <a:rPr lang="en-US" altLang="zh-CN" dirty="0"/>
              <a:t>State</a:t>
            </a:r>
          </a:p>
          <a:p>
            <a:pPr lvl="1"/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Opened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</a:p>
          <a:p>
            <a:pPr lvl="1"/>
            <a:r>
              <a:rPr lang="en-US" altLang="zh-CN" dirty="0"/>
              <a:t>etc.</a:t>
            </a:r>
          </a:p>
          <a:p>
            <a:endParaRPr lang="nb-NO" b="1" dirty="0">
              <a:solidFill>
                <a:srgbClr val="0070C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597AB5-59A0-086A-D39A-0A690635B0B3}"/>
              </a:ext>
            </a:extLst>
          </p:cNvPr>
          <p:cNvSpPr txBox="1"/>
          <p:nvPr/>
        </p:nvSpPr>
        <p:spPr>
          <a:xfrm>
            <a:off x="419449" y="882348"/>
            <a:ext cx="75902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8000"/>
                </a:solidFill>
              </a:rPr>
              <a:t>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proc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{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spinlock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lock; </a:t>
            </a:r>
            <a:r>
              <a:rPr lang="en-US" altLang="zh-CN" sz="1600" i="1" dirty="0">
                <a:solidFill>
                  <a:srgbClr val="3D7B7B"/>
                </a:solidFill>
              </a:rPr>
              <a:t>// p-&gt;lock must be held when using these: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</a:t>
            </a:r>
            <a:r>
              <a:rPr lang="en-US" altLang="zh-CN" sz="1600" dirty="0" err="1">
                <a:solidFill>
                  <a:srgbClr val="008000"/>
                </a:solidFill>
              </a:rPr>
              <a:t>enum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procstate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state;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Process state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B00040"/>
                </a:solidFill>
              </a:rPr>
              <a:t>	void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 err="1"/>
              <a:t>chan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If non-zero, sleeping on </a:t>
            </a:r>
            <a:r>
              <a:rPr lang="en-US" altLang="zh-CN" sz="1600" i="1" dirty="0" err="1">
                <a:solidFill>
                  <a:srgbClr val="3D7B7B"/>
                </a:solidFill>
              </a:rPr>
              <a:t>chan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B00040"/>
                </a:solidFill>
              </a:rPr>
              <a:t>	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killed;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If non-zero, have been killed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B00040"/>
                </a:solidFill>
              </a:rPr>
              <a:t>	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xstate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Exit status to be returned to parent's wait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B00040"/>
                </a:solidFill>
              </a:rPr>
              <a:t>	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pid;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Process ID</a:t>
            </a:r>
            <a:r>
              <a:rPr lang="en-US" altLang="zh-CN" sz="1600" dirty="0"/>
              <a:t> </a:t>
            </a:r>
          </a:p>
          <a:p>
            <a:r>
              <a:rPr lang="en-US" altLang="zh-CN" sz="1600" i="1" dirty="0">
                <a:solidFill>
                  <a:srgbClr val="3D7B7B"/>
                </a:solidFill>
              </a:rPr>
              <a:t>	// </a:t>
            </a:r>
            <a:r>
              <a:rPr lang="en-US" altLang="zh-CN" sz="1600" i="1" dirty="0" err="1">
                <a:solidFill>
                  <a:srgbClr val="3D7B7B"/>
                </a:solidFill>
              </a:rPr>
              <a:t>wait_lock</a:t>
            </a:r>
            <a:r>
              <a:rPr lang="en-US" altLang="zh-CN" sz="1600" i="1" dirty="0">
                <a:solidFill>
                  <a:srgbClr val="3D7B7B"/>
                </a:solidFill>
              </a:rPr>
              <a:t> must be held when using this: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proc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/>
              <a:t>parent;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Parent process</a:t>
            </a:r>
            <a:r>
              <a:rPr lang="en-US" altLang="zh-CN" sz="1600" dirty="0"/>
              <a:t> </a:t>
            </a:r>
          </a:p>
          <a:p>
            <a:r>
              <a:rPr lang="en-US" altLang="zh-CN" sz="1600" i="1" dirty="0">
                <a:solidFill>
                  <a:srgbClr val="3D7B7B"/>
                </a:solidFill>
              </a:rPr>
              <a:t>	// these are private to the process, so p-&gt;lock need not be held.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	uint64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kstack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Virtual address of kernel stack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	uint64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sz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Size of process memory (bytes)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pagetable_t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pagetable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User page table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trapframe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 err="1"/>
              <a:t>trapframe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data page for </a:t>
            </a:r>
            <a:r>
              <a:rPr lang="en-US" altLang="zh-CN" sz="1600" i="1" dirty="0" err="1">
                <a:solidFill>
                  <a:srgbClr val="3D7B7B"/>
                </a:solidFill>
              </a:rPr>
              <a:t>trampoline.S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context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context;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</a:t>
            </a:r>
            <a:r>
              <a:rPr lang="en-US" altLang="zh-CN" sz="1600" i="1" dirty="0" err="1">
                <a:solidFill>
                  <a:srgbClr val="3D7B7B"/>
                </a:solidFill>
              </a:rPr>
              <a:t>swtch</a:t>
            </a:r>
            <a:r>
              <a:rPr lang="en-US" altLang="zh-CN" sz="1600" i="1" dirty="0">
                <a:solidFill>
                  <a:srgbClr val="3D7B7B"/>
                </a:solidFill>
              </a:rPr>
              <a:t>() here to run process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file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 err="1"/>
              <a:t>ofile</a:t>
            </a:r>
            <a:r>
              <a:rPr lang="en-US" altLang="zh-CN" sz="1600" dirty="0"/>
              <a:t>[NOFILE];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Open files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inode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 err="1"/>
              <a:t>cwd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Current directory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B00040"/>
                </a:solidFill>
              </a:rPr>
              <a:t>	char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name[</a:t>
            </a:r>
            <a:r>
              <a:rPr lang="en-US" altLang="zh-CN" sz="1600" dirty="0">
                <a:solidFill>
                  <a:srgbClr val="666666"/>
                </a:solidFill>
              </a:rPr>
              <a:t>16</a:t>
            </a:r>
            <a:r>
              <a:rPr lang="en-US" altLang="zh-CN" sz="1600" dirty="0"/>
              <a:t>];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Process name (debugging)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};</a:t>
            </a:r>
            <a:endParaRPr 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75DCA0-9299-DD15-0BC4-86778DF4ACE5}"/>
              </a:ext>
            </a:extLst>
          </p:cNvPr>
          <p:cNvSpPr txBox="1"/>
          <p:nvPr/>
        </p:nvSpPr>
        <p:spPr>
          <a:xfrm>
            <a:off x="2994874" y="591482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XV6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proc.h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3F078-3DD1-AB00-BEE1-DFA30BF505B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469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READY</a:t>
            </a:r>
          </a:p>
          <a:p>
            <a:pPr lvl="2"/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pending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RUNNING</a:t>
            </a:r>
          </a:p>
          <a:p>
            <a:pPr lvl="2"/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executed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BLOCKED</a:t>
            </a:r>
          </a:p>
          <a:p>
            <a:pPr lvl="2"/>
            <a:r>
              <a:rPr lang="en-US" altLang="zh-CN" dirty="0"/>
              <a:t>Suspended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events, e.g., I/O</a:t>
            </a:r>
            <a:r>
              <a:rPr lang="zh-CN" altLang="en-US" dirty="0"/>
              <a:t> </a:t>
            </a:r>
            <a:r>
              <a:rPr lang="en-US" altLang="zh-CN" dirty="0"/>
              <a:t>requests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E8FB86E-6A68-FEAD-ED9D-A3059D36742E}"/>
              </a:ext>
            </a:extLst>
          </p:cNvPr>
          <p:cNvGrpSpPr/>
          <p:nvPr/>
        </p:nvGrpSpPr>
        <p:grpSpPr>
          <a:xfrm>
            <a:off x="7032892" y="1803401"/>
            <a:ext cx="3423513" cy="2039667"/>
            <a:chOff x="5508891" y="1803400"/>
            <a:chExt cx="3423513" cy="203966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96B6B6A-313E-5DB9-920E-18042B532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1581" y="1803400"/>
              <a:ext cx="3035300" cy="16256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9A40CBA-495A-56A0-5769-9F007AB36890}"/>
                </a:ext>
              </a:extLst>
            </p:cNvPr>
            <p:cNvSpPr txBox="1"/>
            <p:nvPr/>
          </p:nvSpPr>
          <p:spPr>
            <a:xfrm>
              <a:off x="7869292" y="1943115"/>
              <a:ext cx="1063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Scheduled</a:t>
              </a:r>
              <a:endParaRPr lang="en-US" sz="14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1C7190-04EA-AFCC-072E-B1ED4F19D0EF}"/>
                </a:ext>
              </a:extLst>
            </p:cNvPr>
            <p:cNvSpPr txBox="1"/>
            <p:nvPr/>
          </p:nvSpPr>
          <p:spPr>
            <a:xfrm>
              <a:off x="6661877" y="2501391"/>
              <a:ext cx="12602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Descheduled</a:t>
              </a:r>
              <a:endParaRPr 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BDB00BB-6B77-B0E8-F704-BFAEE6F3FF77}"/>
                </a:ext>
              </a:extLst>
            </p:cNvPr>
            <p:cNvSpPr txBox="1"/>
            <p:nvPr/>
          </p:nvSpPr>
          <p:spPr>
            <a:xfrm>
              <a:off x="5508891" y="2308423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I/O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request</a:t>
              </a:r>
              <a:endParaRPr 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6C0F69A-C316-665D-33EE-C2E83D8D9A72}"/>
                </a:ext>
              </a:extLst>
            </p:cNvPr>
            <p:cNvSpPr txBox="1"/>
            <p:nvPr/>
          </p:nvSpPr>
          <p:spPr>
            <a:xfrm>
              <a:off x="6852634" y="3319847"/>
              <a:ext cx="1242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I/O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request</a:t>
              </a:r>
            </a:p>
            <a:p>
              <a:r>
                <a:rPr lang="en-US" altLang="zh-CN" sz="1400" dirty="0"/>
                <a:t>completion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70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5B4584F-D03C-C465-C905-5323DE5CA2B5}"/>
              </a:ext>
            </a:extLst>
          </p:cNvPr>
          <p:cNvSpPr/>
          <p:nvPr/>
        </p:nvSpPr>
        <p:spPr>
          <a:xfrm>
            <a:off x="2328231" y="1189822"/>
            <a:ext cx="2357610" cy="616944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B4903E9-F987-BA19-DBD0-37C6A39841D0}"/>
              </a:ext>
            </a:extLst>
          </p:cNvPr>
          <p:cNvSpPr/>
          <p:nvPr/>
        </p:nvSpPr>
        <p:spPr>
          <a:xfrm>
            <a:off x="7614492" y="1189822"/>
            <a:ext cx="2357610" cy="616944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4A9AB324-F4D1-D321-DBE8-2F5379DEB9A9}"/>
              </a:ext>
            </a:extLst>
          </p:cNvPr>
          <p:cNvSpPr/>
          <p:nvPr/>
        </p:nvSpPr>
        <p:spPr>
          <a:xfrm rot="5400000">
            <a:off x="2906617" y="2302528"/>
            <a:ext cx="1200839" cy="231354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CF89A51A-3FD5-7186-7FF6-E12A171BF2F4}"/>
              </a:ext>
            </a:extLst>
          </p:cNvPr>
          <p:cNvSpPr/>
          <p:nvPr/>
        </p:nvSpPr>
        <p:spPr>
          <a:xfrm rot="5400000">
            <a:off x="8192879" y="2291508"/>
            <a:ext cx="1200839" cy="23135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79D7C9-5F84-BF15-D236-76C41000A30F}"/>
              </a:ext>
            </a:extLst>
          </p:cNvPr>
          <p:cNvSpPr txBox="1"/>
          <p:nvPr/>
        </p:nvSpPr>
        <p:spPr>
          <a:xfrm>
            <a:off x="2360525" y="210395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Running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6C5326-DDB2-BEF6-8DE7-085747653586}"/>
              </a:ext>
            </a:extLst>
          </p:cNvPr>
          <p:cNvSpPr txBox="1"/>
          <p:nvPr/>
        </p:nvSpPr>
        <p:spPr>
          <a:xfrm>
            <a:off x="8908976" y="215381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Ready</a:t>
            </a:r>
            <a:endParaRPr 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CE97591-D09B-D01E-2F6D-D752643C9273}"/>
              </a:ext>
            </a:extLst>
          </p:cNvPr>
          <p:cNvSpPr/>
          <p:nvPr/>
        </p:nvSpPr>
        <p:spPr>
          <a:xfrm>
            <a:off x="5358158" y="1200841"/>
            <a:ext cx="1323573" cy="61694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I/O</a:t>
            </a:r>
            <a:endParaRPr 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93A9ADF-F3F6-A6B0-2A39-FCACD8C0EE4F}"/>
              </a:ext>
            </a:extLst>
          </p:cNvPr>
          <p:cNvCxnSpPr/>
          <p:nvPr/>
        </p:nvCxnSpPr>
        <p:spPr>
          <a:xfrm>
            <a:off x="3589237" y="3007605"/>
            <a:ext cx="2220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1D08FD7-3658-6864-AF42-EC36C9E585A6}"/>
              </a:ext>
            </a:extLst>
          </p:cNvPr>
          <p:cNvSpPr txBox="1"/>
          <p:nvPr/>
        </p:nvSpPr>
        <p:spPr>
          <a:xfrm>
            <a:off x="4131608" y="262725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97F9EF0E-7589-454A-35CA-D018B1A968C1}"/>
              </a:ext>
            </a:extLst>
          </p:cNvPr>
          <p:cNvSpPr/>
          <p:nvPr/>
        </p:nvSpPr>
        <p:spPr>
          <a:xfrm rot="5400000">
            <a:off x="2906616" y="3580486"/>
            <a:ext cx="1200839" cy="23135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BE409C4-B3AC-BA50-5B2B-7032EE727F32}"/>
              </a:ext>
            </a:extLst>
          </p:cNvPr>
          <p:cNvSpPr txBox="1"/>
          <p:nvPr/>
        </p:nvSpPr>
        <p:spPr>
          <a:xfrm>
            <a:off x="2605742" y="353585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</a:t>
            </a:r>
            <a:endParaRPr lang="en-US" dirty="0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CD67F104-F90E-187B-173A-58705290CB9F}"/>
              </a:ext>
            </a:extLst>
          </p:cNvPr>
          <p:cNvSpPr/>
          <p:nvPr/>
        </p:nvSpPr>
        <p:spPr>
          <a:xfrm rot="5400000">
            <a:off x="5434069" y="3580487"/>
            <a:ext cx="1200839" cy="231354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EE9496-E688-A89D-0DB4-7CFB3731BFF1}"/>
              </a:ext>
            </a:extLst>
          </p:cNvPr>
          <p:cNvSpPr txBox="1"/>
          <p:nvPr/>
        </p:nvSpPr>
        <p:spPr>
          <a:xfrm>
            <a:off x="4653546" y="3371614"/>
            <a:ext cx="1476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endParaRPr lang="en-US" dirty="0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CC96380E-D40C-7578-5302-B5828E7D77AE}"/>
              </a:ext>
            </a:extLst>
          </p:cNvPr>
          <p:cNvSpPr/>
          <p:nvPr/>
        </p:nvSpPr>
        <p:spPr>
          <a:xfrm rot="5400000">
            <a:off x="7843116" y="3885259"/>
            <a:ext cx="1895823" cy="226813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7842607-A8A2-B5DD-8650-F543DF435B09}"/>
              </a:ext>
            </a:extLst>
          </p:cNvPr>
          <p:cNvCxnSpPr/>
          <p:nvPr/>
        </p:nvCxnSpPr>
        <p:spPr>
          <a:xfrm>
            <a:off x="6286533" y="3005769"/>
            <a:ext cx="2220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9B95C17-1852-0CEC-C523-0EABA3462F2A}"/>
              </a:ext>
            </a:extLst>
          </p:cNvPr>
          <p:cNvSpPr txBox="1"/>
          <p:nvPr/>
        </p:nvSpPr>
        <p:spPr>
          <a:xfrm>
            <a:off x="6756890" y="2569566"/>
            <a:ext cx="147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endParaRPr 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358179-437B-CB5F-0670-A853401146CF}"/>
              </a:ext>
            </a:extLst>
          </p:cNvPr>
          <p:cNvSpPr txBox="1"/>
          <p:nvPr/>
        </p:nvSpPr>
        <p:spPr>
          <a:xfrm>
            <a:off x="8904433" y="348106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Running</a:t>
            </a:r>
            <a:endParaRPr 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40EF37C-1E4D-6A02-595A-B69226205C1E}"/>
              </a:ext>
            </a:extLst>
          </p:cNvPr>
          <p:cNvCxnSpPr>
            <a:cxnSpLocks/>
          </p:cNvCxnSpPr>
          <p:nvPr/>
        </p:nvCxnSpPr>
        <p:spPr>
          <a:xfrm flipH="1">
            <a:off x="3658559" y="4296583"/>
            <a:ext cx="2151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815299F-A88F-D4A6-598A-39BAC07103E1}"/>
              </a:ext>
            </a:extLst>
          </p:cNvPr>
          <p:cNvSpPr txBox="1"/>
          <p:nvPr/>
        </p:nvSpPr>
        <p:spPr>
          <a:xfrm>
            <a:off x="4177583" y="431990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endParaRPr lang="en-US" dirty="0"/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2C3C64FD-3B2C-70D8-1EBD-8CFDD0073FE7}"/>
              </a:ext>
            </a:extLst>
          </p:cNvPr>
          <p:cNvSpPr/>
          <p:nvPr/>
        </p:nvSpPr>
        <p:spPr>
          <a:xfrm rot="5400000">
            <a:off x="3209706" y="4533323"/>
            <a:ext cx="590117" cy="22681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0F9848-C4D3-4FEF-2F72-DEC94A6A30F0}"/>
              </a:ext>
            </a:extLst>
          </p:cNvPr>
          <p:cNvSpPr txBox="1"/>
          <p:nvPr/>
        </p:nvSpPr>
        <p:spPr>
          <a:xfrm>
            <a:off x="2478326" y="44620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Ready</a:t>
            </a:r>
            <a:endParaRPr 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ED0D203-8B41-813A-0894-C2CAD4F04DE9}"/>
              </a:ext>
            </a:extLst>
          </p:cNvPr>
          <p:cNvCxnSpPr>
            <a:cxnSpLocks/>
          </p:cNvCxnSpPr>
          <p:nvPr/>
        </p:nvCxnSpPr>
        <p:spPr>
          <a:xfrm flipH="1">
            <a:off x="3658559" y="4941787"/>
            <a:ext cx="5102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3D7B8F6-8675-0D53-19CA-7FC7A377C405}"/>
              </a:ext>
            </a:extLst>
          </p:cNvPr>
          <p:cNvSpPr txBox="1"/>
          <p:nvPr/>
        </p:nvSpPr>
        <p:spPr>
          <a:xfrm>
            <a:off x="8422977" y="50986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Done</a:t>
            </a:r>
            <a:endParaRPr lang="en-US" dirty="0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9498CE11-9FE0-457E-180E-A534ADBC314C}"/>
              </a:ext>
            </a:extLst>
          </p:cNvPr>
          <p:cNvSpPr/>
          <p:nvPr/>
        </p:nvSpPr>
        <p:spPr>
          <a:xfrm rot="5400000">
            <a:off x="3267989" y="5113309"/>
            <a:ext cx="473550" cy="23589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9572989-27CC-B1FE-5241-4E139BEFC979}"/>
              </a:ext>
            </a:extLst>
          </p:cNvPr>
          <p:cNvSpPr txBox="1"/>
          <p:nvPr/>
        </p:nvSpPr>
        <p:spPr>
          <a:xfrm>
            <a:off x="2373174" y="498752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Running</a:t>
            </a:r>
            <a:endParaRPr 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5B8FA6-88E9-CDA4-075A-BE743C12B3DE}"/>
              </a:ext>
            </a:extLst>
          </p:cNvPr>
          <p:cNvSpPr txBox="1"/>
          <p:nvPr/>
        </p:nvSpPr>
        <p:spPr>
          <a:xfrm>
            <a:off x="3136714" y="55150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Done</a:t>
            </a:r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5856B5B7-D0D0-1CF1-7798-26A58CAF76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469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 animBg="1"/>
      <p:bldP spid="15" grpId="0"/>
      <p:bldP spid="16" grpId="0" animBg="1"/>
      <p:bldP spid="17" grpId="0"/>
      <p:bldP spid="18" grpId="0" animBg="1"/>
      <p:bldP spid="20" grpId="0"/>
      <p:bldP spid="21" grpId="0"/>
      <p:bldP spid="24" grpId="0"/>
      <p:bldP spid="25" grpId="0" animBg="1"/>
      <p:bldP spid="26" grpId="0"/>
      <p:bldP spid="29" grpId="0"/>
      <p:bldP spid="30" grpId="0" animBg="1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manipulate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CREATE</a:t>
            </a:r>
          </a:p>
          <a:p>
            <a:pPr lvl="2"/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double</a:t>
            </a:r>
            <a:r>
              <a:rPr lang="zh-CN" altLang="en-US" dirty="0"/>
              <a:t> </a:t>
            </a:r>
            <a:r>
              <a:rPr lang="en-US" altLang="zh-CN" dirty="0"/>
              <a:t>click,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terminal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WAIT</a:t>
            </a:r>
          </a:p>
          <a:p>
            <a:pPr lvl="2"/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stop</a:t>
            </a:r>
          </a:p>
          <a:p>
            <a:pPr lvl="2"/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DESTROY</a:t>
            </a:r>
          </a:p>
          <a:p>
            <a:pPr lvl="2"/>
            <a:r>
              <a:rPr lang="en-US" altLang="zh-CN" dirty="0"/>
              <a:t>Kill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STATUS</a:t>
            </a:r>
          </a:p>
          <a:p>
            <a:pPr lvl="2"/>
            <a:r>
              <a:rPr lang="en-US" altLang="zh-CN" dirty="0"/>
              <a:t>Obtain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OTHERS</a:t>
            </a:r>
          </a:p>
          <a:p>
            <a:pPr lvl="2"/>
            <a:r>
              <a:rPr lang="en-US" altLang="zh-CN" dirty="0"/>
              <a:t>Suspend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resume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01F35C-325E-C0BB-1DC0-F9C992C0031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247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2117</Words>
  <Application>Microsoft Office PowerPoint</Application>
  <PresentationFormat>Widescreen</PresentationFormat>
  <Paragraphs>340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Courier</vt:lpstr>
      <vt:lpstr>Gill Sans</vt:lpstr>
      <vt:lpstr>Gill Sans Light</vt:lpstr>
      <vt:lpstr>맑은 고딕</vt:lpstr>
      <vt:lpstr>Palatino</vt:lpstr>
      <vt:lpstr>Arial</vt:lpstr>
      <vt:lpstr>Comic Sans MS</vt:lpstr>
      <vt:lpstr>Courier New</vt:lpstr>
      <vt:lpstr>Helvetica</vt:lpstr>
      <vt:lpstr>Office</vt:lpstr>
      <vt:lpstr>CSC 112: Computer Operating Systems Lecture 2  Processes</vt:lpstr>
      <vt:lpstr>Overview</vt:lpstr>
      <vt:lpstr>Process</vt:lpstr>
      <vt:lpstr>Process</vt:lpstr>
      <vt:lpstr>Process</vt:lpstr>
      <vt:lpstr>Process</vt:lpstr>
      <vt:lpstr>Process State</vt:lpstr>
      <vt:lpstr>Process State</vt:lpstr>
      <vt:lpstr>Process API</vt:lpstr>
      <vt:lpstr>Process Creation</vt:lpstr>
      <vt:lpstr>Syscall fork()</vt:lpstr>
      <vt:lpstr>fork()</vt:lpstr>
      <vt:lpstr>wait()</vt:lpstr>
      <vt:lpstr>wait()</vt:lpstr>
      <vt:lpstr>wait()</vt:lpstr>
      <vt:lpstr>exec()</vt:lpstr>
      <vt:lpstr>exec() Example</vt:lpstr>
      <vt:lpstr>Why fork() + exec()</vt:lpstr>
      <vt:lpstr>pipe</vt:lpstr>
      <vt:lpstr>Process Tree</vt:lpstr>
      <vt:lpstr>Process Tree </vt:lpstr>
      <vt:lpstr>User/Kernel Mode Separation</vt:lpstr>
      <vt:lpstr>User/Kernel Mode Separation</vt:lpstr>
      <vt:lpstr>Process Scheduling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2025-01-23T14:58:16Z</dcterms:created>
  <dcterms:modified xsi:type="dcterms:W3CDTF">2025-01-29T13:33:59Z</dcterms:modified>
</cp:coreProperties>
</file>