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1.xml" ContentType="application/vnd.openxmlformats-officedocument.presentationml.tags+xml"/>
  <Override PartName="/ppt/notesSlides/notesSlide9.xml" ContentType="application/vnd.openxmlformats-officedocument.presentationml.notesSlide+xml"/>
  <Override PartName="/ppt/tags/tag2.xml" ContentType="application/vnd.openxmlformats-officedocument.presentationml.tags+xml"/>
  <Override PartName="/ppt/notesSlides/notesSlide10.xml" ContentType="application/vnd.openxmlformats-officedocument.presentationml.notesSlide+xml"/>
  <Override PartName="/ppt/tags/tag3.xml" ContentType="application/vnd.openxmlformats-officedocument.presentationml.tag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tags/tag4.xml" ContentType="application/vnd.openxmlformats-officedocument.presentationml.tags+xml"/>
  <Override PartName="/ppt/notesSlides/notesSlide18.xml" ContentType="application/vnd.openxmlformats-officedocument.presentationml.notesSlide+xml"/>
  <Override PartName="/ppt/tags/tag5.xml" ContentType="application/vnd.openxmlformats-officedocument.presentationml.tags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tags/tag6.xml" ContentType="application/vnd.openxmlformats-officedocument.presentationml.tags+xml"/>
  <Override PartName="/ppt/notesSlides/notesSlide21.xml" ContentType="application/vnd.openxmlformats-officedocument.presentationml.notesSlide+xml"/>
  <Override PartName="/ppt/tags/tag7.xml" ContentType="application/vnd.openxmlformats-officedocument.presentationml.tags+xml"/>
  <Override PartName="/ppt/notesSlides/notesSlide22.xml" ContentType="application/vnd.openxmlformats-officedocument.presentationml.notesSlide+xml"/>
  <Override PartName="/ppt/tags/tag8.xml" ContentType="application/vnd.openxmlformats-officedocument.presentationml.tags+xml"/>
  <Override PartName="/ppt/notesSlides/notesSlide23.xml" ContentType="application/vnd.openxmlformats-officedocument.presentationml.notesSlide+xml"/>
  <Override PartName="/ppt/tags/tag9.xml" ContentType="application/vnd.openxmlformats-officedocument.presentationml.tags+xml"/>
  <Override PartName="/ppt/notesSlides/notesSlide24.xml" ContentType="application/vnd.openxmlformats-officedocument.presentationml.notesSlide+xml"/>
  <Override PartName="/ppt/tags/tag10.xml" ContentType="application/vnd.openxmlformats-officedocument.presentationml.tags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tags/tag11.xml" ContentType="application/vnd.openxmlformats-officedocument.presentationml.tags+xml"/>
  <Override PartName="/ppt/notesSlides/notesSlide27.xml" ContentType="application/vnd.openxmlformats-officedocument.presentationml.notesSlide+xml"/>
  <Override PartName="/ppt/tags/tag12.xml" ContentType="application/vnd.openxmlformats-officedocument.presentationml.tags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tags/tag13.xml" ContentType="application/vnd.openxmlformats-officedocument.presentationml.tags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tags/tag14.xml" ContentType="application/vnd.openxmlformats-officedocument.presentationml.tags+xml"/>
  <Override PartName="/ppt/notesSlides/notesSlide34.xml" ContentType="application/vnd.openxmlformats-officedocument.presentationml.notesSlide+xml"/>
  <Override PartName="/ppt/tags/tag15.xml" ContentType="application/vnd.openxmlformats-officedocument.presentationml.tags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tags/tag16.xml" ContentType="application/vnd.openxmlformats-officedocument.presentationml.tags+xml"/>
  <Override PartName="/ppt/notesSlides/notesSlide38.xml" ContentType="application/vnd.openxmlformats-officedocument.presentationml.notesSlide+xml"/>
  <Override PartName="/ppt/tags/tag17.xml" ContentType="application/vnd.openxmlformats-officedocument.presentationml.tags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tags/tag18.xml" ContentType="application/vnd.openxmlformats-officedocument.presentationml.tags+xml"/>
  <Override PartName="/ppt/notesSlides/notesSlide42.xml" ContentType="application/vnd.openxmlformats-officedocument.presentationml.notesSlide+xml"/>
  <Override PartName="/ppt/tags/tag19.xml" ContentType="application/vnd.openxmlformats-officedocument.presentationml.tags+xml"/>
  <Override PartName="/ppt/notesSlides/notesSlide43.xml" ContentType="application/vnd.openxmlformats-officedocument.presentationml.notesSlide+xml"/>
  <Override PartName="/ppt/tags/tag20.xml" ContentType="application/vnd.openxmlformats-officedocument.presentationml.tags+xml"/>
  <Override PartName="/ppt/notesSlides/notesSlide44.xml" ContentType="application/vnd.openxmlformats-officedocument.presentationml.notesSlide+xml"/>
  <Override PartName="/ppt/tags/tag21.xml" ContentType="application/vnd.openxmlformats-officedocument.presentationml.tags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tags/tag22.xml" ContentType="application/vnd.openxmlformats-officedocument.presentationml.tags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>
  <p:sldMasterIdLst>
    <p:sldMasterId id="2147483648" r:id="rId1"/>
  </p:sldMasterIdLst>
  <p:notesMasterIdLst>
    <p:notesMasterId r:id="rId63"/>
  </p:notesMasterIdLst>
  <p:handoutMasterIdLst>
    <p:handoutMasterId r:id="rId64"/>
  </p:handoutMasterIdLst>
  <p:sldIdLst>
    <p:sldId id="256" r:id="rId2"/>
    <p:sldId id="731" r:id="rId3"/>
    <p:sldId id="977" r:id="rId4"/>
    <p:sldId id="749" r:id="rId5"/>
    <p:sldId id="789" r:id="rId6"/>
    <p:sldId id="1006" r:id="rId7"/>
    <p:sldId id="850" r:id="rId8"/>
    <p:sldId id="1043" r:id="rId9"/>
    <p:sldId id="1045" r:id="rId10"/>
    <p:sldId id="1046" r:id="rId11"/>
    <p:sldId id="708" r:id="rId12"/>
    <p:sldId id="863" r:id="rId13"/>
    <p:sldId id="876" r:id="rId14"/>
    <p:sldId id="862" r:id="rId15"/>
    <p:sldId id="865" r:id="rId16"/>
    <p:sldId id="866" r:id="rId17"/>
    <p:sldId id="867" r:id="rId18"/>
    <p:sldId id="868" r:id="rId19"/>
    <p:sldId id="864" r:id="rId20"/>
    <p:sldId id="869" r:id="rId21"/>
    <p:sldId id="795" r:id="rId22"/>
    <p:sldId id="870" r:id="rId23"/>
    <p:sldId id="871" r:id="rId24"/>
    <p:sldId id="875" r:id="rId25"/>
    <p:sldId id="798" r:id="rId26"/>
    <p:sldId id="873" r:id="rId27"/>
    <p:sldId id="874" r:id="rId28"/>
    <p:sldId id="877" r:id="rId29"/>
    <p:sldId id="801" r:id="rId30"/>
    <p:sldId id="878" r:id="rId31"/>
    <p:sldId id="1044" r:id="rId32"/>
    <p:sldId id="879" r:id="rId33"/>
    <p:sldId id="805" r:id="rId34"/>
    <p:sldId id="881" r:id="rId35"/>
    <p:sldId id="880" r:id="rId36"/>
    <p:sldId id="882" r:id="rId37"/>
    <p:sldId id="802" r:id="rId38"/>
    <p:sldId id="883" r:id="rId39"/>
    <p:sldId id="886" r:id="rId40"/>
    <p:sldId id="808" r:id="rId41"/>
    <p:sldId id="976" r:id="rId42"/>
    <p:sldId id="884" r:id="rId43"/>
    <p:sldId id="885" r:id="rId44"/>
    <p:sldId id="887" r:id="rId45"/>
    <p:sldId id="889" r:id="rId46"/>
    <p:sldId id="888" r:id="rId47"/>
    <p:sldId id="974" r:id="rId48"/>
    <p:sldId id="980" r:id="rId49"/>
    <p:sldId id="978" r:id="rId50"/>
    <p:sldId id="860" r:id="rId51"/>
    <p:sldId id="892" r:id="rId52"/>
    <p:sldId id="894" r:id="rId53"/>
    <p:sldId id="984" r:id="rId54"/>
    <p:sldId id="985" r:id="rId55"/>
    <p:sldId id="986" r:id="rId56"/>
    <p:sldId id="987" r:id="rId57"/>
    <p:sldId id="988" r:id="rId58"/>
    <p:sldId id="989" r:id="rId59"/>
    <p:sldId id="990" r:id="rId60"/>
    <p:sldId id="991" r:id="rId61"/>
    <p:sldId id="992" r:id="rId62"/>
  </p:sldIdLst>
  <p:sldSz cx="12192000" cy="6858000"/>
  <p:notesSz cx="9601200" cy="73152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4F3C13FA-BCF9-4A53-BFE1-A383FCC05860}">
          <p14:sldIdLst>
            <p14:sldId id="256"/>
            <p14:sldId id="731"/>
            <p14:sldId id="977"/>
            <p14:sldId id="749"/>
            <p14:sldId id="789"/>
            <p14:sldId id="1006"/>
            <p14:sldId id="850"/>
            <p14:sldId id="1043"/>
            <p14:sldId id="1045"/>
            <p14:sldId id="1046"/>
            <p14:sldId id="708"/>
            <p14:sldId id="863"/>
            <p14:sldId id="876"/>
            <p14:sldId id="862"/>
            <p14:sldId id="865"/>
            <p14:sldId id="866"/>
            <p14:sldId id="867"/>
            <p14:sldId id="868"/>
            <p14:sldId id="864"/>
            <p14:sldId id="869"/>
            <p14:sldId id="795"/>
            <p14:sldId id="870"/>
            <p14:sldId id="871"/>
            <p14:sldId id="875"/>
            <p14:sldId id="798"/>
            <p14:sldId id="873"/>
            <p14:sldId id="874"/>
            <p14:sldId id="877"/>
            <p14:sldId id="801"/>
            <p14:sldId id="878"/>
            <p14:sldId id="1044"/>
            <p14:sldId id="879"/>
            <p14:sldId id="805"/>
            <p14:sldId id="881"/>
            <p14:sldId id="880"/>
            <p14:sldId id="882"/>
            <p14:sldId id="802"/>
            <p14:sldId id="883"/>
            <p14:sldId id="886"/>
            <p14:sldId id="808"/>
            <p14:sldId id="976"/>
            <p14:sldId id="884"/>
            <p14:sldId id="885"/>
            <p14:sldId id="887"/>
            <p14:sldId id="889"/>
            <p14:sldId id="888"/>
            <p14:sldId id="974"/>
            <p14:sldId id="980"/>
            <p14:sldId id="978"/>
            <p14:sldId id="860"/>
            <p14:sldId id="892"/>
            <p14:sldId id="894"/>
            <p14:sldId id="984"/>
            <p14:sldId id="985"/>
            <p14:sldId id="986"/>
            <p14:sldId id="987"/>
            <p14:sldId id="988"/>
            <p14:sldId id="989"/>
            <p14:sldId id="990"/>
            <p14:sldId id="991"/>
            <p14:sldId id="99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A18623"/>
    <a:srgbClr val="9E7800"/>
    <a:srgbClr val="C49500"/>
    <a:srgbClr val="F430AB"/>
    <a:srgbClr val="E6E703"/>
    <a:srgbClr val="72AAAE"/>
    <a:srgbClr val="2A40E2"/>
    <a:srgbClr val="233AE1"/>
    <a:srgbClr val="1C31CA"/>
    <a:srgbClr val="7281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FC0B33-D7BA-4485-878F-3D9646BD9B18}" v="4" dt="2025-01-30T18:16:19.2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107" autoAdjust="0"/>
  </p:normalViewPr>
  <p:slideViewPr>
    <p:cSldViewPr snapToGrid="0">
      <p:cViewPr>
        <p:scale>
          <a:sx n="83" d="100"/>
          <a:sy n="83" d="100"/>
        </p:scale>
        <p:origin x="408" y="27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notesMaster" Target="notesMasters/notesMaster1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handoutMaster" Target="handoutMasters/handoutMaster1.xml"/><Relationship Id="rId69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4377495" y="6956426"/>
            <a:ext cx="847805" cy="283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295" tIns="46988" rIns="92295" bIns="46988">
            <a:spAutoFit/>
          </a:bodyPr>
          <a:lstStyle/>
          <a:p>
            <a:pPr algn="ctr" defTabSz="917376">
              <a:lnSpc>
                <a:spcPct val="90000"/>
              </a:lnSpc>
            </a:pPr>
            <a:r>
              <a:rPr lang="en-US" sz="1300" b="0">
                <a:latin typeface="Gill Sans Light" charset="0"/>
                <a:cs typeface="Gill Sans Light" charset="0"/>
              </a:rPr>
              <a:t>Page </a:t>
            </a:r>
            <a:fld id="{073744B8-EF17-EB47-B355-93F8159194C2}" type="slidenum">
              <a:rPr lang="en-US" sz="1300" b="0">
                <a:latin typeface="Gill Sans Light" charset="0"/>
                <a:cs typeface="Gill Sans Light" charset="0"/>
              </a:rPr>
              <a:pPr algn="ctr" defTabSz="917376">
                <a:lnSpc>
                  <a:spcPct val="90000"/>
                </a:lnSpc>
              </a:pPr>
              <a:t>‹#›</a:t>
            </a:fld>
            <a:endParaRPr lang="en-US" sz="1300" b="0">
              <a:latin typeface="Gill Sans Light" charset="0"/>
              <a:cs typeface="Gill Sans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74449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4362593" y="6956426"/>
            <a:ext cx="877605" cy="283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295" tIns="46988" rIns="92295" bIns="46988">
            <a:spAutoFit/>
          </a:bodyPr>
          <a:lstStyle/>
          <a:p>
            <a:pPr algn="ctr" defTabSz="917376">
              <a:lnSpc>
                <a:spcPct val="90000"/>
              </a:lnSpc>
            </a:pPr>
            <a:r>
              <a:rPr lang="en-US" sz="1300" b="0"/>
              <a:t>Page </a:t>
            </a:r>
            <a:fld id="{6D259941-7246-4245-A40C-55C6F952DF9E}" type="slidenum">
              <a:rPr lang="en-US" sz="1300" b="0"/>
              <a:pPr algn="ctr" defTabSz="917376">
                <a:lnSpc>
                  <a:spcPct val="90000"/>
                </a:lnSpc>
              </a:pPr>
              <a:t>‹#›</a:t>
            </a:fld>
            <a:endParaRPr lang="en-US" sz="1300" b="0"/>
          </a:p>
        </p:txBody>
      </p:sp>
      <p:sp>
        <p:nvSpPr>
          <p:cNvPr id="65539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362200" y="547688"/>
            <a:ext cx="4876800" cy="27447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2052" name="Rectangle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1114" y="3475040"/>
            <a:ext cx="7038975" cy="329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650" tIns="46988" rIns="95650" bIns="4698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Body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851077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ＭＳ Ｐゴシック" charset="0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362200" y="547688"/>
            <a:ext cx="4876800" cy="2744787"/>
          </a:xfrm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FAA26D3D-D897-4be2-8F04-BA451C77F1D7}">
              <ma14:placeholderFlag xmlns="" xmlns:ma14="http://schemas.microsoft.com/office/mac/drawingml/2011/main" val="1"/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307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3839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2273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2508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7312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999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0279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6168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0425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1605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95021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31722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39488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09148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90845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46320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3445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53106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55882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24227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12844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29576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60248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24374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25428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88560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56048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14750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85690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94114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77770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8671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44199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41609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92481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01166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94578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47270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18939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236316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26631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97404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125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29104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73391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994862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699844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021246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520126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4521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702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279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0000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8488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noProof="0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30069191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2211204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37600" y="152400"/>
            <a:ext cx="26416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152400"/>
            <a:ext cx="77216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29190270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0800" y="152400"/>
            <a:ext cx="9550400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12800" y="914400"/>
            <a:ext cx="518160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914400"/>
            <a:ext cx="518160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16928310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latin typeface="Gill Sans" charset="0"/>
                <a:ea typeface="Gill Sans" charset="0"/>
                <a:cs typeface="Gill Sans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 i="0">
                <a:latin typeface="Gill Sans Light" charset="0"/>
                <a:ea typeface="Gill Sans Light" charset="0"/>
                <a:cs typeface="Gill Sans Light" charset="0"/>
              </a:defRPr>
            </a:lvl1pPr>
            <a:lvl2pPr>
              <a:defRPr b="0" i="0">
                <a:latin typeface="Gill Sans Light" charset="0"/>
                <a:ea typeface="Gill Sans Light" charset="0"/>
                <a:cs typeface="Gill Sans Light" charset="0"/>
              </a:defRPr>
            </a:lvl2pPr>
            <a:lvl3pPr>
              <a:defRPr b="0" i="0">
                <a:latin typeface="Gill Sans Light" charset="0"/>
                <a:ea typeface="Gill Sans Light" charset="0"/>
                <a:cs typeface="Gill Sans Light" charset="0"/>
              </a:defRPr>
            </a:lvl3pPr>
            <a:lvl4pPr>
              <a:defRPr b="0" i="0">
                <a:latin typeface="Gill Sans Light" charset="0"/>
                <a:ea typeface="Gill Sans Light" charset="0"/>
                <a:cs typeface="Gill Sans Light" charset="0"/>
              </a:defRPr>
            </a:lvl4pPr>
            <a:lvl5pPr>
              <a:defRPr b="0" i="0">
                <a:latin typeface="Gill Sans Light" charset="0"/>
                <a:ea typeface="Gill Sans Light" charset="0"/>
                <a:cs typeface="Gill Sans Light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92189684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5458815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914400"/>
            <a:ext cx="51816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914400"/>
            <a:ext cx="51816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2368577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13048753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63878328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7646209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94631323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50095112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20800" y="152400"/>
            <a:ext cx="9550400" cy="533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Slide 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2800" y="914400"/>
            <a:ext cx="10566400" cy="5105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Body Text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ChangeArrowheads="1"/>
          </p:cNvSpPr>
          <p:nvPr userDrawn="1"/>
        </p:nvSpPr>
        <p:spPr bwMode="auto">
          <a:xfrm>
            <a:off x="11506200" y="6551306"/>
            <a:ext cx="530575" cy="3052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/>
          <a:p>
            <a:pPr algn="ctr"/>
            <a:r>
              <a:rPr lang="en-US" sz="1400" b="0">
                <a:solidFill>
                  <a:srgbClr val="2A40E2"/>
                </a:solidFill>
                <a:latin typeface="Gill Sans" charset="0"/>
                <a:cs typeface="Gill Sans" charset="0"/>
              </a:rPr>
              <a:t>4.</a:t>
            </a:r>
            <a:fld id="{8B82DB86-37F9-954E-8F10-00623E1FD261}" type="slidenum">
              <a:rPr lang="en-US" sz="1400" b="0" smtClean="0">
                <a:solidFill>
                  <a:srgbClr val="2A40E2"/>
                </a:solidFill>
                <a:latin typeface="Gill Sans" charset="0"/>
                <a:cs typeface="Gill Sans" charset="0"/>
              </a:rPr>
              <a:pPr algn="ctr"/>
              <a:t>‹#›</a:t>
            </a:fld>
            <a:endParaRPr lang="en-US" sz="1400" b="0">
              <a:solidFill>
                <a:srgbClr val="2A40E2"/>
              </a:solidFill>
              <a:latin typeface="Gill Sans" charset="0"/>
              <a:cs typeface="Gill Sans" charset="0"/>
            </a:endParaRPr>
          </a:p>
        </p:txBody>
      </p:sp>
      <p:sp>
        <p:nvSpPr>
          <p:cNvPr id="1030" name="Line 6"/>
          <p:cNvSpPr>
            <a:spLocks noChangeShapeType="1"/>
          </p:cNvSpPr>
          <p:nvPr userDrawn="1"/>
        </p:nvSpPr>
        <p:spPr bwMode="auto">
          <a:xfrm>
            <a:off x="1320800" y="685800"/>
            <a:ext cx="9550400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>
              <a:ea typeface="Arial" charset="0"/>
              <a:cs typeface="Arial" charset="0"/>
            </a:endParaRPr>
          </a:p>
        </p:txBody>
      </p:sp>
      <p:sp>
        <p:nvSpPr>
          <p:cNvPr id="1031" name="Text Box 7"/>
          <p:cNvSpPr txBox="1">
            <a:spLocks noChangeArrowheads="1"/>
          </p:cNvSpPr>
          <p:nvPr userDrawn="1"/>
        </p:nvSpPr>
        <p:spPr bwMode="auto">
          <a:xfrm>
            <a:off x="4894272" y="6537472"/>
            <a:ext cx="3359552" cy="307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>
              <a:defRPr/>
            </a:pPr>
            <a:r>
              <a:rPr lang="en-US" sz="1400" b="0" dirty="0">
                <a:solidFill>
                  <a:srgbClr val="2A40E2"/>
                </a:solidFill>
                <a:latin typeface="Gill Sans" charset="0"/>
                <a:cs typeface="Gill Sans" charset="0"/>
              </a:rPr>
              <a:t>Crooks &amp; </a:t>
            </a:r>
            <a:r>
              <a:rPr lang="en-US" sz="1400" b="0" dirty="0" err="1">
                <a:solidFill>
                  <a:srgbClr val="2A40E2"/>
                </a:solidFill>
                <a:latin typeface="Gill Sans" charset="0"/>
                <a:cs typeface="Gill Sans" charset="0"/>
              </a:rPr>
              <a:t>Zaharia</a:t>
            </a:r>
            <a:r>
              <a:rPr lang="en-US" sz="1400" b="0" dirty="0">
                <a:solidFill>
                  <a:srgbClr val="2A40E2"/>
                </a:solidFill>
                <a:latin typeface="Gill Sans" charset="0"/>
                <a:cs typeface="Gill Sans" charset="0"/>
              </a:rPr>
              <a:t> CS162 © UCB Spring 2025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</p:sldLayoutIdLst>
  <p:transition/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5pPr>
      <a:lvl6pPr marL="4572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6pPr>
      <a:lvl7pPr marL="9144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7pPr>
      <a:lvl8pPr marL="13716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8pPr>
      <a:lvl9pPr marL="18288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400">
          <a:solidFill>
            <a:schemeClr val="tx1"/>
          </a:solidFill>
          <a:latin typeface="Gill Sans" charset="0"/>
          <a:ea typeface="ＭＳ Ｐゴシック" charset="0"/>
          <a:cs typeface="Gill Sans" charset="0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200">
          <a:solidFill>
            <a:schemeClr val="tx1"/>
          </a:solidFill>
          <a:latin typeface="Gill Sans" charset="0"/>
          <a:ea typeface="Gill Sans" charset="0"/>
          <a:cs typeface="Gill Sans" charset="0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 sz="2000">
          <a:solidFill>
            <a:schemeClr val="tx1"/>
          </a:solidFill>
          <a:latin typeface="Gill Sans" charset="0"/>
          <a:ea typeface="Gill Sans" charset="0"/>
          <a:cs typeface="Gill Sans" charset="0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Gill Sans" charset="0"/>
          <a:ea typeface="Gill Sans" charset="0"/>
          <a:cs typeface="Gill Sans" charset="0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>
          <a:solidFill>
            <a:schemeClr val="tx1"/>
          </a:solidFill>
          <a:latin typeface="Gill Sans" charset="0"/>
          <a:ea typeface="Gill Sans" charset="0"/>
          <a:cs typeface="Gill Sans" charset="0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oplematters.in/article/culture/how-to-build-a-high-performance-organization-23189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nc-sa/3.0/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Relationship Id="rId4" Type="http://schemas.openxmlformats.org/officeDocument/2006/relationships/image" Target="../media/image8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7" Type="http://schemas.openxmlformats.org/officeDocument/2006/relationships/image" Target="../media/image12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Relationship Id="rId6" Type="http://schemas.openxmlformats.org/officeDocument/2006/relationships/image" Target="../media/image11.png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33600" y="1295400"/>
            <a:ext cx="7848600" cy="2057400"/>
          </a:xfrm>
        </p:spPr>
        <p:txBody>
          <a:bodyPr/>
          <a:lstStyle/>
          <a:p>
            <a:pPr>
              <a:defRPr/>
            </a:pPr>
            <a:r>
              <a:rPr lang="en-US" sz="3000" dirty="0">
                <a:latin typeface="+mj-lt"/>
              </a:rPr>
              <a:t>CS162</a:t>
            </a:r>
            <a:br>
              <a:rPr lang="en-US" sz="3000" dirty="0">
                <a:latin typeface="+mj-lt"/>
              </a:rPr>
            </a:br>
            <a:r>
              <a:rPr lang="en-US" sz="3000" dirty="0">
                <a:latin typeface="+mj-lt"/>
              </a:rPr>
              <a:t>Operating Systems and</a:t>
            </a:r>
            <a:br>
              <a:rPr lang="en-US" sz="3000" dirty="0">
                <a:latin typeface="+mj-lt"/>
              </a:rPr>
            </a:br>
            <a:r>
              <a:rPr lang="en-US" sz="3000" dirty="0">
                <a:latin typeface="+mj-lt"/>
              </a:rPr>
              <a:t>Systems Programming</a:t>
            </a:r>
            <a:br>
              <a:rPr lang="en-US" sz="3000" dirty="0">
                <a:latin typeface="+mj-lt"/>
              </a:rPr>
            </a:br>
            <a:r>
              <a:rPr lang="en-US" sz="3000" dirty="0">
                <a:latin typeface="+mj-lt"/>
              </a:rPr>
              <a:t>Lecture 4</a:t>
            </a:r>
            <a:br>
              <a:rPr lang="en-US" sz="3000" dirty="0">
                <a:latin typeface="+mj-lt"/>
              </a:rPr>
            </a:br>
            <a:br>
              <a:rPr lang="en-US" sz="3000" dirty="0">
                <a:latin typeface="+mj-lt"/>
              </a:rPr>
            </a:br>
            <a:r>
              <a:rPr lang="en-US" sz="3000" dirty="0">
                <a:latin typeface="+mj-lt"/>
              </a:rPr>
              <a:t>Systems Programming</a:t>
            </a:r>
            <a:br>
              <a:rPr lang="en-US" sz="3000" dirty="0">
                <a:latin typeface="+mj-lt"/>
              </a:rPr>
            </a:br>
            <a:r>
              <a:rPr lang="en-US" sz="3000" dirty="0">
                <a:latin typeface="+mj-lt"/>
              </a:rPr>
              <a:t>Processes and Communication</a:t>
            </a:r>
            <a:br>
              <a:rPr lang="en-US" sz="3000" dirty="0">
                <a:latin typeface="+mj-lt"/>
              </a:rPr>
            </a:br>
            <a:endParaRPr lang="en-US" sz="3000" dirty="0">
              <a:latin typeface="+mj-lt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4191000"/>
            <a:ext cx="8001000" cy="1447800"/>
          </a:xfrm>
        </p:spPr>
        <p:txBody>
          <a:bodyPr/>
          <a:lstStyle/>
          <a:p>
            <a:pPr marL="285750" indent="-285750">
              <a:defRPr/>
            </a:pPr>
            <a:r>
              <a:rPr lang="en-US" altLang="en-US" dirty="0">
                <a:latin typeface="+mj-lt"/>
                <a:ea typeface="Gill Sans" charset="0"/>
              </a:rPr>
              <a:t>Professor Natacha Crooks &amp; Matei </a:t>
            </a:r>
            <a:r>
              <a:rPr lang="en-US" altLang="en-US" dirty="0" err="1">
                <a:latin typeface="+mj-lt"/>
                <a:ea typeface="Gill Sans" charset="0"/>
              </a:rPr>
              <a:t>Zaharia</a:t>
            </a:r>
            <a:endParaRPr lang="en-US" altLang="en-US" dirty="0">
              <a:latin typeface="+mj-lt"/>
              <a:ea typeface="Gill Sans" charset="0"/>
            </a:endParaRPr>
          </a:p>
          <a:p>
            <a:pPr marL="285750" indent="-285750">
              <a:defRPr/>
            </a:pPr>
            <a:r>
              <a:rPr lang="en-US" altLang="en-US" dirty="0">
                <a:latin typeface="+mj-lt"/>
                <a:ea typeface="Gill Sans" charset="0"/>
              </a:rPr>
              <a:t>https://cs162.org/</a:t>
            </a: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A7337522-8EBC-710A-3C8B-B5C35ABD3B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6172200"/>
            <a:ext cx="10668000" cy="533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Tx/>
              <a:buNone/>
              <a:defRPr sz="2400">
                <a:solidFill>
                  <a:schemeClr val="tx1"/>
                </a:solidFill>
                <a:latin typeface="Gill Sans" charset="0"/>
                <a:ea typeface="ＭＳ Ｐゴシック" charset="0"/>
                <a:cs typeface="Gill Sans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285750" indent="-285750">
              <a:defRPr/>
            </a:pPr>
            <a:r>
              <a:rPr lang="en-US" altLang="en-US" sz="1600" b="0" kern="0">
                <a:latin typeface="+mj-lt"/>
                <a:ea typeface="Gill Sans" charset="0"/>
              </a:rPr>
              <a:t>Slides based on prior slide decks from David Culler, Ion </a:t>
            </a:r>
            <a:r>
              <a:rPr lang="en-US" altLang="en-US" sz="1600" b="0" kern="0" err="1">
                <a:latin typeface="+mj-lt"/>
                <a:ea typeface="Gill Sans" charset="0"/>
              </a:rPr>
              <a:t>Stoica</a:t>
            </a:r>
            <a:r>
              <a:rPr lang="en-US" altLang="en-US" sz="1600" b="0" kern="0">
                <a:latin typeface="+mj-lt"/>
                <a:ea typeface="Gill Sans" charset="0"/>
              </a:rPr>
              <a:t>, John </a:t>
            </a:r>
            <a:r>
              <a:rPr lang="en-US" altLang="en-US" sz="1600" b="0" kern="0" err="1">
                <a:latin typeface="+mj-lt"/>
                <a:ea typeface="Gill Sans" charset="0"/>
              </a:rPr>
              <a:t>Kubiatowicz</a:t>
            </a:r>
            <a:r>
              <a:rPr lang="en-US" altLang="en-US" sz="1600" b="0" kern="0">
                <a:latin typeface="+mj-lt"/>
                <a:ea typeface="Gill Sans" charset="0"/>
              </a:rPr>
              <a:t>, Alison Norman and Lorenzo </a:t>
            </a:r>
            <a:r>
              <a:rPr lang="en-US" altLang="en-US" sz="1600" b="0" kern="0" err="1">
                <a:latin typeface="+mj-lt"/>
                <a:ea typeface="Gill Sans" charset="0"/>
              </a:rPr>
              <a:t>Alvisi</a:t>
            </a:r>
            <a:endParaRPr lang="en-US" altLang="en-US" sz="1600" b="0" kern="0">
              <a:latin typeface="+mj-lt"/>
              <a:ea typeface="Gill Sans" charset="0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0E59E9-9D83-D278-25DC-63080523F9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2A1DC-5277-3B32-3403-31F6B52A5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Recall: User Stack/Kernel Stack (Kernel Mode)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B70357-B899-BC3E-C7D4-9807F0CAD4D2}"/>
              </a:ext>
            </a:extLst>
          </p:cNvPr>
          <p:cNvSpPr txBox="1">
            <a:spLocks/>
          </p:cNvSpPr>
          <p:nvPr/>
        </p:nvSpPr>
        <p:spPr bwMode="auto">
          <a:xfrm>
            <a:off x="228600" y="1143000"/>
            <a:ext cx="4492925" cy="533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en-US" kern="0" dirty="0">
                <a:latin typeface="+mn-lt"/>
              </a:rPr>
              <a:t>User-Level Process</a:t>
            </a:r>
          </a:p>
          <a:p>
            <a:pPr marL="0" indent="0" algn="ctr">
              <a:buFontTx/>
              <a:buNone/>
            </a:pPr>
            <a:endParaRPr lang="en-US" kern="0" dirty="0">
              <a:latin typeface="+mn-lt"/>
            </a:endParaRPr>
          </a:p>
          <a:p>
            <a:pPr marL="0" indent="0" algn="ctr">
              <a:buFontTx/>
              <a:buNone/>
            </a:pPr>
            <a:endParaRPr lang="en-US" kern="0" dirty="0">
              <a:latin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FDEE05-7CD2-145A-C3B5-902C826DD84E}"/>
              </a:ext>
            </a:extLst>
          </p:cNvPr>
          <p:cNvSpPr txBox="1"/>
          <p:nvPr/>
        </p:nvSpPr>
        <p:spPr>
          <a:xfrm>
            <a:off x="1616016" y="1892393"/>
            <a:ext cx="1932316" cy="138499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marL="0" indent="0">
              <a:buFontTx/>
              <a:buNone/>
            </a:pPr>
            <a:r>
              <a:rPr lang="en-US" sz="1400" kern="0" dirty="0">
                <a:solidFill>
                  <a:schemeClr val="bg1"/>
                </a:solidFill>
                <a:latin typeface="Courier"/>
              </a:rPr>
              <a:t>foo() {</a:t>
            </a:r>
          </a:p>
          <a:p>
            <a:pPr marL="0" indent="0">
              <a:buFontTx/>
              <a:buNone/>
            </a:pPr>
            <a:r>
              <a:rPr lang="en-US" sz="1400" kern="0" dirty="0">
                <a:solidFill>
                  <a:schemeClr val="bg1"/>
                </a:solidFill>
                <a:latin typeface="Courier"/>
              </a:rPr>
              <a:t> int x, y;</a:t>
            </a:r>
          </a:p>
          <a:p>
            <a:pPr marL="0" indent="0">
              <a:buFontTx/>
              <a:buNone/>
            </a:pPr>
            <a:r>
              <a:rPr lang="en-US" sz="1400" kern="0" dirty="0">
                <a:solidFill>
                  <a:schemeClr val="bg1"/>
                </a:solidFill>
                <a:latin typeface="Courier"/>
              </a:rPr>
              <a:t> while(..) {</a:t>
            </a:r>
          </a:p>
          <a:p>
            <a:pPr marL="0" indent="0">
              <a:buFontTx/>
              <a:buNone/>
            </a:pPr>
            <a:r>
              <a:rPr lang="en-US" sz="1400" kern="0" dirty="0">
                <a:solidFill>
                  <a:schemeClr val="bg1"/>
                </a:solidFill>
                <a:latin typeface="Courier"/>
              </a:rPr>
              <a:t>  x=x+1;</a:t>
            </a:r>
          </a:p>
          <a:p>
            <a:pPr marL="0" indent="0">
              <a:buFontTx/>
              <a:buNone/>
            </a:pPr>
            <a:r>
              <a:rPr lang="en-US" sz="1400" kern="0" dirty="0">
                <a:solidFill>
                  <a:schemeClr val="bg1"/>
                </a:solidFill>
                <a:latin typeface="Courier"/>
              </a:rPr>
              <a:t>  Y=y-2;</a:t>
            </a:r>
          </a:p>
          <a:p>
            <a:pPr marL="0" indent="0">
              <a:buFontTx/>
              <a:buNone/>
            </a:pPr>
            <a:r>
              <a:rPr lang="en-US" sz="1400" kern="0" dirty="0">
                <a:solidFill>
                  <a:schemeClr val="bg1"/>
                </a:solidFill>
                <a:latin typeface="Courier"/>
              </a:rPr>
              <a:t>}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C8DF31A-32A8-CD24-C559-370D1CC65AD2}"/>
              </a:ext>
            </a:extLst>
          </p:cNvPr>
          <p:cNvSpPr/>
          <p:nvPr/>
        </p:nvSpPr>
        <p:spPr bwMode="auto">
          <a:xfrm>
            <a:off x="1880557" y="4252298"/>
            <a:ext cx="1403231" cy="2122097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A8A529C-35C1-DB79-FD16-6FA1D9D6BE37}"/>
              </a:ext>
            </a:extLst>
          </p:cNvPr>
          <p:cNvSpPr txBox="1">
            <a:spLocks/>
          </p:cNvSpPr>
          <p:nvPr/>
        </p:nvSpPr>
        <p:spPr bwMode="auto">
          <a:xfrm>
            <a:off x="335711" y="3768693"/>
            <a:ext cx="4492925" cy="533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en-US" kern="0" dirty="0">
                <a:latin typeface="+mn-lt"/>
              </a:rPr>
              <a:t>User Stack</a:t>
            </a:r>
          </a:p>
          <a:p>
            <a:pPr marL="0" indent="0" algn="ctr">
              <a:buFontTx/>
              <a:buNone/>
            </a:pPr>
            <a:endParaRPr lang="en-US" kern="0" dirty="0">
              <a:latin typeface="+mn-lt"/>
            </a:endParaRPr>
          </a:p>
          <a:p>
            <a:pPr marL="0" indent="0" algn="ctr">
              <a:buFontTx/>
              <a:buNone/>
            </a:pPr>
            <a:endParaRPr lang="en-US" kern="0" dirty="0">
              <a:latin typeface="+mn-l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908D819-134A-D930-DEC1-DB1C31E7C023}"/>
              </a:ext>
            </a:extLst>
          </p:cNvPr>
          <p:cNvSpPr txBox="1"/>
          <p:nvPr/>
        </p:nvSpPr>
        <p:spPr>
          <a:xfrm>
            <a:off x="8490310" y="1892393"/>
            <a:ext cx="2380890" cy="138499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marL="0" indent="0">
              <a:buFontTx/>
              <a:buNone/>
            </a:pPr>
            <a:r>
              <a:rPr lang="en-US" sz="1400" kern="0" dirty="0" err="1">
                <a:solidFill>
                  <a:schemeClr val="bg1"/>
                </a:solidFill>
                <a:latin typeface="Courier"/>
              </a:rPr>
              <a:t>interrupt_handler</a:t>
            </a:r>
            <a:r>
              <a:rPr lang="en-US" sz="1400" kern="0" dirty="0">
                <a:solidFill>
                  <a:schemeClr val="bg1"/>
                </a:solidFill>
                <a:latin typeface="Courier"/>
              </a:rPr>
              <a:t>(){</a:t>
            </a:r>
          </a:p>
          <a:p>
            <a:pPr marL="0" indent="0">
              <a:buFontTx/>
              <a:buNone/>
            </a:pPr>
            <a:r>
              <a:rPr lang="en-US" sz="1400" kern="0" dirty="0">
                <a:solidFill>
                  <a:schemeClr val="bg1"/>
                </a:solidFill>
                <a:latin typeface="Courier"/>
              </a:rPr>
              <a:t>   push </a:t>
            </a:r>
            <a:r>
              <a:rPr lang="en-US" sz="1400" kern="0" dirty="0" err="1">
                <a:solidFill>
                  <a:schemeClr val="bg1"/>
                </a:solidFill>
                <a:latin typeface="Courier"/>
              </a:rPr>
              <a:t>eax</a:t>
            </a:r>
            <a:endParaRPr lang="en-US" sz="1400" kern="0" dirty="0">
              <a:solidFill>
                <a:schemeClr val="bg1"/>
              </a:solidFill>
              <a:latin typeface="Courier"/>
            </a:endParaRPr>
          </a:p>
          <a:p>
            <a:pPr marL="0" indent="0">
              <a:buFontTx/>
              <a:buNone/>
            </a:pPr>
            <a:r>
              <a:rPr lang="en-US" sz="1400" kern="0" dirty="0">
                <a:solidFill>
                  <a:schemeClr val="bg1"/>
                </a:solidFill>
                <a:latin typeface="Courier"/>
              </a:rPr>
              <a:t>   push </a:t>
            </a:r>
            <a:r>
              <a:rPr lang="en-US" sz="1400" kern="0" dirty="0" err="1">
                <a:solidFill>
                  <a:schemeClr val="bg1"/>
                </a:solidFill>
                <a:latin typeface="Courier"/>
              </a:rPr>
              <a:t>ebx</a:t>
            </a:r>
            <a:endParaRPr lang="en-US" sz="1400" kern="0" dirty="0">
              <a:solidFill>
                <a:schemeClr val="bg1"/>
              </a:solidFill>
              <a:latin typeface="Courier"/>
            </a:endParaRPr>
          </a:p>
          <a:p>
            <a:pPr marL="0" indent="0">
              <a:buFontTx/>
              <a:buNone/>
            </a:pPr>
            <a:r>
              <a:rPr lang="en-US" sz="1400" kern="0" dirty="0">
                <a:solidFill>
                  <a:schemeClr val="bg1"/>
                </a:solidFill>
                <a:latin typeface="Courier"/>
              </a:rPr>
              <a:t>   …</a:t>
            </a:r>
          </a:p>
          <a:p>
            <a:pPr marL="0" indent="0">
              <a:buFontTx/>
              <a:buNone/>
            </a:pPr>
            <a:r>
              <a:rPr lang="en-US" sz="1400" kern="0" dirty="0">
                <a:solidFill>
                  <a:schemeClr val="bg1"/>
                </a:solidFill>
                <a:latin typeface="Courier"/>
              </a:rPr>
              <a:t>}</a:t>
            </a:r>
          </a:p>
          <a:p>
            <a:pPr marL="0" indent="0">
              <a:buFontTx/>
              <a:buNone/>
            </a:pPr>
            <a:endParaRPr lang="en-US" sz="1400" kern="0" dirty="0">
              <a:solidFill>
                <a:schemeClr val="bg1"/>
              </a:solidFill>
              <a:latin typeface="Courier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02A6503-ADDA-5294-1EBB-786016E22EFE}"/>
              </a:ext>
            </a:extLst>
          </p:cNvPr>
          <p:cNvSpPr/>
          <p:nvPr/>
        </p:nvSpPr>
        <p:spPr bwMode="auto">
          <a:xfrm>
            <a:off x="9014603" y="4240796"/>
            <a:ext cx="1403231" cy="2545317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6789972-115E-7C39-73A7-A6630D8C2301}"/>
              </a:ext>
            </a:extLst>
          </p:cNvPr>
          <p:cNvSpPr txBox="1">
            <a:spLocks/>
          </p:cNvSpPr>
          <p:nvPr/>
        </p:nvSpPr>
        <p:spPr bwMode="auto">
          <a:xfrm>
            <a:off x="7469755" y="3718898"/>
            <a:ext cx="4492925" cy="533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en-US" kern="0" dirty="0">
                <a:latin typeface="+mn-lt"/>
              </a:rPr>
              <a:t>Kernel (Exception) Stack</a:t>
            </a:r>
          </a:p>
          <a:p>
            <a:pPr marL="0" indent="0" algn="ctr">
              <a:buFontTx/>
              <a:buNone/>
            </a:pPr>
            <a:endParaRPr lang="en-US" kern="0" dirty="0">
              <a:latin typeface="+mn-lt"/>
            </a:endParaRPr>
          </a:p>
          <a:p>
            <a:pPr marL="0" indent="0" algn="ctr">
              <a:buFontTx/>
              <a:buNone/>
            </a:pPr>
            <a:endParaRPr lang="en-US" kern="0" dirty="0">
              <a:latin typeface="+mn-lt"/>
            </a:endParaRP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88DE9B3D-3B6D-EFC4-F087-6A1CFA2B90AB}"/>
              </a:ext>
            </a:extLst>
          </p:cNvPr>
          <p:cNvSpPr txBox="1">
            <a:spLocks/>
          </p:cNvSpPr>
          <p:nvPr/>
        </p:nvSpPr>
        <p:spPr bwMode="auto">
          <a:xfrm>
            <a:off x="7368396" y="1053260"/>
            <a:ext cx="4492925" cy="533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en-US" kern="0" dirty="0">
                <a:latin typeface="+mn-lt"/>
              </a:rPr>
              <a:t>Kernel</a:t>
            </a:r>
          </a:p>
          <a:p>
            <a:pPr marL="0" indent="0" algn="ctr">
              <a:buFontTx/>
              <a:buNone/>
            </a:pPr>
            <a:endParaRPr lang="en-US" kern="0" dirty="0">
              <a:latin typeface="+mn-lt"/>
            </a:endParaRPr>
          </a:p>
          <a:p>
            <a:pPr marL="0" indent="0" algn="ctr">
              <a:buFontTx/>
              <a:buNone/>
            </a:pPr>
            <a:endParaRPr lang="en-US" kern="0" dirty="0">
              <a:latin typeface="+mn-lt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9D092DA8-15E1-2964-D3A9-0482AC4925A4}"/>
              </a:ext>
            </a:extLst>
          </p:cNvPr>
          <p:cNvSpPr/>
          <p:nvPr/>
        </p:nvSpPr>
        <p:spPr bwMode="auto">
          <a:xfrm>
            <a:off x="5699903" y="1960871"/>
            <a:ext cx="904335" cy="425771"/>
          </a:xfrm>
          <a:prstGeom prst="roundRect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esp</a:t>
            </a: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1E1E45AA-9BC6-6096-51DB-6E64D85FC9A9}"/>
              </a:ext>
            </a:extLst>
          </p:cNvPr>
          <p:cNvSpPr txBox="1">
            <a:spLocks/>
          </p:cNvSpPr>
          <p:nvPr/>
        </p:nvSpPr>
        <p:spPr bwMode="auto">
          <a:xfrm>
            <a:off x="3905609" y="1319960"/>
            <a:ext cx="4492925" cy="533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en-US" kern="0" dirty="0">
                <a:latin typeface="+mn-lt"/>
              </a:rPr>
              <a:t>Registers</a:t>
            </a:r>
          </a:p>
          <a:p>
            <a:pPr marL="0" indent="0" algn="ctr">
              <a:buFontTx/>
              <a:buNone/>
            </a:pPr>
            <a:endParaRPr lang="en-US" kern="0" dirty="0">
              <a:latin typeface="+mn-lt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7FD5854A-F4C5-2FF9-D2F8-7582FB98D3FE}"/>
              </a:ext>
            </a:extLst>
          </p:cNvPr>
          <p:cNvSpPr/>
          <p:nvPr/>
        </p:nvSpPr>
        <p:spPr bwMode="auto">
          <a:xfrm>
            <a:off x="5699903" y="2584890"/>
            <a:ext cx="904335" cy="425771"/>
          </a:xfrm>
          <a:prstGeom prst="roundRect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eip</a:t>
            </a: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D7841C04-358E-BFE1-195C-C069F5612470}"/>
              </a:ext>
            </a:extLst>
          </p:cNvPr>
          <p:cNvSpPr/>
          <p:nvPr/>
        </p:nvSpPr>
        <p:spPr bwMode="auto">
          <a:xfrm>
            <a:off x="5699902" y="3277388"/>
            <a:ext cx="904335" cy="425771"/>
          </a:xfrm>
          <a:prstGeom prst="roundRect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eflags</a:t>
            </a: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E1A517A5-068E-38DC-C08F-688EDE8D12D8}"/>
              </a:ext>
            </a:extLst>
          </p:cNvPr>
          <p:cNvSpPr/>
          <p:nvPr/>
        </p:nvSpPr>
        <p:spPr bwMode="auto">
          <a:xfrm>
            <a:off x="5699902" y="3969886"/>
            <a:ext cx="904335" cy="425771"/>
          </a:xfrm>
          <a:prstGeom prst="roundRect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eax</a:t>
            </a: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D72EB242-6531-E259-B2BE-3A5765311CB0}"/>
              </a:ext>
            </a:extLst>
          </p:cNvPr>
          <p:cNvSpPr/>
          <p:nvPr/>
        </p:nvSpPr>
        <p:spPr bwMode="auto">
          <a:xfrm>
            <a:off x="5699902" y="4639768"/>
            <a:ext cx="904335" cy="425771"/>
          </a:xfrm>
          <a:prstGeom prst="roundRect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ebx</a:t>
            </a: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219DAF9F-F404-97E0-297B-9D1F382E76DD}"/>
              </a:ext>
            </a:extLst>
          </p:cNvPr>
          <p:cNvSpPr/>
          <p:nvPr/>
        </p:nvSpPr>
        <p:spPr bwMode="auto">
          <a:xfrm>
            <a:off x="5699902" y="5309650"/>
            <a:ext cx="904335" cy="425771"/>
          </a:xfrm>
          <a:prstGeom prst="roundRect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…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3C157D2-9DF5-5DB6-9F65-EE43CF96CA8E}"/>
              </a:ext>
            </a:extLst>
          </p:cNvPr>
          <p:cNvCxnSpPr/>
          <p:nvPr/>
        </p:nvCxnSpPr>
        <p:spPr bwMode="auto">
          <a:xfrm>
            <a:off x="1880557" y="4698521"/>
            <a:ext cx="1403231" cy="0"/>
          </a:xfrm>
          <a:prstGeom prst="line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B1B0901-94D1-F285-9DF9-78E7F4366227}"/>
              </a:ext>
            </a:extLst>
          </p:cNvPr>
          <p:cNvCxnSpPr/>
          <p:nvPr/>
        </p:nvCxnSpPr>
        <p:spPr bwMode="auto">
          <a:xfrm>
            <a:off x="1880557" y="5184476"/>
            <a:ext cx="1403231" cy="0"/>
          </a:xfrm>
          <a:prstGeom prst="line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B16AD719-6ABF-74CF-B2BE-CB75132959FB}"/>
              </a:ext>
            </a:extLst>
          </p:cNvPr>
          <p:cNvSpPr txBox="1">
            <a:spLocks/>
          </p:cNvSpPr>
          <p:nvPr/>
        </p:nvSpPr>
        <p:spPr bwMode="auto">
          <a:xfrm>
            <a:off x="2370828" y="4354677"/>
            <a:ext cx="510396" cy="29126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en-US" sz="1400" kern="0" dirty="0">
                <a:latin typeface="+mn-lt"/>
              </a:rPr>
              <a:t>x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BFE79288-26D5-860F-49D6-B53F6E5B6076}"/>
              </a:ext>
            </a:extLst>
          </p:cNvPr>
          <p:cNvSpPr txBox="1">
            <a:spLocks/>
          </p:cNvSpPr>
          <p:nvPr/>
        </p:nvSpPr>
        <p:spPr bwMode="auto">
          <a:xfrm>
            <a:off x="2370828" y="4846683"/>
            <a:ext cx="510396" cy="29126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en-US" sz="1400" kern="0" dirty="0">
                <a:latin typeface="+mn-lt"/>
              </a:rPr>
              <a:t>y</a:t>
            </a:r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76BC36E0-ECFA-FFB9-A58B-E8C558CD4053}"/>
              </a:ext>
            </a:extLst>
          </p:cNvPr>
          <p:cNvCxnSpPr>
            <a:cxnSpLocks/>
            <a:stCxn id="17" idx="1"/>
            <a:endCxn id="33" idx="1"/>
          </p:cNvCxnSpPr>
          <p:nvPr/>
        </p:nvCxnSpPr>
        <p:spPr bwMode="auto">
          <a:xfrm rot="10800000" flipH="1" flipV="1">
            <a:off x="5699903" y="2173757"/>
            <a:ext cx="3588590" cy="4566456"/>
          </a:xfrm>
          <a:prstGeom prst="bentConnector3">
            <a:avLst>
              <a:gd name="adj1" fmla="val -6370"/>
            </a:avLst>
          </a:prstGeom>
          <a:ln w="28575">
            <a:solidFill>
              <a:srgbClr val="FF0000"/>
            </a:solidFill>
            <a:headEnd type="none" w="med" len="med"/>
            <a:tailEnd type="triangle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A8B2456B-09E6-06F0-BD53-19D8C285BF32}"/>
              </a:ext>
            </a:extLst>
          </p:cNvPr>
          <p:cNvCxnSpPr>
            <a:cxnSpLocks/>
            <a:stCxn id="19" idx="3"/>
            <a:endCxn id="13" idx="1"/>
          </p:cNvCxnSpPr>
          <p:nvPr/>
        </p:nvCxnSpPr>
        <p:spPr bwMode="auto">
          <a:xfrm flipV="1">
            <a:off x="6604238" y="2584891"/>
            <a:ext cx="1886072" cy="212885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headEnd type="none" w="med" len="med"/>
            <a:tailEnd type="triangle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6F91D48-5C63-3032-FD42-16F55100EA8A}"/>
              </a:ext>
            </a:extLst>
          </p:cNvPr>
          <p:cNvCxnSpPr/>
          <p:nvPr/>
        </p:nvCxnSpPr>
        <p:spPr bwMode="auto">
          <a:xfrm>
            <a:off x="9014603" y="4701397"/>
            <a:ext cx="1403231" cy="0"/>
          </a:xfrm>
          <a:prstGeom prst="line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B858ADD-0BFD-C8DE-40C3-853D3A0703A0}"/>
              </a:ext>
            </a:extLst>
          </p:cNvPr>
          <p:cNvCxnSpPr/>
          <p:nvPr/>
        </p:nvCxnSpPr>
        <p:spPr bwMode="auto">
          <a:xfrm>
            <a:off x="9014603" y="5172449"/>
            <a:ext cx="1403231" cy="0"/>
          </a:xfrm>
          <a:prstGeom prst="line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5580FA6-68E7-D258-76F0-5F2899AF1EB6}"/>
              </a:ext>
            </a:extLst>
          </p:cNvPr>
          <p:cNvCxnSpPr/>
          <p:nvPr/>
        </p:nvCxnSpPr>
        <p:spPr bwMode="auto">
          <a:xfrm>
            <a:off x="9014603" y="5600895"/>
            <a:ext cx="1403231" cy="0"/>
          </a:xfrm>
          <a:prstGeom prst="line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BB7C7AB-BC4C-1B10-8A60-5624A677474F}"/>
              </a:ext>
            </a:extLst>
          </p:cNvPr>
          <p:cNvCxnSpPr/>
          <p:nvPr/>
        </p:nvCxnSpPr>
        <p:spPr bwMode="auto">
          <a:xfrm>
            <a:off x="9014603" y="6023589"/>
            <a:ext cx="1403231" cy="0"/>
          </a:xfrm>
          <a:prstGeom prst="line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53CDA4C-94D1-5BC3-A1FD-D19439A081B9}"/>
              </a:ext>
            </a:extLst>
          </p:cNvPr>
          <p:cNvSpPr/>
          <p:nvPr/>
        </p:nvSpPr>
        <p:spPr bwMode="auto">
          <a:xfrm>
            <a:off x="9264049" y="4227563"/>
            <a:ext cx="904335" cy="425771"/>
          </a:xfrm>
          <a:prstGeom prst="roundRec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esp</a:t>
            </a: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52536B4-AFD3-F554-ADE8-0D31A890C409}"/>
              </a:ext>
            </a:extLst>
          </p:cNvPr>
          <p:cNvSpPr/>
          <p:nvPr/>
        </p:nvSpPr>
        <p:spPr bwMode="auto">
          <a:xfrm>
            <a:off x="9264049" y="4723349"/>
            <a:ext cx="904335" cy="425771"/>
          </a:xfrm>
          <a:prstGeom prst="roundRec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eip</a:t>
            </a: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E749A2FE-89DB-D844-B56B-F32229273B41}"/>
              </a:ext>
            </a:extLst>
          </p:cNvPr>
          <p:cNvSpPr/>
          <p:nvPr/>
        </p:nvSpPr>
        <p:spPr bwMode="auto">
          <a:xfrm>
            <a:off x="9264049" y="5183925"/>
            <a:ext cx="904335" cy="425771"/>
          </a:xfrm>
          <a:prstGeom prst="roundRec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eflags</a:t>
            </a: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8B1F2F0D-85B1-E761-40CB-97D327BA135C}"/>
              </a:ext>
            </a:extLst>
          </p:cNvPr>
          <p:cNvSpPr txBox="1">
            <a:spLocks/>
          </p:cNvSpPr>
          <p:nvPr/>
        </p:nvSpPr>
        <p:spPr bwMode="auto">
          <a:xfrm>
            <a:off x="9063488" y="5675412"/>
            <a:ext cx="1354346" cy="29126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en-US" sz="1400" kern="0" dirty="0">
                <a:latin typeface="+mn-lt"/>
              </a:rPr>
              <a:t>Error  Code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D59CE876-2394-9159-82DF-AC55596FC7D7}"/>
              </a:ext>
            </a:extLst>
          </p:cNvPr>
          <p:cNvSpPr/>
          <p:nvPr/>
        </p:nvSpPr>
        <p:spPr bwMode="auto">
          <a:xfrm>
            <a:off x="9288493" y="6080507"/>
            <a:ext cx="904335" cy="425771"/>
          </a:xfrm>
          <a:prstGeom prst="roundRec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eax</a:t>
            </a: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DB9B12A5-8188-90F4-78A6-815CBEAB5D76}"/>
              </a:ext>
            </a:extLst>
          </p:cNvPr>
          <p:cNvSpPr/>
          <p:nvPr/>
        </p:nvSpPr>
        <p:spPr bwMode="auto">
          <a:xfrm>
            <a:off x="9288493" y="6527327"/>
            <a:ext cx="904335" cy="425771"/>
          </a:xfrm>
          <a:prstGeom prst="roundRec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ebx</a:t>
            </a: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38" name="Left Brace 37">
            <a:extLst>
              <a:ext uri="{FF2B5EF4-FFF2-40B4-BE49-F238E27FC236}">
                <a16:creationId xmlns:a16="http://schemas.microsoft.com/office/drawing/2014/main" id="{E4C151AA-80C2-5DB8-A0AB-AE40B541FC2F}"/>
              </a:ext>
            </a:extLst>
          </p:cNvPr>
          <p:cNvSpPr/>
          <p:nvPr/>
        </p:nvSpPr>
        <p:spPr bwMode="auto">
          <a:xfrm>
            <a:off x="8490311" y="4252298"/>
            <a:ext cx="435154" cy="1714374"/>
          </a:xfrm>
          <a:prstGeom prst="leftBrace">
            <a:avLst>
              <a:gd name="adj1" fmla="val 8333"/>
              <a:gd name="adj2" fmla="val 45304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39" name="Content Placeholder 2">
            <a:extLst>
              <a:ext uri="{FF2B5EF4-FFF2-40B4-BE49-F238E27FC236}">
                <a16:creationId xmlns:a16="http://schemas.microsoft.com/office/drawing/2014/main" id="{2794C77C-C4CD-E373-A589-16DF54C29F29}"/>
              </a:ext>
            </a:extLst>
          </p:cNvPr>
          <p:cNvSpPr txBox="1">
            <a:spLocks/>
          </p:cNvSpPr>
          <p:nvPr/>
        </p:nvSpPr>
        <p:spPr bwMode="auto">
          <a:xfrm rot="16200000">
            <a:off x="7062618" y="5008801"/>
            <a:ext cx="2476502" cy="11347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en-US" sz="1400" kern="0" dirty="0">
                <a:latin typeface="+mn-lt"/>
              </a:rPr>
              <a:t>Saved by CPU</a:t>
            </a:r>
          </a:p>
          <a:p>
            <a:pPr marL="0" indent="0" algn="ctr">
              <a:buFontTx/>
              <a:buNone/>
            </a:pPr>
            <a:endParaRPr lang="en-US" kern="0" dirty="0">
              <a:latin typeface="+mn-lt"/>
            </a:endParaRPr>
          </a:p>
          <a:p>
            <a:pPr marL="0" indent="0" algn="ctr">
              <a:buFontTx/>
              <a:buNone/>
            </a:pPr>
            <a:endParaRPr lang="en-US" kern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10102978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EAA6F-DA19-D5FD-7E44-41838AEC9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+mj-lt"/>
              </a:rPr>
              <a:t>Three “Prongs” for the Class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1D2BCFF-6ABF-BAA0-FDAD-17CD82D0D317}"/>
              </a:ext>
            </a:extLst>
          </p:cNvPr>
          <p:cNvSpPr txBox="1">
            <a:spLocks/>
          </p:cNvSpPr>
          <p:nvPr/>
        </p:nvSpPr>
        <p:spPr bwMode="auto">
          <a:xfrm>
            <a:off x="457200" y="1905000"/>
            <a:ext cx="4724400" cy="1062643"/>
          </a:xfrm>
          <a:prstGeom prst="roundRect">
            <a:avLst/>
          </a:prstGeom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en-US" sz="2800" kern="0">
                <a:latin typeface="+mn-lt"/>
              </a:rPr>
              <a:t>Understanding OS principles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B105BB9-34CC-F149-BE3D-61BCE9393A0D}"/>
              </a:ext>
            </a:extLst>
          </p:cNvPr>
          <p:cNvSpPr txBox="1">
            <a:spLocks/>
          </p:cNvSpPr>
          <p:nvPr/>
        </p:nvSpPr>
        <p:spPr bwMode="auto">
          <a:xfrm>
            <a:off x="6705600" y="1896533"/>
            <a:ext cx="4419600" cy="1062642"/>
          </a:xfrm>
          <a:prstGeom prst="roundRect">
            <a:avLst/>
          </a:prstGeom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en-US" sz="2800" kern="0">
                <a:latin typeface="+mn-lt"/>
              </a:rPr>
              <a:t>System Programming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E59E872-5682-8DDE-DC8D-4FE724F61398}"/>
              </a:ext>
            </a:extLst>
          </p:cNvPr>
          <p:cNvSpPr txBox="1">
            <a:spLocks/>
          </p:cNvSpPr>
          <p:nvPr/>
        </p:nvSpPr>
        <p:spPr bwMode="auto">
          <a:xfrm>
            <a:off x="3962400" y="4267200"/>
            <a:ext cx="4419600" cy="1062642"/>
          </a:xfrm>
          <a:prstGeom prst="roundRect">
            <a:avLst/>
          </a:prstGeom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en-US" sz="2800" kern="0">
                <a:latin typeface="+mn-lt"/>
              </a:rPr>
              <a:t>Map Concepts to Real Code</a:t>
            </a:r>
          </a:p>
        </p:txBody>
      </p:sp>
    </p:spTree>
    <p:extLst>
      <p:ext uri="{BB962C8B-B14F-4D97-AF65-F5344CB8AC3E}">
        <p14:creationId xmlns:p14="http://schemas.microsoft.com/office/powerpoint/2010/main" val="381297620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0CB71-E5F0-EBCD-2491-8DE10BEA9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+mj-lt"/>
              </a:rPr>
              <a:t>Goals for Today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ABEBCA-7C79-1CB2-F7F9-803EC1A4A1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800" y="1676400"/>
            <a:ext cx="10566400" cy="3995057"/>
          </a:xfrm>
        </p:spPr>
        <p:txBody>
          <a:bodyPr/>
          <a:lstStyle/>
          <a:p>
            <a:pPr marL="0" indent="0" algn="ctr">
              <a:buNone/>
            </a:pPr>
            <a:r>
              <a:rPr lang="en-US">
                <a:latin typeface="+mn-lt"/>
              </a:rPr>
              <a:t>What APIs should the OS present for process creation and control? </a:t>
            </a:r>
          </a:p>
          <a:p>
            <a:pPr algn="ctr"/>
            <a:endParaRPr lang="en-US">
              <a:latin typeface="+mn-lt"/>
            </a:endParaRPr>
          </a:p>
          <a:p>
            <a:pPr marL="0" indent="0" algn="ctr">
              <a:buNone/>
            </a:pPr>
            <a:r>
              <a:rPr lang="en-US">
                <a:latin typeface="+mn-lt"/>
              </a:rPr>
              <a:t>“Everything is a file”: says Unix. What does IO look like in Unix?</a:t>
            </a:r>
          </a:p>
          <a:p>
            <a:pPr marL="0" indent="0" algn="ctr">
              <a:buNone/>
            </a:pPr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65197796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FBC48-A25A-15BD-E1A8-C496D8DFE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+mj-lt"/>
              </a:rPr>
              <a:t>Goal 1: The Process API</a:t>
            </a:r>
          </a:p>
        </p:txBody>
      </p:sp>
    </p:spTree>
    <p:extLst>
      <p:ext uri="{BB962C8B-B14F-4D97-AF65-F5344CB8AC3E}">
        <p14:creationId xmlns:p14="http://schemas.microsoft.com/office/powerpoint/2010/main" val="3982602486"/>
      </p:ext>
    </p:extLst>
  </p:cSld>
  <p:clrMapOvr>
    <a:masterClrMapping/>
  </p:clrMapOvr>
  <p:transition advTm="61163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EEE6731-C037-D3F2-2B35-50D1324AB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0800" y="152400"/>
            <a:ext cx="9550400" cy="533400"/>
          </a:xfrm>
        </p:spPr>
        <p:txBody>
          <a:bodyPr/>
          <a:lstStyle/>
          <a:p>
            <a:r>
              <a:rPr lang="en-US">
                <a:latin typeface="+mj-lt"/>
              </a:rPr>
              <a:t>Simple is Beautiful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2540C38-0555-C652-04E4-A624AA22CB3F}"/>
              </a:ext>
            </a:extLst>
          </p:cNvPr>
          <p:cNvSpPr txBox="1">
            <a:spLocks/>
          </p:cNvSpPr>
          <p:nvPr/>
        </p:nvSpPr>
        <p:spPr bwMode="auto">
          <a:xfrm>
            <a:off x="1543793" y="1767835"/>
            <a:ext cx="9417132" cy="1661165"/>
          </a:xfrm>
          <a:prstGeom prst="roundRect">
            <a:avLst/>
          </a:prstGeom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en-US" kern="0">
                <a:latin typeface="+mn-lt"/>
              </a:rPr>
              <a:t>Can describe majority of process management (and input/output) using only a small number of system calls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DBB5794-9C38-C1D2-4AAD-24968F89ACC3}"/>
              </a:ext>
            </a:extLst>
          </p:cNvPr>
          <p:cNvSpPr txBox="1">
            <a:spLocks/>
          </p:cNvSpPr>
          <p:nvPr/>
        </p:nvSpPr>
        <p:spPr bwMode="auto">
          <a:xfrm>
            <a:off x="1387434" y="4060762"/>
            <a:ext cx="9417132" cy="1661165"/>
          </a:xfrm>
          <a:prstGeom prst="roundRect">
            <a:avLst/>
          </a:prstGeom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en-US" kern="0">
                <a:latin typeface="+mn-lt"/>
              </a:rPr>
              <a:t>System calls (mostly) unchanged since 1973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86332987"/>
      </p:ext>
    </p:extLst>
  </p:cSld>
  <p:clrMapOvr>
    <a:masterClrMapping/>
  </p:clrMapOvr>
  <p:transition advTm="64534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95456-4069-9747-595D-96148A264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+mj-lt"/>
              </a:rPr>
              <a:t>Keeping it in the family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7D104-2557-2B4F-2412-71EA969A77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7892" y="1371600"/>
            <a:ext cx="5894977" cy="5105400"/>
          </a:xfrm>
        </p:spPr>
        <p:txBody>
          <a:bodyPr/>
          <a:lstStyle/>
          <a:p>
            <a:pPr marL="0" indent="0" algn="ctr">
              <a:buNone/>
            </a:pPr>
            <a:r>
              <a:rPr lang="en-US">
                <a:latin typeface="+mn-lt"/>
              </a:rPr>
              <a:t>Processes in Linux form a family tree</a:t>
            </a:r>
          </a:p>
          <a:p>
            <a:pPr marL="0" indent="0" algn="ctr">
              <a:buNone/>
            </a:pPr>
            <a:endParaRPr lang="en-US">
              <a:latin typeface="+mn-lt"/>
            </a:endParaRPr>
          </a:p>
          <a:p>
            <a:pPr marL="0" indent="0" algn="ctr">
              <a:buNone/>
            </a:pPr>
            <a:r>
              <a:rPr lang="en-US">
                <a:latin typeface="+mn-lt"/>
              </a:rPr>
              <a:t>Each process in Linux has exactly </a:t>
            </a:r>
            <a:r>
              <a:rPr lang="en-US">
                <a:solidFill>
                  <a:schemeClr val="accent1"/>
                </a:solidFill>
                <a:latin typeface="+mn-lt"/>
              </a:rPr>
              <a:t>one parent</a:t>
            </a:r>
          </a:p>
          <a:p>
            <a:pPr marL="0" indent="0" algn="ctr">
              <a:buNone/>
            </a:pPr>
            <a:endParaRPr lang="en-US">
              <a:latin typeface="+mn-lt"/>
            </a:endParaRPr>
          </a:p>
          <a:p>
            <a:pPr marL="0" indent="0" algn="ctr">
              <a:buNone/>
            </a:pPr>
            <a:r>
              <a:rPr lang="en-US">
                <a:latin typeface="+mn-lt"/>
              </a:rPr>
              <a:t>Each process in Linux can have </a:t>
            </a:r>
            <a:r>
              <a:rPr lang="en-US">
                <a:solidFill>
                  <a:schemeClr val="accent1"/>
                </a:solidFill>
                <a:latin typeface="+mn-lt"/>
              </a:rPr>
              <a:t>many children</a:t>
            </a:r>
          </a:p>
          <a:p>
            <a:pPr marL="0" indent="0" algn="ctr">
              <a:buNone/>
            </a:pPr>
            <a:endParaRPr lang="en-US">
              <a:latin typeface="+mn-lt"/>
            </a:endParaRPr>
          </a:p>
          <a:p>
            <a:pPr marL="0" indent="0" algn="ctr">
              <a:buNone/>
            </a:pPr>
            <a:r>
              <a:rPr lang="en-US">
                <a:latin typeface="+mn-lt"/>
              </a:rPr>
              <a:t>All processes start from the main 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>
                <a:latin typeface="+mn-lt"/>
              </a:rPr>
              <a:t> process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7D57302-7CB6-D07D-C7FC-8A2102461096}"/>
              </a:ext>
            </a:extLst>
          </p:cNvPr>
          <p:cNvSpPr/>
          <p:nvPr/>
        </p:nvSpPr>
        <p:spPr bwMode="auto">
          <a:xfrm>
            <a:off x="9104811" y="1528354"/>
            <a:ext cx="1162594" cy="679269"/>
          </a:xfrm>
          <a:prstGeom prst="ellipse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Init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CA22B75-1750-B6F3-0EBF-07029199C61B}"/>
              </a:ext>
            </a:extLst>
          </p:cNvPr>
          <p:cNvSpPr/>
          <p:nvPr/>
        </p:nvSpPr>
        <p:spPr bwMode="auto">
          <a:xfrm>
            <a:off x="8205651" y="2529839"/>
            <a:ext cx="1162594" cy="679269"/>
          </a:xfrm>
          <a:prstGeom prst="ellipse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>
                <a:latin typeface="+mn-lt"/>
              </a:rPr>
              <a:t>PID1</a:t>
            </a: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6BE83E6-F9EC-2286-226A-B5026DA11E19}"/>
              </a:ext>
            </a:extLst>
          </p:cNvPr>
          <p:cNvSpPr/>
          <p:nvPr/>
        </p:nvSpPr>
        <p:spPr bwMode="auto">
          <a:xfrm>
            <a:off x="10003970" y="2529839"/>
            <a:ext cx="1162594" cy="679269"/>
          </a:xfrm>
          <a:prstGeom prst="ellipse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>
                <a:latin typeface="+mn-lt"/>
              </a:rPr>
              <a:t>PID2</a:t>
            </a: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B252A9A-8C05-E1BE-FDDF-6F69358D46ED}"/>
              </a:ext>
            </a:extLst>
          </p:cNvPr>
          <p:cNvSpPr/>
          <p:nvPr/>
        </p:nvSpPr>
        <p:spPr bwMode="auto">
          <a:xfrm>
            <a:off x="7282543" y="3714204"/>
            <a:ext cx="1162594" cy="679269"/>
          </a:xfrm>
          <a:prstGeom prst="ellipse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>
                <a:latin typeface="+mn-lt"/>
              </a:rPr>
              <a:t>PID3</a:t>
            </a: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D7330C3-DFB0-F88B-5F73-AF0BA1A453D9}"/>
              </a:ext>
            </a:extLst>
          </p:cNvPr>
          <p:cNvSpPr/>
          <p:nvPr/>
        </p:nvSpPr>
        <p:spPr bwMode="auto">
          <a:xfrm>
            <a:off x="8950234" y="3714204"/>
            <a:ext cx="1162594" cy="679269"/>
          </a:xfrm>
          <a:prstGeom prst="ellipse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>
                <a:latin typeface="+mn-lt"/>
              </a:rPr>
              <a:t>PID4</a:t>
            </a: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B3B36B7-2571-5BD2-7859-A0A25662F7A1}"/>
              </a:ext>
            </a:extLst>
          </p:cNvPr>
          <p:cNvCxnSpPr>
            <a:stCxn id="4" idx="4"/>
            <a:endCxn id="5" idx="0"/>
          </p:cNvCxnSpPr>
          <p:nvPr/>
        </p:nvCxnSpPr>
        <p:spPr bwMode="auto">
          <a:xfrm flipH="1">
            <a:off x="8786948" y="2207623"/>
            <a:ext cx="899160" cy="322216"/>
          </a:xfrm>
          <a:prstGeom prst="straightConnector1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D741197-29E7-9CA8-DCAF-E2B090420052}"/>
              </a:ext>
            </a:extLst>
          </p:cNvPr>
          <p:cNvCxnSpPr>
            <a:stCxn id="4" idx="4"/>
            <a:endCxn id="6" idx="0"/>
          </p:cNvCxnSpPr>
          <p:nvPr/>
        </p:nvCxnSpPr>
        <p:spPr bwMode="auto">
          <a:xfrm>
            <a:off x="9686108" y="2207623"/>
            <a:ext cx="899159" cy="322216"/>
          </a:xfrm>
          <a:prstGeom prst="straightConnector1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C49185F-310A-64D7-25B1-E92DA533D1C8}"/>
              </a:ext>
            </a:extLst>
          </p:cNvPr>
          <p:cNvCxnSpPr>
            <a:stCxn id="5" idx="4"/>
            <a:endCxn id="7" idx="0"/>
          </p:cNvCxnSpPr>
          <p:nvPr/>
        </p:nvCxnSpPr>
        <p:spPr bwMode="auto">
          <a:xfrm flipH="1">
            <a:off x="7863840" y="3209108"/>
            <a:ext cx="923108" cy="505096"/>
          </a:xfrm>
          <a:prstGeom prst="straightConnector1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E82852E-3526-B87C-E925-F3199FA521AB}"/>
              </a:ext>
            </a:extLst>
          </p:cNvPr>
          <p:cNvCxnSpPr>
            <a:stCxn id="5" idx="4"/>
            <a:endCxn id="8" idx="0"/>
          </p:cNvCxnSpPr>
          <p:nvPr/>
        </p:nvCxnSpPr>
        <p:spPr bwMode="auto">
          <a:xfrm>
            <a:off x="8786948" y="3209108"/>
            <a:ext cx="744583" cy="505096"/>
          </a:xfrm>
          <a:prstGeom prst="straightConnector1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custDataLst>
      <p:tags r:id="rId1"/>
    </p:custDataLst>
    <p:extLst>
      <p:ext uri="{BB962C8B-B14F-4D97-AF65-F5344CB8AC3E}">
        <p14:creationId xmlns:p14="http://schemas.microsoft.com/office/powerpoint/2010/main" val="1507780342"/>
      </p:ext>
    </p:extLst>
  </p:cSld>
  <p:clrMapOvr>
    <a:masterClrMapping/>
  </p:clrMapOvr>
  <p:transition advTm="50097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FA258-3020-7D71-C3D5-3AB5F6984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+mj-lt"/>
              </a:rPr>
              <a:t>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E1CD41-90DF-5113-73F7-D82710842D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800" y="1378132"/>
            <a:ext cx="10566400" cy="5105400"/>
          </a:xfrm>
        </p:spPr>
        <p:txBody>
          <a:bodyPr/>
          <a:lstStyle/>
          <a:p>
            <a:pPr marL="0" indent="0" algn="ctr">
              <a:buNone/>
            </a:pPr>
            <a:r>
              <a:rPr lang="en-US">
                <a:latin typeface="+mn-lt"/>
              </a:rPr>
              <a:t>A parent process </a:t>
            </a:r>
            <a:r>
              <a:rPr lang="en-US">
                <a:solidFill>
                  <a:schemeClr val="accent1"/>
                </a:solidFill>
                <a:latin typeface="+mn-lt"/>
              </a:rPr>
              <a:t>spawns</a:t>
            </a:r>
            <a:r>
              <a:rPr lang="en-US">
                <a:latin typeface="+mn-lt"/>
              </a:rPr>
              <a:t> a child process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38AD366C-E1B6-7BB1-661D-DAD6157F2D86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6762" y="2055030"/>
            <a:ext cx="5371837" cy="1037948"/>
          </a:xfrm>
          <a:prstGeom prst="rect">
            <a:avLst/>
          </a:prstGeom>
        </p:spPr>
      </p:pic>
      <p:pic>
        <p:nvPicPr>
          <p:cNvPr id="7" name="Picture 6" descr="A picture containing text, electronics&#10;&#10;Description automatically generated">
            <a:extLst>
              <a:ext uri="{FF2B5EF4-FFF2-40B4-BE49-F238E27FC236}">
                <a16:creationId xmlns:a16="http://schemas.microsoft.com/office/drawing/2014/main" id="{8963304E-4C25-F781-6220-8C4D999D7B8B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3441162"/>
            <a:ext cx="10365788" cy="289828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780A989-DCFC-1A04-4586-43F4B002628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268" y="4830846"/>
            <a:ext cx="4513602" cy="422551"/>
          </a:xfrm>
          <a:prstGeom prst="rect">
            <a:avLst/>
          </a:prstGeom>
        </p:spPr>
      </p:pic>
      <p:pic>
        <p:nvPicPr>
          <p:cNvPr id="11" name="Picture 10" descr="A picture containing logo&#10;&#10;Description automatically generated">
            <a:extLst>
              <a:ext uri="{FF2B5EF4-FFF2-40B4-BE49-F238E27FC236}">
                <a16:creationId xmlns:a16="http://schemas.microsoft.com/office/drawing/2014/main" id="{8084ED82-5EE5-32F9-5F1F-F576BD41104F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095" y="2255956"/>
            <a:ext cx="3096775" cy="63609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474414737"/>
      </p:ext>
    </p:extLst>
  </p:cSld>
  <p:clrMapOvr>
    <a:masterClrMapping/>
  </p:clrMapOvr>
  <p:transition advTm="148819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93C32-605B-8266-2E3D-EDB893B00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2400"/>
            <a:ext cx="12192000" cy="533400"/>
          </a:xfrm>
        </p:spPr>
        <p:txBody>
          <a:bodyPr/>
          <a:lstStyle/>
          <a:p>
            <a:r>
              <a:rPr lang="en-US">
                <a:latin typeface="+mj-lt"/>
              </a:rPr>
              <a:t>Children in the Wild (well, in the Kernel)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8EA9670-E2F5-AEA2-EC4A-704549FB416C}"/>
              </a:ext>
            </a:extLst>
          </p:cNvPr>
          <p:cNvSpPr txBox="1">
            <a:spLocks/>
          </p:cNvSpPr>
          <p:nvPr/>
        </p:nvSpPr>
        <p:spPr bwMode="auto">
          <a:xfrm>
            <a:off x="161187" y="3190219"/>
            <a:ext cx="4209676" cy="477562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en-US" kern="0">
                <a:latin typeface="+mn-lt"/>
              </a:rPr>
              <a:t>…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F2597D0-4781-18A5-846C-020B324E2D1D}"/>
              </a:ext>
            </a:extLst>
          </p:cNvPr>
          <p:cNvSpPr txBox="1"/>
          <p:nvPr/>
        </p:nvSpPr>
        <p:spPr>
          <a:xfrm flipH="1">
            <a:off x="533400" y="1005840"/>
            <a:ext cx="11582400" cy="501675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en-US" sz="160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enum</a:t>
            </a:r>
            <a:r>
              <a:rPr lang="en-US" sz="16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procstate</a:t>
            </a:r>
            <a:r>
              <a:rPr lang="en-US" sz="16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 UNUSED, EMBRYO, SLEEPING, RUNNABLE, RUNNING, ZOMBIE };</a:t>
            </a:r>
          </a:p>
          <a:p>
            <a:endParaRPr lang="en-US" sz="160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Per-process state</a:t>
            </a:r>
          </a:p>
          <a:p>
            <a:r>
              <a:rPr lang="en-US" sz="16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 proc {</a:t>
            </a:r>
          </a:p>
          <a:p>
            <a:r>
              <a:rPr lang="en-US" sz="16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uint</a:t>
            </a:r>
            <a:r>
              <a:rPr lang="en-US" sz="16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sz</a:t>
            </a:r>
            <a:r>
              <a:rPr lang="en-US" sz="16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                    // Size of process memory (bytes)</a:t>
            </a:r>
          </a:p>
          <a:p>
            <a:r>
              <a:rPr lang="en-US" sz="16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pde_t</a:t>
            </a:r>
            <a:r>
              <a:rPr lang="en-US" sz="16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60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pgdir</a:t>
            </a:r>
            <a:r>
              <a:rPr lang="en-US" sz="16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               // Page table</a:t>
            </a:r>
          </a:p>
          <a:p>
            <a:r>
              <a:rPr lang="en-US" sz="16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char *</a:t>
            </a:r>
            <a:r>
              <a:rPr lang="en-US" sz="160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kstack</a:t>
            </a:r>
            <a:r>
              <a:rPr lang="en-US" sz="16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               // Bottom of kernel stack for this process</a:t>
            </a:r>
          </a:p>
          <a:p>
            <a:r>
              <a:rPr lang="en-US" sz="16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enum</a:t>
            </a:r>
            <a:r>
              <a:rPr lang="en-US" sz="16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procstate</a:t>
            </a:r>
            <a:r>
              <a:rPr lang="en-US" sz="16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state;        // Process state</a:t>
            </a:r>
          </a:p>
          <a:p>
            <a:r>
              <a:rPr lang="en-US" sz="16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int </a:t>
            </a:r>
            <a:r>
              <a:rPr lang="en-US" sz="160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pid</a:t>
            </a:r>
            <a:r>
              <a:rPr lang="en-US" sz="16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                    // Process ID</a:t>
            </a:r>
          </a:p>
          <a:p>
            <a:r>
              <a:rPr lang="en-US" sz="16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struct proc *parent;         // Parent process</a:t>
            </a:r>
          </a:p>
          <a:p>
            <a:r>
              <a:rPr lang="en-US" sz="16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struct </a:t>
            </a:r>
            <a:r>
              <a:rPr lang="en-US" sz="160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trapframe</a:t>
            </a:r>
            <a:r>
              <a:rPr lang="en-US" sz="16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160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tf</a:t>
            </a:r>
            <a:r>
              <a:rPr lang="en-US" sz="16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       // Trap frame for current </a:t>
            </a:r>
            <a:r>
              <a:rPr lang="en-US" sz="160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syscall</a:t>
            </a:r>
            <a:endParaRPr lang="en-US" sz="160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struct context *context;     // </a:t>
            </a:r>
            <a:r>
              <a:rPr lang="en-US" sz="160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swtch</a:t>
            </a:r>
            <a:r>
              <a:rPr lang="en-US" sz="16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here to run process</a:t>
            </a:r>
          </a:p>
          <a:p>
            <a:r>
              <a:rPr lang="en-US" sz="16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void *</a:t>
            </a:r>
            <a:r>
              <a:rPr lang="en-US" sz="160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chan</a:t>
            </a:r>
            <a:r>
              <a:rPr lang="en-US" sz="16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                 // If non-zero, sleeping on </a:t>
            </a:r>
            <a:r>
              <a:rPr lang="en-US" sz="160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chan</a:t>
            </a:r>
            <a:endParaRPr lang="en-US" sz="160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int killed;                  // If non-zero, have been killed</a:t>
            </a:r>
          </a:p>
          <a:p>
            <a:r>
              <a:rPr lang="en-US" sz="16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struct file *</a:t>
            </a:r>
            <a:r>
              <a:rPr lang="en-US" sz="160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ofile</a:t>
            </a:r>
            <a:r>
              <a:rPr lang="en-US" sz="16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[NOFILE];  // Open files</a:t>
            </a:r>
          </a:p>
          <a:p>
            <a:r>
              <a:rPr lang="en-US" sz="16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struct </a:t>
            </a:r>
            <a:r>
              <a:rPr lang="en-US" sz="160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inode</a:t>
            </a:r>
            <a:r>
              <a:rPr lang="en-US" sz="16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160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cwd</a:t>
            </a:r>
            <a:r>
              <a:rPr lang="en-US" sz="16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          // Current directory</a:t>
            </a:r>
          </a:p>
          <a:p>
            <a:r>
              <a:rPr lang="en-US" sz="16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char name[16];               // Process name (debugging)</a:t>
            </a:r>
          </a:p>
          <a:p>
            <a:r>
              <a:rPr lang="en-US" sz="16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endParaRPr lang="en-US" sz="160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922C088-1691-D19A-C412-DC7A287B56A0}"/>
              </a:ext>
            </a:extLst>
          </p:cNvPr>
          <p:cNvSpPr txBox="1">
            <a:spLocks/>
          </p:cNvSpPr>
          <p:nvPr/>
        </p:nvSpPr>
        <p:spPr bwMode="auto">
          <a:xfrm>
            <a:off x="3771900" y="6190238"/>
            <a:ext cx="4343400" cy="3048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en-US" kern="0">
                <a:latin typeface="+mn-lt"/>
              </a:rPr>
              <a:t>Xv6 Kernel (</a:t>
            </a:r>
            <a:r>
              <a:rPr lang="en-US" kern="0" err="1">
                <a:latin typeface="+mn-lt"/>
              </a:rPr>
              <a:t>proc.h</a:t>
            </a:r>
            <a:r>
              <a:rPr lang="en-US" kern="0">
                <a:latin typeface="+mn-lt"/>
              </a:rPr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4BFE24-24A5-1BDD-7EA3-67CF5B823DB2}"/>
              </a:ext>
            </a:extLst>
          </p:cNvPr>
          <p:cNvSpPr txBox="1"/>
          <p:nvPr/>
        </p:nvSpPr>
        <p:spPr>
          <a:xfrm flipH="1">
            <a:off x="533400" y="990600"/>
            <a:ext cx="11582400" cy="501675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en-US" sz="160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enum</a:t>
            </a:r>
            <a:r>
              <a:rPr lang="en-US" sz="16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procstate</a:t>
            </a:r>
            <a:r>
              <a:rPr lang="en-US" sz="16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 UNUSED, EMBRYO, SLEEPING, RUNNABLE, RUNNING, ZOMBIE };</a:t>
            </a:r>
          </a:p>
          <a:p>
            <a:endParaRPr lang="en-US" sz="160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Per-process state</a:t>
            </a:r>
          </a:p>
          <a:p>
            <a:r>
              <a:rPr lang="en-US" sz="16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 proc {</a:t>
            </a:r>
          </a:p>
          <a:p>
            <a:r>
              <a:rPr lang="en-US" sz="16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uint</a:t>
            </a:r>
            <a:r>
              <a:rPr lang="en-US" sz="16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sz</a:t>
            </a:r>
            <a:r>
              <a:rPr lang="en-US" sz="16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                    // Size of process memory (bytes)</a:t>
            </a:r>
          </a:p>
          <a:p>
            <a:r>
              <a:rPr lang="en-US" sz="16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pde_t</a:t>
            </a:r>
            <a:r>
              <a:rPr lang="en-US" sz="16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60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pgdir</a:t>
            </a:r>
            <a:r>
              <a:rPr lang="en-US" sz="16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               // Page table</a:t>
            </a:r>
          </a:p>
          <a:p>
            <a:r>
              <a:rPr lang="en-US" sz="16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char *</a:t>
            </a:r>
            <a:r>
              <a:rPr lang="en-US" sz="160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kstack</a:t>
            </a:r>
            <a:r>
              <a:rPr lang="en-US" sz="16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               // Bottom of kernel stack for this process</a:t>
            </a:r>
          </a:p>
          <a:p>
            <a:r>
              <a:rPr lang="en-US" sz="16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enum</a:t>
            </a:r>
            <a:r>
              <a:rPr lang="en-US" sz="16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procstate</a:t>
            </a:r>
            <a:r>
              <a:rPr lang="en-US" sz="16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state;        // Process state</a:t>
            </a:r>
          </a:p>
          <a:p>
            <a:r>
              <a:rPr lang="en-US" sz="16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int </a:t>
            </a:r>
            <a:r>
              <a:rPr lang="en-US" sz="160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pid</a:t>
            </a:r>
            <a:r>
              <a:rPr lang="en-US" sz="16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                    // Process ID</a:t>
            </a:r>
          </a:p>
          <a:p>
            <a:r>
              <a:rPr lang="en-US" sz="16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struct proc *parent;         // Parent process</a:t>
            </a:r>
          </a:p>
          <a:p>
            <a:r>
              <a:rPr lang="en-US" sz="16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struct </a:t>
            </a:r>
            <a:r>
              <a:rPr lang="en-US" sz="160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trapframe</a:t>
            </a:r>
            <a:r>
              <a:rPr lang="en-US" sz="16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160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tf</a:t>
            </a:r>
            <a:r>
              <a:rPr lang="en-US" sz="16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       // Trap frame for current </a:t>
            </a:r>
            <a:r>
              <a:rPr lang="en-US" sz="160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syscall</a:t>
            </a:r>
            <a:endParaRPr lang="en-US" sz="160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struct context *context;     // </a:t>
            </a:r>
            <a:r>
              <a:rPr lang="en-US" sz="160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swtch</a:t>
            </a:r>
            <a:r>
              <a:rPr lang="en-US" sz="16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here to run process</a:t>
            </a:r>
          </a:p>
          <a:p>
            <a:r>
              <a:rPr lang="en-US" sz="16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void *</a:t>
            </a:r>
            <a:r>
              <a:rPr lang="en-US" sz="160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chan</a:t>
            </a:r>
            <a:r>
              <a:rPr lang="en-US" sz="16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                 // If non-zero, sleeping on </a:t>
            </a:r>
            <a:r>
              <a:rPr lang="en-US" sz="160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chan</a:t>
            </a:r>
            <a:endParaRPr lang="en-US" sz="160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int killed;                  // If non-zero, have been killed</a:t>
            </a:r>
          </a:p>
          <a:p>
            <a:r>
              <a:rPr lang="en-US" sz="16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struct file *</a:t>
            </a:r>
            <a:r>
              <a:rPr lang="en-US" sz="160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ofile</a:t>
            </a:r>
            <a:r>
              <a:rPr lang="en-US" sz="16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[NOFILE];  // Open files</a:t>
            </a:r>
          </a:p>
          <a:p>
            <a:r>
              <a:rPr lang="en-US" sz="16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struct </a:t>
            </a:r>
            <a:r>
              <a:rPr lang="en-US" sz="160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inode</a:t>
            </a:r>
            <a:r>
              <a:rPr lang="en-US" sz="16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160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cwd</a:t>
            </a:r>
            <a:r>
              <a:rPr lang="en-US" sz="16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          // Current directory</a:t>
            </a:r>
          </a:p>
          <a:p>
            <a:r>
              <a:rPr lang="en-US" sz="16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char name[16];               // Process name (debugging)</a:t>
            </a:r>
          </a:p>
          <a:p>
            <a:r>
              <a:rPr lang="en-US" sz="16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endParaRPr lang="en-US" sz="160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6B39CE2-4051-4828-D1A0-7DA43894FB34}"/>
              </a:ext>
            </a:extLst>
          </p:cNvPr>
          <p:cNvSpPr/>
          <p:nvPr/>
        </p:nvSpPr>
        <p:spPr bwMode="auto">
          <a:xfrm>
            <a:off x="76200" y="3429000"/>
            <a:ext cx="11925795" cy="332509"/>
          </a:xfrm>
          <a:prstGeom prst="roundRect">
            <a:avLst/>
          </a:prstGeom>
          <a:noFill/>
          <a:ln w="76200"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6566309"/>
      </p:ext>
    </p:extLst>
  </p:cSld>
  <p:clrMapOvr>
    <a:masterClrMapping/>
  </p:clrMapOvr>
  <p:transition advTm="58300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D2B65F0-756B-2952-0FE7-A5666AA1B5D5}"/>
              </a:ext>
            </a:extLst>
          </p:cNvPr>
          <p:cNvSpPr txBox="1">
            <a:spLocks/>
          </p:cNvSpPr>
          <p:nvPr/>
        </p:nvSpPr>
        <p:spPr bwMode="auto">
          <a:xfrm>
            <a:off x="3755074" y="4957614"/>
            <a:ext cx="4038600" cy="1219201"/>
          </a:xfrm>
          <a:prstGeom prst="roundRect">
            <a:avLst/>
          </a:prstGeom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en-US" sz="2000" kern="0">
                <a:latin typeface="+mn-lt"/>
              </a:rPr>
              <a:t>In Linux </a:t>
            </a:r>
            <a:r>
              <a:rPr lang="en-US" sz="2000" kern="0" err="1">
                <a:latin typeface="Courier New" panose="02070309020205020404" pitchFamily="49" charset="0"/>
                <a:cs typeface="Courier New" panose="02070309020205020404" pitchFamily="49" charset="0"/>
              </a:rPr>
              <a:t>task_struct</a:t>
            </a:r>
            <a:r>
              <a:rPr lang="en-US" sz="2000" ker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kern="0">
                <a:latin typeface="+mn-lt"/>
              </a:rPr>
              <a:t>defined in &lt;</a:t>
            </a:r>
            <a:r>
              <a:rPr lang="en-US" sz="2000" kern="0" err="1">
                <a:latin typeface="Courier New" panose="02070309020205020404" pitchFamily="49" charset="0"/>
                <a:cs typeface="Courier New" panose="02070309020205020404" pitchFamily="49" charset="0"/>
              </a:rPr>
              <a:t>linux</a:t>
            </a:r>
            <a:r>
              <a:rPr lang="en-US" sz="2000" ker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000" kern="0" err="1">
                <a:latin typeface="Courier New" panose="02070309020205020404" pitchFamily="49" charset="0"/>
                <a:cs typeface="Courier New" panose="02070309020205020404" pitchFamily="49" charset="0"/>
              </a:rPr>
              <a:t>sched.h</a:t>
            </a:r>
            <a:r>
              <a:rPr lang="en-US" sz="2000" kern="0">
                <a:latin typeface="+mn-lt"/>
              </a:rPr>
              <a:t>&gt;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8F8969-5243-4F61-4E40-C8FD1B5B91CE}"/>
              </a:ext>
            </a:extLst>
          </p:cNvPr>
          <p:cNvSpPr txBox="1"/>
          <p:nvPr/>
        </p:nvSpPr>
        <p:spPr>
          <a:xfrm>
            <a:off x="1652681" y="1951672"/>
            <a:ext cx="9144560" cy="147732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l"/>
            <a:r>
              <a:rPr lang="en-US" sz="1800" i="0" u="none" strike="noStrike" baseline="0">
                <a:latin typeface="Courier"/>
              </a:rPr>
              <a:t>struct </a:t>
            </a:r>
            <a:r>
              <a:rPr lang="en-US" sz="1800" i="0" u="none" strike="noStrike" baseline="0" err="1">
                <a:latin typeface="Courier"/>
              </a:rPr>
              <a:t>task_struct</a:t>
            </a:r>
            <a:r>
              <a:rPr lang="en-US" sz="1800" i="0" u="none" strike="noStrike" baseline="0">
                <a:latin typeface="Courier"/>
              </a:rPr>
              <a:t> *task;</a:t>
            </a:r>
          </a:p>
          <a:p>
            <a:pPr algn="l"/>
            <a:r>
              <a:rPr lang="en-US" sz="1800" i="0" u="none" strike="noStrike" baseline="0">
                <a:latin typeface="Courier"/>
              </a:rPr>
              <a:t>for (task = current; task != &amp;</a:t>
            </a:r>
            <a:r>
              <a:rPr lang="en-US" sz="1800" i="0" u="none" strike="noStrike" baseline="0" err="1">
                <a:latin typeface="Courier"/>
              </a:rPr>
              <a:t>init_task</a:t>
            </a:r>
            <a:r>
              <a:rPr lang="en-US" sz="1800" i="0" u="none" strike="noStrike" baseline="0">
                <a:latin typeface="Courier"/>
              </a:rPr>
              <a:t>; task = task-&gt;parent) {</a:t>
            </a:r>
          </a:p>
          <a:p>
            <a:pPr algn="l"/>
            <a:r>
              <a:rPr lang="en-US" sz="1800" i="0" u="none" strike="noStrike" baseline="0">
                <a:latin typeface="Courier"/>
              </a:rPr>
              <a:t>   </a:t>
            </a:r>
            <a:r>
              <a:rPr lang="en-US" sz="1800" i="0" u="none" strike="noStrike" baseline="0" err="1">
                <a:latin typeface="Courier"/>
              </a:rPr>
              <a:t>printk</a:t>
            </a:r>
            <a:r>
              <a:rPr lang="en-US" sz="1800" i="0" u="none" strike="noStrike" baseline="0">
                <a:latin typeface="Courier"/>
              </a:rPr>
              <a:t>(“%s[%d]\n”, task-&gt;comm, task-&gt;</a:t>
            </a:r>
            <a:r>
              <a:rPr lang="en-US" sz="1800" i="0" u="none" strike="noStrike" baseline="0" err="1">
                <a:latin typeface="Courier"/>
              </a:rPr>
              <a:t>pid</a:t>
            </a:r>
            <a:r>
              <a:rPr lang="en-US" sz="1800" i="0" u="none" strike="noStrike" baseline="0">
                <a:latin typeface="Courier"/>
              </a:rPr>
              <a:t>);</a:t>
            </a:r>
            <a:endParaRPr lang="en-US">
              <a:latin typeface="Courier"/>
            </a:endParaRPr>
          </a:p>
          <a:p>
            <a:pPr algn="l"/>
            <a:r>
              <a:rPr lang="en-US" sz="1800" i="0" u="none" strike="noStrike" baseline="0">
                <a:latin typeface="Courier"/>
              </a:rPr>
              <a:t>}</a:t>
            </a:r>
          </a:p>
          <a:p>
            <a:pPr algn="l"/>
            <a:r>
              <a:rPr lang="en-US" sz="1800" i="0" u="none" strike="noStrike" baseline="0" err="1">
                <a:latin typeface="Courier"/>
              </a:rPr>
              <a:t>printk</a:t>
            </a:r>
            <a:r>
              <a:rPr lang="en-US" sz="1800" i="0" u="none" strike="noStrike" baseline="0">
                <a:latin typeface="Courier"/>
              </a:rPr>
              <a:t>(“%s[%d]\n”, task-&gt;comm, task-&gt;</a:t>
            </a:r>
            <a:r>
              <a:rPr lang="en-US" sz="1800" i="0" u="none" strike="noStrike" baseline="0" err="1">
                <a:latin typeface="Courier"/>
              </a:rPr>
              <a:t>pid</a:t>
            </a:r>
            <a:r>
              <a:rPr lang="en-US" sz="1800" i="0" u="none" strike="noStrike" baseline="0">
                <a:latin typeface="Courier"/>
              </a:rPr>
              <a:t>);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96DA2B6D-E398-6D71-7F7E-EA238F3DF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2400"/>
            <a:ext cx="12192000" cy="533400"/>
          </a:xfrm>
        </p:spPr>
        <p:txBody>
          <a:bodyPr/>
          <a:lstStyle/>
          <a:p>
            <a:r>
              <a:rPr lang="en-US">
                <a:latin typeface="+mj-lt"/>
              </a:rPr>
              <a:t>Children in the Wild (well, in the Kernel)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41A151C-21AD-61A0-F90D-FC888739E56D}"/>
              </a:ext>
            </a:extLst>
          </p:cNvPr>
          <p:cNvSpPr txBox="1"/>
          <p:nvPr/>
        </p:nvSpPr>
        <p:spPr>
          <a:xfrm>
            <a:off x="1652681" y="3950915"/>
            <a:ext cx="914456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2400">
                <a:latin typeface="+mn-lt"/>
              </a:rPr>
              <a:t>What does the final print statement print?</a:t>
            </a:r>
          </a:p>
        </p:txBody>
      </p:sp>
    </p:spTree>
    <p:extLst>
      <p:ext uri="{BB962C8B-B14F-4D97-AF65-F5344CB8AC3E}">
        <p14:creationId xmlns:p14="http://schemas.microsoft.com/office/powerpoint/2010/main" val="3591846792"/>
      </p:ext>
    </p:extLst>
  </p:cSld>
  <p:clrMapOvr>
    <a:masterClrMapping/>
  </p:clrMapOvr>
  <p:transition advTm="151023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95F5D-8905-4251-A7C7-DD879E0E7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+mj-lt"/>
              </a:rPr>
              <a:t>Process Management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C7BBD9-2675-4D0E-994A-A8A7CA0F6B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878" y="1365662"/>
            <a:ext cx="12085122" cy="4654137"/>
          </a:xfrm>
        </p:spPr>
        <p:txBody>
          <a:bodyPr/>
          <a:lstStyle/>
          <a:p>
            <a:pPr marL="0" indent="0" algn="ctr">
              <a:lnSpc>
                <a:spcPct val="150000"/>
              </a:lnSpc>
              <a:spcAft>
                <a:spcPts val="800"/>
              </a:spcAft>
              <a:buNone/>
            </a:pPr>
            <a:r>
              <a:rPr lang="en-US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exit</a:t>
            </a:r>
            <a:r>
              <a:rPr lang="en-US">
                <a:ea typeface="Consolas" charset="0"/>
                <a:cs typeface="Calibri" panose="020F0502020204030204" pitchFamily="34" charset="0"/>
              </a:rPr>
              <a:t> – </a:t>
            </a:r>
            <a:r>
              <a:rPr lang="en-US">
                <a:latin typeface="+mn-lt"/>
                <a:ea typeface="Consolas" charset="0"/>
                <a:cs typeface="Calibri" panose="020F0502020204030204" pitchFamily="34" charset="0"/>
              </a:rPr>
              <a:t>terminate a process</a:t>
            </a:r>
          </a:p>
          <a:p>
            <a:pPr marL="0" indent="0" algn="ctr">
              <a:lnSpc>
                <a:spcPct val="150000"/>
              </a:lnSpc>
              <a:spcAft>
                <a:spcPts val="800"/>
              </a:spcAft>
              <a:buNone/>
            </a:pPr>
            <a:r>
              <a:rPr lang="en-US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fork</a:t>
            </a:r>
            <a:r>
              <a:rPr lang="en-US"/>
              <a:t> – </a:t>
            </a:r>
            <a:r>
              <a:rPr lang="en-US">
                <a:latin typeface="+mn-lt"/>
              </a:rPr>
              <a:t>copy the current process</a:t>
            </a:r>
          </a:p>
          <a:p>
            <a:pPr marL="0" indent="0" algn="ctr">
              <a:lnSpc>
                <a:spcPct val="150000"/>
              </a:lnSpc>
              <a:spcAft>
                <a:spcPts val="800"/>
              </a:spcAft>
              <a:buNone/>
            </a:pPr>
            <a:r>
              <a:rPr lang="en-US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exec</a:t>
            </a:r>
            <a:r>
              <a:rPr lang="en-US"/>
              <a:t> – </a:t>
            </a:r>
            <a:r>
              <a:rPr lang="en-US">
                <a:latin typeface="+mn-lt"/>
              </a:rPr>
              <a:t>change the </a:t>
            </a:r>
            <a:r>
              <a:rPr lang="en-US" i="1">
                <a:latin typeface="+mn-lt"/>
              </a:rPr>
              <a:t>program </a:t>
            </a:r>
            <a:r>
              <a:rPr lang="en-US">
                <a:latin typeface="+mn-lt"/>
              </a:rPr>
              <a:t>being run by the current process</a:t>
            </a:r>
          </a:p>
          <a:p>
            <a:pPr marL="0" indent="0" algn="ctr">
              <a:lnSpc>
                <a:spcPct val="150000"/>
              </a:lnSpc>
              <a:spcAft>
                <a:spcPts val="800"/>
              </a:spcAft>
              <a:buNone/>
            </a:pPr>
            <a:r>
              <a:rPr lang="en-US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wait</a:t>
            </a:r>
            <a:r>
              <a:rPr lang="en-US"/>
              <a:t> – </a:t>
            </a:r>
            <a:r>
              <a:rPr lang="en-US">
                <a:latin typeface="+mn-lt"/>
              </a:rPr>
              <a:t>wait for a process to finish</a:t>
            </a:r>
          </a:p>
          <a:p>
            <a:pPr marL="0" indent="0" algn="ctr">
              <a:lnSpc>
                <a:spcPct val="150000"/>
              </a:lnSpc>
              <a:spcAft>
                <a:spcPts val="800"/>
              </a:spcAft>
              <a:buNone/>
            </a:pPr>
            <a:r>
              <a:rPr lang="en-US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kill</a:t>
            </a:r>
            <a:r>
              <a:rPr lang="en-US"/>
              <a:t> – </a:t>
            </a:r>
            <a:r>
              <a:rPr lang="en-US">
                <a:latin typeface="+mn-lt"/>
              </a:rPr>
              <a:t>send a </a:t>
            </a:r>
            <a:r>
              <a:rPr lang="en-US" i="1">
                <a:latin typeface="+mn-lt"/>
              </a:rPr>
              <a:t>signal</a:t>
            </a:r>
            <a:r>
              <a:rPr lang="en-US">
                <a:latin typeface="+mn-lt"/>
              </a:rPr>
              <a:t> (interrupt-like notification) to another process</a:t>
            </a:r>
          </a:p>
          <a:p>
            <a:pPr marL="0" indent="0" algn="ctr">
              <a:lnSpc>
                <a:spcPct val="150000"/>
              </a:lnSpc>
              <a:spcAft>
                <a:spcPts val="800"/>
              </a:spcAft>
              <a:buNone/>
            </a:pPr>
            <a:r>
              <a:rPr lang="en-US" err="1">
                <a:solidFill>
                  <a:schemeClr val="accent1"/>
                </a:solidFill>
                <a:latin typeface="Consolas" panose="020B0609020204030204" pitchFamily="49" charset="0"/>
              </a:rPr>
              <a:t>sigaction</a:t>
            </a:r>
            <a:r>
              <a:rPr lang="en-US"/>
              <a:t> </a:t>
            </a:r>
            <a:r>
              <a:rPr lang="en-US">
                <a:latin typeface="+mn-lt"/>
              </a:rPr>
              <a:t>– set handlers for signals</a:t>
            </a:r>
          </a:p>
        </p:txBody>
      </p:sp>
    </p:spTree>
    <p:extLst>
      <p:ext uri="{BB962C8B-B14F-4D97-AF65-F5344CB8AC3E}">
        <p14:creationId xmlns:p14="http://schemas.microsoft.com/office/powerpoint/2010/main" val="4218128534"/>
      </p:ext>
    </p:extLst>
  </p:cSld>
  <p:clrMapOvr>
    <a:masterClrMapping/>
  </p:clrMapOvr>
  <p:transition advTm="20425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A86E1-D794-DC8F-C665-27CE57DF2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76200"/>
            <a:ext cx="9550400" cy="533400"/>
          </a:xfrm>
        </p:spPr>
        <p:txBody>
          <a:bodyPr/>
          <a:lstStyle/>
          <a:p>
            <a:r>
              <a:rPr lang="en-US" err="1">
                <a:latin typeface="+mj-lt"/>
              </a:rPr>
              <a:t>Admistratrivia</a:t>
            </a:r>
            <a:endParaRPr lang="en-US">
              <a:latin typeface="+mj-lt"/>
            </a:endParaRPr>
          </a:p>
        </p:txBody>
      </p:sp>
      <p:pic>
        <p:nvPicPr>
          <p:cNvPr id="5" name="Picture 4" descr="A picture containing text, gear&#10;&#10;Description automatically generated">
            <a:extLst>
              <a:ext uri="{FF2B5EF4-FFF2-40B4-BE49-F238E27FC236}">
                <a16:creationId xmlns:a16="http://schemas.microsoft.com/office/drawing/2014/main" id="{D5382A27-E637-EEB5-079B-E2E9DC1557CC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209800" y="1371600"/>
            <a:ext cx="7044266" cy="3962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2088DF4-0C3A-58C7-434D-6D9EDF206D38}"/>
              </a:ext>
            </a:extLst>
          </p:cNvPr>
          <p:cNvSpPr txBox="1"/>
          <p:nvPr/>
        </p:nvSpPr>
        <p:spPr>
          <a:xfrm>
            <a:off x="-93028168" y="40618612"/>
            <a:ext cx="48126" cy="68788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s://www.peoplematters.in/article/culture/how-to-build-a-high-performance-organization-23189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-nc-sa/3.0/"/>
              </a:rPr>
              <a:t>CC BY-SA-NC</a:t>
            </a:r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3299464661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95F5D-8905-4251-A7C7-DD879E0E7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+mj-lt"/>
              </a:rPr>
              <a:t>Process Management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C7BBD9-2675-4D0E-994A-A8A7CA0F6B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878" y="1365662"/>
            <a:ext cx="12085122" cy="4654137"/>
          </a:xfrm>
        </p:spPr>
        <p:txBody>
          <a:bodyPr/>
          <a:lstStyle/>
          <a:p>
            <a:pPr marL="0" indent="0" algn="ctr">
              <a:lnSpc>
                <a:spcPct val="150000"/>
              </a:lnSpc>
              <a:spcAft>
                <a:spcPts val="800"/>
              </a:spcAft>
              <a:buNone/>
            </a:pPr>
            <a:r>
              <a:rPr lang="en-US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exit</a:t>
            </a:r>
            <a:r>
              <a:rPr lang="en-US">
                <a:ea typeface="Consolas" charset="0"/>
                <a:cs typeface="Calibri" panose="020F0502020204030204" pitchFamily="34" charset="0"/>
              </a:rPr>
              <a:t> – </a:t>
            </a:r>
            <a:r>
              <a:rPr lang="en-US">
                <a:latin typeface="+mn-lt"/>
                <a:ea typeface="Consolas" charset="0"/>
                <a:cs typeface="Calibri" panose="020F0502020204030204" pitchFamily="34" charset="0"/>
              </a:rPr>
              <a:t>terminate a process</a:t>
            </a:r>
          </a:p>
          <a:p>
            <a:pPr marL="0" indent="0" algn="ctr">
              <a:lnSpc>
                <a:spcPct val="150000"/>
              </a:lnSpc>
              <a:spcAft>
                <a:spcPts val="800"/>
              </a:spcAft>
              <a:buNone/>
            </a:pPr>
            <a:r>
              <a:rPr lang="en-US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fork</a:t>
            </a:r>
            <a:r>
              <a:rPr lang="en-US"/>
              <a:t> – </a:t>
            </a:r>
            <a:r>
              <a:rPr lang="en-US">
                <a:latin typeface="+mn-lt"/>
              </a:rPr>
              <a:t>copy the current process</a:t>
            </a:r>
          </a:p>
          <a:p>
            <a:pPr marL="0" indent="0" algn="ctr">
              <a:lnSpc>
                <a:spcPct val="150000"/>
              </a:lnSpc>
              <a:spcAft>
                <a:spcPts val="800"/>
              </a:spcAft>
              <a:buNone/>
            </a:pPr>
            <a:r>
              <a:rPr lang="en-US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exec</a:t>
            </a:r>
            <a:r>
              <a:rPr lang="en-US"/>
              <a:t> – </a:t>
            </a:r>
            <a:r>
              <a:rPr lang="en-US">
                <a:latin typeface="+mn-lt"/>
              </a:rPr>
              <a:t>change the </a:t>
            </a:r>
            <a:r>
              <a:rPr lang="en-US" i="1">
                <a:latin typeface="+mn-lt"/>
              </a:rPr>
              <a:t>program </a:t>
            </a:r>
            <a:r>
              <a:rPr lang="en-US">
                <a:latin typeface="+mn-lt"/>
              </a:rPr>
              <a:t>being run by the current process</a:t>
            </a:r>
          </a:p>
          <a:p>
            <a:pPr marL="0" indent="0" algn="ctr">
              <a:lnSpc>
                <a:spcPct val="150000"/>
              </a:lnSpc>
              <a:spcAft>
                <a:spcPts val="800"/>
              </a:spcAft>
              <a:buNone/>
            </a:pPr>
            <a:r>
              <a:rPr lang="en-US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wait</a:t>
            </a:r>
            <a:r>
              <a:rPr lang="en-US"/>
              <a:t> – </a:t>
            </a:r>
            <a:r>
              <a:rPr lang="en-US">
                <a:latin typeface="+mn-lt"/>
              </a:rPr>
              <a:t>wait for a process to finish</a:t>
            </a:r>
          </a:p>
          <a:p>
            <a:pPr marL="0" indent="0" algn="ctr">
              <a:lnSpc>
                <a:spcPct val="150000"/>
              </a:lnSpc>
              <a:spcAft>
                <a:spcPts val="800"/>
              </a:spcAft>
              <a:buNone/>
            </a:pPr>
            <a:r>
              <a:rPr lang="en-US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kill</a:t>
            </a:r>
            <a:r>
              <a:rPr lang="en-US"/>
              <a:t> – </a:t>
            </a:r>
            <a:r>
              <a:rPr lang="en-US">
                <a:latin typeface="+mn-lt"/>
              </a:rPr>
              <a:t>send a </a:t>
            </a:r>
            <a:r>
              <a:rPr lang="en-US" i="1">
                <a:latin typeface="+mn-lt"/>
              </a:rPr>
              <a:t>signal</a:t>
            </a:r>
            <a:r>
              <a:rPr lang="en-US">
                <a:latin typeface="+mn-lt"/>
              </a:rPr>
              <a:t> (interrupt-like notification) to another process</a:t>
            </a:r>
          </a:p>
          <a:p>
            <a:pPr marL="0" indent="0" algn="ctr">
              <a:lnSpc>
                <a:spcPct val="150000"/>
              </a:lnSpc>
              <a:spcAft>
                <a:spcPts val="800"/>
              </a:spcAft>
              <a:buNone/>
            </a:pPr>
            <a:r>
              <a:rPr lang="en-US" err="1">
                <a:solidFill>
                  <a:schemeClr val="accent1"/>
                </a:solidFill>
                <a:latin typeface="Consolas" panose="020B0609020204030204" pitchFamily="49" charset="0"/>
              </a:rPr>
              <a:t>sigaction</a:t>
            </a:r>
            <a:r>
              <a:rPr lang="en-US"/>
              <a:t> </a:t>
            </a:r>
            <a:r>
              <a:rPr lang="en-US">
                <a:latin typeface="+mn-lt"/>
              </a:rPr>
              <a:t>– set handlers for signals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BA6DB7E-8F81-BC12-E77F-51DB49B25EFA}"/>
              </a:ext>
            </a:extLst>
          </p:cNvPr>
          <p:cNvSpPr/>
          <p:nvPr/>
        </p:nvSpPr>
        <p:spPr bwMode="auto">
          <a:xfrm>
            <a:off x="3147950" y="1389413"/>
            <a:ext cx="5896099" cy="635330"/>
          </a:xfrm>
          <a:prstGeom prst="roundRect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1520742"/>
      </p:ext>
    </p:extLst>
  </p:cSld>
  <p:clrMapOvr>
    <a:masterClrMapping/>
  </p:clrMapOvr>
  <p:transition advTm="32247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70239-C6FF-4F0A-809B-54039926E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+mj-lt"/>
              </a:rPr>
              <a:t>Exit()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80C09F-DC94-4B0E-9A5B-4051375C5B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541" y="1246095"/>
            <a:ext cx="5054600" cy="4530725"/>
          </a:xfrm>
          <a:solidFill>
            <a:schemeClr val="bg2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800" b="1" err="1">
                <a:latin typeface="Courier New" panose="02070309020205020404" pitchFamily="49" charset="0"/>
                <a:cs typeface="Courier New" panose="02070309020205020404" pitchFamily="49" charset="0"/>
              </a:rPr>
              <a:t>stdlib.h</a:t>
            </a:r>
            <a:r>
              <a:rPr 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800" b="1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800" b="1" err="1">
                <a:latin typeface="Courier New" panose="02070309020205020404" pitchFamily="49" charset="0"/>
                <a:cs typeface="Courier New" panose="02070309020205020404" pitchFamily="49" charset="0"/>
              </a:rPr>
              <a:t>string.h</a:t>
            </a:r>
            <a:r>
              <a:rPr 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800" b="1" err="1">
                <a:latin typeface="Courier New" panose="02070309020205020404" pitchFamily="49" charset="0"/>
                <a:cs typeface="Courier New" panose="02070309020205020404" pitchFamily="49" charset="0"/>
              </a:rPr>
              <a:t>unistd.h</a:t>
            </a:r>
            <a:r>
              <a:rPr 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#include &lt;sys/</a:t>
            </a:r>
            <a:r>
              <a:rPr lang="en-US" sz="1800" b="1" err="1">
                <a:latin typeface="Courier New" panose="02070309020205020404" pitchFamily="49" charset="0"/>
                <a:cs typeface="Courier New" panose="02070309020205020404" pitchFamily="49" charset="0"/>
              </a:rPr>
              <a:t>types.h</a:t>
            </a:r>
            <a:r>
              <a:rPr 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endParaRPr lang="en-US" sz="18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int main(int </a:t>
            </a:r>
            <a:r>
              <a:rPr lang="en-US" sz="1800" b="1" err="1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, char *</a:t>
            </a:r>
            <a:r>
              <a:rPr lang="en-US" sz="1800" b="1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[])</a:t>
            </a:r>
          </a:p>
          <a:p>
            <a:pPr marL="0" indent="0">
              <a:buNone/>
            </a:pPr>
            <a:r>
              <a:rPr 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  /* get current processes PID */</a:t>
            </a:r>
          </a:p>
          <a:p>
            <a:pPr marL="0" indent="0">
              <a:buNone/>
            </a:pPr>
            <a:r>
              <a:rPr 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err="1">
                <a:latin typeface="Courier New" panose="02070309020205020404" pitchFamily="49" charset="0"/>
                <a:cs typeface="Courier New" panose="02070309020205020404" pitchFamily="49" charset="0"/>
              </a:rPr>
              <a:t>pid_t</a:t>
            </a:r>
            <a:r>
              <a:rPr 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err="1">
                <a:latin typeface="Courier New" panose="02070309020205020404" pitchFamily="49" charset="0"/>
                <a:cs typeface="Courier New" panose="02070309020205020404" pitchFamily="49" charset="0"/>
              </a:rPr>
              <a:t>pid</a:t>
            </a:r>
            <a:r>
              <a:rPr 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b="1" err="1">
                <a:latin typeface="Courier New" panose="02070309020205020404" pitchFamily="49" charset="0"/>
                <a:cs typeface="Courier New" panose="02070309020205020404" pitchFamily="49" charset="0"/>
              </a:rPr>
              <a:t>getpid</a:t>
            </a:r>
            <a:r>
              <a:rPr 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("My </a:t>
            </a:r>
            <a:r>
              <a:rPr lang="en-US" sz="1800" b="1" err="1">
                <a:latin typeface="Courier New" panose="02070309020205020404" pitchFamily="49" charset="0"/>
                <a:cs typeface="Courier New" panose="02070309020205020404" pitchFamily="49" charset="0"/>
              </a:rPr>
              <a:t>pid</a:t>
            </a:r>
            <a:r>
              <a:rPr 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: %d\n", </a:t>
            </a:r>
            <a:r>
              <a:rPr lang="en-US" sz="1800" b="1" err="1">
                <a:latin typeface="Courier New" panose="02070309020205020404" pitchFamily="49" charset="0"/>
                <a:cs typeface="Courier New" panose="02070309020205020404" pitchFamily="49" charset="0"/>
              </a:rPr>
              <a:t>pid</a:t>
            </a:r>
            <a:r>
              <a:rPr 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endParaRPr lang="en-US" sz="18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8E13E0-436F-40C8-AB32-E86DFE655CD1}"/>
              </a:ext>
            </a:extLst>
          </p:cNvPr>
          <p:cNvSpPr txBox="1"/>
          <p:nvPr/>
        </p:nvSpPr>
        <p:spPr>
          <a:xfrm>
            <a:off x="6217504" y="2729061"/>
            <a:ext cx="5415600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0">
                <a:latin typeface="+mn-lt"/>
              </a:rPr>
              <a:t>No need to explicitly call exit(). </a:t>
            </a:r>
            <a:r>
              <a:rPr lang="en-US" sz="2800" b="0">
                <a:solidFill>
                  <a:schemeClr val="accent1"/>
                </a:solidFill>
                <a:latin typeface="+mn-lt"/>
              </a:rPr>
              <a:t>OS Library </a:t>
            </a:r>
            <a:r>
              <a:rPr lang="en-US" sz="2800" b="0">
                <a:latin typeface="+mn-lt"/>
              </a:rPr>
              <a:t>(more on this later) implicitly calls exit() when main returns</a:t>
            </a:r>
          </a:p>
          <a:p>
            <a:endParaRPr lang="en-US" sz="2400" b="0"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92314A-A439-88A6-BD2B-78084CBB47B4}"/>
              </a:ext>
            </a:extLst>
          </p:cNvPr>
          <p:cNvSpPr txBox="1"/>
          <p:nvPr/>
        </p:nvSpPr>
        <p:spPr>
          <a:xfrm>
            <a:off x="6278859" y="1752247"/>
            <a:ext cx="5415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0">
                <a:latin typeface="+mn-lt"/>
              </a:rPr>
              <a:t>Is this valid C code?</a:t>
            </a:r>
            <a:endParaRPr lang="en-US" sz="2400" b="0">
              <a:latin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0CF96C-76A3-681C-BFE3-69DD15F90B92}"/>
              </a:ext>
            </a:extLst>
          </p:cNvPr>
          <p:cNvSpPr txBox="1"/>
          <p:nvPr/>
        </p:nvSpPr>
        <p:spPr>
          <a:xfrm>
            <a:off x="6201053" y="5167360"/>
            <a:ext cx="5415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0">
                <a:latin typeface="+mn-lt"/>
              </a:rPr>
              <a:t>See Project 0</a:t>
            </a:r>
            <a:endParaRPr lang="en-US" sz="2400" b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2893912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95F5D-8905-4251-A7C7-DD879E0E7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+mj-lt"/>
              </a:rPr>
              <a:t>Process Management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C7BBD9-2675-4D0E-994A-A8A7CA0F6B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878" y="1365662"/>
            <a:ext cx="12085122" cy="4654137"/>
          </a:xfrm>
        </p:spPr>
        <p:txBody>
          <a:bodyPr/>
          <a:lstStyle/>
          <a:p>
            <a:pPr marL="0" indent="0" algn="ctr">
              <a:lnSpc>
                <a:spcPct val="150000"/>
              </a:lnSpc>
              <a:spcAft>
                <a:spcPts val="800"/>
              </a:spcAft>
              <a:buNone/>
            </a:pPr>
            <a:r>
              <a:rPr lang="en-US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exit</a:t>
            </a:r>
            <a:r>
              <a:rPr lang="en-US">
                <a:ea typeface="Consolas" charset="0"/>
                <a:cs typeface="Calibri" panose="020F0502020204030204" pitchFamily="34" charset="0"/>
              </a:rPr>
              <a:t> – </a:t>
            </a:r>
            <a:r>
              <a:rPr lang="en-US">
                <a:latin typeface="+mn-lt"/>
                <a:ea typeface="Consolas" charset="0"/>
                <a:cs typeface="Calibri" panose="020F0502020204030204" pitchFamily="34" charset="0"/>
              </a:rPr>
              <a:t>terminate a process</a:t>
            </a:r>
          </a:p>
          <a:p>
            <a:pPr marL="0" indent="0" algn="ctr">
              <a:lnSpc>
                <a:spcPct val="150000"/>
              </a:lnSpc>
              <a:spcAft>
                <a:spcPts val="800"/>
              </a:spcAft>
              <a:buNone/>
            </a:pPr>
            <a:r>
              <a:rPr lang="en-US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fork</a:t>
            </a:r>
            <a:r>
              <a:rPr lang="en-US"/>
              <a:t> – </a:t>
            </a:r>
            <a:r>
              <a:rPr lang="en-US">
                <a:latin typeface="+mn-lt"/>
              </a:rPr>
              <a:t>copy the current process</a:t>
            </a:r>
          </a:p>
          <a:p>
            <a:pPr marL="0" indent="0" algn="ctr">
              <a:lnSpc>
                <a:spcPct val="150000"/>
              </a:lnSpc>
              <a:spcAft>
                <a:spcPts val="800"/>
              </a:spcAft>
              <a:buNone/>
            </a:pPr>
            <a:r>
              <a:rPr lang="en-US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exec</a:t>
            </a:r>
            <a:r>
              <a:rPr lang="en-US"/>
              <a:t> – </a:t>
            </a:r>
            <a:r>
              <a:rPr lang="en-US">
                <a:latin typeface="+mn-lt"/>
              </a:rPr>
              <a:t>change the </a:t>
            </a:r>
            <a:r>
              <a:rPr lang="en-US" i="1">
                <a:latin typeface="+mn-lt"/>
              </a:rPr>
              <a:t>program </a:t>
            </a:r>
            <a:r>
              <a:rPr lang="en-US">
                <a:latin typeface="+mn-lt"/>
              </a:rPr>
              <a:t>being run by the current process</a:t>
            </a:r>
          </a:p>
          <a:p>
            <a:pPr marL="0" indent="0" algn="ctr">
              <a:lnSpc>
                <a:spcPct val="150000"/>
              </a:lnSpc>
              <a:spcAft>
                <a:spcPts val="800"/>
              </a:spcAft>
              <a:buNone/>
            </a:pPr>
            <a:r>
              <a:rPr lang="en-US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wait</a:t>
            </a:r>
            <a:r>
              <a:rPr lang="en-US"/>
              <a:t> – </a:t>
            </a:r>
            <a:r>
              <a:rPr lang="en-US">
                <a:latin typeface="+mn-lt"/>
              </a:rPr>
              <a:t>wait for a process to finish</a:t>
            </a:r>
          </a:p>
          <a:p>
            <a:pPr marL="0" indent="0" algn="ctr">
              <a:lnSpc>
                <a:spcPct val="150000"/>
              </a:lnSpc>
              <a:spcAft>
                <a:spcPts val="800"/>
              </a:spcAft>
              <a:buNone/>
            </a:pPr>
            <a:r>
              <a:rPr lang="en-US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kill</a:t>
            </a:r>
            <a:r>
              <a:rPr lang="en-US"/>
              <a:t> – </a:t>
            </a:r>
            <a:r>
              <a:rPr lang="en-US">
                <a:latin typeface="+mn-lt"/>
              </a:rPr>
              <a:t>send a </a:t>
            </a:r>
            <a:r>
              <a:rPr lang="en-US" i="1">
                <a:latin typeface="+mn-lt"/>
              </a:rPr>
              <a:t>signal</a:t>
            </a:r>
            <a:r>
              <a:rPr lang="en-US">
                <a:latin typeface="+mn-lt"/>
              </a:rPr>
              <a:t> (interrupt-like notification) to another process</a:t>
            </a:r>
          </a:p>
          <a:p>
            <a:pPr marL="0" indent="0" algn="ctr">
              <a:lnSpc>
                <a:spcPct val="150000"/>
              </a:lnSpc>
              <a:spcAft>
                <a:spcPts val="800"/>
              </a:spcAft>
              <a:buNone/>
            </a:pPr>
            <a:r>
              <a:rPr lang="en-US" err="1">
                <a:solidFill>
                  <a:schemeClr val="accent1"/>
                </a:solidFill>
                <a:latin typeface="Consolas" panose="020B0609020204030204" pitchFamily="49" charset="0"/>
              </a:rPr>
              <a:t>sigaction</a:t>
            </a:r>
            <a:r>
              <a:rPr lang="en-US"/>
              <a:t> </a:t>
            </a:r>
            <a:r>
              <a:rPr lang="en-US">
                <a:latin typeface="+mn-lt"/>
              </a:rPr>
              <a:t>– set handlers for signals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BA6DB7E-8F81-BC12-E77F-51DB49B25EFA}"/>
              </a:ext>
            </a:extLst>
          </p:cNvPr>
          <p:cNvSpPr/>
          <p:nvPr/>
        </p:nvSpPr>
        <p:spPr bwMode="auto">
          <a:xfrm>
            <a:off x="3201389" y="2173184"/>
            <a:ext cx="5896099" cy="635330"/>
          </a:xfrm>
          <a:prstGeom prst="roundRect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6773762"/>
      </p:ext>
    </p:extLst>
  </p:cSld>
  <p:clrMapOvr>
    <a:masterClrMapping/>
  </p:clrMapOvr>
  <p:transition advTm="32576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5E7C5-0FC6-4EA1-940E-EB676A1D7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+mj-lt"/>
              </a:rPr>
              <a:t>A fork in the road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C7DBF8-5E0D-4E3F-8A58-20AD2BD4CF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32100" y="1295400"/>
            <a:ext cx="6527800" cy="100940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>
                <a:latin typeface="+mn-lt"/>
              </a:rPr>
              <a:t>Creates a new </a:t>
            </a:r>
            <a:r>
              <a:rPr lang="en-US">
                <a:solidFill>
                  <a:schemeClr val="accent1"/>
                </a:solidFill>
                <a:latin typeface="+mn-lt"/>
              </a:rPr>
              <a:t>child</a:t>
            </a:r>
            <a:r>
              <a:rPr lang="en-US">
                <a:latin typeface="+mn-lt"/>
              </a:rPr>
              <a:t> process from an original </a:t>
            </a:r>
            <a:r>
              <a:rPr lang="en-US">
                <a:solidFill>
                  <a:schemeClr val="accent1"/>
                </a:solidFill>
                <a:latin typeface="+mn-lt"/>
              </a:rPr>
              <a:t>parent</a:t>
            </a:r>
            <a:r>
              <a:rPr lang="en-US">
                <a:latin typeface="+mn-lt"/>
              </a:rPr>
              <a:t> process</a:t>
            </a:r>
          </a:p>
          <a:p>
            <a:pPr marL="0" indent="0" algn="ctr">
              <a:buNone/>
            </a:pPr>
            <a:endParaRPr lang="en-US">
              <a:latin typeface="+mn-lt"/>
            </a:endParaRPr>
          </a:p>
          <a:p>
            <a:pPr marL="0" indent="0" algn="ctr">
              <a:buNone/>
            </a:pPr>
            <a:r>
              <a:rPr lang="en-US">
                <a:latin typeface="+mn-lt"/>
              </a:rPr>
              <a:t>Child is copy of parent process 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2092BD5-DDA7-B0DE-116B-7BC647B0C11E}"/>
              </a:ext>
            </a:extLst>
          </p:cNvPr>
          <p:cNvSpPr txBox="1">
            <a:spLocks/>
          </p:cNvSpPr>
          <p:nvPr/>
        </p:nvSpPr>
        <p:spPr bwMode="auto">
          <a:xfrm>
            <a:off x="847104" y="3702133"/>
            <a:ext cx="10796652" cy="2585852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  <a:normAutofit lnSpcReduction="10000"/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en-US" kern="0">
                <a:latin typeface="+mn-lt"/>
              </a:rPr>
              <a:t>Fork call makes complete copy of process state</a:t>
            </a:r>
          </a:p>
          <a:p>
            <a:pPr algn="ctr">
              <a:buFontTx/>
              <a:buChar char="-"/>
            </a:pPr>
            <a:r>
              <a:rPr lang="en-US" kern="0">
                <a:latin typeface="+mn-lt"/>
              </a:rPr>
              <a:t>Address Space</a:t>
            </a:r>
          </a:p>
          <a:p>
            <a:pPr algn="ctr">
              <a:buFontTx/>
              <a:buChar char="-"/>
            </a:pPr>
            <a:r>
              <a:rPr lang="en-US" kern="0">
                <a:latin typeface="+mn-lt"/>
              </a:rPr>
              <a:t>Code/Data Segments</a:t>
            </a:r>
          </a:p>
          <a:p>
            <a:pPr algn="ctr">
              <a:buFontTx/>
              <a:buChar char="-"/>
            </a:pPr>
            <a:r>
              <a:rPr lang="en-US" kern="0">
                <a:latin typeface="+mn-lt"/>
              </a:rPr>
              <a:t>Registers (including PC and SP)</a:t>
            </a:r>
          </a:p>
          <a:p>
            <a:pPr algn="ctr">
              <a:buFontTx/>
              <a:buChar char="-"/>
            </a:pPr>
            <a:r>
              <a:rPr lang="en-US" kern="0">
                <a:latin typeface="+mn-lt"/>
              </a:rPr>
              <a:t>Stack</a:t>
            </a:r>
          </a:p>
          <a:p>
            <a:pPr marL="0" indent="0" algn="ctr">
              <a:buNone/>
            </a:pPr>
            <a:r>
              <a:rPr lang="en-US" kern="0">
                <a:latin typeface="+mn-lt"/>
              </a:rPr>
              <a:t>- Pointers to Files/IO (File descriptors – see later) </a:t>
            </a:r>
          </a:p>
          <a:p>
            <a:pPr algn="ctr"/>
            <a:endParaRPr lang="en-US" kern="0">
              <a:latin typeface="+mn-lt"/>
            </a:endParaRPr>
          </a:p>
          <a:p>
            <a:pPr marL="0" indent="0" algn="ctr">
              <a:buFontTx/>
              <a:buNone/>
            </a:pPr>
            <a:endParaRPr lang="en-US" kern="0">
              <a:latin typeface="+mn-lt"/>
            </a:endParaRPr>
          </a:p>
          <a:p>
            <a:pPr marL="0" indent="0" algn="ctr">
              <a:buFontTx/>
              <a:buNone/>
            </a:pPr>
            <a:endParaRPr lang="en-US" kern="0"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72195623"/>
      </p:ext>
    </p:extLst>
  </p:cSld>
  <p:clrMapOvr>
    <a:masterClrMapping/>
  </p:clrMapOvr>
  <p:transition advTm="98951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2774D-ABA5-6D06-ACD4-04090E4B8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+mj-lt"/>
              </a:rPr>
              <a:t>Forking under the hood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BCA310-9399-4232-5518-CAB1CA8A4ECF}"/>
              </a:ext>
            </a:extLst>
          </p:cNvPr>
          <p:cNvSpPr txBox="1"/>
          <p:nvPr/>
        </p:nvSpPr>
        <p:spPr>
          <a:xfrm>
            <a:off x="1295400" y="1295400"/>
            <a:ext cx="957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0">
                <a:latin typeface="+mn-lt"/>
              </a:rPr>
              <a:t>1. Allocate a new PCB.</a:t>
            </a:r>
            <a:endParaRPr lang="en-US" sz="2400" b="0">
              <a:latin typeface="+mn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1C5078-A230-A74B-0DCB-40E9CD30B9C7}"/>
              </a:ext>
            </a:extLst>
          </p:cNvPr>
          <p:cNvSpPr txBox="1"/>
          <p:nvPr/>
        </p:nvSpPr>
        <p:spPr>
          <a:xfrm>
            <a:off x="1320800" y="2090411"/>
            <a:ext cx="95758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0">
                <a:latin typeface="+mn-lt"/>
              </a:rPr>
              <a:t>2. Duplicates:</a:t>
            </a:r>
          </a:p>
          <a:p>
            <a:pPr marL="457200" indent="-457200" algn="ctr">
              <a:buFontTx/>
              <a:buChar char="-"/>
            </a:pPr>
            <a:r>
              <a:rPr lang="en-US" sz="2800" b="0">
                <a:latin typeface="+mn-lt"/>
              </a:rPr>
              <a:t>Register Values</a:t>
            </a:r>
          </a:p>
          <a:p>
            <a:pPr marL="342900" indent="-342900" algn="ctr">
              <a:buFontTx/>
              <a:buChar char="-"/>
            </a:pPr>
            <a:r>
              <a:rPr lang="en-US" sz="2800" b="0">
                <a:latin typeface="+mn-lt"/>
              </a:rPr>
              <a:t>Address Space</a:t>
            </a:r>
          </a:p>
          <a:p>
            <a:pPr marL="342900" indent="-342900" algn="ctr">
              <a:buFontTx/>
              <a:buChar char="-"/>
            </a:pPr>
            <a:r>
              <a:rPr lang="en-US" sz="2800" b="0">
                <a:latin typeface="+mn-lt"/>
              </a:rPr>
              <a:t>Flags</a:t>
            </a:r>
          </a:p>
          <a:p>
            <a:pPr marL="342900" indent="-342900" algn="ctr">
              <a:buFontTx/>
              <a:buChar char="-"/>
            </a:pPr>
            <a:r>
              <a:rPr lang="en-US" sz="2800" b="0">
                <a:latin typeface="+mn-lt"/>
              </a:rPr>
              <a:t>Register State</a:t>
            </a:r>
          </a:p>
          <a:p>
            <a:pPr marL="342900" indent="-342900" algn="ctr">
              <a:buFontTx/>
              <a:buChar char="-"/>
            </a:pPr>
            <a:r>
              <a:rPr lang="en-US" sz="2800" b="0">
                <a:latin typeface="+mn-lt"/>
              </a:rPr>
              <a:t>Open Files</a:t>
            </a:r>
          </a:p>
          <a:p>
            <a:pPr marL="342900" indent="-342900" algn="ctr">
              <a:buFontTx/>
              <a:buChar char="-"/>
            </a:pPr>
            <a:endParaRPr lang="en-US" sz="2800" b="0">
              <a:latin typeface="+mn-lt"/>
            </a:endParaRPr>
          </a:p>
          <a:p>
            <a:pPr algn="ctr"/>
            <a:r>
              <a:rPr lang="en-US" sz="2800" b="0">
                <a:latin typeface="+mn-lt"/>
              </a:rPr>
              <a:t>3. Allocates new PID</a:t>
            </a:r>
          </a:p>
          <a:p>
            <a:pPr marL="342900" indent="-342900" algn="ctr">
              <a:buFontTx/>
              <a:buChar char="-"/>
            </a:pPr>
            <a:endParaRPr lang="en-US" sz="2800" b="0">
              <a:latin typeface="+mn-lt"/>
            </a:endParaRPr>
          </a:p>
          <a:p>
            <a:pPr algn="ctr"/>
            <a:r>
              <a:rPr lang="en-US" sz="2800" b="0">
                <a:latin typeface="+mn-lt"/>
              </a:rPr>
              <a:t>4. Mark process as in the READY state</a:t>
            </a:r>
          </a:p>
          <a:p>
            <a:pPr marL="342900" indent="-342900" algn="ctr">
              <a:buFontTx/>
              <a:buChar char="-"/>
            </a:pPr>
            <a:endParaRPr lang="en-US" sz="2800" b="0">
              <a:latin typeface="+mn-lt"/>
            </a:endParaRPr>
          </a:p>
          <a:p>
            <a:pPr algn="ctr"/>
            <a:endParaRPr lang="en-US" sz="2400" b="0">
              <a:latin typeface="+mn-lt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DE5F3A5-A9F8-AE8A-E95A-7C5105256F34}"/>
              </a:ext>
            </a:extLst>
          </p:cNvPr>
          <p:cNvSpPr txBox="1">
            <a:spLocks/>
          </p:cNvSpPr>
          <p:nvPr/>
        </p:nvSpPr>
        <p:spPr bwMode="auto">
          <a:xfrm>
            <a:off x="76200" y="2613630"/>
            <a:ext cx="4038600" cy="1219201"/>
          </a:xfrm>
          <a:prstGeom prst="roundRect">
            <a:avLst/>
          </a:prstGeom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en-US" sz="2000" kern="0">
                <a:latin typeface="+mn-lt"/>
              </a:rPr>
              <a:t>In Linux </a:t>
            </a:r>
            <a:r>
              <a:rPr lang="en-US" sz="2000" kern="0" err="1">
                <a:latin typeface="Courier New" panose="02070309020205020404" pitchFamily="49" charset="0"/>
                <a:cs typeface="Courier New" panose="02070309020205020404" pitchFamily="49" charset="0"/>
              </a:rPr>
              <a:t>do_fork</a:t>
            </a:r>
            <a:r>
              <a:rPr lang="en-US" sz="2000" ker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000" kern="0">
                <a:latin typeface="+mn-lt"/>
              </a:rPr>
              <a:t>defined in &lt;</a:t>
            </a:r>
            <a:r>
              <a:rPr lang="en-US" sz="2000" kern="0">
                <a:latin typeface="Courier New" panose="02070309020205020404" pitchFamily="49" charset="0"/>
                <a:cs typeface="Courier New" panose="02070309020205020404" pitchFamily="49" charset="0"/>
              </a:rPr>
              <a:t>kernel/</a:t>
            </a:r>
            <a:r>
              <a:rPr lang="en-US" sz="2000" kern="0" err="1">
                <a:latin typeface="Courier New" panose="02070309020205020404" pitchFamily="49" charset="0"/>
                <a:cs typeface="Courier New" panose="02070309020205020404" pitchFamily="49" charset="0"/>
              </a:rPr>
              <a:t>fork.c</a:t>
            </a:r>
            <a:r>
              <a:rPr lang="en-US" sz="2000" kern="0">
                <a:latin typeface="+mn-lt"/>
              </a:rPr>
              <a:t>&gt;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39066814"/>
      </p:ext>
    </p:extLst>
  </p:cSld>
  <p:clrMapOvr>
    <a:masterClrMapping/>
  </p:clrMapOvr>
  <p:transition advTm="85031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5D372-028F-401E-A250-4227EF9CC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+mj-lt"/>
              </a:rPr>
              <a:t>Using Fork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785D9E-08D1-4276-BE86-39FCD3A37F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0800" y="792678"/>
            <a:ext cx="9426369" cy="5685312"/>
          </a:xfrm>
          <a:solidFill>
            <a:schemeClr val="bg1">
              <a:lumMod val="95000"/>
            </a:schemeClr>
          </a:solidFill>
        </p:spPr>
        <p:txBody>
          <a:bodyPr>
            <a:noAutofit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>
                <a:latin typeface="Courier"/>
                <a:cs typeface="Courier"/>
              </a:rPr>
              <a:t>#include &lt;</a:t>
            </a:r>
            <a:r>
              <a:rPr lang="en-US" sz="1600" err="1">
                <a:latin typeface="Courier"/>
                <a:cs typeface="Courier"/>
              </a:rPr>
              <a:t>stdlib.h</a:t>
            </a:r>
            <a:r>
              <a:rPr lang="en-US" sz="1600">
                <a:latin typeface="Courier"/>
                <a:cs typeface="Courier"/>
              </a:rPr>
              <a:t>&gt;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>
                <a:latin typeface="Courier"/>
                <a:cs typeface="Courier"/>
              </a:rPr>
              <a:t>#include &lt;</a:t>
            </a:r>
            <a:r>
              <a:rPr lang="en-US" sz="1600" err="1">
                <a:latin typeface="Courier"/>
                <a:cs typeface="Courier"/>
              </a:rPr>
              <a:t>stdio.h</a:t>
            </a:r>
            <a:r>
              <a:rPr lang="en-US" sz="1600">
                <a:latin typeface="Courier"/>
                <a:cs typeface="Courier"/>
              </a:rPr>
              <a:t>&gt;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>
                <a:latin typeface="Courier"/>
                <a:cs typeface="Courier"/>
              </a:rPr>
              <a:t>#include &lt;</a:t>
            </a:r>
            <a:r>
              <a:rPr lang="en-US" sz="1600" err="1">
                <a:latin typeface="Courier"/>
                <a:cs typeface="Courier"/>
              </a:rPr>
              <a:t>unistd.h</a:t>
            </a:r>
            <a:r>
              <a:rPr lang="en-US" sz="1600">
                <a:latin typeface="Courier"/>
                <a:cs typeface="Courier"/>
              </a:rPr>
              <a:t>&gt;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>
                <a:latin typeface="Courier"/>
                <a:cs typeface="Courier"/>
              </a:rPr>
              <a:t>#include &lt;sys/</a:t>
            </a:r>
            <a:r>
              <a:rPr lang="en-US" sz="1600" err="1">
                <a:latin typeface="Courier"/>
                <a:cs typeface="Courier"/>
              </a:rPr>
              <a:t>types.h</a:t>
            </a:r>
            <a:r>
              <a:rPr lang="en-US" sz="1600">
                <a:latin typeface="Courier"/>
                <a:cs typeface="Courier"/>
              </a:rPr>
              <a:t>&gt;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sz="1600">
              <a:latin typeface="Courier"/>
              <a:cs typeface="Courier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>
                <a:latin typeface="Courier"/>
                <a:cs typeface="Courier"/>
              </a:rPr>
              <a:t>int main(int </a:t>
            </a:r>
            <a:r>
              <a:rPr lang="en-US" sz="1600" err="1">
                <a:latin typeface="Courier"/>
                <a:cs typeface="Courier"/>
              </a:rPr>
              <a:t>argc</a:t>
            </a:r>
            <a:r>
              <a:rPr lang="en-US" sz="1600">
                <a:latin typeface="Courier"/>
                <a:cs typeface="Courier"/>
              </a:rPr>
              <a:t>, char *</a:t>
            </a:r>
            <a:r>
              <a:rPr lang="en-US" sz="1600" err="1">
                <a:latin typeface="Courier"/>
                <a:cs typeface="Courier"/>
              </a:rPr>
              <a:t>argv</a:t>
            </a:r>
            <a:r>
              <a:rPr lang="en-US" sz="1600">
                <a:latin typeface="Courier"/>
                <a:cs typeface="Courier"/>
              </a:rPr>
              <a:t>[]) 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>
                <a:latin typeface="Courier"/>
                <a:cs typeface="Courier"/>
              </a:rPr>
              <a:t>  </a:t>
            </a:r>
            <a:r>
              <a:rPr lang="en-US" sz="1600" err="1">
                <a:latin typeface="Courier"/>
                <a:cs typeface="Courier"/>
              </a:rPr>
              <a:t>pid_t</a:t>
            </a:r>
            <a:r>
              <a:rPr lang="en-US" sz="1600">
                <a:latin typeface="Courier"/>
                <a:cs typeface="Courier"/>
              </a:rPr>
              <a:t> </a:t>
            </a:r>
            <a:r>
              <a:rPr lang="en-US" sz="1600" err="1">
                <a:latin typeface="Courier"/>
                <a:cs typeface="Courier"/>
              </a:rPr>
              <a:t>cpid</a:t>
            </a:r>
            <a:r>
              <a:rPr lang="en-US" sz="1600">
                <a:latin typeface="Courier"/>
                <a:cs typeface="Courier"/>
              </a:rPr>
              <a:t>, </a:t>
            </a:r>
            <a:r>
              <a:rPr lang="en-US" sz="1600" err="1">
                <a:latin typeface="Courier"/>
                <a:cs typeface="Courier"/>
              </a:rPr>
              <a:t>mypid</a:t>
            </a:r>
            <a:r>
              <a:rPr lang="en-US" sz="1600">
                <a:latin typeface="Courier"/>
                <a:cs typeface="Courier"/>
              </a:rPr>
              <a:t>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>
                <a:latin typeface="Courier"/>
                <a:cs typeface="Courier"/>
              </a:rPr>
              <a:t>  </a:t>
            </a:r>
            <a:r>
              <a:rPr lang="en-US" sz="1600" err="1">
                <a:latin typeface="Courier"/>
                <a:cs typeface="Courier"/>
              </a:rPr>
              <a:t>pid_t</a:t>
            </a:r>
            <a:r>
              <a:rPr lang="en-US" sz="1600">
                <a:latin typeface="Courier"/>
                <a:cs typeface="Courier"/>
              </a:rPr>
              <a:t> </a:t>
            </a:r>
            <a:r>
              <a:rPr lang="en-US" sz="1600" err="1">
                <a:latin typeface="Courier"/>
                <a:cs typeface="Courier"/>
              </a:rPr>
              <a:t>pid</a:t>
            </a:r>
            <a:r>
              <a:rPr lang="en-US" sz="1600">
                <a:latin typeface="Courier"/>
                <a:cs typeface="Courier"/>
              </a:rPr>
              <a:t> = </a:t>
            </a:r>
            <a:r>
              <a:rPr lang="en-US" sz="1600" err="1">
                <a:latin typeface="Courier"/>
                <a:cs typeface="Courier"/>
              </a:rPr>
              <a:t>getpid</a:t>
            </a:r>
            <a:r>
              <a:rPr lang="en-US" sz="1600">
                <a:latin typeface="Courier"/>
                <a:cs typeface="Courier"/>
              </a:rPr>
              <a:t>();            /* get current processes PID */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>
                <a:latin typeface="Courier"/>
                <a:cs typeface="Courier"/>
              </a:rPr>
              <a:t>  </a:t>
            </a:r>
            <a:r>
              <a:rPr lang="en-US" sz="1600" err="1">
                <a:latin typeface="Courier"/>
                <a:cs typeface="Courier"/>
              </a:rPr>
              <a:t>printf</a:t>
            </a:r>
            <a:r>
              <a:rPr lang="en-US" sz="1600">
                <a:latin typeface="Courier"/>
                <a:cs typeface="Courier"/>
              </a:rPr>
              <a:t>("Parent </a:t>
            </a:r>
            <a:r>
              <a:rPr lang="en-US" sz="1600" err="1">
                <a:latin typeface="Courier"/>
                <a:cs typeface="Courier"/>
              </a:rPr>
              <a:t>pid</a:t>
            </a:r>
            <a:r>
              <a:rPr lang="en-US" sz="1600">
                <a:latin typeface="Courier"/>
                <a:cs typeface="Courier"/>
              </a:rPr>
              <a:t>: %d\n", </a:t>
            </a:r>
            <a:r>
              <a:rPr lang="en-US" sz="1600" err="1">
                <a:latin typeface="Courier"/>
                <a:cs typeface="Courier"/>
              </a:rPr>
              <a:t>pid</a:t>
            </a:r>
            <a:r>
              <a:rPr lang="en-US" sz="1600">
                <a:latin typeface="Courier"/>
                <a:cs typeface="Courier"/>
              </a:rPr>
              <a:t>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>
                <a:latin typeface="Courier"/>
                <a:cs typeface="Courier"/>
              </a:rPr>
              <a:t>  </a:t>
            </a:r>
            <a:r>
              <a:rPr lang="en-US" sz="1600" b="1" err="1">
                <a:solidFill>
                  <a:schemeClr val="accent1"/>
                </a:solidFill>
                <a:latin typeface="Courier"/>
                <a:cs typeface="Courier"/>
              </a:rPr>
              <a:t>cpid</a:t>
            </a:r>
            <a:r>
              <a:rPr lang="en-US" sz="1600" b="1">
                <a:solidFill>
                  <a:schemeClr val="accent1"/>
                </a:solidFill>
                <a:latin typeface="Courier"/>
                <a:cs typeface="Courier"/>
              </a:rPr>
              <a:t> = fork();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>
                <a:latin typeface="Courier"/>
                <a:cs typeface="Courier"/>
              </a:rPr>
              <a:t>  if (</a:t>
            </a:r>
            <a:r>
              <a:rPr lang="en-US" sz="1600" err="1">
                <a:latin typeface="Courier"/>
                <a:cs typeface="Courier"/>
              </a:rPr>
              <a:t>cpid</a:t>
            </a:r>
            <a:r>
              <a:rPr lang="en-US" sz="1600">
                <a:latin typeface="Courier"/>
                <a:cs typeface="Courier"/>
              </a:rPr>
              <a:t> &gt; 0) {		     /* Parent Process */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>
                <a:latin typeface="Courier"/>
                <a:cs typeface="Courier"/>
              </a:rPr>
              <a:t>    </a:t>
            </a:r>
            <a:r>
              <a:rPr lang="en-US" sz="1600" err="1">
                <a:latin typeface="Courier"/>
                <a:cs typeface="Courier"/>
              </a:rPr>
              <a:t>mypid</a:t>
            </a:r>
            <a:r>
              <a:rPr lang="en-US" sz="1600">
                <a:latin typeface="Courier"/>
                <a:cs typeface="Courier"/>
              </a:rPr>
              <a:t> = </a:t>
            </a:r>
            <a:r>
              <a:rPr lang="en-US" sz="1600" err="1">
                <a:latin typeface="Courier"/>
                <a:cs typeface="Courier"/>
              </a:rPr>
              <a:t>getpid</a:t>
            </a:r>
            <a:r>
              <a:rPr lang="en-US" sz="1600">
                <a:latin typeface="Courier"/>
                <a:cs typeface="Courier"/>
              </a:rPr>
              <a:t>();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>
                <a:latin typeface="Courier"/>
                <a:cs typeface="Courier"/>
              </a:rPr>
              <a:t>    </a:t>
            </a:r>
            <a:r>
              <a:rPr lang="en-US" sz="1600" err="1">
                <a:latin typeface="Courier"/>
                <a:cs typeface="Courier"/>
              </a:rPr>
              <a:t>printf</a:t>
            </a:r>
            <a:r>
              <a:rPr lang="en-US" sz="1600">
                <a:latin typeface="Courier"/>
                <a:cs typeface="Courier"/>
              </a:rPr>
              <a:t>("[%d] parent of [%d]\n", </a:t>
            </a:r>
            <a:r>
              <a:rPr lang="en-US" sz="1600" err="1">
                <a:latin typeface="Courier"/>
                <a:cs typeface="Courier"/>
              </a:rPr>
              <a:t>mypid</a:t>
            </a:r>
            <a:r>
              <a:rPr lang="en-US" sz="1600">
                <a:latin typeface="Courier"/>
                <a:cs typeface="Courier"/>
              </a:rPr>
              <a:t>, </a:t>
            </a:r>
            <a:r>
              <a:rPr lang="en-US" sz="1600" err="1">
                <a:latin typeface="Courier"/>
                <a:cs typeface="Courier"/>
              </a:rPr>
              <a:t>cpid</a:t>
            </a:r>
            <a:r>
              <a:rPr lang="en-US" sz="1600">
                <a:latin typeface="Courier"/>
                <a:cs typeface="Courier"/>
              </a:rPr>
              <a:t>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>
                <a:latin typeface="Courier"/>
                <a:cs typeface="Courier"/>
              </a:rPr>
              <a:t>  } else if (</a:t>
            </a:r>
            <a:r>
              <a:rPr lang="en-US" sz="1600" err="1">
                <a:latin typeface="Courier"/>
                <a:cs typeface="Courier"/>
              </a:rPr>
              <a:t>cpid</a:t>
            </a:r>
            <a:r>
              <a:rPr lang="en-US" sz="1600">
                <a:latin typeface="Courier"/>
                <a:cs typeface="Courier"/>
              </a:rPr>
              <a:t> == 0) {	     /* Child Process */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>
                <a:latin typeface="Courier"/>
                <a:cs typeface="Courier"/>
              </a:rPr>
              <a:t>    </a:t>
            </a:r>
            <a:r>
              <a:rPr lang="en-US" sz="1600" err="1">
                <a:latin typeface="Courier"/>
                <a:cs typeface="Courier"/>
              </a:rPr>
              <a:t>mypid</a:t>
            </a:r>
            <a:r>
              <a:rPr lang="en-US" sz="1600">
                <a:latin typeface="Courier"/>
                <a:cs typeface="Courier"/>
              </a:rPr>
              <a:t> = </a:t>
            </a:r>
            <a:r>
              <a:rPr lang="en-US" sz="1600" err="1">
                <a:latin typeface="Courier"/>
                <a:cs typeface="Courier"/>
              </a:rPr>
              <a:t>getpid</a:t>
            </a:r>
            <a:r>
              <a:rPr lang="en-US" sz="1600">
                <a:latin typeface="Courier"/>
                <a:cs typeface="Courier"/>
              </a:rPr>
              <a:t>();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>
                <a:latin typeface="Courier"/>
                <a:cs typeface="Courier"/>
              </a:rPr>
              <a:t>    </a:t>
            </a:r>
            <a:r>
              <a:rPr lang="en-US" sz="1600" err="1">
                <a:latin typeface="Courier"/>
                <a:cs typeface="Courier"/>
              </a:rPr>
              <a:t>printf</a:t>
            </a:r>
            <a:r>
              <a:rPr lang="en-US" sz="1600">
                <a:latin typeface="Courier"/>
                <a:cs typeface="Courier"/>
              </a:rPr>
              <a:t>("[%d] child\n", </a:t>
            </a:r>
            <a:r>
              <a:rPr lang="en-US" sz="1600" err="1">
                <a:latin typeface="Courier"/>
                <a:cs typeface="Courier"/>
              </a:rPr>
              <a:t>mypid</a:t>
            </a:r>
            <a:r>
              <a:rPr lang="en-US" sz="1600">
                <a:latin typeface="Courier"/>
                <a:cs typeface="Courier"/>
              </a:rPr>
              <a:t>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>
                <a:latin typeface="Courier"/>
                <a:cs typeface="Courier"/>
              </a:rPr>
              <a:t>  } else 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>
                <a:latin typeface="Courier"/>
                <a:cs typeface="Courier"/>
              </a:rPr>
              <a:t>    </a:t>
            </a:r>
            <a:r>
              <a:rPr lang="en-US" sz="1600" err="1">
                <a:latin typeface="Courier"/>
                <a:cs typeface="Courier"/>
              </a:rPr>
              <a:t>perror</a:t>
            </a:r>
            <a:r>
              <a:rPr lang="en-US" sz="1600">
                <a:latin typeface="Courier"/>
                <a:cs typeface="Courier"/>
              </a:rPr>
              <a:t>("Fork failed");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>
                <a:latin typeface="Courier"/>
                <a:cs typeface="Courier"/>
              </a:rPr>
              <a:t>  }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>
                <a:latin typeface="Courier"/>
                <a:cs typeface="Courier"/>
              </a:rPr>
              <a:t>}</a:t>
            </a:r>
          </a:p>
          <a:p>
            <a:pPr marL="0" indent="0">
              <a:buNone/>
            </a:pPr>
            <a:endParaRPr lang="en-US" sz="1600">
              <a:latin typeface="Courier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078984E-28BB-76FA-E67E-527509663816}"/>
              </a:ext>
            </a:extLst>
          </p:cNvPr>
          <p:cNvSpPr/>
          <p:nvPr/>
        </p:nvSpPr>
        <p:spPr bwMode="auto">
          <a:xfrm>
            <a:off x="7772400" y="1066800"/>
            <a:ext cx="2895600" cy="1138889"/>
          </a:xfrm>
          <a:prstGeom prst="rect">
            <a:avLst/>
          </a:prstGeom>
          <a:noFill/>
          <a:ln w="571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What do you think this code does?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4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11123912"/>
      </p:ext>
    </p:extLst>
  </p:cSld>
  <p:clrMapOvr>
    <a:masterClrMapping/>
  </p:clrMapOvr>
  <p:transition advTm="170944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B9A0A10-ACA5-A5D4-706E-7C21CD82BBAC}"/>
              </a:ext>
            </a:extLst>
          </p:cNvPr>
          <p:cNvSpPr/>
          <p:nvPr/>
        </p:nvSpPr>
        <p:spPr bwMode="auto">
          <a:xfrm>
            <a:off x="7696200" y="1295400"/>
            <a:ext cx="1447800" cy="3962400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C1E6C2B-BE3B-80FB-759D-368966586147}"/>
              </a:ext>
            </a:extLst>
          </p:cNvPr>
          <p:cNvSpPr/>
          <p:nvPr/>
        </p:nvSpPr>
        <p:spPr bwMode="auto">
          <a:xfrm>
            <a:off x="7779488" y="3124200"/>
            <a:ext cx="1295400" cy="550228"/>
          </a:xfrm>
          <a:prstGeom prst="rect">
            <a:avLst/>
          </a:prstGeom>
          <a:solidFill>
            <a:schemeClr val="bg1"/>
          </a:solidFill>
          <a:ln w="571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Stack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A5D372-028F-401E-A250-4227EF9CC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+mj-lt"/>
              </a:rPr>
              <a:t>Forked Processes &amp; Identical Twins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785D9E-08D1-4276-BE86-39FCD3A37F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914400"/>
            <a:ext cx="7213600" cy="5685312"/>
          </a:xfrm>
          <a:solidFill>
            <a:schemeClr val="bg1">
              <a:lumMod val="95000"/>
            </a:schemeClr>
          </a:solidFill>
        </p:spPr>
        <p:txBody>
          <a:bodyPr>
            <a:noAutofit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>
                <a:latin typeface="Courier"/>
                <a:cs typeface="Courier"/>
              </a:rPr>
              <a:t>#include &lt;</a:t>
            </a:r>
            <a:r>
              <a:rPr lang="en-US" sz="1600" err="1">
                <a:latin typeface="Courier"/>
                <a:cs typeface="Courier"/>
              </a:rPr>
              <a:t>stdlib.h</a:t>
            </a:r>
            <a:r>
              <a:rPr lang="en-US" sz="1600">
                <a:latin typeface="Courier"/>
                <a:cs typeface="Courier"/>
              </a:rPr>
              <a:t>&gt;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>
                <a:latin typeface="Courier"/>
                <a:cs typeface="Courier"/>
              </a:rPr>
              <a:t>#include &lt;</a:t>
            </a:r>
            <a:r>
              <a:rPr lang="en-US" sz="1600" err="1">
                <a:latin typeface="Courier"/>
                <a:cs typeface="Courier"/>
              </a:rPr>
              <a:t>stdio.h</a:t>
            </a:r>
            <a:r>
              <a:rPr lang="en-US" sz="1600">
                <a:latin typeface="Courier"/>
                <a:cs typeface="Courier"/>
              </a:rPr>
              <a:t>&gt;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>
                <a:latin typeface="Courier"/>
                <a:cs typeface="Courier"/>
              </a:rPr>
              <a:t>#include &lt;</a:t>
            </a:r>
            <a:r>
              <a:rPr lang="en-US" sz="1600" err="1">
                <a:latin typeface="Courier"/>
                <a:cs typeface="Courier"/>
              </a:rPr>
              <a:t>unistd.h</a:t>
            </a:r>
            <a:r>
              <a:rPr lang="en-US" sz="1600">
                <a:latin typeface="Courier"/>
                <a:cs typeface="Courier"/>
              </a:rPr>
              <a:t>&gt;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>
                <a:latin typeface="Courier"/>
                <a:cs typeface="Courier"/>
              </a:rPr>
              <a:t>#include &lt;sys/</a:t>
            </a:r>
            <a:r>
              <a:rPr lang="en-US" sz="1600" err="1">
                <a:latin typeface="Courier"/>
                <a:cs typeface="Courier"/>
              </a:rPr>
              <a:t>types.h</a:t>
            </a:r>
            <a:r>
              <a:rPr lang="en-US" sz="1600">
                <a:latin typeface="Courier"/>
                <a:cs typeface="Courier"/>
              </a:rPr>
              <a:t>&gt;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sz="1600">
              <a:latin typeface="Courier"/>
              <a:cs typeface="Courier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>
                <a:latin typeface="Courier"/>
                <a:cs typeface="Courier"/>
              </a:rPr>
              <a:t>int main(int </a:t>
            </a:r>
            <a:r>
              <a:rPr lang="en-US" sz="1600" err="1">
                <a:latin typeface="Courier"/>
                <a:cs typeface="Courier"/>
              </a:rPr>
              <a:t>argc</a:t>
            </a:r>
            <a:r>
              <a:rPr lang="en-US" sz="1600">
                <a:latin typeface="Courier"/>
                <a:cs typeface="Courier"/>
              </a:rPr>
              <a:t>, char *</a:t>
            </a:r>
            <a:r>
              <a:rPr lang="en-US" sz="1600" err="1">
                <a:latin typeface="Courier"/>
                <a:cs typeface="Courier"/>
              </a:rPr>
              <a:t>argv</a:t>
            </a:r>
            <a:r>
              <a:rPr lang="en-US" sz="1600">
                <a:latin typeface="Courier"/>
                <a:cs typeface="Courier"/>
              </a:rPr>
              <a:t>[]) 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>
                <a:latin typeface="Courier"/>
                <a:cs typeface="Courier"/>
              </a:rPr>
              <a:t>  </a:t>
            </a:r>
            <a:r>
              <a:rPr lang="en-US" sz="1600" err="1">
                <a:latin typeface="Courier"/>
                <a:cs typeface="Courier"/>
              </a:rPr>
              <a:t>pid_t</a:t>
            </a:r>
            <a:r>
              <a:rPr lang="en-US" sz="1600">
                <a:latin typeface="Courier"/>
                <a:cs typeface="Courier"/>
              </a:rPr>
              <a:t> </a:t>
            </a:r>
            <a:r>
              <a:rPr lang="en-US" sz="1600" err="1">
                <a:latin typeface="Courier"/>
                <a:cs typeface="Courier"/>
              </a:rPr>
              <a:t>cpid</a:t>
            </a:r>
            <a:r>
              <a:rPr lang="en-US" sz="1600">
                <a:latin typeface="Courier"/>
                <a:cs typeface="Courier"/>
              </a:rPr>
              <a:t>, </a:t>
            </a:r>
            <a:r>
              <a:rPr lang="en-US" sz="1600" err="1">
                <a:latin typeface="Courier"/>
                <a:cs typeface="Courier"/>
              </a:rPr>
              <a:t>mypid</a:t>
            </a:r>
            <a:r>
              <a:rPr lang="en-US" sz="1600">
                <a:latin typeface="Courier"/>
                <a:cs typeface="Courier"/>
              </a:rPr>
              <a:t>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>
                <a:latin typeface="Courier"/>
                <a:cs typeface="Courier"/>
              </a:rPr>
              <a:t>  </a:t>
            </a:r>
            <a:r>
              <a:rPr lang="en-US" sz="1600" err="1">
                <a:latin typeface="Courier"/>
                <a:cs typeface="Courier"/>
              </a:rPr>
              <a:t>pid_t</a:t>
            </a:r>
            <a:r>
              <a:rPr lang="en-US" sz="1600">
                <a:latin typeface="Courier"/>
                <a:cs typeface="Courier"/>
              </a:rPr>
              <a:t> </a:t>
            </a:r>
            <a:r>
              <a:rPr lang="en-US" sz="1600" err="1">
                <a:latin typeface="Courier"/>
                <a:cs typeface="Courier"/>
              </a:rPr>
              <a:t>pid</a:t>
            </a:r>
            <a:r>
              <a:rPr lang="en-US" sz="1600">
                <a:latin typeface="Courier"/>
                <a:cs typeface="Courier"/>
              </a:rPr>
              <a:t> = </a:t>
            </a:r>
            <a:r>
              <a:rPr lang="en-US" sz="1600" err="1">
                <a:latin typeface="Courier"/>
                <a:cs typeface="Courier"/>
              </a:rPr>
              <a:t>getpid</a:t>
            </a:r>
            <a:r>
              <a:rPr lang="en-US" sz="1600">
                <a:latin typeface="Courier"/>
                <a:cs typeface="Courier"/>
              </a:rPr>
              <a:t>();            /* get current processes PID */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>
                <a:latin typeface="Courier"/>
                <a:cs typeface="Courier"/>
              </a:rPr>
              <a:t>  </a:t>
            </a:r>
            <a:r>
              <a:rPr lang="en-US" sz="1600" err="1">
                <a:latin typeface="Courier"/>
                <a:cs typeface="Courier"/>
              </a:rPr>
              <a:t>printf</a:t>
            </a:r>
            <a:r>
              <a:rPr lang="en-US" sz="1600">
                <a:latin typeface="Courier"/>
                <a:cs typeface="Courier"/>
              </a:rPr>
              <a:t>("Parent </a:t>
            </a:r>
            <a:r>
              <a:rPr lang="en-US" sz="1600" err="1">
                <a:latin typeface="Courier"/>
                <a:cs typeface="Courier"/>
              </a:rPr>
              <a:t>pid</a:t>
            </a:r>
            <a:r>
              <a:rPr lang="en-US" sz="1600">
                <a:latin typeface="Courier"/>
                <a:cs typeface="Courier"/>
              </a:rPr>
              <a:t>: %d\n", </a:t>
            </a:r>
            <a:r>
              <a:rPr lang="en-US" sz="1600" err="1">
                <a:latin typeface="Courier"/>
                <a:cs typeface="Courier"/>
              </a:rPr>
              <a:t>pid</a:t>
            </a:r>
            <a:r>
              <a:rPr lang="en-US" sz="1600">
                <a:latin typeface="Courier"/>
                <a:cs typeface="Courier"/>
              </a:rPr>
              <a:t>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>
                <a:latin typeface="Courier"/>
                <a:cs typeface="Courier"/>
              </a:rPr>
              <a:t>  </a:t>
            </a:r>
            <a:r>
              <a:rPr lang="en-US" sz="1600" b="1" err="1">
                <a:solidFill>
                  <a:schemeClr val="accent1"/>
                </a:solidFill>
                <a:latin typeface="Courier"/>
                <a:cs typeface="Courier"/>
              </a:rPr>
              <a:t>cpid</a:t>
            </a:r>
            <a:r>
              <a:rPr lang="en-US" sz="1600" b="1">
                <a:solidFill>
                  <a:schemeClr val="accent1"/>
                </a:solidFill>
                <a:latin typeface="Courier"/>
                <a:cs typeface="Courier"/>
              </a:rPr>
              <a:t> = fork();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>
                <a:latin typeface="Courier"/>
                <a:cs typeface="Courier"/>
              </a:rPr>
              <a:t>  if (</a:t>
            </a:r>
            <a:r>
              <a:rPr lang="en-US" sz="1600" err="1">
                <a:latin typeface="Courier"/>
                <a:cs typeface="Courier"/>
              </a:rPr>
              <a:t>cpid</a:t>
            </a:r>
            <a:r>
              <a:rPr lang="en-US" sz="1600">
                <a:latin typeface="Courier"/>
                <a:cs typeface="Courier"/>
              </a:rPr>
              <a:t> &gt; 0) {		     /* Parent Process */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>
                <a:latin typeface="Courier"/>
                <a:cs typeface="Courier"/>
              </a:rPr>
              <a:t>    </a:t>
            </a:r>
            <a:r>
              <a:rPr lang="en-US" sz="1600" err="1">
                <a:latin typeface="Courier"/>
                <a:cs typeface="Courier"/>
              </a:rPr>
              <a:t>mypid</a:t>
            </a:r>
            <a:r>
              <a:rPr lang="en-US" sz="1600">
                <a:latin typeface="Courier"/>
                <a:cs typeface="Courier"/>
              </a:rPr>
              <a:t> = </a:t>
            </a:r>
            <a:r>
              <a:rPr lang="en-US" sz="1600" err="1">
                <a:latin typeface="Courier"/>
                <a:cs typeface="Courier"/>
              </a:rPr>
              <a:t>getpid</a:t>
            </a:r>
            <a:r>
              <a:rPr lang="en-US" sz="1600">
                <a:latin typeface="Courier"/>
                <a:cs typeface="Courier"/>
              </a:rPr>
              <a:t>();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>
                <a:latin typeface="Courier"/>
                <a:cs typeface="Courier"/>
              </a:rPr>
              <a:t>    </a:t>
            </a:r>
            <a:r>
              <a:rPr lang="en-US" sz="1600" err="1">
                <a:latin typeface="Courier"/>
                <a:cs typeface="Courier"/>
              </a:rPr>
              <a:t>printf</a:t>
            </a:r>
            <a:r>
              <a:rPr lang="en-US" sz="1600">
                <a:latin typeface="Courier"/>
                <a:cs typeface="Courier"/>
              </a:rPr>
              <a:t>("[%d] parent of [%d]\n", </a:t>
            </a:r>
            <a:r>
              <a:rPr lang="en-US" sz="1600" err="1">
                <a:latin typeface="Courier"/>
                <a:cs typeface="Courier"/>
              </a:rPr>
              <a:t>mypid</a:t>
            </a:r>
            <a:r>
              <a:rPr lang="en-US" sz="1600">
                <a:latin typeface="Courier"/>
                <a:cs typeface="Courier"/>
              </a:rPr>
              <a:t>, </a:t>
            </a:r>
            <a:r>
              <a:rPr lang="en-US" sz="1600" err="1">
                <a:latin typeface="Courier"/>
                <a:cs typeface="Courier"/>
              </a:rPr>
              <a:t>cpid</a:t>
            </a:r>
            <a:r>
              <a:rPr lang="en-US" sz="1600">
                <a:latin typeface="Courier"/>
                <a:cs typeface="Courier"/>
              </a:rPr>
              <a:t>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>
                <a:latin typeface="Courier"/>
                <a:cs typeface="Courier"/>
              </a:rPr>
              <a:t>  } else if (</a:t>
            </a:r>
            <a:r>
              <a:rPr lang="en-US" sz="1600" err="1">
                <a:latin typeface="Courier"/>
                <a:cs typeface="Courier"/>
              </a:rPr>
              <a:t>cpid</a:t>
            </a:r>
            <a:r>
              <a:rPr lang="en-US" sz="1600">
                <a:latin typeface="Courier"/>
                <a:cs typeface="Courier"/>
              </a:rPr>
              <a:t> == 0) {	     /* Child Process */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>
                <a:latin typeface="Courier"/>
                <a:cs typeface="Courier"/>
              </a:rPr>
              <a:t>    </a:t>
            </a:r>
            <a:r>
              <a:rPr lang="en-US" sz="1600" err="1">
                <a:latin typeface="Courier"/>
                <a:cs typeface="Courier"/>
              </a:rPr>
              <a:t>mypid</a:t>
            </a:r>
            <a:r>
              <a:rPr lang="en-US" sz="1600">
                <a:latin typeface="Courier"/>
                <a:cs typeface="Courier"/>
              </a:rPr>
              <a:t> = </a:t>
            </a:r>
            <a:r>
              <a:rPr lang="en-US" sz="1600" err="1">
                <a:latin typeface="Courier"/>
                <a:cs typeface="Courier"/>
              </a:rPr>
              <a:t>getpid</a:t>
            </a:r>
            <a:r>
              <a:rPr lang="en-US" sz="1600">
                <a:latin typeface="Courier"/>
                <a:cs typeface="Courier"/>
              </a:rPr>
              <a:t>();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>
                <a:latin typeface="Courier"/>
                <a:cs typeface="Courier"/>
              </a:rPr>
              <a:t>    </a:t>
            </a:r>
            <a:r>
              <a:rPr lang="en-US" sz="1600" err="1">
                <a:latin typeface="Courier"/>
                <a:cs typeface="Courier"/>
              </a:rPr>
              <a:t>printf</a:t>
            </a:r>
            <a:r>
              <a:rPr lang="en-US" sz="1600">
                <a:latin typeface="Courier"/>
                <a:cs typeface="Courier"/>
              </a:rPr>
              <a:t>("[%d] child\n", </a:t>
            </a:r>
            <a:r>
              <a:rPr lang="en-US" sz="1600" err="1">
                <a:latin typeface="Courier"/>
                <a:cs typeface="Courier"/>
              </a:rPr>
              <a:t>mypid</a:t>
            </a:r>
            <a:r>
              <a:rPr lang="en-US" sz="1600">
                <a:latin typeface="Courier"/>
                <a:cs typeface="Courier"/>
              </a:rPr>
              <a:t>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>
                <a:latin typeface="Courier"/>
                <a:cs typeface="Courier"/>
              </a:rPr>
              <a:t>  } else 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>
                <a:latin typeface="Courier"/>
                <a:cs typeface="Courier"/>
              </a:rPr>
              <a:t>    </a:t>
            </a:r>
            <a:r>
              <a:rPr lang="en-US" sz="1600" err="1">
                <a:latin typeface="Courier"/>
                <a:cs typeface="Courier"/>
              </a:rPr>
              <a:t>perror</a:t>
            </a:r>
            <a:r>
              <a:rPr lang="en-US" sz="1600">
                <a:latin typeface="Courier"/>
                <a:cs typeface="Courier"/>
              </a:rPr>
              <a:t>("Fork failed");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>
                <a:latin typeface="Courier"/>
                <a:cs typeface="Courier"/>
              </a:rPr>
              <a:t>  }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>
                <a:latin typeface="Courier"/>
                <a:cs typeface="Courier"/>
              </a:rPr>
              <a:t>}</a:t>
            </a:r>
          </a:p>
          <a:p>
            <a:pPr marL="0" indent="0">
              <a:buNone/>
            </a:pPr>
            <a:endParaRPr lang="en-US" sz="1600">
              <a:latin typeface="Courier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D513E53-5DC9-93A9-B676-57572F293C7C}"/>
              </a:ext>
            </a:extLst>
          </p:cNvPr>
          <p:cNvCxnSpPr>
            <a:cxnSpLocks/>
          </p:cNvCxnSpPr>
          <p:nvPr/>
        </p:nvCxnSpPr>
        <p:spPr bwMode="auto">
          <a:xfrm>
            <a:off x="7696200" y="4300861"/>
            <a:ext cx="1447800" cy="0"/>
          </a:xfrm>
          <a:prstGeom prst="line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9AB4358-623A-6245-66CA-AA7A64C369F3}"/>
              </a:ext>
            </a:extLst>
          </p:cNvPr>
          <p:cNvCxnSpPr>
            <a:cxnSpLocks/>
          </p:cNvCxnSpPr>
          <p:nvPr/>
        </p:nvCxnSpPr>
        <p:spPr bwMode="auto">
          <a:xfrm>
            <a:off x="7696200" y="3615061"/>
            <a:ext cx="1447800" cy="0"/>
          </a:xfrm>
          <a:prstGeom prst="line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2B364968-2834-4B01-D116-BE5F66E59191}"/>
              </a:ext>
            </a:extLst>
          </p:cNvPr>
          <p:cNvSpPr/>
          <p:nvPr/>
        </p:nvSpPr>
        <p:spPr bwMode="auto">
          <a:xfrm>
            <a:off x="7792187" y="3982459"/>
            <a:ext cx="1295400" cy="259036"/>
          </a:xfrm>
          <a:prstGeom prst="rect">
            <a:avLst/>
          </a:prstGeom>
          <a:solidFill>
            <a:schemeClr val="bg1"/>
          </a:solidFill>
          <a:ln w="571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Heap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56777DD-B2F6-E453-223A-F45423FDF84A}"/>
              </a:ext>
            </a:extLst>
          </p:cNvPr>
          <p:cNvSpPr/>
          <p:nvPr/>
        </p:nvSpPr>
        <p:spPr bwMode="auto">
          <a:xfrm>
            <a:off x="7924800" y="4833605"/>
            <a:ext cx="990600" cy="343884"/>
          </a:xfrm>
          <a:prstGeom prst="rect">
            <a:avLst/>
          </a:prstGeom>
          <a:solidFill>
            <a:schemeClr val="bg1"/>
          </a:solidFill>
          <a:ln w="571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Code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0D56213-F2BA-21A9-3CF8-F113C8BD5181}"/>
              </a:ext>
            </a:extLst>
          </p:cNvPr>
          <p:cNvSpPr/>
          <p:nvPr/>
        </p:nvSpPr>
        <p:spPr bwMode="auto">
          <a:xfrm>
            <a:off x="7931888" y="4376082"/>
            <a:ext cx="990600" cy="344208"/>
          </a:xfrm>
          <a:prstGeom prst="rect">
            <a:avLst/>
          </a:prstGeom>
          <a:solidFill>
            <a:schemeClr val="bg1"/>
          </a:solidFill>
          <a:ln w="571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Data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4B63535-819A-51D9-82D9-3A4B4725AFB9}"/>
              </a:ext>
            </a:extLst>
          </p:cNvPr>
          <p:cNvCxnSpPr>
            <a:cxnSpLocks/>
          </p:cNvCxnSpPr>
          <p:nvPr/>
        </p:nvCxnSpPr>
        <p:spPr bwMode="auto">
          <a:xfrm>
            <a:off x="7696200" y="4758061"/>
            <a:ext cx="1447800" cy="0"/>
          </a:xfrm>
          <a:prstGeom prst="line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7717CAF1-3E5B-C763-0869-E54733DFB1EE}"/>
              </a:ext>
            </a:extLst>
          </p:cNvPr>
          <p:cNvSpPr/>
          <p:nvPr/>
        </p:nvSpPr>
        <p:spPr bwMode="auto">
          <a:xfrm>
            <a:off x="8077200" y="1376599"/>
            <a:ext cx="758456" cy="300689"/>
          </a:xfrm>
          <a:prstGeom prst="rect">
            <a:avLst/>
          </a:prstGeom>
          <a:solidFill>
            <a:schemeClr val="bg1"/>
          </a:solidFill>
          <a:ln w="571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ebp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7D159C3-7E82-E0F5-5CC5-1D5F48AA9B44}"/>
              </a:ext>
            </a:extLst>
          </p:cNvPr>
          <p:cNvCxnSpPr>
            <a:cxnSpLocks/>
          </p:cNvCxnSpPr>
          <p:nvPr/>
        </p:nvCxnSpPr>
        <p:spPr bwMode="auto">
          <a:xfrm>
            <a:off x="7696200" y="1676400"/>
            <a:ext cx="1447800" cy="0"/>
          </a:xfrm>
          <a:prstGeom prst="line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C78DB449-A2F4-855D-DA03-7F01F790E5C1}"/>
              </a:ext>
            </a:extLst>
          </p:cNvPr>
          <p:cNvSpPr/>
          <p:nvPr/>
        </p:nvSpPr>
        <p:spPr bwMode="auto">
          <a:xfrm>
            <a:off x="8077200" y="1741937"/>
            <a:ext cx="758456" cy="300689"/>
          </a:xfrm>
          <a:prstGeom prst="rect">
            <a:avLst/>
          </a:prstGeom>
          <a:solidFill>
            <a:schemeClr val="bg1"/>
          </a:solidFill>
          <a:ln w="571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cpid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CE23ACB-4B80-12B4-2BA2-5C254FCA2482}"/>
              </a:ext>
            </a:extLst>
          </p:cNvPr>
          <p:cNvCxnSpPr>
            <a:cxnSpLocks/>
          </p:cNvCxnSpPr>
          <p:nvPr/>
        </p:nvCxnSpPr>
        <p:spPr bwMode="auto">
          <a:xfrm>
            <a:off x="7696200" y="2057400"/>
            <a:ext cx="1447800" cy="0"/>
          </a:xfrm>
          <a:prstGeom prst="line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03220479-049C-7CEB-EE19-94A61E503208}"/>
              </a:ext>
            </a:extLst>
          </p:cNvPr>
          <p:cNvSpPr/>
          <p:nvPr/>
        </p:nvSpPr>
        <p:spPr bwMode="auto">
          <a:xfrm>
            <a:off x="7779488" y="2116767"/>
            <a:ext cx="1288311" cy="300689"/>
          </a:xfrm>
          <a:prstGeom prst="rect">
            <a:avLst/>
          </a:prstGeom>
          <a:solidFill>
            <a:schemeClr val="bg1"/>
          </a:solidFill>
          <a:ln w="571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err="1">
                <a:latin typeface="+mn-lt"/>
              </a:rPr>
              <a:t>my</a:t>
            </a:r>
            <a:r>
              <a:rPr kumimoji="0" lang="en-US" sz="18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pid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8C2FC44F-161A-5F2A-43FD-19A107030EEC}"/>
              </a:ext>
            </a:extLst>
          </p:cNvPr>
          <p:cNvCxnSpPr>
            <a:cxnSpLocks/>
          </p:cNvCxnSpPr>
          <p:nvPr/>
        </p:nvCxnSpPr>
        <p:spPr bwMode="auto">
          <a:xfrm>
            <a:off x="7687339" y="2432230"/>
            <a:ext cx="1447800" cy="0"/>
          </a:xfrm>
          <a:prstGeom prst="line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C2B497C2-7DF6-2D24-5E7D-CD55706F4FB7}"/>
              </a:ext>
            </a:extLst>
          </p:cNvPr>
          <p:cNvSpPr/>
          <p:nvPr/>
        </p:nvSpPr>
        <p:spPr bwMode="auto">
          <a:xfrm>
            <a:off x="8077200" y="2513429"/>
            <a:ext cx="758456" cy="300689"/>
          </a:xfrm>
          <a:prstGeom prst="rect">
            <a:avLst/>
          </a:prstGeom>
          <a:solidFill>
            <a:schemeClr val="bg1"/>
          </a:solidFill>
          <a:ln w="571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pid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2D08A61-E4DC-3B08-0C7F-921EF48FF1EA}"/>
              </a:ext>
            </a:extLst>
          </p:cNvPr>
          <p:cNvCxnSpPr>
            <a:cxnSpLocks/>
          </p:cNvCxnSpPr>
          <p:nvPr/>
        </p:nvCxnSpPr>
        <p:spPr bwMode="auto">
          <a:xfrm>
            <a:off x="7696200" y="2828892"/>
            <a:ext cx="1447800" cy="0"/>
          </a:xfrm>
          <a:prstGeom prst="line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17F17DE1-C074-2287-4DF6-2470FE01AD05}"/>
              </a:ext>
            </a:extLst>
          </p:cNvPr>
          <p:cNvSpPr/>
          <p:nvPr/>
        </p:nvSpPr>
        <p:spPr bwMode="auto">
          <a:xfrm rot="5400000">
            <a:off x="8290023" y="2943004"/>
            <a:ext cx="274329" cy="246912"/>
          </a:xfrm>
          <a:prstGeom prst="rightArrow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38" name="Arrow: Right 37">
            <a:extLst>
              <a:ext uri="{FF2B5EF4-FFF2-40B4-BE49-F238E27FC236}">
                <a16:creationId xmlns:a16="http://schemas.microsoft.com/office/drawing/2014/main" id="{9854DD36-FC86-F8A9-D45F-2595DFD4BBCB}"/>
              </a:ext>
            </a:extLst>
          </p:cNvPr>
          <p:cNvSpPr/>
          <p:nvPr/>
        </p:nvSpPr>
        <p:spPr bwMode="auto">
          <a:xfrm rot="16200000">
            <a:off x="8302722" y="3702952"/>
            <a:ext cx="274329" cy="246912"/>
          </a:xfrm>
          <a:prstGeom prst="rightArrow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DC50825-CBA0-7E63-7371-C0F887277D73}"/>
              </a:ext>
            </a:extLst>
          </p:cNvPr>
          <p:cNvSpPr/>
          <p:nvPr/>
        </p:nvSpPr>
        <p:spPr bwMode="auto">
          <a:xfrm>
            <a:off x="7618228" y="5597372"/>
            <a:ext cx="1676400" cy="300689"/>
          </a:xfrm>
          <a:prstGeom prst="rect">
            <a:avLst/>
          </a:prstGeom>
          <a:solidFill>
            <a:schemeClr val="bg1"/>
          </a:solidFill>
          <a:ln w="571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Parent Process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76FA967-6F54-D1A9-51C4-FA1EFC8A0F43}"/>
              </a:ext>
            </a:extLst>
          </p:cNvPr>
          <p:cNvSpPr/>
          <p:nvPr/>
        </p:nvSpPr>
        <p:spPr bwMode="auto">
          <a:xfrm>
            <a:off x="9470842" y="1500054"/>
            <a:ext cx="426729" cy="300689"/>
          </a:xfrm>
          <a:prstGeom prst="rect">
            <a:avLst/>
          </a:prstGeom>
          <a:solidFill>
            <a:schemeClr val="bg1"/>
          </a:solidFill>
          <a:ln w="571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FP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3E16C967-D4C9-DCE1-F421-AB420AFDE007}"/>
              </a:ext>
            </a:extLst>
          </p:cNvPr>
          <p:cNvSpPr/>
          <p:nvPr/>
        </p:nvSpPr>
        <p:spPr bwMode="auto">
          <a:xfrm>
            <a:off x="9441415" y="2674941"/>
            <a:ext cx="485584" cy="300689"/>
          </a:xfrm>
          <a:prstGeom prst="rect">
            <a:avLst/>
          </a:prstGeom>
          <a:noFill/>
          <a:ln w="571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SP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4251F87-E7DA-AB1D-DD34-7095F08DFC9B}"/>
              </a:ext>
            </a:extLst>
          </p:cNvPr>
          <p:cNvSpPr/>
          <p:nvPr/>
        </p:nvSpPr>
        <p:spPr bwMode="auto">
          <a:xfrm>
            <a:off x="9232014" y="3632609"/>
            <a:ext cx="597786" cy="300689"/>
          </a:xfrm>
          <a:prstGeom prst="rect">
            <a:avLst/>
          </a:prstGeom>
          <a:solidFill>
            <a:schemeClr val="bg1"/>
          </a:solidFill>
          <a:ln w="571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EIP = </a:t>
            </a:r>
            <a:r>
              <a:rPr lang="en-US" sz="1000" b="0">
                <a:latin typeface="+mn-lt"/>
              </a:rPr>
              <a:t>fork()</a:t>
            </a: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44" name="Arrow: Right 43">
            <a:extLst>
              <a:ext uri="{FF2B5EF4-FFF2-40B4-BE49-F238E27FC236}">
                <a16:creationId xmlns:a16="http://schemas.microsoft.com/office/drawing/2014/main" id="{4BB7C96C-A9FA-9DDD-FB80-F40C98678489}"/>
              </a:ext>
            </a:extLst>
          </p:cNvPr>
          <p:cNvSpPr/>
          <p:nvPr/>
        </p:nvSpPr>
        <p:spPr bwMode="auto">
          <a:xfrm rot="10800000">
            <a:off x="9250670" y="2705436"/>
            <a:ext cx="230017" cy="246912"/>
          </a:xfrm>
          <a:prstGeom prst="rightArrow">
            <a:avLst/>
          </a:prstGeom>
          <a:solidFill>
            <a:srgbClr val="FF0000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46" name="Arrow: Right 45">
            <a:extLst>
              <a:ext uri="{FF2B5EF4-FFF2-40B4-BE49-F238E27FC236}">
                <a16:creationId xmlns:a16="http://schemas.microsoft.com/office/drawing/2014/main" id="{2C551BDE-7BC4-5F5F-F1CF-51E21996A8EE}"/>
              </a:ext>
            </a:extLst>
          </p:cNvPr>
          <p:cNvSpPr/>
          <p:nvPr/>
        </p:nvSpPr>
        <p:spPr bwMode="auto">
          <a:xfrm rot="10800000">
            <a:off x="9250670" y="1526943"/>
            <a:ext cx="230017" cy="246912"/>
          </a:xfrm>
          <a:prstGeom prst="rightArrow">
            <a:avLst/>
          </a:prstGeom>
          <a:solidFill>
            <a:srgbClr val="FF0000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6899EFB8-3E91-509A-5CA7-1A6F128B8877}"/>
              </a:ext>
            </a:extLst>
          </p:cNvPr>
          <p:cNvSpPr/>
          <p:nvPr/>
        </p:nvSpPr>
        <p:spPr bwMode="auto">
          <a:xfrm>
            <a:off x="9936470" y="1244191"/>
            <a:ext cx="1447800" cy="3962400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A213B698-4BE0-60EA-97E7-8332E7A5E86A}"/>
              </a:ext>
            </a:extLst>
          </p:cNvPr>
          <p:cNvSpPr/>
          <p:nvPr/>
        </p:nvSpPr>
        <p:spPr bwMode="auto">
          <a:xfrm>
            <a:off x="10019758" y="3072991"/>
            <a:ext cx="1295400" cy="550228"/>
          </a:xfrm>
          <a:prstGeom prst="rect">
            <a:avLst/>
          </a:prstGeom>
          <a:solidFill>
            <a:schemeClr val="bg1"/>
          </a:solidFill>
          <a:ln w="571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Stack</a:t>
            </a: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D15DC0CE-54F0-AA50-4725-5856ED0161CE}"/>
              </a:ext>
            </a:extLst>
          </p:cNvPr>
          <p:cNvCxnSpPr>
            <a:cxnSpLocks/>
          </p:cNvCxnSpPr>
          <p:nvPr/>
        </p:nvCxnSpPr>
        <p:spPr bwMode="auto">
          <a:xfrm>
            <a:off x="9936470" y="4249652"/>
            <a:ext cx="1447800" cy="0"/>
          </a:xfrm>
          <a:prstGeom prst="line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15FF433E-8235-DDD7-68CE-23DC388BCCDB}"/>
              </a:ext>
            </a:extLst>
          </p:cNvPr>
          <p:cNvCxnSpPr>
            <a:cxnSpLocks/>
          </p:cNvCxnSpPr>
          <p:nvPr/>
        </p:nvCxnSpPr>
        <p:spPr bwMode="auto">
          <a:xfrm>
            <a:off x="9936470" y="3563852"/>
            <a:ext cx="1447800" cy="0"/>
          </a:xfrm>
          <a:prstGeom prst="line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197EFAFF-B1FA-5CAA-5A1F-583991208252}"/>
              </a:ext>
            </a:extLst>
          </p:cNvPr>
          <p:cNvSpPr/>
          <p:nvPr/>
        </p:nvSpPr>
        <p:spPr bwMode="auto">
          <a:xfrm>
            <a:off x="10032457" y="3931250"/>
            <a:ext cx="1295400" cy="259036"/>
          </a:xfrm>
          <a:prstGeom prst="rect">
            <a:avLst/>
          </a:prstGeom>
          <a:solidFill>
            <a:schemeClr val="bg1"/>
          </a:solidFill>
          <a:ln w="571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Heap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ABA2E522-0E71-8CE3-AE9F-13DA6B01EC8C}"/>
              </a:ext>
            </a:extLst>
          </p:cNvPr>
          <p:cNvSpPr/>
          <p:nvPr/>
        </p:nvSpPr>
        <p:spPr bwMode="auto">
          <a:xfrm>
            <a:off x="10165070" y="4782396"/>
            <a:ext cx="990600" cy="343884"/>
          </a:xfrm>
          <a:prstGeom prst="rect">
            <a:avLst/>
          </a:prstGeom>
          <a:solidFill>
            <a:schemeClr val="bg1"/>
          </a:solidFill>
          <a:ln w="571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Code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AEF19D7D-1EFC-D88A-2D46-7150BD7B6B94}"/>
              </a:ext>
            </a:extLst>
          </p:cNvPr>
          <p:cNvSpPr/>
          <p:nvPr/>
        </p:nvSpPr>
        <p:spPr bwMode="auto">
          <a:xfrm>
            <a:off x="10172158" y="4324873"/>
            <a:ext cx="990600" cy="344208"/>
          </a:xfrm>
          <a:prstGeom prst="rect">
            <a:avLst/>
          </a:prstGeom>
          <a:solidFill>
            <a:schemeClr val="bg1"/>
          </a:solidFill>
          <a:ln w="571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Data</a:t>
            </a: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565DFD92-ADC9-DA10-4909-7355ED519174}"/>
              </a:ext>
            </a:extLst>
          </p:cNvPr>
          <p:cNvCxnSpPr>
            <a:cxnSpLocks/>
          </p:cNvCxnSpPr>
          <p:nvPr/>
        </p:nvCxnSpPr>
        <p:spPr bwMode="auto">
          <a:xfrm>
            <a:off x="9936470" y="4706852"/>
            <a:ext cx="1447800" cy="0"/>
          </a:xfrm>
          <a:prstGeom prst="line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918D8BD8-7609-FB5A-6898-75B8C063D939}"/>
              </a:ext>
            </a:extLst>
          </p:cNvPr>
          <p:cNvSpPr/>
          <p:nvPr/>
        </p:nvSpPr>
        <p:spPr bwMode="auto">
          <a:xfrm>
            <a:off x="10317470" y="1325390"/>
            <a:ext cx="758456" cy="300689"/>
          </a:xfrm>
          <a:prstGeom prst="rect">
            <a:avLst/>
          </a:prstGeom>
          <a:solidFill>
            <a:schemeClr val="bg1"/>
          </a:solidFill>
          <a:ln w="571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ebp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FFDA325D-FF13-0D5B-715C-87AB5CC23B2E}"/>
              </a:ext>
            </a:extLst>
          </p:cNvPr>
          <p:cNvCxnSpPr>
            <a:cxnSpLocks/>
          </p:cNvCxnSpPr>
          <p:nvPr/>
        </p:nvCxnSpPr>
        <p:spPr bwMode="auto">
          <a:xfrm>
            <a:off x="9936470" y="1625191"/>
            <a:ext cx="1447800" cy="0"/>
          </a:xfrm>
          <a:prstGeom prst="line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75336733-BE2E-BFC7-1727-852349D6C8E8}"/>
              </a:ext>
            </a:extLst>
          </p:cNvPr>
          <p:cNvSpPr/>
          <p:nvPr/>
        </p:nvSpPr>
        <p:spPr bwMode="auto">
          <a:xfrm>
            <a:off x="10317470" y="1690728"/>
            <a:ext cx="758456" cy="300689"/>
          </a:xfrm>
          <a:prstGeom prst="rect">
            <a:avLst/>
          </a:prstGeom>
          <a:solidFill>
            <a:schemeClr val="bg1"/>
          </a:solidFill>
          <a:ln w="571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cpid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62B40A33-D6B9-FD47-4F17-912B785A898F}"/>
              </a:ext>
            </a:extLst>
          </p:cNvPr>
          <p:cNvCxnSpPr>
            <a:cxnSpLocks/>
          </p:cNvCxnSpPr>
          <p:nvPr/>
        </p:nvCxnSpPr>
        <p:spPr bwMode="auto">
          <a:xfrm>
            <a:off x="9936470" y="2006191"/>
            <a:ext cx="1447800" cy="0"/>
          </a:xfrm>
          <a:prstGeom prst="line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9" name="Rectangle 88">
            <a:extLst>
              <a:ext uri="{FF2B5EF4-FFF2-40B4-BE49-F238E27FC236}">
                <a16:creationId xmlns:a16="http://schemas.microsoft.com/office/drawing/2014/main" id="{1A59EA2D-8A9E-FF75-2511-D924D9D95329}"/>
              </a:ext>
            </a:extLst>
          </p:cNvPr>
          <p:cNvSpPr/>
          <p:nvPr/>
        </p:nvSpPr>
        <p:spPr bwMode="auto">
          <a:xfrm>
            <a:off x="10019758" y="2065558"/>
            <a:ext cx="1288311" cy="300689"/>
          </a:xfrm>
          <a:prstGeom prst="rect">
            <a:avLst/>
          </a:prstGeom>
          <a:solidFill>
            <a:schemeClr val="bg1"/>
          </a:solidFill>
          <a:ln w="571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err="1">
                <a:latin typeface="+mn-lt"/>
              </a:rPr>
              <a:t>my</a:t>
            </a:r>
            <a:r>
              <a:rPr kumimoji="0" lang="en-US" sz="18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pid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327D7909-FAA4-C814-D89E-7BB25BE2F41A}"/>
              </a:ext>
            </a:extLst>
          </p:cNvPr>
          <p:cNvCxnSpPr>
            <a:cxnSpLocks/>
          </p:cNvCxnSpPr>
          <p:nvPr/>
        </p:nvCxnSpPr>
        <p:spPr bwMode="auto">
          <a:xfrm>
            <a:off x="9927609" y="2381021"/>
            <a:ext cx="1447800" cy="0"/>
          </a:xfrm>
          <a:prstGeom prst="line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335B0342-E3B5-95E0-3912-71CB397EF408}"/>
              </a:ext>
            </a:extLst>
          </p:cNvPr>
          <p:cNvSpPr/>
          <p:nvPr/>
        </p:nvSpPr>
        <p:spPr bwMode="auto">
          <a:xfrm>
            <a:off x="10317470" y="2462220"/>
            <a:ext cx="758456" cy="300689"/>
          </a:xfrm>
          <a:prstGeom prst="rect">
            <a:avLst/>
          </a:prstGeom>
          <a:solidFill>
            <a:schemeClr val="bg1"/>
          </a:solidFill>
          <a:ln w="571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pid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91AA6CC3-7E60-DF77-923B-DF7F6CA66A89}"/>
              </a:ext>
            </a:extLst>
          </p:cNvPr>
          <p:cNvCxnSpPr>
            <a:cxnSpLocks/>
          </p:cNvCxnSpPr>
          <p:nvPr/>
        </p:nvCxnSpPr>
        <p:spPr bwMode="auto">
          <a:xfrm>
            <a:off x="9936470" y="2777683"/>
            <a:ext cx="1447800" cy="0"/>
          </a:xfrm>
          <a:prstGeom prst="line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3" name="Arrow: Right 92">
            <a:extLst>
              <a:ext uri="{FF2B5EF4-FFF2-40B4-BE49-F238E27FC236}">
                <a16:creationId xmlns:a16="http://schemas.microsoft.com/office/drawing/2014/main" id="{D264099C-620E-8A86-0F82-B57F52DBEB57}"/>
              </a:ext>
            </a:extLst>
          </p:cNvPr>
          <p:cNvSpPr/>
          <p:nvPr/>
        </p:nvSpPr>
        <p:spPr bwMode="auto">
          <a:xfrm rot="5400000">
            <a:off x="10530293" y="2891795"/>
            <a:ext cx="274329" cy="246912"/>
          </a:xfrm>
          <a:prstGeom prst="rightArrow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94" name="Arrow: Right 93">
            <a:extLst>
              <a:ext uri="{FF2B5EF4-FFF2-40B4-BE49-F238E27FC236}">
                <a16:creationId xmlns:a16="http://schemas.microsoft.com/office/drawing/2014/main" id="{C86BCC02-DEEA-96BE-DF61-4BE5EFF45A68}"/>
              </a:ext>
            </a:extLst>
          </p:cNvPr>
          <p:cNvSpPr/>
          <p:nvPr/>
        </p:nvSpPr>
        <p:spPr bwMode="auto">
          <a:xfrm rot="16200000">
            <a:off x="10542992" y="3651743"/>
            <a:ext cx="274329" cy="246912"/>
          </a:xfrm>
          <a:prstGeom prst="rightArrow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0473D052-1A9D-0B07-58AD-90B5BCDB71B7}"/>
              </a:ext>
            </a:extLst>
          </p:cNvPr>
          <p:cNvSpPr/>
          <p:nvPr/>
        </p:nvSpPr>
        <p:spPr bwMode="auto">
          <a:xfrm>
            <a:off x="9858498" y="5546163"/>
            <a:ext cx="1676400" cy="300689"/>
          </a:xfrm>
          <a:prstGeom prst="rect">
            <a:avLst/>
          </a:prstGeom>
          <a:solidFill>
            <a:schemeClr val="bg1"/>
          </a:solidFill>
          <a:ln w="571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Child Process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65131102-3B50-9B11-D17F-569D2B638473}"/>
              </a:ext>
            </a:extLst>
          </p:cNvPr>
          <p:cNvSpPr/>
          <p:nvPr/>
        </p:nvSpPr>
        <p:spPr bwMode="auto">
          <a:xfrm>
            <a:off x="11711112" y="1448845"/>
            <a:ext cx="426729" cy="300689"/>
          </a:xfrm>
          <a:prstGeom prst="rect">
            <a:avLst/>
          </a:prstGeom>
          <a:solidFill>
            <a:schemeClr val="bg1"/>
          </a:solidFill>
          <a:ln w="571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FP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0C85260E-4386-0EB8-5C94-242291FE0144}"/>
              </a:ext>
            </a:extLst>
          </p:cNvPr>
          <p:cNvSpPr/>
          <p:nvPr/>
        </p:nvSpPr>
        <p:spPr bwMode="auto">
          <a:xfrm>
            <a:off x="11681685" y="2623732"/>
            <a:ext cx="485584" cy="300689"/>
          </a:xfrm>
          <a:prstGeom prst="rect">
            <a:avLst/>
          </a:prstGeom>
          <a:noFill/>
          <a:ln w="571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SP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BB3559BD-071C-D750-8E51-EAEA2CE3E9B2}"/>
              </a:ext>
            </a:extLst>
          </p:cNvPr>
          <p:cNvSpPr/>
          <p:nvPr/>
        </p:nvSpPr>
        <p:spPr bwMode="auto">
          <a:xfrm>
            <a:off x="11472284" y="3581400"/>
            <a:ext cx="597786" cy="300689"/>
          </a:xfrm>
          <a:prstGeom prst="rect">
            <a:avLst/>
          </a:prstGeom>
          <a:solidFill>
            <a:schemeClr val="bg1"/>
          </a:solidFill>
          <a:ln w="571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EIP = </a:t>
            </a:r>
            <a:r>
              <a:rPr lang="en-US" sz="1000">
                <a:latin typeface="+mn-lt"/>
              </a:rPr>
              <a:t>fork()</a:t>
            </a:r>
            <a:endParaRPr kumimoji="0" lang="en-US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99" name="Arrow: Right 98">
            <a:extLst>
              <a:ext uri="{FF2B5EF4-FFF2-40B4-BE49-F238E27FC236}">
                <a16:creationId xmlns:a16="http://schemas.microsoft.com/office/drawing/2014/main" id="{0982008C-1B4C-DF4A-A6BB-135FE85DD0AD}"/>
              </a:ext>
            </a:extLst>
          </p:cNvPr>
          <p:cNvSpPr/>
          <p:nvPr/>
        </p:nvSpPr>
        <p:spPr bwMode="auto">
          <a:xfrm rot="10800000">
            <a:off x="11490940" y="2654227"/>
            <a:ext cx="230017" cy="246912"/>
          </a:xfrm>
          <a:prstGeom prst="rightArrow">
            <a:avLst/>
          </a:prstGeom>
          <a:solidFill>
            <a:srgbClr val="FF0000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00" name="Arrow: Right 99">
            <a:extLst>
              <a:ext uri="{FF2B5EF4-FFF2-40B4-BE49-F238E27FC236}">
                <a16:creationId xmlns:a16="http://schemas.microsoft.com/office/drawing/2014/main" id="{6DA94D02-14C1-1320-2A55-28C221FD441C}"/>
              </a:ext>
            </a:extLst>
          </p:cNvPr>
          <p:cNvSpPr/>
          <p:nvPr/>
        </p:nvSpPr>
        <p:spPr bwMode="auto">
          <a:xfrm rot="10800000">
            <a:off x="11490940" y="1475734"/>
            <a:ext cx="230017" cy="246912"/>
          </a:xfrm>
          <a:prstGeom prst="rightArrow">
            <a:avLst/>
          </a:prstGeom>
          <a:solidFill>
            <a:srgbClr val="FF0000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57846669"/>
      </p:ext>
    </p:extLst>
  </p:cSld>
  <p:clrMapOvr>
    <a:masterClrMapping/>
  </p:clrMapOvr>
  <p:transition advTm="10381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7" grpId="0" animBg="1"/>
      <p:bldP spid="21" grpId="0" animBg="1"/>
      <p:bldP spid="23" grpId="0" animBg="1"/>
      <p:bldP spid="25" grpId="0" animBg="1"/>
      <p:bldP spid="29" grpId="0" animBg="1"/>
      <p:bldP spid="31" grpId="0" animBg="1"/>
      <p:bldP spid="32" grpId="0" animBg="1"/>
      <p:bldP spid="34" grpId="0" animBg="1"/>
      <p:bldP spid="36" grpId="0" animBg="1"/>
      <p:bldP spid="38" grpId="0" animBg="1"/>
      <p:bldP spid="40" grpId="0" animBg="1"/>
      <p:bldP spid="48" grpId="0" animBg="1"/>
      <p:bldP spid="50" grpId="0" animBg="1"/>
      <p:bldP spid="52" grpId="0" animBg="1"/>
      <p:bldP spid="44" grpId="0" animBg="1"/>
      <p:bldP spid="46" grpId="0" animBg="1"/>
      <p:bldP spid="77" grpId="0" animBg="1"/>
      <p:bldP spid="78" grpId="0" animBg="1"/>
      <p:bldP spid="81" grpId="0" animBg="1"/>
      <p:bldP spid="82" grpId="0" animBg="1"/>
      <p:bldP spid="83" grpId="0" animBg="1"/>
      <p:bldP spid="85" grpId="0" animBg="1"/>
      <p:bldP spid="87" grpId="0" animBg="1"/>
      <p:bldP spid="89" grpId="0" animBg="1"/>
      <p:bldP spid="91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5D372-028F-401E-A250-4227EF9CC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+mj-lt"/>
              </a:rPr>
              <a:t>Forking: Where to restart?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785D9E-08D1-4276-BE86-39FCD3A37F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914400"/>
            <a:ext cx="7213600" cy="5685312"/>
          </a:xfrm>
          <a:solidFill>
            <a:schemeClr val="bg1">
              <a:lumMod val="95000"/>
            </a:schemeClr>
          </a:solidFill>
        </p:spPr>
        <p:txBody>
          <a:bodyPr>
            <a:noAutofit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>
                <a:latin typeface="Courier"/>
                <a:cs typeface="Courier"/>
              </a:rPr>
              <a:t>#include &lt;</a:t>
            </a:r>
            <a:r>
              <a:rPr lang="en-US" sz="1600" err="1">
                <a:latin typeface="Courier"/>
                <a:cs typeface="Courier"/>
              </a:rPr>
              <a:t>stdlib.h</a:t>
            </a:r>
            <a:r>
              <a:rPr lang="en-US" sz="1600">
                <a:latin typeface="Courier"/>
                <a:cs typeface="Courier"/>
              </a:rPr>
              <a:t>&gt;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>
                <a:latin typeface="Courier"/>
                <a:cs typeface="Courier"/>
              </a:rPr>
              <a:t>#include &lt;</a:t>
            </a:r>
            <a:r>
              <a:rPr lang="en-US" sz="1600" err="1">
                <a:latin typeface="Courier"/>
                <a:cs typeface="Courier"/>
              </a:rPr>
              <a:t>stdio.h</a:t>
            </a:r>
            <a:r>
              <a:rPr lang="en-US" sz="1600">
                <a:latin typeface="Courier"/>
                <a:cs typeface="Courier"/>
              </a:rPr>
              <a:t>&gt;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>
                <a:latin typeface="Courier"/>
                <a:cs typeface="Courier"/>
              </a:rPr>
              <a:t>#include &lt;</a:t>
            </a:r>
            <a:r>
              <a:rPr lang="en-US" sz="1600" err="1">
                <a:latin typeface="Courier"/>
                <a:cs typeface="Courier"/>
              </a:rPr>
              <a:t>unistd.h</a:t>
            </a:r>
            <a:r>
              <a:rPr lang="en-US" sz="1600">
                <a:latin typeface="Courier"/>
                <a:cs typeface="Courier"/>
              </a:rPr>
              <a:t>&gt;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>
                <a:latin typeface="Courier"/>
                <a:cs typeface="Courier"/>
              </a:rPr>
              <a:t>#include &lt;sys/</a:t>
            </a:r>
            <a:r>
              <a:rPr lang="en-US" sz="1600" err="1">
                <a:latin typeface="Courier"/>
                <a:cs typeface="Courier"/>
              </a:rPr>
              <a:t>types.h</a:t>
            </a:r>
            <a:r>
              <a:rPr lang="en-US" sz="1600">
                <a:latin typeface="Courier"/>
                <a:cs typeface="Courier"/>
              </a:rPr>
              <a:t>&gt;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sz="1600">
              <a:latin typeface="Courier"/>
              <a:cs typeface="Courier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>
                <a:latin typeface="Courier"/>
                <a:cs typeface="Courier"/>
              </a:rPr>
              <a:t>int main(int </a:t>
            </a:r>
            <a:r>
              <a:rPr lang="en-US" sz="1600" err="1">
                <a:latin typeface="Courier"/>
                <a:cs typeface="Courier"/>
              </a:rPr>
              <a:t>argc</a:t>
            </a:r>
            <a:r>
              <a:rPr lang="en-US" sz="1600">
                <a:latin typeface="Courier"/>
                <a:cs typeface="Courier"/>
              </a:rPr>
              <a:t>, char *</a:t>
            </a:r>
            <a:r>
              <a:rPr lang="en-US" sz="1600" err="1">
                <a:latin typeface="Courier"/>
                <a:cs typeface="Courier"/>
              </a:rPr>
              <a:t>argv</a:t>
            </a:r>
            <a:r>
              <a:rPr lang="en-US" sz="1600">
                <a:latin typeface="Courier"/>
                <a:cs typeface="Courier"/>
              </a:rPr>
              <a:t>[]) 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>
                <a:latin typeface="Courier"/>
                <a:cs typeface="Courier"/>
              </a:rPr>
              <a:t>  </a:t>
            </a:r>
            <a:r>
              <a:rPr lang="en-US" sz="1600" err="1">
                <a:latin typeface="Courier"/>
                <a:cs typeface="Courier"/>
              </a:rPr>
              <a:t>pid_t</a:t>
            </a:r>
            <a:r>
              <a:rPr lang="en-US" sz="1600">
                <a:latin typeface="Courier"/>
                <a:cs typeface="Courier"/>
              </a:rPr>
              <a:t> </a:t>
            </a:r>
            <a:r>
              <a:rPr lang="en-US" sz="1600" err="1">
                <a:latin typeface="Courier"/>
                <a:cs typeface="Courier"/>
              </a:rPr>
              <a:t>cpid</a:t>
            </a:r>
            <a:r>
              <a:rPr lang="en-US" sz="1600">
                <a:latin typeface="Courier"/>
                <a:cs typeface="Courier"/>
              </a:rPr>
              <a:t>, </a:t>
            </a:r>
            <a:r>
              <a:rPr lang="en-US" sz="1600" err="1">
                <a:latin typeface="Courier"/>
                <a:cs typeface="Courier"/>
              </a:rPr>
              <a:t>mypid</a:t>
            </a:r>
            <a:r>
              <a:rPr lang="en-US" sz="1600">
                <a:latin typeface="Courier"/>
                <a:cs typeface="Courier"/>
              </a:rPr>
              <a:t>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>
                <a:latin typeface="Courier"/>
                <a:cs typeface="Courier"/>
              </a:rPr>
              <a:t>  </a:t>
            </a:r>
            <a:r>
              <a:rPr lang="en-US" sz="1600" err="1">
                <a:latin typeface="Courier"/>
                <a:cs typeface="Courier"/>
              </a:rPr>
              <a:t>pid_t</a:t>
            </a:r>
            <a:r>
              <a:rPr lang="en-US" sz="1600">
                <a:latin typeface="Courier"/>
                <a:cs typeface="Courier"/>
              </a:rPr>
              <a:t> </a:t>
            </a:r>
            <a:r>
              <a:rPr lang="en-US" sz="1600" err="1">
                <a:latin typeface="Courier"/>
                <a:cs typeface="Courier"/>
              </a:rPr>
              <a:t>pid</a:t>
            </a:r>
            <a:r>
              <a:rPr lang="en-US" sz="1600">
                <a:latin typeface="Courier"/>
                <a:cs typeface="Courier"/>
              </a:rPr>
              <a:t> = </a:t>
            </a:r>
            <a:r>
              <a:rPr lang="en-US" sz="1600" err="1">
                <a:latin typeface="Courier"/>
                <a:cs typeface="Courier"/>
              </a:rPr>
              <a:t>getpid</a:t>
            </a:r>
            <a:r>
              <a:rPr lang="en-US" sz="1600">
                <a:latin typeface="Courier"/>
                <a:cs typeface="Courier"/>
              </a:rPr>
              <a:t>();            /* get current processes PID */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>
                <a:latin typeface="Courier"/>
                <a:cs typeface="Courier"/>
              </a:rPr>
              <a:t>  </a:t>
            </a:r>
            <a:r>
              <a:rPr lang="en-US" sz="1600" err="1">
                <a:latin typeface="Courier"/>
                <a:cs typeface="Courier"/>
              </a:rPr>
              <a:t>printf</a:t>
            </a:r>
            <a:r>
              <a:rPr lang="en-US" sz="1600">
                <a:latin typeface="Courier"/>
                <a:cs typeface="Courier"/>
              </a:rPr>
              <a:t>("Parent </a:t>
            </a:r>
            <a:r>
              <a:rPr lang="en-US" sz="1600" err="1">
                <a:latin typeface="Courier"/>
                <a:cs typeface="Courier"/>
              </a:rPr>
              <a:t>pid</a:t>
            </a:r>
            <a:r>
              <a:rPr lang="en-US" sz="1600">
                <a:latin typeface="Courier"/>
                <a:cs typeface="Courier"/>
              </a:rPr>
              <a:t>: %d\n", </a:t>
            </a:r>
            <a:r>
              <a:rPr lang="en-US" sz="1600" err="1">
                <a:latin typeface="Courier"/>
                <a:cs typeface="Courier"/>
              </a:rPr>
              <a:t>pid</a:t>
            </a:r>
            <a:r>
              <a:rPr lang="en-US" sz="1600">
                <a:latin typeface="Courier"/>
                <a:cs typeface="Courier"/>
              </a:rPr>
              <a:t>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>
                <a:latin typeface="Courier"/>
                <a:cs typeface="Courier"/>
              </a:rPr>
              <a:t>  </a:t>
            </a:r>
            <a:r>
              <a:rPr lang="en-US" sz="1600" b="1" err="1">
                <a:solidFill>
                  <a:schemeClr val="accent1"/>
                </a:solidFill>
                <a:latin typeface="Courier"/>
                <a:cs typeface="Courier"/>
              </a:rPr>
              <a:t>cpid</a:t>
            </a:r>
            <a:r>
              <a:rPr lang="en-US" sz="1600" b="1">
                <a:solidFill>
                  <a:schemeClr val="accent1"/>
                </a:solidFill>
                <a:latin typeface="Courier"/>
                <a:cs typeface="Courier"/>
              </a:rPr>
              <a:t> = fork();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>
                <a:latin typeface="Courier"/>
                <a:cs typeface="Courier"/>
              </a:rPr>
              <a:t>  if (</a:t>
            </a:r>
            <a:r>
              <a:rPr lang="en-US" sz="1600" err="1">
                <a:latin typeface="Courier"/>
                <a:cs typeface="Courier"/>
              </a:rPr>
              <a:t>cpid</a:t>
            </a:r>
            <a:r>
              <a:rPr lang="en-US" sz="1600">
                <a:latin typeface="Courier"/>
                <a:cs typeface="Courier"/>
              </a:rPr>
              <a:t> &gt; 0) {		     /* Parent Process */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>
                <a:latin typeface="Courier"/>
                <a:cs typeface="Courier"/>
              </a:rPr>
              <a:t>    </a:t>
            </a:r>
            <a:r>
              <a:rPr lang="en-US" sz="1600" err="1">
                <a:latin typeface="Courier"/>
                <a:cs typeface="Courier"/>
              </a:rPr>
              <a:t>mypid</a:t>
            </a:r>
            <a:r>
              <a:rPr lang="en-US" sz="1600">
                <a:latin typeface="Courier"/>
                <a:cs typeface="Courier"/>
              </a:rPr>
              <a:t> = </a:t>
            </a:r>
            <a:r>
              <a:rPr lang="en-US" sz="1600" err="1">
                <a:latin typeface="Courier"/>
                <a:cs typeface="Courier"/>
              </a:rPr>
              <a:t>getpid</a:t>
            </a:r>
            <a:r>
              <a:rPr lang="en-US" sz="1600">
                <a:latin typeface="Courier"/>
                <a:cs typeface="Courier"/>
              </a:rPr>
              <a:t>();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>
                <a:latin typeface="Courier"/>
                <a:cs typeface="Courier"/>
              </a:rPr>
              <a:t>    </a:t>
            </a:r>
            <a:r>
              <a:rPr lang="en-US" sz="1600" err="1">
                <a:latin typeface="Courier"/>
                <a:cs typeface="Courier"/>
              </a:rPr>
              <a:t>printf</a:t>
            </a:r>
            <a:r>
              <a:rPr lang="en-US" sz="1600">
                <a:latin typeface="Courier"/>
                <a:cs typeface="Courier"/>
              </a:rPr>
              <a:t>("[%d] parent of [%d]\n", </a:t>
            </a:r>
            <a:r>
              <a:rPr lang="en-US" sz="1600" err="1">
                <a:latin typeface="Courier"/>
                <a:cs typeface="Courier"/>
              </a:rPr>
              <a:t>mypid</a:t>
            </a:r>
            <a:r>
              <a:rPr lang="en-US" sz="1600">
                <a:latin typeface="Courier"/>
                <a:cs typeface="Courier"/>
              </a:rPr>
              <a:t>, </a:t>
            </a:r>
            <a:r>
              <a:rPr lang="en-US" sz="1600" err="1">
                <a:latin typeface="Courier"/>
                <a:cs typeface="Courier"/>
              </a:rPr>
              <a:t>cpid</a:t>
            </a:r>
            <a:r>
              <a:rPr lang="en-US" sz="1600">
                <a:latin typeface="Courier"/>
                <a:cs typeface="Courier"/>
              </a:rPr>
              <a:t>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>
                <a:latin typeface="Courier"/>
                <a:cs typeface="Courier"/>
              </a:rPr>
              <a:t>  } else if (</a:t>
            </a:r>
            <a:r>
              <a:rPr lang="en-US" sz="1600" err="1">
                <a:latin typeface="Courier"/>
                <a:cs typeface="Courier"/>
              </a:rPr>
              <a:t>cpid</a:t>
            </a:r>
            <a:r>
              <a:rPr lang="en-US" sz="1600">
                <a:latin typeface="Courier"/>
                <a:cs typeface="Courier"/>
              </a:rPr>
              <a:t> == 0) {	     /* Child Process */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>
                <a:latin typeface="Courier"/>
                <a:cs typeface="Courier"/>
              </a:rPr>
              <a:t>    </a:t>
            </a:r>
            <a:r>
              <a:rPr lang="en-US" sz="1600" err="1">
                <a:latin typeface="Courier"/>
                <a:cs typeface="Courier"/>
              </a:rPr>
              <a:t>mypid</a:t>
            </a:r>
            <a:r>
              <a:rPr lang="en-US" sz="1600">
                <a:latin typeface="Courier"/>
                <a:cs typeface="Courier"/>
              </a:rPr>
              <a:t> = </a:t>
            </a:r>
            <a:r>
              <a:rPr lang="en-US" sz="1600" err="1">
                <a:latin typeface="Courier"/>
                <a:cs typeface="Courier"/>
              </a:rPr>
              <a:t>getpid</a:t>
            </a:r>
            <a:r>
              <a:rPr lang="en-US" sz="1600">
                <a:latin typeface="Courier"/>
                <a:cs typeface="Courier"/>
              </a:rPr>
              <a:t>();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>
                <a:latin typeface="Courier"/>
                <a:cs typeface="Courier"/>
              </a:rPr>
              <a:t>    </a:t>
            </a:r>
            <a:r>
              <a:rPr lang="en-US" sz="1600" err="1">
                <a:latin typeface="Courier"/>
                <a:cs typeface="Courier"/>
              </a:rPr>
              <a:t>printf</a:t>
            </a:r>
            <a:r>
              <a:rPr lang="en-US" sz="1600">
                <a:latin typeface="Courier"/>
                <a:cs typeface="Courier"/>
              </a:rPr>
              <a:t>("[%d] child\n", </a:t>
            </a:r>
            <a:r>
              <a:rPr lang="en-US" sz="1600" err="1">
                <a:latin typeface="Courier"/>
                <a:cs typeface="Courier"/>
              </a:rPr>
              <a:t>mypid</a:t>
            </a:r>
            <a:r>
              <a:rPr lang="en-US" sz="1600">
                <a:latin typeface="Courier"/>
                <a:cs typeface="Courier"/>
              </a:rPr>
              <a:t>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>
                <a:latin typeface="Courier"/>
                <a:cs typeface="Courier"/>
              </a:rPr>
              <a:t>  } else 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>
                <a:latin typeface="Courier"/>
                <a:cs typeface="Courier"/>
              </a:rPr>
              <a:t>    </a:t>
            </a:r>
            <a:r>
              <a:rPr lang="en-US" sz="1600" err="1">
                <a:latin typeface="Courier"/>
                <a:cs typeface="Courier"/>
              </a:rPr>
              <a:t>perror</a:t>
            </a:r>
            <a:r>
              <a:rPr lang="en-US" sz="1600">
                <a:latin typeface="Courier"/>
                <a:cs typeface="Courier"/>
              </a:rPr>
              <a:t>("Fork failed");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>
                <a:latin typeface="Courier"/>
                <a:cs typeface="Courier"/>
              </a:rPr>
              <a:t>  }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>
                <a:latin typeface="Courier"/>
                <a:cs typeface="Courier"/>
              </a:rPr>
              <a:t>}</a:t>
            </a:r>
          </a:p>
          <a:p>
            <a:pPr marL="0" indent="0">
              <a:buNone/>
            </a:pPr>
            <a:endParaRPr lang="en-US" sz="1600">
              <a:latin typeface="Courier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EF95DE8-A6DB-5683-8227-23B4E690BBEC}"/>
              </a:ext>
            </a:extLst>
          </p:cNvPr>
          <p:cNvSpPr/>
          <p:nvPr/>
        </p:nvSpPr>
        <p:spPr bwMode="auto">
          <a:xfrm>
            <a:off x="7696200" y="1337610"/>
            <a:ext cx="3887972" cy="300689"/>
          </a:xfrm>
          <a:prstGeom prst="rect">
            <a:avLst/>
          </a:prstGeom>
          <a:solidFill>
            <a:schemeClr val="bg1"/>
          </a:solidFill>
          <a:ln w="571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Where does the child process start executing?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E358CC7-E390-168C-B659-DC50846B031C}"/>
              </a:ext>
            </a:extLst>
          </p:cNvPr>
          <p:cNvSpPr/>
          <p:nvPr/>
        </p:nvSpPr>
        <p:spPr bwMode="auto">
          <a:xfrm>
            <a:off x="7620000" y="2590800"/>
            <a:ext cx="3887972" cy="300689"/>
          </a:xfrm>
          <a:prstGeom prst="rect">
            <a:avLst/>
          </a:prstGeom>
          <a:solidFill>
            <a:schemeClr val="bg1"/>
          </a:solidFill>
          <a:ln w="571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arenR"/>
              <a:tabLst/>
            </a:pPr>
            <a:r>
              <a: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From int main?</a:t>
            </a:r>
          </a:p>
          <a:p>
            <a:pPr marL="342900" marR="0" indent="-3429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arenR"/>
              <a:tabLst/>
            </a:pPr>
            <a:r>
              <a: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If </a:t>
            </a:r>
            <a:r>
              <a:rPr lang="en-US" sz="2400">
                <a:latin typeface="+mn-lt"/>
              </a:rPr>
              <a:t>(</a:t>
            </a:r>
            <a:r>
              <a:rPr lang="en-US" sz="2400" err="1">
                <a:latin typeface="+mn-lt"/>
              </a:rPr>
              <a:t>cpid</a:t>
            </a:r>
            <a:r>
              <a:rPr lang="en-US" sz="2400">
                <a:latin typeface="+mn-lt"/>
              </a:rPr>
              <a:t> &gt; 0)? </a:t>
            </a: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6FC5BAF-7A56-FB63-6399-A45B928A3162}"/>
              </a:ext>
            </a:extLst>
          </p:cNvPr>
          <p:cNvSpPr/>
          <p:nvPr/>
        </p:nvSpPr>
        <p:spPr bwMode="auto">
          <a:xfrm>
            <a:off x="7772400" y="4800600"/>
            <a:ext cx="3887972" cy="300689"/>
          </a:xfrm>
          <a:prstGeom prst="rect">
            <a:avLst/>
          </a:prstGeom>
          <a:solidFill>
            <a:schemeClr val="bg1"/>
          </a:solidFill>
          <a:ln w="571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Remember! Instruction pointer is pointing to the same fork() instruction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33448150"/>
      </p:ext>
    </p:extLst>
  </p:cSld>
  <p:clrMapOvr>
    <a:masterClrMapping/>
  </p:clrMapOvr>
  <p:transition advTm="94725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1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5D372-028F-401E-A250-4227EF9CC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+mj-lt"/>
              </a:rPr>
              <a:t>Forked Process: Who am I?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785D9E-08D1-4276-BE86-39FCD3A37F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914400"/>
            <a:ext cx="7213600" cy="5685312"/>
          </a:xfrm>
          <a:solidFill>
            <a:schemeClr val="bg1">
              <a:lumMod val="95000"/>
            </a:schemeClr>
          </a:solidFill>
        </p:spPr>
        <p:txBody>
          <a:bodyPr>
            <a:noAutofit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>
                <a:latin typeface="Courier"/>
                <a:cs typeface="Courier"/>
              </a:rPr>
              <a:t>#include &lt;</a:t>
            </a:r>
            <a:r>
              <a:rPr lang="en-US" sz="1600" err="1">
                <a:latin typeface="Courier"/>
                <a:cs typeface="Courier"/>
              </a:rPr>
              <a:t>stdlib.h</a:t>
            </a:r>
            <a:r>
              <a:rPr lang="en-US" sz="1600">
                <a:latin typeface="Courier"/>
                <a:cs typeface="Courier"/>
              </a:rPr>
              <a:t>&gt;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>
                <a:latin typeface="Courier"/>
                <a:cs typeface="Courier"/>
              </a:rPr>
              <a:t>#include &lt;</a:t>
            </a:r>
            <a:r>
              <a:rPr lang="en-US" sz="1600" err="1">
                <a:latin typeface="Courier"/>
                <a:cs typeface="Courier"/>
              </a:rPr>
              <a:t>stdio.h</a:t>
            </a:r>
            <a:r>
              <a:rPr lang="en-US" sz="1600">
                <a:latin typeface="Courier"/>
                <a:cs typeface="Courier"/>
              </a:rPr>
              <a:t>&gt;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>
                <a:latin typeface="Courier"/>
                <a:cs typeface="Courier"/>
              </a:rPr>
              <a:t>#include &lt;</a:t>
            </a:r>
            <a:r>
              <a:rPr lang="en-US" sz="1600" err="1">
                <a:latin typeface="Courier"/>
                <a:cs typeface="Courier"/>
              </a:rPr>
              <a:t>unistd.h</a:t>
            </a:r>
            <a:r>
              <a:rPr lang="en-US" sz="1600">
                <a:latin typeface="Courier"/>
                <a:cs typeface="Courier"/>
              </a:rPr>
              <a:t>&gt;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>
                <a:latin typeface="Courier"/>
                <a:cs typeface="Courier"/>
              </a:rPr>
              <a:t>#include &lt;sys/</a:t>
            </a:r>
            <a:r>
              <a:rPr lang="en-US" sz="1600" err="1">
                <a:latin typeface="Courier"/>
                <a:cs typeface="Courier"/>
              </a:rPr>
              <a:t>types.h</a:t>
            </a:r>
            <a:r>
              <a:rPr lang="en-US" sz="1600">
                <a:latin typeface="Courier"/>
                <a:cs typeface="Courier"/>
              </a:rPr>
              <a:t>&gt;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sz="1600">
              <a:latin typeface="Courier"/>
              <a:cs typeface="Courier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>
                <a:latin typeface="Courier"/>
                <a:cs typeface="Courier"/>
              </a:rPr>
              <a:t>int main(int </a:t>
            </a:r>
            <a:r>
              <a:rPr lang="en-US" sz="1600" err="1">
                <a:latin typeface="Courier"/>
                <a:cs typeface="Courier"/>
              </a:rPr>
              <a:t>argc</a:t>
            </a:r>
            <a:r>
              <a:rPr lang="en-US" sz="1600">
                <a:latin typeface="Courier"/>
                <a:cs typeface="Courier"/>
              </a:rPr>
              <a:t>, char *</a:t>
            </a:r>
            <a:r>
              <a:rPr lang="en-US" sz="1600" err="1">
                <a:latin typeface="Courier"/>
                <a:cs typeface="Courier"/>
              </a:rPr>
              <a:t>argv</a:t>
            </a:r>
            <a:r>
              <a:rPr lang="en-US" sz="1600">
                <a:latin typeface="Courier"/>
                <a:cs typeface="Courier"/>
              </a:rPr>
              <a:t>[]) 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>
                <a:latin typeface="Courier"/>
                <a:cs typeface="Courier"/>
              </a:rPr>
              <a:t>  </a:t>
            </a:r>
            <a:r>
              <a:rPr lang="en-US" sz="1600" err="1">
                <a:latin typeface="Courier"/>
                <a:cs typeface="Courier"/>
              </a:rPr>
              <a:t>pid_t</a:t>
            </a:r>
            <a:r>
              <a:rPr lang="en-US" sz="1600">
                <a:latin typeface="Courier"/>
                <a:cs typeface="Courier"/>
              </a:rPr>
              <a:t> </a:t>
            </a:r>
            <a:r>
              <a:rPr lang="en-US" sz="1600" err="1">
                <a:latin typeface="Courier"/>
                <a:cs typeface="Courier"/>
              </a:rPr>
              <a:t>cpid</a:t>
            </a:r>
            <a:r>
              <a:rPr lang="en-US" sz="1600">
                <a:latin typeface="Courier"/>
                <a:cs typeface="Courier"/>
              </a:rPr>
              <a:t>, </a:t>
            </a:r>
            <a:r>
              <a:rPr lang="en-US" sz="1600" err="1">
                <a:latin typeface="Courier"/>
                <a:cs typeface="Courier"/>
              </a:rPr>
              <a:t>mypid</a:t>
            </a:r>
            <a:r>
              <a:rPr lang="en-US" sz="1600">
                <a:latin typeface="Courier"/>
                <a:cs typeface="Courier"/>
              </a:rPr>
              <a:t>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>
                <a:latin typeface="Courier"/>
                <a:cs typeface="Courier"/>
              </a:rPr>
              <a:t>  </a:t>
            </a:r>
            <a:r>
              <a:rPr lang="en-US" sz="1600" err="1">
                <a:latin typeface="Courier"/>
                <a:cs typeface="Courier"/>
              </a:rPr>
              <a:t>pid_t</a:t>
            </a:r>
            <a:r>
              <a:rPr lang="en-US" sz="1600">
                <a:latin typeface="Courier"/>
                <a:cs typeface="Courier"/>
              </a:rPr>
              <a:t> </a:t>
            </a:r>
            <a:r>
              <a:rPr lang="en-US" sz="1600" err="1">
                <a:latin typeface="Courier"/>
                <a:cs typeface="Courier"/>
              </a:rPr>
              <a:t>pid</a:t>
            </a:r>
            <a:r>
              <a:rPr lang="en-US" sz="1600">
                <a:latin typeface="Courier"/>
                <a:cs typeface="Courier"/>
              </a:rPr>
              <a:t> = </a:t>
            </a:r>
            <a:r>
              <a:rPr lang="en-US" sz="1600" err="1">
                <a:latin typeface="Courier"/>
                <a:cs typeface="Courier"/>
              </a:rPr>
              <a:t>getpid</a:t>
            </a:r>
            <a:r>
              <a:rPr lang="en-US" sz="1600">
                <a:latin typeface="Courier"/>
                <a:cs typeface="Courier"/>
              </a:rPr>
              <a:t>();            /* get current processes PID */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>
                <a:latin typeface="Courier"/>
                <a:cs typeface="Courier"/>
              </a:rPr>
              <a:t>  </a:t>
            </a:r>
            <a:r>
              <a:rPr lang="en-US" sz="1600" err="1">
                <a:latin typeface="Courier"/>
                <a:cs typeface="Courier"/>
              </a:rPr>
              <a:t>printf</a:t>
            </a:r>
            <a:r>
              <a:rPr lang="en-US" sz="1600">
                <a:latin typeface="Courier"/>
                <a:cs typeface="Courier"/>
              </a:rPr>
              <a:t>("Parent </a:t>
            </a:r>
            <a:r>
              <a:rPr lang="en-US" sz="1600" err="1">
                <a:latin typeface="Courier"/>
                <a:cs typeface="Courier"/>
              </a:rPr>
              <a:t>pid</a:t>
            </a:r>
            <a:r>
              <a:rPr lang="en-US" sz="1600">
                <a:latin typeface="Courier"/>
                <a:cs typeface="Courier"/>
              </a:rPr>
              <a:t>: %d\n", </a:t>
            </a:r>
            <a:r>
              <a:rPr lang="en-US" sz="1600" err="1">
                <a:latin typeface="Courier"/>
                <a:cs typeface="Courier"/>
              </a:rPr>
              <a:t>pid</a:t>
            </a:r>
            <a:r>
              <a:rPr lang="en-US" sz="1600">
                <a:latin typeface="Courier"/>
                <a:cs typeface="Courier"/>
              </a:rPr>
              <a:t>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>
                <a:latin typeface="Courier"/>
                <a:cs typeface="Courier"/>
              </a:rPr>
              <a:t>  </a:t>
            </a:r>
            <a:r>
              <a:rPr lang="en-US" sz="1600" err="1">
                <a:latin typeface="Courier"/>
                <a:cs typeface="Courier"/>
              </a:rPr>
              <a:t>cpid</a:t>
            </a:r>
            <a:r>
              <a:rPr lang="en-US" sz="1600">
                <a:latin typeface="Courier"/>
                <a:cs typeface="Courier"/>
              </a:rPr>
              <a:t> = fork();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b="1">
                <a:solidFill>
                  <a:schemeClr val="accent1"/>
                </a:solidFill>
                <a:latin typeface="Courier"/>
                <a:cs typeface="Courier"/>
              </a:rPr>
              <a:t>  if (</a:t>
            </a:r>
            <a:r>
              <a:rPr lang="en-US" sz="1600" b="1" err="1">
                <a:solidFill>
                  <a:schemeClr val="accent1"/>
                </a:solidFill>
                <a:latin typeface="Courier"/>
                <a:cs typeface="Courier"/>
              </a:rPr>
              <a:t>cpid</a:t>
            </a:r>
            <a:r>
              <a:rPr lang="en-US" sz="1600" b="1">
                <a:solidFill>
                  <a:schemeClr val="accent1"/>
                </a:solidFill>
                <a:latin typeface="Courier"/>
                <a:cs typeface="Courier"/>
              </a:rPr>
              <a:t> &gt; 0) {</a:t>
            </a:r>
            <a:r>
              <a:rPr lang="en-US" sz="1600">
                <a:latin typeface="Courier"/>
                <a:cs typeface="Courier"/>
              </a:rPr>
              <a:t>		     /* Parent Process */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>
                <a:latin typeface="Courier"/>
                <a:cs typeface="Courier"/>
              </a:rPr>
              <a:t>    </a:t>
            </a:r>
            <a:r>
              <a:rPr lang="en-US" sz="1600" err="1">
                <a:latin typeface="Courier"/>
                <a:cs typeface="Courier"/>
              </a:rPr>
              <a:t>mypid</a:t>
            </a:r>
            <a:r>
              <a:rPr lang="en-US" sz="1600">
                <a:latin typeface="Courier"/>
                <a:cs typeface="Courier"/>
              </a:rPr>
              <a:t> = </a:t>
            </a:r>
            <a:r>
              <a:rPr lang="en-US" sz="1600" err="1">
                <a:latin typeface="Courier"/>
                <a:cs typeface="Courier"/>
              </a:rPr>
              <a:t>getpid</a:t>
            </a:r>
            <a:r>
              <a:rPr lang="en-US" sz="1600">
                <a:latin typeface="Courier"/>
                <a:cs typeface="Courier"/>
              </a:rPr>
              <a:t>();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>
                <a:latin typeface="Courier"/>
                <a:cs typeface="Courier"/>
              </a:rPr>
              <a:t>    </a:t>
            </a:r>
            <a:r>
              <a:rPr lang="en-US" sz="1600" err="1">
                <a:latin typeface="Courier"/>
                <a:cs typeface="Courier"/>
              </a:rPr>
              <a:t>printf</a:t>
            </a:r>
            <a:r>
              <a:rPr lang="en-US" sz="1600">
                <a:latin typeface="Courier"/>
                <a:cs typeface="Courier"/>
              </a:rPr>
              <a:t>("[%d] parent of [%d]\n", </a:t>
            </a:r>
            <a:r>
              <a:rPr lang="en-US" sz="1600" err="1">
                <a:latin typeface="Courier"/>
                <a:cs typeface="Courier"/>
              </a:rPr>
              <a:t>mypid</a:t>
            </a:r>
            <a:r>
              <a:rPr lang="en-US" sz="1600">
                <a:latin typeface="Courier"/>
                <a:cs typeface="Courier"/>
              </a:rPr>
              <a:t>, </a:t>
            </a:r>
            <a:r>
              <a:rPr lang="en-US" sz="1600" err="1">
                <a:latin typeface="Courier"/>
                <a:cs typeface="Courier"/>
              </a:rPr>
              <a:t>cpid</a:t>
            </a:r>
            <a:r>
              <a:rPr lang="en-US" sz="1600">
                <a:latin typeface="Courier"/>
                <a:cs typeface="Courier"/>
              </a:rPr>
              <a:t>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>
                <a:latin typeface="Courier"/>
                <a:cs typeface="Courier"/>
              </a:rPr>
              <a:t>  </a:t>
            </a:r>
            <a:r>
              <a:rPr lang="en-US" sz="1600" b="1">
                <a:solidFill>
                  <a:schemeClr val="accent1"/>
                </a:solidFill>
                <a:latin typeface="Courier"/>
                <a:cs typeface="Courier"/>
              </a:rPr>
              <a:t>} else if (</a:t>
            </a:r>
            <a:r>
              <a:rPr lang="en-US" sz="1600" b="1" err="1">
                <a:solidFill>
                  <a:schemeClr val="accent1"/>
                </a:solidFill>
                <a:latin typeface="Courier"/>
                <a:cs typeface="Courier"/>
              </a:rPr>
              <a:t>cpid</a:t>
            </a:r>
            <a:r>
              <a:rPr lang="en-US" sz="1600" b="1">
                <a:solidFill>
                  <a:schemeClr val="accent1"/>
                </a:solidFill>
                <a:latin typeface="Courier"/>
                <a:cs typeface="Courier"/>
              </a:rPr>
              <a:t> == 0) {</a:t>
            </a:r>
            <a:r>
              <a:rPr lang="en-US" sz="1600">
                <a:latin typeface="Courier"/>
                <a:cs typeface="Courier"/>
              </a:rPr>
              <a:t>	     /* Child Process */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>
                <a:latin typeface="Courier"/>
                <a:cs typeface="Courier"/>
              </a:rPr>
              <a:t>    </a:t>
            </a:r>
            <a:r>
              <a:rPr lang="en-US" sz="1600" err="1">
                <a:latin typeface="Courier"/>
                <a:cs typeface="Courier"/>
              </a:rPr>
              <a:t>mypid</a:t>
            </a:r>
            <a:r>
              <a:rPr lang="en-US" sz="1600">
                <a:latin typeface="Courier"/>
                <a:cs typeface="Courier"/>
              </a:rPr>
              <a:t> = </a:t>
            </a:r>
            <a:r>
              <a:rPr lang="en-US" sz="1600" err="1">
                <a:latin typeface="Courier"/>
                <a:cs typeface="Courier"/>
              </a:rPr>
              <a:t>getpid</a:t>
            </a:r>
            <a:r>
              <a:rPr lang="en-US" sz="1600">
                <a:latin typeface="Courier"/>
                <a:cs typeface="Courier"/>
              </a:rPr>
              <a:t>();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>
                <a:latin typeface="Courier"/>
                <a:cs typeface="Courier"/>
              </a:rPr>
              <a:t>    </a:t>
            </a:r>
            <a:r>
              <a:rPr lang="en-US" sz="1600" err="1">
                <a:latin typeface="Courier"/>
                <a:cs typeface="Courier"/>
              </a:rPr>
              <a:t>printf</a:t>
            </a:r>
            <a:r>
              <a:rPr lang="en-US" sz="1600">
                <a:latin typeface="Courier"/>
                <a:cs typeface="Courier"/>
              </a:rPr>
              <a:t>("[%d] child\n", </a:t>
            </a:r>
            <a:r>
              <a:rPr lang="en-US" sz="1600" err="1">
                <a:latin typeface="Courier"/>
                <a:cs typeface="Courier"/>
              </a:rPr>
              <a:t>mypid</a:t>
            </a:r>
            <a:r>
              <a:rPr lang="en-US" sz="1600">
                <a:latin typeface="Courier"/>
                <a:cs typeface="Courier"/>
              </a:rPr>
              <a:t>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>
                <a:latin typeface="Courier"/>
                <a:cs typeface="Courier"/>
              </a:rPr>
              <a:t>  } else 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>
                <a:latin typeface="Courier"/>
                <a:cs typeface="Courier"/>
              </a:rPr>
              <a:t>    </a:t>
            </a:r>
            <a:r>
              <a:rPr lang="en-US" sz="1600" err="1">
                <a:latin typeface="Courier"/>
                <a:cs typeface="Courier"/>
              </a:rPr>
              <a:t>perror</a:t>
            </a:r>
            <a:r>
              <a:rPr lang="en-US" sz="1600">
                <a:latin typeface="Courier"/>
                <a:cs typeface="Courier"/>
              </a:rPr>
              <a:t>("Fork failed");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>
                <a:latin typeface="Courier"/>
                <a:cs typeface="Courier"/>
              </a:rPr>
              <a:t>  }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>
                <a:latin typeface="Courier"/>
                <a:cs typeface="Courier"/>
              </a:rPr>
              <a:t>}</a:t>
            </a:r>
          </a:p>
          <a:p>
            <a:pPr marL="0" indent="0">
              <a:buNone/>
            </a:pPr>
            <a:endParaRPr lang="en-US" sz="1600">
              <a:latin typeface="Courier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6FC5BAF-7A56-FB63-6399-A45B928A3162}"/>
              </a:ext>
            </a:extLst>
          </p:cNvPr>
          <p:cNvSpPr/>
          <p:nvPr/>
        </p:nvSpPr>
        <p:spPr bwMode="auto">
          <a:xfrm>
            <a:off x="7700568" y="2209800"/>
            <a:ext cx="3887972" cy="300689"/>
          </a:xfrm>
          <a:prstGeom prst="rect">
            <a:avLst/>
          </a:prstGeom>
          <a:solidFill>
            <a:schemeClr val="bg1"/>
          </a:solidFill>
          <a:ln w="571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How do you determine whether you are the parent or the child?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2182DA0-90C5-5F77-531B-8D137303F4B8}"/>
              </a:ext>
            </a:extLst>
          </p:cNvPr>
          <p:cNvSpPr/>
          <p:nvPr/>
        </p:nvSpPr>
        <p:spPr bwMode="auto">
          <a:xfrm>
            <a:off x="7669991" y="4034490"/>
            <a:ext cx="4114800" cy="1905000"/>
          </a:xfrm>
          <a:prstGeom prst="rect">
            <a:avLst/>
          </a:prstGeom>
          <a:solidFill>
            <a:schemeClr val="bg1"/>
          </a:solidFill>
          <a:ln w="571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Fork() returns PID</a:t>
            </a:r>
            <a:r>
              <a:rPr kumimoji="0" lang="en-US" sz="2400" b="1" i="0" u="none" strike="noStrike" cap="none" normalizeH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of child to parent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400" baseline="0">
              <a:latin typeface="+mn-lt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>
                <a:latin typeface="+mn-lt"/>
              </a:rPr>
              <a:t>If returns 0 then are child</a:t>
            </a: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18845157"/>
      </p:ext>
    </p:extLst>
  </p:cSld>
  <p:clrMapOvr>
    <a:masterClrMapping/>
  </p:clrMapOvr>
  <p:transition advTm="83904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E8FEF-F894-4504-8507-F3A6AD5DC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+mj-lt"/>
              </a:rPr>
              <a:t>Fork Ordering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CBE2A5-AAF6-43A8-B10B-8A46F0AF00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600200"/>
            <a:ext cx="4114800" cy="4038600"/>
          </a:xfrm>
          <a:solidFill>
            <a:schemeClr val="bg2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Courier"/>
                <a:cs typeface="Courier"/>
              </a:rPr>
              <a:t>int </a:t>
            </a:r>
            <a:r>
              <a:rPr lang="en-US" sz="1600" err="1">
                <a:solidFill>
                  <a:srgbClr val="000000"/>
                </a:solidFill>
                <a:latin typeface="Courier"/>
                <a:cs typeface="Courier"/>
              </a:rPr>
              <a:t>i</a:t>
            </a:r>
            <a:r>
              <a:rPr lang="en-US" sz="1600">
                <a:solidFill>
                  <a:srgbClr val="000000"/>
                </a:solidFill>
                <a:latin typeface="Courier"/>
                <a:cs typeface="Courier"/>
              </a:rPr>
              <a:t>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600" err="1">
                <a:solidFill>
                  <a:srgbClr val="000000"/>
                </a:solidFill>
                <a:latin typeface="Courier"/>
                <a:cs typeface="Courier"/>
              </a:rPr>
              <a:t>pid_t</a:t>
            </a:r>
            <a:r>
              <a:rPr lang="en-US" sz="160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1600" err="1">
                <a:solidFill>
                  <a:srgbClr val="000000"/>
                </a:solidFill>
                <a:latin typeface="Courier"/>
                <a:cs typeface="Courier"/>
              </a:rPr>
              <a:t>cpid</a:t>
            </a:r>
            <a:r>
              <a:rPr lang="en-US" sz="1600">
                <a:solidFill>
                  <a:srgbClr val="000000"/>
                </a:solidFill>
                <a:latin typeface="Courier"/>
                <a:cs typeface="Courier"/>
              </a:rPr>
              <a:t> = fork();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Courier"/>
                <a:cs typeface="Courier"/>
              </a:rPr>
              <a:t>if (</a:t>
            </a:r>
            <a:r>
              <a:rPr lang="en-US" sz="1600" err="1">
                <a:solidFill>
                  <a:srgbClr val="000000"/>
                </a:solidFill>
                <a:latin typeface="Courier"/>
                <a:cs typeface="Courier"/>
              </a:rPr>
              <a:t>cpid</a:t>
            </a:r>
            <a:r>
              <a:rPr lang="en-US" sz="1600">
                <a:solidFill>
                  <a:srgbClr val="000000"/>
                </a:solidFill>
                <a:latin typeface="Courier"/>
                <a:cs typeface="Courier"/>
              </a:rPr>
              <a:t> &gt; 0) {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Courier"/>
                <a:cs typeface="Courier"/>
              </a:rPr>
              <a:t>  for (</a:t>
            </a:r>
            <a:r>
              <a:rPr lang="en-US" sz="1600" err="1">
                <a:solidFill>
                  <a:srgbClr val="000000"/>
                </a:solidFill>
                <a:latin typeface="Courier"/>
                <a:cs typeface="Courier"/>
              </a:rPr>
              <a:t>i</a:t>
            </a:r>
            <a:r>
              <a:rPr lang="en-US" sz="1600">
                <a:solidFill>
                  <a:srgbClr val="000000"/>
                </a:solidFill>
                <a:latin typeface="Courier"/>
                <a:cs typeface="Courier"/>
              </a:rPr>
              <a:t> = 0; </a:t>
            </a:r>
            <a:r>
              <a:rPr lang="en-US" sz="1600" err="1">
                <a:solidFill>
                  <a:srgbClr val="000000"/>
                </a:solidFill>
                <a:latin typeface="Courier"/>
                <a:cs typeface="Courier"/>
              </a:rPr>
              <a:t>i</a:t>
            </a:r>
            <a:r>
              <a:rPr lang="en-US" sz="1600">
                <a:solidFill>
                  <a:srgbClr val="000000"/>
                </a:solidFill>
                <a:latin typeface="Courier"/>
                <a:cs typeface="Courier"/>
              </a:rPr>
              <a:t> &lt; 10; </a:t>
            </a:r>
            <a:r>
              <a:rPr lang="en-US" sz="1600" err="1">
                <a:solidFill>
                  <a:srgbClr val="000000"/>
                </a:solidFill>
                <a:latin typeface="Courier"/>
                <a:cs typeface="Courier"/>
              </a:rPr>
              <a:t>i</a:t>
            </a:r>
            <a:r>
              <a:rPr lang="en-US" sz="1600">
                <a:solidFill>
                  <a:srgbClr val="000000"/>
                </a:solidFill>
                <a:latin typeface="Courier"/>
                <a:cs typeface="Courier"/>
              </a:rPr>
              <a:t>++) {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Courier"/>
                <a:cs typeface="Courier"/>
              </a:rPr>
              <a:t>    </a:t>
            </a:r>
            <a:r>
              <a:rPr lang="en-US" sz="1600" err="1">
                <a:solidFill>
                  <a:srgbClr val="000000"/>
                </a:solidFill>
                <a:latin typeface="Courier"/>
                <a:cs typeface="Courier"/>
              </a:rPr>
              <a:t>printf</a:t>
            </a:r>
            <a:r>
              <a:rPr lang="en-US" sz="1600">
                <a:solidFill>
                  <a:srgbClr val="000000"/>
                </a:solidFill>
                <a:latin typeface="Courier"/>
                <a:cs typeface="Courier"/>
              </a:rPr>
              <a:t>("Parent: %d\n", </a:t>
            </a:r>
            <a:r>
              <a:rPr lang="en-US" sz="1600" err="1">
                <a:solidFill>
                  <a:srgbClr val="000000"/>
                </a:solidFill>
                <a:latin typeface="Courier"/>
                <a:cs typeface="Courier"/>
              </a:rPr>
              <a:t>i</a:t>
            </a:r>
            <a:r>
              <a:rPr lang="en-US" sz="1600">
                <a:solidFill>
                  <a:srgbClr val="000000"/>
                </a:solidFill>
                <a:latin typeface="Courier"/>
                <a:cs typeface="Courier"/>
              </a:rPr>
              <a:t>);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Courier"/>
                <a:cs typeface="Courier"/>
              </a:rPr>
              <a:t>    // sleep(1);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Courier"/>
                <a:cs typeface="Courier"/>
              </a:rPr>
              <a:t>  }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Courier"/>
                <a:cs typeface="Courier"/>
              </a:rPr>
              <a:t>} else if (</a:t>
            </a:r>
            <a:r>
              <a:rPr lang="en-US" sz="1600" err="1">
                <a:solidFill>
                  <a:srgbClr val="000000"/>
                </a:solidFill>
                <a:latin typeface="Courier"/>
                <a:cs typeface="Courier"/>
              </a:rPr>
              <a:t>cpid</a:t>
            </a:r>
            <a:r>
              <a:rPr lang="en-US" sz="1600">
                <a:solidFill>
                  <a:srgbClr val="000000"/>
                </a:solidFill>
                <a:latin typeface="Courier"/>
                <a:cs typeface="Courier"/>
              </a:rPr>
              <a:t> == 0) {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Courier"/>
                <a:cs typeface="Courier"/>
              </a:rPr>
              <a:t>  for (</a:t>
            </a:r>
            <a:r>
              <a:rPr lang="en-US" sz="1600" err="1">
                <a:solidFill>
                  <a:srgbClr val="000000"/>
                </a:solidFill>
                <a:latin typeface="Courier"/>
                <a:cs typeface="Courier"/>
              </a:rPr>
              <a:t>i</a:t>
            </a:r>
            <a:r>
              <a:rPr lang="en-US" sz="1600">
                <a:solidFill>
                  <a:srgbClr val="000000"/>
                </a:solidFill>
                <a:latin typeface="Courier"/>
                <a:cs typeface="Courier"/>
              </a:rPr>
              <a:t> = 0; </a:t>
            </a:r>
            <a:r>
              <a:rPr lang="en-US" sz="1600" err="1">
                <a:solidFill>
                  <a:srgbClr val="000000"/>
                </a:solidFill>
                <a:latin typeface="Courier"/>
                <a:cs typeface="Courier"/>
              </a:rPr>
              <a:t>i</a:t>
            </a:r>
            <a:r>
              <a:rPr lang="en-US" sz="1600">
                <a:solidFill>
                  <a:srgbClr val="000000"/>
                </a:solidFill>
                <a:latin typeface="Courier"/>
                <a:cs typeface="Courier"/>
              </a:rPr>
              <a:t> &gt; -10; </a:t>
            </a:r>
            <a:r>
              <a:rPr lang="en-US" sz="1600" err="1">
                <a:solidFill>
                  <a:srgbClr val="000000"/>
                </a:solidFill>
                <a:latin typeface="Courier"/>
                <a:cs typeface="Courier"/>
              </a:rPr>
              <a:t>i</a:t>
            </a:r>
            <a:r>
              <a:rPr lang="en-US" sz="1600">
                <a:solidFill>
                  <a:srgbClr val="000000"/>
                </a:solidFill>
                <a:latin typeface="Courier"/>
                <a:cs typeface="Courier"/>
              </a:rPr>
              <a:t>--) {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Courier"/>
                <a:cs typeface="Courier"/>
              </a:rPr>
              <a:t>    </a:t>
            </a:r>
            <a:r>
              <a:rPr lang="en-US" sz="1600" err="1">
                <a:solidFill>
                  <a:srgbClr val="000000"/>
                </a:solidFill>
                <a:latin typeface="Courier"/>
                <a:cs typeface="Courier"/>
              </a:rPr>
              <a:t>printf</a:t>
            </a:r>
            <a:r>
              <a:rPr lang="en-US" sz="1600">
                <a:solidFill>
                  <a:srgbClr val="000000"/>
                </a:solidFill>
                <a:latin typeface="Courier"/>
                <a:cs typeface="Courier"/>
              </a:rPr>
              <a:t>("Child: %d\n", </a:t>
            </a:r>
            <a:r>
              <a:rPr lang="en-US" sz="1600" err="1">
                <a:solidFill>
                  <a:srgbClr val="000000"/>
                </a:solidFill>
                <a:latin typeface="Courier"/>
                <a:cs typeface="Courier"/>
              </a:rPr>
              <a:t>i</a:t>
            </a:r>
            <a:r>
              <a:rPr lang="en-US" sz="1600">
                <a:solidFill>
                  <a:srgbClr val="000000"/>
                </a:solidFill>
                <a:latin typeface="Courier"/>
                <a:cs typeface="Courier"/>
              </a:rPr>
              <a:t>);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Courier"/>
                <a:cs typeface="Courier"/>
              </a:rPr>
              <a:t>    // sleep(1);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Courier"/>
                <a:cs typeface="Courier"/>
              </a:rPr>
              <a:t>  }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Courier"/>
                <a:cs typeface="Courier"/>
              </a:rPr>
              <a:t>}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1600">
              <a:solidFill>
                <a:srgbClr val="000000"/>
              </a:solidFill>
              <a:latin typeface="Courier"/>
              <a:cs typeface="Courier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2589EE-32A5-6B55-CFF2-CD2351BC1EAD}"/>
              </a:ext>
            </a:extLst>
          </p:cNvPr>
          <p:cNvSpPr txBox="1"/>
          <p:nvPr/>
        </p:nvSpPr>
        <p:spPr>
          <a:xfrm>
            <a:off x="5638800" y="1143000"/>
            <a:ext cx="609511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b="0">
                <a:solidFill>
                  <a:srgbClr val="000000"/>
                </a:solidFill>
                <a:latin typeface="+mn-lt"/>
                <a:cs typeface="Courier"/>
              </a:rPr>
              <a:t>What does this </a:t>
            </a:r>
            <a:r>
              <a:rPr lang="en-US" sz="2400" b="0">
                <a:solidFill>
                  <a:srgbClr val="000000"/>
                </a:solidFill>
                <a:latin typeface="+mn-lt"/>
              </a:rPr>
              <a:t>print</a:t>
            </a:r>
            <a:r>
              <a:rPr lang="en-US" sz="2400" b="0">
                <a:solidFill>
                  <a:srgbClr val="000000"/>
                </a:solidFill>
                <a:latin typeface="+mn-lt"/>
                <a:cs typeface="Courier"/>
              </a:rPr>
              <a:t>?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400" b="0">
              <a:solidFill>
                <a:srgbClr val="000000"/>
              </a:solidFill>
              <a:latin typeface="+mn-lt"/>
              <a:cs typeface="Courier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b="0">
                <a:solidFill>
                  <a:srgbClr val="000000"/>
                </a:solidFill>
                <a:latin typeface="+mn-lt"/>
                <a:cs typeface="Courier"/>
              </a:rPr>
              <a:t>Would adding the calls to sleep() matter?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3ABBDC-9EC4-A3DC-FB9E-9B064D4E0E06}"/>
              </a:ext>
            </a:extLst>
          </p:cNvPr>
          <p:cNvSpPr txBox="1"/>
          <p:nvPr/>
        </p:nvSpPr>
        <p:spPr>
          <a:xfrm>
            <a:off x="5715000" y="3581400"/>
            <a:ext cx="609511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b="0">
                <a:solidFill>
                  <a:srgbClr val="000000"/>
                </a:solidFill>
                <a:latin typeface="+mn-lt"/>
                <a:cs typeface="Courier"/>
              </a:rPr>
              <a:t>Remember! Full copy of address space. Once forked, modify different memory locations.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400" b="0">
              <a:solidFill>
                <a:srgbClr val="000000"/>
              </a:solidFill>
              <a:latin typeface="+mn-lt"/>
              <a:cs typeface="Courier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b="0">
                <a:solidFill>
                  <a:srgbClr val="000000"/>
                </a:solidFill>
                <a:latin typeface="+mn-lt"/>
                <a:cs typeface="Courier"/>
              </a:rPr>
              <a:t>Arbitrary interleaving of processes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60876997"/>
      </p:ext>
    </p:extLst>
  </p:cSld>
  <p:clrMapOvr>
    <a:masterClrMapping/>
  </p:clrMapOvr>
  <p:transition advTm="16385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A86E1-D794-DC8F-C665-27CE57DF2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76200"/>
            <a:ext cx="9550400" cy="533400"/>
          </a:xfrm>
        </p:spPr>
        <p:txBody>
          <a:bodyPr/>
          <a:lstStyle/>
          <a:p>
            <a:r>
              <a:rPr lang="en-US" err="1">
                <a:latin typeface="+mj-lt"/>
              </a:rPr>
              <a:t>Admistratrivia</a:t>
            </a:r>
            <a:endParaRPr lang="en-US"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EC25D0-2C0E-EBFE-1B1B-7608965D6D52}"/>
              </a:ext>
            </a:extLst>
          </p:cNvPr>
          <p:cNvSpPr txBox="1"/>
          <p:nvPr/>
        </p:nvSpPr>
        <p:spPr>
          <a:xfrm>
            <a:off x="1109870" y="2133600"/>
            <a:ext cx="105918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i="0" dirty="0">
                <a:solidFill>
                  <a:schemeClr val="accent1"/>
                </a:solidFill>
                <a:effectLst/>
                <a:latin typeface="+mn-lt"/>
              </a:rPr>
              <a:t>Early Drop Deadline is tomorrow!</a:t>
            </a:r>
          </a:p>
          <a:p>
            <a:pPr algn="ctr"/>
            <a:endParaRPr lang="en-US" sz="2400" b="0" dirty="0">
              <a:solidFill>
                <a:schemeClr val="accent1"/>
              </a:solidFill>
              <a:latin typeface="+mn-lt"/>
            </a:endParaRPr>
          </a:p>
          <a:p>
            <a:pPr algn="ctr"/>
            <a:r>
              <a:rPr lang="en-US" sz="2400" i="0" dirty="0">
                <a:solidFill>
                  <a:schemeClr val="accent1"/>
                </a:solidFill>
                <a:effectLst/>
                <a:latin typeface="+mn-lt"/>
              </a:rPr>
              <a:t>Homework 0 is due today!</a:t>
            </a:r>
            <a:br>
              <a:rPr lang="en-US" sz="2400" b="0" i="0" dirty="0">
                <a:solidFill>
                  <a:schemeClr val="accent1"/>
                </a:solidFill>
                <a:effectLst/>
                <a:latin typeface="+mn-lt"/>
              </a:rPr>
            </a:br>
            <a:br>
              <a:rPr lang="en-US" sz="2400" b="0" i="0" dirty="0">
                <a:solidFill>
                  <a:schemeClr val="accent1"/>
                </a:solidFill>
                <a:effectLst/>
                <a:latin typeface="+mn-lt"/>
              </a:rPr>
            </a:br>
            <a:r>
              <a:rPr lang="en-US" sz="2400" b="0" i="0" dirty="0">
                <a:solidFill>
                  <a:schemeClr val="accent1"/>
                </a:solidFill>
                <a:effectLst/>
                <a:latin typeface="+mn-lt"/>
              </a:rPr>
              <a:t>Project 0 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+mn-lt"/>
              </a:rPr>
              <a:t>has been released</a:t>
            </a:r>
            <a:r>
              <a:rPr lang="en-US" sz="2400" b="1" i="0" dirty="0">
                <a:solidFill>
                  <a:srgbClr val="222222"/>
                </a:solidFill>
                <a:effectLst/>
                <a:latin typeface="+mn-lt"/>
              </a:rPr>
              <a:t>, Due 09/02.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+mn-lt"/>
              </a:rPr>
              <a:t> </a:t>
            </a:r>
          </a:p>
          <a:p>
            <a:pPr algn="ctr"/>
            <a:r>
              <a:rPr lang="en-US" sz="2400" b="0" i="0" dirty="0">
                <a:solidFill>
                  <a:srgbClr val="222222"/>
                </a:solidFill>
                <a:effectLst/>
                <a:latin typeface="+mn-lt"/>
              </a:rPr>
              <a:t>This is an </a:t>
            </a:r>
            <a:r>
              <a:rPr lang="en-US" sz="2400" b="1" i="0" dirty="0">
                <a:solidFill>
                  <a:srgbClr val="222222"/>
                </a:solidFill>
                <a:effectLst/>
                <a:latin typeface="+mn-lt"/>
              </a:rPr>
              <a:t>individual assignment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+mn-lt"/>
              </a:rPr>
              <a:t>, but future projects will be in assigned teams. 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2400" b="0" dirty="0">
              <a:solidFill>
                <a:srgbClr val="22222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25653989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DD33D-64E7-8FBC-8FF0-8081CD31F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2400"/>
            <a:ext cx="12192000" cy="533400"/>
          </a:xfrm>
        </p:spPr>
        <p:txBody>
          <a:bodyPr/>
          <a:lstStyle/>
          <a:p>
            <a:r>
              <a:rPr lang="en-US">
                <a:latin typeface="+mj-lt"/>
              </a:rPr>
              <a:t>Review: The Life of a Fork() </a:t>
            </a:r>
            <a:r>
              <a:rPr lang="en-US" err="1">
                <a:latin typeface="+mj-lt"/>
              </a:rPr>
              <a:t>Syscall</a:t>
            </a:r>
            <a:endParaRPr lang="en-US"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827832-0C25-7EA8-9878-3DEA0868F7CA}"/>
              </a:ext>
            </a:extLst>
          </p:cNvPr>
          <p:cNvSpPr txBox="1"/>
          <p:nvPr/>
        </p:nvSpPr>
        <p:spPr>
          <a:xfrm>
            <a:off x="381000" y="914400"/>
            <a:ext cx="11582400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b="0">
                <a:solidFill>
                  <a:srgbClr val="000000"/>
                </a:solidFill>
                <a:latin typeface="+mn-lt"/>
                <a:cs typeface="Courier"/>
              </a:rPr>
              <a:t>1. Fork() is a System Call! Invoke int 0x80 instruction</a:t>
            </a:r>
          </a:p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400" b="0">
              <a:solidFill>
                <a:srgbClr val="000000"/>
              </a:solidFill>
              <a:latin typeface="+mn-lt"/>
              <a:cs typeface="Courier"/>
            </a:endParaRPr>
          </a:p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b="0">
                <a:solidFill>
                  <a:srgbClr val="000000"/>
                </a:solidFill>
                <a:latin typeface="+mn-lt"/>
                <a:cs typeface="Courier"/>
              </a:rPr>
              <a:t>2. CPU switches to </a:t>
            </a:r>
            <a:r>
              <a:rPr lang="en-US" sz="2400" b="0">
                <a:solidFill>
                  <a:schemeClr val="accent1"/>
                </a:solidFill>
                <a:latin typeface="+mn-lt"/>
                <a:cs typeface="Courier"/>
              </a:rPr>
              <a:t>kernel stack </a:t>
            </a:r>
            <a:r>
              <a:rPr lang="en-US" sz="2400" b="0">
                <a:solidFill>
                  <a:srgbClr val="000000"/>
                </a:solidFill>
                <a:latin typeface="+mn-lt"/>
                <a:cs typeface="Courier"/>
              </a:rPr>
              <a:t>and copies </a:t>
            </a:r>
            <a:r>
              <a:rPr lang="en-US" sz="2400" b="0">
                <a:solidFill>
                  <a:schemeClr val="accent1"/>
                </a:solidFill>
                <a:latin typeface="+mn-lt"/>
                <a:cs typeface="Courier"/>
              </a:rPr>
              <a:t>recovery state</a:t>
            </a:r>
          </a:p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400" b="0">
              <a:solidFill>
                <a:srgbClr val="000000"/>
              </a:solidFill>
              <a:latin typeface="+mn-lt"/>
              <a:cs typeface="Courier"/>
            </a:endParaRPr>
          </a:p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b="0">
                <a:solidFill>
                  <a:srgbClr val="000000"/>
                </a:solidFill>
                <a:latin typeface="+mn-lt"/>
                <a:cs typeface="Courier"/>
              </a:rPr>
              <a:t>3. CPU Jumps to </a:t>
            </a:r>
            <a:r>
              <a:rPr lang="en-US" sz="2400" b="0">
                <a:solidFill>
                  <a:schemeClr val="accent1"/>
                </a:solidFill>
                <a:latin typeface="+mn-lt"/>
                <a:cs typeface="Courier"/>
              </a:rPr>
              <a:t>interrupt vector table </a:t>
            </a:r>
            <a:r>
              <a:rPr lang="en-US" sz="2400" b="0">
                <a:solidFill>
                  <a:srgbClr val="000000"/>
                </a:solidFill>
                <a:latin typeface="+mn-lt"/>
                <a:cs typeface="Courier"/>
              </a:rPr>
              <a:t>(index 128). </a:t>
            </a:r>
          </a:p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b="0">
                <a:solidFill>
                  <a:srgbClr val="000000"/>
                </a:solidFill>
                <a:latin typeface="+mn-lt"/>
                <a:cs typeface="Courier"/>
              </a:rPr>
              <a:t>Invokes </a:t>
            </a:r>
            <a:r>
              <a:rPr lang="en-US" sz="2400" b="0" err="1">
                <a:solidFill>
                  <a:srgbClr val="000000"/>
                </a:solidFill>
                <a:latin typeface="+mn-lt"/>
                <a:cs typeface="Courier"/>
              </a:rPr>
              <a:t>system_call_handler</a:t>
            </a:r>
            <a:r>
              <a:rPr lang="en-US" sz="2400" b="0">
                <a:solidFill>
                  <a:srgbClr val="000000"/>
                </a:solidFill>
                <a:latin typeface="+mn-lt"/>
                <a:cs typeface="Courier"/>
              </a:rPr>
              <a:t>()</a:t>
            </a:r>
          </a:p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400" b="0">
              <a:solidFill>
                <a:srgbClr val="000000"/>
              </a:solidFill>
              <a:latin typeface="+mn-lt"/>
              <a:cs typeface="Courier"/>
            </a:endParaRPr>
          </a:p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b="0">
                <a:solidFill>
                  <a:srgbClr val="000000"/>
                </a:solidFill>
                <a:latin typeface="+mn-lt"/>
                <a:cs typeface="Courier"/>
              </a:rPr>
              <a:t>4. Handler </a:t>
            </a:r>
            <a:r>
              <a:rPr lang="en-US" sz="2400" b="0" err="1">
                <a:solidFill>
                  <a:srgbClr val="000000"/>
                </a:solidFill>
                <a:latin typeface="+mn-lt"/>
                <a:cs typeface="Courier"/>
              </a:rPr>
              <a:t>idenfies</a:t>
            </a:r>
            <a:r>
              <a:rPr lang="en-US" sz="2400" b="0">
                <a:solidFill>
                  <a:srgbClr val="000000"/>
                </a:solidFill>
                <a:latin typeface="+mn-lt"/>
                <a:cs typeface="Courier"/>
              </a:rPr>
              <a:t> fork() using </a:t>
            </a:r>
            <a:r>
              <a:rPr lang="en-US" sz="2400" b="0">
                <a:solidFill>
                  <a:schemeClr val="accent1"/>
                </a:solidFill>
                <a:latin typeface="+mn-lt"/>
                <a:cs typeface="Courier"/>
              </a:rPr>
              <a:t>system call dispatch table </a:t>
            </a:r>
          </a:p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b="0">
                <a:solidFill>
                  <a:srgbClr val="000000"/>
                </a:solidFill>
                <a:latin typeface="+mn-lt"/>
                <a:cs typeface="Courier"/>
              </a:rPr>
              <a:t>(</a:t>
            </a:r>
            <a:r>
              <a:rPr lang="en-US" sz="2400" b="0" err="1">
                <a:solidFill>
                  <a:srgbClr val="000000"/>
                </a:solidFill>
                <a:latin typeface="+mn-lt"/>
                <a:cs typeface="Courier"/>
              </a:rPr>
              <a:t>syscall</a:t>
            </a:r>
            <a:r>
              <a:rPr lang="en-US" sz="2400" b="0">
                <a:solidFill>
                  <a:srgbClr val="000000"/>
                </a:solidFill>
                <a:latin typeface="+mn-lt"/>
                <a:cs typeface="Courier"/>
              </a:rPr>
              <a:t> number stored in %</a:t>
            </a:r>
            <a:r>
              <a:rPr lang="en-US" sz="2400" b="0" err="1">
                <a:solidFill>
                  <a:srgbClr val="000000"/>
                </a:solidFill>
                <a:latin typeface="+mn-lt"/>
                <a:cs typeface="Courier"/>
              </a:rPr>
              <a:t>eax</a:t>
            </a:r>
            <a:r>
              <a:rPr lang="en-US" sz="2400" b="0">
                <a:solidFill>
                  <a:srgbClr val="000000"/>
                </a:solidFill>
                <a:latin typeface="+mn-lt"/>
                <a:cs typeface="Courier"/>
              </a:rPr>
              <a:t> register)</a:t>
            </a:r>
          </a:p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400" b="0">
              <a:solidFill>
                <a:srgbClr val="000000"/>
              </a:solidFill>
              <a:latin typeface="+mn-lt"/>
              <a:cs typeface="Courier"/>
            </a:endParaRPr>
          </a:p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b="0">
                <a:solidFill>
                  <a:srgbClr val="000000"/>
                </a:solidFill>
                <a:latin typeface="+mn-lt"/>
                <a:cs typeface="Courier"/>
              </a:rPr>
              <a:t>5. </a:t>
            </a:r>
            <a:r>
              <a:rPr lang="en-US" sz="2400" b="0" err="1">
                <a:solidFill>
                  <a:srgbClr val="000000"/>
                </a:solidFill>
                <a:latin typeface="+mn-lt"/>
                <a:cs typeface="Courier"/>
              </a:rPr>
              <a:t>do_fork</a:t>
            </a:r>
            <a:r>
              <a:rPr lang="en-US" sz="2400" b="0">
                <a:solidFill>
                  <a:srgbClr val="000000"/>
                </a:solidFill>
                <a:latin typeface="+mn-lt"/>
                <a:cs typeface="Courier"/>
              </a:rPr>
              <a:t>() creates a new child PCB with duplicated memory context and *same* EIP</a:t>
            </a:r>
          </a:p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400" b="0">
              <a:solidFill>
                <a:srgbClr val="000000"/>
              </a:solidFill>
              <a:latin typeface="+mn-lt"/>
              <a:cs typeface="Courier"/>
            </a:endParaRPr>
          </a:p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b="0">
                <a:solidFill>
                  <a:srgbClr val="000000"/>
                </a:solidFill>
                <a:latin typeface="+mn-lt"/>
                <a:cs typeface="Courier"/>
              </a:rPr>
              <a:t>6. Schedule either child or parent process</a:t>
            </a:r>
          </a:p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400" b="0">
              <a:solidFill>
                <a:srgbClr val="000000"/>
              </a:solidFill>
              <a:latin typeface="+mn-lt"/>
              <a:cs typeface="Courier"/>
            </a:endParaRPr>
          </a:p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b="0">
                <a:solidFill>
                  <a:srgbClr val="000000"/>
                </a:solidFill>
                <a:latin typeface="+mn-lt"/>
                <a:cs typeface="Courier"/>
              </a:rPr>
              <a:t>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66416205"/>
      </p:ext>
    </p:extLst>
  </p:cSld>
  <p:clrMapOvr>
    <a:masterClrMapping/>
  </p:clrMapOvr>
  <p:transition advTm="22029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A1DDF-21C9-CC50-D375-63867511D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+mj-lt"/>
              </a:rPr>
              <a:t>The Battle Continues</a:t>
            </a:r>
          </a:p>
        </p:txBody>
      </p:sp>
      <p:pic>
        <p:nvPicPr>
          <p:cNvPr id="5" name="Content Placeholder 4" descr="A page of a document&#10;&#10;Description automatically generated">
            <a:extLst>
              <a:ext uri="{FF2B5EF4-FFF2-40B4-BE49-F238E27FC236}">
                <a16:creationId xmlns:a16="http://schemas.microsoft.com/office/drawing/2014/main" id="{5024F660-7AFF-FB03-B97F-C55FB51E64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685800"/>
            <a:ext cx="6959805" cy="5781632"/>
          </a:xfrm>
        </p:spPr>
      </p:pic>
    </p:spTree>
    <p:extLst>
      <p:ext uri="{BB962C8B-B14F-4D97-AF65-F5344CB8AC3E}">
        <p14:creationId xmlns:p14="http://schemas.microsoft.com/office/powerpoint/2010/main" val="1725717980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95F5D-8905-4251-A7C7-DD879E0E7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+mj-lt"/>
              </a:rPr>
              <a:t>Process Management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C7BBD9-2675-4D0E-994A-A8A7CA0F6B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878" y="1365662"/>
            <a:ext cx="12085122" cy="4654137"/>
          </a:xfrm>
        </p:spPr>
        <p:txBody>
          <a:bodyPr/>
          <a:lstStyle/>
          <a:p>
            <a:pPr marL="0" indent="0" algn="ctr">
              <a:lnSpc>
                <a:spcPct val="150000"/>
              </a:lnSpc>
              <a:spcAft>
                <a:spcPts val="800"/>
              </a:spcAft>
              <a:buNone/>
            </a:pPr>
            <a:r>
              <a:rPr lang="en-US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exit</a:t>
            </a:r>
            <a:r>
              <a:rPr lang="en-US">
                <a:ea typeface="Consolas" charset="0"/>
                <a:cs typeface="Calibri" panose="020F0502020204030204" pitchFamily="34" charset="0"/>
              </a:rPr>
              <a:t> – </a:t>
            </a:r>
            <a:r>
              <a:rPr lang="en-US">
                <a:latin typeface="+mn-lt"/>
                <a:ea typeface="Consolas" charset="0"/>
                <a:cs typeface="Calibri" panose="020F0502020204030204" pitchFamily="34" charset="0"/>
              </a:rPr>
              <a:t>terminate a process</a:t>
            </a:r>
          </a:p>
          <a:p>
            <a:pPr marL="0" indent="0" algn="ctr">
              <a:lnSpc>
                <a:spcPct val="150000"/>
              </a:lnSpc>
              <a:spcAft>
                <a:spcPts val="800"/>
              </a:spcAft>
              <a:buNone/>
            </a:pPr>
            <a:r>
              <a:rPr lang="en-US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fork</a:t>
            </a:r>
            <a:r>
              <a:rPr lang="en-US"/>
              <a:t> – </a:t>
            </a:r>
            <a:r>
              <a:rPr lang="en-US">
                <a:latin typeface="+mn-lt"/>
              </a:rPr>
              <a:t>copy the current process</a:t>
            </a:r>
          </a:p>
          <a:p>
            <a:pPr marL="0" indent="0" algn="ctr">
              <a:lnSpc>
                <a:spcPct val="150000"/>
              </a:lnSpc>
              <a:spcAft>
                <a:spcPts val="800"/>
              </a:spcAft>
              <a:buNone/>
            </a:pPr>
            <a:r>
              <a:rPr lang="en-US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exec</a:t>
            </a:r>
            <a:r>
              <a:rPr lang="en-US"/>
              <a:t> – </a:t>
            </a:r>
            <a:r>
              <a:rPr lang="en-US">
                <a:latin typeface="+mn-lt"/>
              </a:rPr>
              <a:t>change the </a:t>
            </a:r>
            <a:r>
              <a:rPr lang="en-US" i="1">
                <a:latin typeface="+mn-lt"/>
              </a:rPr>
              <a:t>program </a:t>
            </a:r>
            <a:r>
              <a:rPr lang="en-US">
                <a:latin typeface="+mn-lt"/>
              </a:rPr>
              <a:t>being run by the current process</a:t>
            </a:r>
          </a:p>
          <a:p>
            <a:pPr marL="0" indent="0" algn="ctr">
              <a:lnSpc>
                <a:spcPct val="150000"/>
              </a:lnSpc>
              <a:spcAft>
                <a:spcPts val="800"/>
              </a:spcAft>
              <a:buNone/>
            </a:pPr>
            <a:r>
              <a:rPr lang="en-US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wait</a:t>
            </a:r>
            <a:r>
              <a:rPr lang="en-US"/>
              <a:t> – </a:t>
            </a:r>
            <a:r>
              <a:rPr lang="en-US">
                <a:latin typeface="+mn-lt"/>
              </a:rPr>
              <a:t>wait for a process to finish</a:t>
            </a:r>
          </a:p>
          <a:p>
            <a:pPr marL="0" indent="0" algn="ctr">
              <a:lnSpc>
                <a:spcPct val="150000"/>
              </a:lnSpc>
              <a:spcAft>
                <a:spcPts val="800"/>
              </a:spcAft>
              <a:buNone/>
            </a:pPr>
            <a:r>
              <a:rPr lang="en-US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kill</a:t>
            </a:r>
            <a:r>
              <a:rPr lang="en-US"/>
              <a:t> – </a:t>
            </a:r>
            <a:r>
              <a:rPr lang="en-US">
                <a:latin typeface="+mn-lt"/>
              </a:rPr>
              <a:t>send a </a:t>
            </a:r>
            <a:r>
              <a:rPr lang="en-US" i="1">
                <a:latin typeface="+mn-lt"/>
              </a:rPr>
              <a:t>signal</a:t>
            </a:r>
            <a:r>
              <a:rPr lang="en-US">
                <a:latin typeface="+mn-lt"/>
              </a:rPr>
              <a:t> (interrupt-like notification) to another process</a:t>
            </a:r>
          </a:p>
          <a:p>
            <a:pPr marL="0" indent="0" algn="ctr">
              <a:lnSpc>
                <a:spcPct val="150000"/>
              </a:lnSpc>
              <a:spcAft>
                <a:spcPts val="800"/>
              </a:spcAft>
              <a:buNone/>
            </a:pPr>
            <a:r>
              <a:rPr lang="en-US" err="1">
                <a:solidFill>
                  <a:schemeClr val="accent1"/>
                </a:solidFill>
                <a:latin typeface="Consolas" panose="020B0609020204030204" pitchFamily="49" charset="0"/>
              </a:rPr>
              <a:t>sigaction</a:t>
            </a:r>
            <a:r>
              <a:rPr lang="en-US"/>
              <a:t> </a:t>
            </a:r>
            <a:r>
              <a:rPr lang="en-US">
                <a:latin typeface="+mn-lt"/>
              </a:rPr>
              <a:t>– set handlers for signals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BA6DB7E-8F81-BC12-E77F-51DB49B25EFA}"/>
              </a:ext>
            </a:extLst>
          </p:cNvPr>
          <p:cNvSpPr/>
          <p:nvPr/>
        </p:nvSpPr>
        <p:spPr bwMode="auto">
          <a:xfrm>
            <a:off x="457200" y="2971800"/>
            <a:ext cx="11353800" cy="635330"/>
          </a:xfrm>
          <a:prstGeom prst="roundRect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3786819"/>
      </p:ext>
    </p:extLst>
  </p:cSld>
  <p:clrMapOvr>
    <a:masterClrMapping/>
  </p:clrMapOvr>
  <p:transition advTm="98995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D9EE2-C0BB-4A86-B559-92185F0B7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+mj-lt"/>
              </a:rPr>
              <a:t>Exec()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024517-19E3-41C4-9603-74109426DE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47" y="2362200"/>
            <a:ext cx="5617972" cy="380805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Courier"/>
                <a:cs typeface="Courier"/>
              </a:rPr>
              <a:t>…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600" err="1">
                <a:solidFill>
                  <a:srgbClr val="000000"/>
                </a:solidFill>
                <a:latin typeface="Courier"/>
                <a:cs typeface="Courier"/>
              </a:rPr>
              <a:t>cpid</a:t>
            </a:r>
            <a:r>
              <a:rPr lang="en-US" sz="1600">
                <a:solidFill>
                  <a:srgbClr val="000000"/>
                </a:solidFill>
                <a:latin typeface="Courier"/>
                <a:cs typeface="Courier"/>
              </a:rPr>
              <a:t> = fork();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Courier"/>
                <a:cs typeface="Courier"/>
              </a:rPr>
              <a:t>if (</a:t>
            </a:r>
            <a:r>
              <a:rPr lang="en-US" sz="1600" err="1">
                <a:solidFill>
                  <a:srgbClr val="000000"/>
                </a:solidFill>
                <a:latin typeface="Courier"/>
                <a:cs typeface="Courier"/>
              </a:rPr>
              <a:t>cpid</a:t>
            </a:r>
            <a:r>
              <a:rPr lang="en-US" sz="1600">
                <a:solidFill>
                  <a:srgbClr val="000000"/>
                </a:solidFill>
                <a:latin typeface="Courier"/>
                <a:cs typeface="Courier"/>
              </a:rPr>
              <a:t> &gt; 0) {         /* Parent Process */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600">
                <a:latin typeface="Courier"/>
                <a:cs typeface="Courier"/>
              </a:rPr>
              <a:t>  ……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Courier"/>
                <a:cs typeface="Courier"/>
              </a:rPr>
              <a:t>} else if (</a:t>
            </a:r>
            <a:r>
              <a:rPr lang="en-US" sz="1600" err="1">
                <a:solidFill>
                  <a:srgbClr val="000000"/>
                </a:solidFill>
                <a:latin typeface="Courier"/>
                <a:cs typeface="Courier"/>
              </a:rPr>
              <a:t>cpid</a:t>
            </a:r>
            <a:r>
              <a:rPr lang="en-US" sz="1600">
                <a:solidFill>
                  <a:srgbClr val="000000"/>
                </a:solidFill>
                <a:latin typeface="Courier"/>
                <a:cs typeface="Courier"/>
              </a:rPr>
              <a:t> == 0) { /* Child Process */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600" b="1">
                <a:solidFill>
                  <a:schemeClr val="accent1"/>
                </a:solidFill>
                <a:latin typeface="Courier"/>
                <a:cs typeface="Courier"/>
              </a:rPr>
              <a:t>  char *</a:t>
            </a:r>
            <a:r>
              <a:rPr lang="en-US" sz="1600" b="1" err="1">
                <a:solidFill>
                  <a:schemeClr val="accent1"/>
                </a:solidFill>
                <a:latin typeface="Courier"/>
                <a:cs typeface="Courier"/>
              </a:rPr>
              <a:t>args</a:t>
            </a:r>
            <a:r>
              <a:rPr lang="en-US" sz="1600" b="1">
                <a:solidFill>
                  <a:schemeClr val="accent1"/>
                </a:solidFill>
                <a:latin typeface="Courier"/>
                <a:cs typeface="Courier"/>
              </a:rPr>
              <a:t>[] = {“ls”, “-l”, NULL};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600" b="1">
                <a:solidFill>
                  <a:schemeClr val="accent1"/>
                </a:solidFill>
                <a:latin typeface="Courier"/>
                <a:cs typeface="Courier"/>
              </a:rPr>
              <a:t>  </a:t>
            </a:r>
            <a:r>
              <a:rPr lang="en-US" sz="1600" b="1" err="1">
                <a:solidFill>
                  <a:schemeClr val="accent1"/>
                </a:solidFill>
                <a:latin typeface="Courier"/>
                <a:cs typeface="Courier"/>
              </a:rPr>
              <a:t>execv</a:t>
            </a:r>
            <a:r>
              <a:rPr lang="en-US" sz="1600" b="1">
                <a:solidFill>
                  <a:schemeClr val="accent1"/>
                </a:solidFill>
                <a:latin typeface="Courier"/>
                <a:cs typeface="Courier"/>
              </a:rPr>
              <a:t>(“/bin/ls”, </a:t>
            </a:r>
            <a:r>
              <a:rPr lang="en-US" sz="1600" b="1" err="1">
                <a:solidFill>
                  <a:schemeClr val="accent1"/>
                </a:solidFill>
                <a:latin typeface="Courier"/>
                <a:cs typeface="Courier"/>
              </a:rPr>
              <a:t>args</a:t>
            </a:r>
            <a:r>
              <a:rPr lang="en-US" sz="1600" b="1">
                <a:solidFill>
                  <a:schemeClr val="accent1"/>
                </a:solidFill>
                <a:latin typeface="Courier"/>
                <a:cs typeface="Courier"/>
              </a:rPr>
              <a:t>);</a:t>
            </a:r>
            <a:endParaRPr lang="en-US" sz="1600">
              <a:solidFill>
                <a:srgbClr val="FF0000"/>
              </a:solidFill>
              <a:latin typeface="Courier"/>
              <a:cs typeface="Courier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Courier"/>
                <a:cs typeface="Courier"/>
              </a:rPr>
              <a:t>  /* </a:t>
            </a:r>
            <a:r>
              <a:rPr lang="en-US" sz="1600" err="1">
                <a:solidFill>
                  <a:srgbClr val="000000"/>
                </a:solidFill>
                <a:latin typeface="Courier"/>
                <a:cs typeface="Courier"/>
              </a:rPr>
              <a:t>execv</a:t>
            </a:r>
            <a:r>
              <a:rPr lang="en-US" sz="1600">
                <a:solidFill>
                  <a:srgbClr val="000000"/>
                </a:solidFill>
                <a:latin typeface="Courier"/>
                <a:cs typeface="Courier"/>
              </a:rPr>
              <a:t> doesn’t return when it works.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Courier"/>
                <a:cs typeface="Courier"/>
              </a:rPr>
              <a:t>     So, if we got here, it failed! */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1600">
              <a:solidFill>
                <a:srgbClr val="000000"/>
              </a:solidFill>
              <a:latin typeface="Courier"/>
              <a:cs typeface="Courier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Courier"/>
                <a:cs typeface="Courier"/>
              </a:rPr>
              <a:t>  </a:t>
            </a:r>
            <a:r>
              <a:rPr lang="en-US" sz="1600" err="1">
                <a:solidFill>
                  <a:srgbClr val="000000"/>
                </a:solidFill>
                <a:latin typeface="Courier"/>
                <a:cs typeface="Courier"/>
              </a:rPr>
              <a:t>perror</a:t>
            </a:r>
            <a:r>
              <a:rPr lang="en-US" sz="1600">
                <a:solidFill>
                  <a:srgbClr val="000000"/>
                </a:solidFill>
                <a:latin typeface="Courier"/>
                <a:cs typeface="Courier"/>
              </a:rPr>
              <a:t>(“</a:t>
            </a:r>
            <a:r>
              <a:rPr lang="en-US" sz="1600" err="1">
                <a:solidFill>
                  <a:srgbClr val="000000"/>
                </a:solidFill>
                <a:latin typeface="Courier"/>
                <a:cs typeface="Courier"/>
              </a:rPr>
              <a:t>execv</a:t>
            </a:r>
            <a:r>
              <a:rPr lang="en-US" sz="1600">
                <a:solidFill>
                  <a:srgbClr val="000000"/>
                </a:solidFill>
                <a:latin typeface="Courier"/>
                <a:cs typeface="Courier"/>
              </a:rPr>
              <a:t>”);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Courier"/>
                <a:cs typeface="Courier"/>
              </a:rPr>
              <a:t>  exit(1);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Courier"/>
                <a:cs typeface="Courier"/>
              </a:rPr>
              <a:t>}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Courier"/>
                <a:cs typeface="Courier"/>
              </a:rPr>
              <a:t>…</a:t>
            </a:r>
            <a:endParaRPr lang="en-US" sz="1600">
              <a:latin typeface="Courier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EC5FB9-E38E-4F21-39D6-67E69B9E44C1}"/>
              </a:ext>
            </a:extLst>
          </p:cNvPr>
          <p:cNvSpPr txBox="1"/>
          <p:nvPr/>
        </p:nvSpPr>
        <p:spPr>
          <a:xfrm>
            <a:off x="1562543" y="1260611"/>
            <a:ext cx="90669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b="0">
                <a:solidFill>
                  <a:srgbClr val="000000"/>
                </a:solidFill>
                <a:latin typeface="+mn-lt"/>
                <a:cs typeface="Courier"/>
              </a:rPr>
              <a:t>Call to Exec replaces running program!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4596C9-E9A9-6E11-E321-B7CE84B91B75}"/>
              </a:ext>
            </a:extLst>
          </p:cNvPr>
          <p:cNvSpPr txBox="1"/>
          <p:nvPr/>
        </p:nvSpPr>
        <p:spPr>
          <a:xfrm>
            <a:off x="5638800" y="2394310"/>
            <a:ext cx="6628957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0">
                <a:latin typeface="+mn-lt"/>
              </a:rPr>
              <a:t>Exec System Call handler will:</a:t>
            </a:r>
          </a:p>
          <a:p>
            <a:pPr algn="ctr"/>
            <a:r>
              <a:rPr lang="en-US" sz="2400" b="0">
                <a:latin typeface="+mn-lt"/>
              </a:rPr>
              <a:t> </a:t>
            </a:r>
          </a:p>
          <a:p>
            <a:pPr marL="342900" indent="-342900" algn="ctr">
              <a:buAutoNum type="arabicPeriod"/>
            </a:pPr>
            <a:r>
              <a:rPr lang="en-US" sz="2400" b="0" i="0" u="none" strike="noStrike" baseline="0">
                <a:latin typeface="+mn-lt"/>
              </a:rPr>
              <a:t>Replace the code and data segment</a:t>
            </a:r>
          </a:p>
          <a:p>
            <a:pPr marL="342900" indent="-342900" algn="ctr">
              <a:buAutoNum type="arabicPeriod"/>
            </a:pPr>
            <a:endParaRPr lang="en-US" sz="2400" b="0" i="0" u="none" strike="noStrike" baseline="0">
              <a:latin typeface="+mn-lt"/>
            </a:endParaRPr>
          </a:p>
          <a:p>
            <a:pPr algn="ctr"/>
            <a:r>
              <a:rPr lang="en-US" sz="2400" b="0">
                <a:latin typeface="+mn-lt"/>
              </a:rPr>
              <a:t>2. Set EIP to point to start of new program/reinitialize SP and FP</a:t>
            </a:r>
          </a:p>
          <a:p>
            <a:pPr algn="ctr"/>
            <a:r>
              <a:rPr lang="en-US" sz="2400" b="0">
                <a:latin typeface="+mn-lt"/>
              </a:rPr>
              <a:t> </a:t>
            </a:r>
          </a:p>
          <a:p>
            <a:pPr algn="ctr"/>
            <a:r>
              <a:rPr lang="en-US" sz="2400" b="0" i="0" u="none" strike="noStrike" baseline="0">
                <a:latin typeface="+mn-lt"/>
              </a:rPr>
              <a:t>3. Push arguments</a:t>
            </a:r>
            <a:r>
              <a:rPr lang="en-US" sz="2400" b="0">
                <a:latin typeface="+mn-lt"/>
              </a:rPr>
              <a:t> to program onto stack.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28655037"/>
      </p:ext>
    </p:extLst>
  </p:cSld>
  <p:clrMapOvr>
    <a:masterClrMapping/>
  </p:clrMapOvr>
  <p:transition advTm="171641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D9EE2-C0BB-4A86-B559-92185F0B7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+mj-lt"/>
              </a:rPr>
              <a:t>Isn’t this wasteful?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EC5FB9-E38E-4F21-39D6-67E69B9E44C1}"/>
              </a:ext>
            </a:extLst>
          </p:cNvPr>
          <p:cNvSpPr txBox="1"/>
          <p:nvPr/>
        </p:nvSpPr>
        <p:spPr>
          <a:xfrm>
            <a:off x="1562543" y="1447800"/>
            <a:ext cx="906691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b="0">
                <a:solidFill>
                  <a:srgbClr val="000000"/>
                </a:solidFill>
                <a:latin typeface="+mn-lt"/>
                <a:cs typeface="Courier"/>
              </a:rPr>
              <a:t>OS copies entire memory of process, only to overwrite it with new process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4596C9-E9A9-6E11-E321-B7CE84B91B75}"/>
              </a:ext>
            </a:extLst>
          </p:cNvPr>
          <p:cNvSpPr txBox="1"/>
          <p:nvPr/>
        </p:nvSpPr>
        <p:spPr>
          <a:xfrm>
            <a:off x="2438400" y="3429000"/>
            <a:ext cx="7810279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0">
                <a:latin typeface="+mn-lt"/>
              </a:rPr>
              <a:t>Can actually be made quite fast using intelligent </a:t>
            </a:r>
            <a:r>
              <a:rPr lang="en-US" sz="2400" b="0">
                <a:solidFill>
                  <a:schemeClr val="accent1"/>
                </a:solidFill>
                <a:latin typeface="+mn-lt"/>
              </a:rPr>
              <a:t>copy-on-write</a:t>
            </a:r>
            <a:r>
              <a:rPr lang="en-US" sz="2400" b="0">
                <a:latin typeface="+mn-lt"/>
              </a:rPr>
              <a:t> mechanisms</a:t>
            </a:r>
          </a:p>
          <a:p>
            <a:pPr algn="ctr"/>
            <a:endParaRPr lang="en-US" sz="2400" b="0">
              <a:latin typeface="+mn-lt"/>
            </a:endParaRPr>
          </a:p>
          <a:p>
            <a:pPr algn="ctr"/>
            <a:r>
              <a:rPr lang="en-US" sz="2400" b="0">
                <a:latin typeface="+mn-lt"/>
              </a:rPr>
              <a:t>(Only physically copy memory when content is different)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43086733"/>
      </p:ext>
    </p:extLst>
  </p:cSld>
  <p:clrMapOvr>
    <a:masterClrMapping/>
  </p:clrMapOvr>
  <p:transition advTm="79012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BD516-159A-8B64-528F-C7F84E39A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+mj-lt"/>
              </a:rPr>
              <a:t>Fork/Exec Pattern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B287EAB-6E9F-6310-931E-2B05A9341464}"/>
              </a:ext>
            </a:extLst>
          </p:cNvPr>
          <p:cNvSpPr/>
          <p:nvPr/>
        </p:nvSpPr>
        <p:spPr bwMode="auto">
          <a:xfrm>
            <a:off x="302954" y="3200400"/>
            <a:ext cx="1162594" cy="679269"/>
          </a:xfrm>
          <a:prstGeom prst="ellipse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Fork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8C80A4A-0C8B-B495-058B-CAB4B1D5B5F2}"/>
              </a:ext>
            </a:extLst>
          </p:cNvPr>
          <p:cNvCxnSpPr>
            <a:stCxn id="4" idx="6"/>
          </p:cNvCxnSpPr>
          <p:nvPr/>
        </p:nvCxnSpPr>
        <p:spPr bwMode="auto">
          <a:xfrm flipV="1">
            <a:off x="1465548" y="1981200"/>
            <a:ext cx="2495006" cy="1558835"/>
          </a:xfrm>
          <a:prstGeom prst="straightConnector1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33C69CA-DF06-A677-86AD-CFA23DB5E1C7}"/>
              </a:ext>
            </a:extLst>
          </p:cNvPr>
          <p:cNvCxnSpPr>
            <a:cxnSpLocks/>
            <a:stCxn id="4" idx="6"/>
            <a:endCxn id="29" idx="2"/>
          </p:cNvCxnSpPr>
          <p:nvPr/>
        </p:nvCxnSpPr>
        <p:spPr bwMode="auto">
          <a:xfrm>
            <a:off x="1465548" y="3540035"/>
            <a:ext cx="2538212" cy="0"/>
          </a:xfrm>
          <a:prstGeom prst="straightConnector1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9005B7DC-C14E-3534-9FFE-DEF60F410C4F}"/>
              </a:ext>
            </a:extLst>
          </p:cNvPr>
          <p:cNvSpPr/>
          <p:nvPr/>
        </p:nvSpPr>
        <p:spPr bwMode="auto">
          <a:xfrm>
            <a:off x="4003760" y="3200400"/>
            <a:ext cx="1162594" cy="679269"/>
          </a:xfrm>
          <a:prstGeom prst="ellipse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Exec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6EF2516-15B0-1096-98A8-41CBFFE4195D}"/>
              </a:ext>
            </a:extLst>
          </p:cNvPr>
          <p:cNvCxnSpPr>
            <a:cxnSpLocks/>
            <a:stCxn id="29" idx="6"/>
            <a:endCxn id="44" idx="2"/>
          </p:cNvCxnSpPr>
          <p:nvPr/>
        </p:nvCxnSpPr>
        <p:spPr bwMode="auto">
          <a:xfrm flipV="1">
            <a:off x="5166354" y="3535776"/>
            <a:ext cx="2020190" cy="4259"/>
          </a:xfrm>
          <a:prstGeom prst="straightConnector1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1F753F50-2837-2F19-76D7-6951FB03DFAE}"/>
              </a:ext>
            </a:extLst>
          </p:cNvPr>
          <p:cNvSpPr txBox="1"/>
          <p:nvPr/>
        </p:nvSpPr>
        <p:spPr>
          <a:xfrm rot="19670827">
            <a:off x="1151724" y="2364430"/>
            <a:ext cx="2576472" cy="4222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lnSpc>
                <a:spcPct val="150000"/>
              </a:lnSpc>
              <a:spcAft>
                <a:spcPts val="800"/>
              </a:spcAft>
              <a:buNone/>
            </a:pPr>
            <a:r>
              <a:rPr lang="en-US" sz="1600">
                <a:latin typeface="+mn-lt"/>
                <a:ea typeface="Consolas" charset="0"/>
                <a:cs typeface="Calibri" panose="020F0502020204030204" pitchFamily="34" charset="0"/>
              </a:rPr>
              <a:t> (./Prog)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93B84A8-0C31-2F0F-B555-BA707A4C0F73}"/>
              </a:ext>
            </a:extLst>
          </p:cNvPr>
          <p:cNvSpPr txBox="1"/>
          <p:nvPr/>
        </p:nvSpPr>
        <p:spPr>
          <a:xfrm>
            <a:off x="1508754" y="3535776"/>
            <a:ext cx="2576472" cy="4222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lnSpc>
                <a:spcPct val="150000"/>
              </a:lnSpc>
              <a:spcAft>
                <a:spcPts val="800"/>
              </a:spcAft>
              <a:buNone/>
            </a:pPr>
            <a:r>
              <a:rPr lang="en-US" sz="1600">
                <a:latin typeface="+mn-lt"/>
                <a:ea typeface="Consolas" charset="0"/>
                <a:cs typeface="Calibri" panose="020F0502020204030204" pitchFamily="34" charset="0"/>
              </a:rPr>
              <a:t>(./Prog)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990B093D-E80A-8EE5-3010-7B4601C54165}"/>
              </a:ext>
            </a:extLst>
          </p:cNvPr>
          <p:cNvSpPr/>
          <p:nvPr/>
        </p:nvSpPr>
        <p:spPr bwMode="auto">
          <a:xfrm>
            <a:off x="7186544" y="3196141"/>
            <a:ext cx="1162594" cy="679269"/>
          </a:xfrm>
          <a:prstGeom prst="ellipse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Fork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570D5E1-5104-0AC0-66C2-F699FF6F8362}"/>
              </a:ext>
            </a:extLst>
          </p:cNvPr>
          <p:cNvCxnSpPr>
            <a:cxnSpLocks/>
            <a:stCxn id="44" idx="6"/>
          </p:cNvCxnSpPr>
          <p:nvPr/>
        </p:nvCxnSpPr>
        <p:spPr bwMode="auto">
          <a:xfrm flipV="1">
            <a:off x="8349138" y="2057400"/>
            <a:ext cx="1574610" cy="1478376"/>
          </a:xfrm>
          <a:prstGeom prst="straightConnector1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4B74662B-66FA-55D6-1C2E-2351FD34329C}"/>
              </a:ext>
            </a:extLst>
          </p:cNvPr>
          <p:cNvSpPr txBox="1"/>
          <p:nvPr/>
        </p:nvSpPr>
        <p:spPr>
          <a:xfrm>
            <a:off x="5189613" y="3583717"/>
            <a:ext cx="1996931" cy="4222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lnSpc>
                <a:spcPct val="150000"/>
              </a:lnSpc>
              <a:spcAft>
                <a:spcPts val="800"/>
              </a:spcAft>
              <a:buNone/>
            </a:pPr>
            <a:r>
              <a:rPr lang="en-US" sz="1600">
                <a:latin typeface="+mn-lt"/>
                <a:ea typeface="Consolas" charset="0"/>
                <a:cs typeface="Calibri" panose="020F0502020204030204" pitchFamily="34" charset="0"/>
              </a:rPr>
              <a:t> (./Prog2)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926B58D-54D1-F353-0976-1401F252393A}"/>
              </a:ext>
            </a:extLst>
          </p:cNvPr>
          <p:cNvSpPr txBox="1"/>
          <p:nvPr/>
        </p:nvSpPr>
        <p:spPr>
          <a:xfrm rot="18898429">
            <a:off x="7642432" y="2312052"/>
            <a:ext cx="2576472" cy="4222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lnSpc>
                <a:spcPct val="150000"/>
              </a:lnSpc>
              <a:spcAft>
                <a:spcPts val="800"/>
              </a:spcAft>
              <a:buNone/>
            </a:pPr>
            <a:r>
              <a:rPr lang="en-US" sz="1600">
                <a:latin typeface="+mn-lt"/>
                <a:ea typeface="Consolas" charset="0"/>
                <a:cs typeface="Calibri" panose="020F0502020204030204" pitchFamily="34" charset="0"/>
              </a:rPr>
              <a:t> (./Prog2)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5A7C08E5-FEA6-F753-7C67-55C51E57A261}"/>
              </a:ext>
            </a:extLst>
          </p:cNvPr>
          <p:cNvSpPr/>
          <p:nvPr/>
        </p:nvSpPr>
        <p:spPr bwMode="auto">
          <a:xfrm>
            <a:off x="9689677" y="3180853"/>
            <a:ext cx="1162594" cy="679269"/>
          </a:xfrm>
          <a:prstGeom prst="ellipse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Exec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DD56B4D-9BEF-FC18-5F48-18DAB4278AD2}"/>
              </a:ext>
            </a:extLst>
          </p:cNvPr>
          <p:cNvSpPr txBox="1"/>
          <p:nvPr/>
        </p:nvSpPr>
        <p:spPr>
          <a:xfrm>
            <a:off x="7642431" y="3583717"/>
            <a:ext cx="2576472" cy="4222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lnSpc>
                <a:spcPct val="150000"/>
              </a:lnSpc>
              <a:spcAft>
                <a:spcPts val="800"/>
              </a:spcAft>
              <a:buNone/>
            </a:pPr>
            <a:r>
              <a:rPr lang="en-US" sz="1600">
                <a:latin typeface="+mn-lt"/>
                <a:ea typeface="Consolas" charset="0"/>
                <a:cs typeface="Calibri" panose="020F0502020204030204" pitchFamily="34" charset="0"/>
              </a:rPr>
              <a:t>(./Prog2)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CE6574EC-5DAE-390C-5567-58DE4297093D}"/>
              </a:ext>
            </a:extLst>
          </p:cNvPr>
          <p:cNvCxnSpPr>
            <a:cxnSpLocks/>
            <a:stCxn id="44" idx="6"/>
          </p:cNvCxnSpPr>
          <p:nvPr/>
        </p:nvCxnSpPr>
        <p:spPr bwMode="auto">
          <a:xfrm flipV="1">
            <a:off x="8349138" y="3505200"/>
            <a:ext cx="1317280" cy="30576"/>
          </a:xfrm>
          <a:prstGeom prst="straightConnector1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676E7E2E-FB55-C80D-C957-3DE6924623F1}"/>
              </a:ext>
            </a:extLst>
          </p:cNvPr>
          <p:cNvSpPr txBox="1"/>
          <p:nvPr/>
        </p:nvSpPr>
        <p:spPr>
          <a:xfrm>
            <a:off x="10126149" y="3560420"/>
            <a:ext cx="2576472" cy="4222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lnSpc>
                <a:spcPct val="150000"/>
              </a:lnSpc>
              <a:spcAft>
                <a:spcPts val="800"/>
              </a:spcAft>
              <a:buNone/>
            </a:pPr>
            <a:r>
              <a:rPr lang="en-US" sz="1600">
                <a:latin typeface="+mn-lt"/>
                <a:ea typeface="Consolas" charset="0"/>
                <a:cs typeface="Calibri" panose="020F0502020204030204" pitchFamily="34" charset="0"/>
              </a:rPr>
              <a:t>(./Prog3)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E7B18579-4CE7-8315-258F-F2C11F63FD76}"/>
              </a:ext>
            </a:extLst>
          </p:cNvPr>
          <p:cNvCxnSpPr>
            <a:cxnSpLocks/>
          </p:cNvCxnSpPr>
          <p:nvPr/>
        </p:nvCxnSpPr>
        <p:spPr bwMode="auto">
          <a:xfrm flipV="1">
            <a:off x="10852271" y="3505200"/>
            <a:ext cx="1317280" cy="30576"/>
          </a:xfrm>
          <a:prstGeom prst="straightConnector1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85660486"/>
      </p:ext>
    </p:extLst>
  </p:cSld>
  <p:clrMapOvr>
    <a:masterClrMapping/>
  </p:clrMapOvr>
  <p:transition advTm="6665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9" grpId="0" animBg="1"/>
      <p:bldP spid="44" grpId="0" animBg="1"/>
      <p:bldP spid="61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95F5D-8905-4251-A7C7-DD879E0E7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+mj-lt"/>
              </a:rPr>
              <a:t>Process Management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C7BBD9-2675-4D0E-994A-A8A7CA0F6B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878" y="1365662"/>
            <a:ext cx="12085122" cy="4654137"/>
          </a:xfrm>
        </p:spPr>
        <p:txBody>
          <a:bodyPr/>
          <a:lstStyle/>
          <a:p>
            <a:pPr marL="0" indent="0" algn="ctr">
              <a:lnSpc>
                <a:spcPct val="150000"/>
              </a:lnSpc>
              <a:spcAft>
                <a:spcPts val="800"/>
              </a:spcAft>
              <a:buNone/>
            </a:pPr>
            <a:r>
              <a:rPr lang="en-US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exit</a:t>
            </a:r>
            <a:r>
              <a:rPr lang="en-US">
                <a:ea typeface="Consolas" charset="0"/>
                <a:cs typeface="Calibri" panose="020F0502020204030204" pitchFamily="34" charset="0"/>
              </a:rPr>
              <a:t> – </a:t>
            </a:r>
            <a:r>
              <a:rPr lang="en-US">
                <a:latin typeface="+mn-lt"/>
                <a:ea typeface="Consolas" charset="0"/>
                <a:cs typeface="Calibri" panose="020F0502020204030204" pitchFamily="34" charset="0"/>
              </a:rPr>
              <a:t>terminate a process</a:t>
            </a:r>
          </a:p>
          <a:p>
            <a:pPr marL="0" indent="0" algn="ctr">
              <a:lnSpc>
                <a:spcPct val="150000"/>
              </a:lnSpc>
              <a:spcAft>
                <a:spcPts val="800"/>
              </a:spcAft>
              <a:buNone/>
            </a:pPr>
            <a:r>
              <a:rPr lang="en-US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fork</a:t>
            </a:r>
            <a:r>
              <a:rPr lang="en-US"/>
              <a:t> – </a:t>
            </a:r>
            <a:r>
              <a:rPr lang="en-US">
                <a:latin typeface="+mn-lt"/>
              </a:rPr>
              <a:t>copy the current process</a:t>
            </a:r>
          </a:p>
          <a:p>
            <a:pPr marL="0" indent="0" algn="ctr">
              <a:lnSpc>
                <a:spcPct val="150000"/>
              </a:lnSpc>
              <a:spcAft>
                <a:spcPts val="800"/>
              </a:spcAft>
              <a:buNone/>
            </a:pPr>
            <a:r>
              <a:rPr lang="en-US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exec</a:t>
            </a:r>
            <a:r>
              <a:rPr lang="en-US"/>
              <a:t> – </a:t>
            </a:r>
            <a:r>
              <a:rPr lang="en-US">
                <a:latin typeface="+mn-lt"/>
              </a:rPr>
              <a:t>change the </a:t>
            </a:r>
            <a:r>
              <a:rPr lang="en-US" i="1">
                <a:latin typeface="+mn-lt"/>
              </a:rPr>
              <a:t>program </a:t>
            </a:r>
            <a:r>
              <a:rPr lang="en-US">
                <a:latin typeface="+mn-lt"/>
              </a:rPr>
              <a:t>being run by the current process</a:t>
            </a:r>
          </a:p>
          <a:p>
            <a:pPr marL="0" indent="0" algn="ctr">
              <a:lnSpc>
                <a:spcPct val="150000"/>
              </a:lnSpc>
              <a:spcAft>
                <a:spcPts val="800"/>
              </a:spcAft>
              <a:buNone/>
            </a:pPr>
            <a:r>
              <a:rPr lang="en-US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wait</a:t>
            </a:r>
            <a:r>
              <a:rPr lang="en-US"/>
              <a:t> – </a:t>
            </a:r>
            <a:r>
              <a:rPr lang="en-US">
                <a:latin typeface="+mn-lt"/>
              </a:rPr>
              <a:t>wait for a process to finish</a:t>
            </a:r>
          </a:p>
          <a:p>
            <a:pPr marL="0" indent="0" algn="ctr">
              <a:lnSpc>
                <a:spcPct val="150000"/>
              </a:lnSpc>
              <a:spcAft>
                <a:spcPts val="800"/>
              </a:spcAft>
              <a:buNone/>
            </a:pPr>
            <a:r>
              <a:rPr lang="en-US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kill</a:t>
            </a:r>
            <a:r>
              <a:rPr lang="en-US"/>
              <a:t> – </a:t>
            </a:r>
            <a:r>
              <a:rPr lang="en-US">
                <a:latin typeface="+mn-lt"/>
              </a:rPr>
              <a:t>send a </a:t>
            </a:r>
            <a:r>
              <a:rPr lang="en-US" i="1">
                <a:latin typeface="+mn-lt"/>
              </a:rPr>
              <a:t>signal</a:t>
            </a:r>
            <a:r>
              <a:rPr lang="en-US">
                <a:latin typeface="+mn-lt"/>
              </a:rPr>
              <a:t> (interrupt-like notification) to another process</a:t>
            </a:r>
          </a:p>
          <a:p>
            <a:pPr marL="0" indent="0" algn="ctr">
              <a:lnSpc>
                <a:spcPct val="150000"/>
              </a:lnSpc>
              <a:spcAft>
                <a:spcPts val="800"/>
              </a:spcAft>
              <a:buNone/>
            </a:pPr>
            <a:r>
              <a:rPr lang="en-US" err="1">
                <a:solidFill>
                  <a:schemeClr val="accent1"/>
                </a:solidFill>
                <a:latin typeface="Consolas" panose="020B0609020204030204" pitchFamily="49" charset="0"/>
              </a:rPr>
              <a:t>sigaction</a:t>
            </a:r>
            <a:r>
              <a:rPr lang="en-US"/>
              <a:t> </a:t>
            </a:r>
            <a:r>
              <a:rPr lang="en-US">
                <a:latin typeface="+mn-lt"/>
              </a:rPr>
              <a:t>– set handlers for signals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BA6DB7E-8F81-BC12-E77F-51DB49B25EFA}"/>
              </a:ext>
            </a:extLst>
          </p:cNvPr>
          <p:cNvSpPr/>
          <p:nvPr/>
        </p:nvSpPr>
        <p:spPr bwMode="auto">
          <a:xfrm>
            <a:off x="2514600" y="3692730"/>
            <a:ext cx="6858000" cy="635330"/>
          </a:xfrm>
          <a:prstGeom prst="roundRect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B1DCA49-72DC-EADB-F881-F4EEB0167191}"/>
              </a:ext>
            </a:extLst>
          </p:cNvPr>
          <p:cNvSpPr txBox="1">
            <a:spLocks/>
          </p:cNvSpPr>
          <p:nvPr/>
        </p:nvSpPr>
        <p:spPr bwMode="auto">
          <a:xfrm>
            <a:off x="106878" y="1365661"/>
            <a:ext cx="12085122" cy="4654137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lnSpc>
                <a:spcPct val="150000"/>
              </a:lnSpc>
              <a:spcAft>
                <a:spcPts val="800"/>
              </a:spcAft>
              <a:buFontTx/>
              <a:buNone/>
            </a:pPr>
            <a:r>
              <a:rPr lang="en-US" kern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exit</a:t>
            </a:r>
            <a:r>
              <a:rPr lang="en-US" kern="0">
                <a:ea typeface="Consolas" charset="0"/>
                <a:cs typeface="Calibri" panose="020F0502020204030204" pitchFamily="34" charset="0"/>
              </a:rPr>
              <a:t> – </a:t>
            </a:r>
            <a:r>
              <a:rPr lang="en-US" kern="0">
                <a:latin typeface="+mn-lt"/>
                <a:ea typeface="Consolas" charset="0"/>
                <a:cs typeface="Calibri" panose="020F0502020204030204" pitchFamily="34" charset="0"/>
              </a:rPr>
              <a:t>terminate a process</a:t>
            </a:r>
          </a:p>
          <a:p>
            <a:pPr marL="0" indent="0" algn="ctr">
              <a:lnSpc>
                <a:spcPct val="150000"/>
              </a:lnSpc>
              <a:spcAft>
                <a:spcPts val="800"/>
              </a:spcAft>
              <a:buFontTx/>
              <a:buNone/>
            </a:pPr>
            <a:r>
              <a:rPr lang="en-US" kern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fork</a:t>
            </a:r>
            <a:r>
              <a:rPr lang="en-US" kern="0"/>
              <a:t> – </a:t>
            </a:r>
            <a:r>
              <a:rPr lang="en-US" kern="0">
                <a:latin typeface="+mn-lt"/>
              </a:rPr>
              <a:t>copy the current process</a:t>
            </a:r>
          </a:p>
          <a:p>
            <a:pPr marL="0" indent="0" algn="ctr">
              <a:lnSpc>
                <a:spcPct val="150000"/>
              </a:lnSpc>
              <a:spcAft>
                <a:spcPts val="800"/>
              </a:spcAft>
              <a:buFontTx/>
              <a:buNone/>
            </a:pPr>
            <a:r>
              <a:rPr lang="en-US" kern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exec</a:t>
            </a:r>
            <a:r>
              <a:rPr lang="en-US" kern="0"/>
              <a:t> – </a:t>
            </a:r>
            <a:r>
              <a:rPr lang="en-US" kern="0">
                <a:latin typeface="+mn-lt"/>
              </a:rPr>
              <a:t>change the </a:t>
            </a:r>
            <a:r>
              <a:rPr lang="en-US" i="1" kern="0">
                <a:latin typeface="+mn-lt"/>
              </a:rPr>
              <a:t>program </a:t>
            </a:r>
            <a:r>
              <a:rPr lang="en-US" kern="0">
                <a:latin typeface="+mn-lt"/>
              </a:rPr>
              <a:t>being run by the current process</a:t>
            </a:r>
          </a:p>
          <a:p>
            <a:pPr marL="0" indent="0" algn="ctr">
              <a:lnSpc>
                <a:spcPct val="150000"/>
              </a:lnSpc>
              <a:spcAft>
                <a:spcPts val="800"/>
              </a:spcAft>
              <a:buFontTx/>
              <a:buNone/>
            </a:pPr>
            <a:r>
              <a:rPr lang="en-US" kern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wait</a:t>
            </a:r>
            <a:r>
              <a:rPr lang="en-US" kern="0"/>
              <a:t> – </a:t>
            </a:r>
            <a:r>
              <a:rPr lang="en-US" kern="0">
                <a:latin typeface="+mn-lt"/>
              </a:rPr>
              <a:t>wait for a process to finish</a:t>
            </a:r>
          </a:p>
          <a:p>
            <a:pPr marL="0" indent="0" algn="ctr">
              <a:lnSpc>
                <a:spcPct val="150000"/>
              </a:lnSpc>
              <a:spcAft>
                <a:spcPts val="800"/>
              </a:spcAft>
              <a:buFontTx/>
              <a:buNone/>
            </a:pPr>
            <a:r>
              <a:rPr lang="en-US" kern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kill</a:t>
            </a:r>
            <a:r>
              <a:rPr lang="en-US" kern="0"/>
              <a:t> – </a:t>
            </a:r>
            <a:r>
              <a:rPr lang="en-US" kern="0">
                <a:latin typeface="+mn-lt"/>
              </a:rPr>
              <a:t>send a </a:t>
            </a:r>
            <a:r>
              <a:rPr lang="en-US" i="1" kern="0">
                <a:latin typeface="+mn-lt"/>
              </a:rPr>
              <a:t>signal</a:t>
            </a:r>
            <a:r>
              <a:rPr lang="en-US" kern="0">
                <a:latin typeface="+mn-lt"/>
              </a:rPr>
              <a:t> (interrupt-like notification) to another process</a:t>
            </a:r>
          </a:p>
          <a:p>
            <a:pPr marL="0" indent="0" algn="ctr">
              <a:lnSpc>
                <a:spcPct val="150000"/>
              </a:lnSpc>
              <a:spcAft>
                <a:spcPts val="800"/>
              </a:spcAft>
              <a:buFontTx/>
              <a:buNone/>
            </a:pPr>
            <a:r>
              <a:rPr lang="en-US" kern="0">
                <a:solidFill>
                  <a:schemeClr val="accent1"/>
                </a:solidFill>
                <a:latin typeface="Consolas" panose="020B0609020204030204" pitchFamily="49" charset="0"/>
              </a:rPr>
              <a:t>sigaction</a:t>
            </a:r>
            <a:r>
              <a:rPr lang="en-US" kern="0"/>
              <a:t> </a:t>
            </a:r>
            <a:r>
              <a:rPr lang="en-US" kern="0">
                <a:latin typeface="+mn-lt"/>
              </a:rPr>
              <a:t>– set handlers for signals</a:t>
            </a:r>
          </a:p>
        </p:txBody>
      </p:sp>
    </p:spTree>
    <p:extLst>
      <p:ext uri="{BB962C8B-B14F-4D97-AF65-F5344CB8AC3E}">
        <p14:creationId xmlns:p14="http://schemas.microsoft.com/office/powerpoint/2010/main" val="877829969"/>
      </p:ext>
    </p:extLst>
  </p:cSld>
  <p:clrMapOvr>
    <a:masterClrMapping/>
  </p:clrMapOvr>
  <p:transition advTm="33637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37624-A85A-4614-9E7E-615D39670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+mn-lt"/>
              </a:rPr>
              <a:t>Wait()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3F504B-B021-48AA-B3E5-59AF141F5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295400"/>
            <a:ext cx="6553200" cy="4752200"/>
          </a:xfrm>
          <a:solidFill>
            <a:schemeClr val="bg1">
              <a:lumMod val="95000"/>
            </a:schemeClr>
          </a:solidFill>
        </p:spPr>
        <p:txBody>
          <a:bodyPr>
            <a:normAutofit fontScale="92500" lnSpcReduction="10000"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urier"/>
                <a:cs typeface="Courier"/>
              </a:rPr>
              <a:t>int status;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err="1">
                <a:solidFill>
                  <a:srgbClr val="000000"/>
                </a:solidFill>
                <a:latin typeface="Courier"/>
                <a:cs typeface="Courier"/>
              </a:rPr>
              <a:t>pid_t</a:t>
            </a:r>
            <a:r>
              <a:rPr lang="en-US" sz="180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1800" err="1">
                <a:solidFill>
                  <a:srgbClr val="000000"/>
                </a:solidFill>
                <a:latin typeface="Courier"/>
                <a:cs typeface="Courier"/>
              </a:rPr>
              <a:t>tcpid</a:t>
            </a:r>
            <a:r>
              <a:rPr lang="en-US" sz="1800">
                <a:solidFill>
                  <a:srgbClr val="000000"/>
                </a:solidFill>
                <a:latin typeface="Courier"/>
                <a:cs typeface="Courier"/>
              </a:rPr>
              <a:t>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urier"/>
                <a:cs typeface="Courier"/>
              </a:rPr>
              <a:t>…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err="1">
                <a:solidFill>
                  <a:srgbClr val="000000"/>
                </a:solidFill>
                <a:latin typeface="Courier"/>
                <a:cs typeface="Courier"/>
              </a:rPr>
              <a:t>cpid</a:t>
            </a:r>
            <a:r>
              <a:rPr lang="en-US" sz="1800">
                <a:solidFill>
                  <a:srgbClr val="000000"/>
                </a:solidFill>
                <a:latin typeface="Courier"/>
                <a:cs typeface="Courier"/>
              </a:rPr>
              <a:t> = fork();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urier"/>
                <a:cs typeface="Courier"/>
              </a:rPr>
              <a:t>if (</a:t>
            </a:r>
            <a:r>
              <a:rPr lang="en-US" sz="1800" err="1">
                <a:solidFill>
                  <a:srgbClr val="000000"/>
                </a:solidFill>
                <a:latin typeface="Courier"/>
                <a:cs typeface="Courier"/>
              </a:rPr>
              <a:t>cpid</a:t>
            </a:r>
            <a:r>
              <a:rPr lang="en-US" sz="1800">
                <a:solidFill>
                  <a:srgbClr val="000000"/>
                </a:solidFill>
                <a:latin typeface="Courier"/>
                <a:cs typeface="Courier"/>
              </a:rPr>
              <a:t> &gt; 0) {  /* Parent Process */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urier"/>
                <a:cs typeface="Courier"/>
              </a:rPr>
              <a:t>  </a:t>
            </a:r>
            <a:r>
              <a:rPr lang="en-US" sz="1800" err="1">
                <a:solidFill>
                  <a:srgbClr val="000000"/>
                </a:solidFill>
                <a:latin typeface="Courier"/>
                <a:cs typeface="Courier"/>
              </a:rPr>
              <a:t>mypid</a:t>
            </a:r>
            <a:r>
              <a:rPr lang="en-US" sz="1800">
                <a:solidFill>
                  <a:srgbClr val="000000"/>
                </a:solidFill>
                <a:latin typeface="Courier"/>
                <a:cs typeface="Courier"/>
              </a:rPr>
              <a:t> = </a:t>
            </a:r>
            <a:r>
              <a:rPr lang="en-US" sz="1800" err="1">
                <a:solidFill>
                  <a:srgbClr val="000000"/>
                </a:solidFill>
                <a:latin typeface="Courier"/>
                <a:cs typeface="Courier"/>
              </a:rPr>
              <a:t>getpid</a:t>
            </a:r>
            <a:r>
              <a:rPr lang="en-US" sz="1800">
                <a:solidFill>
                  <a:srgbClr val="000000"/>
                </a:solidFill>
                <a:latin typeface="Courier"/>
                <a:cs typeface="Courier"/>
              </a:rPr>
              <a:t>();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urier"/>
                <a:cs typeface="Courier"/>
              </a:rPr>
              <a:t>  </a:t>
            </a:r>
            <a:r>
              <a:rPr lang="en-US" sz="1800" err="1">
                <a:solidFill>
                  <a:srgbClr val="000000"/>
                </a:solidFill>
                <a:latin typeface="Courier"/>
                <a:cs typeface="Courier"/>
              </a:rPr>
              <a:t>printf</a:t>
            </a:r>
            <a:r>
              <a:rPr lang="en-US" sz="1800">
                <a:solidFill>
                  <a:srgbClr val="000000"/>
                </a:solidFill>
                <a:latin typeface="Courier"/>
                <a:cs typeface="Courier"/>
              </a:rPr>
              <a:t>("[%d] parent of [%d]\n", </a:t>
            </a:r>
            <a:r>
              <a:rPr lang="en-US" sz="1800" err="1">
                <a:solidFill>
                  <a:srgbClr val="000000"/>
                </a:solidFill>
                <a:latin typeface="Courier"/>
                <a:cs typeface="Courier"/>
              </a:rPr>
              <a:t>mypid</a:t>
            </a:r>
            <a:r>
              <a:rPr lang="en-US" sz="1800">
                <a:solidFill>
                  <a:srgbClr val="000000"/>
                </a:solidFill>
                <a:latin typeface="Courier"/>
                <a:cs typeface="Courier"/>
              </a:rPr>
              <a:t>, </a:t>
            </a:r>
            <a:r>
              <a:rPr lang="en-US" sz="1800" err="1">
                <a:solidFill>
                  <a:srgbClr val="000000"/>
                </a:solidFill>
                <a:latin typeface="Courier"/>
                <a:cs typeface="Courier"/>
              </a:rPr>
              <a:t>cpid</a:t>
            </a:r>
            <a:r>
              <a:rPr lang="en-US" sz="1800">
                <a:solidFill>
                  <a:srgbClr val="000000"/>
                </a:solidFill>
                <a:latin typeface="Courier"/>
                <a:cs typeface="Courier"/>
              </a:rPr>
              <a:t>);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urier"/>
                <a:cs typeface="Courier"/>
              </a:rPr>
              <a:t>  </a:t>
            </a:r>
            <a:r>
              <a:rPr lang="en-US" sz="1800" b="1" err="1">
                <a:solidFill>
                  <a:schemeClr val="accent1"/>
                </a:solidFill>
                <a:latin typeface="Courier"/>
                <a:cs typeface="Courier"/>
              </a:rPr>
              <a:t>tcpid</a:t>
            </a:r>
            <a:r>
              <a:rPr lang="en-US" sz="1800" b="1">
                <a:solidFill>
                  <a:schemeClr val="accent1"/>
                </a:solidFill>
                <a:latin typeface="Courier"/>
                <a:cs typeface="Courier"/>
              </a:rPr>
              <a:t> = wait(&amp;status);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urier"/>
                <a:cs typeface="Courier"/>
              </a:rPr>
              <a:t>  </a:t>
            </a:r>
            <a:r>
              <a:rPr lang="en-US" sz="1800" err="1">
                <a:solidFill>
                  <a:srgbClr val="000000"/>
                </a:solidFill>
                <a:latin typeface="Courier"/>
                <a:cs typeface="Courier"/>
              </a:rPr>
              <a:t>printf</a:t>
            </a:r>
            <a:r>
              <a:rPr lang="en-US" sz="1800">
                <a:solidFill>
                  <a:srgbClr val="000000"/>
                </a:solidFill>
                <a:latin typeface="Courier"/>
                <a:cs typeface="Courier"/>
              </a:rPr>
              <a:t>("[%d] Parent says bye %d(%d)\n",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urier"/>
                <a:cs typeface="Courier"/>
              </a:rPr>
              <a:t>          </a:t>
            </a:r>
            <a:r>
              <a:rPr lang="en-US" sz="1800" err="1">
                <a:solidFill>
                  <a:srgbClr val="000000"/>
                </a:solidFill>
                <a:latin typeface="Courier"/>
                <a:cs typeface="Courier"/>
              </a:rPr>
              <a:t>mypid</a:t>
            </a:r>
            <a:r>
              <a:rPr lang="en-US" sz="1800">
                <a:solidFill>
                  <a:srgbClr val="000000"/>
                </a:solidFill>
                <a:latin typeface="Courier"/>
                <a:cs typeface="Courier"/>
              </a:rPr>
              <a:t>, </a:t>
            </a:r>
            <a:r>
              <a:rPr lang="en-US" sz="1800" err="1">
                <a:solidFill>
                  <a:srgbClr val="000000"/>
                </a:solidFill>
                <a:latin typeface="Courier"/>
                <a:cs typeface="Courier"/>
              </a:rPr>
              <a:t>tcpid</a:t>
            </a:r>
            <a:r>
              <a:rPr lang="en-US" sz="1800">
                <a:solidFill>
                  <a:srgbClr val="000000"/>
                </a:solidFill>
                <a:latin typeface="Courier"/>
                <a:cs typeface="Courier"/>
              </a:rPr>
              <a:t>, status);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urier"/>
                <a:cs typeface="Courier"/>
              </a:rPr>
              <a:t>} else if (</a:t>
            </a:r>
            <a:r>
              <a:rPr lang="en-US" sz="1800" err="1">
                <a:solidFill>
                  <a:srgbClr val="000000"/>
                </a:solidFill>
                <a:latin typeface="Courier"/>
                <a:cs typeface="Courier"/>
              </a:rPr>
              <a:t>cpid</a:t>
            </a:r>
            <a:r>
              <a:rPr lang="en-US" sz="1800">
                <a:solidFill>
                  <a:srgbClr val="000000"/>
                </a:solidFill>
                <a:latin typeface="Courier"/>
                <a:cs typeface="Courier"/>
              </a:rPr>
              <a:t> == 0) { /* Child Process */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urier"/>
                <a:cs typeface="Courier"/>
              </a:rPr>
              <a:t>  </a:t>
            </a:r>
            <a:r>
              <a:rPr lang="en-US" sz="1800" err="1">
                <a:solidFill>
                  <a:srgbClr val="000000"/>
                </a:solidFill>
                <a:latin typeface="Courier"/>
                <a:cs typeface="Courier"/>
              </a:rPr>
              <a:t>mypid</a:t>
            </a:r>
            <a:r>
              <a:rPr lang="en-US" sz="1800">
                <a:solidFill>
                  <a:srgbClr val="000000"/>
                </a:solidFill>
                <a:latin typeface="Courier"/>
                <a:cs typeface="Courier"/>
              </a:rPr>
              <a:t> = </a:t>
            </a:r>
            <a:r>
              <a:rPr lang="en-US" sz="1800" err="1">
                <a:solidFill>
                  <a:srgbClr val="000000"/>
                </a:solidFill>
                <a:latin typeface="Courier"/>
                <a:cs typeface="Courier"/>
              </a:rPr>
              <a:t>getpid</a:t>
            </a:r>
            <a:r>
              <a:rPr lang="en-US" sz="1800">
                <a:solidFill>
                  <a:srgbClr val="000000"/>
                </a:solidFill>
                <a:latin typeface="Courier"/>
                <a:cs typeface="Courier"/>
              </a:rPr>
              <a:t>();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urier"/>
                <a:cs typeface="Courier"/>
              </a:rPr>
              <a:t>  </a:t>
            </a:r>
            <a:r>
              <a:rPr lang="en-US" sz="1800" err="1">
                <a:solidFill>
                  <a:srgbClr val="000000"/>
                </a:solidFill>
                <a:latin typeface="Courier"/>
                <a:cs typeface="Courier"/>
              </a:rPr>
              <a:t>printf</a:t>
            </a:r>
            <a:r>
              <a:rPr lang="en-US" sz="1800">
                <a:solidFill>
                  <a:srgbClr val="000000"/>
                </a:solidFill>
                <a:latin typeface="Courier"/>
                <a:cs typeface="Courier"/>
              </a:rPr>
              <a:t>("[%d] child\n", </a:t>
            </a:r>
            <a:r>
              <a:rPr lang="en-US" sz="1800" err="1">
                <a:solidFill>
                  <a:srgbClr val="000000"/>
                </a:solidFill>
                <a:latin typeface="Courier"/>
                <a:cs typeface="Courier"/>
              </a:rPr>
              <a:t>mypid</a:t>
            </a:r>
            <a:r>
              <a:rPr lang="en-US" sz="1800">
                <a:solidFill>
                  <a:srgbClr val="000000"/>
                </a:solidFill>
                <a:latin typeface="Courier"/>
                <a:cs typeface="Courier"/>
              </a:rPr>
              <a:t>);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urier"/>
                <a:cs typeface="Courier"/>
              </a:rPr>
              <a:t>  </a:t>
            </a:r>
            <a:r>
              <a:rPr lang="en-US" sz="1800" err="1">
                <a:solidFill>
                  <a:srgbClr val="000000"/>
                </a:solidFill>
                <a:latin typeface="Courier"/>
                <a:cs typeface="Courier"/>
              </a:rPr>
              <a:t>printf</a:t>
            </a:r>
            <a:r>
              <a:rPr lang="en-US" sz="1800">
                <a:solidFill>
                  <a:srgbClr val="000000"/>
                </a:solidFill>
                <a:latin typeface="Courier"/>
                <a:cs typeface="Courier"/>
              </a:rPr>
              <a:t>("[%d] Child says bye %d \n",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urier"/>
                <a:cs typeface="Courier"/>
              </a:rPr>
              <a:t>          </a:t>
            </a:r>
            <a:r>
              <a:rPr lang="en-US" sz="1800" err="1">
                <a:solidFill>
                  <a:srgbClr val="000000"/>
                </a:solidFill>
                <a:latin typeface="Courier"/>
                <a:cs typeface="Courier"/>
              </a:rPr>
              <a:t>mypid</a:t>
            </a:r>
            <a:r>
              <a:rPr lang="en-US" sz="1800">
                <a:solidFill>
                  <a:srgbClr val="000000"/>
                </a:solidFill>
                <a:latin typeface="Courier"/>
                <a:cs typeface="Courier"/>
              </a:rPr>
              <a:t>);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urier"/>
                <a:cs typeface="Courier"/>
              </a:rPr>
              <a:t>  </a:t>
            </a:r>
            <a:r>
              <a:rPr lang="en-US" sz="1800" b="1">
                <a:solidFill>
                  <a:schemeClr val="accent1"/>
                </a:solidFill>
                <a:latin typeface="Courier"/>
                <a:cs typeface="Courier"/>
              </a:rPr>
              <a:t>exit(42);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urier"/>
                <a:cs typeface="Courier"/>
              </a:rPr>
              <a:t>}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urier"/>
                <a:cs typeface="Courier"/>
              </a:rPr>
              <a:t>…</a:t>
            </a:r>
            <a:endParaRPr lang="en-US" sz="1800">
              <a:latin typeface="Courier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12F8DC9-11F5-63C0-52D7-1A520BFE07B0}"/>
              </a:ext>
            </a:extLst>
          </p:cNvPr>
          <p:cNvSpPr txBox="1">
            <a:spLocks/>
          </p:cNvSpPr>
          <p:nvPr/>
        </p:nvSpPr>
        <p:spPr bwMode="auto">
          <a:xfrm>
            <a:off x="7117278" y="914400"/>
            <a:ext cx="4693722" cy="1453739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lnSpc>
                <a:spcPct val="150000"/>
              </a:lnSpc>
              <a:spcAft>
                <a:spcPts val="800"/>
              </a:spcAft>
              <a:buFontTx/>
              <a:buNone/>
            </a:pPr>
            <a:r>
              <a:rPr lang="en-US" kern="0">
                <a:latin typeface="+mn-lt"/>
              </a:rPr>
              <a:t>Wait blocks parent process until </a:t>
            </a:r>
            <a:r>
              <a:rPr lang="en-US" kern="0">
                <a:solidFill>
                  <a:schemeClr val="accent1"/>
                </a:solidFill>
                <a:latin typeface="+mn-lt"/>
              </a:rPr>
              <a:t>one of its children</a:t>
            </a:r>
            <a:r>
              <a:rPr lang="en-US" kern="0">
                <a:latin typeface="+mn-lt"/>
              </a:rPr>
              <a:t> processes exits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E6A241F-D928-11F4-E5FC-9C61B86035C3}"/>
              </a:ext>
            </a:extLst>
          </p:cNvPr>
          <p:cNvSpPr txBox="1">
            <a:spLocks/>
          </p:cNvSpPr>
          <p:nvPr/>
        </p:nvSpPr>
        <p:spPr bwMode="auto">
          <a:xfrm>
            <a:off x="7162800" y="2819400"/>
            <a:ext cx="4693722" cy="1453739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lnSpc>
                <a:spcPct val="150000"/>
              </a:lnSpc>
              <a:spcAft>
                <a:spcPts val="800"/>
              </a:spcAft>
              <a:buFontTx/>
              <a:buNone/>
            </a:pPr>
            <a:r>
              <a:rPr lang="en-US" kern="0">
                <a:latin typeface="+mn-lt"/>
              </a:rPr>
              <a:t>In what order will the (parent/child) says bye sentences be outputted? 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FCBDD32-16A8-346D-B7CF-A6517839A782}"/>
              </a:ext>
            </a:extLst>
          </p:cNvPr>
          <p:cNvSpPr txBox="1">
            <a:spLocks/>
          </p:cNvSpPr>
          <p:nvPr/>
        </p:nvSpPr>
        <p:spPr bwMode="auto">
          <a:xfrm>
            <a:off x="7315200" y="4648200"/>
            <a:ext cx="4693722" cy="1453739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lnSpc>
                <a:spcPct val="150000"/>
              </a:lnSpc>
              <a:spcAft>
                <a:spcPts val="800"/>
              </a:spcAft>
              <a:buFontTx/>
              <a:buNone/>
            </a:pPr>
            <a:r>
              <a:rPr lang="en-US" kern="0">
                <a:latin typeface="+mn-lt"/>
              </a:rPr>
              <a:t>Question: how would parent wait for all children to finish?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0656330"/>
      </p:ext>
    </p:extLst>
  </p:cSld>
  <p:clrMapOvr>
    <a:masterClrMapping/>
  </p:clrMapOvr>
  <p:transition advTm="213742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95F5D-8905-4251-A7C7-DD879E0E7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+mj-lt"/>
              </a:rPr>
              <a:t>Process Management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C7BBD9-2675-4D0E-994A-A8A7CA0F6B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878" y="1365662"/>
            <a:ext cx="12085122" cy="4654137"/>
          </a:xfrm>
        </p:spPr>
        <p:txBody>
          <a:bodyPr/>
          <a:lstStyle/>
          <a:p>
            <a:pPr marL="0" indent="0" algn="ctr">
              <a:lnSpc>
                <a:spcPct val="150000"/>
              </a:lnSpc>
              <a:spcAft>
                <a:spcPts val="800"/>
              </a:spcAft>
              <a:buNone/>
            </a:pPr>
            <a:r>
              <a:rPr lang="en-US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exit</a:t>
            </a:r>
            <a:r>
              <a:rPr lang="en-US">
                <a:ea typeface="Consolas" charset="0"/>
                <a:cs typeface="Calibri" panose="020F0502020204030204" pitchFamily="34" charset="0"/>
              </a:rPr>
              <a:t> – </a:t>
            </a:r>
            <a:r>
              <a:rPr lang="en-US">
                <a:latin typeface="+mn-lt"/>
                <a:ea typeface="Consolas" charset="0"/>
                <a:cs typeface="Calibri" panose="020F0502020204030204" pitchFamily="34" charset="0"/>
              </a:rPr>
              <a:t>terminate a process</a:t>
            </a:r>
          </a:p>
          <a:p>
            <a:pPr marL="0" indent="0" algn="ctr">
              <a:lnSpc>
                <a:spcPct val="150000"/>
              </a:lnSpc>
              <a:spcAft>
                <a:spcPts val="800"/>
              </a:spcAft>
              <a:buNone/>
            </a:pPr>
            <a:r>
              <a:rPr lang="en-US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fork</a:t>
            </a:r>
            <a:r>
              <a:rPr lang="en-US"/>
              <a:t> – </a:t>
            </a:r>
            <a:r>
              <a:rPr lang="en-US">
                <a:latin typeface="+mn-lt"/>
              </a:rPr>
              <a:t>copy the current process</a:t>
            </a:r>
          </a:p>
          <a:p>
            <a:pPr marL="0" indent="0" algn="ctr">
              <a:lnSpc>
                <a:spcPct val="150000"/>
              </a:lnSpc>
              <a:spcAft>
                <a:spcPts val="800"/>
              </a:spcAft>
              <a:buNone/>
            </a:pPr>
            <a:r>
              <a:rPr lang="en-US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exec</a:t>
            </a:r>
            <a:r>
              <a:rPr lang="en-US"/>
              <a:t> – </a:t>
            </a:r>
            <a:r>
              <a:rPr lang="en-US">
                <a:latin typeface="+mn-lt"/>
              </a:rPr>
              <a:t>change the </a:t>
            </a:r>
            <a:r>
              <a:rPr lang="en-US" i="1">
                <a:latin typeface="+mn-lt"/>
              </a:rPr>
              <a:t>program </a:t>
            </a:r>
            <a:r>
              <a:rPr lang="en-US">
                <a:latin typeface="+mn-lt"/>
              </a:rPr>
              <a:t>being run by the current process</a:t>
            </a:r>
          </a:p>
          <a:p>
            <a:pPr marL="0" indent="0" algn="ctr">
              <a:lnSpc>
                <a:spcPct val="150000"/>
              </a:lnSpc>
              <a:spcAft>
                <a:spcPts val="800"/>
              </a:spcAft>
              <a:buNone/>
            </a:pPr>
            <a:r>
              <a:rPr lang="en-US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wait</a:t>
            </a:r>
            <a:r>
              <a:rPr lang="en-US"/>
              <a:t> – </a:t>
            </a:r>
            <a:r>
              <a:rPr lang="en-US">
                <a:latin typeface="+mn-lt"/>
              </a:rPr>
              <a:t>wait for a process to finish</a:t>
            </a:r>
          </a:p>
          <a:p>
            <a:pPr marL="0" indent="0" algn="ctr">
              <a:lnSpc>
                <a:spcPct val="150000"/>
              </a:lnSpc>
              <a:spcAft>
                <a:spcPts val="800"/>
              </a:spcAft>
              <a:buNone/>
            </a:pPr>
            <a:r>
              <a:rPr lang="en-US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kill</a:t>
            </a:r>
            <a:r>
              <a:rPr lang="en-US"/>
              <a:t> – </a:t>
            </a:r>
            <a:r>
              <a:rPr lang="en-US">
                <a:latin typeface="+mn-lt"/>
              </a:rPr>
              <a:t>send a </a:t>
            </a:r>
            <a:r>
              <a:rPr lang="en-US" i="1">
                <a:latin typeface="+mn-lt"/>
              </a:rPr>
              <a:t>signal</a:t>
            </a:r>
            <a:r>
              <a:rPr lang="en-US">
                <a:latin typeface="+mn-lt"/>
              </a:rPr>
              <a:t> (interrupt-like notification) to another process</a:t>
            </a:r>
          </a:p>
          <a:p>
            <a:pPr marL="0" indent="0" algn="ctr">
              <a:lnSpc>
                <a:spcPct val="150000"/>
              </a:lnSpc>
              <a:spcAft>
                <a:spcPts val="800"/>
              </a:spcAft>
              <a:buNone/>
            </a:pPr>
            <a:r>
              <a:rPr lang="en-US" err="1">
                <a:solidFill>
                  <a:schemeClr val="accent1"/>
                </a:solidFill>
                <a:latin typeface="Consolas" panose="020B0609020204030204" pitchFamily="49" charset="0"/>
              </a:rPr>
              <a:t>sigaction</a:t>
            </a:r>
            <a:r>
              <a:rPr lang="en-US"/>
              <a:t> </a:t>
            </a:r>
            <a:r>
              <a:rPr lang="en-US">
                <a:latin typeface="+mn-lt"/>
              </a:rPr>
              <a:t>– set handlers for signals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BA6DB7E-8F81-BC12-E77F-51DB49B25EFA}"/>
              </a:ext>
            </a:extLst>
          </p:cNvPr>
          <p:cNvSpPr/>
          <p:nvPr/>
        </p:nvSpPr>
        <p:spPr bwMode="auto">
          <a:xfrm>
            <a:off x="112784" y="4419600"/>
            <a:ext cx="12079216" cy="1371600"/>
          </a:xfrm>
          <a:prstGeom prst="roundRect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26190"/>
      </p:ext>
    </p:extLst>
  </p:cSld>
  <p:clrMapOvr>
    <a:masterClrMapping/>
  </p:clrMapOvr>
  <p:transition advTm="29761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0DC7F-C29B-51CF-F4FD-85A036726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+mj-lt"/>
              </a:rPr>
              <a:t>What is a Signal?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B06576-A9CB-9A83-DCAB-BBB629B111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7000" y="1181100"/>
            <a:ext cx="6959600" cy="4495800"/>
          </a:xfrm>
        </p:spPr>
        <p:txBody>
          <a:bodyPr/>
          <a:lstStyle/>
          <a:p>
            <a:pPr marL="0" indent="0" algn="ctr">
              <a:buNone/>
            </a:pPr>
            <a:r>
              <a:rPr lang="en-US" b="0" i="0" u="none" strike="noStrike" baseline="0">
                <a:latin typeface="+mn-lt"/>
              </a:rPr>
              <a:t>A </a:t>
            </a:r>
            <a:r>
              <a:rPr lang="en-US" b="0" i="1" u="none" strike="noStrike" baseline="0">
                <a:latin typeface="+mn-lt"/>
              </a:rPr>
              <a:t>signal </a:t>
            </a:r>
            <a:r>
              <a:rPr lang="en-US" b="0" i="0" u="none" strike="noStrike" baseline="0">
                <a:latin typeface="+mn-lt"/>
              </a:rPr>
              <a:t>is a very </a:t>
            </a:r>
            <a:r>
              <a:rPr lang="en-US" b="0" i="0" u="none" strike="noStrike" baseline="0">
                <a:solidFill>
                  <a:schemeClr val="accent1"/>
                </a:solidFill>
                <a:latin typeface="+mn-lt"/>
              </a:rPr>
              <a:t>short message</a:t>
            </a:r>
            <a:r>
              <a:rPr lang="en-US" b="0" i="0" u="none" strike="noStrike" baseline="0">
                <a:latin typeface="+mn-lt"/>
              </a:rPr>
              <a:t> that may be sent to a process or a group of processes. </a:t>
            </a:r>
          </a:p>
          <a:p>
            <a:pPr marL="0" indent="0" algn="ctr">
              <a:buNone/>
            </a:pPr>
            <a:endParaRPr lang="en-US">
              <a:latin typeface="+mn-lt"/>
            </a:endParaRPr>
          </a:p>
          <a:p>
            <a:pPr marL="457200" indent="-457200" algn="ctr">
              <a:buAutoNum type="arabicParenR"/>
            </a:pPr>
            <a:r>
              <a:rPr lang="en-US" b="0" i="0" u="none" strike="noStrike" baseline="0">
                <a:latin typeface="+mn-lt"/>
              </a:rPr>
              <a:t>Make process aware that specific event has occurred</a:t>
            </a:r>
          </a:p>
          <a:p>
            <a:pPr marL="0" indent="0" algn="ctr">
              <a:buNone/>
            </a:pPr>
            <a:endParaRPr lang="en-US" b="0" i="0" u="none" strike="noStrike" baseline="0">
              <a:latin typeface="+mn-lt"/>
            </a:endParaRPr>
          </a:p>
          <a:p>
            <a:pPr marL="0" indent="0" algn="ctr">
              <a:buNone/>
            </a:pPr>
            <a:r>
              <a:rPr lang="en-US" b="0" i="0" u="none" strike="noStrike" baseline="0">
                <a:latin typeface="+mn-lt"/>
              </a:rPr>
              <a:t>2) Allow process to execute a </a:t>
            </a:r>
            <a:r>
              <a:rPr lang="en-US" b="0" i="1" u="none" strike="noStrike" baseline="0">
                <a:latin typeface="+mn-lt"/>
              </a:rPr>
              <a:t>signal handler </a:t>
            </a:r>
            <a:r>
              <a:rPr lang="en-US" b="0" i="0" u="none" strike="noStrike" baseline="0">
                <a:latin typeface="+mn-lt"/>
              </a:rPr>
              <a:t>function when event has occurred</a:t>
            </a:r>
            <a:endParaRPr lang="en-US">
              <a:latin typeface="+mn-lt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B0549D4-27D5-95DD-B878-2E9A680098DA}"/>
              </a:ext>
            </a:extLst>
          </p:cNvPr>
          <p:cNvSpPr txBox="1">
            <a:spLocks/>
          </p:cNvSpPr>
          <p:nvPr/>
        </p:nvSpPr>
        <p:spPr bwMode="auto">
          <a:xfrm>
            <a:off x="1028700" y="5116183"/>
            <a:ext cx="10134600" cy="533400"/>
          </a:xfrm>
          <a:prstGeom prst="roundRect">
            <a:avLst/>
          </a:prstGeom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en-US" kern="0">
                <a:latin typeface="+mn-lt"/>
              </a:rPr>
              <a:t>Example of a kernel-&gt; user mode transition</a:t>
            </a:r>
          </a:p>
        </p:txBody>
      </p:sp>
    </p:spTree>
    <p:extLst>
      <p:ext uri="{BB962C8B-B14F-4D97-AF65-F5344CB8AC3E}">
        <p14:creationId xmlns:p14="http://schemas.microsoft.com/office/powerpoint/2010/main" val="2377104818"/>
      </p:ext>
    </p:extLst>
  </p:cSld>
  <p:clrMapOvr>
    <a:masterClrMapping/>
  </p:clrMapOvr>
  <p:transition advTm="104909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09853-3D20-D904-195E-EBD392F61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+mj-lt"/>
              </a:rPr>
              <a:t>We (still) don’t bite!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C5D335-4B2D-762F-C401-10D20DE9C529}"/>
              </a:ext>
            </a:extLst>
          </p:cNvPr>
          <p:cNvSpPr txBox="1"/>
          <p:nvPr/>
        </p:nvSpPr>
        <p:spPr>
          <a:xfrm>
            <a:off x="7772400" y="2057400"/>
            <a:ext cx="3429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>
                <a:effectLst/>
                <a:latin typeface="+mn-lt"/>
              </a:rPr>
              <a:t>Lectures go fast.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0043EF-7EE0-641A-A422-ECDF11D02964}"/>
              </a:ext>
            </a:extLst>
          </p:cNvPr>
          <p:cNvSpPr txBox="1"/>
          <p:nvPr/>
        </p:nvSpPr>
        <p:spPr>
          <a:xfrm>
            <a:off x="7497417" y="3044548"/>
            <a:ext cx="373380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0" i="0">
                <a:effectLst/>
                <a:latin typeface="+mn-lt"/>
              </a:rPr>
              <a:t>When reviewing the material, ask questions on </a:t>
            </a:r>
            <a:r>
              <a:rPr lang="en-US" sz="2400" b="0" i="0" err="1">
                <a:effectLst/>
                <a:latin typeface="+mn-lt"/>
              </a:rPr>
              <a:t>EdStem</a:t>
            </a:r>
            <a:r>
              <a:rPr lang="en-US" sz="2400" b="0" i="0">
                <a:effectLst/>
                <a:latin typeface="+mn-lt"/>
              </a:rPr>
              <a:t> now! </a:t>
            </a:r>
          </a:p>
          <a:p>
            <a:pPr algn="ctr"/>
            <a:endParaRPr lang="en-US" sz="2400" b="0">
              <a:latin typeface="+mn-lt"/>
            </a:endParaRPr>
          </a:p>
          <a:p>
            <a:pPr algn="ctr"/>
            <a:r>
              <a:rPr lang="en-US" sz="2400" b="0" i="0">
                <a:effectLst/>
                <a:latin typeface="+mn-lt"/>
              </a:rPr>
              <a:t>You can do so anonymously. </a:t>
            </a:r>
          </a:p>
          <a:p>
            <a:pPr algn="ctr"/>
            <a:endParaRPr lang="en-US" sz="2400" b="0" i="0">
              <a:effectLst/>
              <a:latin typeface="+mn-lt"/>
            </a:endParaRPr>
          </a:p>
        </p:txBody>
      </p:sp>
      <p:pic>
        <p:nvPicPr>
          <p:cNvPr id="7" name="Picture 6" descr="A dog standing on a table next to a computer&#10;&#10;Description automatically generated">
            <a:extLst>
              <a:ext uri="{FF2B5EF4-FFF2-40B4-BE49-F238E27FC236}">
                <a16:creationId xmlns:a16="http://schemas.microsoft.com/office/drawing/2014/main" id="{DB3F27FF-26FB-842E-411E-80C8B016E389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143000"/>
            <a:ext cx="6598048" cy="4948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347880"/>
      </p:ext>
    </p:extLst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20D1FD-F6B9-47C4-B7AD-A5E133A8FD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800" y="914400"/>
            <a:ext cx="5435600" cy="5105400"/>
          </a:xfrm>
          <a:solidFill>
            <a:schemeClr val="bg1">
              <a:lumMod val="95000"/>
            </a:schemeClr>
          </a:solidFill>
        </p:spPr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600">
                <a:latin typeface="Courier"/>
              </a:rPr>
              <a:t>#include &lt;</a:t>
            </a:r>
            <a:r>
              <a:rPr lang="en-US" sz="1600" err="1">
                <a:latin typeface="Courier"/>
              </a:rPr>
              <a:t>stdlib.h</a:t>
            </a:r>
            <a:r>
              <a:rPr lang="en-US" sz="1600">
                <a:latin typeface="Courier"/>
              </a:rPr>
              <a:t>&gt;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600">
                <a:latin typeface="Courier"/>
              </a:rPr>
              <a:t>#include &lt;</a:t>
            </a:r>
            <a:r>
              <a:rPr lang="en-US" sz="1600" err="1">
                <a:latin typeface="Courier"/>
              </a:rPr>
              <a:t>stdio.h</a:t>
            </a:r>
            <a:r>
              <a:rPr lang="en-US" sz="1600">
                <a:latin typeface="Courier"/>
              </a:rPr>
              <a:t>&gt;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600">
                <a:latin typeface="Courier"/>
              </a:rPr>
              <a:t>#include &lt;sys/</a:t>
            </a:r>
            <a:r>
              <a:rPr lang="en-US" sz="1600" err="1">
                <a:latin typeface="Courier"/>
              </a:rPr>
              <a:t>types.h</a:t>
            </a:r>
            <a:r>
              <a:rPr lang="en-US" sz="1600">
                <a:latin typeface="Courier"/>
              </a:rPr>
              <a:t>&gt;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600" b="1">
                <a:solidFill>
                  <a:schemeClr val="accent1"/>
                </a:solidFill>
                <a:latin typeface="Courier"/>
              </a:rPr>
              <a:t>#include &lt;</a:t>
            </a:r>
            <a:r>
              <a:rPr lang="en-US" sz="1600" b="1" err="1">
                <a:solidFill>
                  <a:schemeClr val="accent1"/>
                </a:solidFill>
                <a:latin typeface="Courier"/>
              </a:rPr>
              <a:t>unistd.h</a:t>
            </a:r>
            <a:r>
              <a:rPr lang="en-US" sz="1600" b="1">
                <a:solidFill>
                  <a:schemeClr val="accent1"/>
                </a:solidFill>
                <a:latin typeface="Courier"/>
              </a:rPr>
              <a:t>&gt;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600" b="1">
                <a:solidFill>
                  <a:schemeClr val="accent1"/>
                </a:solidFill>
                <a:latin typeface="Courier"/>
              </a:rPr>
              <a:t>#include &lt;</a:t>
            </a:r>
            <a:r>
              <a:rPr lang="en-US" sz="1600" b="1" err="1">
                <a:solidFill>
                  <a:schemeClr val="accent1"/>
                </a:solidFill>
                <a:latin typeface="Courier"/>
              </a:rPr>
              <a:t>signal.h</a:t>
            </a:r>
            <a:r>
              <a:rPr lang="en-US" sz="1600" b="1">
                <a:solidFill>
                  <a:schemeClr val="accent1"/>
                </a:solidFill>
                <a:latin typeface="Courier"/>
              </a:rPr>
              <a:t>&gt;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1600" b="1">
              <a:solidFill>
                <a:schemeClr val="accent1"/>
              </a:solidFill>
              <a:latin typeface="Courier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600" b="1">
                <a:solidFill>
                  <a:schemeClr val="accent1"/>
                </a:solidFill>
                <a:latin typeface="Courier"/>
              </a:rPr>
              <a:t>void </a:t>
            </a:r>
            <a:r>
              <a:rPr lang="en-US" sz="1600" b="1" err="1">
                <a:solidFill>
                  <a:schemeClr val="accent1"/>
                </a:solidFill>
                <a:latin typeface="Courier"/>
              </a:rPr>
              <a:t>signal_callback_handler</a:t>
            </a:r>
            <a:r>
              <a:rPr lang="en-US" sz="1600" b="1">
                <a:solidFill>
                  <a:schemeClr val="accent1"/>
                </a:solidFill>
                <a:latin typeface="Courier"/>
              </a:rPr>
              <a:t>(int signum) {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600" b="1">
                <a:solidFill>
                  <a:schemeClr val="accent1"/>
                </a:solidFill>
                <a:latin typeface="Courier"/>
              </a:rPr>
              <a:t>  </a:t>
            </a:r>
            <a:r>
              <a:rPr lang="en-US" sz="1600" b="1" err="1">
                <a:solidFill>
                  <a:schemeClr val="accent1"/>
                </a:solidFill>
                <a:latin typeface="Courier"/>
              </a:rPr>
              <a:t>printf</a:t>
            </a:r>
            <a:r>
              <a:rPr lang="en-US" sz="1600" b="1">
                <a:solidFill>
                  <a:schemeClr val="accent1"/>
                </a:solidFill>
                <a:latin typeface="Courier"/>
              </a:rPr>
              <a:t>(“Caught signal!\n”);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600" b="1">
                <a:solidFill>
                  <a:schemeClr val="accent1"/>
                </a:solidFill>
                <a:latin typeface="Courier"/>
              </a:rPr>
              <a:t>  exit(1);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600" b="1">
                <a:solidFill>
                  <a:schemeClr val="accent1"/>
                </a:solidFill>
                <a:latin typeface="Courier"/>
              </a:rPr>
              <a:t>}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600">
                <a:latin typeface="Courier"/>
              </a:rPr>
              <a:t>int main() {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600" b="1">
                <a:solidFill>
                  <a:srgbClr val="FF0000"/>
                </a:solidFill>
                <a:latin typeface="Courier"/>
              </a:rPr>
              <a:t>  </a:t>
            </a:r>
            <a:r>
              <a:rPr lang="en-US" sz="1600" b="1">
                <a:solidFill>
                  <a:schemeClr val="accent1"/>
                </a:solidFill>
                <a:latin typeface="Courier"/>
              </a:rPr>
              <a:t>struct </a:t>
            </a:r>
            <a:r>
              <a:rPr lang="en-US" sz="1600" b="1" err="1">
                <a:solidFill>
                  <a:schemeClr val="accent1"/>
                </a:solidFill>
                <a:latin typeface="Courier"/>
              </a:rPr>
              <a:t>sigaction</a:t>
            </a:r>
            <a:r>
              <a:rPr lang="en-US" sz="1600" b="1">
                <a:solidFill>
                  <a:schemeClr val="accent1"/>
                </a:solidFill>
                <a:latin typeface="Courier"/>
              </a:rPr>
              <a:t> </a:t>
            </a:r>
            <a:r>
              <a:rPr lang="en-US" sz="1600" b="1" err="1">
                <a:solidFill>
                  <a:schemeClr val="accent1"/>
                </a:solidFill>
                <a:latin typeface="Courier"/>
              </a:rPr>
              <a:t>sa</a:t>
            </a:r>
            <a:r>
              <a:rPr lang="en-US" sz="1600" b="1">
                <a:solidFill>
                  <a:schemeClr val="accent1"/>
                </a:solidFill>
                <a:latin typeface="Courier"/>
              </a:rPr>
              <a:t>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600">
                <a:solidFill>
                  <a:srgbClr val="FF0000"/>
                </a:solidFill>
                <a:latin typeface="Courier"/>
              </a:rPr>
              <a:t>  </a:t>
            </a:r>
            <a:r>
              <a:rPr lang="en-US" sz="1600" err="1">
                <a:latin typeface="Courier"/>
              </a:rPr>
              <a:t>sa.sa_flags</a:t>
            </a:r>
            <a:r>
              <a:rPr lang="en-US" sz="1600">
                <a:latin typeface="Courier"/>
              </a:rPr>
              <a:t> = 0;</a:t>
            </a:r>
            <a:endParaRPr lang="en-US" sz="1600">
              <a:solidFill>
                <a:srgbClr val="FF0000"/>
              </a:solidFill>
              <a:latin typeface="Courier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600">
                <a:latin typeface="Courier"/>
              </a:rPr>
              <a:t>  </a:t>
            </a:r>
            <a:r>
              <a:rPr lang="en-US" sz="1600" err="1">
                <a:latin typeface="Courier"/>
              </a:rPr>
              <a:t>sigemptyset</a:t>
            </a:r>
            <a:r>
              <a:rPr lang="en-US" sz="1600">
                <a:latin typeface="Courier"/>
              </a:rPr>
              <a:t>(&amp;</a:t>
            </a:r>
            <a:r>
              <a:rPr lang="en-US" sz="1600" err="1">
                <a:latin typeface="Courier"/>
              </a:rPr>
              <a:t>sa.sa_mask</a:t>
            </a:r>
            <a:r>
              <a:rPr lang="en-US" sz="1600">
                <a:latin typeface="Courier"/>
              </a:rPr>
              <a:t>);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600">
                <a:solidFill>
                  <a:schemeClr val="accent1"/>
                </a:solidFill>
                <a:latin typeface="Courier"/>
              </a:rPr>
              <a:t>  </a:t>
            </a:r>
            <a:r>
              <a:rPr lang="en-US" sz="1600" b="1" err="1">
                <a:solidFill>
                  <a:schemeClr val="accent1"/>
                </a:solidFill>
                <a:latin typeface="Courier"/>
              </a:rPr>
              <a:t>sa.sa_handler</a:t>
            </a:r>
            <a:r>
              <a:rPr lang="en-US" sz="1600" b="1">
                <a:solidFill>
                  <a:schemeClr val="accent1"/>
                </a:solidFill>
                <a:latin typeface="Courier"/>
              </a:rPr>
              <a:t> = </a:t>
            </a:r>
            <a:r>
              <a:rPr lang="en-US" sz="1600" b="1" err="1">
                <a:solidFill>
                  <a:schemeClr val="accent1"/>
                </a:solidFill>
                <a:latin typeface="Courier"/>
              </a:rPr>
              <a:t>signal_callback_handler</a:t>
            </a:r>
            <a:r>
              <a:rPr lang="en-US" sz="1600" b="1">
                <a:solidFill>
                  <a:schemeClr val="accent1"/>
                </a:solidFill>
                <a:latin typeface="Courier"/>
              </a:rPr>
              <a:t>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600" b="1">
                <a:solidFill>
                  <a:schemeClr val="accent1"/>
                </a:solidFill>
                <a:latin typeface="Courier"/>
              </a:rPr>
              <a:t>  </a:t>
            </a:r>
            <a:r>
              <a:rPr lang="en-US" sz="1600" b="1" err="1">
                <a:solidFill>
                  <a:schemeClr val="accent1"/>
                </a:solidFill>
                <a:latin typeface="Courier"/>
              </a:rPr>
              <a:t>sigaction</a:t>
            </a:r>
            <a:r>
              <a:rPr lang="en-US" sz="1600" b="1">
                <a:solidFill>
                  <a:schemeClr val="accent1"/>
                </a:solidFill>
                <a:latin typeface="Courier"/>
              </a:rPr>
              <a:t>(SIGINT, &amp;</a:t>
            </a:r>
            <a:r>
              <a:rPr lang="en-US" sz="1600" b="1" err="1">
                <a:solidFill>
                  <a:schemeClr val="accent1"/>
                </a:solidFill>
                <a:latin typeface="Courier"/>
              </a:rPr>
              <a:t>sa</a:t>
            </a:r>
            <a:r>
              <a:rPr lang="en-US" sz="1600" b="1">
                <a:solidFill>
                  <a:schemeClr val="accent1"/>
                </a:solidFill>
                <a:latin typeface="Courier"/>
              </a:rPr>
              <a:t>, NULL);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600" b="1">
                <a:latin typeface="Courier"/>
              </a:rPr>
              <a:t> </a:t>
            </a:r>
            <a:r>
              <a:rPr lang="en-US" sz="1600">
                <a:latin typeface="Courier"/>
              </a:rPr>
              <a:t> while (1) {}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600">
                <a:latin typeface="Courier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86C971-E920-D8D9-CC22-D241FE8FE155}"/>
              </a:ext>
            </a:extLst>
          </p:cNvPr>
          <p:cNvSpPr txBox="1"/>
          <p:nvPr/>
        </p:nvSpPr>
        <p:spPr>
          <a:xfrm>
            <a:off x="6629400" y="1600200"/>
            <a:ext cx="51054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0" i="0">
                <a:solidFill>
                  <a:srgbClr val="000000"/>
                </a:solidFill>
                <a:effectLst/>
                <a:latin typeface="+mn-lt"/>
              </a:rPr>
              <a:t>Each signal has a default </a:t>
            </a:r>
            <a:r>
              <a:rPr lang="en-US" sz="2400" b="0">
                <a:solidFill>
                  <a:srgbClr val="000000"/>
                </a:solidFill>
                <a:latin typeface="+mn-lt"/>
              </a:rPr>
              <a:t>action. Can override default action with signal handler</a:t>
            </a:r>
          </a:p>
          <a:p>
            <a:pPr algn="ctr"/>
            <a:endParaRPr lang="en-US" sz="2400" b="0" i="0">
              <a:solidFill>
                <a:srgbClr val="000000"/>
              </a:solidFill>
              <a:effectLst/>
              <a:latin typeface="+mn-lt"/>
            </a:endParaRPr>
          </a:p>
          <a:p>
            <a:pPr algn="ctr"/>
            <a:r>
              <a:rPr lang="en-US" sz="2400" b="0" i="0">
                <a:solidFill>
                  <a:srgbClr val="000000"/>
                </a:solidFill>
                <a:effectLst/>
                <a:latin typeface="+mn-lt"/>
              </a:rPr>
              <a:t>Program jumps to signal handler function. </a:t>
            </a:r>
          </a:p>
          <a:p>
            <a:pPr algn="ctr"/>
            <a:endParaRPr lang="en-US" sz="2400" b="0">
              <a:solidFill>
                <a:srgbClr val="000000"/>
              </a:solidFill>
              <a:latin typeface="+mn-lt"/>
            </a:endParaRPr>
          </a:p>
          <a:p>
            <a:pPr algn="ctr"/>
            <a:r>
              <a:rPr lang="en-US" sz="2400" b="0" i="0">
                <a:solidFill>
                  <a:srgbClr val="000000"/>
                </a:solidFill>
                <a:effectLst/>
                <a:latin typeface="+mn-lt"/>
              </a:rPr>
              <a:t>Control of the program resumes at the previously interrupted instructions.</a:t>
            </a:r>
            <a:endParaRPr lang="en-US" sz="2400">
              <a:latin typeface="+mn-lt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6C02E55C-2F94-BDDE-2169-982AEF4D8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0800" y="152400"/>
            <a:ext cx="9550400" cy="533400"/>
          </a:xfrm>
        </p:spPr>
        <p:txBody>
          <a:bodyPr/>
          <a:lstStyle/>
          <a:p>
            <a:r>
              <a:rPr lang="en-US">
                <a:latin typeface="+mj-lt"/>
              </a:rPr>
              <a:t>What is a Signal?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0788538"/>
      </p:ext>
    </p:extLst>
  </p:cSld>
  <p:clrMapOvr>
    <a:masterClrMapping/>
  </p:clrMapOvr>
  <p:transition advTm="14244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E7256-D5C0-2665-69F0-12F87DC9F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2400"/>
            <a:ext cx="12192000" cy="533400"/>
          </a:xfrm>
        </p:spPr>
        <p:txBody>
          <a:bodyPr/>
          <a:lstStyle/>
          <a:p>
            <a:r>
              <a:rPr lang="en-US">
                <a:latin typeface="+mj-lt"/>
              </a:rPr>
              <a:t>Signals in the Wild (in the Linux Kernel)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1946E7-7794-2C82-D962-4AD893CF4A8D}"/>
              </a:ext>
            </a:extLst>
          </p:cNvPr>
          <p:cNvSpPr txBox="1"/>
          <p:nvPr/>
        </p:nvSpPr>
        <p:spPr>
          <a:xfrm>
            <a:off x="1524000" y="914400"/>
            <a:ext cx="94488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0" i="0">
                <a:solidFill>
                  <a:srgbClr val="000000"/>
                </a:solidFill>
                <a:effectLst/>
                <a:latin typeface="+mn-lt"/>
              </a:rPr>
              <a:t>Ctr + C . Sends SIGINT signal. Default actual is to kill the program</a:t>
            </a:r>
          </a:p>
          <a:p>
            <a:pPr algn="ctr"/>
            <a:endParaRPr lang="en-US" sz="2400" b="0">
              <a:solidFill>
                <a:srgbClr val="000000"/>
              </a:solidFill>
              <a:latin typeface="+mn-lt"/>
            </a:endParaRPr>
          </a:p>
          <a:p>
            <a:pPr algn="ctr"/>
            <a:r>
              <a:rPr lang="en-US" sz="2400" b="0">
                <a:solidFill>
                  <a:srgbClr val="000000"/>
                </a:solidFill>
                <a:latin typeface="+mn-lt"/>
              </a:rPr>
              <a:t>Timer signal. Check every T seconds that a condition still holds</a:t>
            </a:r>
            <a:endParaRPr lang="en-US" sz="2400">
              <a:latin typeface="+mn-lt"/>
            </a:endParaRPr>
          </a:p>
        </p:txBody>
      </p:sp>
      <p:pic>
        <p:nvPicPr>
          <p:cNvPr id="9" name="Picture 8" descr="A screenshot of a computer screen&#10;&#10;Description automatically generated with medium confidence">
            <a:extLst>
              <a:ext uri="{FF2B5EF4-FFF2-40B4-BE49-F238E27FC236}">
                <a16:creationId xmlns:a16="http://schemas.microsoft.com/office/drawing/2014/main" id="{FBDF8555-0B00-8916-0D63-9A005299D6F6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30737"/>
            <a:ext cx="12192000" cy="35007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7074A13-4E3E-B75C-A03C-426F08FF8519}"/>
              </a:ext>
            </a:extLst>
          </p:cNvPr>
          <p:cNvSpPr/>
          <p:nvPr/>
        </p:nvSpPr>
        <p:spPr bwMode="auto">
          <a:xfrm>
            <a:off x="3352800" y="3081992"/>
            <a:ext cx="6629400" cy="511337"/>
          </a:xfrm>
          <a:prstGeom prst="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crooks@laptop</a:t>
            </a:r>
            <a:r>
              <a: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&gt; man  7 signal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7252493"/>
      </p:ext>
    </p:extLst>
  </p:cSld>
  <p:clrMapOvr>
    <a:masterClrMapping/>
  </p:clrMapOvr>
  <p:transition advTm="163002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95F5D-8905-4251-A7C7-DD879E0E7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+mj-lt"/>
              </a:rPr>
              <a:t>Process Management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C7BBD9-2675-4D0E-994A-A8A7CA0F6B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878" y="1365662"/>
            <a:ext cx="12085122" cy="4654137"/>
          </a:xfrm>
        </p:spPr>
        <p:txBody>
          <a:bodyPr/>
          <a:lstStyle/>
          <a:p>
            <a:pPr marL="0" indent="0" algn="ctr">
              <a:lnSpc>
                <a:spcPct val="150000"/>
              </a:lnSpc>
              <a:spcAft>
                <a:spcPts val="800"/>
              </a:spcAft>
              <a:buNone/>
            </a:pPr>
            <a:r>
              <a:rPr lang="en-US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exit</a:t>
            </a:r>
            <a:r>
              <a:rPr lang="en-US">
                <a:ea typeface="Consolas" charset="0"/>
                <a:cs typeface="Calibri" panose="020F0502020204030204" pitchFamily="34" charset="0"/>
              </a:rPr>
              <a:t> – </a:t>
            </a:r>
            <a:r>
              <a:rPr lang="en-US">
                <a:latin typeface="+mn-lt"/>
                <a:ea typeface="Consolas" charset="0"/>
                <a:cs typeface="Calibri" panose="020F0502020204030204" pitchFamily="34" charset="0"/>
              </a:rPr>
              <a:t>terminate a process</a:t>
            </a:r>
          </a:p>
          <a:p>
            <a:pPr marL="0" indent="0" algn="ctr">
              <a:lnSpc>
                <a:spcPct val="150000"/>
              </a:lnSpc>
              <a:spcAft>
                <a:spcPts val="800"/>
              </a:spcAft>
              <a:buNone/>
            </a:pPr>
            <a:r>
              <a:rPr lang="en-US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fork</a:t>
            </a:r>
            <a:r>
              <a:rPr lang="en-US"/>
              <a:t> – </a:t>
            </a:r>
            <a:r>
              <a:rPr lang="en-US">
                <a:latin typeface="+mn-lt"/>
              </a:rPr>
              <a:t>copy the current process</a:t>
            </a:r>
          </a:p>
          <a:p>
            <a:pPr marL="0" indent="0" algn="ctr">
              <a:lnSpc>
                <a:spcPct val="150000"/>
              </a:lnSpc>
              <a:spcAft>
                <a:spcPts val="800"/>
              </a:spcAft>
              <a:buNone/>
            </a:pPr>
            <a:r>
              <a:rPr lang="en-US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exec</a:t>
            </a:r>
            <a:r>
              <a:rPr lang="en-US"/>
              <a:t> – </a:t>
            </a:r>
            <a:r>
              <a:rPr lang="en-US">
                <a:latin typeface="+mn-lt"/>
              </a:rPr>
              <a:t>change the </a:t>
            </a:r>
            <a:r>
              <a:rPr lang="en-US" i="1">
                <a:latin typeface="+mn-lt"/>
              </a:rPr>
              <a:t>program </a:t>
            </a:r>
            <a:r>
              <a:rPr lang="en-US">
                <a:latin typeface="+mn-lt"/>
              </a:rPr>
              <a:t>being run by the current process</a:t>
            </a:r>
          </a:p>
          <a:p>
            <a:pPr marL="0" indent="0" algn="ctr">
              <a:lnSpc>
                <a:spcPct val="150000"/>
              </a:lnSpc>
              <a:spcAft>
                <a:spcPts val="800"/>
              </a:spcAft>
              <a:buNone/>
            </a:pPr>
            <a:r>
              <a:rPr lang="en-US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wait</a:t>
            </a:r>
            <a:r>
              <a:rPr lang="en-US"/>
              <a:t> – </a:t>
            </a:r>
            <a:r>
              <a:rPr lang="en-US">
                <a:latin typeface="+mn-lt"/>
              </a:rPr>
              <a:t>wait for a process to finish</a:t>
            </a:r>
          </a:p>
          <a:p>
            <a:pPr marL="0" indent="0" algn="ctr">
              <a:lnSpc>
                <a:spcPct val="150000"/>
              </a:lnSpc>
              <a:spcAft>
                <a:spcPts val="800"/>
              </a:spcAft>
              <a:buNone/>
            </a:pPr>
            <a:r>
              <a:rPr lang="en-US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kill</a:t>
            </a:r>
            <a:r>
              <a:rPr lang="en-US"/>
              <a:t> – </a:t>
            </a:r>
            <a:r>
              <a:rPr lang="en-US">
                <a:latin typeface="+mn-lt"/>
              </a:rPr>
              <a:t>send a </a:t>
            </a:r>
            <a:r>
              <a:rPr lang="en-US" i="1">
                <a:latin typeface="+mn-lt"/>
              </a:rPr>
              <a:t>signal</a:t>
            </a:r>
            <a:r>
              <a:rPr lang="en-US">
                <a:latin typeface="+mn-lt"/>
              </a:rPr>
              <a:t> (interrupt-like notification) to another process</a:t>
            </a:r>
          </a:p>
          <a:p>
            <a:pPr marL="0" indent="0" algn="ctr">
              <a:lnSpc>
                <a:spcPct val="150000"/>
              </a:lnSpc>
              <a:spcAft>
                <a:spcPts val="800"/>
              </a:spcAft>
              <a:buNone/>
            </a:pPr>
            <a:r>
              <a:rPr lang="en-US" err="1">
                <a:solidFill>
                  <a:schemeClr val="accent1"/>
                </a:solidFill>
                <a:latin typeface="Consolas" panose="020B0609020204030204" pitchFamily="49" charset="0"/>
              </a:rPr>
              <a:t>sigaction</a:t>
            </a:r>
            <a:r>
              <a:rPr lang="en-US"/>
              <a:t> </a:t>
            </a:r>
            <a:r>
              <a:rPr lang="en-US">
                <a:latin typeface="+mn-lt"/>
              </a:rPr>
              <a:t>– set handlers for signals</a:t>
            </a:r>
          </a:p>
        </p:txBody>
      </p:sp>
    </p:spTree>
    <p:extLst>
      <p:ext uri="{BB962C8B-B14F-4D97-AF65-F5344CB8AC3E}">
        <p14:creationId xmlns:p14="http://schemas.microsoft.com/office/powerpoint/2010/main" val="3265148434"/>
      </p:ext>
    </p:extLst>
  </p:cSld>
  <p:clrMapOvr>
    <a:masterClrMapping/>
  </p:clrMapOvr>
  <p:transition advTm="46193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95F5D-8905-4251-A7C7-DD879E0E7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+mj-lt"/>
              </a:rPr>
              <a:t>Goal 2: Input/Output in Linux</a:t>
            </a:r>
          </a:p>
        </p:txBody>
      </p:sp>
    </p:spTree>
    <p:extLst>
      <p:ext uri="{BB962C8B-B14F-4D97-AF65-F5344CB8AC3E}">
        <p14:creationId xmlns:p14="http://schemas.microsoft.com/office/powerpoint/2010/main" val="3034454256"/>
      </p:ext>
    </p:extLst>
  </p:cSld>
  <p:clrMapOvr>
    <a:masterClrMapping/>
  </p:clrMapOvr>
  <p:transition advTm="31505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95F5D-8905-4251-A7C7-DD879E0E7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+mj-lt"/>
              </a:rPr>
              <a:t>Goal 2: Input/Output in Linux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BC181-EC8A-15CC-DEC6-B99E5E8618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950522" y="1247705"/>
            <a:ext cx="12085122" cy="4654137"/>
          </a:xfrm>
        </p:spPr>
        <p:txBody>
          <a:bodyPr/>
          <a:lstStyle/>
          <a:p>
            <a:pPr marL="0" indent="0" algn="ctr">
              <a:lnSpc>
                <a:spcPct val="150000"/>
              </a:lnSpc>
              <a:spcAft>
                <a:spcPts val="800"/>
              </a:spcAft>
              <a:buNone/>
            </a:pPr>
            <a:r>
              <a:rPr lang="en-US">
                <a:latin typeface="+mn-lt"/>
                <a:ea typeface="Consolas" charset="0"/>
                <a:cs typeface="Consolas" charset="0"/>
              </a:rPr>
              <a:t>UNIX offers the same IO interface for:</a:t>
            </a:r>
          </a:p>
          <a:p>
            <a:pPr marL="0" indent="0" algn="ctr">
              <a:lnSpc>
                <a:spcPct val="150000"/>
              </a:lnSpc>
              <a:spcAft>
                <a:spcPts val="800"/>
              </a:spcAft>
              <a:buNone/>
            </a:pPr>
            <a:endParaRPr lang="en-US">
              <a:latin typeface="+mn-lt"/>
              <a:ea typeface="Consolas" charset="0"/>
              <a:cs typeface="Consolas" charset="0"/>
            </a:endParaRPr>
          </a:p>
          <a:p>
            <a:pPr marL="0" indent="0" algn="ctr">
              <a:lnSpc>
                <a:spcPct val="150000"/>
              </a:lnSpc>
              <a:spcAft>
                <a:spcPts val="800"/>
              </a:spcAft>
              <a:buNone/>
            </a:pPr>
            <a:r>
              <a:rPr lang="en-US">
                <a:latin typeface="+mn-lt"/>
                <a:ea typeface="Consolas" charset="0"/>
                <a:cs typeface="Consolas" charset="0"/>
              </a:rPr>
              <a:t>All device Input/Output</a:t>
            </a:r>
          </a:p>
          <a:p>
            <a:pPr marL="0" indent="0" algn="ctr">
              <a:lnSpc>
                <a:spcPct val="150000"/>
              </a:lnSpc>
              <a:spcAft>
                <a:spcPts val="800"/>
              </a:spcAft>
              <a:buNone/>
            </a:pPr>
            <a:r>
              <a:rPr lang="en-US">
                <a:latin typeface="+mn-lt"/>
                <a:ea typeface="Consolas" charset="0"/>
                <a:cs typeface="Consolas" charset="0"/>
              </a:rPr>
              <a:t>Reading/Writing Files</a:t>
            </a:r>
          </a:p>
          <a:p>
            <a:pPr marL="0" indent="0" algn="ctr">
              <a:lnSpc>
                <a:spcPct val="150000"/>
              </a:lnSpc>
              <a:spcAft>
                <a:spcPts val="800"/>
              </a:spcAft>
              <a:buNone/>
            </a:pPr>
            <a:r>
              <a:rPr lang="en-US" err="1">
                <a:latin typeface="+mn-lt"/>
                <a:ea typeface="Consolas" charset="0"/>
                <a:cs typeface="Consolas" charset="0"/>
              </a:rPr>
              <a:t>Interprocess</a:t>
            </a:r>
            <a:r>
              <a:rPr lang="en-US">
                <a:latin typeface="+mn-lt"/>
                <a:ea typeface="Consolas" charset="0"/>
                <a:cs typeface="Consolas" charset="0"/>
              </a:rPr>
              <a:t> communication</a:t>
            </a:r>
            <a:endParaRPr lang="en-US">
              <a:latin typeface="+mn-lt"/>
            </a:endParaRPr>
          </a:p>
          <a:p>
            <a:pPr marL="0" indent="0" algn="ctr">
              <a:lnSpc>
                <a:spcPct val="150000"/>
              </a:lnSpc>
              <a:spcAft>
                <a:spcPts val="800"/>
              </a:spcAft>
              <a:buNone/>
            </a:pPr>
            <a:endParaRPr lang="en-US">
              <a:latin typeface="+mn-lt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87262E6-F2E8-C53C-92E6-E039061722C5}"/>
              </a:ext>
            </a:extLst>
          </p:cNvPr>
          <p:cNvSpPr/>
          <p:nvPr/>
        </p:nvSpPr>
        <p:spPr bwMode="auto">
          <a:xfrm>
            <a:off x="6705600" y="2826026"/>
            <a:ext cx="1295400" cy="533400"/>
          </a:xfrm>
          <a:prstGeom prst="roundRec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Printers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38EB0A2-2EEF-EEC5-1307-B0C59CCE1A61}"/>
              </a:ext>
            </a:extLst>
          </p:cNvPr>
          <p:cNvSpPr/>
          <p:nvPr/>
        </p:nvSpPr>
        <p:spPr bwMode="auto">
          <a:xfrm>
            <a:off x="8153400" y="2819400"/>
            <a:ext cx="1295400" cy="533400"/>
          </a:xfrm>
          <a:prstGeom prst="roundRec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>
                <a:solidFill>
                  <a:schemeClr val="tx1"/>
                </a:solidFill>
              </a:rPr>
              <a:t>Mouse</a:t>
            </a: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8AAF701-7A8B-45D4-9852-C9E9F8F584D0}"/>
              </a:ext>
            </a:extLst>
          </p:cNvPr>
          <p:cNvSpPr/>
          <p:nvPr/>
        </p:nvSpPr>
        <p:spPr bwMode="auto">
          <a:xfrm>
            <a:off x="6705600" y="3617360"/>
            <a:ext cx="1295400" cy="533400"/>
          </a:xfrm>
          <a:prstGeom prst="roundRec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Disk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1F18E1B-9E27-9386-78C7-A46A03C41447}"/>
              </a:ext>
            </a:extLst>
          </p:cNvPr>
          <p:cNvSpPr/>
          <p:nvPr/>
        </p:nvSpPr>
        <p:spPr bwMode="auto">
          <a:xfrm>
            <a:off x="6858000" y="4413321"/>
            <a:ext cx="1295400" cy="533400"/>
          </a:xfrm>
          <a:prstGeom prst="roundRec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Pipes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D8C3B32-97A2-7910-219E-12BD4EA78C4D}"/>
              </a:ext>
            </a:extLst>
          </p:cNvPr>
          <p:cNvSpPr/>
          <p:nvPr/>
        </p:nvSpPr>
        <p:spPr bwMode="auto">
          <a:xfrm>
            <a:off x="8382000" y="4391095"/>
            <a:ext cx="1295400" cy="533400"/>
          </a:xfrm>
          <a:prstGeom prst="roundRec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Socket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F59615B2-609E-A277-B018-DB67EA2852C1}"/>
              </a:ext>
            </a:extLst>
          </p:cNvPr>
          <p:cNvSpPr txBox="1">
            <a:spLocks/>
          </p:cNvSpPr>
          <p:nvPr/>
        </p:nvSpPr>
        <p:spPr bwMode="auto">
          <a:xfrm>
            <a:off x="1135578" y="5600076"/>
            <a:ext cx="10027722" cy="684283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lnSpc>
                <a:spcPct val="150000"/>
              </a:lnSpc>
              <a:spcAft>
                <a:spcPts val="800"/>
              </a:spcAft>
              <a:buFontTx/>
              <a:buNone/>
            </a:pPr>
            <a:r>
              <a:rPr lang="en-US" kern="0">
                <a:solidFill>
                  <a:schemeClr val="accent1"/>
                </a:solidFill>
                <a:latin typeface="+mn-lt"/>
                <a:ea typeface="Consolas" charset="0"/>
                <a:cs typeface="Consolas" charset="0"/>
              </a:rPr>
              <a:t>Everything is a file!</a:t>
            </a:r>
            <a:endParaRPr lang="en-US" kern="0">
              <a:solidFill>
                <a:schemeClr val="accent1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93304042"/>
      </p:ext>
    </p:extLst>
  </p:cSld>
  <p:clrMapOvr>
    <a:masterClrMapping/>
  </p:clrMapOvr>
  <p:transition advTm="77351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8" grpId="0" animBg="1"/>
      <p:bldP spid="10" grpId="0" animBg="1"/>
      <p:bldP spid="12" grpId="0" animBg="1"/>
      <p:bldP spid="13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0F4BA-60F9-8FA4-6AB0-95D35D275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+mj-lt"/>
              </a:rPr>
              <a:t>Radical in 1974!</a:t>
            </a:r>
          </a:p>
        </p:txBody>
      </p:sp>
      <p:pic>
        <p:nvPicPr>
          <p:cNvPr id="5" name="Picture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5E02F2CB-F0E8-8657-CFAB-6C2FD9547BBA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838200"/>
            <a:ext cx="7220003" cy="6581823"/>
          </a:xfrm>
          <a:prstGeom prst="rect">
            <a:avLst/>
          </a:prstGeom>
        </p:spPr>
      </p:pic>
      <p:pic>
        <p:nvPicPr>
          <p:cNvPr id="7" name="Picture 6" descr="A picture containing person, person, suit, wearing&#10;&#10;Description automatically generated">
            <a:extLst>
              <a:ext uri="{FF2B5EF4-FFF2-40B4-BE49-F238E27FC236}">
                <a16:creationId xmlns:a16="http://schemas.microsoft.com/office/drawing/2014/main" id="{B8FBFAF6-F452-2687-8BB2-77A68332E66D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25" y="1490983"/>
            <a:ext cx="1327150" cy="1704182"/>
          </a:xfrm>
          <a:prstGeom prst="rect">
            <a:avLst/>
          </a:prstGeom>
        </p:spPr>
      </p:pic>
      <p:pic>
        <p:nvPicPr>
          <p:cNvPr id="9" name="Picture 8" descr="A person with his arms crossed&#10;&#10;Description automatically generated with medium confidence">
            <a:extLst>
              <a:ext uri="{FF2B5EF4-FFF2-40B4-BE49-F238E27FC236}">
                <a16:creationId xmlns:a16="http://schemas.microsoft.com/office/drawing/2014/main" id="{D559D103-3237-D3EF-8177-EFF6F616D157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6314" y="1500922"/>
            <a:ext cx="1575436" cy="1736560"/>
          </a:xfrm>
          <a:prstGeom prst="rect">
            <a:avLst/>
          </a:prstGeom>
        </p:spPr>
      </p:pic>
      <p:pic>
        <p:nvPicPr>
          <p:cNvPr id="11" name="Picture 10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DC06647F-E841-6874-7B8A-BDEA0AFCCD3F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662" y="4876800"/>
            <a:ext cx="1671714" cy="1695450"/>
          </a:xfrm>
          <a:prstGeom prst="rect">
            <a:avLst/>
          </a:prstGeom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65310938-18BB-6F06-6C79-0C1C249A93FF}"/>
              </a:ext>
            </a:extLst>
          </p:cNvPr>
          <p:cNvSpPr/>
          <p:nvPr/>
        </p:nvSpPr>
        <p:spPr bwMode="auto">
          <a:xfrm rot="16200000">
            <a:off x="10302223" y="3642377"/>
            <a:ext cx="946150" cy="671796"/>
          </a:xfrm>
          <a:prstGeom prst="rightArrow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60061300"/>
      </p:ext>
    </p:extLst>
  </p:cSld>
  <p:clrMapOvr>
    <a:masterClrMapping/>
  </p:clrMapOvr>
  <p:transition advTm="70936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95F5D-8905-4251-A7C7-DD879E0E7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+mj-lt"/>
              </a:rPr>
              <a:t>Core tenants of UNIX/IO interface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87262E6-F2E8-C53C-92E6-E039061722C5}"/>
              </a:ext>
            </a:extLst>
          </p:cNvPr>
          <p:cNvSpPr/>
          <p:nvPr/>
        </p:nvSpPr>
        <p:spPr bwMode="auto">
          <a:xfrm>
            <a:off x="2057400" y="1312208"/>
            <a:ext cx="4013200" cy="1388407"/>
          </a:xfrm>
          <a:prstGeom prst="roundRec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>
                <a:ln>
                  <a:noFill/>
                </a:ln>
                <a:solidFill>
                  <a:schemeClr val="accent1"/>
                </a:solidFill>
                <a:effectLst/>
              </a:rPr>
              <a:t>Uniformity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b="0">
              <a:solidFill>
                <a:schemeClr val="tx1"/>
              </a:solidFill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Same set of system calls 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>
                <a:solidFill>
                  <a:schemeClr val="tx1"/>
                </a:solidFill>
              </a:rPr>
              <a:t>Open, read, write, close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67A372A-E8C7-9C76-9728-7B5172289EC6}"/>
              </a:ext>
            </a:extLst>
          </p:cNvPr>
          <p:cNvSpPr/>
          <p:nvPr/>
        </p:nvSpPr>
        <p:spPr bwMode="auto">
          <a:xfrm>
            <a:off x="6324600" y="1310672"/>
            <a:ext cx="4013200" cy="1388407"/>
          </a:xfrm>
          <a:prstGeom prst="roundRec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>
                <a:ln>
                  <a:noFill/>
                </a:ln>
                <a:solidFill>
                  <a:schemeClr val="accent1"/>
                </a:solidFill>
                <a:effectLst/>
              </a:rPr>
              <a:t>Open Before Use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b="0">
              <a:solidFill>
                <a:schemeClr val="tx1"/>
              </a:solidFill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Must explicitly open file/device/channel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E18AC3E3-BC8E-AD73-838C-8EB193E10654}"/>
              </a:ext>
            </a:extLst>
          </p:cNvPr>
          <p:cNvSpPr/>
          <p:nvPr/>
        </p:nvSpPr>
        <p:spPr bwMode="auto">
          <a:xfrm>
            <a:off x="2080591" y="2931804"/>
            <a:ext cx="4013200" cy="1792596"/>
          </a:xfrm>
          <a:prstGeom prst="roundRec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>
                <a:ln>
                  <a:noFill/>
                </a:ln>
                <a:solidFill>
                  <a:schemeClr val="accent1"/>
                </a:solidFill>
                <a:effectLst/>
              </a:rPr>
              <a:t>Byte-Oriented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b="0">
              <a:solidFill>
                <a:schemeClr val="tx1"/>
              </a:solidFill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All devices, even block devices, are access through byte arrays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1F65FA8E-DD20-4415-907A-90E92CE8B3FC}"/>
              </a:ext>
            </a:extLst>
          </p:cNvPr>
          <p:cNvSpPr/>
          <p:nvPr/>
        </p:nvSpPr>
        <p:spPr bwMode="auto">
          <a:xfrm>
            <a:off x="6400800" y="2827804"/>
            <a:ext cx="4013200" cy="1896596"/>
          </a:xfrm>
          <a:prstGeom prst="roundRec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>
                <a:ln>
                  <a:noFill/>
                </a:ln>
                <a:solidFill>
                  <a:schemeClr val="accent1"/>
                </a:solidFill>
                <a:effectLst/>
              </a:rPr>
              <a:t>Kernel Buffered Reads/Writes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b="0">
              <a:solidFill>
                <a:schemeClr val="tx1"/>
              </a:solidFill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>
                <a:solidFill>
                  <a:schemeClr val="tx1"/>
                </a:solidFill>
              </a:rPr>
              <a:t>Data is buffered at kernel to decouple internals from application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C1815C39-A223-31C7-BD1B-9998BBAC9378}"/>
              </a:ext>
            </a:extLst>
          </p:cNvPr>
          <p:cNvSpPr/>
          <p:nvPr/>
        </p:nvSpPr>
        <p:spPr bwMode="auto">
          <a:xfrm>
            <a:off x="4876800" y="4876800"/>
            <a:ext cx="4013200" cy="1388407"/>
          </a:xfrm>
          <a:prstGeom prst="roundRec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>
                <a:ln>
                  <a:noFill/>
                </a:ln>
                <a:solidFill>
                  <a:schemeClr val="accent1"/>
                </a:solidFill>
                <a:effectLst/>
              </a:rPr>
              <a:t>Explicit Close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b="0">
              <a:solidFill>
                <a:schemeClr val="tx1"/>
              </a:solidFill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Must explicitly close resource</a:t>
            </a:r>
          </a:p>
        </p:txBody>
      </p:sp>
    </p:spTree>
    <p:extLst>
      <p:ext uri="{BB962C8B-B14F-4D97-AF65-F5344CB8AC3E}">
        <p14:creationId xmlns:p14="http://schemas.microsoft.com/office/powerpoint/2010/main" val="3691095112"/>
      </p:ext>
    </p:extLst>
  </p:cSld>
  <p:clrMapOvr>
    <a:masterClrMapping/>
  </p:clrMapOvr>
  <p:transition advTm="19880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1" grpId="0" animBg="1"/>
      <p:bldP spid="15" grpId="0" animBg="1"/>
      <p:bldP spid="17" grpId="0" animBg="1"/>
      <p:bldP spid="19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8FD2D-75AE-07D6-D3D4-2FFDB54F8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+mj-lt"/>
              </a:rPr>
              <a:t>Introducing the File Descriptor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F7BFB0-3F85-71C1-53DB-EBAB766521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447800"/>
            <a:ext cx="12192000" cy="4572000"/>
          </a:xfrm>
        </p:spPr>
        <p:txBody>
          <a:bodyPr/>
          <a:lstStyle/>
          <a:p>
            <a:pPr marL="0" indent="0" algn="ctr">
              <a:buNone/>
            </a:pPr>
            <a:r>
              <a:rPr lang="en-US">
                <a:latin typeface="+mn-lt"/>
              </a:rPr>
              <a:t>Number that </a:t>
            </a:r>
            <a:r>
              <a:rPr lang="en-US">
                <a:solidFill>
                  <a:schemeClr val="accent1"/>
                </a:solidFill>
                <a:latin typeface="+mn-lt"/>
              </a:rPr>
              <a:t>uniquely</a:t>
            </a:r>
            <a:r>
              <a:rPr lang="en-US">
                <a:latin typeface="+mn-lt"/>
              </a:rPr>
              <a:t> identifies an open IO resource in the OS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0F1B93A-3B7A-9BF7-844E-D2759CFA3C49}"/>
              </a:ext>
            </a:extLst>
          </p:cNvPr>
          <p:cNvSpPr txBox="1">
            <a:spLocks/>
          </p:cNvSpPr>
          <p:nvPr/>
        </p:nvSpPr>
        <p:spPr bwMode="auto">
          <a:xfrm>
            <a:off x="1968500" y="2667000"/>
            <a:ext cx="8255000" cy="15240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en-US" kern="0">
                <a:latin typeface="+mn-lt"/>
              </a:rPr>
              <a:t>It’s another index!</a:t>
            </a:r>
          </a:p>
          <a:p>
            <a:pPr marL="0" indent="0" algn="ctr">
              <a:buFontTx/>
              <a:buNone/>
            </a:pPr>
            <a:r>
              <a:rPr lang="en-US">
                <a:solidFill>
                  <a:srgbClr val="202122"/>
                </a:solidFill>
                <a:latin typeface="+mn-lt"/>
              </a:rPr>
              <a:t>F</a:t>
            </a:r>
            <a:r>
              <a:rPr lang="en-US" b="0" i="0">
                <a:solidFill>
                  <a:srgbClr val="202122"/>
                </a:solidFill>
                <a:effectLst/>
                <a:latin typeface="+mn-lt"/>
              </a:rPr>
              <a:t>ile descriptors index into</a:t>
            </a:r>
          </a:p>
          <a:p>
            <a:pPr marL="0" indent="0" algn="ctr">
              <a:buFontTx/>
              <a:buNone/>
            </a:pPr>
            <a:r>
              <a:rPr lang="en-US" b="0" i="0">
                <a:solidFill>
                  <a:srgbClr val="202122"/>
                </a:solidFill>
                <a:effectLst/>
                <a:latin typeface="+mn-lt"/>
              </a:rPr>
              <a:t> a </a:t>
            </a:r>
            <a:r>
              <a:rPr lang="en-US" b="0" i="0">
                <a:solidFill>
                  <a:schemeClr val="accent1"/>
                </a:solidFill>
                <a:effectLst/>
                <a:latin typeface="+mn-lt"/>
              </a:rPr>
              <a:t>per-process</a:t>
            </a:r>
            <a:r>
              <a:rPr lang="en-US" b="0" i="0">
                <a:solidFill>
                  <a:srgbClr val="202122"/>
                </a:solidFill>
                <a:effectLst/>
                <a:latin typeface="+mn-lt"/>
              </a:rPr>
              <a:t> </a:t>
            </a:r>
            <a:r>
              <a:rPr lang="en-US" b="1" i="0">
                <a:solidFill>
                  <a:schemeClr val="accent1"/>
                </a:solidFill>
                <a:effectLst/>
                <a:latin typeface="+mn-lt"/>
              </a:rPr>
              <a:t>file descriptor table</a:t>
            </a:r>
            <a:endParaRPr lang="en-US" kern="0">
              <a:solidFill>
                <a:schemeClr val="accent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86445641"/>
      </p:ext>
    </p:extLst>
  </p:cSld>
  <p:clrMapOvr>
    <a:masterClrMapping/>
  </p:clrMapOvr>
  <p:transition advTm="64992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93C32-605B-8266-2E3D-EDB893B00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2400"/>
            <a:ext cx="12192000" cy="533400"/>
          </a:xfrm>
        </p:spPr>
        <p:txBody>
          <a:bodyPr/>
          <a:lstStyle/>
          <a:p>
            <a:r>
              <a:rPr lang="en-US">
                <a:latin typeface="+mj-lt"/>
              </a:rPr>
              <a:t>FDs in the Wild (well, in the Kernel)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8EA9670-E2F5-AEA2-EC4A-704549FB416C}"/>
              </a:ext>
            </a:extLst>
          </p:cNvPr>
          <p:cNvSpPr txBox="1">
            <a:spLocks/>
          </p:cNvSpPr>
          <p:nvPr/>
        </p:nvSpPr>
        <p:spPr bwMode="auto">
          <a:xfrm>
            <a:off x="161187" y="3190219"/>
            <a:ext cx="4209676" cy="477562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en-US" kern="0">
                <a:latin typeface="+mn-lt"/>
              </a:rPr>
              <a:t>…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F2597D0-4781-18A5-846C-020B324E2D1D}"/>
              </a:ext>
            </a:extLst>
          </p:cNvPr>
          <p:cNvSpPr txBox="1"/>
          <p:nvPr/>
        </p:nvSpPr>
        <p:spPr>
          <a:xfrm flipH="1">
            <a:off x="533400" y="1005840"/>
            <a:ext cx="11582400" cy="501675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en-US" sz="160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enum</a:t>
            </a:r>
            <a:r>
              <a:rPr lang="en-US" sz="16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procstate</a:t>
            </a:r>
            <a:r>
              <a:rPr lang="en-US" sz="16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 UNUSED, EMBRYO, SLEEPING, RUNNABLE, RUNNING, ZOMBIE };</a:t>
            </a:r>
          </a:p>
          <a:p>
            <a:endParaRPr lang="en-US" sz="160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Per-process state</a:t>
            </a:r>
          </a:p>
          <a:p>
            <a:r>
              <a:rPr lang="en-US" sz="16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 proc {</a:t>
            </a:r>
          </a:p>
          <a:p>
            <a:r>
              <a:rPr lang="en-US" sz="16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uint</a:t>
            </a:r>
            <a:r>
              <a:rPr lang="en-US" sz="16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sz</a:t>
            </a:r>
            <a:r>
              <a:rPr lang="en-US" sz="16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                    // Size of process memory (bytes)</a:t>
            </a:r>
          </a:p>
          <a:p>
            <a:r>
              <a:rPr lang="en-US" sz="16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pde_t</a:t>
            </a:r>
            <a:r>
              <a:rPr lang="en-US" sz="16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60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pgdir</a:t>
            </a:r>
            <a:r>
              <a:rPr lang="en-US" sz="16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               // Page table</a:t>
            </a:r>
          </a:p>
          <a:p>
            <a:r>
              <a:rPr lang="en-US" sz="16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char *</a:t>
            </a:r>
            <a:r>
              <a:rPr lang="en-US" sz="160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kstack</a:t>
            </a:r>
            <a:r>
              <a:rPr lang="en-US" sz="16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               // Bottom of kernel stack for this process</a:t>
            </a:r>
          </a:p>
          <a:p>
            <a:r>
              <a:rPr lang="en-US" sz="16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enum</a:t>
            </a:r>
            <a:r>
              <a:rPr lang="en-US" sz="16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procstate</a:t>
            </a:r>
            <a:r>
              <a:rPr lang="en-US" sz="16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state;        // Process state</a:t>
            </a:r>
          </a:p>
          <a:p>
            <a:r>
              <a:rPr lang="en-US" sz="16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int </a:t>
            </a:r>
            <a:r>
              <a:rPr lang="en-US" sz="160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pid</a:t>
            </a:r>
            <a:r>
              <a:rPr lang="en-US" sz="16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                    // Process ID</a:t>
            </a:r>
          </a:p>
          <a:p>
            <a:r>
              <a:rPr lang="en-US" sz="16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struct proc *parent;         // Parent process</a:t>
            </a:r>
          </a:p>
          <a:p>
            <a:r>
              <a:rPr lang="en-US" sz="16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struct </a:t>
            </a:r>
            <a:r>
              <a:rPr lang="en-US" sz="160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trapframe</a:t>
            </a:r>
            <a:r>
              <a:rPr lang="en-US" sz="16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160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tf</a:t>
            </a:r>
            <a:r>
              <a:rPr lang="en-US" sz="16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       // Trap frame for current </a:t>
            </a:r>
            <a:r>
              <a:rPr lang="en-US" sz="160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syscall</a:t>
            </a:r>
            <a:endParaRPr lang="en-US" sz="160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struct context *context;     // </a:t>
            </a:r>
            <a:r>
              <a:rPr lang="en-US" sz="160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swtch</a:t>
            </a:r>
            <a:r>
              <a:rPr lang="en-US" sz="16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here to run process</a:t>
            </a:r>
          </a:p>
          <a:p>
            <a:r>
              <a:rPr lang="en-US" sz="16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void *</a:t>
            </a:r>
            <a:r>
              <a:rPr lang="en-US" sz="160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chan</a:t>
            </a:r>
            <a:r>
              <a:rPr lang="en-US" sz="16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                 // If non-zero, sleeping on </a:t>
            </a:r>
            <a:r>
              <a:rPr lang="en-US" sz="160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chan</a:t>
            </a:r>
            <a:endParaRPr lang="en-US" sz="160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int killed;                  // If non-zero, have been killed</a:t>
            </a:r>
          </a:p>
          <a:p>
            <a:r>
              <a:rPr lang="en-US" sz="16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struct file *</a:t>
            </a:r>
            <a:r>
              <a:rPr lang="en-US" sz="160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ofile</a:t>
            </a:r>
            <a:r>
              <a:rPr lang="en-US" sz="16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[NOFILE];  // Open files</a:t>
            </a:r>
          </a:p>
          <a:p>
            <a:r>
              <a:rPr lang="en-US" sz="16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struct </a:t>
            </a:r>
            <a:r>
              <a:rPr lang="en-US" sz="160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inode</a:t>
            </a:r>
            <a:r>
              <a:rPr lang="en-US" sz="16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160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cwd</a:t>
            </a:r>
            <a:r>
              <a:rPr lang="en-US" sz="16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          // Current directory</a:t>
            </a:r>
          </a:p>
          <a:p>
            <a:r>
              <a:rPr lang="en-US" sz="16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char name[16];               // Process name (debugging)</a:t>
            </a:r>
          </a:p>
          <a:p>
            <a:r>
              <a:rPr lang="en-US" sz="16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endParaRPr lang="en-US" sz="160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922C088-1691-D19A-C412-DC7A287B56A0}"/>
              </a:ext>
            </a:extLst>
          </p:cNvPr>
          <p:cNvSpPr txBox="1">
            <a:spLocks/>
          </p:cNvSpPr>
          <p:nvPr/>
        </p:nvSpPr>
        <p:spPr bwMode="auto">
          <a:xfrm>
            <a:off x="3771900" y="6190238"/>
            <a:ext cx="4343400" cy="3048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en-US" kern="0">
                <a:latin typeface="+mn-lt"/>
              </a:rPr>
              <a:t>Xv6 Kernel (</a:t>
            </a:r>
            <a:r>
              <a:rPr lang="en-US" kern="0" err="1">
                <a:latin typeface="+mn-lt"/>
              </a:rPr>
              <a:t>proc.h</a:t>
            </a:r>
            <a:r>
              <a:rPr lang="en-US" kern="0">
                <a:latin typeface="+mn-lt"/>
              </a:rPr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4BFE24-24A5-1BDD-7EA3-67CF5B823DB2}"/>
              </a:ext>
            </a:extLst>
          </p:cNvPr>
          <p:cNvSpPr txBox="1"/>
          <p:nvPr/>
        </p:nvSpPr>
        <p:spPr>
          <a:xfrm flipH="1">
            <a:off x="533400" y="990600"/>
            <a:ext cx="11582400" cy="501675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en-US" sz="160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enum</a:t>
            </a:r>
            <a:r>
              <a:rPr lang="en-US" sz="16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procstate</a:t>
            </a:r>
            <a:r>
              <a:rPr lang="en-US" sz="16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 UNUSED, EMBRYO, SLEEPING, RUNNABLE, RUNNING, ZOMBIE };</a:t>
            </a:r>
          </a:p>
          <a:p>
            <a:endParaRPr lang="en-US" sz="160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Per-process state</a:t>
            </a:r>
          </a:p>
          <a:p>
            <a:r>
              <a:rPr lang="en-US" sz="16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 proc {</a:t>
            </a:r>
          </a:p>
          <a:p>
            <a:r>
              <a:rPr lang="en-US" sz="16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uint</a:t>
            </a:r>
            <a:r>
              <a:rPr lang="en-US" sz="16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sz</a:t>
            </a:r>
            <a:r>
              <a:rPr lang="en-US" sz="16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                    // Size of process memory (bytes)</a:t>
            </a:r>
          </a:p>
          <a:p>
            <a:r>
              <a:rPr lang="en-US" sz="16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pde_t</a:t>
            </a:r>
            <a:r>
              <a:rPr lang="en-US" sz="16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60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pgdir</a:t>
            </a:r>
            <a:r>
              <a:rPr lang="en-US" sz="16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               // Page table</a:t>
            </a:r>
          </a:p>
          <a:p>
            <a:r>
              <a:rPr lang="en-US" sz="16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char *</a:t>
            </a:r>
            <a:r>
              <a:rPr lang="en-US" sz="160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kstack</a:t>
            </a:r>
            <a:r>
              <a:rPr lang="en-US" sz="16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               // Bottom of kernel stack for this process</a:t>
            </a:r>
          </a:p>
          <a:p>
            <a:r>
              <a:rPr lang="en-US" sz="16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enum</a:t>
            </a:r>
            <a:r>
              <a:rPr lang="en-US" sz="16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procstate</a:t>
            </a:r>
            <a:r>
              <a:rPr lang="en-US" sz="16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state;        // Process state</a:t>
            </a:r>
          </a:p>
          <a:p>
            <a:r>
              <a:rPr lang="en-US" sz="16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int </a:t>
            </a:r>
            <a:r>
              <a:rPr lang="en-US" sz="160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pid</a:t>
            </a:r>
            <a:r>
              <a:rPr lang="en-US" sz="16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                    // Process ID</a:t>
            </a:r>
          </a:p>
          <a:p>
            <a:r>
              <a:rPr lang="en-US" sz="16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struct proc *parent;         // Parent process</a:t>
            </a:r>
          </a:p>
          <a:p>
            <a:r>
              <a:rPr lang="en-US" sz="16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struct </a:t>
            </a:r>
            <a:r>
              <a:rPr lang="en-US" sz="160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trapframe</a:t>
            </a:r>
            <a:r>
              <a:rPr lang="en-US" sz="16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160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tf</a:t>
            </a:r>
            <a:r>
              <a:rPr lang="en-US" sz="16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       // Trap frame for current </a:t>
            </a:r>
            <a:r>
              <a:rPr lang="en-US" sz="160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syscall</a:t>
            </a:r>
            <a:endParaRPr lang="en-US" sz="160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struct context *context;     // </a:t>
            </a:r>
            <a:r>
              <a:rPr lang="en-US" sz="160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swtch</a:t>
            </a:r>
            <a:r>
              <a:rPr lang="en-US" sz="16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here to run process</a:t>
            </a:r>
          </a:p>
          <a:p>
            <a:r>
              <a:rPr lang="en-US" sz="16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void *</a:t>
            </a:r>
            <a:r>
              <a:rPr lang="en-US" sz="160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chan</a:t>
            </a:r>
            <a:r>
              <a:rPr lang="en-US" sz="16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                 // If non-zero, sleeping on </a:t>
            </a:r>
            <a:r>
              <a:rPr lang="en-US" sz="160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chan</a:t>
            </a:r>
            <a:endParaRPr lang="en-US" sz="160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int killed;                  // If non-zero, have been killed</a:t>
            </a:r>
          </a:p>
          <a:p>
            <a:r>
              <a:rPr lang="en-US" sz="16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struct file *</a:t>
            </a:r>
            <a:r>
              <a:rPr lang="en-US" sz="160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ofile</a:t>
            </a:r>
            <a:r>
              <a:rPr lang="en-US" sz="16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[NOFILE];  // Open files</a:t>
            </a:r>
          </a:p>
          <a:p>
            <a:r>
              <a:rPr lang="en-US" sz="16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struct </a:t>
            </a:r>
            <a:r>
              <a:rPr lang="en-US" sz="160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inode</a:t>
            </a:r>
            <a:r>
              <a:rPr lang="en-US" sz="16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160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cwd</a:t>
            </a:r>
            <a:r>
              <a:rPr lang="en-US" sz="16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          // Current directory</a:t>
            </a:r>
          </a:p>
          <a:p>
            <a:r>
              <a:rPr lang="en-US" sz="16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char name[16];               // Process name (debugging)</a:t>
            </a:r>
          </a:p>
          <a:p>
            <a:r>
              <a:rPr lang="en-US" sz="16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endParaRPr lang="en-US" sz="160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6B39CE2-4051-4828-D1A0-7DA43894FB34}"/>
              </a:ext>
            </a:extLst>
          </p:cNvPr>
          <p:cNvSpPr/>
          <p:nvPr/>
        </p:nvSpPr>
        <p:spPr bwMode="auto">
          <a:xfrm>
            <a:off x="133102" y="4648200"/>
            <a:ext cx="11925795" cy="332509"/>
          </a:xfrm>
          <a:prstGeom prst="roundRect">
            <a:avLst/>
          </a:prstGeom>
          <a:noFill/>
          <a:ln w="76200"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4A1F1D6-94AE-7822-5A66-A476DFC1630C}"/>
              </a:ext>
            </a:extLst>
          </p:cNvPr>
          <p:cNvSpPr txBox="1">
            <a:spLocks/>
          </p:cNvSpPr>
          <p:nvPr/>
        </p:nvSpPr>
        <p:spPr bwMode="auto">
          <a:xfrm>
            <a:off x="7696200" y="998219"/>
            <a:ext cx="4419600" cy="1219201"/>
          </a:xfrm>
          <a:prstGeom prst="roundRect">
            <a:avLst/>
          </a:prstGeom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en-US" sz="2000" kern="0">
                <a:latin typeface="+mn-lt"/>
              </a:rPr>
              <a:t>In Linux </a:t>
            </a:r>
            <a:r>
              <a:rPr lang="en-US" sz="2000" kern="0">
                <a:latin typeface="Courier"/>
              </a:rPr>
              <a:t>struct </a:t>
            </a:r>
            <a:r>
              <a:rPr lang="en-US" sz="2000" kern="0" err="1">
                <a:latin typeface="Courier"/>
              </a:rPr>
              <a:t>fdtable</a:t>
            </a:r>
            <a:r>
              <a:rPr lang="en-US" sz="2000" kern="0">
                <a:latin typeface="Courier"/>
              </a:rPr>
              <a:t> </a:t>
            </a:r>
            <a:r>
              <a:rPr lang="en-US" sz="2000" kern="0">
                <a:latin typeface="+mn-lt"/>
              </a:rPr>
              <a:t>defined in &lt;</a:t>
            </a:r>
            <a:r>
              <a:rPr lang="en-US" sz="2000" kern="0">
                <a:latin typeface="Courier"/>
              </a:rPr>
              <a:t>include/</a:t>
            </a:r>
            <a:r>
              <a:rPr lang="en-US" sz="2000" kern="0">
                <a:latin typeface="Courier"/>
                <a:cs typeface="Courier New" panose="02070309020205020404" pitchFamily="49" charset="0"/>
              </a:rPr>
              <a:t>kernel</a:t>
            </a:r>
            <a:r>
              <a:rPr lang="en-US" sz="2000" ker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000" kern="0" err="1">
                <a:latin typeface="Courier New" panose="02070309020205020404" pitchFamily="49" charset="0"/>
                <a:cs typeface="Courier New" panose="02070309020205020404" pitchFamily="49" charset="0"/>
              </a:rPr>
              <a:t>fdtable.h</a:t>
            </a:r>
            <a:r>
              <a:rPr lang="en-US" sz="2000" kern="0">
                <a:latin typeface="+mn-lt"/>
              </a:rPr>
              <a:t>&gt;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18517049"/>
      </p:ext>
    </p:extLst>
  </p:cSld>
  <p:clrMapOvr>
    <a:masterClrMapping/>
  </p:clrMapOvr>
  <p:transition advTm="43365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7647D-EA51-8F81-42B1-1F6F8632A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+mj-lt"/>
              </a:rPr>
              <a:t>Table of Open File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702A2-88BA-27F5-E37E-F52112448A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FontTx/>
              <a:buNone/>
            </a:pPr>
            <a:r>
              <a:rPr lang="en-US" kern="0">
                <a:latin typeface="+mn-lt"/>
              </a:rPr>
              <a:t>Each FD points to an </a:t>
            </a:r>
          </a:p>
          <a:p>
            <a:pPr marL="0" indent="0" algn="ctr">
              <a:buFontTx/>
              <a:buNone/>
            </a:pPr>
            <a:r>
              <a:rPr lang="en-US" kern="0">
                <a:solidFill>
                  <a:schemeClr val="accent1"/>
                </a:solidFill>
                <a:latin typeface="+mn-lt"/>
              </a:rPr>
              <a:t>open file description </a:t>
            </a:r>
            <a:r>
              <a:rPr lang="en-US" kern="0">
                <a:latin typeface="+mn-lt"/>
              </a:rPr>
              <a:t>in a </a:t>
            </a:r>
            <a:r>
              <a:rPr lang="en-US" kern="0">
                <a:solidFill>
                  <a:schemeClr val="accent1"/>
                </a:solidFill>
                <a:latin typeface="+mn-lt"/>
              </a:rPr>
              <a:t>system-wide table </a:t>
            </a:r>
          </a:p>
          <a:p>
            <a:pPr marL="0" indent="0" algn="ctr">
              <a:buFontTx/>
              <a:buNone/>
            </a:pPr>
            <a:r>
              <a:rPr lang="en-US" kern="0">
                <a:latin typeface="+mn-lt"/>
              </a:rPr>
              <a:t>of open files </a:t>
            </a:r>
          </a:p>
          <a:p>
            <a:pPr marL="0" indent="0" algn="ctr">
              <a:buFontTx/>
              <a:buNone/>
            </a:pPr>
            <a:endParaRPr lang="en-US">
              <a:latin typeface="+mn-lt"/>
            </a:endParaRPr>
          </a:p>
          <a:p>
            <a:pPr marL="0" indent="0" algn="ctr">
              <a:buNone/>
            </a:pPr>
            <a:r>
              <a:rPr lang="en-US">
                <a:latin typeface="+mn-lt"/>
              </a:rPr>
              <a:t>File offset </a:t>
            </a:r>
          </a:p>
          <a:p>
            <a:pPr marL="0" indent="0" algn="ctr">
              <a:buNone/>
            </a:pPr>
            <a:r>
              <a:rPr lang="en-US">
                <a:latin typeface="+mn-lt"/>
              </a:rPr>
              <a:t>File access mode (from open())</a:t>
            </a:r>
          </a:p>
          <a:p>
            <a:pPr marL="0" indent="0" algn="ctr">
              <a:buNone/>
            </a:pPr>
            <a:r>
              <a:rPr lang="en-US">
                <a:latin typeface="+mn-lt"/>
              </a:rPr>
              <a:t> File status flags (from open())</a:t>
            </a:r>
          </a:p>
          <a:p>
            <a:pPr marL="0" indent="0" algn="ctr">
              <a:buNone/>
            </a:pPr>
            <a:r>
              <a:rPr lang="en-US">
                <a:latin typeface="+mn-lt"/>
              </a:rPr>
              <a:t> Reference to physical location (</a:t>
            </a:r>
            <a:r>
              <a:rPr lang="en-US" err="1">
                <a:latin typeface="+mn-lt"/>
              </a:rPr>
              <a:t>inode</a:t>
            </a:r>
            <a:r>
              <a:rPr lang="en-US">
                <a:latin typeface="+mn-lt"/>
              </a:rPr>
              <a:t> – more later)</a:t>
            </a:r>
          </a:p>
          <a:p>
            <a:pPr marL="0" indent="0" algn="ctr">
              <a:buNone/>
            </a:pPr>
            <a:r>
              <a:rPr lang="en-US">
                <a:latin typeface="+mn-lt"/>
              </a:rPr>
              <a:t>Number of times opened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D7FE72F-E856-FD1C-2EA1-DF4A848192A3}"/>
              </a:ext>
            </a:extLst>
          </p:cNvPr>
          <p:cNvSpPr txBox="1">
            <a:spLocks/>
          </p:cNvSpPr>
          <p:nvPr/>
        </p:nvSpPr>
        <p:spPr bwMode="auto">
          <a:xfrm>
            <a:off x="3886200" y="5181600"/>
            <a:ext cx="4419600" cy="1219201"/>
          </a:xfrm>
          <a:prstGeom prst="roundRect">
            <a:avLst/>
          </a:prstGeom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en-US" sz="2000" kern="0">
                <a:latin typeface="+mn-lt"/>
              </a:rPr>
              <a:t>In Linux </a:t>
            </a:r>
            <a:r>
              <a:rPr lang="en-US" sz="2000" kern="0">
                <a:latin typeface="Courier"/>
              </a:rPr>
              <a:t>struct file </a:t>
            </a:r>
            <a:r>
              <a:rPr lang="en-US" sz="2000" kern="0">
                <a:latin typeface="+mn-lt"/>
              </a:rPr>
              <a:t>defined in &lt;</a:t>
            </a:r>
            <a:r>
              <a:rPr lang="en-US" sz="2000" kern="0">
                <a:latin typeface="Courier"/>
              </a:rPr>
              <a:t>include/</a:t>
            </a:r>
            <a:r>
              <a:rPr lang="en-US" sz="2000" kern="0" err="1">
                <a:latin typeface="Courier"/>
                <a:cs typeface="Courier New" panose="02070309020205020404" pitchFamily="49" charset="0"/>
              </a:rPr>
              <a:t>linux</a:t>
            </a:r>
            <a:r>
              <a:rPr lang="en-US" sz="2000" ker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000" kern="0" err="1">
                <a:latin typeface="Courier New" panose="02070309020205020404" pitchFamily="49" charset="0"/>
                <a:cs typeface="Courier New" panose="02070309020205020404" pitchFamily="49" charset="0"/>
              </a:rPr>
              <a:t>fs.h</a:t>
            </a:r>
            <a:r>
              <a:rPr lang="en-US" sz="2000" kern="0">
                <a:latin typeface="+mn-lt"/>
              </a:rPr>
              <a:t>&gt;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10909670"/>
      </p:ext>
    </p:extLst>
  </p:cSld>
  <p:clrMapOvr>
    <a:masterClrMapping/>
  </p:clrMapOvr>
  <p:transition advTm="126946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44F2D-C7AD-1FDD-986C-BD3E84331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2400"/>
            <a:ext cx="12192000" cy="533400"/>
          </a:xfrm>
        </p:spPr>
        <p:txBody>
          <a:bodyPr/>
          <a:lstStyle/>
          <a:p>
            <a:r>
              <a:rPr lang="en-US">
                <a:latin typeface="+mj-lt"/>
              </a:rPr>
              <a:t>Recall: Hardware must support 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FD4FF1C-84EA-05A4-1D68-CFD7A6A279FD}"/>
              </a:ext>
            </a:extLst>
          </p:cNvPr>
          <p:cNvSpPr txBox="1">
            <a:spLocks/>
          </p:cNvSpPr>
          <p:nvPr/>
        </p:nvSpPr>
        <p:spPr bwMode="auto">
          <a:xfrm>
            <a:off x="533400" y="1828800"/>
            <a:ext cx="4553180" cy="85379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457200" indent="-457200" algn="ctr">
              <a:buFontTx/>
              <a:buAutoNum type="arabicParenR"/>
            </a:pPr>
            <a:r>
              <a:rPr lang="en-US" kern="0">
                <a:solidFill>
                  <a:schemeClr val="accent1"/>
                </a:solidFill>
                <a:latin typeface="+mn-lt"/>
              </a:rPr>
              <a:t>Privileged Instructions</a:t>
            </a:r>
          </a:p>
          <a:p>
            <a:pPr marL="0" indent="0" algn="ctr">
              <a:buNone/>
            </a:pPr>
            <a:r>
              <a:rPr lang="en-US" kern="0">
                <a:latin typeface="+mn-lt"/>
              </a:rPr>
              <a:t>Unsafe instructions cannot be executed in user mode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BD35721-5935-2687-8D86-091DCFA6DA45}"/>
              </a:ext>
            </a:extLst>
          </p:cNvPr>
          <p:cNvSpPr txBox="1">
            <a:spLocks/>
          </p:cNvSpPr>
          <p:nvPr/>
        </p:nvSpPr>
        <p:spPr bwMode="auto">
          <a:xfrm>
            <a:off x="7010400" y="1792458"/>
            <a:ext cx="4553180" cy="85379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en-US" kern="0">
                <a:solidFill>
                  <a:schemeClr val="accent1"/>
                </a:solidFill>
                <a:latin typeface="+mn-lt"/>
              </a:rPr>
              <a:t>2) Memory Isolation</a:t>
            </a:r>
          </a:p>
          <a:p>
            <a:pPr marL="0" indent="0" algn="ctr">
              <a:buFontTx/>
              <a:buNone/>
            </a:pPr>
            <a:r>
              <a:rPr lang="en-US" kern="0">
                <a:latin typeface="+mn-lt"/>
              </a:rPr>
              <a:t>Memory accesses outside a process’s address space prohibited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9ACDE97-FC6D-A9B3-8266-7050A4E1B7AF}"/>
              </a:ext>
            </a:extLst>
          </p:cNvPr>
          <p:cNvSpPr txBox="1">
            <a:spLocks/>
          </p:cNvSpPr>
          <p:nvPr/>
        </p:nvSpPr>
        <p:spPr bwMode="auto">
          <a:xfrm>
            <a:off x="228600" y="4495800"/>
            <a:ext cx="4553180" cy="85379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en-US" kern="0">
                <a:solidFill>
                  <a:schemeClr val="accent1"/>
                </a:solidFill>
                <a:latin typeface="+mn-lt"/>
              </a:rPr>
              <a:t>3) Interrupts</a:t>
            </a:r>
          </a:p>
          <a:p>
            <a:pPr marL="0" indent="0" algn="ctr">
              <a:buFontTx/>
              <a:buNone/>
            </a:pPr>
            <a:r>
              <a:rPr lang="en-US" kern="0">
                <a:latin typeface="+mn-lt"/>
              </a:rPr>
              <a:t>Ensure kernel can regain control from running process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BDF870D-BD0C-AB22-434E-0A922052D590}"/>
              </a:ext>
            </a:extLst>
          </p:cNvPr>
          <p:cNvSpPr txBox="1">
            <a:spLocks/>
          </p:cNvSpPr>
          <p:nvPr/>
        </p:nvSpPr>
        <p:spPr bwMode="auto">
          <a:xfrm>
            <a:off x="6934200" y="4419600"/>
            <a:ext cx="5029200" cy="85379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en-US" kern="0">
                <a:solidFill>
                  <a:schemeClr val="accent1"/>
                </a:solidFill>
                <a:latin typeface="+mn-lt"/>
              </a:rPr>
              <a:t>4) Safe Transfers</a:t>
            </a:r>
          </a:p>
          <a:p>
            <a:pPr marL="0" indent="0" algn="ctr">
              <a:buFontTx/>
              <a:buNone/>
            </a:pPr>
            <a:r>
              <a:rPr lang="en-US" kern="0">
                <a:latin typeface="+mn-lt"/>
              </a:rPr>
              <a:t>Correctly transfer control from user-mode to kernel-mode and back</a:t>
            </a:r>
          </a:p>
        </p:txBody>
      </p:sp>
    </p:spTree>
    <p:extLst>
      <p:ext uri="{BB962C8B-B14F-4D97-AF65-F5344CB8AC3E}">
        <p14:creationId xmlns:p14="http://schemas.microsoft.com/office/powerpoint/2010/main" val="3903752620"/>
      </p:ext>
    </p:extLst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11D81-AD16-40AB-AD9D-78A4B0DAA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+mj-lt"/>
              </a:rPr>
              <a:t>Manipulating FDs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3C3E79-82CE-4250-A925-783F9EFF3FB6}"/>
              </a:ext>
            </a:extLst>
          </p:cNvPr>
          <p:cNvSpPr txBox="1"/>
          <p:nvPr/>
        </p:nvSpPr>
        <p:spPr>
          <a:xfrm>
            <a:off x="609600" y="1799035"/>
            <a:ext cx="4038599" cy="35394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>
                <a:latin typeface="Courier"/>
                <a:cs typeface="Courier"/>
              </a:rPr>
              <a:t>#include &lt;</a:t>
            </a:r>
            <a:r>
              <a:rPr lang="en-US" sz="1600" err="1">
                <a:latin typeface="Courier"/>
                <a:cs typeface="Courier"/>
              </a:rPr>
              <a:t>fcntl.h</a:t>
            </a:r>
            <a:r>
              <a:rPr lang="en-US" sz="1600">
                <a:latin typeface="Courier"/>
                <a:cs typeface="Courier"/>
              </a:rPr>
              <a:t>&gt;</a:t>
            </a:r>
          </a:p>
          <a:p>
            <a:r>
              <a:rPr lang="en-US" sz="1600">
                <a:latin typeface="Courier"/>
                <a:cs typeface="Courier"/>
              </a:rPr>
              <a:t>#include &lt;</a:t>
            </a:r>
            <a:r>
              <a:rPr lang="en-US" sz="1600" err="1">
                <a:latin typeface="Courier"/>
                <a:cs typeface="Courier"/>
              </a:rPr>
              <a:t>unistd.h</a:t>
            </a:r>
            <a:r>
              <a:rPr lang="en-US" sz="1600">
                <a:latin typeface="Courier"/>
                <a:cs typeface="Courier"/>
              </a:rPr>
              <a:t>&gt;</a:t>
            </a:r>
          </a:p>
          <a:p>
            <a:r>
              <a:rPr lang="en-US" sz="1600">
                <a:latin typeface="Courier"/>
                <a:cs typeface="Courier"/>
              </a:rPr>
              <a:t>#include &lt;sys/</a:t>
            </a:r>
            <a:r>
              <a:rPr lang="en-US" sz="1600" err="1">
                <a:latin typeface="Courier"/>
                <a:cs typeface="Courier"/>
              </a:rPr>
              <a:t>types.h</a:t>
            </a:r>
            <a:r>
              <a:rPr lang="en-US" sz="1600">
                <a:latin typeface="Courier"/>
                <a:cs typeface="Courier"/>
              </a:rPr>
              <a:t>&gt;</a:t>
            </a:r>
          </a:p>
          <a:p>
            <a:endParaRPr lang="en-US" sz="1600">
              <a:latin typeface="Courier"/>
              <a:cs typeface="Courier"/>
            </a:endParaRPr>
          </a:p>
          <a:p>
            <a:r>
              <a:rPr lang="en-US" sz="1600">
                <a:latin typeface="Courier"/>
                <a:cs typeface="Courier"/>
              </a:rPr>
              <a:t>int open (const char *filename, int flags, [</a:t>
            </a:r>
            <a:r>
              <a:rPr lang="en-US" sz="1600" err="1">
                <a:latin typeface="Courier"/>
                <a:cs typeface="Courier"/>
              </a:rPr>
              <a:t>mode_t</a:t>
            </a:r>
            <a:r>
              <a:rPr lang="en-US" sz="1600">
                <a:latin typeface="Courier"/>
                <a:cs typeface="Courier"/>
              </a:rPr>
              <a:t> mode]);</a:t>
            </a:r>
          </a:p>
          <a:p>
            <a:endParaRPr lang="en-US" sz="1600">
              <a:latin typeface="Courier"/>
              <a:cs typeface="Courier"/>
            </a:endParaRPr>
          </a:p>
          <a:p>
            <a:endParaRPr lang="en-US" sz="1600">
              <a:latin typeface="Courier"/>
              <a:cs typeface="Courier"/>
            </a:endParaRPr>
          </a:p>
          <a:p>
            <a:r>
              <a:rPr lang="en-US" sz="1600">
                <a:latin typeface="Courier"/>
                <a:cs typeface="Courier"/>
              </a:rPr>
              <a:t>int </a:t>
            </a:r>
            <a:r>
              <a:rPr lang="en-US" sz="1600" err="1">
                <a:latin typeface="Courier"/>
                <a:cs typeface="Courier"/>
              </a:rPr>
              <a:t>creat</a:t>
            </a:r>
            <a:r>
              <a:rPr lang="en-US" sz="1600">
                <a:latin typeface="Courier"/>
                <a:cs typeface="Courier"/>
              </a:rPr>
              <a:t> (const char *filename, </a:t>
            </a:r>
            <a:r>
              <a:rPr lang="en-US" sz="1600" err="1">
                <a:latin typeface="Courier"/>
                <a:cs typeface="Courier"/>
              </a:rPr>
              <a:t>mode_t</a:t>
            </a:r>
            <a:r>
              <a:rPr lang="en-US" sz="1600">
                <a:latin typeface="Courier"/>
                <a:cs typeface="Courier"/>
              </a:rPr>
              <a:t> mode);</a:t>
            </a:r>
          </a:p>
          <a:p>
            <a:endParaRPr lang="en-US" sz="1600">
              <a:latin typeface="Courier"/>
              <a:cs typeface="Courier"/>
            </a:endParaRPr>
          </a:p>
          <a:p>
            <a:endParaRPr lang="en-US" sz="1600">
              <a:latin typeface="Courier"/>
              <a:cs typeface="Courier"/>
            </a:endParaRPr>
          </a:p>
          <a:p>
            <a:endParaRPr lang="en-US" sz="1600">
              <a:latin typeface="Courier"/>
              <a:cs typeface="Courier"/>
            </a:endParaRPr>
          </a:p>
          <a:p>
            <a:r>
              <a:rPr lang="en-US" sz="1600">
                <a:latin typeface="Courier"/>
                <a:cs typeface="Courier"/>
              </a:rPr>
              <a:t>int close (int </a:t>
            </a:r>
            <a:r>
              <a:rPr lang="en-US" sz="1600" err="1">
                <a:latin typeface="Courier"/>
                <a:cs typeface="Courier"/>
              </a:rPr>
              <a:t>filedes</a:t>
            </a:r>
            <a:r>
              <a:rPr lang="en-US" sz="1600">
                <a:latin typeface="Courier"/>
                <a:cs typeface="Courier"/>
              </a:rPr>
              <a:t>);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C92AF4F-C8BE-C486-E91C-5F4298D8C6C4}"/>
              </a:ext>
            </a:extLst>
          </p:cNvPr>
          <p:cNvSpPr txBox="1"/>
          <p:nvPr/>
        </p:nvSpPr>
        <p:spPr>
          <a:xfrm>
            <a:off x="5410200" y="1295400"/>
            <a:ext cx="609600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0" i="0">
                <a:solidFill>
                  <a:schemeClr val="accent1"/>
                </a:solidFill>
                <a:effectLst/>
                <a:latin typeface="+mn-lt"/>
              </a:rPr>
              <a:t>Open/Create</a:t>
            </a:r>
            <a:br>
              <a:rPr lang="en-US" sz="2400" b="0" i="0">
                <a:solidFill>
                  <a:srgbClr val="444444"/>
                </a:solidFill>
                <a:effectLst/>
                <a:latin typeface="+mn-lt"/>
              </a:rPr>
            </a:br>
            <a:r>
              <a:rPr lang="en-US" sz="2400" b="0" i="0">
                <a:solidFill>
                  <a:srgbClr val="444444"/>
                </a:solidFill>
                <a:effectLst/>
                <a:latin typeface="+mn-lt"/>
              </a:rPr>
              <a:t>All files explicitly opened via open or create.  </a:t>
            </a:r>
            <a:r>
              <a:rPr lang="en-US" sz="2400" b="0">
                <a:solidFill>
                  <a:srgbClr val="444444"/>
                </a:solidFill>
                <a:latin typeface="+mn-lt"/>
              </a:rPr>
              <a:t>Return </a:t>
            </a:r>
            <a:r>
              <a:rPr lang="en-US" sz="2400" b="0" i="0">
                <a:solidFill>
                  <a:srgbClr val="444444"/>
                </a:solidFill>
                <a:effectLst/>
                <a:latin typeface="+mn-lt"/>
              </a:rPr>
              <a:t>the lowest-numbered file descriptor not currently open for the process. Creates new open file description</a:t>
            </a:r>
          </a:p>
          <a:p>
            <a:pPr algn="ctr"/>
            <a:endParaRPr lang="en-US" sz="2400" b="0">
              <a:solidFill>
                <a:srgbClr val="444444"/>
              </a:solidFill>
              <a:latin typeface="+mn-lt"/>
            </a:endParaRPr>
          </a:p>
          <a:p>
            <a:pPr algn="ctr"/>
            <a:r>
              <a:rPr lang="en-US" sz="2400" b="0">
                <a:solidFill>
                  <a:schemeClr val="accent1"/>
                </a:solidFill>
                <a:latin typeface="+mn-lt"/>
              </a:rPr>
              <a:t>Close</a:t>
            </a:r>
          </a:p>
          <a:p>
            <a:pPr algn="ctr"/>
            <a:r>
              <a:rPr lang="en-US" altLang="en-US" sz="2400" b="0">
                <a:solidFill>
                  <a:srgbClr val="181818"/>
                </a:solidFill>
                <a:latin typeface="+mn-lt"/>
              </a:rPr>
              <a:t>C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181818"/>
                </a:solidFill>
                <a:effectLst/>
                <a:latin typeface="+mn-lt"/>
              </a:rPr>
              <a:t>loses a file descriptor, so that it no longer refers to any file and may be reused</a:t>
            </a:r>
            <a:endParaRPr kumimoji="0" lang="en-US" altLang="en-US" sz="3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algn="ctr"/>
            <a:endParaRPr lang="en-US" sz="2400" b="0">
              <a:solidFill>
                <a:srgbClr val="444444"/>
              </a:solidFill>
              <a:latin typeface="+mn-lt"/>
            </a:endParaRPr>
          </a:p>
          <a:p>
            <a:pPr algn="ctr"/>
            <a:endParaRPr lang="en-US" sz="2400" b="0">
              <a:solidFill>
                <a:srgbClr val="444444"/>
              </a:solidFill>
              <a:latin typeface="+mn-lt"/>
            </a:endParaRPr>
          </a:p>
          <a:p>
            <a:pPr algn="ctr"/>
            <a:endParaRPr lang="en-US" sz="2400" b="0"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21064227"/>
      </p:ext>
    </p:extLst>
  </p:cSld>
  <p:clrMapOvr>
    <a:masterClrMapping/>
  </p:clrMapOvr>
  <p:transition advTm="19255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A4CBE-E7FE-4223-A10C-C7401DDC2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0800" y="114300"/>
            <a:ext cx="9550400" cy="533400"/>
          </a:xfrm>
        </p:spPr>
        <p:txBody>
          <a:bodyPr/>
          <a:lstStyle/>
          <a:p>
            <a:r>
              <a:rPr lang="en-US">
                <a:latin typeface="+mj-lt"/>
              </a:rPr>
              <a:t>Manipulating FDs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A1D65B-4656-43C5-BBFA-7496A743F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800" y="850390"/>
            <a:ext cx="11074400" cy="5715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  <a:cs typeface="Courier"/>
              </a:rPr>
              <a:t>Read data from open file using file descriptor:</a:t>
            </a:r>
            <a:br>
              <a:rPr lang="en-US" dirty="0">
                <a:latin typeface="+mn-lt"/>
                <a:cs typeface="Courier"/>
              </a:rPr>
            </a:br>
            <a:br>
              <a:rPr lang="en-US" dirty="0">
                <a:latin typeface="+mn-lt"/>
                <a:cs typeface="Courier"/>
              </a:rPr>
            </a:br>
            <a:r>
              <a:rPr lang="en-US" dirty="0">
                <a:latin typeface="+mn-lt"/>
                <a:cs typeface="Courier"/>
              </a:rPr>
              <a:t>	</a:t>
            </a:r>
            <a:r>
              <a:rPr lang="en-US" sz="2000" dirty="0" err="1">
                <a:latin typeface="Courier"/>
                <a:cs typeface="Courier"/>
              </a:rPr>
              <a:t>ssize_t</a:t>
            </a:r>
            <a:r>
              <a:rPr lang="en-US" sz="2000" dirty="0">
                <a:latin typeface="Courier"/>
                <a:cs typeface="Courier"/>
              </a:rPr>
              <a:t> read (int </a:t>
            </a:r>
            <a:r>
              <a:rPr lang="en-US" sz="2000" dirty="0" err="1">
                <a:latin typeface="Courier"/>
                <a:cs typeface="Courier"/>
              </a:rPr>
              <a:t>filedes</a:t>
            </a:r>
            <a:r>
              <a:rPr lang="en-US" sz="2000" dirty="0">
                <a:latin typeface="Courier"/>
                <a:cs typeface="Courier"/>
              </a:rPr>
              <a:t>, void *buffer, </a:t>
            </a:r>
            <a:r>
              <a:rPr lang="en-US" sz="2000" dirty="0" err="1">
                <a:latin typeface="Courier"/>
                <a:cs typeface="Courier"/>
              </a:rPr>
              <a:t>size_t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err="1">
                <a:latin typeface="Courier"/>
                <a:cs typeface="Courier"/>
              </a:rPr>
              <a:t>maxsize</a:t>
            </a:r>
            <a:r>
              <a:rPr lang="en-US" sz="2000" dirty="0">
                <a:latin typeface="Courier"/>
                <a:cs typeface="Courier"/>
              </a:rPr>
              <a:t>)</a:t>
            </a:r>
            <a:br>
              <a:rPr lang="en-US" sz="2000" dirty="0">
                <a:latin typeface="Courier"/>
                <a:cs typeface="Courier"/>
              </a:rPr>
            </a:br>
            <a:endParaRPr lang="en-US" sz="2000" dirty="0">
              <a:latin typeface="Courier"/>
              <a:cs typeface="Courier"/>
            </a:endParaRPr>
          </a:p>
          <a:p>
            <a:pPr marL="457200" lvl="1" indent="0">
              <a:buNone/>
            </a:pPr>
            <a:br>
              <a:rPr lang="en-US" dirty="0">
                <a:latin typeface="+mn-lt"/>
                <a:cs typeface="Courier"/>
              </a:rPr>
            </a:br>
            <a:endParaRPr lang="en-US" dirty="0">
              <a:latin typeface="+mn-lt"/>
              <a:cs typeface="Courier"/>
            </a:endParaRPr>
          </a:p>
          <a:p>
            <a:pPr marL="0" indent="0">
              <a:buNone/>
            </a:pPr>
            <a:r>
              <a:rPr lang="en-US" dirty="0">
                <a:latin typeface="+mn-lt"/>
                <a:cs typeface="Courier"/>
              </a:rPr>
              <a:t>Write data to open file using file descriptor</a:t>
            </a:r>
            <a:br>
              <a:rPr lang="en-US" dirty="0">
                <a:latin typeface="+mn-lt"/>
                <a:cs typeface="Courier"/>
              </a:rPr>
            </a:br>
            <a:br>
              <a:rPr lang="en-US" dirty="0">
                <a:latin typeface="+mn-lt"/>
                <a:cs typeface="Courier"/>
              </a:rPr>
            </a:br>
            <a:r>
              <a:rPr lang="en-US" dirty="0">
                <a:latin typeface="+mn-lt"/>
                <a:cs typeface="Courier"/>
              </a:rPr>
              <a:t>	</a:t>
            </a:r>
            <a:r>
              <a:rPr lang="en-US" sz="2000" dirty="0" err="1">
                <a:latin typeface="Courier"/>
                <a:cs typeface="Courier"/>
              </a:rPr>
              <a:t>ssize_t</a:t>
            </a:r>
            <a:r>
              <a:rPr lang="en-US" sz="2000" dirty="0">
                <a:latin typeface="Courier"/>
                <a:cs typeface="Courier"/>
              </a:rPr>
              <a:t> write (int </a:t>
            </a:r>
            <a:r>
              <a:rPr lang="en-US" sz="2000" dirty="0" err="1">
                <a:latin typeface="Courier"/>
                <a:cs typeface="Courier"/>
              </a:rPr>
              <a:t>filedes</a:t>
            </a:r>
            <a:r>
              <a:rPr lang="en-US" sz="2000" dirty="0">
                <a:latin typeface="Courier"/>
                <a:cs typeface="Courier"/>
              </a:rPr>
              <a:t>, const void *buffer, </a:t>
            </a:r>
            <a:r>
              <a:rPr lang="en-US" sz="2000" dirty="0" err="1">
                <a:latin typeface="Courier"/>
                <a:cs typeface="Courier"/>
              </a:rPr>
              <a:t>size_t</a:t>
            </a:r>
            <a:r>
              <a:rPr lang="en-US" sz="2000" dirty="0">
                <a:latin typeface="Courier"/>
                <a:cs typeface="Courier"/>
              </a:rPr>
              <a:t> size)</a:t>
            </a:r>
            <a:br>
              <a:rPr lang="en-US" sz="2000" dirty="0">
                <a:latin typeface="+mn-lt"/>
                <a:cs typeface="Courier"/>
              </a:rPr>
            </a:br>
            <a:endParaRPr lang="en-US" sz="2000" dirty="0">
              <a:latin typeface="+mn-lt"/>
              <a:cs typeface="Courier"/>
            </a:endParaRPr>
          </a:p>
          <a:p>
            <a:pPr marL="457200" lvl="1" indent="0">
              <a:buNone/>
            </a:pPr>
            <a:endParaRPr lang="en-US" dirty="0">
              <a:latin typeface="+mn-lt"/>
              <a:cs typeface="Courier"/>
            </a:endParaRPr>
          </a:p>
          <a:p>
            <a:pPr marL="0" indent="0">
              <a:buNone/>
            </a:pPr>
            <a:r>
              <a:rPr lang="en-US" dirty="0">
                <a:latin typeface="+mn-lt"/>
                <a:cs typeface="Courier"/>
              </a:rPr>
              <a:t>Reposition file offset within kernel</a:t>
            </a:r>
          </a:p>
          <a:p>
            <a:pPr marL="0" indent="0">
              <a:buNone/>
            </a:pPr>
            <a:br>
              <a:rPr lang="en-US" dirty="0">
                <a:latin typeface="Courier"/>
                <a:cs typeface="Courier"/>
              </a:rPr>
            </a:br>
            <a:r>
              <a:rPr lang="en-US" dirty="0">
                <a:latin typeface="Courier"/>
                <a:cs typeface="Courier"/>
              </a:rPr>
              <a:t>	</a:t>
            </a:r>
            <a:r>
              <a:rPr lang="en-US" sz="2000" dirty="0" err="1">
                <a:latin typeface="Courier"/>
                <a:cs typeface="Courier"/>
              </a:rPr>
              <a:t>off_t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err="1">
                <a:latin typeface="Courier"/>
                <a:cs typeface="Courier"/>
              </a:rPr>
              <a:t>lseek</a:t>
            </a:r>
            <a:r>
              <a:rPr lang="en-US" sz="2000" dirty="0">
                <a:latin typeface="Courier"/>
                <a:cs typeface="Courier"/>
              </a:rPr>
              <a:t> (int </a:t>
            </a:r>
            <a:r>
              <a:rPr lang="en-US" sz="2000" dirty="0" err="1">
                <a:latin typeface="Courier"/>
                <a:cs typeface="Courier"/>
              </a:rPr>
              <a:t>filedes</a:t>
            </a:r>
            <a:r>
              <a:rPr lang="en-US" sz="2000" dirty="0">
                <a:latin typeface="Courier"/>
                <a:cs typeface="Courier"/>
              </a:rPr>
              <a:t>, </a:t>
            </a:r>
            <a:r>
              <a:rPr lang="en-US" sz="2000" dirty="0" err="1">
                <a:latin typeface="Courier"/>
                <a:cs typeface="Courier"/>
              </a:rPr>
              <a:t>off_t</a:t>
            </a:r>
            <a:r>
              <a:rPr lang="en-US" sz="2000" dirty="0">
                <a:latin typeface="Courier"/>
                <a:cs typeface="Courier"/>
              </a:rPr>
              <a:t> offset, int whence)</a:t>
            </a:r>
          </a:p>
          <a:p>
            <a:endParaRPr lang="en-US" sz="2000" dirty="0">
              <a:latin typeface="+mn-lt"/>
              <a:cs typeface="Courier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50675156"/>
      </p:ext>
    </p:extLst>
  </p:cSld>
  <p:clrMapOvr>
    <a:masterClrMapping/>
  </p:clrMapOvr>
  <p:transition advTm="74925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F7378-E839-4ACA-A721-FFC199F7E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+mj-lt"/>
              </a:rPr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6B0A1-6180-454B-B340-432B6CAA0D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5306" y="1371600"/>
            <a:ext cx="3733800" cy="44196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sz="1800">
                <a:latin typeface="Courier"/>
              </a:rPr>
              <a:t>  </a:t>
            </a:r>
            <a:br>
              <a:rPr lang="en-US" sz="1800">
                <a:latin typeface="Courier"/>
              </a:rPr>
            </a:br>
            <a:r>
              <a:rPr lang="en-US" sz="1800">
                <a:latin typeface="Courier"/>
              </a:rPr>
              <a:t>char buffer1[100];</a:t>
            </a:r>
          </a:p>
          <a:p>
            <a:pPr marL="0" indent="0">
              <a:buNone/>
            </a:pPr>
            <a:r>
              <a:rPr lang="en-US" sz="1800">
                <a:latin typeface="Courier"/>
              </a:rPr>
              <a:t>char buffer2[100];</a:t>
            </a:r>
          </a:p>
          <a:p>
            <a:pPr marL="0" indent="0">
              <a:buNone/>
            </a:pPr>
            <a:r>
              <a:rPr lang="en-US" sz="1800">
                <a:latin typeface="Courier"/>
              </a:rPr>
              <a:t>   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7931C2D-676A-78B6-1BDB-BF4395DBCCCC}"/>
              </a:ext>
            </a:extLst>
          </p:cNvPr>
          <p:cNvSpPr/>
          <p:nvPr/>
        </p:nvSpPr>
        <p:spPr bwMode="auto">
          <a:xfrm>
            <a:off x="5048249" y="1496368"/>
            <a:ext cx="2095502" cy="2667000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6AFFC73-1198-A8DB-7E9A-AD731CEB6ED1}"/>
              </a:ext>
            </a:extLst>
          </p:cNvPr>
          <p:cNvCxnSpPr>
            <a:cxnSpLocks/>
          </p:cNvCxnSpPr>
          <p:nvPr/>
        </p:nvCxnSpPr>
        <p:spPr bwMode="auto">
          <a:xfrm>
            <a:off x="5048249" y="2029768"/>
            <a:ext cx="2095502" cy="0"/>
          </a:xfrm>
          <a:prstGeom prst="line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9AD13C6-51B0-DBE0-766F-9D1EA2A2D32B}"/>
              </a:ext>
            </a:extLst>
          </p:cNvPr>
          <p:cNvCxnSpPr>
            <a:cxnSpLocks/>
          </p:cNvCxnSpPr>
          <p:nvPr/>
        </p:nvCxnSpPr>
        <p:spPr bwMode="auto">
          <a:xfrm>
            <a:off x="5048249" y="2563168"/>
            <a:ext cx="2095502" cy="0"/>
          </a:xfrm>
          <a:prstGeom prst="line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90AC506-9A1C-4377-639F-C266A5726E1D}"/>
              </a:ext>
            </a:extLst>
          </p:cNvPr>
          <p:cNvCxnSpPr>
            <a:cxnSpLocks/>
          </p:cNvCxnSpPr>
          <p:nvPr/>
        </p:nvCxnSpPr>
        <p:spPr bwMode="auto">
          <a:xfrm>
            <a:off x="5048249" y="3096568"/>
            <a:ext cx="2095502" cy="0"/>
          </a:xfrm>
          <a:prstGeom prst="line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BB15B1A-63E6-8C01-802F-6C2771156C27}"/>
              </a:ext>
            </a:extLst>
          </p:cNvPr>
          <p:cNvSpPr txBox="1"/>
          <p:nvPr/>
        </p:nvSpPr>
        <p:spPr>
          <a:xfrm>
            <a:off x="5124449" y="1628170"/>
            <a:ext cx="25944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>
                <a:latin typeface="+mn-lt"/>
                <a:cs typeface="Courier"/>
              </a:rPr>
              <a:t>O: STDIN</a:t>
            </a:r>
            <a:endParaRPr lang="en-US" b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1667EC2-86B9-3631-B7B3-62953263E753}"/>
              </a:ext>
            </a:extLst>
          </p:cNvPr>
          <p:cNvSpPr txBox="1"/>
          <p:nvPr/>
        </p:nvSpPr>
        <p:spPr>
          <a:xfrm>
            <a:off x="5124448" y="2129304"/>
            <a:ext cx="25944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>
                <a:latin typeface="+mn-lt"/>
                <a:cs typeface="Courier"/>
              </a:rPr>
              <a:t>1: STDOUT</a:t>
            </a:r>
            <a:endParaRPr lang="en-US" b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A0D3925-27C6-701A-F7FE-863DF6D7200B}"/>
              </a:ext>
            </a:extLst>
          </p:cNvPr>
          <p:cNvSpPr txBox="1"/>
          <p:nvPr/>
        </p:nvSpPr>
        <p:spPr>
          <a:xfrm>
            <a:off x="5124447" y="2641890"/>
            <a:ext cx="25944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>
                <a:latin typeface="+mn-lt"/>
                <a:cs typeface="Courier"/>
              </a:rPr>
              <a:t>2: STDERR</a:t>
            </a:r>
            <a:endParaRPr lang="en-US" b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45BCC46-F679-9D11-07DF-E767283B676B}"/>
              </a:ext>
            </a:extLst>
          </p:cNvPr>
          <p:cNvSpPr txBox="1"/>
          <p:nvPr/>
        </p:nvSpPr>
        <p:spPr>
          <a:xfrm>
            <a:off x="4572000" y="4440655"/>
            <a:ext cx="3048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0">
                <a:latin typeface="+mn-lt"/>
              </a:rPr>
              <a:t>Per-Process File Descriptor Table</a:t>
            </a:r>
            <a:endParaRPr lang="en-US" sz="2400" b="0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2E7697D5-9109-1FC5-96BB-3F8EFBB4B5EF}"/>
              </a:ext>
            </a:extLst>
          </p:cNvPr>
          <p:cNvSpPr/>
          <p:nvPr/>
        </p:nvSpPr>
        <p:spPr bwMode="auto">
          <a:xfrm>
            <a:off x="8686799" y="1295400"/>
            <a:ext cx="3047995" cy="3733800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28D9BCD-2614-99E8-E3C1-8D803D43F579}"/>
              </a:ext>
            </a:extLst>
          </p:cNvPr>
          <p:cNvCxnSpPr>
            <a:cxnSpLocks/>
          </p:cNvCxnSpPr>
          <p:nvPr/>
        </p:nvCxnSpPr>
        <p:spPr bwMode="auto">
          <a:xfrm>
            <a:off x="8686800" y="1948934"/>
            <a:ext cx="3047994" cy="0"/>
          </a:xfrm>
          <a:prstGeom prst="line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6D34361B-2E40-DC91-9794-66EC7F6FBB7E}"/>
              </a:ext>
            </a:extLst>
          </p:cNvPr>
          <p:cNvCxnSpPr>
            <a:cxnSpLocks/>
          </p:cNvCxnSpPr>
          <p:nvPr/>
        </p:nvCxnSpPr>
        <p:spPr bwMode="auto">
          <a:xfrm>
            <a:off x="9448800" y="1295400"/>
            <a:ext cx="0" cy="3733800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CD6DD0F7-5BBA-8807-3385-A1748AFC602D}"/>
              </a:ext>
            </a:extLst>
          </p:cNvPr>
          <p:cNvSpPr txBox="1"/>
          <p:nvPr/>
        </p:nvSpPr>
        <p:spPr>
          <a:xfrm>
            <a:off x="8779054" y="1540303"/>
            <a:ext cx="99059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>
                <a:latin typeface="+mn-lt"/>
                <a:cs typeface="Courier"/>
              </a:rPr>
              <a:t>Mode</a:t>
            </a:r>
            <a:endParaRPr lang="en-US" sz="1400" b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32893DB-0287-39B2-FA3C-40CA896E0348}"/>
              </a:ext>
            </a:extLst>
          </p:cNvPr>
          <p:cNvSpPr txBox="1"/>
          <p:nvPr/>
        </p:nvSpPr>
        <p:spPr>
          <a:xfrm>
            <a:off x="9426122" y="1530483"/>
            <a:ext cx="99059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>
                <a:latin typeface="+mn-lt"/>
                <a:cs typeface="Courier"/>
              </a:rPr>
              <a:t>Flags</a:t>
            </a:r>
            <a:endParaRPr lang="en-US" sz="1400" b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8D8312C-87CA-D314-9CFC-E8DA5DB39DB5}"/>
              </a:ext>
            </a:extLst>
          </p:cNvPr>
          <p:cNvSpPr txBox="1"/>
          <p:nvPr/>
        </p:nvSpPr>
        <p:spPr>
          <a:xfrm>
            <a:off x="10134599" y="1530482"/>
            <a:ext cx="99059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>
                <a:latin typeface="+mn-lt"/>
                <a:cs typeface="Courier"/>
              </a:rPr>
              <a:t>Offset</a:t>
            </a:r>
            <a:endParaRPr lang="en-US" sz="1400" b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6272974-2E79-D072-08C9-A19B83285692}"/>
              </a:ext>
            </a:extLst>
          </p:cNvPr>
          <p:cNvSpPr txBox="1"/>
          <p:nvPr/>
        </p:nvSpPr>
        <p:spPr>
          <a:xfrm>
            <a:off x="10972800" y="1530482"/>
            <a:ext cx="99059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>
                <a:latin typeface="+mn-lt"/>
                <a:cs typeface="Courier"/>
              </a:rPr>
              <a:t>Phys</a:t>
            </a:r>
            <a:endParaRPr lang="en-US" sz="1400" b="0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0C12665D-8B04-D8FA-8F83-7B760C69D448}"/>
              </a:ext>
            </a:extLst>
          </p:cNvPr>
          <p:cNvCxnSpPr>
            <a:cxnSpLocks/>
          </p:cNvCxnSpPr>
          <p:nvPr/>
        </p:nvCxnSpPr>
        <p:spPr bwMode="auto">
          <a:xfrm>
            <a:off x="10972800" y="1277707"/>
            <a:ext cx="0" cy="3733800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432AF510-F487-A25D-F6D6-30A6A569F98D}"/>
              </a:ext>
            </a:extLst>
          </p:cNvPr>
          <p:cNvCxnSpPr>
            <a:cxnSpLocks/>
          </p:cNvCxnSpPr>
          <p:nvPr/>
        </p:nvCxnSpPr>
        <p:spPr bwMode="auto">
          <a:xfrm>
            <a:off x="10134599" y="1295400"/>
            <a:ext cx="0" cy="3733800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20C575A-EF31-677A-7955-F259FE26523E}"/>
              </a:ext>
            </a:extLst>
          </p:cNvPr>
          <p:cNvSpPr txBox="1"/>
          <p:nvPr/>
        </p:nvSpPr>
        <p:spPr>
          <a:xfrm>
            <a:off x="8419191" y="5135913"/>
            <a:ext cx="343081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0" dirty="0">
                <a:latin typeface="+mn-lt"/>
              </a:rPr>
              <a:t>Global Open File Description Table</a:t>
            </a:r>
            <a:endParaRPr lang="en-US" sz="2400" b="0" dirty="0"/>
          </a:p>
        </p:txBody>
      </p:sp>
    </p:spTree>
    <p:extLst>
      <p:ext uri="{BB962C8B-B14F-4D97-AF65-F5344CB8AC3E}">
        <p14:creationId xmlns:p14="http://schemas.microsoft.com/office/powerpoint/2010/main" val="2677055954"/>
      </p:ext>
    </p:extLst>
  </p:cSld>
  <p:clrMapOvr>
    <a:masterClrMapping/>
  </p:clrMapOvr>
  <p:transition advTm="56370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6B0A1-6180-454B-B340-432B6CAA0D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5306" y="1371600"/>
            <a:ext cx="3733800" cy="44196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sz="1800">
                <a:latin typeface="Courier"/>
              </a:rPr>
              <a:t>  </a:t>
            </a:r>
            <a:br>
              <a:rPr lang="en-US" sz="1800">
                <a:latin typeface="Courier"/>
              </a:rPr>
            </a:br>
            <a:r>
              <a:rPr lang="en-US" sz="1800">
                <a:latin typeface="Courier"/>
              </a:rPr>
              <a:t>char buffer1[100];</a:t>
            </a:r>
          </a:p>
          <a:p>
            <a:pPr marL="0" indent="0">
              <a:buNone/>
            </a:pPr>
            <a:r>
              <a:rPr lang="en-US" sz="1800">
                <a:latin typeface="Courier"/>
              </a:rPr>
              <a:t>char buffer2[100];</a:t>
            </a:r>
          </a:p>
          <a:p>
            <a:pPr marL="0" indent="0">
              <a:buNone/>
            </a:pPr>
            <a:r>
              <a:rPr lang="en-US" sz="1800">
                <a:latin typeface="Courier"/>
              </a:rPr>
              <a:t>int </a:t>
            </a:r>
            <a:r>
              <a:rPr lang="en-US" sz="1800" err="1">
                <a:latin typeface="Courier"/>
              </a:rPr>
              <a:t>fd</a:t>
            </a:r>
            <a:r>
              <a:rPr lang="en-US" sz="1800">
                <a:latin typeface="Courier"/>
              </a:rPr>
              <a:t> = open(“foo.txt”, </a:t>
            </a:r>
            <a:r>
              <a:rPr lang="en-US" sz="1800">
                <a:latin typeface="Courier"/>
                <a:cs typeface="Courier"/>
              </a:rPr>
              <a:t>O_RDONLY);</a:t>
            </a:r>
            <a:endParaRPr lang="en-US" sz="1800">
              <a:latin typeface="Courier"/>
            </a:endParaRPr>
          </a:p>
          <a:p>
            <a:pPr marL="0" indent="0">
              <a:buNone/>
            </a:pPr>
            <a:r>
              <a:rPr lang="en-US" sz="1800">
                <a:latin typeface="Courier"/>
              </a:rPr>
              <a:t>   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7931C2D-676A-78B6-1BDB-BF4395DBCCCC}"/>
              </a:ext>
            </a:extLst>
          </p:cNvPr>
          <p:cNvSpPr/>
          <p:nvPr/>
        </p:nvSpPr>
        <p:spPr bwMode="auto">
          <a:xfrm>
            <a:off x="5048249" y="1496368"/>
            <a:ext cx="2095502" cy="2667000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27E5701-2D57-6F2A-1BA0-BE1F9F87BE56}"/>
              </a:ext>
            </a:extLst>
          </p:cNvPr>
          <p:cNvSpPr/>
          <p:nvPr/>
        </p:nvSpPr>
        <p:spPr bwMode="auto">
          <a:xfrm>
            <a:off x="8686799" y="1295400"/>
            <a:ext cx="3047995" cy="3733800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6AFFC73-1198-A8DB-7E9A-AD731CEB6ED1}"/>
              </a:ext>
            </a:extLst>
          </p:cNvPr>
          <p:cNvCxnSpPr>
            <a:cxnSpLocks/>
          </p:cNvCxnSpPr>
          <p:nvPr/>
        </p:nvCxnSpPr>
        <p:spPr bwMode="auto">
          <a:xfrm>
            <a:off x="5048249" y="2029768"/>
            <a:ext cx="2095502" cy="0"/>
          </a:xfrm>
          <a:prstGeom prst="line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9AD13C6-51B0-DBE0-766F-9D1EA2A2D32B}"/>
              </a:ext>
            </a:extLst>
          </p:cNvPr>
          <p:cNvCxnSpPr>
            <a:cxnSpLocks/>
          </p:cNvCxnSpPr>
          <p:nvPr/>
        </p:nvCxnSpPr>
        <p:spPr bwMode="auto">
          <a:xfrm>
            <a:off x="5048249" y="2563168"/>
            <a:ext cx="2095502" cy="0"/>
          </a:xfrm>
          <a:prstGeom prst="line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90AC506-9A1C-4377-639F-C266A5726E1D}"/>
              </a:ext>
            </a:extLst>
          </p:cNvPr>
          <p:cNvCxnSpPr>
            <a:cxnSpLocks/>
          </p:cNvCxnSpPr>
          <p:nvPr/>
        </p:nvCxnSpPr>
        <p:spPr bwMode="auto">
          <a:xfrm>
            <a:off x="5048249" y="3118103"/>
            <a:ext cx="2095502" cy="0"/>
          </a:xfrm>
          <a:prstGeom prst="line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BB15B1A-63E6-8C01-802F-6C2771156C27}"/>
              </a:ext>
            </a:extLst>
          </p:cNvPr>
          <p:cNvSpPr txBox="1"/>
          <p:nvPr/>
        </p:nvSpPr>
        <p:spPr>
          <a:xfrm>
            <a:off x="5124449" y="1628170"/>
            <a:ext cx="25944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>
                <a:latin typeface="+mn-lt"/>
                <a:cs typeface="Courier"/>
              </a:rPr>
              <a:t>O: STDIN</a:t>
            </a:r>
            <a:endParaRPr lang="en-US" b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1667EC2-86B9-3631-B7B3-62953263E753}"/>
              </a:ext>
            </a:extLst>
          </p:cNvPr>
          <p:cNvSpPr txBox="1"/>
          <p:nvPr/>
        </p:nvSpPr>
        <p:spPr>
          <a:xfrm>
            <a:off x="5124448" y="2129304"/>
            <a:ext cx="25944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>
                <a:latin typeface="+mn-lt"/>
                <a:cs typeface="Courier"/>
              </a:rPr>
              <a:t>1: STDOUT</a:t>
            </a:r>
            <a:endParaRPr lang="en-US" b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A0D3925-27C6-701A-F7FE-863DF6D7200B}"/>
              </a:ext>
            </a:extLst>
          </p:cNvPr>
          <p:cNvSpPr txBox="1"/>
          <p:nvPr/>
        </p:nvSpPr>
        <p:spPr>
          <a:xfrm>
            <a:off x="5124447" y="2645202"/>
            <a:ext cx="25944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>
                <a:latin typeface="+mn-lt"/>
                <a:cs typeface="Courier"/>
              </a:rPr>
              <a:t>2: STDERR</a:t>
            </a:r>
            <a:endParaRPr lang="en-US" b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45BCC46-F679-9D11-07DF-E767283B676B}"/>
              </a:ext>
            </a:extLst>
          </p:cNvPr>
          <p:cNvSpPr txBox="1"/>
          <p:nvPr/>
        </p:nvSpPr>
        <p:spPr>
          <a:xfrm>
            <a:off x="4572000" y="4440655"/>
            <a:ext cx="3048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0">
                <a:latin typeface="+mn-lt"/>
              </a:rPr>
              <a:t>Per-Process File Descriptor Table</a:t>
            </a:r>
            <a:endParaRPr lang="en-US" sz="2400" b="0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13E823B-1A8F-CB02-67BC-190C34572F93}"/>
              </a:ext>
            </a:extLst>
          </p:cNvPr>
          <p:cNvCxnSpPr>
            <a:cxnSpLocks/>
          </p:cNvCxnSpPr>
          <p:nvPr/>
        </p:nvCxnSpPr>
        <p:spPr bwMode="auto">
          <a:xfrm>
            <a:off x="8686800" y="1948934"/>
            <a:ext cx="3047994" cy="0"/>
          </a:xfrm>
          <a:prstGeom prst="line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8AA66CC-6EEC-4677-32FE-192132209BD5}"/>
              </a:ext>
            </a:extLst>
          </p:cNvPr>
          <p:cNvCxnSpPr>
            <a:cxnSpLocks/>
          </p:cNvCxnSpPr>
          <p:nvPr/>
        </p:nvCxnSpPr>
        <p:spPr bwMode="auto">
          <a:xfrm>
            <a:off x="9448800" y="1295400"/>
            <a:ext cx="0" cy="3733800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0AA7D962-C264-EF08-AD23-FC6E51809001}"/>
              </a:ext>
            </a:extLst>
          </p:cNvPr>
          <p:cNvSpPr txBox="1"/>
          <p:nvPr/>
        </p:nvSpPr>
        <p:spPr>
          <a:xfrm>
            <a:off x="8779054" y="1540303"/>
            <a:ext cx="99059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>
                <a:latin typeface="+mn-lt"/>
                <a:cs typeface="Courier"/>
              </a:rPr>
              <a:t>Mode</a:t>
            </a:r>
            <a:endParaRPr lang="en-US" sz="1400" b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ABA02B4-B904-B997-3233-DD2721D7450B}"/>
              </a:ext>
            </a:extLst>
          </p:cNvPr>
          <p:cNvSpPr txBox="1"/>
          <p:nvPr/>
        </p:nvSpPr>
        <p:spPr>
          <a:xfrm>
            <a:off x="9426122" y="1530483"/>
            <a:ext cx="99059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>
                <a:latin typeface="+mn-lt"/>
                <a:cs typeface="Courier"/>
              </a:rPr>
              <a:t>Flags</a:t>
            </a:r>
            <a:endParaRPr lang="en-US" sz="1400" b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11477B1-D365-F3A7-B0BB-234E35C34D9F}"/>
              </a:ext>
            </a:extLst>
          </p:cNvPr>
          <p:cNvSpPr txBox="1"/>
          <p:nvPr/>
        </p:nvSpPr>
        <p:spPr>
          <a:xfrm>
            <a:off x="10134599" y="1530482"/>
            <a:ext cx="99059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>
                <a:latin typeface="+mn-lt"/>
                <a:cs typeface="Courier"/>
              </a:rPr>
              <a:t>Offset</a:t>
            </a:r>
            <a:endParaRPr lang="en-US" sz="1400" b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2731074-53D8-5A00-BB2B-AD04EA51CC14}"/>
              </a:ext>
            </a:extLst>
          </p:cNvPr>
          <p:cNvSpPr txBox="1"/>
          <p:nvPr/>
        </p:nvSpPr>
        <p:spPr>
          <a:xfrm>
            <a:off x="10972800" y="1530482"/>
            <a:ext cx="99059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>
                <a:latin typeface="+mn-lt"/>
                <a:cs typeface="Courier"/>
              </a:rPr>
              <a:t>Phys</a:t>
            </a:r>
            <a:endParaRPr lang="en-US" sz="1400" b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DEECDDE-5E85-D301-6A01-166ACEA02615}"/>
              </a:ext>
            </a:extLst>
          </p:cNvPr>
          <p:cNvCxnSpPr>
            <a:cxnSpLocks/>
          </p:cNvCxnSpPr>
          <p:nvPr/>
        </p:nvCxnSpPr>
        <p:spPr bwMode="auto">
          <a:xfrm>
            <a:off x="10972800" y="1277707"/>
            <a:ext cx="0" cy="3733800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BE2E42D-D1D0-290E-D2F7-9AB94836FF68}"/>
              </a:ext>
            </a:extLst>
          </p:cNvPr>
          <p:cNvCxnSpPr>
            <a:cxnSpLocks/>
          </p:cNvCxnSpPr>
          <p:nvPr/>
        </p:nvCxnSpPr>
        <p:spPr bwMode="auto">
          <a:xfrm>
            <a:off x="10134599" y="1295400"/>
            <a:ext cx="0" cy="3733800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5D0AA22-B47C-9097-7093-AB5F6AFD1401}"/>
              </a:ext>
            </a:extLst>
          </p:cNvPr>
          <p:cNvCxnSpPr>
            <a:cxnSpLocks/>
          </p:cNvCxnSpPr>
          <p:nvPr/>
        </p:nvCxnSpPr>
        <p:spPr bwMode="auto">
          <a:xfrm>
            <a:off x="5048249" y="3581400"/>
            <a:ext cx="2095502" cy="0"/>
          </a:xfrm>
          <a:prstGeom prst="line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67E2179-04F1-3573-F99D-8873DCE145E5}"/>
              </a:ext>
            </a:extLst>
          </p:cNvPr>
          <p:cNvSpPr txBox="1"/>
          <p:nvPr/>
        </p:nvSpPr>
        <p:spPr>
          <a:xfrm>
            <a:off x="5124448" y="3185494"/>
            <a:ext cx="20419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0">
                <a:latin typeface="+mn-lt"/>
                <a:cs typeface="Courier"/>
              </a:rPr>
              <a:t>3</a:t>
            </a:r>
            <a:endParaRPr lang="en-US" b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2BF99F7-1627-7F65-52B2-0CD09AC2CC83}"/>
              </a:ext>
            </a:extLst>
          </p:cNvPr>
          <p:cNvCxnSpPr>
            <a:cxnSpLocks/>
          </p:cNvCxnSpPr>
          <p:nvPr/>
        </p:nvCxnSpPr>
        <p:spPr bwMode="auto">
          <a:xfrm>
            <a:off x="8686799" y="2438400"/>
            <a:ext cx="3047995" cy="0"/>
          </a:xfrm>
          <a:prstGeom prst="line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C86291B-981B-746A-C30E-C134DB28CBAB}"/>
              </a:ext>
            </a:extLst>
          </p:cNvPr>
          <p:cNvSpPr txBox="1"/>
          <p:nvPr/>
        </p:nvSpPr>
        <p:spPr>
          <a:xfrm>
            <a:off x="9426121" y="2073341"/>
            <a:ext cx="7084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0">
                <a:latin typeface="+mn-lt"/>
                <a:cs typeface="Courier"/>
              </a:rPr>
              <a:t>R</a:t>
            </a:r>
            <a:endParaRPr lang="en-US" sz="1400" b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B7D7178-F073-35B5-0C20-8E04979A694B}"/>
              </a:ext>
            </a:extLst>
          </p:cNvPr>
          <p:cNvSpPr txBox="1"/>
          <p:nvPr/>
        </p:nvSpPr>
        <p:spPr>
          <a:xfrm>
            <a:off x="10157277" y="2084014"/>
            <a:ext cx="7084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0">
                <a:latin typeface="+mn-lt"/>
                <a:cs typeface="Courier"/>
              </a:rPr>
              <a:t>0</a:t>
            </a:r>
            <a:endParaRPr lang="en-US" sz="1400" b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F14DEF7-6A6B-08B0-6C70-622443CB73EA}"/>
              </a:ext>
            </a:extLst>
          </p:cNvPr>
          <p:cNvSpPr txBox="1"/>
          <p:nvPr/>
        </p:nvSpPr>
        <p:spPr>
          <a:xfrm>
            <a:off x="8706304" y="2093365"/>
            <a:ext cx="7084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0">
                <a:latin typeface="+mn-lt"/>
                <a:cs typeface="Courier"/>
              </a:rPr>
              <a:t>U</a:t>
            </a:r>
            <a:endParaRPr lang="en-US" sz="1400" b="0"/>
          </a:p>
        </p:txBody>
      </p:sp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AFDB1132-E7CF-6446-6D7F-752C0C1CC4CD}"/>
              </a:ext>
            </a:extLst>
          </p:cNvPr>
          <p:cNvCxnSpPr>
            <a:stCxn id="16" idx="3"/>
            <a:endCxn id="26" idx="1"/>
          </p:cNvCxnSpPr>
          <p:nvPr/>
        </p:nvCxnSpPr>
        <p:spPr bwMode="auto">
          <a:xfrm flipV="1">
            <a:off x="7166430" y="2247254"/>
            <a:ext cx="1539874" cy="1122906"/>
          </a:xfrm>
          <a:prstGeom prst="curvedConnector3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6" name="Title 1">
            <a:extLst>
              <a:ext uri="{FF2B5EF4-FFF2-40B4-BE49-F238E27FC236}">
                <a16:creationId xmlns:a16="http://schemas.microsoft.com/office/drawing/2014/main" id="{D2439611-0C34-4730-CAFD-7216D6200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0800" y="152400"/>
            <a:ext cx="9550400" cy="533400"/>
          </a:xfrm>
        </p:spPr>
        <p:txBody>
          <a:bodyPr/>
          <a:lstStyle/>
          <a:p>
            <a:r>
              <a:rPr lang="en-US">
                <a:latin typeface="+mj-lt"/>
              </a:rPr>
              <a:t>Example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B5912EC-71AF-5A2C-5753-0C7BABCECAE5}"/>
              </a:ext>
            </a:extLst>
          </p:cNvPr>
          <p:cNvSpPr txBox="1"/>
          <p:nvPr/>
        </p:nvSpPr>
        <p:spPr>
          <a:xfrm>
            <a:off x="8419191" y="5135913"/>
            <a:ext cx="343081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0" dirty="0">
                <a:latin typeface="+mn-lt"/>
              </a:rPr>
              <a:t>Global Open File Description Table</a:t>
            </a:r>
            <a:endParaRPr lang="en-US" sz="2400" b="0" dirty="0"/>
          </a:p>
        </p:txBody>
      </p:sp>
    </p:spTree>
    <p:extLst>
      <p:ext uri="{BB962C8B-B14F-4D97-AF65-F5344CB8AC3E}">
        <p14:creationId xmlns:p14="http://schemas.microsoft.com/office/powerpoint/2010/main" val="1297939141"/>
      </p:ext>
    </p:extLst>
  </p:cSld>
  <p:clrMapOvr>
    <a:masterClrMapping/>
  </p:clrMapOvr>
  <p:transition advTm="72888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6B0A1-6180-454B-B340-432B6CAA0D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5306" y="1371600"/>
            <a:ext cx="3733800" cy="44196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sz="1800">
                <a:latin typeface="Courier"/>
              </a:rPr>
              <a:t>  </a:t>
            </a:r>
            <a:br>
              <a:rPr lang="en-US" sz="1800">
                <a:latin typeface="Courier"/>
              </a:rPr>
            </a:br>
            <a:r>
              <a:rPr lang="en-US" sz="1800">
                <a:latin typeface="Courier"/>
              </a:rPr>
              <a:t>char buffer1[100];</a:t>
            </a:r>
          </a:p>
          <a:p>
            <a:pPr marL="0" indent="0">
              <a:buNone/>
            </a:pPr>
            <a:r>
              <a:rPr lang="en-US" sz="1800">
                <a:latin typeface="Courier"/>
              </a:rPr>
              <a:t>char buffer2[100];</a:t>
            </a:r>
          </a:p>
          <a:p>
            <a:pPr marL="0" indent="0">
              <a:buNone/>
            </a:pPr>
            <a:r>
              <a:rPr lang="en-US" sz="1800">
                <a:latin typeface="Courier"/>
              </a:rPr>
              <a:t>int </a:t>
            </a:r>
            <a:r>
              <a:rPr lang="en-US" sz="1800" err="1">
                <a:latin typeface="Courier"/>
              </a:rPr>
              <a:t>fd</a:t>
            </a:r>
            <a:r>
              <a:rPr lang="en-US" sz="1800">
                <a:latin typeface="Courier"/>
              </a:rPr>
              <a:t> = open(“foo.txt”, </a:t>
            </a:r>
            <a:r>
              <a:rPr lang="en-US" sz="1800">
                <a:latin typeface="Courier"/>
                <a:cs typeface="Courier"/>
              </a:rPr>
              <a:t>O_RDONLY);</a:t>
            </a:r>
          </a:p>
          <a:p>
            <a:pPr marL="0" indent="0">
              <a:buNone/>
            </a:pPr>
            <a:r>
              <a:rPr lang="en-US" sz="1800">
                <a:latin typeface="Courier"/>
              </a:rPr>
              <a:t>read(</a:t>
            </a:r>
            <a:r>
              <a:rPr lang="en-US" sz="1800" err="1">
                <a:latin typeface="Courier"/>
              </a:rPr>
              <a:t>fd</a:t>
            </a:r>
            <a:r>
              <a:rPr lang="en-US" sz="1800">
                <a:latin typeface="Courier"/>
              </a:rPr>
              <a:t>, buffer1, 100);</a:t>
            </a:r>
          </a:p>
          <a:p>
            <a:pPr marL="0" indent="0">
              <a:buNone/>
            </a:pPr>
            <a:r>
              <a:rPr lang="en-US" sz="1800">
                <a:latin typeface="Courier"/>
              </a:rPr>
              <a:t>   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7931C2D-676A-78B6-1BDB-BF4395DBCCCC}"/>
              </a:ext>
            </a:extLst>
          </p:cNvPr>
          <p:cNvSpPr/>
          <p:nvPr/>
        </p:nvSpPr>
        <p:spPr bwMode="auto">
          <a:xfrm>
            <a:off x="5048249" y="1496368"/>
            <a:ext cx="2095502" cy="2667000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27E5701-2D57-6F2A-1BA0-BE1F9F87BE56}"/>
              </a:ext>
            </a:extLst>
          </p:cNvPr>
          <p:cNvSpPr/>
          <p:nvPr/>
        </p:nvSpPr>
        <p:spPr bwMode="auto">
          <a:xfrm>
            <a:off x="8686799" y="1295400"/>
            <a:ext cx="3047995" cy="3733800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6AFFC73-1198-A8DB-7E9A-AD731CEB6ED1}"/>
              </a:ext>
            </a:extLst>
          </p:cNvPr>
          <p:cNvCxnSpPr>
            <a:cxnSpLocks/>
          </p:cNvCxnSpPr>
          <p:nvPr/>
        </p:nvCxnSpPr>
        <p:spPr bwMode="auto">
          <a:xfrm>
            <a:off x="5048249" y="2029768"/>
            <a:ext cx="2095502" cy="0"/>
          </a:xfrm>
          <a:prstGeom prst="line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9AD13C6-51B0-DBE0-766F-9D1EA2A2D32B}"/>
              </a:ext>
            </a:extLst>
          </p:cNvPr>
          <p:cNvCxnSpPr>
            <a:cxnSpLocks/>
          </p:cNvCxnSpPr>
          <p:nvPr/>
        </p:nvCxnSpPr>
        <p:spPr bwMode="auto">
          <a:xfrm>
            <a:off x="5048249" y="2563168"/>
            <a:ext cx="2095502" cy="0"/>
          </a:xfrm>
          <a:prstGeom prst="line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90AC506-9A1C-4377-639F-C266A5726E1D}"/>
              </a:ext>
            </a:extLst>
          </p:cNvPr>
          <p:cNvCxnSpPr>
            <a:cxnSpLocks/>
          </p:cNvCxnSpPr>
          <p:nvPr/>
        </p:nvCxnSpPr>
        <p:spPr bwMode="auto">
          <a:xfrm>
            <a:off x="5048249" y="3118103"/>
            <a:ext cx="2095502" cy="0"/>
          </a:xfrm>
          <a:prstGeom prst="line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BB15B1A-63E6-8C01-802F-6C2771156C27}"/>
              </a:ext>
            </a:extLst>
          </p:cNvPr>
          <p:cNvSpPr txBox="1"/>
          <p:nvPr/>
        </p:nvSpPr>
        <p:spPr>
          <a:xfrm>
            <a:off x="5124449" y="1628170"/>
            <a:ext cx="25944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>
                <a:latin typeface="+mn-lt"/>
                <a:cs typeface="Courier"/>
              </a:rPr>
              <a:t>O: STDIN</a:t>
            </a:r>
            <a:endParaRPr lang="en-US" b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1667EC2-86B9-3631-B7B3-62953263E753}"/>
              </a:ext>
            </a:extLst>
          </p:cNvPr>
          <p:cNvSpPr txBox="1"/>
          <p:nvPr/>
        </p:nvSpPr>
        <p:spPr>
          <a:xfrm>
            <a:off x="5124448" y="2129304"/>
            <a:ext cx="25944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>
                <a:latin typeface="+mn-lt"/>
                <a:cs typeface="Courier"/>
              </a:rPr>
              <a:t>1: STDOUT</a:t>
            </a:r>
            <a:endParaRPr lang="en-US" b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A0D3925-27C6-701A-F7FE-863DF6D7200B}"/>
              </a:ext>
            </a:extLst>
          </p:cNvPr>
          <p:cNvSpPr txBox="1"/>
          <p:nvPr/>
        </p:nvSpPr>
        <p:spPr>
          <a:xfrm>
            <a:off x="5124447" y="2645202"/>
            <a:ext cx="25944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>
                <a:latin typeface="+mn-lt"/>
                <a:cs typeface="Courier"/>
              </a:rPr>
              <a:t>2: STDERR</a:t>
            </a:r>
            <a:endParaRPr lang="en-US" b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45BCC46-F679-9D11-07DF-E767283B676B}"/>
              </a:ext>
            </a:extLst>
          </p:cNvPr>
          <p:cNvSpPr txBox="1"/>
          <p:nvPr/>
        </p:nvSpPr>
        <p:spPr>
          <a:xfrm>
            <a:off x="4572000" y="4440655"/>
            <a:ext cx="3048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0">
                <a:latin typeface="+mn-lt"/>
              </a:rPr>
              <a:t>Per-Process File Descriptor Table</a:t>
            </a:r>
            <a:endParaRPr lang="en-US" sz="2400" b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B9B9435-89CE-6645-E00F-1F3C75A7E97E}"/>
              </a:ext>
            </a:extLst>
          </p:cNvPr>
          <p:cNvSpPr txBox="1"/>
          <p:nvPr/>
        </p:nvSpPr>
        <p:spPr>
          <a:xfrm>
            <a:off x="8419191" y="5135913"/>
            <a:ext cx="343081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0" dirty="0">
                <a:latin typeface="+mn-lt"/>
              </a:rPr>
              <a:t>Global Open File Description Table</a:t>
            </a:r>
            <a:endParaRPr lang="en-US" sz="2400" b="0" dirty="0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13E823B-1A8F-CB02-67BC-190C34572F93}"/>
              </a:ext>
            </a:extLst>
          </p:cNvPr>
          <p:cNvCxnSpPr>
            <a:cxnSpLocks/>
          </p:cNvCxnSpPr>
          <p:nvPr/>
        </p:nvCxnSpPr>
        <p:spPr bwMode="auto">
          <a:xfrm>
            <a:off x="8686800" y="1948934"/>
            <a:ext cx="3047994" cy="0"/>
          </a:xfrm>
          <a:prstGeom prst="line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8AA66CC-6EEC-4677-32FE-192132209BD5}"/>
              </a:ext>
            </a:extLst>
          </p:cNvPr>
          <p:cNvCxnSpPr>
            <a:cxnSpLocks/>
          </p:cNvCxnSpPr>
          <p:nvPr/>
        </p:nvCxnSpPr>
        <p:spPr bwMode="auto">
          <a:xfrm>
            <a:off x="9448800" y="1295400"/>
            <a:ext cx="0" cy="3733800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0AA7D962-C264-EF08-AD23-FC6E51809001}"/>
              </a:ext>
            </a:extLst>
          </p:cNvPr>
          <p:cNvSpPr txBox="1"/>
          <p:nvPr/>
        </p:nvSpPr>
        <p:spPr>
          <a:xfrm>
            <a:off x="8779054" y="1540303"/>
            <a:ext cx="99059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>
                <a:latin typeface="+mn-lt"/>
                <a:cs typeface="Courier"/>
              </a:rPr>
              <a:t>Mode</a:t>
            </a:r>
            <a:endParaRPr lang="en-US" sz="1400" b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ABA02B4-B904-B997-3233-DD2721D7450B}"/>
              </a:ext>
            </a:extLst>
          </p:cNvPr>
          <p:cNvSpPr txBox="1"/>
          <p:nvPr/>
        </p:nvSpPr>
        <p:spPr>
          <a:xfrm>
            <a:off x="9426122" y="1530483"/>
            <a:ext cx="99059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>
                <a:latin typeface="+mn-lt"/>
                <a:cs typeface="Courier"/>
              </a:rPr>
              <a:t>Flags</a:t>
            </a:r>
            <a:endParaRPr lang="en-US" sz="1400" b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11477B1-D365-F3A7-B0BB-234E35C34D9F}"/>
              </a:ext>
            </a:extLst>
          </p:cNvPr>
          <p:cNvSpPr txBox="1"/>
          <p:nvPr/>
        </p:nvSpPr>
        <p:spPr>
          <a:xfrm>
            <a:off x="10134599" y="1530482"/>
            <a:ext cx="99059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>
                <a:latin typeface="+mn-lt"/>
                <a:cs typeface="Courier"/>
              </a:rPr>
              <a:t>Offset</a:t>
            </a:r>
            <a:endParaRPr lang="en-US" sz="1400" b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2731074-53D8-5A00-BB2B-AD04EA51CC14}"/>
              </a:ext>
            </a:extLst>
          </p:cNvPr>
          <p:cNvSpPr txBox="1"/>
          <p:nvPr/>
        </p:nvSpPr>
        <p:spPr>
          <a:xfrm>
            <a:off x="10972800" y="1530482"/>
            <a:ext cx="99059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>
                <a:latin typeface="+mn-lt"/>
                <a:cs typeface="Courier"/>
              </a:rPr>
              <a:t>Phys</a:t>
            </a:r>
            <a:endParaRPr lang="en-US" sz="1400" b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DEECDDE-5E85-D301-6A01-166ACEA02615}"/>
              </a:ext>
            </a:extLst>
          </p:cNvPr>
          <p:cNvCxnSpPr>
            <a:cxnSpLocks/>
          </p:cNvCxnSpPr>
          <p:nvPr/>
        </p:nvCxnSpPr>
        <p:spPr bwMode="auto">
          <a:xfrm>
            <a:off x="10972800" y="1277707"/>
            <a:ext cx="0" cy="3733800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BE2E42D-D1D0-290E-D2F7-9AB94836FF68}"/>
              </a:ext>
            </a:extLst>
          </p:cNvPr>
          <p:cNvCxnSpPr>
            <a:cxnSpLocks/>
          </p:cNvCxnSpPr>
          <p:nvPr/>
        </p:nvCxnSpPr>
        <p:spPr bwMode="auto">
          <a:xfrm>
            <a:off x="10134599" y="1295400"/>
            <a:ext cx="0" cy="3733800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5D0AA22-B47C-9097-7093-AB5F6AFD1401}"/>
              </a:ext>
            </a:extLst>
          </p:cNvPr>
          <p:cNvCxnSpPr>
            <a:cxnSpLocks/>
          </p:cNvCxnSpPr>
          <p:nvPr/>
        </p:nvCxnSpPr>
        <p:spPr bwMode="auto">
          <a:xfrm>
            <a:off x="5048249" y="3581400"/>
            <a:ext cx="2095502" cy="0"/>
          </a:xfrm>
          <a:prstGeom prst="line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67E2179-04F1-3573-F99D-8873DCE145E5}"/>
              </a:ext>
            </a:extLst>
          </p:cNvPr>
          <p:cNvSpPr txBox="1"/>
          <p:nvPr/>
        </p:nvSpPr>
        <p:spPr>
          <a:xfrm>
            <a:off x="5124448" y="3185494"/>
            <a:ext cx="20419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0">
                <a:latin typeface="+mn-lt"/>
                <a:cs typeface="Courier"/>
              </a:rPr>
              <a:t>3</a:t>
            </a:r>
            <a:endParaRPr lang="en-US" b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2BF99F7-1627-7F65-52B2-0CD09AC2CC83}"/>
              </a:ext>
            </a:extLst>
          </p:cNvPr>
          <p:cNvCxnSpPr>
            <a:cxnSpLocks/>
          </p:cNvCxnSpPr>
          <p:nvPr/>
        </p:nvCxnSpPr>
        <p:spPr bwMode="auto">
          <a:xfrm>
            <a:off x="8686799" y="2438400"/>
            <a:ext cx="3047995" cy="0"/>
          </a:xfrm>
          <a:prstGeom prst="line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C86291B-981B-746A-C30E-C134DB28CBAB}"/>
              </a:ext>
            </a:extLst>
          </p:cNvPr>
          <p:cNvSpPr txBox="1"/>
          <p:nvPr/>
        </p:nvSpPr>
        <p:spPr>
          <a:xfrm>
            <a:off x="9426121" y="2073341"/>
            <a:ext cx="7084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0">
                <a:latin typeface="+mn-lt"/>
                <a:cs typeface="Courier"/>
              </a:rPr>
              <a:t>R</a:t>
            </a:r>
            <a:endParaRPr lang="en-US" sz="1400" b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B7D7178-F073-35B5-0C20-8E04979A694B}"/>
              </a:ext>
            </a:extLst>
          </p:cNvPr>
          <p:cNvSpPr txBox="1"/>
          <p:nvPr/>
        </p:nvSpPr>
        <p:spPr>
          <a:xfrm>
            <a:off x="10157277" y="2084014"/>
            <a:ext cx="7084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0">
                <a:latin typeface="+mn-lt"/>
                <a:cs typeface="Courier"/>
              </a:rPr>
              <a:t>100</a:t>
            </a:r>
            <a:endParaRPr lang="en-US" sz="1400" b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F14DEF7-6A6B-08B0-6C70-622443CB73EA}"/>
              </a:ext>
            </a:extLst>
          </p:cNvPr>
          <p:cNvSpPr txBox="1"/>
          <p:nvPr/>
        </p:nvSpPr>
        <p:spPr>
          <a:xfrm>
            <a:off x="8706304" y="2093365"/>
            <a:ext cx="7084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0">
                <a:latin typeface="+mn-lt"/>
              </a:rPr>
              <a:t>U</a:t>
            </a:r>
            <a:endParaRPr lang="en-US" sz="1400" b="0"/>
          </a:p>
        </p:txBody>
      </p:sp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AFDB1132-E7CF-6446-6D7F-752C0C1CC4CD}"/>
              </a:ext>
            </a:extLst>
          </p:cNvPr>
          <p:cNvCxnSpPr>
            <a:stCxn id="16" idx="3"/>
            <a:endCxn id="26" idx="1"/>
          </p:cNvCxnSpPr>
          <p:nvPr/>
        </p:nvCxnSpPr>
        <p:spPr bwMode="auto">
          <a:xfrm flipV="1">
            <a:off x="7166430" y="2247254"/>
            <a:ext cx="1539874" cy="1122906"/>
          </a:xfrm>
          <a:prstGeom prst="curvedConnector3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Title 1">
            <a:extLst>
              <a:ext uri="{FF2B5EF4-FFF2-40B4-BE49-F238E27FC236}">
                <a16:creationId xmlns:a16="http://schemas.microsoft.com/office/drawing/2014/main" id="{86A8D3A2-A849-6C96-A36C-DB0C19CB9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0800" y="152400"/>
            <a:ext cx="9550400" cy="533400"/>
          </a:xfrm>
        </p:spPr>
        <p:txBody>
          <a:bodyPr/>
          <a:lstStyle/>
          <a:p>
            <a:r>
              <a:rPr lang="en-US">
                <a:latin typeface="+mj-lt"/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2467628692"/>
      </p:ext>
    </p:extLst>
  </p:cSld>
  <p:clrMapOvr>
    <a:masterClrMapping/>
  </p:clrMapOvr>
  <p:transition advTm="25588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6B0A1-6180-454B-B340-432B6CAA0D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5306" y="1371600"/>
            <a:ext cx="3733800" cy="44196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sz="1800">
                <a:latin typeface="Courier"/>
              </a:rPr>
              <a:t>  </a:t>
            </a:r>
            <a:br>
              <a:rPr lang="en-US" sz="1800">
                <a:latin typeface="Courier"/>
              </a:rPr>
            </a:br>
            <a:r>
              <a:rPr lang="en-US" sz="1800">
                <a:latin typeface="Courier"/>
              </a:rPr>
              <a:t>char buffer1[100];</a:t>
            </a:r>
          </a:p>
          <a:p>
            <a:pPr marL="0" indent="0">
              <a:buNone/>
            </a:pPr>
            <a:r>
              <a:rPr lang="en-US" sz="1800">
                <a:latin typeface="Courier"/>
              </a:rPr>
              <a:t>char buffer2[100];</a:t>
            </a:r>
          </a:p>
          <a:p>
            <a:pPr marL="0" indent="0">
              <a:buNone/>
            </a:pPr>
            <a:r>
              <a:rPr lang="en-US" sz="1800">
                <a:latin typeface="Courier"/>
              </a:rPr>
              <a:t>int </a:t>
            </a:r>
            <a:r>
              <a:rPr lang="en-US" sz="1800" err="1">
                <a:latin typeface="Courier"/>
              </a:rPr>
              <a:t>fd</a:t>
            </a:r>
            <a:r>
              <a:rPr lang="en-US" sz="1800">
                <a:latin typeface="Courier"/>
              </a:rPr>
              <a:t> = open(“foo.txt”, </a:t>
            </a:r>
            <a:r>
              <a:rPr lang="en-US" sz="1800">
                <a:latin typeface="Courier"/>
                <a:cs typeface="Courier"/>
              </a:rPr>
              <a:t>O_RDONLY);</a:t>
            </a:r>
          </a:p>
          <a:p>
            <a:pPr marL="0" indent="0">
              <a:buNone/>
            </a:pPr>
            <a:r>
              <a:rPr lang="en-US" sz="1800">
                <a:latin typeface="Courier"/>
              </a:rPr>
              <a:t>read(</a:t>
            </a:r>
            <a:r>
              <a:rPr lang="en-US" sz="1800" err="1">
                <a:latin typeface="Courier"/>
              </a:rPr>
              <a:t>fd</a:t>
            </a:r>
            <a:r>
              <a:rPr lang="en-US" sz="1800">
                <a:latin typeface="Courier"/>
              </a:rPr>
              <a:t>, buffer1, 100);</a:t>
            </a:r>
          </a:p>
          <a:p>
            <a:pPr marL="0" indent="0">
              <a:buNone/>
            </a:pPr>
            <a:r>
              <a:rPr lang="en-US" sz="1800">
                <a:latin typeface="Courier"/>
              </a:rPr>
              <a:t>read(</a:t>
            </a:r>
            <a:r>
              <a:rPr lang="en-US" sz="1800" err="1">
                <a:latin typeface="Courier"/>
              </a:rPr>
              <a:t>fd</a:t>
            </a:r>
            <a:r>
              <a:rPr lang="en-US" sz="1800">
                <a:latin typeface="Courier"/>
              </a:rPr>
              <a:t>, buffer2, 100);</a:t>
            </a:r>
          </a:p>
          <a:p>
            <a:pPr marL="0" indent="0">
              <a:buNone/>
            </a:pPr>
            <a:r>
              <a:rPr lang="en-US" sz="1800">
                <a:latin typeface="Courier"/>
              </a:rPr>
              <a:t>   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7931C2D-676A-78B6-1BDB-BF4395DBCCCC}"/>
              </a:ext>
            </a:extLst>
          </p:cNvPr>
          <p:cNvSpPr/>
          <p:nvPr/>
        </p:nvSpPr>
        <p:spPr bwMode="auto">
          <a:xfrm>
            <a:off x="5048249" y="1496368"/>
            <a:ext cx="2095502" cy="2667000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27E5701-2D57-6F2A-1BA0-BE1F9F87BE56}"/>
              </a:ext>
            </a:extLst>
          </p:cNvPr>
          <p:cNvSpPr/>
          <p:nvPr/>
        </p:nvSpPr>
        <p:spPr bwMode="auto">
          <a:xfrm>
            <a:off x="8686799" y="1295400"/>
            <a:ext cx="3047995" cy="3733800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6AFFC73-1198-A8DB-7E9A-AD731CEB6ED1}"/>
              </a:ext>
            </a:extLst>
          </p:cNvPr>
          <p:cNvCxnSpPr>
            <a:cxnSpLocks/>
          </p:cNvCxnSpPr>
          <p:nvPr/>
        </p:nvCxnSpPr>
        <p:spPr bwMode="auto">
          <a:xfrm>
            <a:off x="5048249" y="2029768"/>
            <a:ext cx="2095502" cy="0"/>
          </a:xfrm>
          <a:prstGeom prst="line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9AD13C6-51B0-DBE0-766F-9D1EA2A2D32B}"/>
              </a:ext>
            </a:extLst>
          </p:cNvPr>
          <p:cNvCxnSpPr>
            <a:cxnSpLocks/>
          </p:cNvCxnSpPr>
          <p:nvPr/>
        </p:nvCxnSpPr>
        <p:spPr bwMode="auto">
          <a:xfrm>
            <a:off x="5048249" y="2563168"/>
            <a:ext cx="2095502" cy="0"/>
          </a:xfrm>
          <a:prstGeom prst="line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90AC506-9A1C-4377-639F-C266A5726E1D}"/>
              </a:ext>
            </a:extLst>
          </p:cNvPr>
          <p:cNvCxnSpPr>
            <a:cxnSpLocks/>
          </p:cNvCxnSpPr>
          <p:nvPr/>
        </p:nvCxnSpPr>
        <p:spPr bwMode="auto">
          <a:xfrm>
            <a:off x="5048249" y="3118103"/>
            <a:ext cx="2095502" cy="0"/>
          </a:xfrm>
          <a:prstGeom prst="line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BB15B1A-63E6-8C01-802F-6C2771156C27}"/>
              </a:ext>
            </a:extLst>
          </p:cNvPr>
          <p:cNvSpPr txBox="1"/>
          <p:nvPr/>
        </p:nvSpPr>
        <p:spPr>
          <a:xfrm>
            <a:off x="5124449" y="1628170"/>
            <a:ext cx="25944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>
                <a:latin typeface="+mn-lt"/>
                <a:cs typeface="Courier"/>
              </a:rPr>
              <a:t>O: STDIN</a:t>
            </a:r>
            <a:endParaRPr lang="en-US" b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1667EC2-86B9-3631-B7B3-62953263E753}"/>
              </a:ext>
            </a:extLst>
          </p:cNvPr>
          <p:cNvSpPr txBox="1"/>
          <p:nvPr/>
        </p:nvSpPr>
        <p:spPr>
          <a:xfrm>
            <a:off x="5124448" y="2129304"/>
            <a:ext cx="25944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>
                <a:latin typeface="+mn-lt"/>
                <a:cs typeface="Courier"/>
              </a:rPr>
              <a:t>1: STDOUT</a:t>
            </a:r>
            <a:endParaRPr lang="en-US" b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A0D3925-27C6-701A-F7FE-863DF6D7200B}"/>
              </a:ext>
            </a:extLst>
          </p:cNvPr>
          <p:cNvSpPr txBox="1"/>
          <p:nvPr/>
        </p:nvSpPr>
        <p:spPr>
          <a:xfrm>
            <a:off x="5124447" y="2645202"/>
            <a:ext cx="25944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>
                <a:latin typeface="+mn-lt"/>
                <a:cs typeface="Courier"/>
              </a:rPr>
              <a:t>2: STDERR</a:t>
            </a:r>
            <a:endParaRPr lang="en-US" b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45BCC46-F679-9D11-07DF-E767283B676B}"/>
              </a:ext>
            </a:extLst>
          </p:cNvPr>
          <p:cNvSpPr txBox="1"/>
          <p:nvPr/>
        </p:nvSpPr>
        <p:spPr>
          <a:xfrm>
            <a:off x="4572000" y="4440655"/>
            <a:ext cx="3048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0">
                <a:latin typeface="+mn-lt"/>
              </a:rPr>
              <a:t>Per-Process File Descriptor Table</a:t>
            </a:r>
            <a:endParaRPr lang="en-US" sz="2400" b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B9B9435-89CE-6645-E00F-1F3C75A7E97E}"/>
              </a:ext>
            </a:extLst>
          </p:cNvPr>
          <p:cNvSpPr txBox="1"/>
          <p:nvPr/>
        </p:nvSpPr>
        <p:spPr>
          <a:xfrm>
            <a:off x="8441869" y="5153606"/>
            <a:ext cx="343081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0">
                <a:latin typeface="+mn-lt"/>
              </a:rPr>
              <a:t>Global Open File Description Table</a:t>
            </a:r>
            <a:endParaRPr lang="en-US" sz="2400" b="0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13E823B-1A8F-CB02-67BC-190C34572F93}"/>
              </a:ext>
            </a:extLst>
          </p:cNvPr>
          <p:cNvCxnSpPr>
            <a:cxnSpLocks/>
          </p:cNvCxnSpPr>
          <p:nvPr/>
        </p:nvCxnSpPr>
        <p:spPr bwMode="auto">
          <a:xfrm>
            <a:off x="8686800" y="1948934"/>
            <a:ext cx="3047994" cy="0"/>
          </a:xfrm>
          <a:prstGeom prst="line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8AA66CC-6EEC-4677-32FE-192132209BD5}"/>
              </a:ext>
            </a:extLst>
          </p:cNvPr>
          <p:cNvCxnSpPr>
            <a:cxnSpLocks/>
          </p:cNvCxnSpPr>
          <p:nvPr/>
        </p:nvCxnSpPr>
        <p:spPr bwMode="auto">
          <a:xfrm>
            <a:off x="9448800" y="1295400"/>
            <a:ext cx="0" cy="3733800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0AA7D962-C264-EF08-AD23-FC6E51809001}"/>
              </a:ext>
            </a:extLst>
          </p:cNvPr>
          <p:cNvSpPr txBox="1"/>
          <p:nvPr/>
        </p:nvSpPr>
        <p:spPr>
          <a:xfrm>
            <a:off x="8779054" y="1540303"/>
            <a:ext cx="99059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>
                <a:latin typeface="+mn-lt"/>
                <a:cs typeface="Courier"/>
              </a:rPr>
              <a:t>Mode</a:t>
            </a:r>
            <a:endParaRPr lang="en-US" sz="1400" b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ABA02B4-B904-B997-3233-DD2721D7450B}"/>
              </a:ext>
            </a:extLst>
          </p:cNvPr>
          <p:cNvSpPr txBox="1"/>
          <p:nvPr/>
        </p:nvSpPr>
        <p:spPr>
          <a:xfrm>
            <a:off x="9426122" y="1530483"/>
            <a:ext cx="99059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>
                <a:latin typeface="+mn-lt"/>
                <a:cs typeface="Courier"/>
              </a:rPr>
              <a:t>Flags</a:t>
            </a:r>
            <a:endParaRPr lang="en-US" sz="1400" b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11477B1-D365-F3A7-B0BB-234E35C34D9F}"/>
              </a:ext>
            </a:extLst>
          </p:cNvPr>
          <p:cNvSpPr txBox="1"/>
          <p:nvPr/>
        </p:nvSpPr>
        <p:spPr>
          <a:xfrm>
            <a:off x="10134599" y="1530482"/>
            <a:ext cx="99059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>
                <a:latin typeface="+mn-lt"/>
                <a:cs typeface="Courier"/>
              </a:rPr>
              <a:t>Offset</a:t>
            </a:r>
            <a:endParaRPr lang="en-US" sz="1400" b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2731074-53D8-5A00-BB2B-AD04EA51CC14}"/>
              </a:ext>
            </a:extLst>
          </p:cNvPr>
          <p:cNvSpPr txBox="1"/>
          <p:nvPr/>
        </p:nvSpPr>
        <p:spPr>
          <a:xfrm>
            <a:off x="10972800" y="1530482"/>
            <a:ext cx="99059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>
                <a:latin typeface="+mn-lt"/>
                <a:cs typeface="Courier"/>
              </a:rPr>
              <a:t>Phys</a:t>
            </a:r>
            <a:endParaRPr lang="en-US" sz="1400" b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DEECDDE-5E85-D301-6A01-166ACEA02615}"/>
              </a:ext>
            </a:extLst>
          </p:cNvPr>
          <p:cNvCxnSpPr>
            <a:cxnSpLocks/>
          </p:cNvCxnSpPr>
          <p:nvPr/>
        </p:nvCxnSpPr>
        <p:spPr bwMode="auto">
          <a:xfrm>
            <a:off x="10972800" y="1277707"/>
            <a:ext cx="0" cy="3733800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BE2E42D-D1D0-290E-D2F7-9AB94836FF68}"/>
              </a:ext>
            </a:extLst>
          </p:cNvPr>
          <p:cNvCxnSpPr>
            <a:cxnSpLocks/>
          </p:cNvCxnSpPr>
          <p:nvPr/>
        </p:nvCxnSpPr>
        <p:spPr bwMode="auto">
          <a:xfrm>
            <a:off x="10134599" y="1295400"/>
            <a:ext cx="0" cy="3733800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5D0AA22-B47C-9097-7093-AB5F6AFD1401}"/>
              </a:ext>
            </a:extLst>
          </p:cNvPr>
          <p:cNvCxnSpPr>
            <a:cxnSpLocks/>
          </p:cNvCxnSpPr>
          <p:nvPr/>
        </p:nvCxnSpPr>
        <p:spPr bwMode="auto">
          <a:xfrm>
            <a:off x="5048249" y="3581400"/>
            <a:ext cx="2095502" cy="0"/>
          </a:xfrm>
          <a:prstGeom prst="line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67E2179-04F1-3573-F99D-8873DCE145E5}"/>
              </a:ext>
            </a:extLst>
          </p:cNvPr>
          <p:cNvSpPr txBox="1"/>
          <p:nvPr/>
        </p:nvSpPr>
        <p:spPr>
          <a:xfrm>
            <a:off x="5124448" y="3185494"/>
            <a:ext cx="20419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0">
                <a:latin typeface="+mn-lt"/>
                <a:cs typeface="Courier"/>
              </a:rPr>
              <a:t>3</a:t>
            </a:r>
            <a:endParaRPr lang="en-US" b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2BF99F7-1627-7F65-52B2-0CD09AC2CC83}"/>
              </a:ext>
            </a:extLst>
          </p:cNvPr>
          <p:cNvCxnSpPr>
            <a:cxnSpLocks/>
          </p:cNvCxnSpPr>
          <p:nvPr/>
        </p:nvCxnSpPr>
        <p:spPr bwMode="auto">
          <a:xfrm>
            <a:off x="8686799" y="2438400"/>
            <a:ext cx="3047995" cy="0"/>
          </a:xfrm>
          <a:prstGeom prst="line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C86291B-981B-746A-C30E-C134DB28CBAB}"/>
              </a:ext>
            </a:extLst>
          </p:cNvPr>
          <p:cNvSpPr txBox="1"/>
          <p:nvPr/>
        </p:nvSpPr>
        <p:spPr>
          <a:xfrm>
            <a:off x="9426121" y="2073341"/>
            <a:ext cx="7084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0">
                <a:latin typeface="+mn-lt"/>
                <a:cs typeface="Courier"/>
              </a:rPr>
              <a:t>R</a:t>
            </a:r>
            <a:endParaRPr lang="en-US" sz="1400" b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B7D7178-F073-35B5-0C20-8E04979A694B}"/>
              </a:ext>
            </a:extLst>
          </p:cNvPr>
          <p:cNvSpPr txBox="1"/>
          <p:nvPr/>
        </p:nvSpPr>
        <p:spPr>
          <a:xfrm>
            <a:off x="10157277" y="2084014"/>
            <a:ext cx="7084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0">
                <a:latin typeface="+mn-lt"/>
                <a:cs typeface="Courier"/>
              </a:rPr>
              <a:t>200</a:t>
            </a:r>
            <a:endParaRPr lang="en-US" sz="1400" b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F14DEF7-6A6B-08B0-6C70-622443CB73EA}"/>
              </a:ext>
            </a:extLst>
          </p:cNvPr>
          <p:cNvSpPr txBox="1"/>
          <p:nvPr/>
        </p:nvSpPr>
        <p:spPr>
          <a:xfrm>
            <a:off x="8706304" y="2093365"/>
            <a:ext cx="7084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0">
                <a:latin typeface="+mn-lt"/>
                <a:cs typeface="Courier"/>
              </a:rPr>
              <a:t>U</a:t>
            </a:r>
            <a:endParaRPr lang="en-US" sz="1400" b="0"/>
          </a:p>
        </p:txBody>
      </p:sp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AFDB1132-E7CF-6446-6D7F-752C0C1CC4CD}"/>
              </a:ext>
            </a:extLst>
          </p:cNvPr>
          <p:cNvCxnSpPr>
            <a:stCxn id="16" idx="3"/>
            <a:endCxn id="26" idx="1"/>
          </p:cNvCxnSpPr>
          <p:nvPr/>
        </p:nvCxnSpPr>
        <p:spPr bwMode="auto">
          <a:xfrm flipV="1">
            <a:off x="7166430" y="2247254"/>
            <a:ext cx="1539874" cy="1122906"/>
          </a:xfrm>
          <a:prstGeom prst="curvedConnector3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Title 1">
            <a:extLst>
              <a:ext uri="{FF2B5EF4-FFF2-40B4-BE49-F238E27FC236}">
                <a16:creationId xmlns:a16="http://schemas.microsoft.com/office/drawing/2014/main" id="{8A95C240-B687-6739-18A0-01F3C65CC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0800" y="152400"/>
            <a:ext cx="9550400" cy="533400"/>
          </a:xfrm>
        </p:spPr>
        <p:txBody>
          <a:bodyPr/>
          <a:lstStyle/>
          <a:p>
            <a:r>
              <a:rPr lang="en-US">
                <a:latin typeface="+mj-lt"/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910142542"/>
      </p:ext>
    </p:extLst>
  </p:cSld>
  <p:clrMapOvr>
    <a:masterClrMapping/>
  </p:clrMapOvr>
  <p:transition advTm="19113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6B0A1-6180-454B-B340-432B6CAA0D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5306" y="1371600"/>
            <a:ext cx="3733800" cy="44196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sz="1800">
                <a:latin typeface="Courier"/>
              </a:rPr>
              <a:t>  </a:t>
            </a:r>
            <a:br>
              <a:rPr lang="en-US" sz="1800">
                <a:latin typeface="Courier"/>
              </a:rPr>
            </a:br>
            <a:r>
              <a:rPr lang="en-US" sz="1800">
                <a:latin typeface="Courier"/>
              </a:rPr>
              <a:t>char buffer1[100];</a:t>
            </a:r>
          </a:p>
          <a:p>
            <a:pPr marL="0" indent="0">
              <a:buNone/>
            </a:pPr>
            <a:r>
              <a:rPr lang="en-US" sz="1800">
                <a:latin typeface="Courier"/>
              </a:rPr>
              <a:t>char buffer2[100];</a:t>
            </a:r>
          </a:p>
          <a:p>
            <a:pPr marL="0" indent="0">
              <a:buNone/>
            </a:pPr>
            <a:r>
              <a:rPr lang="en-US" sz="1800">
                <a:latin typeface="Courier"/>
              </a:rPr>
              <a:t>int </a:t>
            </a:r>
            <a:r>
              <a:rPr lang="en-US" sz="1800" err="1">
                <a:latin typeface="Courier"/>
              </a:rPr>
              <a:t>fd</a:t>
            </a:r>
            <a:r>
              <a:rPr lang="en-US" sz="1800">
                <a:latin typeface="Courier"/>
              </a:rPr>
              <a:t> = open(“foo.txt”, </a:t>
            </a:r>
            <a:r>
              <a:rPr lang="en-US" sz="1800">
                <a:latin typeface="Courier"/>
                <a:cs typeface="Courier"/>
              </a:rPr>
              <a:t>O_RDONLY);</a:t>
            </a:r>
          </a:p>
          <a:p>
            <a:pPr marL="0" indent="0">
              <a:buNone/>
            </a:pPr>
            <a:r>
              <a:rPr lang="en-US" sz="1800">
                <a:latin typeface="Courier"/>
              </a:rPr>
              <a:t>read(</a:t>
            </a:r>
            <a:r>
              <a:rPr lang="en-US" sz="1800" err="1">
                <a:latin typeface="Courier"/>
              </a:rPr>
              <a:t>fd</a:t>
            </a:r>
            <a:r>
              <a:rPr lang="en-US" sz="1800">
                <a:latin typeface="Courier"/>
              </a:rPr>
              <a:t>, buffer1, 100);</a:t>
            </a:r>
          </a:p>
          <a:p>
            <a:pPr marL="0" indent="0">
              <a:buNone/>
            </a:pPr>
            <a:r>
              <a:rPr lang="en-US" sz="1800">
                <a:latin typeface="Courier"/>
              </a:rPr>
              <a:t>read(</a:t>
            </a:r>
            <a:r>
              <a:rPr lang="en-US" sz="1800" err="1">
                <a:latin typeface="Courier"/>
              </a:rPr>
              <a:t>fd</a:t>
            </a:r>
            <a:r>
              <a:rPr lang="en-US" sz="1800">
                <a:latin typeface="Courier"/>
              </a:rPr>
              <a:t>, buffer2, 100);</a:t>
            </a:r>
          </a:p>
          <a:p>
            <a:pPr marL="0" indent="0">
              <a:buNone/>
            </a:pPr>
            <a:endParaRPr lang="en-US" sz="1800">
              <a:latin typeface="Courier"/>
            </a:endParaRPr>
          </a:p>
          <a:p>
            <a:pPr marL="0" indent="0">
              <a:buNone/>
            </a:pPr>
            <a:r>
              <a:rPr lang="en-US" sz="1800">
                <a:latin typeface="Courier"/>
              </a:rPr>
              <a:t>int fd2 = open(“bar.txt”, O_RDWR</a:t>
            </a:r>
            <a:r>
              <a:rPr lang="en-US" sz="1800">
                <a:latin typeface="Courier"/>
                <a:cs typeface="Courier"/>
              </a:rPr>
              <a:t>);</a:t>
            </a:r>
          </a:p>
          <a:p>
            <a:pPr marL="0" indent="0">
              <a:buNone/>
            </a:pPr>
            <a:endParaRPr lang="en-US" sz="1800">
              <a:latin typeface="Courier"/>
            </a:endParaRPr>
          </a:p>
          <a:p>
            <a:pPr marL="0" indent="0">
              <a:buNone/>
            </a:pPr>
            <a:r>
              <a:rPr lang="en-US" sz="1800">
                <a:latin typeface="Courier"/>
              </a:rPr>
              <a:t>   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7931C2D-676A-78B6-1BDB-BF4395DBCCCC}"/>
              </a:ext>
            </a:extLst>
          </p:cNvPr>
          <p:cNvSpPr/>
          <p:nvPr/>
        </p:nvSpPr>
        <p:spPr bwMode="auto">
          <a:xfrm>
            <a:off x="5048249" y="1496368"/>
            <a:ext cx="2095502" cy="2667000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27E5701-2D57-6F2A-1BA0-BE1F9F87BE56}"/>
              </a:ext>
            </a:extLst>
          </p:cNvPr>
          <p:cNvSpPr/>
          <p:nvPr/>
        </p:nvSpPr>
        <p:spPr bwMode="auto">
          <a:xfrm>
            <a:off x="8686799" y="1295400"/>
            <a:ext cx="3047995" cy="3733800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6AFFC73-1198-A8DB-7E9A-AD731CEB6ED1}"/>
              </a:ext>
            </a:extLst>
          </p:cNvPr>
          <p:cNvCxnSpPr>
            <a:cxnSpLocks/>
          </p:cNvCxnSpPr>
          <p:nvPr/>
        </p:nvCxnSpPr>
        <p:spPr bwMode="auto">
          <a:xfrm>
            <a:off x="5048249" y="2029768"/>
            <a:ext cx="2095502" cy="0"/>
          </a:xfrm>
          <a:prstGeom prst="line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9AD13C6-51B0-DBE0-766F-9D1EA2A2D32B}"/>
              </a:ext>
            </a:extLst>
          </p:cNvPr>
          <p:cNvCxnSpPr>
            <a:cxnSpLocks/>
          </p:cNvCxnSpPr>
          <p:nvPr/>
        </p:nvCxnSpPr>
        <p:spPr bwMode="auto">
          <a:xfrm>
            <a:off x="5048249" y="2563168"/>
            <a:ext cx="2095502" cy="0"/>
          </a:xfrm>
          <a:prstGeom prst="line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90AC506-9A1C-4377-639F-C266A5726E1D}"/>
              </a:ext>
            </a:extLst>
          </p:cNvPr>
          <p:cNvCxnSpPr>
            <a:cxnSpLocks/>
          </p:cNvCxnSpPr>
          <p:nvPr/>
        </p:nvCxnSpPr>
        <p:spPr bwMode="auto">
          <a:xfrm>
            <a:off x="5048249" y="3118103"/>
            <a:ext cx="2095502" cy="0"/>
          </a:xfrm>
          <a:prstGeom prst="line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BB15B1A-63E6-8C01-802F-6C2771156C27}"/>
              </a:ext>
            </a:extLst>
          </p:cNvPr>
          <p:cNvSpPr txBox="1"/>
          <p:nvPr/>
        </p:nvSpPr>
        <p:spPr>
          <a:xfrm>
            <a:off x="5124449" y="1628170"/>
            <a:ext cx="25944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>
                <a:latin typeface="+mn-lt"/>
                <a:cs typeface="Courier"/>
              </a:rPr>
              <a:t>O: STDIN</a:t>
            </a:r>
            <a:endParaRPr lang="en-US" b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1667EC2-86B9-3631-B7B3-62953263E753}"/>
              </a:ext>
            </a:extLst>
          </p:cNvPr>
          <p:cNvSpPr txBox="1"/>
          <p:nvPr/>
        </p:nvSpPr>
        <p:spPr>
          <a:xfrm>
            <a:off x="5124448" y="2129304"/>
            <a:ext cx="25944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>
                <a:latin typeface="+mn-lt"/>
                <a:cs typeface="Courier"/>
              </a:rPr>
              <a:t>1: STDOUT</a:t>
            </a:r>
            <a:endParaRPr lang="en-US" b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A0D3925-27C6-701A-F7FE-863DF6D7200B}"/>
              </a:ext>
            </a:extLst>
          </p:cNvPr>
          <p:cNvSpPr txBox="1"/>
          <p:nvPr/>
        </p:nvSpPr>
        <p:spPr>
          <a:xfrm>
            <a:off x="5124447" y="2645202"/>
            <a:ext cx="25944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>
                <a:latin typeface="+mn-lt"/>
                <a:cs typeface="Courier"/>
              </a:rPr>
              <a:t>2: STDERR</a:t>
            </a:r>
            <a:endParaRPr lang="en-US" b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45BCC46-F679-9D11-07DF-E767283B676B}"/>
              </a:ext>
            </a:extLst>
          </p:cNvPr>
          <p:cNvSpPr txBox="1"/>
          <p:nvPr/>
        </p:nvSpPr>
        <p:spPr>
          <a:xfrm>
            <a:off x="4572000" y="4440655"/>
            <a:ext cx="3048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0">
                <a:latin typeface="+mn-lt"/>
              </a:rPr>
              <a:t>Per-Process File Descriptor Table</a:t>
            </a:r>
            <a:endParaRPr lang="en-US" sz="2400" b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B9B9435-89CE-6645-E00F-1F3C75A7E97E}"/>
              </a:ext>
            </a:extLst>
          </p:cNvPr>
          <p:cNvSpPr txBox="1"/>
          <p:nvPr/>
        </p:nvSpPr>
        <p:spPr>
          <a:xfrm>
            <a:off x="8463506" y="5127650"/>
            <a:ext cx="343081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0">
                <a:latin typeface="+mn-lt"/>
              </a:rPr>
              <a:t>Global Open File Description Table</a:t>
            </a:r>
            <a:endParaRPr lang="en-US" sz="2400" b="0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13E823B-1A8F-CB02-67BC-190C34572F93}"/>
              </a:ext>
            </a:extLst>
          </p:cNvPr>
          <p:cNvCxnSpPr>
            <a:cxnSpLocks/>
          </p:cNvCxnSpPr>
          <p:nvPr/>
        </p:nvCxnSpPr>
        <p:spPr bwMode="auto">
          <a:xfrm>
            <a:off x="8686800" y="1948934"/>
            <a:ext cx="3047994" cy="0"/>
          </a:xfrm>
          <a:prstGeom prst="line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8AA66CC-6EEC-4677-32FE-192132209BD5}"/>
              </a:ext>
            </a:extLst>
          </p:cNvPr>
          <p:cNvCxnSpPr>
            <a:cxnSpLocks/>
          </p:cNvCxnSpPr>
          <p:nvPr/>
        </p:nvCxnSpPr>
        <p:spPr bwMode="auto">
          <a:xfrm>
            <a:off x="9448800" y="1295400"/>
            <a:ext cx="0" cy="3733800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0AA7D962-C264-EF08-AD23-FC6E51809001}"/>
              </a:ext>
            </a:extLst>
          </p:cNvPr>
          <p:cNvSpPr txBox="1"/>
          <p:nvPr/>
        </p:nvSpPr>
        <p:spPr>
          <a:xfrm>
            <a:off x="8779054" y="1540303"/>
            <a:ext cx="99059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>
                <a:latin typeface="+mn-lt"/>
                <a:cs typeface="Courier"/>
              </a:rPr>
              <a:t>Mode</a:t>
            </a:r>
            <a:endParaRPr lang="en-US" sz="1400" b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ABA02B4-B904-B997-3233-DD2721D7450B}"/>
              </a:ext>
            </a:extLst>
          </p:cNvPr>
          <p:cNvSpPr txBox="1"/>
          <p:nvPr/>
        </p:nvSpPr>
        <p:spPr>
          <a:xfrm>
            <a:off x="9426122" y="1530483"/>
            <a:ext cx="99059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>
                <a:latin typeface="+mn-lt"/>
                <a:cs typeface="Courier"/>
              </a:rPr>
              <a:t>Flags</a:t>
            </a:r>
            <a:endParaRPr lang="en-US" sz="1400" b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11477B1-D365-F3A7-B0BB-234E35C34D9F}"/>
              </a:ext>
            </a:extLst>
          </p:cNvPr>
          <p:cNvSpPr txBox="1"/>
          <p:nvPr/>
        </p:nvSpPr>
        <p:spPr>
          <a:xfrm>
            <a:off x="10134599" y="1530482"/>
            <a:ext cx="99059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>
                <a:latin typeface="+mn-lt"/>
                <a:cs typeface="Courier"/>
              </a:rPr>
              <a:t>Offset</a:t>
            </a:r>
            <a:endParaRPr lang="en-US" sz="1400" b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2731074-53D8-5A00-BB2B-AD04EA51CC14}"/>
              </a:ext>
            </a:extLst>
          </p:cNvPr>
          <p:cNvSpPr txBox="1"/>
          <p:nvPr/>
        </p:nvSpPr>
        <p:spPr>
          <a:xfrm>
            <a:off x="10972800" y="1530482"/>
            <a:ext cx="99059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>
                <a:latin typeface="+mn-lt"/>
                <a:cs typeface="Courier"/>
              </a:rPr>
              <a:t>Phys</a:t>
            </a:r>
            <a:endParaRPr lang="en-US" sz="1400" b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DEECDDE-5E85-D301-6A01-166ACEA02615}"/>
              </a:ext>
            </a:extLst>
          </p:cNvPr>
          <p:cNvCxnSpPr>
            <a:cxnSpLocks/>
          </p:cNvCxnSpPr>
          <p:nvPr/>
        </p:nvCxnSpPr>
        <p:spPr bwMode="auto">
          <a:xfrm>
            <a:off x="10972800" y="1277707"/>
            <a:ext cx="0" cy="3733800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BE2E42D-D1D0-290E-D2F7-9AB94836FF68}"/>
              </a:ext>
            </a:extLst>
          </p:cNvPr>
          <p:cNvCxnSpPr>
            <a:cxnSpLocks/>
          </p:cNvCxnSpPr>
          <p:nvPr/>
        </p:nvCxnSpPr>
        <p:spPr bwMode="auto">
          <a:xfrm>
            <a:off x="10134599" y="1295400"/>
            <a:ext cx="0" cy="3733800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5D0AA22-B47C-9097-7093-AB5F6AFD1401}"/>
              </a:ext>
            </a:extLst>
          </p:cNvPr>
          <p:cNvCxnSpPr>
            <a:cxnSpLocks/>
          </p:cNvCxnSpPr>
          <p:nvPr/>
        </p:nvCxnSpPr>
        <p:spPr bwMode="auto">
          <a:xfrm>
            <a:off x="5048249" y="3581400"/>
            <a:ext cx="2095502" cy="0"/>
          </a:xfrm>
          <a:prstGeom prst="line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67E2179-04F1-3573-F99D-8873DCE145E5}"/>
              </a:ext>
            </a:extLst>
          </p:cNvPr>
          <p:cNvSpPr txBox="1"/>
          <p:nvPr/>
        </p:nvSpPr>
        <p:spPr>
          <a:xfrm>
            <a:off x="5124448" y="3185494"/>
            <a:ext cx="20419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0">
                <a:latin typeface="+mn-lt"/>
                <a:cs typeface="Courier"/>
              </a:rPr>
              <a:t>3</a:t>
            </a:r>
            <a:endParaRPr lang="en-US" b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2BF99F7-1627-7F65-52B2-0CD09AC2CC83}"/>
              </a:ext>
            </a:extLst>
          </p:cNvPr>
          <p:cNvCxnSpPr>
            <a:cxnSpLocks/>
          </p:cNvCxnSpPr>
          <p:nvPr/>
        </p:nvCxnSpPr>
        <p:spPr bwMode="auto">
          <a:xfrm>
            <a:off x="8686799" y="2438400"/>
            <a:ext cx="3047995" cy="0"/>
          </a:xfrm>
          <a:prstGeom prst="line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C86291B-981B-746A-C30E-C134DB28CBAB}"/>
              </a:ext>
            </a:extLst>
          </p:cNvPr>
          <p:cNvSpPr txBox="1"/>
          <p:nvPr/>
        </p:nvSpPr>
        <p:spPr>
          <a:xfrm>
            <a:off x="9426121" y="2073341"/>
            <a:ext cx="7084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0">
                <a:latin typeface="+mn-lt"/>
                <a:cs typeface="Courier"/>
              </a:rPr>
              <a:t>R</a:t>
            </a:r>
            <a:endParaRPr lang="en-US" sz="1400" b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B7D7178-F073-35B5-0C20-8E04979A694B}"/>
              </a:ext>
            </a:extLst>
          </p:cNvPr>
          <p:cNvSpPr txBox="1"/>
          <p:nvPr/>
        </p:nvSpPr>
        <p:spPr>
          <a:xfrm>
            <a:off x="10157277" y="2084014"/>
            <a:ext cx="7084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0">
                <a:latin typeface="+mn-lt"/>
                <a:cs typeface="Courier"/>
              </a:rPr>
              <a:t>200</a:t>
            </a:r>
            <a:endParaRPr lang="en-US" sz="1400" b="0"/>
          </a:p>
        </p:txBody>
      </p:sp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AFDB1132-E7CF-6446-6D7F-752C0C1CC4CD}"/>
              </a:ext>
            </a:extLst>
          </p:cNvPr>
          <p:cNvCxnSpPr>
            <a:cxnSpLocks/>
            <a:stCxn id="16" idx="3"/>
          </p:cNvCxnSpPr>
          <p:nvPr/>
        </p:nvCxnSpPr>
        <p:spPr bwMode="auto">
          <a:xfrm flipV="1">
            <a:off x="7166430" y="2247254"/>
            <a:ext cx="1539874" cy="1122906"/>
          </a:xfrm>
          <a:prstGeom prst="curvedConnector3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E3F7DED-FB55-E1C0-BA80-AA8F38E7CE8C}"/>
              </a:ext>
            </a:extLst>
          </p:cNvPr>
          <p:cNvSpPr txBox="1"/>
          <p:nvPr/>
        </p:nvSpPr>
        <p:spPr>
          <a:xfrm>
            <a:off x="5124448" y="3734246"/>
            <a:ext cx="20419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0">
                <a:latin typeface="+mn-lt"/>
              </a:rPr>
              <a:t>4</a:t>
            </a:r>
            <a:endParaRPr lang="en-US" b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A93645A-7B1C-EC34-F379-C54DD6DDE6CC}"/>
              </a:ext>
            </a:extLst>
          </p:cNvPr>
          <p:cNvCxnSpPr>
            <a:cxnSpLocks/>
          </p:cNvCxnSpPr>
          <p:nvPr/>
        </p:nvCxnSpPr>
        <p:spPr bwMode="auto">
          <a:xfrm>
            <a:off x="8706677" y="2974777"/>
            <a:ext cx="3047995" cy="0"/>
          </a:xfrm>
          <a:prstGeom prst="line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0AB87070-B4FC-AAEE-ECA2-EABECDD084A2}"/>
              </a:ext>
            </a:extLst>
          </p:cNvPr>
          <p:cNvSpPr txBox="1"/>
          <p:nvPr/>
        </p:nvSpPr>
        <p:spPr>
          <a:xfrm>
            <a:off x="10145307" y="2573479"/>
            <a:ext cx="7084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0">
                <a:latin typeface="+mn-lt"/>
                <a:cs typeface="Courier"/>
              </a:rPr>
              <a:t>0</a:t>
            </a:r>
            <a:endParaRPr lang="en-US" sz="1400" b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645143A-DAD7-1D5F-5857-1B826F5D7E3A}"/>
              </a:ext>
            </a:extLst>
          </p:cNvPr>
          <p:cNvSpPr txBox="1"/>
          <p:nvPr/>
        </p:nvSpPr>
        <p:spPr>
          <a:xfrm>
            <a:off x="8706304" y="2093365"/>
            <a:ext cx="7084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0">
                <a:latin typeface="+mn-lt"/>
              </a:rPr>
              <a:t>U</a:t>
            </a:r>
            <a:endParaRPr lang="en-US" sz="1400" b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11A1E1C-6DB3-CA37-4EB9-DED1A59F695D}"/>
              </a:ext>
            </a:extLst>
          </p:cNvPr>
          <p:cNvSpPr txBox="1"/>
          <p:nvPr/>
        </p:nvSpPr>
        <p:spPr>
          <a:xfrm>
            <a:off x="8704527" y="2583237"/>
            <a:ext cx="7084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0">
                <a:latin typeface="+mn-lt"/>
              </a:rPr>
              <a:t>U</a:t>
            </a:r>
            <a:endParaRPr lang="en-US" sz="1400" b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2CD6D67-3EA8-0B4A-282F-29EFA3B54440}"/>
              </a:ext>
            </a:extLst>
          </p:cNvPr>
          <p:cNvSpPr txBox="1"/>
          <p:nvPr/>
        </p:nvSpPr>
        <p:spPr>
          <a:xfrm>
            <a:off x="9419751" y="2583236"/>
            <a:ext cx="7084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0">
                <a:latin typeface="+mn-lt"/>
              </a:rPr>
              <a:t>RW</a:t>
            </a:r>
            <a:endParaRPr lang="en-US" sz="1400" b="0"/>
          </a:p>
        </p:txBody>
      </p:sp>
      <p:sp>
        <p:nvSpPr>
          <p:cNvPr id="51" name="Title 1">
            <a:extLst>
              <a:ext uri="{FF2B5EF4-FFF2-40B4-BE49-F238E27FC236}">
                <a16:creationId xmlns:a16="http://schemas.microsoft.com/office/drawing/2014/main" id="{C6C0188D-62D9-4E5D-C725-F66283EF4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0800" y="152400"/>
            <a:ext cx="9550400" cy="533400"/>
          </a:xfrm>
        </p:spPr>
        <p:txBody>
          <a:bodyPr/>
          <a:lstStyle/>
          <a:p>
            <a:r>
              <a:rPr lang="en-US">
                <a:latin typeface="+mj-lt"/>
              </a:rPr>
              <a:t>Example</a:t>
            </a:r>
          </a:p>
        </p:txBody>
      </p:sp>
      <p:cxnSp>
        <p:nvCxnSpPr>
          <p:cNvPr id="53" name="Connector: Curved 52">
            <a:extLst>
              <a:ext uri="{FF2B5EF4-FFF2-40B4-BE49-F238E27FC236}">
                <a16:creationId xmlns:a16="http://schemas.microsoft.com/office/drawing/2014/main" id="{965899F9-F23D-2977-C345-71B644833160}"/>
              </a:ext>
            </a:extLst>
          </p:cNvPr>
          <p:cNvCxnSpPr>
            <a:stCxn id="21" idx="3"/>
            <a:endCxn id="46" idx="1"/>
          </p:cNvCxnSpPr>
          <p:nvPr/>
        </p:nvCxnSpPr>
        <p:spPr bwMode="auto">
          <a:xfrm flipV="1">
            <a:off x="7166430" y="2737126"/>
            <a:ext cx="1538097" cy="1181786"/>
          </a:xfrm>
          <a:prstGeom prst="curvedConnector3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806092462"/>
      </p:ext>
    </p:extLst>
  </p:cSld>
  <p:clrMapOvr>
    <a:masterClrMapping/>
  </p:clrMapOvr>
  <p:transition advTm="39029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6B0A1-6180-454B-B340-432B6CAA0D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5306" y="1371600"/>
            <a:ext cx="3733800" cy="44196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sz="1800">
                <a:latin typeface="Courier"/>
              </a:rPr>
              <a:t>  </a:t>
            </a:r>
            <a:br>
              <a:rPr lang="en-US" sz="1800">
                <a:latin typeface="Courier"/>
              </a:rPr>
            </a:br>
            <a:r>
              <a:rPr lang="en-US" sz="1800">
                <a:latin typeface="Courier"/>
              </a:rPr>
              <a:t>char buffer1[100];</a:t>
            </a:r>
          </a:p>
          <a:p>
            <a:pPr marL="0" indent="0">
              <a:buNone/>
            </a:pPr>
            <a:r>
              <a:rPr lang="en-US" sz="1800">
                <a:latin typeface="Courier"/>
              </a:rPr>
              <a:t>char buffer2[100];</a:t>
            </a:r>
          </a:p>
          <a:p>
            <a:pPr marL="0" indent="0">
              <a:buNone/>
            </a:pPr>
            <a:r>
              <a:rPr lang="en-US" sz="1800">
                <a:latin typeface="Courier"/>
              </a:rPr>
              <a:t>int </a:t>
            </a:r>
            <a:r>
              <a:rPr lang="en-US" sz="1800" err="1">
                <a:latin typeface="Courier"/>
              </a:rPr>
              <a:t>fd</a:t>
            </a:r>
            <a:r>
              <a:rPr lang="en-US" sz="1800">
                <a:latin typeface="Courier"/>
              </a:rPr>
              <a:t> = open(“foo.txt”, </a:t>
            </a:r>
            <a:r>
              <a:rPr lang="en-US" sz="1800">
                <a:latin typeface="Courier"/>
                <a:cs typeface="Courier"/>
              </a:rPr>
              <a:t>O_RDONLY);</a:t>
            </a:r>
          </a:p>
          <a:p>
            <a:pPr marL="0" indent="0">
              <a:buNone/>
            </a:pPr>
            <a:r>
              <a:rPr lang="en-US" sz="1800">
                <a:latin typeface="Courier"/>
              </a:rPr>
              <a:t>read(</a:t>
            </a:r>
            <a:r>
              <a:rPr lang="en-US" sz="1800" err="1">
                <a:latin typeface="Courier"/>
              </a:rPr>
              <a:t>fd</a:t>
            </a:r>
            <a:r>
              <a:rPr lang="en-US" sz="1800">
                <a:latin typeface="Courier"/>
              </a:rPr>
              <a:t>, buffer1, 100);</a:t>
            </a:r>
          </a:p>
          <a:p>
            <a:pPr marL="0" indent="0">
              <a:buNone/>
            </a:pPr>
            <a:r>
              <a:rPr lang="en-US" sz="1800">
                <a:latin typeface="Courier"/>
              </a:rPr>
              <a:t>read(</a:t>
            </a:r>
            <a:r>
              <a:rPr lang="en-US" sz="1800" err="1">
                <a:latin typeface="Courier"/>
              </a:rPr>
              <a:t>fd</a:t>
            </a:r>
            <a:r>
              <a:rPr lang="en-US" sz="1800">
                <a:latin typeface="Courier"/>
              </a:rPr>
              <a:t>, buffer2, 100);</a:t>
            </a:r>
          </a:p>
          <a:p>
            <a:pPr marL="0" indent="0">
              <a:buNone/>
            </a:pPr>
            <a:endParaRPr lang="en-US" sz="1800">
              <a:latin typeface="Courier"/>
            </a:endParaRPr>
          </a:p>
          <a:p>
            <a:pPr marL="0" indent="0">
              <a:buNone/>
            </a:pPr>
            <a:r>
              <a:rPr lang="en-US" sz="1800">
                <a:latin typeface="Courier"/>
              </a:rPr>
              <a:t>int fd2 = open(“bar.txt”, O_RDWR</a:t>
            </a:r>
            <a:r>
              <a:rPr lang="en-US" sz="1800">
                <a:latin typeface="Courier"/>
                <a:cs typeface="Courier"/>
              </a:rPr>
              <a:t>);</a:t>
            </a:r>
          </a:p>
          <a:p>
            <a:pPr marL="0" indent="0">
              <a:buNone/>
            </a:pPr>
            <a:r>
              <a:rPr lang="en-US" sz="1800">
                <a:latin typeface="Courier"/>
              </a:rPr>
              <a:t>read(fd2, buffer1, 100);</a:t>
            </a:r>
          </a:p>
          <a:p>
            <a:pPr marL="0" indent="0">
              <a:buNone/>
            </a:pPr>
            <a:r>
              <a:rPr lang="en-US" sz="1800">
                <a:latin typeface="Courier"/>
              </a:rPr>
              <a:t>   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7931C2D-676A-78B6-1BDB-BF4395DBCCCC}"/>
              </a:ext>
            </a:extLst>
          </p:cNvPr>
          <p:cNvSpPr/>
          <p:nvPr/>
        </p:nvSpPr>
        <p:spPr bwMode="auto">
          <a:xfrm>
            <a:off x="5048249" y="1496368"/>
            <a:ext cx="2095502" cy="2667000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27E5701-2D57-6F2A-1BA0-BE1F9F87BE56}"/>
              </a:ext>
            </a:extLst>
          </p:cNvPr>
          <p:cNvSpPr/>
          <p:nvPr/>
        </p:nvSpPr>
        <p:spPr bwMode="auto">
          <a:xfrm>
            <a:off x="8686799" y="1295400"/>
            <a:ext cx="3047995" cy="3733800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6AFFC73-1198-A8DB-7E9A-AD731CEB6ED1}"/>
              </a:ext>
            </a:extLst>
          </p:cNvPr>
          <p:cNvCxnSpPr>
            <a:cxnSpLocks/>
          </p:cNvCxnSpPr>
          <p:nvPr/>
        </p:nvCxnSpPr>
        <p:spPr bwMode="auto">
          <a:xfrm>
            <a:off x="5048249" y="2029768"/>
            <a:ext cx="2095502" cy="0"/>
          </a:xfrm>
          <a:prstGeom prst="line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9AD13C6-51B0-DBE0-766F-9D1EA2A2D32B}"/>
              </a:ext>
            </a:extLst>
          </p:cNvPr>
          <p:cNvCxnSpPr>
            <a:cxnSpLocks/>
          </p:cNvCxnSpPr>
          <p:nvPr/>
        </p:nvCxnSpPr>
        <p:spPr bwMode="auto">
          <a:xfrm>
            <a:off x="5048249" y="2563168"/>
            <a:ext cx="2095502" cy="0"/>
          </a:xfrm>
          <a:prstGeom prst="line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90AC506-9A1C-4377-639F-C266A5726E1D}"/>
              </a:ext>
            </a:extLst>
          </p:cNvPr>
          <p:cNvCxnSpPr>
            <a:cxnSpLocks/>
          </p:cNvCxnSpPr>
          <p:nvPr/>
        </p:nvCxnSpPr>
        <p:spPr bwMode="auto">
          <a:xfrm>
            <a:off x="5048249" y="3118103"/>
            <a:ext cx="2095502" cy="0"/>
          </a:xfrm>
          <a:prstGeom prst="line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BB15B1A-63E6-8C01-802F-6C2771156C27}"/>
              </a:ext>
            </a:extLst>
          </p:cNvPr>
          <p:cNvSpPr txBox="1"/>
          <p:nvPr/>
        </p:nvSpPr>
        <p:spPr>
          <a:xfrm>
            <a:off x="5124449" y="1628170"/>
            <a:ext cx="25944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>
                <a:latin typeface="+mn-lt"/>
                <a:cs typeface="Courier"/>
              </a:rPr>
              <a:t>O: STDIN</a:t>
            </a:r>
            <a:endParaRPr lang="en-US" b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1667EC2-86B9-3631-B7B3-62953263E753}"/>
              </a:ext>
            </a:extLst>
          </p:cNvPr>
          <p:cNvSpPr txBox="1"/>
          <p:nvPr/>
        </p:nvSpPr>
        <p:spPr>
          <a:xfrm>
            <a:off x="5124448" y="2129304"/>
            <a:ext cx="25944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>
                <a:latin typeface="+mn-lt"/>
                <a:cs typeface="Courier"/>
              </a:rPr>
              <a:t>1: STDOUT</a:t>
            </a:r>
            <a:endParaRPr lang="en-US" b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A0D3925-27C6-701A-F7FE-863DF6D7200B}"/>
              </a:ext>
            </a:extLst>
          </p:cNvPr>
          <p:cNvSpPr txBox="1"/>
          <p:nvPr/>
        </p:nvSpPr>
        <p:spPr>
          <a:xfrm>
            <a:off x="5124447" y="2645202"/>
            <a:ext cx="25944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>
                <a:latin typeface="+mn-lt"/>
                <a:cs typeface="Courier"/>
              </a:rPr>
              <a:t>2: STDERR</a:t>
            </a:r>
            <a:endParaRPr lang="en-US" b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45BCC46-F679-9D11-07DF-E767283B676B}"/>
              </a:ext>
            </a:extLst>
          </p:cNvPr>
          <p:cNvSpPr txBox="1"/>
          <p:nvPr/>
        </p:nvSpPr>
        <p:spPr>
          <a:xfrm>
            <a:off x="4572000" y="4440655"/>
            <a:ext cx="3048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0">
                <a:latin typeface="+mn-lt"/>
              </a:rPr>
              <a:t>Per-Process File Descriptor Table</a:t>
            </a:r>
            <a:endParaRPr lang="en-US" sz="2400" b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B9B9435-89CE-6645-E00F-1F3C75A7E97E}"/>
              </a:ext>
            </a:extLst>
          </p:cNvPr>
          <p:cNvSpPr txBox="1"/>
          <p:nvPr/>
        </p:nvSpPr>
        <p:spPr>
          <a:xfrm>
            <a:off x="8419191" y="5173630"/>
            <a:ext cx="343081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0" dirty="0">
                <a:latin typeface="+mn-lt"/>
              </a:rPr>
              <a:t>Global Open File Description Table</a:t>
            </a:r>
            <a:endParaRPr lang="en-US" sz="2400" b="0" dirty="0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13E823B-1A8F-CB02-67BC-190C34572F93}"/>
              </a:ext>
            </a:extLst>
          </p:cNvPr>
          <p:cNvCxnSpPr>
            <a:cxnSpLocks/>
          </p:cNvCxnSpPr>
          <p:nvPr/>
        </p:nvCxnSpPr>
        <p:spPr bwMode="auto">
          <a:xfrm>
            <a:off x="8686800" y="1948934"/>
            <a:ext cx="3047994" cy="0"/>
          </a:xfrm>
          <a:prstGeom prst="line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8AA66CC-6EEC-4677-32FE-192132209BD5}"/>
              </a:ext>
            </a:extLst>
          </p:cNvPr>
          <p:cNvCxnSpPr>
            <a:cxnSpLocks/>
          </p:cNvCxnSpPr>
          <p:nvPr/>
        </p:nvCxnSpPr>
        <p:spPr bwMode="auto">
          <a:xfrm>
            <a:off x="9448800" y="1295400"/>
            <a:ext cx="0" cy="3733800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0AA7D962-C264-EF08-AD23-FC6E51809001}"/>
              </a:ext>
            </a:extLst>
          </p:cNvPr>
          <p:cNvSpPr txBox="1"/>
          <p:nvPr/>
        </p:nvSpPr>
        <p:spPr>
          <a:xfrm>
            <a:off x="8779054" y="1540303"/>
            <a:ext cx="99059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>
                <a:latin typeface="+mn-lt"/>
                <a:cs typeface="Courier"/>
              </a:rPr>
              <a:t>Mode</a:t>
            </a:r>
            <a:endParaRPr lang="en-US" sz="1400" b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ABA02B4-B904-B997-3233-DD2721D7450B}"/>
              </a:ext>
            </a:extLst>
          </p:cNvPr>
          <p:cNvSpPr txBox="1"/>
          <p:nvPr/>
        </p:nvSpPr>
        <p:spPr>
          <a:xfrm>
            <a:off x="9426122" y="1530483"/>
            <a:ext cx="99059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>
                <a:latin typeface="+mn-lt"/>
                <a:cs typeface="Courier"/>
              </a:rPr>
              <a:t>Flags</a:t>
            </a:r>
            <a:endParaRPr lang="en-US" sz="1400" b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11477B1-D365-F3A7-B0BB-234E35C34D9F}"/>
              </a:ext>
            </a:extLst>
          </p:cNvPr>
          <p:cNvSpPr txBox="1"/>
          <p:nvPr/>
        </p:nvSpPr>
        <p:spPr>
          <a:xfrm>
            <a:off x="10134599" y="1530482"/>
            <a:ext cx="99059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>
                <a:latin typeface="+mn-lt"/>
                <a:cs typeface="Courier"/>
              </a:rPr>
              <a:t>Offset</a:t>
            </a:r>
            <a:endParaRPr lang="en-US" sz="1400" b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2731074-53D8-5A00-BB2B-AD04EA51CC14}"/>
              </a:ext>
            </a:extLst>
          </p:cNvPr>
          <p:cNvSpPr txBox="1"/>
          <p:nvPr/>
        </p:nvSpPr>
        <p:spPr>
          <a:xfrm>
            <a:off x="10972800" y="1530482"/>
            <a:ext cx="99059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>
                <a:latin typeface="+mn-lt"/>
                <a:cs typeface="Courier"/>
              </a:rPr>
              <a:t>Phys</a:t>
            </a:r>
            <a:endParaRPr lang="en-US" sz="1400" b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DEECDDE-5E85-D301-6A01-166ACEA02615}"/>
              </a:ext>
            </a:extLst>
          </p:cNvPr>
          <p:cNvCxnSpPr>
            <a:cxnSpLocks/>
          </p:cNvCxnSpPr>
          <p:nvPr/>
        </p:nvCxnSpPr>
        <p:spPr bwMode="auto">
          <a:xfrm>
            <a:off x="10972800" y="1277707"/>
            <a:ext cx="0" cy="3733800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BE2E42D-D1D0-290E-D2F7-9AB94836FF68}"/>
              </a:ext>
            </a:extLst>
          </p:cNvPr>
          <p:cNvCxnSpPr>
            <a:cxnSpLocks/>
          </p:cNvCxnSpPr>
          <p:nvPr/>
        </p:nvCxnSpPr>
        <p:spPr bwMode="auto">
          <a:xfrm>
            <a:off x="10134599" y="1295400"/>
            <a:ext cx="0" cy="3733800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5D0AA22-B47C-9097-7093-AB5F6AFD1401}"/>
              </a:ext>
            </a:extLst>
          </p:cNvPr>
          <p:cNvCxnSpPr>
            <a:cxnSpLocks/>
          </p:cNvCxnSpPr>
          <p:nvPr/>
        </p:nvCxnSpPr>
        <p:spPr bwMode="auto">
          <a:xfrm>
            <a:off x="5048249" y="3581400"/>
            <a:ext cx="2095502" cy="0"/>
          </a:xfrm>
          <a:prstGeom prst="line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67E2179-04F1-3573-F99D-8873DCE145E5}"/>
              </a:ext>
            </a:extLst>
          </p:cNvPr>
          <p:cNvSpPr txBox="1"/>
          <p:nvPr/>
        </p:nvSpPr>
        <p:spPr>
          <a:xfrm>
            <a:off x="5124448" y="3185494"/>
            <a:ext cx="20419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0">
                <a:latin typeface="+mn-lt"/>
                <a:cs typeface="Courier"/>
              </a:rPr>
              <a:t>3</a:t>
            </a:r>
            <a:endParaRPr lang="en-US" b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2BF99F7-1627-7F65-52B2-0CD09AC2CC83}"/>
              </a:ext>
            </a:extLst>
          </p:cNvPr>
          <p:cNvCxnSpPr>
            <a:cxnSpLocks/>
          </p:cNvCxnSpPr>
          <p:nvPr/>
        </p:nvCxnSpPr>
        <p:spPr bwMode="auto">
          <a:xfrm>
            <a:off x="8686799" y="2438400"/>
            <a:ext cx="3047995" cy="0"/>
          </a:xfrm>
          <a:prstGeom prst="line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C86291B-981B-746A-C30E-C134DB28CBAB}"/>
              </a:ext>
            </a:extLst>
          </p:cNvPr>
          <p:cNvSpPr txBox="1"/>
          <p:nvPr/>
        </p:nvSpPr>
        <p:spPr>
          <a:xfrm>
            <a:off x="9426121" y="2073341"/>
            <a:ext cx="7084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0">
                <a:latin typeface="+mn-lt"/>
                <a:cs typeface="Courier"/>
              </a:rPr>
              <a:t>R</a:t>
            </a:r>
            <a:endParaRPr lang="en-US" sz="1400" b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B7D7178-F073-35B5-0C20-8E04979A694B}"/>
              </a:ext>
            </a:extLst>
          </p:cNvPr>
          <p:cNvSpPr txBox="1"/>
          <p:nvPr/>
        </p:nvSpPr>
        <p:spPr>
          <a:xfrm>
            <a:off x="10157277" y="2084014"/>
            <a:ext cx="7084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0">
                <a:latin typeface="+mn-lt"/>
                <a:cs typeface="Courier"/>
              </a:rPr>
              <a:t>200</a:t>
            </a:r>
            <a:endParaRPr lang="en-US" sz="1400" b="0"/>
          </a:p>
        </p:txBody>
      </p:sp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AFDB1132-E7CF-6446-6D7F-752C0C1CC4CD}"/>
              </a:ext>
            </a:extLst>
          </p:cNvPr>
          <p:cNvCxnSpPr>
            <a:cxnSpLocks/>
            <a:stCxn id="16" idx="3"/>
          </p:cNvCxnSpPr>
          <p:nvPr/>
        </p:nvCxnSpPr>
        <p:spPr bwMode="auto">
          <a:xfrm flipV="1">
            <a:off x="7166430" y="2247254"/>
            <a:ext cx="1539874" cy="1122906"/>
          </a:xfrm>
          <a:prstGeom prst="curvedConnector3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E3F7DED-FB55-E1C0-BA80-AA8F38E7CE8C}"/>
              </a:ext>
            </a:extLst>
          </p:cNvPr>
          <p:cNvSpPr txBox="1"/>
          <p:nvPr/>
        </p:nvSpPr>
        <p:spPr>
          <a:xfrm>
            <a:off x="5124448" y="3734246"/>
            <a:ext cx="20419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0">
                <a:latin typeface="+mn-lt"/>
              </a:rPr>
              <a:t>4</a:t>
            </a:r>
            <a:endParaRPr lang="en-US" b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A93645A-7B1C-EC34-F379-C54DD6DDE6CC}"/>
              </a:ext>
            </a:extLst>
          </p:cNvPr>
          <p:cNvCxnSpPr>
            <a:cxnSpLocks/>
          </p:cNvCxnSpPr>
          <p:nvPr/>
        </p:nvCxnSpPr>
        <p:spPr bwMode="auto">
          <a:xfrm>
            <a:off x="8706677" y="2974777"/>
            <a:ext cx="3047995" cy="0"/>
          </a:xfrm>
          <a:prstGeom prst="line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0AB87070-B4FC-AAEE-ECA2-EABECDD084A2}"/>
              </a:ext>
            </a:extLst>
          </p:cNvPr>
          <p:cNvSpPr txBox="1"/>
          <p:nvPr/>
        </p:nvSpPr>
        <p:spPr>
          <a:xfrm>
            <a:off x="10145307" y="2573479"/>
            <a:ext cx="7084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0">
                <a:latin typeface="+mn-lt"/>
                <a:cs typeface="Courier"/>
              </a:rPr>
              <a:t>100</a:t>
            </a:r>
            <a:endParaRPr lang="en-US" sz="1400" b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ADA3806-2C89-530D-E120-8AF206F77737}"/>
              </a:ext>
            </a:extLst>
          </p:cNvPr>
          <p:cNvSpPr txBox="1"/>
          <p:nvPr/>
        </p:nvSpPr>
        <p:spPr>
          <a:xfrm>
            <a:off x="8706304" y="2093365"/>
            <a:ext cx="7084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0">
                <a:latin typeface="+mn-lt"/>
              </a:rPr>
              <a:t>U</a:t>
            </a:r>
            <a:endParaRPr lang="en-US" sz="1400" b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6E8B8E7-5AB8-7796-DC6D-A619DE6265F4}"/>
              </a:ext>
            </a:extLst>
          </p:cNvPr>
          <p:cNvSpPr txBox="1"/>
          <p:nvPr/>
        </p:nvSpPr>
        <p:spPr>
          <a:xfrm>
            <a:off x="8704527" y="2583237"/>
            <a:ext cx="7084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0">
                <a:latin typeface="+mn-lt"/>
              </a:rPr>
              <a:t>U</a:t>
            </a:r>
            <a:endParaRPr lang="en-US" sz="1400" b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B9851A2-F2C5-52FA-1CE6-8970F044DA3F}"/>
              </a:ext>
            </a:extLst>
          </p:cNvPr>
          <p:cNvSpPr txBox="1"/>
          <p:nvPr/>
        </p:nvSpPr>
        <p:spPr>
          <a:xfrm>
            <a:off x="9419751" y="2583236"/>
            <a:ext cx="7084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0">
                <a:latin typeface="+mn-lt"/>
              </a:rPr>
              <a:t>RW</a:t>
            </a:r>
            <a:endParaRPr lang="en-US" sz="1400" b="0"/>
          </a:p>
        </p:txBody>
      </p:sp>
      <p:sp>
        <p:nvSpPr>
          <p:cNvPr id="46" name="Title 1">
            <a:extLst>
              <a:ext uri="{FF2B5EF4-FFF2-40B4-BE49-F238E27FC236}">
                <a16:creationId xmlns:a16="http://schemas.microsoft.com/office/drawing/2014/main" id="{3B732F22-CE0A-68E2-69BD-71C1BBAA9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0800" y="152400"/>
            <a:ext cx="9550400" cy="533400"/>
          </a:xfrm>
        </p:spPr>
        <p:txBody>
          <a:bodyPr/>
          <a:lstStyle/>
          <a:p>
            <a:r>
              <a:rPr lang="en-US">
                <a:latin typeface="+mj-lt"/>
              </a:rPr>
              <a:t>Example</a:t>
            </a:r>
          </a:p>
        </p:txBody>
      </p:sp>
      <p:cxnSp>
        <p:nvCxnSpPr>
          <p:cNvPr id="47" name="Connector: Curved 46">
            <a:extLst>
              <a:ext uri="{FF2B5EF4-FFF2-40B4-BE49-F238E27FC236}">
                <a16:creationId xmlns:a16="http://schemas.microsoft.com/office/drawing/2014/main" id="{2AAA2293-9FCB-5123-08E2-A4D438931D0A}"/>
              </a:ext>
            </a:extLst>
          </p:cNvPr>
          <p:cNvCxnSpPr/>
          <p:nvPr/>
        </p:nvCxnSpPr>
        <p:spPr bwMode="auto">
          <a:xfrm flipV="1">
            <a:off x="7166430" y="2737126"/>
            <a:ext cx="1538097" cy="1181786"/>
          </a:xfrm>
          <a:prstGeom prst="curvedConnector3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830641664"/>
      </p:ext>
    </p:extLst>
  </p:cSld>
  <p:clrMapOvr>
    <a:masterClrMapping/>
  </p:clrMapOvr>
  <p:transition advTm="23010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6B0A1-6180-454B-B340-432B6CAA0D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5306" y="1371600"/>
            <a:ext cx="3733800" cy="44196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sz="1800">
                <a:latin typeface="Courier"/>
              </a:rPr>
              <a:t>  </a:t>
            </a:r>
            <a:br>
              <a:rPr lang="en-US" sz="1800">
                <a:latin typeface="Courier"/>
              </a:rPr>
            </a:br>
            <a:r>
              <a:rPr lang="en-US" sz="1800">
                <a:latin typeface="Courier"/>
              </a:rPr>
              <a:t>char buffer1[100];</a:t>
            </a:r>
          </a:p>
          <a:p>
            <a:pPr marL="0" indent="0">
              <a:buNone/>
            </a:pPr>
            <a:r>
              <a:rPr lang="en-US" sz="1800">
                <a:latin typeface="Courier"/>
              </a:rPr>
              <a:t>char buffer2[100];</a:t>
            </a:r>
          </a:p>
          <a:p>
            <a:pPr marL="0" indent="0">
              <a:buNone/>
            </a:pPr>
            <a:r>
              <a:rPr lang="en-US" sz="1800">
                <a:latin typeface="Courier"/>
              </a:rPr>
              <a:t>int </a:t>
            </a:r>
            <a:r>
              <a:rPr lang="en-US" sz="1800" err="1">
                <a:latin typeface="Courier"/>
              </a:rPr>
              <a:t>fd</a:t>
            </a:r>
            <a:r>
              <a:rPr lang="en-US" sz="1800">
                <a:latin typeface="Courier"/>
              </a:rPr>
              <a:t> = open(“foo.txt”, </a:t>
            </a:r>
            <a:r>
              <a:rPr lang="en-US" sz="1800">
                <a:latin typeface="Courier"/>
                <a:cs typeface="Courier"/>
              </a:rPr>
              <a:t>O_RDONLY);</a:t>
            </a:r>
          </a:p>
          <a:p>
            <a:pPr marL="0" indent="0">
              <a:buNone/>
            </a:pPr>
            <a:r>
              <a:rPr lang="en-US" sz="1800">
                <a:latin typeface="Courier"/>
              </a:rPr>
              <a:t>read(</a:t>
            </a:r>
            <a:r>
              <a:rPr lang="en-US" sz="1800" err="1">
                <a:latin typeface="Courier"/>
              </a:rPr>
              <a:t>fd</a:t>
            </a:r>
            <a:r>
              <a:rPr lang="en-US" sz="1800">
                <a:latin typeface="Courier"/>
              </a:rPr>
              <a:t>, buffer1, 100);</a:t>
            </a:r>
          </a:p>
          <a:p>
            <a:pPr marL="0" indent="0">
              <a:buNone/>
            </a:pPr>
            <a:r>
              <a:rPr lang="en-US" sz="1800">
                <a:latin typeface="Courier"/>
              </a:rPr>
              <a:t>read(</a:t>
            </a:r>
            <a:r>
              <a:rPr lang="en-US" sz="1800" err="1">
                <a:latin typeface="Courier"/>
              </a:rPr>
              <a:t>fd</a:t>
            </a:r>
            <a:r>
              <a:rPr lang="en-US" sz="1800">
                <a:latin typeface="Courier"/>
              </a:rPr>
              <a:t>, buffer2, 100);</a:t>
            </a:r>
          </a:p>
          <a:p>
            <a:pPr marL="0" indent="0">
              <a:buNone/>
            </a:pPr>
            <a:endParaRPr lang="en-US" sz="1800">
              <a:latin typeface="Courier"/>
            </a:endParaRPr>
          </a:p>
          <a:p>
            <a:pPr marL="0" indent="0">
              <a:buNone/>
            </a:pPr>
            <a:r>
              <a:rPr lang="en-US" sz="1800">
                <a:latin typeface="Courier"/>
              </a:rPr>
              <a:t>int fd2 = open(“bar.txt”, O_RDWR</a:t>
            </a:r>
            <a:r>
              <a:rPr lang="en-US" sz="1800">
                <a:latin typeface="Courier"/>
                <a:cs typeface="Courier"/>
              </a:rPr>
              <a:t>);</a:t>
            </a:r>
          </a:p>
          <a:p>
            <a:pPr marL="0" indent="0">
              <a:buNone/>
            </a:pPr>
            <a:r>
              <a:rPr lang="en-US" sz="1800">
                <a:latin typeface="Courier"/>
              </a:rPr>
              <a:t>read(fd2, buffer1, 100);</a:t>
            </a:r>
          </a:p>
          <a:p>
            <a:pPr marL="0" indent="0">
              <a:buNone/>
            </a:pPr>
            <a:r>
              <a:rPr lang="en-US" sz="1800">
                <a:latin typeface="Courier"/>
              </a:rPr>
              <a:t>write(fd2, buffer2, 100);</a:t>
            </a:r>
          </a:p>
          <a:p>
            <a:pPr marL="0" indent="0">
              <a:buNone/>
            </a:pPr>
            <a:r>
              <a:rPr lang="en-US" sz="1800">
                <a:latin typeface="Courier"/>
              </a:rPr>
              <a:t>   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7931C2D-676A-78B6-1BDB-BF4395DBCCCC}"/>
              </a:ext>
            </a:extLst>
          </p:cNvPr>
          <p:cNvSpPr/>
          <p:nvPr/>
        </p:nvSpPr>
        <p:spPr bwMode="auto">
          <a:xfrm>
            <a:off x="5048249" y="1496368"/>
            <a:ext cx="2095502" cy="2667000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27E5701-2D57-6F2A-1BA0-BE1F9F87BE56}"/>
              </a:ext>
            </a:extLst>
          </p:cNvPr>
          <p:cNvSpPr/>
          <p:nvPr/>
        </p:nvSpPr>
        <p:spPr bwMode="auto">
          <a:xfrm>
            <a:off x="8686799" y="1295400"/>
            <a:ext cx="3047995" cy="3733800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6AFFC73-1198-A8DB-7E9A-AD731CEB6ED1}"/>
              </a:ext>
            </a:extLst>
          </p:cNvPr>
          <p:cNvCxnSpPr>
            <a:cxnSpLocks/>
          </p:cNvCxnSpPr>
          <p:nvPr/>
        </p:nvCxnSpPr>
        <p:spPr bwMode="auto">
          <a:xfrm>
            <a:off x="5048249" y="2029768"/>
            <a:ext cx="2095502" cy="0"/>
          </a:xfrm>
          <a:prstGeom prst="line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9AD13C6-51B0-DBE0-766F-9D1EA2A2D32B}"/>
              </a:ext>
            </a:extLst>
          </p:cNvPr>
          <p:cNvCxnSpPr>
            <a:cxnSpLocks/>
          </p:cNvCxnSpPr>
          <p:nvPr/>
        </p:nvCxnSpPr>
        <p:spPr bwMode="auto">
          <a:xfrm>
            <a:off x="5048249" y="2563168"/>
            <a:ext cx="2095502" cy="0"/>
          </a:xfrm>
          <a:prstGeom prst="line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90AC506-9A1C-4377-639F-C266A5726E1D}"/>
              </a:ext>
            </a:extLst>
          </p:cNvPr>
          <p:cNvCxnSpPr>
            <a:cxnSpLocks/>
          </p:cNvCxnSpPr>
          <p:nvPr/>
        </p:nvCxnSpPr>
        <p:spPr bwMode="auto">
          <a:xfrm>
            <a:off x="5048249" y="3118103"/>
            <a:ext cx="2095502" cy="0"/>
          </a:xfrm>
          <a:prstGeom prst="line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BB15B1A-63E6-8C01-802F-6C2771156C27}"/>
              </a:ext>
            </a:extLst>
          </p:cNvPr>
          <p:cNvSpPr txBox="1"/>
          <p:nvPr/>
        </p:nvSpPr>
        <p:spPr>
          <a:xfrm>
            <a:off x="5124449" y="1628170"/>
            <a:ext cx="25944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>
                <a:latin typeface="+mn-lt"/>
                <a:cs typeface="Courier"/>
              </a:rPr>
              <a:t>O: STDIN</a:t>
            </a:r>
            <a:endParaRPr lang="en-US" b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1667EC2-86B9-3631-B7B3-62953263E753}"/>
              </a:ext>
            </a:extLst>
          </p:cNvPr>
          <p:cNvSpPr txBox="1"/>
          <p:nvPr/>
        </p:nvSpPr>
        <p:spPr>
          <a:xfrm>
            <a:off x="5124448" y="2129304"/>
            <a:ext cx="25944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>
                <a:latin typeface="+mn-lt"/>
                <a:cs typeface="Courier"/>
              </a:rPr>
              <a:t>1: STDOUT</a:t>
            </a:r>
            <a:endParaRPr lang="en-US" b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A0D3925-27C6-701A-F7FE-863DF6D7200B}"/>
              </a:ext>
            </a:extLst>
          </p:cNvPr>
          <p:cNvSpPr txBox="1"/>
          <p:nvPr/>
        </p:nvSpPr>
        <p:spPr>
          <a:xfrm>
            <a:off x="5124447" y="2645202"/>
            <a:ext cx="25944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>
                <a:latin typeface="+mn-lt"/>
                <a:cs typeface="Courier"/>
              </a:rPr>
              <a:t>2: STDERR</a:t>
            </a:r>
            <a:endParaRPr lang="en-US" b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45BCC46-F679-9D11-07DF-E767283B676B}"/>
              </a:ext>
            </a:extLst>
          </p:cNvPr>
          <p:cNvSpPr txBox="1"/>
          <p:nvPr/>
        </p:nvSpPr>
        <p:spPr>
          <a:xfrm>
            <a:off x="4572000" y="4440655"/>
            <a:ext cx="3048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0">
                <a:latin typeface="+mn-lt"/>
              </a:rPr>
              <a:t>Per-Process File Descriptor Table</a:t>
            </a:r>
            <a:endParaRPr lang="en-US" sz="2400" b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B9B9435-89CE-6645-E00F-1F3C75A7E97E}"/>
              </a:ext>
            </a:extLst>
          </p:cNvPr>
          <p:cNvSpPr txBox="1"/>
          <p:nvPr/>
        </p:nvSpPr>
        <p:spPr>
          <a:xfrm>
            <a:off x="8532584" y="5185785"/>
            <a:ext cx="343081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0" dirty="0">
                <a:latin typeface="+mn-lt"/>
              </a:rPr>
              <a:t>Global Open File Description Table</a:t>
            </a:r>
            <a:endParaRPr lang="en-US" sz="2400" b="0" dirty="0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13E823B-1A8F-CB02-67BC-190C34572F93}"/>
              </a:ext>
            </a:extLst>
          </p:cNvPr>
          <p:cNvCxnSpPr>
            <a:cxnSpLocks/>
          </p:cNvCxnSpPr>
          <p:nvPr/>
        </p:nvCxnSpPr>
        <p:spPr bwMode="auto">
          <a:xfrm>
            <a:off x="8686800" y="1948934"/>
            <a:ext cx="3047994" cy="0"/>
          </a:xfrm>
          <a:prstGeom prst="line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8AA66CC-6EEC-4677-32FE-192132209BD5}"/>
              </a:ext>
            </a:extLst>
          </p:cNvPr>
          <p:cNvCxnSpPr>
            <a:cxnSpLocks/>
          </p:cNvCxnSpPr>
          <p:nvPr/>
        </p:nvCxnSpPr>
        <p:spPr bwMode="auto">
          <a:xfrm>
            <a:off x="9448800" y="1295400"/>
            <a:ext cx="0" cy="3733800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0AA7D962-C264-EF08-AD23-FC6E51809001}"/>
              </a:ext>
            </a:extLst>
          </p:cNvPr>
          <p:cNvSpPr txBox="1"/>
          <p:nvPr/>
        </p:nvSpPr>
        <p:spPr>
          <a:xfrm>
            <a:off x="8779054" y="1540303"/>
            <a:ext cx="99059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>
                <a:latin typeface="+mn-lt"/>
                <a:cs typeface="Courier"/>
              </a:rPr>
              <a:t>Mode</a:t>
            </a:r>
            <a:endParaRPr lang="en-US" sz="1400" b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ABA02B4-B904-B997-3233-DD2721D7450B}"/>
              </a:ext>
            </a:extLst>
          </p:cNvPr>
          <p:cNvSpPr txBox="1"/>
          <p:nvPr/>
        </p:nvSpPr>
        <p:spPr>
          <a:xfrm>
            <a:off x="9426122" y="1530483"/>
            <a:ext cx="99059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>
                <a:latin typeface="+mn-lt"/>
                <a:cs typeface="Courier"/>
              </a:rPr>
              <a:t>Flags</a:t>
            </a:r>
            <a:endParaRPr lang="en-US" sz="1400" b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11477B1-D365-F3A7-B0BB-234E35C34D9F}"/>
              </a:ext>
            </a:extLst>
          </p:cNvPr>
          <p:cNvSpPr txBox="1"/>
          <p:nvPr/>
        </p:nvSpPr>
        <p:spPr>
          <a:xfrm>
            <a:off x="10134599" y="1530482"/>
            <a:ext cx="99059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>
                <a:latin typeface="+mn-lt"/>
                <a:cs typeface="Courier"/>
              </a:rPr>
              <a:t>Offset</a:t>
            </a:r>
            <a:endParaRPr lang="en-US" sz="1400" b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2731074-53D8-5A00-BB2B-AD04EA51CC14}"/>
              </a:ext>
            </a:extLst>
          </p:cNvPr>
          <p:cNvSpPr txBox="1"/>
          <p:nvPr/>
        </p:nvSpPr>
        <p:spPr>
          <a:xfrm>
            <a:off x="10972800" y="1530482"/>
            <a:ext cx="99059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>
                <a:latin typeface="+mn-lt"/>
                <a:cs typeface="Courier"/>
              </a:rPr>
              <a:t>Phys</a:t>
            </a:r>
            <a:endParaRPr lang="en-US" sz="1400" b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DEECDDE-5E85-D301-6A01-166ACEA02615}"/>
              </a:ext>
            </a:extLst>
          </p:cNvPr>
          <p:cNvCxnSpPr>
            <a:cxnSpLocks/>
          </p:cNvCxnSpPr>
          <p:nvPr/>
        </p:nvCxnSpPr>
        <p:spPr bwMode="auto">
          <a:xfrm>
            <a:off x="10972800" y="1277707"/>
            <a:ext cx="0" cy="3733800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BE2E42D-D1D0-290E-D2F7-9AB94836FF68}"/>
              </a:ext>
            </a:extLst>
          </p:cNvPr>
          <p:cNvCxnSpPr>
            <a:cxnSpLocks/>
          </p:cNvCxnSpPr>
          <p:nvPr/>
        </p:nvCxnSpPr>
        <p:spPr bwMode="auto">
          <a:xfrm>
            <a:off x="10134599" y="1295400"/>
            <a:ext cx="0" cy="3733800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5D0AA22-B47C-9097-7093-AB5F6AFD1401}"/>
              </a:ext>
            </a:extLst>
          </p:cNvPr>
          <p:cNvCxnSpPr>
            <a:cxnSpLocks/>
          </p:cNvCxnSpPr>
          <p:nvPr/>
        </p:nvCxnSpPr>
        <p:spPr bwMode="auto">
          <a:xfrm>
            <a:off x="5048249" y="3581400"/>
            <a:ext cx="2095502" cy="0"/>
          </a:xfrm>
          <a:prstGeom prst="line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67E2179-04F1-3573-F99D-8873DCE145E5}"/>
              </a:ext>
            </a:extLst>
          </p:cNvPr>
          <p:cNvSpPr txBox="1"/>
          <p:nvPr/>
        </p:nvSpPr>
        <p:spPr>
          <a:xfrm>
            <a:off x="5124448" y="3185494"/>
            <a:ext cx="20419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0">
                <a:latin typeface="+mn-lt"/>
                <a:cs typeface="Courier"/>
              </a:rPr>
              <a:t>3</a:t>
            </a:r>
            <a:endParaRPr lang="en-US" b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2BF99F7-1627-7F65-52B2-0CD09AC2CC83}"/>
              </a:ext>
            </a:extLst>
          </p:cNvPr>
          <p:cNvCxnSpPr>
            <a:cxnSpLocks/>
          </p:cNvCxnSpPr>
          <p:nvPr/>
        </p:nvCxnSpPr>
        <p:spPr bwMode="auto">
          <a:xfrm>
            <a:off x="8686799" y="2438400"/>
            <a:ext cx="3047995" cy="0"/>
          </a:xfrm>
          <a:prstGeom prst="line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C86291B-981B-746A-C30E-C134DB28CBAB}"/>
              </a:ext>
            </a:extLst>
          </p:cNvPr>
          <p:cNvSpPr txBox="1"/>
          <p:nvPr/>
        </p:nvSpPr>
        <p:spPr>
          <a:xfrm>
            <a:off x="9426121" y="2073341"/>
            <a:ext cx="7084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0">
                <a:latin typeface="+mn-lt"/>
                <a:cs typeface="Courier"/>
              </a:rPr>
              <a:t>R</a:t>
            </a:r>
            <a:endParaRPr lang="en-US" sz="1400" b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B7D7178-F073-35B5-0C20-8E04979A694B}"/>
              </a:ext>
            </a:extLst>
          </p:cNvPr>
          <p:cNvSpPr txBox="1"/>
          <p:nvPr/>
        </p:nvSpPr>
        <p:spPr>
          <a:xfrm>
            <a:off x="10157277" y="2084014"/>
            <a:ext cx="7084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0">
                <a:latin typeface="+mn-lt"/>
                <a:cs typeface="Courier"/>
              </a:rPr>
              <a:t>200</a:t>
            </a:r>
            <a:endParaRPr lang="en-US" sz="1400" b="0"/>
          </a:p>
        </p:txBody>
      </p:sp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AFDB1132-E7CF-6446-6D7F-752C0C1CC4CD}"/>
              </a:ext>
            </a:extLst>
          </p:cNvPr>
          <p:cNvCxnSpPr>
            <a:cxnSpLocks/>
            <a:stCxn id="16" idx="3"/>
          </p:cNvCxnSpPr>
          <p:nvPr/>
        </p:nvCxnSpPr>
        <p:spPr bwMode="auto">
          <a:xfrm flipV="1">
            <a:off x="7166430" y="2247254"/>
            <a:ext cx="1539874" cy="1122906"/>
          </a:xfrm>
          <a:prstGeom prst="curvedConnector3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E3F7DED-FB55-E1C0-BA80-AA8F38E7CE8C}"/>
              </a:ext>
            </a:extLst>
          </p:cNvPr>
          <p:cNvSpPr txBox="1"/>
          <p:nvPr/>
        </p:nvSpPr>
        <p:spPr>
          <a:xfrm>
            <a:off x="5124448" y="3734246"/>
            <a:ext cx="20419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0">
                <a:latin typeface="+mn-lt"/>
              </a:rPr>
              <a:t>4</a:t>
            </a:r>
            <a:endParaRPr lang="en-US" b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A93645A-7B1C-EC34-F379-C54DD6DDE6CC}"/>
              </a:ext>
            </a:extLst>
          </p:cNvPr>
          <p:cNvCxnSpPr>
            <a:cxnSpLocks/>
          </p:cNvCxnSpPr>
          <p:nvPr/>
        </p:nvCxnSpPr>
        <p:spPr bwMode="auto">
          <a:xfrm>
            <a:off x="8706677" y="2974777"/>
            <a:ext cx="3047995" cy="0"/>
          </a:xfrm>
          <a:prstGeom prst="line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0AB87070-B4FC-AAEE-ECA2-EABECDD084A2}"/>
              </a:ext>
            </a:extLst>
          </p:cNvPr>
          <p:cNvSpPr txBox="1"/>
          <p:nvPr/>
        </p:nvSpPr>
        <p:spPr>
          <a:xfrm>
            <a:off x="10145307" y="2573479"/>
            <a:ext cx="7084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0">
                <a:latin typeface="+mn-lt"/>
                <a:cs typeface="Courier"/>
              </a:rPr>
              <a:t>100</a:t>
            </a:r>
            <a:endParaRPr lang="en-US" sz="1400" b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9E26D2C-8A3C-28AB-D2DA-76AF1AD0312C}"/>
              </a:ext>
            </a:extLst>
          </p:cNvPr>
          <p:cNvSpPr txBox="1"/>
          <p:nvPr/>
        </p:nvSpPr>
        <p:spPr>
          <a:xfrm>
            <a:off x="8706304" y="2093365"/>
            <a:ext cx="7084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0">
                <a:latin typeface="+mn-lt"/>
              </a:rPr>
              <a:t>U</a:t>
            </a:r>
            <a:endParaRPr lang="en-US" sz="1400" b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F1C6268-D2F5-FBA6-2C08-E520AC20ED74}"/>
              </a:ext>
            </a:extLst>
          </p:cNvPr>
          <p:cNvSpPr txBox="1"/>
          <p:nvPr/>
        </p:nvSpPr>
        <p:spPr>
          <a:xfrm>
            <a:off x="8704527" y="2583237"/>
            <a:ext cx="7084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0">
                <a:latin typeface="+mn-lt"/>
              </a:rPr>
              <a:t>U</a:t>
            </a:r>
            <a:endParaRPr lang="en-US" sz="1400" b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DF2B7EA-104A-BEE9-F59B-B2A7A5396227}"/>
              </a:ext>
            </a:extLst>
          </p:cNvPr>
          <p:cNvSpPr txBox="1"/>
          <p:nvPr/>
        </p:nvSpPr>
        <p:spPr>
          <a:xfrm>
            <a:off x="9419751" y="2583236"/>
            <a:ext cx="7084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0">
                <a:latin typeface="+mn-lt"/>
              </a:rPr>
              <a:t>RW</a:t>
            </a:r>
            <a:endParaRPr lang="en-US" sz="1400" b="0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CEB8AE74-7B49-38E4-4F9F-D59FA716AF15}"/>
              </a:ext>
            </a:extLst>
          </p:cNvPr>
          <p:cNvSpPr/>
          <p:nvPr/>
        </p:nvSpPr>
        <p:spPr bwMode="auto">
          <a:xfrm>
            <a:off x="78354" y="5343280"/>
            <a:ext cx="5637364" cy="533400"/>
          </a:xfrm>
          <a:prstGeom prst="roundRec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Type man 2 write in terminal. What do you think?</a:t>
            </a:r>
          </a:p>
        </p:txBody>
      </p:sp>
      <p:sp>
        <p:nvSpPr>
          <p:cNvPr id="47" name="Title 1">
            <a:extLst>
              <a:ext uri="{FF2B5EF4-FFF2-40B4-BE49-F238E27FC236}">
                <a16:creationId xmlns:a16="http://schemas.microsoft.com/office/drawing/2014/main" id="{9F4B7B3E-307E-E114-39C9-543B794A8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0800" y="152400"/>
            <a:ext cx="9550400" cy="533400"/>
          </a:xfrm>
        </p:spPr>
        <p:txBody>
          <a:bodyPr/>
          <a:lstStyle/>
          <a:p>
            <a:r>
              <a:rPr lang="en-US">
                <a:latin typeface="+mj-lt"/>
              </a:rPr>
              <a:t>Example</a:t>
            </a:r>
          </a:p>
        </p:txBody>
      </p:sp>
      <p:cxnSp>
        <p:nvCxnSpPr>
          <p:cNvPr id="48" name="Connector: Curved 47">
            <a:extLst>
              <a:ext uri="{FF2B5EF4-FFF2-40B4-BE49-F238E27FC236}">
                <a16:creationId xmlns:a16="http://schemas.microsoft.com/office/drawing/2014/main" id="{3A2CA3B8-7B81-99F2-0E70-28B32D7A0EE1}"/>
              </a:ext>
            </a:extLst>
          </p:cNvPr>
          <p:cNvCxnSpPr/>
          <p:nvPr/>
        </p:nvCxnSpPr>
        <p:spPr bwMode="auto">
          <a:xfrm flipV="1">
            <a:off x="7166430" y="2737126"/>
            <a:ext cx="1538097" cy="1181786"/>
          </a:xfrm>
          <a:prstGeom prst="curvedConnector3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custDataLst>
      <p:tags r:id="rId1"/>
    </p:custDataLst>
    <p:extLst>
      <p:ext uri="{BB962C8B-B14F-4D97-AF65-F5344CB8AC3E}">
        <p14:creationId xmlns:p14="http://schemas.microsoft.com/office/powerpoint/2010/main" val="2927650708"/>
      </p:ext>
    </p:extLst>
  </p:cSld>
  <p:clrMapOvr>
    <a:masterClrMapping/>
  </p:clrMapOvr>
  <p:transition advTm="58599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6B0A1-6180-454B-B340-432B6CAA0D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5306" y="1371600"/>
            <a:ext cx="3733800" cy="44196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sz="1800">
                <a:latin typeface="Courier"/>
              </a:rPr>
              <a:t>  </a:t>
            </a:r>
            <a:br>
              <a:rPr lang="en-US" sz="1800">
                <a:latin typeface="Courier"/>
              </a:rPr>
            </a:br>
            <a:r>
              <a:rPr lang="en-US" sz="1800">
                <a:latin typeface="Courier"/>
              </a:rPr>
              <a:t>char buffer1[100];</a:t>
            </a:r>
          </a:p>
          <a:p>
            <a:pPr marL="0" indent="0">
              <a:buNone/>
            </a:pPr>
            <a:r>
              <a:rPr lang="en-US" sz="1800">
                <a:latin typeface="Courier"/>
              </a:rPr>
              <a:t>char buffer2[100];</a:t>
            </a:r>
          </a:p>
          <a:p>
            <a:pPr marL="0" indent="0">
              <a:buNone/>
            </a:pPr>
            <a:r>
              <a:rPr lang="en-US" sz="1800">
                <a:latin typeface="Courier"/>
              </a:rPr>
              <a:t>int </a:t>
            </a:r>
            <a:r>
              <a:rPr lang="en-US" sz="1800" err="1">
                <a:latin typeface="Courier"/>
              </a:rPr>
              <a:t>fd</a:t>
            </a:r>
            <a:r>
              <a:rPr lang="en-US" sz="1800">
                <a:latin typeface="Courier"/>
              </a:rPr>
              <a:t> = open(“foo.txt”, </a:t>
            </a:r>
            <a:r>
              <a:rPr lang="en-US" sz="1800">
                <a:latin typeface="Courier"/>
                <a:cs typeface="Courier"/>
              </a:rPr>
              <a:t>O_RDONLY);</a:t>
            </a:r>
          </a:p>
          <a:p>
            <a:pPr marL="0" indent="0">
              <a:buNone/>
            </a:pPr>
            <a:r>
              <a:rPr lang="en-US" sz="1800">
                <a:latin typeface="Courier"/>
              </a:rPr>
              <a:t>read(</a:t>
            </a:r>
            <a:r>
              <a:rPr lang="en-US" sz="1800" err="1">
                <a:latin typeface="Courier"/>
              </a:rPr>
              <a:t>fd</a:t>
            </a:r>
            <a:r>
              <a:rPr lang="en-US" sz="1800">
                <a:latin typeface="Courier"/>
              </a:rPr>
              <a:t>, buffer1, 100);</a:t>
            </a:r>
          </a:p>
          <a:p>
            <a:pPr marL="0" indent="0">
              <a:buNone/>
            </a:pPr>
            <a:r>
              <a:rPr lang="en-US" sz="1800">
                <a:latin typeface="Courier"/>
              </a:rPr>
              <a:t>read(</a:t>
            </a:r>
            <a:r>
              <a:rPr lang="en-US" sz="1800" err="1">
                <a:latin typeface="Courier"/>
              </a:rPr>
              <a:t>fd</a:t>
            </a:r>
            <a:r>
              <a:rPr lang="en-US" sz="1800">
                <a:latin typeface="Courier"/>
              </a:rPr>
              <a:t>, buffer2, 100);</a:t>
            </a:r>
          </a:p>
          <a:p>
            <a:pPr marL="0" indent="0">
              <a:buNone/>
            </a:pPr>
            <a:endParaRPr lang="en-US" sz="1800">
              <a:latin typeface="Courier"/>
            </a:endParaRPr>
          </a:p>
          <a:p>
            <a:pPr marL="0" indent="0">
              <a:buNone/>
            </a:pPr>
            <a:r>
              <a:rPr lang="en-US" sz="1800">
                <a:latin typeface="Courier"/>
              </a:rPr>
              <a:t>int fd2 = open(“bar.txt”, O_RDWR</a:t>
            </a:r>
            <a:r>
              <a:rPr lang="en-US" sz="1800">
                <a:latin typeface="Courier"/>
                <a:cs typeface="Courier"/>
              </a:rPr>
              <a:t>);</a:t>
            </a:r>
          </a:p>
          <a:p>
            <a:pPr marL="0" indent="0">
              <a:buNone/>
            </a:pPr>
            <a:r>
              <a:rPr lang="en-US" sz="1800">
                <a:latin typeface="Courier"/>
              </a:rPr>
              <a:t>read(fd2, buffer1, 100);</a:t>
            </a:r>
          </a:p>
          <a:p>
            <a:pPr marL="0" indent="0">
              <a:buNone/>
            </a:pPr>
            <a:r>
              <a:rPr lang="en-US" sz="1800">
                <a:latin typeface="Courier"/>
              </a:rPr>
              <a:t>write(fd2, buffer2, 100);</a:t>
            </a:r>
          </a:p>
          <a:p>
            <a:pPr marL="0" indent="0">
              <a:buNone/>
            </a:pPr>
            <a:r>
              <a:rPr lang="en-US" sz="1800">
                <a:latin typeface="Courier"/>
              </a:rPr>
              <a:t>   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7931C2D-676A-78B6-1BDB-BF4395DBCCCC}"/>
              </a:ext>
            </a:extLst>
          </p:cNvPr>
          <p:cNvSpPr/>
          <p:nvPr/>
        </p:nvSpPr>
        <p:spPr bwMode="auto">
          <a:xfrm>
            <a:off x="5048249" y="1496368"/>
            <a:ext cx="2095502" cy="2667000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27E5701-2D57-6F2A-1BA0-BE1F9F87BE56}"/>
              </a:ext>
            </a:extLst>
          </p:cNvPr>
          <p:cNvSpPr/>
          <p:nvPr/>
        </p:nvSpPr>
        <p:spPr bwMode="auto">
          <a:xfrm>
            <a:off x="8686799" y="1295400"/>
            <a:ext cx="3047995" cy="3733800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6AFFC73-1198-A8DB-7E9A-AD731CEB6ED1}"/>
              </a:ext>
            </a:extLst>
          </p:cNvPr>
          <p:cNvCxnSpPr>
            <a:cxnSpLocks/>
          </p:cNvCxnSpPr>
          <p:nvPr/>
        </p:nvCxnSpPr>
        <p:spPr bwMode="auto">
          <a:xfrm>
            <a:off x="5048249" y="2029768"/>
            <a:ext cx="2095502" cy="0"/>
          </a:xfrm>
          <a:prstGeom prst="line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9AD13C6-51B0-DBE0-766F-9D1EA2A2D32B}"/>
              </a:ext>
            </a:extLst>
          </p:cNvPr>
          <p:cNvCxnSpPr>
            <a:cxnSpLocks/>
          </p:cNvCxnSpPr>
          <p:nvPr/>
        </p:nvCxnSpPr>
        <p:spPr bwMode="auto">
          <a:xfrm>
            <a:off x="5048249" y="2563168"/>
            <a:ext cx="2095502" cy="0"/>
          </a:xfrm>
          <a:prstGeom prst="line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90AC506-9A1C-4377-639F-C266A5726E1D}"/>
              </a:ext>
            </a:extLst>
          </p:cNvPr>
          <p:cNvCxnSpPr>
            <a:cxnSpLocks/>
          </p:cNvCxnSpPr>
          <p:nvPr/>
        </p:nvCxnSpPr>
        <p:spPr bwMode="auto">
          <a:xfrm>
            <a:off x="5048249" y="3118103"/>
            <a:ext cx="2095502" cy="0"/>
          </a:xfrm>
          <a:prstGeom prst="line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BB15B1A-63E6-8C01-802F-6C2771156C27}"/>
              </a:ext>
            </a:extLst>
          </p:cNvPr>
          <p:cNvSpPr txBox="1"/>
          <p:nvPr/>
        </p:nvSpPr>
        <p:spPr>
          <a:xfrm>
            <a:off x="5124449" y="1628170"/>
            <a:ext cx="25944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>
                <a:latin typeface="+mn-lt"/>
                <a:cs typeface="Courier"/>
              </a:rPr>
              <a:t>O: STDIN</a:t>
            </a:r>
            <a:endParaRPr lang="en-US" b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1667EC2-86B9-3631-B7B3-62953263E753}"/>
              </a:ext>
            </a:extLst>
          </p:cNvPr>
          <p:cNvSpPr txBox="1"/>
          <p:nvPr/>
        </p:nvSpPr>
        <p:spPr>
          <a:xfrm>
            <a:off x="5124448" y="2129304"/>
            <a:ext cx="25944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>
                <a:latin typeface="+mn-lt"/>
                <a:cs typeface="Courier"/>
              </a:rPr>
              <a:t>1: STDOUT</a:t>
            </a:r>
            <a:endParaRPr lang="en-US" b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A0D3925-27C6-701A-F7FE-863DF6D7200B}"/>
              </a:ext>
            </a:extLst>
          </p:cNvPr>
          <p:cNvSpPr txBox="1"/>
          <p:nvPr/>
        </p:nvSpPr>
        <p:spPr>
          <a:xfrm>
            <a:off x="5124447" y="2645202"/>
            <a:ext cx="25944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>
                <a:latin typeface="+mn-lt"/>
                <a:cs typeface="Courier"/>
              </a:rPr>
              <a:t>2: STDERR</a:t>
            </a:r>
            <a:endParaRPr lang="en-US" b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45BCC46-F679-9D11-07DF-E767283B676B}"/>
              </a:ext>
            </a:extLst>
          </p:cNvPr>
          <p:cNvSpPr txBox="1"/>
          <p:nvPr/>
        </p:nvSpPr>
        <p:spPr>
          <a:xfrm>
            <a:off x="4572000" y="4440655"/>
            <a:ext cx="3048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0">
                <a:latin typeface="+mn-lt"/>
              </a:rPr>
              <a:t>Per-Process File Descriptor Table</a:t>
            </a:r>
            <a:endParaRPr lang="en-US" sz="2400" b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B9B9435-89CE-6645-E00F-1F3C75A7E97E}"/>
              </a:ext>
            </a:extLst>
          </p:cNvPr>
          <p:cNvSpPr txBox="1"/>
          <p:nvPr/>
        </p:nvSpPr>
        <p:spPr>
          <a:xfrm>
            <a:off x="8495134" y="5080129"/>
            <a:ext cx="343081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0">
                <a:latin typeface="+mn-lt"/>
              </a:rPr>
              <a:t>Global Open File Description Table</a:t>
            </a:r>
            <a:endParaRPr lang="en-US" sz="2400" b="0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13E823B-1A8F-CB02-67BC-190C34572F93}"/>
              </a:ext>
            </a:extLst>
          </p:cNvPr>
          <p:cNvCxnSpPr>
            <a:cxnSpLocks/>
          </p:cNvCxnSpPr>
          <p:nvPr/>
        </p:nvCxnSpPr>
        <p:spPr bwMode="auto">
          <a:xfrm>
            <a:off x="8686800" y="1948934"/>
            <a:ext cx="3047994" cy="0"/>
          </a:xfrm>
          <a:prstGeom prst="line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8AA66CC-6EEC-4677-32FE-192132209BD5}"/>
              </a:ext>
            </a:extLst>
          </p:cNvPr>
          <p:cNvCxnSpPr>
            <a:cxnSpLocks/>
          </p:cNvCxnSpPr>
          <p:nvPr/>
        </p:nvCxnSpPr>
        <p:spPr bwMode="auto">
          <a:xfrm>
            <a:off x="9448800" y="1295400"/>
            <a:ext cx="0" cy="3733800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0AA7D962-C264-EF08-AD23-FC6E51809001}"/>
              </a:ext>
            </a:extLst>
          </p:cNvPr>
          <p:cNvSpPr txBox="1"/>
          <p:nvPr/>
        </p:nvSpPr>
        <p:spPr>
          <a:xfrm>
            <a:off x="8779054" y="1540303"/>
            <a:ext cx="99059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>
                <a:latin typeface="+mn-lt"/>
                <a:cs typeface="Courier"/>
              </a:rPr>
              <a:t>Mode</a:t>
            </a:r>
            <a:endParaRPr lang="en-US" sz="1400" b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ABA02B4-B904-B997-3233-DD2721D7450B}"/>
              </a:ext>
            </a:extLst>
          </p:cNvPr>
          <p:cNvSpPr txBox="1"/>
          <p:nvPr/>
        </p:nvSpPr>
        <p:spPr>
          <a:xfrm>
            <a:off x="9426122" y="1530483"/>
            <a:ext cx="99059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>
                <a:latin typeface="+mn-lt"/>
                <a:cs typeface="Courier"/>
              </a:rPr>
              <a:t>Flags</a:t>
            </a:r>
            <a:endParaRPr lang="en-US" sz="1400" b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11477B1-D365-F3A7-B0BB-234E35C34D9F}"/>
              </a:ext>
            </a:extLst>
          </p:cNvPr>
          <p:cNvSpPr txBox="1"/>
          <p:nvPr/>
        </p:nvSpPr>
        <p:spPr>
          <a:xfrm>
            <a:off x="10134599" y="1530482"/>
            <a:ext cx="99059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>
                <a:latin typeface="+mn-lt"/>
                <a:cs typeface="Courier"/>
              </a:rPr>
              <a:t>Offset</a:t>
            </a:r>
            <a:endParaRPr lang="en-US" sz="1400" b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2731074-53D8-5A00-BB2B-AD04EA51CC14}"/>
              </a:ext>
            </a:extLst>
          </p:cNvPr>
          <p:cNvSpPr txBox="1"/>
          <p:nvPr/>
        </p:nvSpPr>
        <p:spPr>
          <a:xfrm>
            <a:off x="10972800" y="1530482"/>
            <a:ext cx="99059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>
                <a:latin typeface="+mn-lt"/>
                <a:cs typeface="Courier"/>
              </a:rPr>
              <a:t>Phys</a:t>
            </a:r>
            <a:endParaRPr lang="en-US" sz="1400" b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DEECDDE-5E85-D301-6A01-166ACEA02615}"/>
              </a:ext>
            </a:extLst>
          </p:cNvPr>
          <p:cNvCxnSpPr>
            <a:cxnSpLocks/>
          </p:cNvCxnSpPr>
          <p:nvPr/>
        </p:nvCxnSpPr>
        <p:spPr bwMode="auto">
          <a:xfrm>
            <a:off x="10972800" y="1277707"/>
            <a:ext cx="0" cy="3733800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BE2E42D-D1D0-290E-D2F7-9AB94836FF68}"/>
              </a:ext>
            </a:extLst>
          </p:cNvPr>
          <p:cNvCxnSpPr>
            <a:cxnSpLocks/>
          </p:cNvCxnSpPr>
          <p:nvPr/>
        </p:nvCxnSpPr>
        <p:spPr bwMode="auto">
          <a:xfrm>
            <a:off x="10134599" y="1295400"/>
            <a:ext cx="0" cy="3733800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5D0AA22-B47C-9097-7093-AB5F6AFD1401}"/>
              </a:ext>
            </a:extLst>
          </p:cNvPr>
          <p:cNvCxnSpPr>
            <a:cxnSpLocks/>
          </p:cNvCxnSpPr>
          <p:nvPr/>
        </p:nvCxnSpPr>
        <p:spPr bwMode="auto">
          <a:xfrm>
            <a:off x="5048249" y="3581400"/>
            <a:ext cx="2095502" cy="0"/>
          </a:xfrm>
          <a:prstGeom prst="line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67E2179-04F1-3573-F99D-8873DCE145E5}"/>
              </a:ext>
            </a:extLst>
          </p:cNvPr>
          <p:cNvSpPr txBox="1"/>
          <p:nvPr/>
        </p:nvSpPr>
        <p:spPr>
          <a:xfrm>
            <a:off x="5124448" y="3185494"/>
            <a:ext cx="20419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0">
                <a:latin typeface="+mn-lt"/>
                <a:cs typeface="Courier"/>
              </a:rPr>
              <a:t>3</a:t>
            </a:r>
            <a:endParaRPr lang="en-US" b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2BF99F7-1627-7F65-52B2-0CD09AC2CC83}"/>
              </a:ext>
            </a:extLst>
          </p:cNvPr>
          <p:cNvCxnSpPr>
            <a:cxnSpLocks/>
          </p:cNvCxnSpPr>
          <p:nvPr/>
        </p:nvCxnSpPr>
        <p:spPr bwMode="auto">
          <a:xfrm>
            <a:off x="8686799" y="2438400"/>
            <a:ext cx="3047995" cy="0"/>
          </a:xfrm>
          <a:prstGeom prst="line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C86291B-981B-746A-C30E-C134DB28CBAB}"/>
              </a:ext>
            </a:extLst>
          </p:cNvPr>
          <p:cNvSpPr txBox="1"/>
          <p:nvPr/>
        </p:nvSpPr>
        <p:spPr>
          <a:xfrm>
            <a:off x="9426121" y="2073341"/>
            <a:ext cx="7084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0">
                <a:latin typeface="+mn-lt"/>
                <a:cs typeface="Courier"/>
              </a:rPr>
              <a:t>R</a:t>
            </a:r>
            <a:endParaRPr lang="en-US" sz="1400" b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B7D7178-F073-35B5-0C20-8E04979A694B}"/>
              </a:ext>
            </a:extLst>
          </p:cNvPr>
          <p:cNvSpPr txBox="1"/>
          <p:nvPr/>
        </p:nvSpPr>
        <p:spPr>
          <a:xfrm>
            <a:off x="10157277" y="2084014"/>
            <a:ext cx="7084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0">
                <a:latin typeface="+mn-lt"/>
                <a:cs typeface="Courier"/>
              </a:rPr>
              <a:t>200</a:t>
            </a:r>
            <a:endParaRPr lang="en-US" sz="1400" b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F14DEF7-6A6B-08B0-6C70-622443CB73EA}"/>
              </a:ext>
            </a:extLst>
          </p:cNvPr>
          <p:cNvSpPr txBox="1"/>
          <p:nvPr/>
        </p:nvSpPr>
        <p:spPr>
          <a:xfrm>
            <a:off x="8706304" y="2093365"/>
            <a:ext cx="7084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0">
                <a:latin typeface="+mn-lt"/>
              </a:rPr>
              <a:t>U</a:t>
            </a:r>
            <a:endParaRPr lang="en-US" sz="1400" b="0"/>
          </a:p>
        </p:txBody>
      </p:sp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AFDB1132-E7CF-6446-6D7F-752C0C1CC4CD}"/>
              </a:ext>
            </a:extLst>
          </p:cNvPr>
          <p:cNvCxnSpPr>
            <a:stCxn id="16" idx="3"/>
            <a:endCxn id="26" idx="1"/>
          </p:cNvCxnSpPr>
          <p:nvPr/>
        </p:nvCxnSpPr>
        <p:spPr bwMode="auto">
          <a:xfrm flipV="1">
            <a:off x="7166430" y="2247254"/>
            <a:ext cx="1539874" cy="1122906"/>
          </a:xfrm>
          <a:prstGeom prst="curvedConnector3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E3F7DED-FB55-E1C0-BA80-AA8F38E7CE8C}"/>
              </a:ext>
            </a:extLst>
          </p:cNvPr>
          <p:cNvSpPr txBox="1"/>
          <p:nvPr/>
        </p:nvSpPr>
        <p:spPr>
          <a:xfrm>
            <a:off x="5124448" y="3734246"/>
            <a:ext cx="20419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0">
                <a:latin typeface="+mn-lt"/>
              </a:rPr>
              <a:t>4</a:t>
            </a:r>
            <a:endParaRPr lang="en-US" b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A93645A-7B1C-EC34-F379-C54DD6DDE6CC}"/>
              </a:ext>
            </a:extLst>
          </p:cNvPr>
          <p:cNvCxnSpPr>
            <a:cxnSpLocks/>
          </p:cNvCxnSpPr>
          <p:nvPr/>
        </p:nvCxnSpPr>
        <p:spPr bwMode="auto">
          <a:xfrm>
            <a:off x="8706677" y="2974777"/>
            <a:ext cx="3047995" cy="0"/>
          </a:xfrm>
          <a:prstGeom prst="line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60A6D7B-EABA-E253-090D-C7A1A96940E1}"/>
              </a:ext>
            </a:extLst>
          </p:cNvPr>
          <p:cNvSpPr txBox="1"/>
          <p:nvPr/>
        </p:nvSpPr>
        <p:spPr>
          <a:xfrm>
            <a:off x="8704527" y="2583237"/>
            <a:ext cx="7084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0">
                <a:latin typeface="+mn-lt"/>
              </a:rPr>
              <a:t>U</a:t>
            </a:r>
            <a:endParaRPr lang="en-US" sz="1400" b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AB87070-B4FC-AAEE-ECA2-EABECDD084A2}"/>
              </a:ext>
            </a:extLst>
          </p:cNvPr>
          <p:cNvSpPr txBox="1"/>
          <p:nvPr/>
        </p:nvSpPr>
        <p:spPr>
          <a:xfrm>
            <a:off x="10145307" y="2573479"/>
            <a:ext cx="7084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0">
                <a:latin typeface="+mn-lt"/>
                <a:cs typeface="Courier"/>
              </a:rPr>
              <a:t>200</a:t>
            </a:r>
            <a:endParaRPr lang="en-US" sz="1400" b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9A60DC3-D28D-BD9A-168E-83987EFC37F8}"/>
              </a:ext>
            </a:extLst>
          </p:cNvPr>
          <p:cNvSpPr txBox="1"/>
          <p:nvPr/>
        </p:nvSpPr>
        <p:spPr>
          <a:xfrm>
            <a:off x="9419751" y="2583236"/>
            <a:ext cx="7084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0">
                <a:latin typeface="+mn-lt"/>
              </a:rPr>
              <a:t>RW</a:t>
            </a:r>
            <a:endParaRPr lang="en-US" sz="1400" b="0"/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87DD4F66-292C-2183-DDC2-33A38BD02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0800" y="152400"/>
            <a:ext cx="9550400" cy="533400"/>
          </a:xfrm>
        </p:spPr>
        <p:txBody>
          <a:bodyPr/>
          <a:lstStyle/>
          <a:p>
            <a:r>
              <a:rPr lang="en-US">
                <a:latin typeface="+mj-lt"/>
              </a:rPr>
              <a:t>Example</a:t>
            </a:r>
          </a:p>
        </p:txBody>
      </p:sp>
      <p:cxnSp>
        <p:nvCxnSpPr>
          <p:cNvPr id="36" name="Connector: Curved 35">
            <a:extLst>
              <a:ext uri="{FF2B5EF4-FFF2-40B4-BE49-F238E27FC236}">
                <a16:creationId xmlns:a16="http://schemas.microsoft.com/office/drawing/2014/main" id="{FBEBA18A-15C1-46AF-7BE3-A8ED478FBD31}"/>
              </a:ext>
            </a:extLst>
          </p:cNvPr>
          <p:cNvCxnSpPr/>
          <p:nvPr/>
        </p:nvCxnSpPr>
        <p:spPr bwMode="auto">
          <a:xfrm flipV="1">
            <a:off x="7166430" y="2737126"/>
            <a:ext cx="1538097" cy="1181786"/>
          </a:xfrm>
          <a:prstGeom prst="curvedConnector3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055754746"/>
      </p:ext>
    </p:extLst>
  </p:cSld>
  <p:clrMapOvr>
    <a:masterClrMapping/>
  </p:clrMapOvr>
  <p:transition advTm="7779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93DBA-2F78-8338-CCD2-904CC6517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+mj-lt"/>
              </a:rPr>
              <a:t>Recall: Really Really </a:t>
            </a:r>
            <a:r>
              <a:rPr lang="en-US" err="1">
                <a:latin typeface="+mj-lt"/>
              </a:rPr>
              <a:t>Really</a:t>
            </a:r>
            <a:r>
              <a:rPr lang="en-US">
                <a:latin typeface="+mj-lt"/>
              </a:rPr>
              <a:t> Big 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D78C3-9BFD-E7FB-229A-698396D286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457" y="2397034"/>
            <a:ext cx="10728234" cy="2005148"/>
          </a:xfrm>
        </p:spPr>
        <p:txBody>
          <a:bodyPr/>
          <a:lstStyle/>
          <a:p>
            <a:pPr marL="0" indent="0" algn="ctr">
              <a:buNone/>
            </a:pPr>
            <a:r>
              <a:rPr lang="en-US">
                <a:latin typeface="+mn-lt"/>
              </a:rPr>
              <a:t>The state of a program’s execution is succinctly and completely represented by CPU register state</a:t>
            </a:r>
          </a:p>
          <a:p>
            <a:pPr marL="0" indent="0" algn="ctr">
              <a:buNone/>
            </a:pPr>
            <a:endParaRPr lang="en-US">
              <a:latin typeface="+mn-lt"/>
            </a:endParaRPr>
          </a:p>
          <a:p>
            <a:pPr marL="0" indent="0" algn="ctr">
              <a:buNone/>
            </a:pPr>
            <a:r>
              <a:rPr lang="en-US">
                <a:latin typeface="+mn-lt"/>
              </a:rPr>
              <a:t>EIP, ESP, EBP, </a:t>
            </a:r>
            <a:r>
              <a:rPr lang="en-US" err="1">
                <a:latin typeface="+mn-lt"/>
              </a:rPr>
              <a:t>Eflags</a:t>
            </a:r>
            <a:r>
              <a:rPr lang="en-US">
                <a:latin typeface="+mn-lt"/>
              </a:rPr>
              <a:t>/PSW</a:t>
            </a:r>
          </a:p>
        </p:txBody>
      </p:sp>
    </p:spTree>
    <p:extLst>
      <p:ext uri="{BB962C8B-B14F-4D97-AF65-F5344CB8AC3E}">
        <p14:creationId xmlns:p14="http://schemas.microsoft.com/office/powerpoint/2010/main" val="1077812598"/>
      </p:ext>
    </p:extLst>
  </p:cSld>
  <p:clrMapOvr>
    <a:masterClrMapping/>
  </p:clrMapOvr>
  <p:transition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6B0A1-6180-454B-B340-432B6CAA0D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5306" y="1371600"/>
            <a:ext cx="3733800" cy="44196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sz="1800">
                <a:latin typeface="Courier"/>
              </a:rPr>
              <a:t>  </a:t>
            </a:r>
            <a:br>
              <a:rPr lang="en-US" sz="1800">
                <a:latin typeface="Courier"/>
              </a:rPr>
            </a:br>
            <a:r>
              <a:rPr lang="en-US" sz="1800">
                <a:latin typeface="Courier"/>
              </a:rPr>
              <a:t>char buffer1[100];</a:t>
            </a:r>
          </a:p>
          <a:p>
            <a:pPr marL="0" indent="0">
              <a:buNone/>
            </a:pPr>
            <a:r>
              <a:rPr lang="en-US" sz="1800">
                <a:latin typeface="Courier"/>
              </a:rPr>
              <a:t>char buffer2[100];</a:t>
            </a:r>
          </a:p>
          <a:p>
            <a:pPr marL="0" indent="0">
              <a:buNone/>
            </a:pPr>
            <a:r>
              <a:rPr lang="en-US" sz="1800">
                <a:latin typeface="Courier"/>
              </a:rPr>
              <a:t>int </a:t>
            </a:r>
            <a:r>
              <a:rPr lang="en-US" sz="1800" err="1">
                <a:latin typeface="Courier"/>
              </a:rPr>
              <a:t>fd</a:t>
            </a:r>
            <a:r>
              <a:rPr lang="en-US" sz="1800">
                <a:latin typeface="Courier"/>
              </a:rPr>
              <a:t> = open(“foo.txt”, </a:t>
            </a:r>
            <a:r>
              <a:rPr lang="en-US" sz="1800">
                <a:latin typeface="Courier"/>
                <a:cs typeface="Courier"/>
              </a:rPr>
              <a:t>O_RDONLY);</a:t>
            </a:r>
          </a:p>
          <a:p>
            <a:pPr marL="0" indent="0">
              <a:buNone/>
            </a:pPr>
            <a:r>
              <a:rPr lang="en-US" sz="1800">
                <a:latin typeface="Courier"/>
              </a:rPr>
              <a:t>read(</a:t>
            </a:r>
            <a:r>
              <a:rPr lang="en-US" sz="1800" err="1">
                <a:latin typeface="Courier"/>
              </a:rPr>
              <a:t>fd</a:t>
            </a:r>
            <a:r>
              <a:rPr lang="en-US" sz="1800">
                <a:latin typeface="Courier"/>
              </a:rPr>
              <a:t>, buffer1, 100);</a:t>
            </a:r>
          </a:p>
          <a:p>
            <a:pPr marL="0" indent="0">
              <a:buNone/>
            </a:pPr>
            <a:r>
              <a:rPr lang="en-US" sz="1800">
                <a:latin typeface="Courier"/>
              </a:rPr>
              <a:t>read(</a:t>
            </a:r>
            <a:r>
              <a:rPr lang="en-US" sz="1800" err="1">
                <a:latin typeface="Courier"/>
              </a:rPr>
              <a:t>fd</a:t>
            </a:r>
            <a:r>
              <a:rPr lang="en-US" sz="1800">
                <a:latin typeface="Courier"/>
              </a:rPr>
              <a:t>, buffer2, 100);</a:t>
            </a:r>
          </a:p>
          <a:p>
            <a:pPr marL="0" indent="0">
              <a:buNone/>
            </a:pPr>
            <a:endParaRPr lang="en-US" sz="1800">
              <a:latin typeface="Courier"/>
            </a:endParaRPr>
          </a:p>
          <a:p>
            <a:pPr marL="0" indent="0">
              <a:buNone/>
            </a:pPr>
            <a:r>
              <a:rPr lang="en-US" sz="1800">
                <a:latin typeface="Courier"/>
              </a:rPr>
              <a:t>int fd2 = open(“bar.txt”, O_RDWR</a:t>
            </a:r>
            <a:r>
              <a:rPr lang="en-US" sz="1800">
                <a:latin typeface="Courier"/>
                <a:cs typeface="Courier"/>
              </a:rPr>
              <a:t>);</a:t>
            </a:r>
          </a:p>
          <a:p>
            <a:pPr marL="0" indent="0">
              <a:buNone/>
            </a:pPr>
            <a:r>
              <a:rPr lang="en-US" sz="1800">
                <a:latin typeface="Courier"/>
              </a:rPr>
              <a:t>read(fd2, buffer1, 100);</a:t>
            </a:r>
          </a:p>
          <a:p>
            <a:pPr marL="0" indent="0">
              <a:buNone/>
            </a:pPr>
            <a:r>
              <a:rPr lang="en-US" sz="1800">
                <a:latin typeface="Courier"/>
              </a:rPr>
              <a:t>write(fd2, buffer2, 100);</a:t>
            </a:r>
          </a:p>
          <a:p>
            <a:pPr marL="0" indent="0">
              <a:buNone/>
            </a:pPr>
            <a:endParaRPr lang="en-US" sz="1800">
              <a:latin typeface="Courier"/>
            </a:endParaRPr>
          </a:p>
          <a:p>
            <a:pPr marL="0" indent="0">
              <a:buNone/>
            </a:pPr>
            <a:r>
              <a:rPr lang="en-US" sz="1800">
                <a:latin typeface="Courier"/>
              </a:rPr>
              <a:t>close(</a:t>
            </a:r>
            <a:r>
              <a:rPr lang="en-US" sz="1800" err="1">
                <a:latin typeface="Courier"/>
              </a:rPr>
              <a:t>fd</a:t>
            </a:r>
            <a:r>
              <a:rPr lang="en-US" sz="1800">
                <a:latin typeface="Courier"/>
              </a:rPr>
              <a:t>)</a:t>
            </a:r>
          </a:p>
          <a:p>
            <a:pPr marL="0" indent="0">
              <a:buNone/>
            </a:pPr>
            <a:r>
              <a:rPr lang="en-US" sz="1800">
                <a:latin typeface="Courier"/>
              </a:rPr>
              <a:t>   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7931C2D-676A-78B6-1BDB-BF4395DBCCCC}"/>
              </a:ext>
            </a:extLst>
          </p:cNvPr>
          <p:cNvSpPr/>
          <p:nvPr/>
        </p:nvSpPr>
        <p:spPr bwMode="auto">
          <a:xfrm>
            <a:off x="5048249" y="1496368"/>
            <a:ext cx="2095502" cy="2667000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27E5701-2D57-6F2A-1BA0-BE1F9F87BE56}"/>
              </a:ext>
            </a:extLst>
          </p:cNvPr>
          <p:cNvSpPr/>
          <p:nvPr/>
        </p:nvSpPr>
        <p:spPr bwMode="auto">
          <a:xfrm>
            <a:off x="8686799" y="1295400"/>
            <a:ext cx="3047995" cy="3733800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6AFFC73-1198-A8DB-7E9A-AD731CEB6ED1}"/>
              </a:ext>
            </a:extLst>
          </p:cNvPr>
          <p:cNvCxnSpPr>
            <a:cxnSpLocks/>
          </p:cNvCxnSpPr>
          <p:nvPr/>
        </p:nvCxnSpPr>
        <p:spPr bwMode="auto">
          <a:xfrm>
            <a:off x="5048249" y="2029768"/>
            <a:ext cx="2095502" cy="0"/>
          </a:xfrm>
          <a:prstGeom prst="line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9AD13C6-51B0-DBE0-766F-9D1EA2A2D32B}"/>
              </a:ext>
            </a:extLst>
          </p:cNvPr>
          <p:cNvCxnSpPr>
            <a:cxnSpLocks/>
          </p:cNvCxnSpPr>
          <p:nvPr/>
        </p:nvCxnSpPr>
        <p:spPr bwMode="auto">
          <a:xfrm>
            <a:off x="5048249" y="2563168"/>
            <a:ext cx="2095502" cy="0"/>
          </a:xfrm>
          <a:prstGeom prst="line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90AC506-9A1C-4377-639F-C266A5726E1D}"/>
              </a:ext>
            </a:extLst>
          </p:cNvPr>
          <p:cNvCxnSpPr>
            <a:cxnSpLocks/>
          </p:cNvCxnSpPr>
          <p:nvPr/>
        </p:nvCxnSpPr>
        <p:spPr bwMode="auto">
          <a:xfrm>
            <a:off x="5048249" y="3118103"/>
            <a:ext cx="2095502" cy="0"/>
          </a:xfrm>
          <a:prstGeom prst="line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BB15B1A-63E6-8C01-802F-6C2771156C27}"/>
              </a:ext>
            </a:extLst>
          </p:cNvPr>
          <p:cNvSpPr txBox="1"/>
          <p:nvPr/>
        </p:nvSpPr>
        <p:spPr>
          <a:xfrm>
            <a:off x="5124449" y="1628170"/>
            <a:ext cx="25944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>
                <a:latin typeface="+mn-lt"/>
                <a:cs typeface="Courier"/>
              </a:rPr>
              <a:t>O: STDIN</a:t>
            </a:r>
            <a:endParaRPr lang="en-US" b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1667EC2-86B9-3631-B7B3-62953263E753}"/>
              </a:ext>
            </a:extLst>
          </p:cNvPr>
          <p:cNvSpPr txBox="1"/>
          <p:nvPr/>
        </p:nvSpPr>
        <p:spPr>
          <a:xfrm>
            <a:off x="5124448" y="2129304"/>
            <a:ext cx="25944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>
                <a:latin typeface="+mn-lt"/>
                <a:cs typeface="Courier"/>
              </a:rPr>
              <a:t>1: STDOUT</a:t>
            </a:r>
            <a:endParaRPr lang="en-US" b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A0D3925-27C6-701A-F7FE-863DF6D7200B}"/>
              </a:ext>
            </a:extLst>
          </p:cNvPr>
          <p:cNvSpPr txBox="1"/>
          <p:nvPr/>
        </p:nvSpPr>
        <p:spPr>
          <a:xfrm>
            <a:off x="5124447" y="2645202"/>
            <a:ext cx="25944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>
                <a:latin typeface="+mn-lt"/>
                <a:cs typeface="Courier"/>
              </a:rPr>
              <a:t>2: STDERR</a:t>
            </a:r>
            <a:endParaRPr lang="en-US" b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45BCC46-F679-9D11-07DF-E767283B676B}"/>
              </a:ext>
            </a:extLst>
          </p:cNvPr>
          <p:cNvSpPr txBox="1"/>
          <p:nvPr/>
        </p:nvSpPr>
        <p:spPr>
          <a:xfrm>
            <a:off x="4572000" y="4440655"/>
            <a:ext cx="3048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0">
                <a:latin typeface="+mn-lt"/>
              </a:rPr>
              <a:t>Per-Process File Descriptor Table</a:t>
            </a:r>
            <a:endParaRPr lang="en-US" sz="2400" b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B9B9435-89CE-6645-E00F-1F3C75A7E97E}"/>
              </a:ext>
            </a:extLst>
          </p:cNvPr>
          <p:cNvSpPr txBox="1"/>
          <p:nvPr/>
        </p:nvSpPr>
        <p:spPr>
          <a:xfrm>
            <a:off x="8429899" y="5146585"/>
            <a:ext cx="343081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0" dirty="0">
                <a:latin typeface="+mn-lt"/>
              </a:rPr>
              <a:t>Global Open File Description Table</a:t>
            </a:r>
            <a:endParaRPr lang="en-US" sz="2400" b="0" dirty="0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13E823B-1A8F-CB02-67BC-190C34572F93}"/>
              </a:ext>
            </a:extLst>
          </p:cNvPr>
          <p:cNvCxnSpPr>
            <a:cxnSpLocks/>
          </p:cNvCxnSpPr>
          <p:nvPr/>
        </p:nvCxnSpPr>
        <p:spPr bwMode="auto">
          <a:xfrm>
            <a:off x="8686800" y="1948934"/>
            <a:ext cx="3047994" cy="0"/>
          </a:xfrm>
          <a:prstGeom prst="line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8AA66CC-6EEC-4677-32FE-192132209BD5}"/>
              </a:ext>
            </a:extLst>
          </p:cNvPr>
          <p:cNvCxnSpPr>
            <a:cxnSpLocks/>
          </p:cNvCxnSpPr>
          <p:nvPr/>
        </p:nvCxnSpPr>
        <p:spPr bwMode="auto">
          <a:xfrm>
            <a:off x="9448800" y="1295400"/>
            <a:ext cx="0" cy="3733800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0AA7D962-C264-EF08-AD23-FC6E51809001}"/>
              </a:ext>
            </a:extLst>
          </p:cNvPr>
          <p:cNvSpPr txBox="1"/>
          <p:nvPr/>
        </p:nvSpPr>
        <p:spPr>
          <a:xfrm>
            <a:off x="8779054" y="1540303"/>
            <a:ext cx="99059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>
                <a:latin typeface="+mn-lt"/>
                <a:cs typeface="Courier"/>
              </a:rPr>
              <a:t>Mode</a:t>
            </a:r>
            <a:endParaRPr lang="en-US" sz="1400" b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ABA02B4-B904-B997-3233-DD2721D7450B}"/>
              </a:ext>
            </a:extLst>
          </p:cNvPr>
          <p:cNvSpPr txBox="1"/>
          <p:nvPr/>
        </p:nvSpPr>
        <p:spPr>
          <a:xfrm>
            <a:off x="9426122" y="1530483"/>
            <a:ext cx="99059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>
                <a:latin typeface="+mn-lt"/>
                <a:cs typeface="Courier"/>
              </a:rPr>
              <a:t>Flags</a:t>
            </a:r>
            <a:endParaRPr lang="en-US" sz="1400" b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11477B1-D365-F3A7-B0BB-234E35C34D9F}"/>
              </a:ext>
            </a:extLst>
          </p:cNvPr>
          <p:cNvSpPr txBox="1"/>
          <p:nvPr/>
        </p:nvSpPr>
        <p:spPr>
          <a:xfrm>
            <a:off x="10134599" y="1530482"/>
            <a:ext cx="99059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>
                <a:latin typeface="+mn-lt"/>
                <a:cs typeface="Courier"/>
              </a:rPr>
              <a:t>Offset</a:t>
            </a:r>
            <a:endParaRPr lang="en-US" sz="1400" b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2731074-53D8-5A00-BB2B-AD04EA51CC14}"/>
              </a:ext>
            </a:extLst>
          </p:cNvPr>
          <p:cNvSpPr txBox="1"/>
          <p:nvPr/>
        </p:nvSpPr>
        <p:spPr>
          <a:xfrm>
            <a:off x="10972800" y="1530482"/>
            <a:ext cx="99059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>
                <a:latin typeface="+mn-lt"/>
                <a:cs typeface="Courier"/>
              </a:rPr>
              <a:t>Phys</a:t>
            </a:r>
            <a:endParaRPr lang="en-US" sz="1400" b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DEECDDE-5E85-D301-6A01-166ACEA02615}"/>
              </a:ext>
            </a:extLst>
          </p:cNvPr>
          <p:cNvCxnSpPr>
            <a:cxnSpLocks/>
          </p:cNvCxnSpPr>
          <p:nvPr/>
        </p:nvCxnSpPr>
        <p:spPr bwMode="auto">
          <a:xfrm>
            <a:off x="10972800" y="1277707"/>
            <a:ext cx="0" cy="3733800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BE2E42D-D1D0-290E-D2F7-9AB94836FF68}"/>
              </a:ext>
            </a:extLst>
          </p:cNvPr>
          <p:cNvCxnSpPr>
            <a:cxnSpLocks/>
          </p:cNvCxnSpPr>
          <p:nvPr/>
        </p:nvCxnSpPr>
        <p:spPr bwMode="auto">
          <a:xfrm>
            <a:off x="10134599" y="1295400"/>
            <a:ext cx="0" cy="3733800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5D0AA22-B47C-9097-7093-AB5F6AFD1401}"/>
              </a:ext>
            </a:extLst>
          </p:cNvPr>
          <p:cNvCxnSpPr>
            <a:cxnSpLocks/>
          </p:cNvCxnSpPr>
          <p:nvPr/>
        </p:nvCxnSpPr>
        <p:spPr bwMode="auto">
          <a:xfrm>
            <a:off x="5048249" y="3581400"/>
            <a:ext cx="2095502" cy="0"/>
          </a:xfrm>
          <a:prstGeom prst="line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2BF99F7-1627-7F65-52B2-0CD09AC2CC83}"/>
              </a:ext>
            </a:extLst>
          </p:cNvPr>
          <p:cNvCxnSpPr>
            <a:cxnSpLocks/>
          </p:cNvCxnSpPr>
          <p:nvPr/>
        </p:nvCxnSpPr>
        <p:spPr bwMode="auto">
          <a:xfrm>
            <a:off x="8686799" y="2438400"/>
            <a:ext cx="3047995" cy="0"/>
          </a:xfrm>
          <a:prstGeom prst="line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E3F7DED-FB55-E1C0-BA80-AA8F38E7CE8C}"/>
              </a:ext>
            </a:extLst>
          </p:cNvPr>
          <p:cNvSpPr txBox="1"/>
          <p:nvPr/>
        </p:nvSpPr>
        <p:spPr>
          <a:xfrm>
            <a:off x="5124448" y="3734246"/>
            <a:ext cx="20419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0">
                <a:latin typeface="+mn-lt"/>
              </a:rPr>
              <a:t>4</a:t>
            </a:r>
            <a:endParaRPr lang="en-US" b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A93645A-7B1C-EC34-F379-C54DD6DDE6CC}"/>
              </a:ext>
            </a:extLst>
          </p:cNvPr>
          <p:cNvCxnSpPr>
            <a:cxnSpLocks/>
          </p:cNvCxnSpPr>
          <p:nvPr/>
        </p:nvCxnSpPr>
        <p:spPr bwMode="auto">
          <a:xfrm>
            <a:off x="8706677" y="2974777"/>
            <a:ext cx="3047995" cy="0"/>
          </a:xfrm>
          <a:prstGeom prst="line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60A6D7B-EABA-E253-090D-C7A1A96940E1}"/>
              </a:ext>
            </a:extLst>
          </p:cNvPr>
          <p:cNvSpPr txBox="1"/>
          <p:nvPr/>
        </p:nvSpPr>
        <p:spPr>
          <a:xfrm>
            <a:off x="9383314" y="2556325"/>
            <a:ext cx="7084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0">
                <a:latin typeface="+mn-lt"/>
                <a:cs typeface="Courier"/>
              </a:rPr>
              <a:t>RW</a:t>
            </a:r>
            <a:endParaRPr lang="en-US" sz="1400" b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AB87070-B4FC-AAEE-ECA2-EABECDD084A2}"/>
              </a:ext>
            </a:extLst>
          </p:cNvPr>
          <p:cNvSpPr txBox="1"/>
          <p:nvPr/>
        </p:nvSpPr>
        <p:spPr>
          <a:xfrm>
            <a:off x="10145307" y="2573479"/>
            <a:ext cx="7084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0">
                <a:latin typeface="+mn-lt"/>
                <a:cs typeface="Courier"/>
              </a:rPr>
              <a:t>200</a:t>
            </a:r>
            <a:endParaRPr lang="en-US" sz="1400" b="0"/>
          </a:p>
        </p:txBody>
      </p: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120B9FBE-8F0A-9DD3-38DB-1DEB76AF80D2}"/>
              </a:ext>
            </a:extLst>
          </p:cNvPr>
          <p:cNvCxnSpPr/>
          <p:nvPr/>
        </p:nvCxnSpPr>
        <p:spPr bwMode="auto">
          <a:xfrm flipV="1">
            <a:off x="7166430" y="2737222"/>
            <a:ext cx="1538097" cy="1181690"/>
          </a:xfrm>
          <a:prstGeom prst="curvedConnector3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6" name="Title 1">
            <a:extLst>
              <a:ext uri="{FF2B5EF4-FFF2-40B4-BE49-F238E27FC236}">
                <a16:creationId xmlns:a16="http://schemas.microsoft.com/office/drawing/2014/main" id="{62BB9108-1639-6112-137F-9B71848DD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0800" y="152400"/>
            <a:ext cx="9550400" cy="533400"/>
          </a:xfrm>
        </p:spPr>
        <p:txBody>
          <a:bodyPr/>
          <a:lstStyle/>
          <a:p>
            <a:r>
              <a:rPr lang="en-US">
                <a:latin typeface="+mj-lt"/>
              </a:rPr>
              <a:t>Example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32CCCD0-D7DE-29E3-E561-13C8F4A20B33}"/>
              </a:ext>
            </a:extLst>
          </p:cNvPr>
          <p:cNvSpPr txBox="1"/>
          <p:nvPr/>
        </p:nvSpPr>
        <p:spPr>
          <a:xfrm>
            <a:off x="8685937" y="2600958"/>
            <a:ext cx="7084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0">
                <a:latin typeface="+mn-lt"/>
              </a:rPr>
              <a:t>U</a:t>
            </a:r>
            <a:endParaRPr lang="en-US" sz="1400" b="0"/>
          </a:p>
        </p:txBody>
      </p:sp>
    </p:spTree>
    <p:extLst>
      <p:ext uri="{BB962C8B-B14F-4D97-AF65-F5344CB8AC3E}">
        <p14:creationId xmlns:p14="http://schemas.microsoft.com/office/powerpoint/2010/main" val="3967267863"/>
      </p:ext>
    </p:extLst>
  </p:cSld>
  <p:clrMapOvr>
    <a:masterClrMapping/>
  </p:clrMapOvr>
  <p:transition advTm="19876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6B0A1-6180-454B-B340-432B6CAA0D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5306" y="1371600"/>
            <a:ext cx="3733800" cy="44196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sz="1800">
                <a:latin typeface="Courier"/>
              </a:rPr>
              <a:t>  </a:t>
            </a:r>
            <a:br>
              <a:rPr lang="en-US" sz="1800">
                <a:latin typeface="Courier"/>
              </a:rPr>
            </a:br>
            <a:r>
              <a:rPr lang="en-US" sz="1800">
                <a:latin typeface="Courier"/>
              </a:rPr>
              <a:t>char buffer1[100];</a:t>
            </a:r>
          </a:p>
          <a:p>
            <a:pPr marL="0" indent="0">
              <a:buNone/>
            </a:pPr>
            <a:r>
              <a:rPr lang="en-US" sz="1800">
                <a:latin typeface="Courier"/>
              </a:rPr>
              <a:t>char buffer2[100];</a:t>
            </a:r>
          </a:p>
          <a:p>
            <a:pPr marL="0" indent="0">
              <a:buNone/>
            </a:pPr>
            <a:r>
              <a:rPr lang="en-US" sz="1800">
                <a:latin typeface="Courier"/>
              </a:rPr>
              <a:t>int </a:t>
            </a:r>
            <a:r>
              <a:rPr lang="en-US" sz="1800" err="1">
                <a:latin typeface="Courier"/>
              </a:rPr>
              <a:t>fd</a:t>
            </a:r>
            <a:r>
              <a:rPr lang="en-US" sz="1800">
                <a:latin typeface="Courier"/>
              </a:rPr>
              <a:t> = open(“foo.txt”, </a:t>
            </a:r>
            <a:r>
              <a:rPr lang="en-US" sz="1800">
                <a:latin typeface="Courier"/>
                <a:cs typeface="Courier"/>
              </a:rPr>
              <a:t>O_RDONLY);</a:t>
            </a:r>
          </a:p>
          <a:p>
            <a:pPr marL="0" indent="0">
              <a:buNone/>
            </a:pPr>
            <a:r>
              <a:rPr lang="en-US" sz="1800">
                <a:latin typeface="Courier"/>
              </a:rPr>
              <a:t>read(</a:t>
            </a:r>
            <a:r>
              <a:rPr lang="en-US" sz="1800" err="1">
                <a:latin typeface="Courier"/>
              </a:rPr>
              <a:t>fd</a:t>
            </a:r>
            <a:r>
              <a:rPr lang="en-US" sz="1800">
                <a:latin typeface="Courier"/>
              </a:rPr>
              <a:t>, buffer1, 100);</a:t>
            </a:r>
          </a:p>
          <a:p>
            <a:pPr marL="0" indent="0">
              <a:buNone/>
            </a:pPr>
            <a:r>
              <a:rPr lang="en-US" sz="1800">
                <a:latin typeface="Courier"/>
              </a:rPr>
              <a:t>read(</a:t>
            </a:r>
            <a:r>
              <a:rPr lang="en-US" sz="1800" err="1">
                <a:latin typeface="Courier"/>
              </a:rPr>
              <a:t>fd</a:t>
            </a:r>
            <a:r>
              <a:rPr lang="en-US" sz="1800">
                <a:latin typeface="Courier"/>
              </a:rPr>
              <a:t>, buffer2, 100);</a:t>
            </a:r>
          </a:p>
          <a:p>
            <a:pPr marL="0" indent="0">
              <a:buNone/>
            </a:pPr>
            <a:endParaRPr lang="en-US" sz="1800">
              <a:latin typeface="Courier"/>
            </a:endParaRPr>
          </a:p>
          <a:p>
            <a:pPr marL="0" indent="0">
              <a:buNone/>
            </a:pPr>
            <a:r>
              <a:rPr lang="en-US" sz="1800">
                <a:latin typeface="Courier"/>
              </a:rPr>
              <a:t>int fd2 = open(“bar.txt”, O_RDWR</a:t>
            </a:r>
            <a:r>
              <a:rPr lang="en-US" sz="1800">
                <a:latin typeface="Courier"/>
                <a:cs typeface="Courier"/>
              </a:rPr>
              <a:t>);</a:t>
            </a:r>
          </a:p>
          <a:p>
            <a:pPr marL="0" indent="0">
              <a:buNone/>
            </a:pPr>
            <a:r>
              <a:rPr lang="en-US" sz="1800">
                <a:latin typeface="Courier"/>
              </a:rPr>
              <a:t>read(fd2, buffer1, 100);</a:t>
            </a:r>
          </a:p>
          <a:p>
            <a:pPr marL="0" indent="0">
              <a:buNone/>
            </a:pPr>
            <a:r>
              <a:rPr lang="en-US" sz="1800">
                <a:latin typeface="Courier"/>
              </a:rPr>
              <a:t>write(fd2, buffer2, 100);</a:t>
            </a:r>
          </a:p>
          <a:p>
            <a:pPr marL="0" indent="0">
              <a:buNone/>
            </a:pPr>
            <a:endParaRPr lang="en-US" sz="1800">
              <a:latin typeface="Courier"/>
            </a:endParaRPr>
          </a:p>
          <a:p>
            <a:pPr marL="0" indent="0">
              <a:buNone/>
            </a:pPr>
            <a:r>
              <a:rPr lang="en-US" sz="1800">
                <a:latin typeface="Courier"/>
              </a:rPr>
              <a:t>close(</a:t>
            </a:r>
            <a:r>
              <a:rPr lang="en-US" sz="1800" err="1">
                <a:latin typeface="Courier"/>
              </a:rPr>
              <a:t>fd</a:t>
            </a:r>
            <a:r>
              <a:rPr lang="en-US" sz="1800">
                <a:latin typeface="Courier"/>
              </a:rPr>
              <a:t>); close(fd2)</a:t>
            </a:r>
          </a:p>
          <a:p>
            <a:pPr marL="0" indent="0">
              <a:buNone/>
            </a:pPr>
            <a:r>
              <a:rPr lang="en-US" sz="1800">
                <a:latin typeface="Courier"/>
              </a:rPr>
              <a:t>   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7931C2D-676A-78B6-1BDB-BF4395DBCCCC}"/>
              </a:ext>
            </a:extLst>
          </p:cNvPr>
          <p:cNvSpPr/>
          <p:nvPr/>
        </p:nvSpPr>
        <p:spPr bwMode="auto">
          <a:xfrm>
            <a:off x="5048249" y="1496368"/>
            <a:ext cx="2095502" cy="2667000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27E5701-2D57-6F2A-1BA0-BE1F9F87BE56}"/>
              </a:ext>
            </a:extLst>
          </p:cNvPr>
          <p:cNvSpPr/>
          <p:nvPr/>
        </p:nvSpPr>
        <p:spPr bwMode="auto">
          <a:xfrm>
            <a:off x="8686799" y="1295400"/>
            <a:ext cx="3047995" cy="3733800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6AFFC73-1198-A8DB-7E9A-AD731CEB6ED1}"/>
              </a:ext>
            </a:extLst>
          </p:cNvPr>
          <p:cNvCxnSpPr>
            <a:cxnSpLocks/>
          </p:cNvCxnSpPr>
          <p:nvPr/>
        </p:nvCxnSpPr>
        <p:spPr bwMode="auto">
          <a:xfrm>
            <a:off x="5048249" y="2029768"/>
            <a:ext cx="2095502" cy="0"/>
          </a:xfrm>
          <a:prstGeom prst="line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9AD13C6-51B0-DBE0-766F-9D1EA2A2D32B}"/>
              </a:ext>
            </a:extLst>
          </p:cNvPr>
          <p:cNvCxnSpPr>
            <a:cxnSpLocks/>
          </p:cNvCxnSpPr>
          <p:nvPr/>
        </p:nvCxnSpPr>
        <p:spPr bwMode="auto">
          <a:xfrm>
            <a:off x="5048249" y="2563168"/>
            <a:ext cx="2095502" cy="0"/>
          </a:xfrm>
          <a:prstGeom prst="line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90AC506-9A1C-4377-639F-C266A5726E1D}"/>
              </a:ext>
            </a:extLst>
          </p:cNvPr>
          <p:cNvCxnSpPr>
            <a:cxnSpLocks/>
          </p:cNvCxnSpPr>
          <p:nvPr/>
        </p:nvCxnSpPr>
        <p:spPr bwMode="auto">
          <a:xfrm>
            <a:off x="5048249" y="3118103"/>
            <a:ext cx="2095502" cy="0"/>
          </a:xfrm>
          <a:prstGeom prst="line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BB15B1A-63E6-8C01-802F-6C2771156C27}"/>
              </a:ext>
            </a:extLst>
          </p:cNvPr>
          <p:cNvSpPr txBox="1"/>
          <p:nvPr/>
        </p:nvSpPr>
        <p:spPr>
          <a:xfrm>
            <a:off x="5124449" y="1628170"/>
            <a:ext cx="25944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>
                <a:latin typeface="+mn-lt"/>
                <a:cs typeface="Courier"/>
              </a:rPr>
              <a:t>O: STDIN</a:t>
            </a:r>
            <a:endParaRPr lang="en-US" b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1667EC2-86B9-3631-B7B3-62953263E753}"/>
              </a:ext>
            </a:extLst>
          </p:cNvPr>
          <p:cNvSpPr txBox="1"/>
          <p:nvPr/>
        </p:nvSpPr>
        <p:spPr>
          <a:xfrm>
            <a:off x="5124448" y="2129304"/>
            <a:ext cx="25944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>
                <a:latin typeface="+mn-lt"/>
                <a:cs typeface="Courier"/>
              </a:rPr>
              <a:t>1: STDOUT</a:t>
            </a:r>
            <a:endParaRPr lang="en-US" b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A0D3925-27C6-701A-F7FE-863DF6D7200B}"/>
              </a:ext>
            </a:extLst>
          </p:cNvPr>
          <p:cNvSpPr txBox="1"/>
          <p:nvPr/>
        </p:nvSpPr>
        <p:spPr>
          <a:xfrm>
            <a:off x="5124447" y="2645202"/>
            <a:ext cx="25944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>
                <a:latin typeface="+mn-lt"/>
                <a:cs typeface="Courier"/>
              </a:rPr>
              <a:t>2: STDERR</a:t>
            </a:r>
            <a:endParaRPr lang="en-US" b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45BCC46-F679-9D11-07DF-E767283B676B}"/>
              </a:ext>
            </a:extLst>
          </p:cNvPr>
          <p:cNvSpPr txBox="1"/>
          <p:nvPr/>
        </p:nvSpPr>
        <p:spPr>
          <a:xfrm>
            <a:off x="4572000" y="4440655"/>
            <a:ext cx="3048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0">
                <a:latin typeface="+mn-lt"/>
              </a:rPr>
              <a:t>Per-Process File Descriptor Table</a:t>
            </a:r>
            <a:endParaRPr lang="en-US" sz="2400" b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B9B9435-89CE-6645-E00F-1F3C75A7E97E}"/>
              </a:ext>
            </a:extLst>
          </p:cNvPr>
          <p:cNvSpPr txBox="1"/>
          <p:nvPr/>
        </p:nvSpPr>
        <p:spPr>
          <a:xfrm>
            <a:off x="8419191" y="5164794"/>
            <a:ext cx="343081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0" dirty="0">
                <a:latin typeface="+mn-lt"/>
              </a:rPr>
              <a:t>Global Open File Description Table</a:t>
            </a:r>
            <a:endParaRPr lang="en-US" sz="2400" b="0" dirty="0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13E823B-1A8F-CB02-67BC-190C34572F93}"/>
              </a:ext>
            </a:extLst>
          </p:cNvPr>
          <p:cNvCxnSpPr>
            <a:cxnSpLocks/>
          </p:cNvCxnSpPr>
          <p:nvPr/>
        </p:nvCxnSpPr>
        <p:spPr bwMode="auto">
          <a:xfrm>
            <a:off x="8686800" y="1948934"/>
            <a:ext cx="3047994" cy="0"/>
          </a:xfrm>
          <a:prstGeom prst="line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8AA66CC-6EEC-4677-32FE-192132209BD5}"/>
              </a:ext>
            </a:extLst>
          </p:cNvPr>
          <p:cNvCxnSpPr>
            <a:cxnSpLocks/>
          </p:cNvCxnSpPr>
          <p:nvPr/>
        </p:nvCxnSpPr>
        <p:spPr bwMode="auto">
          <a:xfrm>
            <a:off x="9448800" y="1295400"/>
            <a:ext cx="0" cy="3733800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0AA7D962-C264-EF08-AD23-FC6E51809001}"/>
              </a:ext>
            </a:extLst>
          </p:cNvPr>
          <p:cNvSpPr txBox="1"/>
          <p:nvPr/>
        </p:nvSpPr>
        <p:spPr>
          <a:xfrm>
            <a:off x="8779054" y="1540303"/>
            <a:ext cx="99059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>
                <a:latin typeface="+mn-lt"/>
                <a:cs typeface="Courier"/>
              </a:rPr>
              <a:t>Mode</a:t>
            </a:r>
            <a:endParaRPr lang="en-US" sz="1400" b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ABA02B4-B904-B997-3233-DD2721D7450B}"/>
              </a:ext>
            </a:extLst>
          </p:cNvPr>
          <p:cNvSpPr txBox="1"/>
          <p:nvPr/>
        </p:nvSpPr>
        <p:spPr>
          <a:xfrm>
            <a:off x="9426122" y="1530483"/>
            <a:ext cx="99059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>
                <a:latin typeface="+mn-lt"/>
                <a:cs typeface="Courier"/>
              </a:rPr>
              <a:t>Flags</a:t>
            </a:r>
            <a:endParaRPr lang="en-US" sz="1400" b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11477B1-D365-F3A7-B0BB-234E35C34D9F}"/>
              </a:ext>
            </a:extLst>
          </p:cNvPr>
          <p:cNvSpPr txBox="1"/>
          <p:nvPr/>
        </p:nvSpPr>
        <p:spPr>
          <a:xfrm>
            <a:off x="10134599" y="1530482"/>
            <a:ext cx="99059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>
                <a:latin typeface="+mn-lt"/>
                <a:cs typeface="Courier"/>
              </a:rPr>
              <a:t>Offset</a:t>
            </a:r>
            <a:endParaRPr lang="en-US" sz="1400" b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2731074-53D8-5A00-BB2B-AD04EA51CC14}"/>
              </a:ext>
            </a:extLst>
          </p:cNvPr>
          <p:cNvSpPr txBox="1"/>
          <p:nvPr/>
        </p:nvSpPr>
        <p:spPr>
          <a:xfrm>
            <a:off x="10972800" y="1530482"/>
            <a:ext cx="99059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>
                <a:latin typeface="+mn-lt"/>
                <a:cs typeface="Courier"/>
              </a:rPr>
              <a:t>Phys</a:t>
            </a:r>
            <a:endParaRPr lang="en-US" sz="1400" b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DEECDDE-5E85-D301-6A01-166ACEA02615}"/>
              </a:ext>
            </a:extLst>
          </p:cNvPr>
          <p:cNvCxnSpPr>
            <a:cxnSpLocks/>
          </p:cNvCxnSpPr>
          <p:nvPr/>
        </p:nvCxnSpPr>
        <p:spPr bwMode="auto">
          <a:xfrm>
            <a:off x="10972800" y="1277707"/>
            <a:ext cx="0" cy="3733800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BE2E42D-D1D0-290E-D2F7-9AB94836FF68}"/>
              </a:ext>
            </a:extLst>
          </p:cNvPr>
          <p:cNvCxnSpPr>
            <a:cxnSpLocks/>
          </p:cNvCxnSpPr>
          <p:nvPr/>
        </p:nvCxnSpPr>
        <p:spPr bwMode="auto">
          <a:xfrm>
            <a:off x="10134599" y="1295400"/>
            <a:ext cx="0" cy="3733800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Title 1">
            <a:extLst>
              <a:ext uri="{FF2B5EF4-FFF2-40B4-BE49-F238E27FC236}">
                <a16:creationId xmlns:a16="http://schemas.microsoft.com/office/drawing/2014/main" id="{C8203616-284C-4264-807D-F2EB71E78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0800" y="152400"/>
            <a:ext cx="9550400" cy="533400"/>
          </a:xfrm>
        </p:spPr>
        <p:txBody>
          <a:bodyPr/>
          <a:lstStyle/>
          <a:p>
            <a:r>
              <a:rPr lang="en-US">
                <a:latin typeface="+mj-lt"/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2419820269"/>
      </p:ext>
    </p:extLst>
  </p:cSld>
  <p:clrMapOvr>
    <a:masterClrMapping/>
  </p:clrMapOvr>
  <p:transition advTm="6074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27FDA-695D-F584-7FA1-302C4ABA5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+mj-lt"/>
              </a:rPr>
              <a:t>Recall: Interrupt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EAEF7A-87D4-5E3E-49BD-713DEF8DB0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371600"/>
            <a:ext cx="11887200" cy="429683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>
                <a:latin typeface="+mn-lt"/>
              </a:rPr>
              <a:t>1) Device sends signal to APIC</a:t>
            </a:r>
          </a:p>
          <a:p>
            <a:pPr marL="0" indent="0" algn="ctr">
              <a:buNone/>
            </a:pPr>
            <a:endParaRPr lang="en-US" dirty="0">
              <a:latin typeface="+mn-lt"/>
            </a:endParaRPr>
          </a:p>
          <a:p>
            <a:pPr marL="0" indent="0" algn="ctr">
              <a:buNone/>
            </a:pPr>
            <a:r>
              <a:rPr lang="en-US" dirty="0">
                <a:latin typeface="+mn-lt"/>
              </a:rPr>
              <a:t>2) Processor detects interrupt</a:t>
            </a:r>
          </a:p>
          <a:p>
            <a:pPr marL="457200" indent="-457200" algn="ctr">
              <a:buAutoNum type="arabicParenR"/>
            </a:pPr>
            <a:endParaRPr lang="en-US" dirty="0">
              <a:latin typeface="+mn-lt"/>
            </a:endParaRPr>
          </a:p>
          <a:p>
            <a:pPr marL="0" indent="0" algn="ctr">
              <a:buNone/>
            </a:pPr>
            <a:r>
              <a:rPr lang="en-US" dirty="0">
                <a:latin typeface="+mn-lt"/>
              </a:rPr>
              <a:t>3) CPU saves Recovery State and switch to Kernel Stack</a:t>
            </a:r>
          </a:p>
          <a:p>
            <a:pPr marL="0" indent="0" algn="ctr">
              <a:buNone/>
            </a:pPr>
            <a:r>
              <a:rPr lang="en-US" dirty="0">
                <a:latin typeface="+mn-lt"/>
              </a:rPr>
              <a:t>(setting kernel mode)</a:t>
            </a:r>
          </a:p>
          <a:p>
            <a:pPr marL="457200" indent="-457200" algn="ctr">
              <a:buAutoNum type="arabicParenR"/>
            </a:pPr>
            <a:endParaRPr lang="en-US" dirty="0">
              <a:latin typeface="+mn-lt"/>
            </a:endParaRPr>
          </a:p>
          <a:p>
            <a:pPr marL="0" indent="0" algn="ctr">
              <a:buNone/>
            </a:pPr>
            <a:r>
              <a:rPr lang="en-US" dirty="0">
                <a:latin typeface="+mn-lt"/>
              </a:rPr>
              <a:t>4) CPU jumps to interrupt handler table at appropriate vector. </a:t>
            </a:r>
          </a:p>
          <a:p>
            <a:pPr marL="0" indent="0" algn="ctr">
              <a:buNone/>
            </a:pPr>
            <a:endParaRPr lang="en-US" dirty="0">
              <a:latin typeface="+mn-lt"/>
            </a:endParaRPr>
          </a:p>
          <a:p>
            <a:pPr marL="0" indent="0" algn="ctr">
              <a:buNone/>
            </a:pPr>
            <a:r>
              <a:rPr lang="en-US" dirty="0">
                <a:latin typeface="+mn-lt"/>
              </a:rPr>
              <a:t>5) Kernel runs interrupt handler</a:t>
            </a:r>
          </a:p>
          <a:p>
            <a:pPr marL="0" indent="0" algn="ctr">
              <a:buNone/>
            </a:pPr>
            <a:endParaRPr lang="en-US" dirty="0">
              <a:latin typeface="+mn-lt"/>
            </a:endParaRPr>
          </a:p>
          <a:p>
            <a:pPr marL="0" indent="0" algn="ctr">
              <a:buNone/>
            </a:pPr>
            <a:r>
              <a:rPr lang="en-US" dirty="0">
                <a:latin typeface="+mn-lt"/>
              </a:rPr>
              <a:t>6) Restore user program</a:t>
            </a:r>
          </a:p>
          <a:p>
            <a:pPr marL="0" indent="0" algn="ctr">
              <a:buNone/>
            </a:pPr>
            <a:endParaRPr lang="en-US" dirty="0">
              <a:latin typeface="+mn-lt"/>
            </a:endParaRPr>
          </a:p>
          <a:p>
            <a:pPr marL="0" indent="0" algn="ctr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04022709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27FDA-695D-F584-7FA1-302C4ABA5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+mj-lt"/>
              </a:rPr>
              <a:t>Recall: System Call/Exceptions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EAEF7A-87D4-5E3E-49BD-713DEF8DB0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143000"/>
            <a:ext cx="11887200" cy="4296833"/>
          </a:xfrm>
        </p:spPr>
        <p:txBody>
          <a:bodyPr/>
          <a:lstStyle/>
          <a:p>
            <a:pPr marL="0" indent="0" algn="ctr">
              <a:buNone/>
            </a:pPr>
            <a:endParaRPr lang="en-US" dirty="0">
              <a:latin typeface="+mn-lt"/>
            </a:endParaRPr>
          </a:p>
          <a:p>
            <a:pPr marL="0" indent="0" algn="ctr">
              <a:buNone/>
            </a:pPr>
            <a:r>
              <a:rPr lang="en-US" dirty="0">
                <a:latin typeface="+mn-lt"/>
              </a:rPr>
              <a:t>1) Processor traps</a:t>
            </a:r>
          </a:p>
          <a:p>
            <a:pPr marL="457200" indent="-457200" algn="ctr">
              <a:buAutoNum type="arabicParenR"/>
            </a:pPr>
            <a:endParaRPr lang="en-US" dirty="0">
              <a:latin typeface="+mn-lt"/>
            </a:endParaRPr>
          </a:p>
          <a:p>
            <a:pPr marL="0" indent="0" algn="ctr">
              <a:buNone/>
            </a:pPr>
            <a:r>
              <a:rPr lang="en-US" dirty="0">
                <a:latin typeface="+mn-lt"/>
              </a:rPr>
              <a:t>2) CPU saves Recovery State, sets kernel mode and switch to Kernel Stack</a:t>
            </a:r>
          </a:p>
          <a:p>
            <a:pPr marL="457200" indent="-457200" algn="ctr">
              <a:buAutoNum type="arabicParenR"/>
            </a:pPr>
            <a:endParaRPr lang="en-US" dirty="0">
              <a:latin typeface="+mn-lt"/>
            </a:endParaRPr>
          </a:p>
          <a:p>
            <a:pPr marL="0" indent="0" algn="ctr">
              <a:buNone/>
            </a:pPr>
            <a:r>
              <a:rPr lang="en-US" dirty="0">
                <a:latin typeface="+mn-lt"/>
              </a:rPr>
              <a:t>3) CPU jumps to interrupt handler table at appropriate vector. </a:t>
            </a:r>
          </a:p>
          <a:p>
            <a:pPr marL="0" indent="0" algn="ctr">
              <a:buNone/>
            </a:pPr>
            <a:endParaRPr lang="en-US" dirty="0">
              <a:latin typeface="+mn-lt"/>
            </a:endParaRPr>
          </a:p>
          <a:p>
            <a:pPr marL="0" indent="0" algn="ctr">
              <a:buNone/>
            </a:pPr>
            <a:r>
              <a:rPr lang="en-US" dirty="0">
                <a:latin typeface="+mn-lt"/>
              </a:rPr>
              <a:t>4) Kernel runs interrupt handler</a:t>
            </a:r>
          </a:p>
          <a:p>
            <a:pPr marL="0" indent="0" algn="ctr">
              <a:buNone/>
            </a:pPr>
            <a:endParaRPr lang="en-US" dirty="0">
              <a:latin typeface="+mn-lt"/>
            </a:endParaRPr>
          </a:p>
          <a:p>
            <a:pPr marL="0" indent="0" algn="ctr">
              <a:buNone/>
            </a:pPr>
            <a:r>
              <a:rPr lang="en-US" dirty="0">
                <a:latin typeface="+mn-lt"/>
              </a:rPr>
              <a:t>5) Restore user program</a:t>
            </a:r>
          </a:p>
          <a:p>
            <a:pPr marL="0" indent="0" algn="ctr">
              <a:buNone/>
            </a:pPr>
            <a:endParaRPr lang="en-US" dirty="0">
              <a:latin typeface="+mn-lt"/>
            </a:endParaRPr>
          </a:p>
          <a:p>
            <a:pPr marL="0" indent="0" algn="ctr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81814825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BB7467-43EB-8C57-358D-79D756241B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6D868-55AC-1C5B-B626-54E3EE1FD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Recall: User Stack/Kernel Stack (User Mode)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651968-0442-D57E-C6D5-2844B7150A14}"/>
              </a:ext>
            </a:extLst>
          </p:cNvPr>
          <p:cNvSpPr txBox="1">
            <a:spLocks/>
          </p:cNvSpPr>
          <p:nvPr/>
        </p:nvSpPr>
        <p:spPr bwMode="auto">
          <a:xfrm>
            <a:off x="228600" y="1143000"/>
            <a:ext cx="4492925" cy="533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en-US" kern="0" dirty="0">
                <a:latin typeface="+mn-lt"/>
              </a:rPr>
              <a:t>User-Level Process</a:t>
            </a:r>
          </a:p>
          <a:p>
            <a:pPr marL="0" indent="0" algn="ctr">
              <a:buFontTx/>
              <a:buNone/>
            </a:pPr>
            <a:endParaRPr lang="en-US" kern="0" dirty="0">
              <a:latin typeface="+mn-lt"/>
            </a:endParaRPr>
          </a:p>
          <a:p>
            <a:pPr marL="0" indent="0" algn="ctr">
              <a:buFontTx/>
              <a:buNone/>
            </a:pPr>
            <a:endParaRPr lang="en-US" kern="0" dirty="0">
              <a:latin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A4618D-D2B8-8120-08C4-0630547C896E}"/>
              </a:ext>
            </a:extLst>
          </p:cNvPr>
          <p:cNvSpPr txBox="1"/>
          <p:nvPr/>
        </p:nvSpPr>
        <p:spPr>
          <a:xfrm>
            <a:off x="1616016" y="1892393"/>
            <a:ext cx="1932316" cy="138499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marL="0" indent="0">
              <a:buFontTx/>
              <a:buNone/>
            </a:pPr>
            <a:r>
              <a:rPr lang="en-US" sz="1400" kern="0" dirty="0">
                <a:solidFill>
                  <a:schemeClr val="bg1"/>
                </a:solidFill>
                <a:latin typeface="Courier"/>
              </a:rPr>
              <a:t>foo() {</a:t>
            </a:r>
          </a:p>
          <a:p>
            <a:pPr marL="0" indent="0">
              <a:buFontTx/>
              <a:buNone/>
            </a:pPr>
            <a:r>
              <a:rPr lang="en-US" sz="1400" kern="0" dirty="0">
                <a:solidFill>
                  <a:schemeClr val="bg1"/>
                </a:solidFill>
                <a:latin typeface="Courier"/>
              </a:rPr>
              <a:t> int x, y;</a:t>
            </a:r>
          </a:p>
          <a:p>
            <a:pPr marL="0" indent="0">
              <a:buFontTx/>
              <a:buNone/>
            </a:pPr>
            <a:r>
              <a:rPr lang="en-US" sz="1400" kern="0" dirty="0">
                <a:solidFill>
                  <a:schemeClr val="bg1"/>
                </a:solidFill>
                <a:latin typeface="Courier"/>
              </a:rPr>
              <a:t> while(..) {</a:t>
            </a:r>
          </a:p>
          <a:p>
            <a:pPr marL="0" indent="0">
              <a:buFontTx/>
              <a:buNone/>
            </a:pPr>
            <a:r>
              <a:rPr lang="en-US" sz="1400" kern="0" dirty="0">
                <a:solidFill>
                  <a:schemeClr val="bg1"/>
                </a:solidFill>
                <a:latin typeface="Courier"/>
              </a:rPr>
              <a:t>  x=x+1;</a:t>
            </a:r>
          </a:p>
          <a:p>
            <a:pPr marL="0" indent="0">
              <a:buFontTx/>
              <a:buNone/>
            </a:pPr>
            <a:r>
              <a:rPr lang="en-US" sz="1400" kern="0" dirty="0">
                <a:solidFill>
                  <a:schemeClr val="bg1"/>
                </a:solidFill>
                <a:latin typeface="Courier"/>
              </a:rPr>
              <a:t>  Y=y-2;</a:t>
            </a:r>
          </a:p>
          <a:p>
            <a:pPr marL="0" indent="0">
              <a:buFontTx/>
              <a:buNone/>
            </a:pPr>
            <a:r>
              <a:rPr lang="en-US" sz="1400" kern="0" dirty="0">
                <a:solidFill>
                  <a:schemeClr val="bg1"/>
                </a:solidFill>
                <a:latin typeface="Courier"/>
              </a:rPr>
              <a:t>}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12C9184-DDB8-0F1F-7552-0076B59815AE}"/>
              </a:ext>
            </a:extLst>
          </p:cNvPr>
          <p:cNvSpPr/>
          <p:nvPr/>
        </p:nvSpPr>
        <p:spPr bwMode="auto">
          <a:xfrm>
            <a:off x="1880557" y="4252298"/>
            <a:ext cx="1403231" cy="2122097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5B8EAFD-47AF-5E9D-19D6-FDE7F4711F5F}"/>
              </a:ext>
            </a:extLst>
          </p:cNvPr>
          <p:cNvSpPr txBox="1">
            <a:spLocks/>
          </p:cNvSpPr>
          <p:nvPr/>
        </p:nvSpPr>
        <p:spPr bwMode="auto">
          <a:xfrm>
            <a:off x="335711" y="3768693"/>
            <a:ext cx="4492925" cy="533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en-US" kern="0" dirty="0">
                <a:latin typeface="+mn-lt"/>
              </a:rPr>
              <a:t>User Stack</a:t>
            </a:r>
          </a:p>
          <a:p>
            <a:pPr marL="0" indent="0" algn="ctr">
              <a:buFontTx/>
              <a:buNone/>
            </a:pPr>
            <a:endParaRPr lang="en-US" kern="0" dirty="0">
              <a:latin typeface="+mn-lt"/>
            </a:endParaRPr>
          </a:p>
          <a:p>
            <a:pPr marL="0" indent="0" algn="ctr">
              <a:buFontTx/>
              <a:buNone/>
            </a:pPr>
            <a:endParaRPr lang="en-US" kern="0" dirty="0">
              <a:latin typeface="+mn-l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A5ABBA-0001-DC1B-5393-E1611167CF3E}"/>
              </a:ext>
            </a:extLst>
          </p:cNvPr>
          <p:cNvSpPr txBox="1"/>
          <p:nvPr/>
        </p:nvSpPr>
        <p:spPr>
          <a:xfrm>
            <a:off x="8490310" y="1892393"/>
            <a:ext cx="2380890" cy="138499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marL="0" indent="0">
              <a:buFontTx/>
              <a:buNone/>
            </a:pPr>
            <a:r>
              <a:rPr lang="en-US" sz="1400" kern="0" dirty="0" err="1">
                <a:solidFill>
                  <a:schemeClr val="bg1"/>
                </a:solidFill>
                <a:latin typeface="Courier"/>
              </a:rPr>
              <a:t>interrupt_handler</a:t>
            </a:r>
            <a:r>
              <a:rPr lang="en-US" sz="1400" kern="0" dirty="0">
                <a:solidFill>
                  <a:schemeClr val="bg1"/>
                </a:solidFill>
                <a:latin typeface="Courier"/>
              </a:rPr>
              <a:t>(){</a:t>
            </a:r>
          </a:p>
          <a:p>
            <a:pPr marL="0" indent="0">
              <a:buFontTx/>
              <a:buNone/>
            </a:pPr>
            <a:r>
              <a:rPr lang="en-US" sz="1400" kern="0" dirty="0">
                <a:solidFill>
                  <a:schemeClr val="bg1"/>
                </a:solidFill>
                <a:latin typeface="Courier"/>
              </a:rPr>
              <a:t>   push </a:t>
            </a:r>
            <a:r>
              <a:rPr lang="en-US" sz="1400" kern="0" dirty="0" err="1">
                <a:solidFill>
                  <a:schemeClr val="bg1"/>
                </a:solidFill>
                <a:latin typeface="Courier"/>
              </a:rPr>
              <a:t>eax</a:t>
            </a:r>
            <a:endParaRPr lang="en-US" sz="1400" kern="0" dirty="0">
              <a:solidFill>
                <a:schemeClr val="bg1"/>
              </a:solidFill>
              <a:latin typeface="Courier"/>
            </a:endParaRPr>
          </a:p>
          <a:p>
            <a:pPr marL="0" indent="0">
              <a:buFontTx/>
              <a:buNone/>
            </a:pPr>
            <a:r>
              <a:rPr lang="en-US" sz="1400" kern="0" dirty="0">
                <a:solidFill>
                  <a:schemeClr val="bg1"/>
                </a:solidFill>
                <a:latin typeface="Courier"/>
              </a:rPr>
              <a:t>   push </a:t>
            </a:r>
            <a:r>
              <a:rPr lang="en-US" sz="1400" kern="0" dirty="0" err="1">
                <a:solidFill>
                  <a:schemeClr val="bg1"/>
                </a:solidFill>
                <a:latin typeface="Courier"/>
              </a:rPr>
              <a:t>ebx</a:t>
            </a:r>
            <a:endParaRPr lang="en-US" sz="1400" kern="0" dirty="0">
              <a:solidFill>
                <a:schemeClr val="bg1"/>
              </a:solidFill>
              <a:latin typeface="Courier"/>
            </a:endParaRPr>
          </a:p>
          <a:p>
            <a:pPr marL="0" indent="0">
              <a:buFontTx/>
              <a:buNone/>
            </a:pPr>
            <a:r>
              <a:rPr lang="en-US" sz="1400" kern="0" dirty="0">
                <a:solidFill>
                  <a:schemeClr val="bg1"/>
                </a:solidFill>
                <a:latin typeface="Courier"/>
              </a:rPr>
              <a:t>   …</a:t>
            </a:r>
          </a:p>
          <a:p>
            <a:pPr marL="0" indent="0">
              <a:buFontTx/>
              <a:buNone/>
            </a:pPr>
            <a:r>
              <a:rPr lang="en-US" sz="1400" kern="0" dirty="0">
                <a:solidFill>
                  <a:schemeClr val="bg1"/>
                </a:solidFill>
                <a:latin typeface="Courier"/>
              </a:rPr>
              <a:t>}</a:t>
            </a:r>
          </a:p>
          <a:p>
            <a:pPr marL="0" indent="0">
              <a:buFontTx/>
              <a:buNone/>
            </a:pPr>
            <a:endParaRPr lang="en-US" sz="1400" kern="0" dirty="0">
              <a:solidFill>
                <a:schemeClr val="bg1"/>
              </a:solidFill>
              <a:latin typeface="Courier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2D1337C-750E-D16C-6711-695044352D9A}"/>
              </a:ext>
            </a:extLst>
          </p:cNvPr>
          <p:cNvSpPr/>
          <p:nvPr/>
        </p:nvSpPr>
        <p:spPr bwMode="auto">
          <a:xfrm>
            <a:off x="9014603" y="4240796"/>
            <a:ext cx="1403231" cy="2122097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A60FADB-BFF4-360E-0669-AD25FA8FBBC0}"/>
              </a:ext>
            </a:extLst>
          </p:cNvPr>
          <p:cNvSpPr txBox="1">
            <a:spLocks/>
          </p:cNvSpPr>
          <p:nvPr/>
        </p:nvSpPr>
        <p:spPr bwMode="auto">
          <a:xfrm>
            <a:off x="7469755" y="3718898"/>
            <a:ext cx="4492925" cy="533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en-US" kern="0" dirty="0">
                <a:latin typeface="+mn-lt"/>
              </a:rPr>
              <a:t>Kernel (Exception) Stack</a:t>
            </a:r>
          </a:p>
          <a:p>
            <a:pPr marL="0" indent="0" algn="ctr">
              <a:buFontTx/>
              <a:buNone/>
            </a:pPr>
            <a:endParaRPr lang="en-US" kern="0" dirty="0">
              <a:latin typeface="+mn-lt"/>
            </a:endParaRPr>
          </a:p>
          <a:p>
            <a:pPr marL="0" indent="0" algn="ctr">
              <a:buFontTx/>
              <a:buNone/>
            </a:pPr>
            <a:endParaRPr lang="en-US" kern="0" dirty="0">
              <a:latin typeface="+mn-lt"/>
            </a:endParaRP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9025DC55-07A2-B8BF-4B5D-189B608A1BE0}"/>
              </a:ext>
            </a:extLst>
          </p:cNvPr>
          <p:cNvSpPr txBox="1">
            <a:spLocks/>
          </p:cNvSpPr>
          <p:nvPr/>
        </p:nvSpPr>
        <p:spPr bwMode="auto">
          <a:xfrm>
            <a:off x="7368396" y="1053260"/>
            <a:ext cx="4492925" cy="533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en-US" kern="0" dirty="0">
                <a:latin typeface="+mn-lt"/>
              </a:rPr>
              <a:t>Kernel</a:t>
            </a:r>
          </a:p>
          <a:p>
            <a:pPr marL="0" indent="0" algn="ctr">
              <a:buFontTx/>
              <a:buNone/>
            </a:pPr>
            <a:endParaRPr lang="en-US" kern="0" dirty="0">
              <a:latin typeface="+mn-lt"/>
            </a:endParaRPr>
          </a:p>
          <a:p>
            <a:pPr marL="0" indent="0" algn="ctr">
              <a:buFontTx/>
              <a:buNone/>
            </a:pPr>
            <a:endParaRPr lang="en-US" kern="0" dirty="0">
              <a:latin typeface="+mn-lt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20D825B3-FA1A-B930-3267-FE2A533E0185}"/>
              </a:ext>
            </a:extLst>
          </p:cNvPr>
          <p:cNvSpPr/>
          <p:nvPr/>
        </p:nvSpPr>
        <p:spPr bwMode="auto">
          <a:xfrm>
            <a:off x="5699903" y="1960871"/>
            <a:ext cx="904335" cy="425771"/>
          </a:xfrm>
          <a:prstGeom prst="roundRec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esp</a:t>
            </a: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D6D6D6B9-3E2C-D5B2-7BCD-02CB63DDE567}"/>
              </a:ext>
            </a:extLst>
          </p:cNvPr>
          <p:cNvSpPr txBox="1">
            <a:spLocks/>
          </p:cNvSpPr>
          <p:nvPr/>
        </p:nvSpPr>
        <p:spPr bwMode="auto">
          <a:xfrm>
            <a:off x="3905609" y="1319960"/>
            <a:ext cx="4492925" cy="533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en-US" kern="0" dirty="0">
                <a:latin typeface="+mn-lt"/>
              </a:rPr>
              <a:t>Registers</a:t>
            </a:r>
          </a:p>
          <a:p>
            <a:pPr marL="0" indent="0" algn="ctr">
              <a:buFontTx/>
              <a:buNone/>
            </a:pPr>
            <a:endParaRPr lang="en-US" kern="0" dirty="0">
              <a:latin typeface="+mn-lt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77F3FB46-5617-4748-D05B-981883F48C1A}"/>
              </a:ext>
            </a:extLst>
          </p:cNvPr>
          <p:cNvSpPr/>
          <p:nvPr/>
        </p:nvSpPr>
        <p:spPr bwMode="auto">
          <a:xfrm>
            <a:off x="5699903" y="2584890"/>
            <a:ext cx="904335" cy="425771"/>
          </a:xfrm>
          <a:prstGeom prst="roundRec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eip</a:t>
            </a: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D34DCA39-A5B6-7919-1E1D-24DAAA54A06E}"/>
              </a:ext>
            </a:extLst>
          </p:cNvPr>
          <p:cNvSpPr/>
          <p:nvPr/>
        </p:nvSpPr>
        <p:spPr bwMode="auto">
          <a:xfrm>
            <a:off x="5699902" y="3277388"/>
            <a:ext cx="904335" cy="425771"/>
          </a:xfrm>
          <a:prstGeom prst="roundRec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eflags</a:t>
            </a: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C968771F-B187-0946-12B2-6D6424722688}"/>
              </a:ext>
            </a:extLst>
          </p:cNvPr>
          <p:cNvSpPr/>
          <p:nvPr/>
        </p:nvSpPr>
        <p:spPr bwMode="auto">
          <a:xfrm>
            <a:off x="5699902" y="3969886"/>
            <a:ext cx="904335" cy="425771"/>
          </a:xfrm>
          <a:prstGeom prst="roundRec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eax</a:t>
            </a: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90A66806-F5BC-EAC8-D347-7E1AE87D32E2}"/>
              </a:ext>
            </a:extLst>
          </p:cNvPr>
          <p:cNvSpPr/>
          <p:nvPr/>
        </p:nvSpPr>
        <p:spPr bwMode="auto">
          <a:xfrm>
            <a:off x="5699902" y="4639768"/>
            <a:ext cx="904335" cy="425771"/>
          </a:xfrm>
          <a:prstGeom prst="roundRec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ebx</a:t>
            </a: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B6E416FA-8807-5315-EF00-34285783B618}"/>
              </a:ext>
            </a:extLst>
          </p:cNvPr>
          <p:cNvSpPr/>
          <p:nvPr/>
        </p:nvSpPr>
        <p:spPr bwMode="auto">
          <a:xfrm>
            <a:off x="5699902" y="5309650"/>
            <a:ext cx="904335" cy="425771"/>
          </a:xfrm>
          <a:prstGeom prst="roundRec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…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A720D30-85C2-2A37-AB5F-1B4AE39A65C8}"/>
              </a:ext>
            </a:extLst>
          </p:cNvPr>
          <p:cNvCxnSpPr/>
          <p:nvPr/>
        </p:nvCxnSpPr>
        <p:spPr bwMode="auto">
          <a:xfrm>
            <a:off x="1880557" y="4698521"/>
            <a:ext cx="1403231" cy="0"/>
          </a:xfrm>
          <a:prstGeom prst="line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01C6DF7-864E-CB8D-5080-18F6E3D7BA92}"/>
              </a:ext>
            </a:extLst>
          </p:cNvPr>
          <p:cNvCxnSpPr/>
          <p:nvPr/>
        </p:nvCxnSpPr>
        <p:spPr bwMode="auto">
          <a:xfrm>
            <a:off x="1880557" y="5184476"/>
            <a:ext cx="1403231" cy="0"/>
          </a:xfrm>
          <a:prstGeom prst="line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CC1CD1F9-67BB-3834-553B-78825F8940D6}"/>
              </a:ext>
            </a:extLst>
          </p:cNvPr>
          <p:cNvSpPr txBox="1">
            <a:spLocks/>
          </p:cNvSpPr>
          <p:nvPr/>
        </p:nvSpPr>
        <p:spPr bwMode="auto">
          <a:xfrm>
            <a:off x="2370828" y="4354677"/>
            <a:ext cx="510396" cy="29126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en-US" sz="1400" kern="0" dirty="0">
                <a:latin typeface="+mn-lt"/>
              </a:rPr>
              <a:t>x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C5C90557-1C60-B55B-A13B-F8A08EED0EA6}"/>
              </a:ext>
            </a:extLst>
          </p:cNvPr>
          <p:cNvSpPr txBox="1">
            <a:spLocks/>
          </p:cNvSpPr>
          <p:nvPr/>
        </p:nvSpPr>
        <p:spPr bwMode="auto">
          <a:xfrm>
            <a:off x="2370828" y="4846683"/>
            <a:ext cx="510396" cy="29126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en-US" sz="1400" kern="0" dirty="0">
                <a:latin typeface="+mn-lt"/>
              </a:rPr>
              <a:t>y</a:t>
            </a:r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33394845-4024-312F-F695-A4D6BC1A12D7}"/>
              </a:ext>
            </a:extLst>
          </p:cNvPr>
          <p:cNvCxnSpPr>
            <a:stCxn id="17" idx="1"/>
            <a:endCxn id="7" idx="3"/>
          </p:cNvCxnSpPr>
          <p:nvPr/>
        </p:nvCxnSpPr>
        <p:spPr bwMode="auto">
          <a:xfrm rot="10800000" flipV="1">
            <a:off x="3283789" y="2173757"/>
            <a:ext cx="2416115" cy="3139590"/>
          </a:xfrm>
          <a:prstGeom prst="bentConnector3">
            <a:avLst/>
          </a:prstGeom>
          <a:ln w="28575">
            <a:headEnd type="none" w="med" len="med"/>
            <a:tailEnd type="triangle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7B3ECE0B-F874-1A82-635E-11B039C57EE5}"/>
              </a:ext>
            </a:extLst>
          </p:cNvPr>
          <p:cNvCxnSpPr>
            <a:cxnSpLocks/>
            <a:stCxn id="19" idx="1"/>
          </p:cNvCxnSpPr>
          <p:nvPr/>
        </p:nvCxnSpPr>
        <p:spPr bwMode="auto">
          <a:xfrm rot="10800000" flipV="1">
            <a:off x="3548335" y="2797775"/>
            <a:ext cx="2151569" cy="1"/>
          </a:xfrm>
          <a:prstGeom prst="bentConnector3">
            <a:avLst/>
          </a:prstGeom>
          <a:ln w="28575">
            <a:headEnd type="none" w="med" len="med"/>
            <a:tailEnd type="triangle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8487328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9|11.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|12.5|27|53.2|36.9|49.1|18.8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7.3|21.2|11.8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9.7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5.2|32.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5|26.3|15.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3|74|3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|5.9|5.2|5.7|18.3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7.7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.2|71.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2|6.7|3.6|10.4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7.3|39.5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9|25.1|19.3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7.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3|30.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8|20.2|12.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.2|12.4|30.6|5.1|14.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5|56.7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|41.6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.7|26.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0.9"/>
</p:tagLst>
</file>

<file path=ppt/theme/theme1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571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571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>
            <a:latin typeface="Gill Sans Light"/>
          </a:defRPr>
        </a:defPPr>
      </a:lstStyle>
    </a:txDef>
  </a:objectDefaults>
  <a:extraClrSchemeLst>
    <a:extraClrScheme>
      <a:clrScheme name="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4829</Words>
  <Application>Microsoft Office PowerPoint</Application>
  <PresentationFormat>Widescreen</PresentationFormat>
  <Paragraphs>876</Paragraphs>
  <Slides>61</Slides>
  <Notes>55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9" baseType="lpstr">
      <vt:lpstr>Arial</vt:lpstr>
      <vt:lpstr>Comic Sans MS</vt:lpstr>
      <vt:lpstr>Consolas</vt:lpstr>
      <vt:lpstr>Courier</vt:lpstr>
      <vt:lpstr>Courier New</vt:lpstr>
      <vt:lpstr>Gill Sans</vt:lpstr>
      <vt:lpstr>Gill Sans Light</vt:lpstr>
      <vt:lpstr>Office</vt:lpstr>
      <vt:lpstr>CS162 Operating Systems and Systems Programming Lecture 4  Systems Programming Processes and Communication </vt:lpstr>
      <vt:lpstr>Admistratrivia</vt:lpstr>
      <vt:lpstr>Admistratrivia</vt:lpstr>
      <vt:lpstr>We (still) don’t bite!</vt:lpstr>
      <vt:lpstr>Recall: Hardware must support </vt:lpstr>
      <vt:lpstr>Recall: Really Really Really Big Idea</vt:lpstr>
      <vt:lpstr>Recall: Interrupt Summary</vt:lpstr>
      <vt:lpstr>Recall: System Call/Exceptions</vt:lpstr>
      <vt:lpstr>Recall: User Stack/Kernel Stack (User Mode)</vt:lpstr>
      <vt:lpstr>Recall: User Stack/Kernel Stack (Kernel Mode)</vt:lpstr>
      <vt:lpstr>Three “Prongs” for the Class</vt:lpstr>
      <vt:lpstr>Goals for Today</vt:lpstr>
      <vt:lpstr>Goal 1: The Process API</vt:lpstr>
      <vt:lpstr>Simple is Beautiful</vt:lpstr>
      <vt:lpstr>Keeping it in the family</vt:lpstr>
      <vt:lpstr>Examples</vt:lpstr>
      <vt:lpstr>Children in the Wild (well, in the Kernel)</vt:lpstr>
      <vt:lpstr>Children in the Wild (well, in the Kernel)</vt:lpstr>
      <vt:lpstr>Process Management API</vt:lpstr>
      <vt:lpstr>Process Management API</vt:lpstr>
      <vt:lpstr>Exit()</vt:lpstr>
      <vt:lpstr>Process Management API</vt:lpstr>
      <vt:lpstr>A fork in the road</vt:lpstr>
      <vt:lpstr>Forking under the hood</vt:lpstr>
      <vt:lpstr>Using Fork</vt:lpstr>
      <vt:lpstr>Forked Processes &amp; Identical Twins</vt:lpstr>
      <vt:lpstr>Forking: Where to restart? </vt:lpstr>
      <vt:lpstr>Forked Process: Who am I? </vt:lpstr>
      <vt:lpstr>Fork Ordering</vt:lpstr>
      <vt:lpstr>Review: The Life of a Fork() Syscall</vt:lpstr>
      <vt:lpstr>The Battle Continues</vt:lpstr>
      <vt:lpstr>Process Management API</vt:lpstr>
      <vt:lpstr>Exec()</vt:lpstr>
      <vt:lpstr>Isn’t this wasteful?</vt:lpstr>
      <vt:lpstr>Fork/Exec Pattern</vt:lpstr>
      <vt:lpstr>Process Management API</vt:lpstr>
      <vt:lpstr>Wait()</vt:lpstr>
      <vt:lpstr>Process Management API</vt:lpstr>
      <vt:lpstr>What is a Signal?</vt:lpstr>
      <vt:lpstr>What is a Signal?</vt:lpstr>
      <vt:lpstr>Signals in the Wild (in the Linux Kernel)</vt:lpstr>
      <vt:lpstr>Process Management API</vt:lpstr>
      <vt:lpstr>Goal 2: Input/Output in Linux</vt:lpstr>
      <vt:lpstr>Goal 2: Input/Output in Linux</vt:lpstr>
      <vt:lpstr>Radical in 1974!</vt:lpstr>
      <vt:lpstr>Core tenants of UNIX/IO interface</vt:lpstr>
      <vt:lpstr>Introducing the File Descriptor</vt:lpstr>
      <vt:lpstr>FDs in the Wild (well, in the Kernel)</vt:lpstr>
      <vt:lpstr>Table of Open File Description</vt:lpstr>
      <vt:lpstr>Manipulating FDs</vt:lpstr>
      <vt:lpstr>Manipulating FDs (2)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dc:description/>
  <cp:lastModifiedBy/>
  <cp:revision>1</cp:revision>
  <dcterms:created xsi:type="dcterms:W3CDTF">2025-01-30T18:16:19Z</dcterms:created>
  <dcterms:modified xsi:type="dcterms:W3CDTF">2025-01-30T18:17:08Z</dcterms:modified>
</cp:coreProperties>
</file>