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4"/>
  </p:notesMasterIdLst>
  <p:handoutMasterIdLst>
    <p:handoutMasterId r:id="rId15"/>
  </p:handoutMasterIdLst>
  <p:sldIdLst>
    <p:sldId id="256" r:id="rId2"/>
    <p:sldId id="268" r:id="rId3"/>
    <p:sldId id="269" r:id="rId4"/>
    <p:sldId id="259" r:id="rId5"/>
    <p:sldId id="264" r:id="rId6"/>
    <p:sldId id="265" r:id="rId7"/>
    <p:sldId id="266" r:id="rId8"/>
    <p:sldId id="267" r:id="rId9"/>
    <p:sldId id="1936" r:id="rId10"/>
    <p:sldId id="1946" r:id="rId11"/>
    <p:sldId id="1947" r:id="rId12"/>
    <p:sldId id="1944" r:id="rId13"/>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974" autoAdjust="0"/>
    <p:restoredTop sz="77908" autoAdjust="0"/>
  </p:normalViewPr>
  <p:slideViewPr>
    <p:cSldViewPr>
      <p:cViewPr varScale="1">
        <p:scale>
          <a:sx n="64" d="100"/>
          <a:sy n="64" d="100"/>
        </p:scale>
        <p:origin x="965" y="6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629"/>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The virtual page number is 3 with a page offset of 0x374. Looking up page table entry for virtual page 3, we see that the page is resident in memory (i.e. valid bit = 1) and lives in physical page 2, so the corresponding physical address is (2&lt;</a:t>
            </a:r>
            <a:endParaRPr lang="en-SE" dirty="0"/>
          </a:p>
          <a:p>
            <a:endParaRPr lang="en-SE" dirty="0"/>
          </a:p>
        </p:txBody>
      </p:sp>
    </p:spTree>
    <p:extLst>
      <p:ext uri="{BB962C8B-B14F-4D97-AF65-F5344CB8AC3E}">
        <p14:creationId xmlns:p14="http://schemas.microsoft.com/office/powerpoint/2010/main" val="1088164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GB" b="0" i="0" dirty="0">
                <a:effectLst/>
                <a:latin typeface="var(--font-fk-grotesk)"/>
              </a:rPr>
              <a:t>Calculate the Number of Bits Used for Indexing Each Level</a:t>
            </a:r>
          </a:p>
          <a:p>
            <a:pPr algn="l"/>
            <a:r>
              <a:rPr lang="en-GB" b="0" i="0" dirty="0">
                <a:effectLst/>
                <a:latin typeface="KaTeX_Main"/>
              </a:rPr>
              <a:t>2048=2112048=211</a:t>
            </a:r>
            <a:r>
              <a:rPr lang="en-GB" b="0" i="0" dirty="0">
                <a:effectLst/>
                <a:latin typeface="fkGroteskNeue"/>
              </a:rPr>
              <a:t>So, each page table index uses 11 bits.</a:t>
            </a:r>
          </a:p>
          <a:p>
            <a:endParaRPr lang="en-SE" dirty="0"/>
          </a:p>
        </p:txBody>
      </p:sp>
    </p:spTree>
    <p:extLst>
      <p:ext uri="{BB962C8B-B14F-4D97-AF65-F5344CB8AC3E}">
        <p14:creationId xmlns:p14="http://schemas.microsoft.com/office/powerpoint/2010/main" val="4089104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Resident</a:t>
            </a:r>
          </a:p>
          <a:p>
            <a:r>
              <a:rPr lang="en-GB" dirty="0"/>
              <a:t>Set Size (RSS) of 512MB and a </a:t>
            </a:r>
            <a:endParaRPr lang="en-SE" dirty="0"/>
          </a:p>
        </p:txBody>
      </p:sp>
    </p:spTree>
    <p:extLst>
      <p:ext uri="{BB962C8B-B14F-4D97-AF65-F5344CB8AC3E}">
        <p14:creationId xmlns:p14="http://schemas.microsoft.com/office/powerpoint/2010/main" val="3362084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u23ROrlSK_g" TargetMode="External"/><Relationship Id="rId2" Type="http://schemas.openxmlformats.org/officeDocument/2006/relationships/hyperlink" Target="https://www.youtube.com/watch?v=16kaPQtYo28" TargetMode="External"/><Relationship Id="rId1" Type="http://schemas.openxmlformats.org/officeDocument/2006/relationships/slideLayout" Target="../slideLayouts/slideLayout2.xml"/><Relationship Id="rId4" Type="http://schemas.openxmlformats.org/officeDocument/2006/relationships/hyperlink" Target="https://www.youtube.com/watch?v=jeJIKKQcqpU"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br>
              <a:rPr lang="en-US" sz="3000" dirty="0"/>
            </a:br>
            <a:r>
              <a:rPr lang="en-GB" sz="3000" dirty="0"/>
              <a:t>CSC 112: Computer Operating Systems</a:t>
            </a:r>
            <a:br>
              <a:rPr lang="en-GB" sz="3000" dirty="0"/>
            </a:br>
            <a:r>
              <a:rPr lang="en-GB" sz="3000" dirty="0"/>
              <a:t>Lecture 8</a:t>
            </a:r>
            <a:br>
              <a:rPr lang="en-GB" sz="3000" dirty="0"/>
            </a:br>
            <a:br>
              <a:rPr lang="en-GB" sz="3000" dirty="0"/>
            </a:br>
            <a:br>
              <a:rPr lang="en-GB" sz="3000" dirty="0"/>
            </a:br>
            <a:r>
              <a:rPr lang="en-GB" sz="3000" dirty="0"/>
              <a:t>Memory System II: </a:t>
            </a:r>
            <a:r>
              <a:rPr lang="en-US" sz="3000" dirty="0"/>
              <a:t>Paging</a:t>
            </a:r>
            <a:br>
              <a:rPr lang="en-US" sz="3000" dirty="0"/>
            </a:br>
            <a:r>
              <a:rPr lang="en-US" sz="3000" dirty="0"/>
              <a:t>Exercises ANS</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40ADB-EBE7-E82F-8CD1-A5054D27B0B1}"/>
              </a:ext>
            </a:extLst>
          </p:cNvPr>
          <p:cNvSpPr>
            <a:spLocks noGrp="1"/>
          </p:cNvSpPr>
          <p:nvPr>
            <p:ph type="title"/>
          </p:nvPr>
        </p:nvSpPr>
        <p:spPr/>
        <p:txBody>
          <a:bodyPr/>
          <a:lstStyle/>
          <a:p>
            <a:r>
              <a:rPr lang="en-GB" dirty="0"/>
              <a:t>Q. Paging</a:t>
            </a:r>
            <a:endParaRPr lang="en-SE" dirty="0"/>
          </a:p>
        </p:txBody>
      </p:sp>
      <p:sp>
        <p:nvSpPr>
          <p:cNvPr id="3" name="Content Placeholder 2">
            <a:extLst>
              <a:ext uri="{FF2B5EF4-FFF2-40B4-BE49-F238E27FC236}">
                <a16:creationId xmlns:a16="http://schemas.microsoft.com/office/drawing/2014/main" id="{D3BE78A0-C270-B2BE-AFD5-0413FF0CE105}"/>
              </a:ext>
            </a:extLst>
          </p:cNvPr>
          <p:cNvSpPr>
            <a:spLocks noGrp="1"/>
          </p:cNvSpPr>
          <p:nvPr>
            <p:ph idx="1"/>
          </p:nvPr>
        </p:nvSpPr>
        <p:spPr/>
        <p:txBody>
          <a:bodyPr>
            <a:normAutofit fontScale="92500" lnSpcReduction="20000"/>
          </a:bodyPr>
          <a:lstStyle/>
          <a:p>
            <a:r>
              <a:rPr lang="en-GB" dirty="0"/>
              <a:t>Consider 46-bit virtual address space. Consider a machine with physical memory size 8 GB, page size of 8 KB, and a page table entry size of 4 bytes. How many levels of page tables are required if each page table fits into a single page? </a:t>
            </a:r>
          </a:p>
          <a:p>
            <a:r>
              <a:rPr lang="en-GB" dirty="0"/>
              <a:t>ANS: </a:t>
            </a:r>
            <a:r>
              <a:rPr lang="en-US" altLang="zh-CN" dirty="0"/>
              <a:t>P</a:t>
            </a:r>
            <a:r>
              <a:rPr lang="en-GB" dirty="0"/>
              <a:t>age size is 8 KB = 2^13, hence offset is 13 bits. 46-bit virtual address space, hence bits used for VPN indexing is 46-13=33 bits. If we use a one-level page table, then the page table has 2^33 entries, too large to fit within a page.</a:t>
            </a:r>
            <a:endParaRPr lang="en-US" altLang="zh-CN" dirty="0"/>
          </a:p>
          <a:p>
            <a:r>
              <a:rPr lang="en-GB" dirty="0"/>
              <a:t>Since each PTE is 4 bytes, a page table (that fits within one page of 8 KB) contains at most 8 KB/4 B = 2 KB or 2^11 PTEs, that is, the page table at each level has at most 2^11 rows, so the VPN at each level has at most 11 bits. </a:t>
            </a:r>
            <a:r>
              <a:rPr lang="en-GB" b="0" i="0" dirty="0">
                <a:effectLst/>
                <a:latin typeface="KaTeX_Main"/>
              </a:rPr>
              <a:t>Number of levels=ceil(33/11)</a:t>
            </a:r>
            <a:r>
              <a:rPr lang="en-GB" b="0" i="0" dirty="0">
                <a:effectLst/>
                <a:latin typeface="KaTeX_Size3"/>
              </a:rPr>
              <a:t> </a:t>
            </a:r>
            <a:r>
              <a:rPr lang="en-GB" b="0" i="0" dirty="0">
                <a:effectLst/>
                <a:latin typeface="KaTeX_Main"/>
              </a:rPr>
              <a:t>= 3.</a:t>
            </a:r>
          </a:p>
          <a:p>
            <a:r>
              <a:rPr lang="en-GB" dirty="0"/>
              <a:t>Breakdown of the 46-bit Virtual Address:</a:t>
            </a:r>
          </a:p>
          <a:p>
            <a:pPr lvl="1"/>
            <a:r>
              <a:rPr lang="en-GB" dirty="0"/>
              <a:t>13 bits: Offset within page</a:t>
            </a:r>
          </a:p>
          <a:p>
            <a:pPr lvl="1"/>
            <a:r>
              <a:rPr lang="en-GB" dirty="0"/>
              <a:t>11 bits: Level 1 page table index</a:t>
            </a:r>
          </a:p>
          <a:p>
            <a:pPr lvl="1"/>
            <a:r>
              <a:rPr lang="en-GB" dirty="0"/>
              <a:t>11 bits: Level 2 page table index</a:t>
            </a:r>
          </a:p>
          <a:p>
            <a:pPr lvl="1"/>
            <a:r>
              <a:rPr lang="en-GB" dirty="0"/>
              <a:t>11 bits: Level 3 page table index</a:t>
            </a:r>
          </a:p>
          <a:p>
            <a:r>
              <a:rPr lang="en-GB" dirty="0"/>
              <a:t>Summary: 3 levels of page tables are required to map a 46-bit virtual address space with the given parameters, because each level can index 2048 entries (11 bits), and 33 bits are needed for indexing (46 total bits minus 13 offset bits).</a:t>
            </a:r>
          </a:p>
        </p:txBody>
      </p:sp>
      <p:graphicFrame>
        <p:nvGraphicFramePr>
          <p:cNvPr id="4" name="Content Placeholder 3">
            <a:extLst>
              <a:ext uri="{FF2B5EF4-FFF2-40B4-BE49-F238E27FC236}">
                <a16:creationId xmlns:a16="http://schemas.microsoft.com/office/drawing/2014/main" id="{4DB25DE7-CC9A-7542-713E-FD197B6764E7}"/>
              </a:ext>
            </a:extLst>
          </p:cNvPr>
          <p:cNvGraphicFramePr>
            <a:graphicFrameLocks/>
          </p:cNvGraphicFramePr>
          <p:nvPr/>
        </p:nvGraphicFramePr>
        <p:xfrm>
          <a:off x="1066800" y="5882640"/>
          <a:ext cx="10566400" cy="365760"/>
        </p:xfrm>
        <a:graphic>
          <a:graphicData uri="http://schemas.openxmlformats.org/drawingml/2006/table">
            <a:tbl>
              <a:tblPr firstRow="1" bandRow="1">
                <a:tableStyleId>{5940675A-B579-460E-94D1-54222C63F5DA}</a:tableStyleId>
              </a:tblPr>
              <a:tblGrid>
                <a:gridCol w="2641600">
                  <a:extLst>
                    <a:ext uri="{9D8B030D-6E8A-4147-A177-3AD203B41FA5}">
                      <a16:colId xmlns:a16="http://schemas.microsoft.com/office/drawing/2014/main" val="3187196695"/>
                    </a:ext>
                  </a:extLst>
                </a:gridCol>
                <a:gridCol w="2641600">
                  <a:extLst>
                    <a:ext uri="{9D8B030D-6E8A-4147-A177-3AD203B41FA5}">
                      <a16:colId xmlns:a16="http://schemas.microsoft.com/office/drawing/2014/main" val="537151118"/>
                    </a:ext>
                  </a:extLst>
                </a:gridCol>
                <a:gridCol w="2641600">
                  <a:extLst>
                    <a:ext uri="{9D8B030D-6E8A-4147-A177-3AD203B41FA5}">
                      <a16:colId xmlns:a16="http://schemas.microsoft.com/office/drawing/2014/main" val="2444852966"/>
                    </a:ext>
                  </a:extLst>
                </a:gridCol>
                <a:gridCol w="2641600">
                  <a:extLst>
                    <a:ext uri="{9D8B030D-6E8A-4147-A177-3AD203B41FA5}">
                      <a16:colId xmlns:a16="http://schemas.microsoft.com/office/drawing/2014/main" val="1643843860"/>
                    </a:ext>
                  </a:extLst>
                </a:gridCol>
              </a:tblGrid>
              <a:tr h="304800">
                <a:tc>
                  <a:txBody>
                    <a:bodyPr/>
                    <a:lstStyle/>
                    <a:p>
                      <a:pPr algn="ctr"/>
                      <a:r>
                        <a:rPr lang="en-GB" dirty="0">
                          <a:latin typeface="Arial" panose="020B0604020202020204" pitchFamily="34" charset="0"/>
                          <a:cs typeface="Arial" panose="020B0604020202020204" pitchFamily="34" charset="0"/>
                        </a:rPr>
                        <a:t>L3 PT index: 11 bits</a:t>
                      </a:r>
                      <a:endParaRPr lang="en-SE" dirty="0">
                        <a:latin typeface="Arial" panose="020B0604020202020204" pitchFamily="34" charset="0"/>
                        <a:cs typeface="Arial" panose="020B0604020202020204" pitchFamily="34" charset="0"/>
                      </a:endParaRPr>
                    </a:p>
                  </a:txBody>
                  <a:tcPr/>
                </a:tc>
                <a:tc>
                  <a:txBody>
                    <a:bodyPr/>
                    <a:lstStyle/>
                    <a:p>
                      <a:pPr algn="ctr"/>
                      <a:r>
                        <a:rPr lang="en-GB" dirty="0">
                          <a:latin typeface="Arial" panose="020B0604020202020204" pitchFamily="34" charset="0"/>
                          <a:cs typeface="Arial" panose="020B0604020202020204" pitchFamily="34" charset="0"/>
                        </a:rPr>
                        <a:t>L2 PT index: 11 bits</a:t>
                      </a:r>
                      <a:endParaRPr lang="en-SE" dirty="0">
                        <a:latin typeface="Arial" panose="020B0604020202020204" pitchFamily="34" charset="0"/>
                        <a:cs typeface="Arial" panose="020B0604020202020204" pitchFamily="34" charset="0"/>
                      </a:endParaRPr>
                    </a:p>
                  </a:txBody>
                  <a:tcPr/>
                </a:tc>
                <a:tc>
                  <a:txBody>
                    <a:bodyPr/>
                    <a:lstStyle/>
                    <a:p>
                      <a:pPr algn="ctr"/>
                      <a:r>
                        <a:rPr lang="en-GB" dirty="0">
                          <a:latin typeface="Arial" panose="020B0604020202020204" pitchFamily="34" charset="0"/>
                          <a:cs typeface="Arial" panose="020B0604020202020204" pitchFamily="34" charset="0"/>
                        </a:rPr>
                        <a:t>L1 PT index: 11 bits</a:t>
                      </a:r>
                      <a:endParaRPr lang="en-SE" dirty="0">
                        <a:latin typeface="Arial" panose="020B0604020202020204" pitchFamily="34" charset="0"/>
                        <a:cs typeface="Arial" panose="020B0604020202020204" pitchFamily="34" charset="0"/>
                      </a:endParaRPr>
                    </a:p>
                  </a:txBody>
                  <a:tcPr/>
                </a:tc>
                <a:tc>
                  <a:txBody>
                    <a:bodyPr/>
                    <a:lstStyle/>
                    <a:p>
                      <a:pPr algn="ctr"/>
                      <a:r>
                        <a:rPr lang="en-GB" dirty="0">
                          <a:latin typeface="Arial" panose="020B0604020202020204" pitchFamily="34" charset="0"/>
                          <a:cs typeface="Arial" panose="020B0604020202020204" pitchFamily="34" charset="0"/>
                        </a:rPr>
                        <a:t>Offset:13 bits</a:t>
                      </a:r>
                      <a:endParaRPr lang="en-SE"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4120144522"/>
                  </a:ext>
                </a:extLst>
              </a:tr>
            </a:tbl>
          </a:graphicData>
        </a:graphic>
      </p:graphicFrame>
    </p:spTree>
    <p:extLst>
      <p:ext uri="{BB962C8B-B14F-4D97-AF65-F5344CB8AC3E}">
        <p14:creationId xmlns:p14="http://schemas.microsoft.com/office/powerpoint/2010/main" val="14205777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F698C-72FD-C8FF-6665-DC26C958C46F}"/>
              </a:ext>
            </a:extLst>
          </p:cNvPr>
          <p:cNvSpPr>
            <a:spLocks noGrp="1"/>
          </p:cNvSpPr>
          <p:nvPr>
            <p:ph type="title"/>
          </p:nvPr>
        </p:nvSpPr>
        <p:spPr/>
        <p:txBody>
          <a:bodyPr/>
          <a:lstStyle/>
          <a:p>
            <a:r>
              <a:rPr lang="en-GB" dirty="0"/>
              <a:t>Q. Paging</a:t>
            </a:r>
            <a:endParaRPr lang="en-SE" dirty="0"/>
          </a:p>
        </p:txBody>
      </p:sp>
      <p:sp>
        <p:nvSpPr>
          <p:cNvPr id="3" name="Content Placeholder 2">
            <a:extLst>
              <a:ext uri="{FF2B5EF4-FFF2-40B4-BE49-F238E27FC236}">
                <a16:creationId xmlns:a16="http://schemas.microsoft.com/office/drawing/2014/main" id="{9D902B64-D2EB-ED53-10BE-E05EDA59E7BD}"/>
              </a:ext>
            </a:extLst>
          </p:cNvPr>
          <p:cNvSpPr>
            <a:spLocks noGrp="1"/>
          </p:cNvSpPr>
          <p:nvPr>
            <p:ph idx="1"/>
          </p:nvPr>
        </p:nvSpPr>
        <p:spPr/>
        <p:txBody>
          <a:bodyPr>
            <a:normAutofit/>
          </a:bodyPr>
          <a:lstStyle/>
          <a:p>
            <a:r>
              <a:rPr lang="en-GB" dirty="0"/>
              <a:t>Q: Without a cache or TLB, how many memory operations are required to read or write a single 32-bit word?</a:t>
            </a:r>
          </a:p>
          <a:p>
            <a:r>
              <a:rPr lang="en-GB" dirty="0"/>
              <a:t>ANS: A memory access incurs 4 actual memory accesses: 3 page table lookups in addition to the actual memory access.</a:t>
            </a:r>
          </a:p>
          <a:p>
            <a:r>
              <a:rPr lang="en-GB" dirty="0"/>
              <a:t>Q: With a TLB, how many memory accesses can this be reduced to? Best-case scenario? Worst-case scenario?</a:t>
            </a:r>
          </a:p>
          <a:p>
            <a:r>
              <a:rPr lang="en-GB" dirty="0"/>
              <a:t>ANS: Best-case scenario:  1 memory access. Hit in TLB, once for actual memory operation.</a:t>
            </a:r>
          </a:p>
          <a:p>
            <a:r>
              <a:rPr lang="en-GB" dirty="0"/>
              <a:t>Worst-case scenario: 4 memory accesses. Miss in TLB + 3 page table lookups in addition to the actual memory operation.</a:t>
            </a:r>
            <a:endParaRPr lang="en-SE" dirty="0"/>
          </a:p>
        </p:txBody>
      </p:sp>
    </p:spTree>
    <p:extLst>
      <p:ext uri="{BB962C8B-B14F-4D97-AF65-F5344CB8AC3E}">
        <p14:creationId xmlns:p14="http://schemas.microsoft.com/office/powerpoint/2010/main" val="33278725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1DC4C-516F-20E5-39F7-A0B9EC971047}"/>
              </a:ext>
            </a:extLst>
          </p:cNvPr>
          <p:cNvSpPr>
            <a:spLocks noGrp="1"/>
          </p:cNvSpPr>
          <p:nvPr>
            <p:ph type="title"/>
          </p:nvPr>
        </p:nvSpPr>
        <p:spPr/>
        <p:txBody>
          <a:bodyPr/>
          <a:lstStyle/>
          <a:p>
            <a:r>
              <a:rPr lang="en-GB" dirty="0"/>
              <a:t>Q. Paging</a:t>
            </a:r>
            <a:endParaRPr lang="en-SE" dirty="0"/>
          </a:p>
        </p:txBody>
      </p:sp>
      <p:sp>
        <p:nvSpPr>
          <p:cNvPr id="3" name="Content Placeholder 2">
            <a:extLst>
              <a:ext uri="{FF2B5EF4-FFF2-40B4-BE49-F238E27FC236}">
                <a16:creationId xmlns:a16="http://schemas.microsoft.com/office/drawing/2014/main" id="{1EB68FC7-DD0C-ED9E-5D65-4629D8AD7F0B}"/>
              </a:ext>
            </a:extLst>
          </p:cNvPr>
          <p:cNvSpPr>
            <a:spLocks noGrp="1"/>
          </p:cNvSpPr>
          <p:nvPr>
            <p:ph idx="1"/>
          </p:nvPr>
        </p:nvSpPr>
        <p:spPr>
          <a:xfrm>
            <a:off x="812800" y="914400"/>
            <a:ext cx="10566400" cy="5791200"/>
          </a:xfrm>
        </p:spPr>
        <p:txBody>
          <a:bodyPr>
            <a:normAutofit fontScale="85000" lnSpcReduction="20000"/>
          </a:bodyPr>
          <a:lstStyle/>
          <a:p>
            <a:r>
              <a:rPr lang="en-GB" dirty="0"/>
              <a:t>Suppose the virtual and physical memory address spaces are both 32 bits with a 4KB page size.</a:t>
            </a:r>
          </a:p>
          <a:p>
            <a:r>
              <a:rPr lang="en-GB" dirty="0"/>
              <a:t>1. Suppose you know that there will only be 4 processes running at the same time, each with a working set size of 256KB, i.e., it uses 256 KB memory most of the time. What is the minimum amount of TLB entries that your system would need to support to be able to map/cache the working set size for one process? What happens if you have more entries? What about if you have fewer entries?</a:t>
            </a:r>
          </a:p>
          <a:p>
            <a:r>
              <a:rPr lang="en-GB" dirty="0"/>
              <a:t>ANS: A process has a working set size of 256KB which means that the working set fits in 256KB/4KB=64 pages. This means our TLB should have 64 entries. If you have more entries, then performance will increase since the process often has changing working sets, and it should be able to store more in the TLB. If it has less, then it can’t easily translate the addresses in the working set and performance will suffer.</a:t>
            </a:r>
          </a:p>
          <a:p>
            <a:r>
              <a:rPr lang="en-GB" dirty="0"/>
              <a:t>2. Suppose you run some benchmarks on the system and you see that the system is utilizing over 99% of its paging disk IO capacity, but only 10% of its CPU. What is a combination of the of disk space and memory size that can cause this to occur? Assume you have TLB entries equal to the answer from the previous part.</a:t>
            </a:r>
          </a:p>
          <a:p>
            <a:r>
              <a:rPr lang="en-GB" dirty="0"/>
              <a:t>ANS: The system is thrashing since there isn’t enough memory for the benchmark to run without the system page faulting and having to page in new pages. Since there will be 4 processes that have a working set of 256 KB each, swapping will occur as long as the physical memory size is under 1 MB. This happens regardless of the number of TLB entries and disk size. If the physical memory size is lower than the aggregate working set sizes, thrashing is likely to occur.</a:t>
            </a:r>
          </a:p>
          <a:p>
            <a:r>
              <a:rPr lang="en-GB" dirty="0"/>
              <a:t>3. Among 1) increasing TLB size, 2) adding more disk space, and 3) adding more memory, which one would lead to the largest performance increase and why?</a:t>
            </a:r>
          </a:p>
          <a:p>
            <a:r>
              <a:rPr lang="en-GB" dirty="0"/>
              <a:t>ANS: We should add more memory so that we won’t need to page in new pages as often.</a:t>
            </a:r>
          </a:p>
          <a:p>
            <a:endParaRPr lang="en-SE" dirty="0"/>
          </a:p>
        </p:txBody>
      </p:sp>
    </p:spTree>
    <p:extLst>
      <p:ext uri="{BB962C8B-B14F-4D97-AF65-F5344CB8AC3E}">
        <p14:creationId xmlns:p14="http://schemas.microsoft.com/office/powerpoint/2010/main" val="15453999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860A3-5715-6FBB-E4A5-737C88E24D1A}"/>
              </a:ext>
            </a:extLst>
          </p:cNvPr>
          <p:cNvSpPr>
            <a:spLocks noGrp="1"/>
          </p:cNvSpPr>
          <p:nvPr>
            <p:ph type="title"/>
          </p:nvPr>
        </p:nvSpPr>
        <p:spPr/>
        <p:txBody>
          <a:bodyPr/>
          <a:lstStyle/>
          <a:p>
            <a:r>
              <a:rPr lang="en-US" altLang="zh-CN" dirty="0"/>
              <a:t>Q1. Inverted Page Table</a:t>
            </a:r>
            <a:endParaRPr lang="en-SE" dirty="0"/>
          </a:p>
        </p:txBody>
      </p:sp>
      <p:sp>
        <p:nvSpPr>
          <p:cNvPr id="3" name="Content Placeholder 2">
            <a:extLst>
              <a:ext uri="{FF2B5EF4-FFF2-40B4-BE49-F238E27FC236}">
                <a16:creationId xmlns:a16="http://schemas.microsoft.com/office/drawing/2014/main" id="{33E3B287-677A-4629-1EFF-CF4136FC2D8E}"/>
              </a:ext>
            </a:extLst>
          </p:cNvPr>
          <p:cNvSpPr>
            <a:spLocks noGrp="1"/>
          </p:cNvSpPr>
          <p:nvPr>
            <p:ph idx="1"/>
          </p:nvPr>
        </p:nvSpPr>
        <p:spPr/>
        <p:txBody>
          <a:bodyPr/>
          <a:lstStyle/>
          <a:p>
            <a:pPr>
              <a:buFont typeface="Arial" panose="020B0604020202020204" pitchFamily="34" charset="0"/>
              <a:buChar char="•"/>
            </a:pPr>
            <a:r>
              <a:rPr lang="en-GB" dirty="0">
                <a:latin typeface="fkGroteskNeue"/>
              </a:rPr>
              <a:t>Q: A computer system has a 32-bit virtual address space, 4 KB pages, and 512 MB of physical memory.</a:t>
            </a:r>
            <a:br>
              <a:rPr lang="en-GB" dirty="0">
                <a:latin typeface="fkGroteskNeue"/>
              </a:rPr>
            </a:br>
            <a:r>
              <a:rPr lang="en-GB" dirty="0">
                <a:latin typeface="fkGroteskNeue"/>
              </a:rPr>
              <a:t>a) How many entries are in a conventional single-level page table?</a:t>
            </a:r>
            <a:br>
              <a:rPr lang="en-GB" dirty="0">
                <a:latin typeface="fkGroteskNeue"/>
              </a:rPr>
            </a:br>
            <a:r>
              <a:rPr lang="en-GB" dirty="0">
                <a:latin typeface="fkGroteskNeue"/>
              </a:rPr>
              <a:t>b) How many entries are in an inverted page table?</a:t>
            </a:r>
          </a:p>
          <a:p>
            <a:pPr marL="0" indent="0">
              <a:buNone/>
            </a:pPr>
            <a:r>
              <a:rPr lang="en-GB" b="0" i="0" dirty="0">
                <a:effectLst/>
                <a:latin typeface="fkGroteskNeue"/>
              </a:rPr>
              <a:t>ANS:</a:t>
            </a:r>
          </a:p>
          <a:p>
            <a:pPr>
              <a:buFont typeface="Arial" panose="020B0604020202020204" pitchFamily="34" charset="0"/>
              <a:buChar char="•"/>
            </a:pPr>
            <a:r>
              <a:rPr lang="en-GB" dirty="0">
                <a:latin typeface="fkGroteskNeue"/>
              </a:rPr>
              <a:t>a) 4 KB page size = 2^12 bytes, so 32-12 = 20 bits for the page number.</a:t>
            </a:r>
            <a:br>
              <a:rPr lang="en-GB" dirty="0">
                <a:latin typeface="fkGroteskNeue"/>
              </a:rPr>
            </a:br>
            <a:r>
              <a:rPr lang="en-GB" dirty="0">
                <a:latin typeface="fkGroteskNeue"/>
              </a:rPr>
              <a:t>Number of entries in a conventional page table = 2^20, for each process.</a:t>
            </a:r>
          </a:p>
          <a:p>
            <a:pPr>
              <a:buFont typeface="Arial" panose="020B0604020202020204" pitchFamily="34" charset="0"/>
              <a:buChar char="•"/>
            </a:pPr>
            <a:r>
              <a:rPr lang="en-GB" dirty="0">
                <a:latin typeface="fkGroteskNeue"/>
              </a:rPr>
              <a:t> b) 512 MB physical memory = 2^29 bytes. Each frame is 4 KB = 2^12 bytes.</a:t>
            </a:r>
            <a:br>
              <a:rPr lang="en-GB" dirty="0">
                <a:latin typeface="fkGroteskNeue"/>
              </a:rPr>
            </a:br>
            <a:r>
              <a:rPr lang="en-GB" dirty="0">
                <a:latin typeface="fkGroteskNeue"/>
              </a:rPr>
              <a:t>Number of frames = 2^29/2^12=2^17.</a:t>
            </a:r>
            <a:br>
              <a:rPr lang="en-GB" dirty="0">
                <a:latin typeface="fkGroteskNeue"/>
              </a:rPr>
            </a:br>
            <a:r>
              <a:rPr lang="en-GB" dirty="0">
                <a:latin typeface="fkGroteskNeue"/>
              </a:rPr>
              <a:t>So, the inverted page table has 2^17 entries, for the whole system.</a:t>
            </a:r>
          </a:p>
          <a:p>
            <a:endParaRPr lang="en-SE" dirty="0"/>
          </a:p>
        </p:txBody>
      </p:sp>
    </p:spTree>
    <p:extLst>
      <p:ext uri="{BB962C8B-B14F-4D97-AF65-F5344CB8AC3E}">
        <p14:creationId xmlns:p14="http://schemas.microsoft.com/office/powerpoint/2010/main" val="236677602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4222-5E93-F0C7-AE9A-0BA9B758663D}"/>
              </a:ext>
            </a:extLst>
          </p:cNvPr>
          <p:cNvSpPr>
            <a:spLocks noGrp="1"/>
          </p:cNvSpPr>
          <p:nvPr>
            <p:ph type="title"/>
          </p:nvPr>
        </p:nvSpPr>
        <p:spPr/>
        <p:txBody>
          <a:bodyPr/>
          <a:lstStyle/>
          <a:p>
            <a:r>
              <a:rPr lang="en-US" altLang="zh-CN" dirty="0"/>
              <a:t>Q2. Inverted Page Table</a:t>
            </a:r>
            <a:endParaRPr lang="en-SE" dirty="0"/>
          </a:p>
        </p:txBody>
      </p:sp>
      <p:sp>
        <p:nvSpPr>
          <p:cNvPr id="3" name="Content Placeholder 2">
            <a:extLst>
              <a:ext uri="{FF2B5EF4-FFF2-40B4-BE49-F238E27FC236}">
                <a16:creationId xmlns:a16="http://schemas.microsoft.com/office/drawing/2014/main" id="{0D722653-571D-3BB1-631D-F5F01426A731}"/>
              </a:ext>
            </a:extLst>
          </p:cNvPr>
          <p:cNvSpPr>
            <a:spLocks noGrp="1"/>
          </p:cNvSpPr>
          <p:nvPr>
            <p:ph idx="1"/>
          </p:nvPr>
        </p:nvSpPr>
        <p:spPr/>
        <p:txBody>
          <a:bodyPr/>
          <a:lstStyle/>
          <a:p>
            <a:pPr>
              <a:buFont typeface="Arial" panose="020B0604020202020204" pitchFamily="34" charset="0"/>
              <a:buChar char="•"/>
            </a:pPr>
            <a:r>
              <a:rPr lang="en-GB" dirty="0">
                <a:latin typeface="fkGroteskNeue"/>
              </a:rPr>
              <a:t>Q: For a system with a 64-bit virtual address space and 256 MB physical memory, compare the memory requirements for a conventional page table and an inverted page table with 4 KB pages.</a:t>
            </a:r>
          </a:p>
          <a:p>
            <a:pPr algn="l">
              <a:buNone/>
            </a:pPr>
            <a:r>
              <a:rPr lang="en-GB" b="0" i="0" dirty="0">
                <a:effectLst/>
                <a:latin typeface="fkGroteskNeue"/>
              </a:rPr>
              <a:t>ANS:</a:t>
            </a:r>
          </a:p>
          <a:p>
            <a:pPr algn="l">
              <a:buFont typeface="Arial" panose="020B0604020202020204" pitchFamily="34" charset="0"/>
              <a:buChar char="•"/>
            </a:pPr>
            <a:r>
              <a:rPr lang="en-GB" b="0" i="0" dirty="0">
                <a:effectLst/>
                <a:latin typeface="fkGroteskNeue"/>
              </a:rPr>
              <a:t>Conventional page table:</a:t>
            </a:r>
            <a:br>
              <a:rPr lang="en-GB" b="0" i="0" dirty="0">
                <a:effectLst/>
                <a:latin typeface="fkGroteskNeue"/>
              </a:rPr>
            </a:br>
            <a:r>
              <a:rPr lang="en-GB" b="0" i="0" dirty="0">
                <a:effectLst/>
                <a:latin typeface="fkGroteskNeue"/>
              </a:rPr>
              <a:t>Number of virtual pages = </a:t>
            </a:r>
            <a:r>
              <a:rPr lang="en-GB" b="0" i="0" dirty="0">
                <a:effectLst/>
                <a:latin typeface="KaTeX_Main"/>
              </a:rPr>
              <a:t>2^64/2^12=2^52</a:t>
            </a:r>
            <a:r>
              <a:rPr lang="en-GB" b="0" i="0" dirty="0">
                <a:effectLst/>
                <a:latin typeface="fkGroteskNeue"/>
              </a:rPr>
              <a:t> entries.</a:t>
            </a:r>
            <a:br>
              <a:rPr lang="en-GB" b="0" i="0" dirty="0">
                <a:effectLst/>
                <a:latin typeface="fkGroteskNeue"/>
              </a:rPr>
            </a:br>
            <a:r>
              <a:rPr lang="en-GB" b="0" i="0" dirty="0">
                <a:effectLst/>
                <a:latin typeface="fkGroteskNeue"/>
              </a:rPr>
              <a:t>This is extremely large and impractical to store in memory.</a:t>
            </a:r>
          </a:p>
          <a:p>
            <a:pPr algn="l">
              <a:buFont typeface="Arial" panose="020B0604020202020204" pitchFamily="34" charset="0"/>
              <a:buChar char="•"/>
            </a:pPr>
            <a:r>
              <a:rPr lang="en-GB" b="0" i="0" dirty="0">
                <a:effectLst/>
                <a:latin typeface="fkGroteskNeue"/>
              </a:rPr>
              <a:t>Inverted page table:</a:t>
            </a:r>
            <a:br>
              <a:rPr lang="en-GB" b="0" i="0" dirty="0">
                <a:effectLst/>
                <a:latin typeface="fkGroteskNeue"/>
              </a:rPr>
            </a:br>
            <a:r>
              <a:rPr lang="en-GB" b="0" i="0" dirty="0">
                <a:effectLst/>
                <a:latin typeface="fkGroteskNeue"/>
              </a:rPr>
              <a:t>Number of physical frames = </a:t>
            </a:r>
            <a:r>
              <a:rPr lang="en-GB" b="0" i="0" dirty="0">
                <a:effectLst/>
                <a:latin typeface="KaTeX_Main"/>
              </a:rPr>
              <a:t>2^28/2^12=2^16</a:t>
            </a:r>
            <a:r>
              <a:rPr lang="en-GB" b="0" i="0" dirty="0">
                <a:effectLst/>
                <a:latin typeface="fkGroteskNeue"/>
              </a:rPr>
              <a:t> entries.</a:t>
            </a:r>
            <a:br>
              <a:rPr lang="en-GB" b="0" i="0" dirty="0">
                <a:effectLst/>
                <a:latin typeface="fkGroteskNeue"/>
              </a:rPr>
            </a:br>
            <a:r>
              <a:rPr lang="en-GB" b="0" i="0" dirty="0">
                <a:effectLst/>
                <a:latin typeface="fkGroteskNeue"/>
              </a:rPr>
              <a:t>Much smaller and manageable.</a:t>
            </a:r>
          </a:p>
          <a:p>
            <a:endParaRPr lang="en-SE" dirty="0"/>
          </a:p>
        </p:txBody>
      </p:sp>
    </p:spTree>
    <p:extLst>
      <p:ext uri="{BB962C8B-B14F-4D97-AF65-F5344CB8AC3E}">
        <p14:creationId xmlns:p14="http://schemas.microsoft.com/office/powerpoint/2010/main" val="265426562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D49D-FD1D-03A0-4976-150DE0E00819}"/>
              </a:ext>
            </a:extLst>
          </p:cNvPr>
          <p:cNvSpPr>
            <a:spLocks noGrp="1"/>
          </p:cNvSpPr>
          <p:nvPr>
            <p:ph type="title"/>
          </p:nvPr>
        </p:nvSpPr>
        <p:spPr/>
        <p:txBody>
          <a:bodyPr/>
          <a:lstStyle/>
          <a:p>
            <a:r>
              <a:rPr lang="en-GB" dirty="0"/>
              <a:t>Q1. Page Replacement</a:t>
            </a:r>
            <a:endParaRPr lang="en-SE" dirty="0"/>
          </a:p>
        </p:txBody>
      </p:sp>
      <p:sp>
        <p:nvSpPr>
          <p:cNvPr id="3" name="Content Placeholder 2">
            <a:extLst>
              <a:ext uri="{FF2B5EF4-FFF2-40B4-BE49-F238E27FC236}">
                <a16:creationId xmlns:a16="http://schemas.microsoft.com/office/drawing/2014/main" id="{5181164F-8575-3C32-C1AE-295EDC1C3177}"/>
              </a:ext>
            </a:extLst>
          </p:cNvPr>
          <p:cNvSpPr>
            <a:spLocks noGrp="1"/>
          </p:cNvSpPr>
          <p:nvPr>
            <p:ph idx="1"/>
          </p:nvPr>
        </p:nvSpPr>
        <p:spPr>
          <a:xfrm>
            <a:off x="812800" y="914400"/>
            <a:ext cx="10566400" cy="2225040"/>
          </a:xfrm>
        </p:spPr>
        <p:txBody>
          <a:bodyPr>
            <a:normAutofit/>
          </a:bodyPr>
          <a:lstStyle/>
          <a:p>
            <a:r>
              <a:rPr lang="en-GB" dirty="0"/>
              <a:t>Consider memory size of 3 frames, and following reference stream of virtual pages: </a:t>
            </a:r>
          </a:p>
          <a:p>
            <a:pPr lvl="1"/>
            <a:r>
              <a:rPr lang="en-GB" dirty="0"/>
              <a:t>5, 3, 5, 1, 2, 5, 4, 6, 1</a:t>
            </a:r>
          </a:p>
          <a:p>
            <a:r>
              <a:rPr lang="fr-FR" dirty="0"/>
              <a:t>Fill in the table for FIFO, LRU, and OPT page replacement </a:t>
            </a:r>
            <a:r>
              <a:rPr lang="fr-FR" dirty="0" err="1"/>
              <a:t>algorithms</a:t>
            </a:r>
            <a:r>
              <a:rPr lang="fr-FR" dirty="0"/>
              <a:t>, and </a:t>
            </a:r>
            <a:r>
              <a:rPr lang="fr-FR" dirty="0" err="1"/>
              <a:t>give</a:t>
            </a:r>
            <a:r>
              <a:rPr lang="fr-FR" dirty="0"/>
              <a:t> the </a:t>
            </a:r>
            <a:r>
              <a:rPr lang="fr-FR" dirty="0" err="1"/>
              <a:t>number</a:t>
            </a:r>
            <a:r>
              <a:rPr lang="fr-FR" dirty="0"/>
              <a:t> of page </a:t>
            </a:r>
            <a:r>
              <a:rPr lang="fr-FR" dirty="0" err="1"/>
              <a:t>faults</a:t>
            </a:r>
            <a:r>
              <a:rPr lang="fr-FR" dirty="0"/>
              <a:t> for </a:t>
            </a:r>
            <a:r>
              <a:rPr lang="fr-FR" dirty="0" err="1"/>
              <a:t>each</a:t>
            </a:r>
            <a:r>
              <a:rPr lang="fr-FR" dirty="0"/>
              <a:t> </a:t>
            </a:r>
            <a:r>
              <a:rPr lang="fr-FR" dirty="0" err="1"/>
              <a:t>algorithm</a:t>
            </a:r>
            <a:r>
              <a:rPr lang="fr-FR" dirty="0"/>
              <a:t>.</a:t>
            </a:r>
            <a:endParaRPr lang="en-GB" dirty="0"/>
          </a:p>
        </p:txBody>
      </p:sp>
      <p:graphicFrame>
        <p:nvGraphicFramePr>
          <p:cNvPr id="7" name="Table 6">
            <a:extLst>
              <a:ext uri="{FF2B5EF4-FFF2-40B4-BE49-F238E27FC236}">
                <a16:creationId xmlns:a16="http://schemas.microsoft.com/office/drawing/2014/main" id="{AFCFD5E8-ADCB-ECA5-E825-F717913A39F0}"/>
              </a:ext>
            </a:extLst>
          </p:cNvPr>
          <p:cNvGraphicFramePr>
            <a:graphicFrameLocks noGrp="1"/>
          </p:cNvGraphicFramePr>
          <p:nvPr>
            <p:extLst>
              <p:ext uri="{D42A27DB-BD31-4B8C-83A1-F6EECF244321}">
                <p14:modId xmlns:p14="http://schemas.microsoft.com/office/powerpoint/2010/main" val="2281207263"/>
              </p:ext>
            </p:extLst>
          </p:nvPr>
        </p:nvGraphicFramePr>
        <p:xfrm>
          <a:off x="1905000" y="3139440"/>
          <a:ext cx="8127999" cy="1483360"/>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932050914"/>
                    </a:ext>
                  </a:extLst>
                </a:gridCol>
                <a:gridCol w="750711">
                  <a:extLst>
                    <a:ext uri="{9D8B030D-6E8A-4147-A177-3AD203B41FA5}">
                      <a16:colId xmlns:a16="http://schemas.microsoft.com/office/drawing/2014/main" val="3868456712"/>
                    </a:ext>
                  </a:extLst>
                </a:gridCol>
                <a:gridCol w="750711">
                  <a:extLst>
                    <a:ext uri="{9D8B030D-6E8A-4147-A177-3AD203B41FA5}">
                      <a16:colId xmlns:a16="http://schemas.microsoft.com/office/drawing/2014/main" val="3880331426"/>
                    </a:ext>
                  </a:extLst>
                </a:gridCol>
                <a:gridCol w="750711">
                  <a:extLst>
                    <a:ext uri="{9D8B030D-6E8A-4147-A177-3AD203B41FA5}">
                      <a16:colId xmlns:a16="http://schemas.microsoft.com/office/drawing/2014/main" val="1247111991"/>
                    </a:ext>
                  </a:extLst>
                </a:gridCol>
                <a:gridCol w="750711">
                  <a:extLst>
                    <a:ext uri="{9D8B030D-6E8A-4147-A177-3AD203B41FA5}">
                      <a16:colId xmlns:a16="http://schemas.microsoft.com/office/drawing/2014/main" val="2060846370"/>
                    </a:ext>
                  </a:extLst>
                </a:gridCol>
                <a:gridCol w="750711">
                  <a:extLst>
                    <a:ext uri="{9D8B030D-6E8A-4147-A177-3AD203B41FA5}">
                      <a16:colId xmlns:a16="http://schemas.microsoft.com/office/drawing/2014/main" val="2109822307"/>
                    </a:ext>
                  </a:extLst>
                </a:gridCol>
                <a:gridCol w="750711">
                  <a:extLst>
                    <a:ext uri="{9D8B030D-6E8A-4147-A177-3AD203B41FA5}">
                      <a16:colId xmlns:a16="http://schemas.microsoft.com/office/drawing/2014/main" val="3424463367"/>
                    </a:ext>
                  </a:extLst>
                </a:gridCol>
                <a:gridCol w="750711">
                  <a:extLst>
                    <a:ext uri="{9D8B030D-6E8A-4147-A177-3AD203B41FA5}">
                      <a16:colId xmlns:a16="http://schemas.microsoft.com/office/drawing/2014/main" val="3481469953"/>
                    </a:ext>
                  </a:extLst>
                </a:gridCol>
                <a:gridCol w="750711">
                  <a:extLst>
                    <a:ext uri="{9D8B030D-6E8A-4147-A177-3AD203B41FA5}">
                      <a16:colId xmlns:a16="http://schemas.microsoft.com/office/drawing/2014/main" val="1650596626"/>
                    </a:ext>
                  </a:extLst>
                </a:gridCol>
                <a:gridCol w="750711">
                  <a:extLst>
                    <a:ext uri="{9D8B030D-6E8A-4147-A177-3AD203B41FA5}">
                      <a16:colId xmlns:a16="http://schemas.microsoft.com/office/drawing/2014/main" val="1007141654"/>
                    </a:ext>
                  </a:extLst>
                </a:gridCol>
              </a:tblGrid>
              <a:tr h="370840">
                <a:tc>
                  <a:txBody>
                    <a:bodyPr/>
                    <a:lstStyle/>
                    <a:p>
                      <a:pPr algn="ctr"/>
                      <a:r>
                        <a:rPr lang="en-US" dirty="0"/>
                        <a:t>Ref</a:t>
                      </a:r>
                      <a:endParaRPr lang="en-SE" dirty="0"/>
                    </a:p>
                  </a:txBody>
                  <a:tcPr/>
                </a:tc>
                <a:tc>
                  <a:txBody>
                    <a:bodyPr/>
                    <a:lstStyle/>
                    <a:p>
                      <a:pPr algn="ctr"/>
                      <a:r>
                        <a:rPr lang="en-GB" dirty="0"/>
                        <a:t>5</a:t>
                      </a:r>
                      <a:endParaRPr lang="en-SE" dirty="0"/>
                    </a:p>
                  </a:txBody>
                  <a:tcPr/>
                </a:tc>
                <a:tc>
                  <a:txBody>
                    <a:bodyPr/>
                    <a:lstStyle/>
                    <a:p>
                      <a:pPr algn="ctr"/>
                      <a:r>
                        <a:rPr lang="en-GB" dirty="0"/>
                        <a:t>3</a:t>
                      </a:r>
                      <a:endParaRPr lang="en-SE" dirty="0"/>
                    </a:p>
                  </a:txBody>
                  <a:tcPr/>
                </a:tc>
                <a:tc>
                  <a:txBody>
                    <a:bodyPr/>
                    <a:lstStyle/>
                    <a:p>
                      <a:pPr algn="ctr"/>
                      <a:r>
                        <a:rPr lang="en-GB" dirty="0"/>
                        <a:t>5</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5</a:t>
                      </a:r>
                      <a:endParaRPr lang="en-SE" dirty="0"/>
                    </a:p>
                  </a:txBody>
                  <a:tcPr/>
                </a:tc>
                <a:tc>
                  <a:txBody>
                    <a:bodyPr/>
                    <a:lstStyle/>
                    <a:p>
                      <a:pPr algn="ctr"/>
                      <a:r>
                        <a:rPr lang="en-GB" dirty="0"/>
                        <a:t>4</a:t>
                      </a:r>
                      <a:endParaRPr lang="en-SE" dirty="0"/>
                    </a:p>
                  </a:txBody>
                  <a:tcPr/>
                </a:tc>
                <a:tc>
                  <a:txBody>
                    <a:bodyPr/>
                    <a:lstStyle/>
                    <a:p>
                      <a:pPr algn="ctr"/>
                      <a:r>
                        <a:rPr lang="en-GB" dirty="0"/>
                        <a:t>6</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2750492530"/>
                  </a:ext>
                </a:extLst>
              </a:tr>
            </a:tbl>
          </a:graphicData>
        </a:graphic>
      </p:graphicFrame>
    </p:spTree>
    <p:extLst>
      <p:ext uri="{BB962C8B-B14F-4D97-AF65-F5344CB8AC3E}">
        <p14:creationId xmlns:p14="http://schemas.microsoft.com/office/powerpoint/2010/main" val="419602612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49139-1EB2-A436-42BD-F72109983BA9}"/>
              </a:ext>
            </a:extLst>
          </p:cNvPr>
          <p:cNvSpPr>
            <a:spLocks noGrp="1"/>
          </p:cNvSpPr>
          <p:nvPr>
            <p:ph type="title"/>
          </p:nvPr>
        </p:nvSpPr>
        <p:spPr/>
        <p:txBody>
          <a:bodyPr/>
          <a:lstStyle/>
          <a:p>
            <a:r>
              <a:rPr lang="en-GB" dirty="0"/>
              <a:t>Q1. Page Replacement ANS</a:t>
            </a:r>
            <a:endParaRPr lang="en-SE" dirty="0"/>
          </a:p>
        </p:txBody>
      </p:sp>
      <p:graphicFrame>
        <p:nvGraphicFramePr>
          <p:cNvPr id="8" name="Table 7">
            <a:extLst>
              <a:ext uri="{FF2B5EF4-FFF2-40B4-BE49-F238E27FC236}">
                <a16:creationId xmlns:a16="http://schemas.microsoft.com/office/drawing/2014/main" id="{CBE14573-421E-3979-AF1F-1054CEA15E02}"/>
              </a:ext>
            </a:extLst>
          </p:cNvPr>
          <p:cNvGraphicFramePr>
            <a:graphicFrameLocks noGrp="1"/>
          </p:cNvGraphicFramePr>
          <p:nvPr>
            <p:extLst>
              <p:ext uri="{D42A27DB-BD31-4B8C-83A1-F6EECF244321}">
                <p14:modId xmlns:p14="http://schemas.microsoft.com/office/powerpoint/2010/main" val="199452399"/>
              </p:ext>
            </p:extLst>
          </p:nvPr>
        </p:nvGraphicFramePr>
        <p:xfrm>
          <a:off x="1820780" y="2562833"/>
          <a:ext cx="8127999" cy="1478280"/>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932050914"/>
                    </a:ext>
                  </a:extLst>
                </a:gridCol>
                <a:gridCol w="750711">
                  <a:extLst>
                    <a:ext uri="{9D8B030D-6E8A-4147-A177-3AD203B41FA5}">
                      <a16:colId xmlns:a16="http://schemas.microsoft.com/office/drawing/2014/main" val="3868456712"/>
                    </a:ext>
                  </a:extLst>
                </a:gridCol>
                <a:gridCol w="750711">
                  <a:extLst>
                    <a:ext uri="{9D8B030D-6E8A-4147-A177-3AD203B41FA5}">
                      <a16:colId xmlns:a16="http://schemas.microsoft.com/office/drawing/2014/main" val="3880331426"/>
                    </a:ext>
                  </a:extLst>
                </a:gridCol>
                <a:gridCol w="750711">
                  <a:extLst>
                    <a:ext uri="{9D8B030D-6E8A-4147-A177-3AD203B41FA5}">
                      <a16:colId xmlns:a16="http://schemas.microsoft.com/office/drawing/2014/main" val="1247111991"/>
                    </a:ext>
                  </a:extLst>
                </a:gridCol>
                <a:gridCol w="750711">
                  <a:extLst>
                    <a:ext uri="{9D8B030D-6E8A-4147-A177-3AD203B41FA5}">
                      <a16:colId xmlns:a16="http://schemas.microsoft.com/office/drawing/2014/main" val="2060846370"/>
                    </a:ext>
                  </a:extLst>
                </a:gridCol>
                <a:gridCol w="750711">
                  <a:extLst>
                    <a:ext uri="{9D8B030D-6E8A-4147-A177-3AD203B41FA5}">
                      <a16:colId xmlns:a16="http://schemas.microsoft.com/office/drawing/2014/main" val="2109822307"/>
                    </a:ext>
                  </a:extLst>
                </a:gridCol>
                <a:gridCol w="750711">
                  <a:extLst>
                    <a:ext uri="{9D8B030D-6E8A-4147-A177-3AD203B41FA5}">
                      <a16:colId xmlns:a16="http://schemas.microsoft.com/office/drawing/2014/main" val="3424463367"/>
                    </a:ext>
                  </a:extLst>
                </a:gridCol>
                <a:gridCol w="750711">
                  <a:extLst>
                    <a:ext uri="{9D8B030D-6E8A-4147-A177-3AD203B41FA5}">
                      <a16:colId xmlns:a16="http://schemas.microsoft.com/office/drawing/2014/main" val="3481469953"/>
                    </a:ext>
                  </a:extLst>
                </a:gridCol>
                <a:gridCol w="750711">
                  <a:extLst>
                    <a:ext uri="{9D8B030D-6E8A-4147-A177-3AD203B41FA5}">
                      <a16:colId xmlns:a16="http://schemas.microsoft.com/office/drawing/2014/main" val="1650596626"/>
                    </a:ext>
                  </a:extLst>
                </a:gridCol>
                <a:gridCol w="750711">
                  <a:extLst>
                    <a:ext uri="{9D8B030D-6E8A-4147-A177-3AD203B41FA5}">
                      <a16:colId xmlns:a16="http://schemas.microsoft.com/office/drawing/2014/main" val="1007141654"/>
                    </a:ext>
                  </a:extLst>
                </a:gridCol>
              </a:tblGrid>
              <a:tr h="294640">
                <a:tc>
                  <a:txBody>
                    <a:bodyPr/>
                    <a:lstStyle/>
                    <a:p>
                      <a:pPr algn="ctr"/>
                      <a:r>
                        <a:rPr lang="en-US" dirty="0"/>
                        <a:t>Ref</a:t>
                      </a:r>
                      <a:endParaRPr lang="en-SE" dirty="0"/>
                    </a:p>
                  </a:txBody>
                  <a:tcPr/>
                </a:tc>
                <a:tc>
                  <a:txBody>
                    <a:bodyPr/>
                    <a:lstStyle/>
                    <a:p>
                      <a:pPr algn="ctr"/>
                      <a:r>
                        <a:rPr lang="en-GB" dirty="0"/>
                        <a:t>5</a:t>
                      </a:r>
                      <a:endParaRPr lang="en-SE" dirty="0"/>
                    </a:p>
                  </a:txBody>
                  <a:tcPr/>
                </a:tc>
                <a:tc>
                  <a:txBody>
                    <a:bodyPr/>
                    <a:lstStyle/>
                    <a:p>
                      <a:pPr algn="ctr"/>
                      <a:r>
                        <a:rPr lang="en-GB" dirty="0"/>
                        <a:t>3</a:t>
                      </a:r>
                      <a:endParaRPr lang="en-SE" dirty="0"/>
                    </a:p>
                  </a:txBody>
                  <a:tcPr/>
                </a:tc>
                <a:tc>
                  <a:txBody>
                    <a:bodyPr/>
                    <a:lstStyle/>
                    <a:p>
                      <a:pPr algn="ctr"/>
                      <a:r>
                        <a:rPr lang="en-GB" dirty="0"/>
                        <a:t>5</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5</a:t>
                      </a:r>
                      <a:endParaRPr lang="en-SE" dirty="0"/>
                    </a:p>
                  </a:txBody>
                  <a:tcPr/>
                </a:tc>
                <a:tc>
                  <a:txBody>
                    <a:bodyPr/>
                    <a:lstStyle/>
                    <a:p>
                      <a:pPr algn="ctr"/>
                      <a:r>
                        <a:rPr lang="en-GB" dirty="0"/>
                        <a:t>4</a:t>
                      </a:r>
                      <a:endParaRPr lang="en-SE" dirty="0"/>
                    </a:p>
                  </a:txBody>
                  <a:tcPr/>
                </a:tc>
                <a:tc>
                  <a:txBody>
                    <a:bodyPr/>
                    <a:lstStyle/>
                    <a:p>
                      <a:pPr algn="ctr"/>
                      <a:r>
                        <a:rPr lang="en-GB" dirty="0"/>
                        <a:t>6</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Frame 1</a:t>
                      </a:r>
                      <a:endParaRPr lang="en-SE" dirty="0"/>
                    </a:p>
                  </a:txBody>
                  <a:tcPr/>
                </a:tc>
                <a:tc>
                  <a:txBody>
                    <a:bodyPr/>
                    <a:lstStyle/>
                    <a:p>
                      <a:pPr algn="ctr"/>
                      <a:r>
                        <a:rPr lang="en-GB" dirty="0">
                          <a:solidFill>
                            <a:srgbClr val="FF0000"/>
                          </a:solidFill>
                        </a:rPr>
                        <a:t>5</a:t>
                      </a:r>
                      <a:endParaRPr lang="en-SE" dirty="0">
                        <a:solidFill>
                          <a:srgbClr val="FF0000"/>
                        </a:solidFill>
                      </a:endParaRPr>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solidFill>
                            <a:srgbClr val="FF0000"/>
                          </a:solidFill>
                        </a:rPr>
                        <a:t>1</a:t>
                      </a:r>
                      <a:endParaRPr lang="en-SE" dirty="0">
                        <a:solidFill>
                          <a:srgbClr val="FF0000"/>
                        </a:solidFill>
                      </a:endParaRPr>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Frame 2</a:t>
                      </a:r>
                      <a:endParaRPr lang="en-SE" dirty="0"/>
                    </a:p>
                  </a:txBody>
                  <a:tcPr/>
                </a:tc>
                <a:tc>
                  <a:txBody>
                    <a:bodyPr/>
                    <a:lstStyle/>
                    <a:p>
                      <a:pPr algn="ctr"/>
                      <a:endParaRPr lang="en-SE" dirty="0"/>
                    </a:p>
                  </a:txBody>
                  <a:tcPr/>
                </a:tc>
                <a:tc>
                  <a:txBody>
                    <a:bodyPr/>
                    <a:lstStyle/>
                    <a:p>
                      <a:pPr algn="ctr"/>
                      <a:r>
                        <a:rPr lang="en-GB" dirty="0">
                          <a:solidFill>
                            <a:srgbClr val="FF0000"/>
                          </a:solidFill>
                        </a:rPr>
                        <a:t>3</a:t>
                      </a:r>
                      <a:endParaRPr lang="en-SE" dirty="0">
                        <a:solidFill>
                          <a:srgbClr val="FF0000"/>
                        </a:solidFill>
                      </a:endParaRPr>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solidFill>
                            <a:srgbClr val="FF0000"/>
                          </a:solidFill>
                        </a:rPr>
                        <a:t>6</a:t>
                      </a:r>
                      <a:endParaRPr lang="en-SE" dirty="0">
                        <a:solidFill>
                          <a:srgbClr val="FF0000"/>
                        </a:solidFill>
                      </a:endParaRPr>
                    </a:p>
                  </a:txBody>
                  <a:tcPr/>
                </a:tc>
                <a:tc>
                  <a:txBody>
                    <a:bodyPr/>
                    <a:lstStyle/>
                    <a:p>
                      <a:pPr algn="ctr"/>
                      <a:r>
                        <a:rPr lang="en-GB" dirty="0"/>
                        <a:t>6</a:t>
                      </a:r>
                      <a:endParaRPr lang="en-SE" dirty="0"/>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Frame 3</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p>
                  </a:txBody>
                  <a:tcPr/>
                </a:tc>
                <a:tc>
                  <a:txBody>
                    <a:bodyPr/>
                    <a:lstStyle/>
                    <a:p>
                      <a:pPr algn="ctr"/>
                      <a:r>
                        <a:rPr lang="en-GB" dirty="0">
                          <a:solidFill>
                            <a:srgbClr val="FF0000"/>
                          </a:solidFill>
                        </a:rPr>
                        <a:t>1</a:t>
                      </a:r>
                      <a:endParaRPr lang="en-SE" dirty="0">
                        <a:solidFill>
                          <a:srgbClr val="FF0000"/>
                        </a:solidFill>
                      </a:endParaRPr>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solidFill>
                            <a:srgbClr val="FF0000"/>
                          </a:solidFill>
                        </a:rPr>
                        <a:t>4</a:t>
                      </a:r>
                      <a:endParaRPr lang="en-SE" dirty="0">
                        <a:solidFill>
                          <a:srgbClr val="FF0000"/>
                        </a:solidFill>
                      </a:endParaRPr>
                    </a:p>
                  </a:txBody>
                  <a:tcPr/>
                </a:tc>
                <a:tc>
                  <a:txBody>
                    <a:bodyPr/>
                    <a:lstStyle/>
                    <a:p>
                      <a:pPr algn="ctr"/>
                      <a:r>
                        <a:rPr lang="en-GB" dirty="0"/>
                        <a:t>4</a:t>
                      </a:r>
                      <a:endParaRPr lang="en-SE" dirty="0"/>
                    </a:p>
                  </a:txBody>
                  <a:tcPr/>
                </a:tc>
                <a:tc>
                  <a:txBody>
                    <a:bodyPr/>
                    <a:lstStyle/>
                    <a:p>
                      <a:pPr algn="ctr"/>
                      <a:r>
                        <a:rPr lang="en-GB" dirty="0"/>
                        <a:t>4</a:t>
                      </a:r>
                      <a:endParaRPr lang="en-SE" dirty="0"/>
                    </a:p>
                  </a:txBody>
                  <a:tcPr/>
                </a:tc>
                <a:extLst>
                  <a:ext uri="{0D108BD9-81ED-4DB2-BD59-A6C34878D82A}">
                    <a16:rowId xmlns:a16="http://schemas.microsoft.com/office/drawing/2014/main" val="2750492530"/>
                  </a:ext>
                </a:extLst>
              </a:tr>
            </a:tbl>
          </a:graphicData>
        </a:graphic>
      </p:graphicFrame>
      <p:sp>
        <p:nvSpPr>
          <p:cNvPr id="4" name="TextBox 3">
            <a:extLst>
              <a:ext uri="{FF2B5EF4-FFF2-40B4-BE49-F238E27FC236}">
                <a16:creationId xmlns:a16="http://schemas.microsoft.com/office/drawing/2014/main" id="{84624B7B-4A91-B2CD-91B2-F05A6EF8C67A}"/>
              </a:ext>
            </a:extLst>
          </p:cNvPr>
          <p:cNvSpPr txBox="1"/>
          <p:nvPr/>
        </p:nvSpPr>
        <p:spPr>
          <a:xfrm>
            <a:off x="4804996" y="2198920"/>
            <a:ext cx="2159566" cy="369332"/>
          </a:xfrm>
          <a:prstGeom prst="rect">
            <a:avLst/>
          </a:prstGeom>
          <a:noFill/>
        </p:spPr>
        <p:txBody>
          <a:bodyPr wrap="none" rtlCol="0">
            <a:spAutoFit/>
          </a:bodyPr>
          <a:lstStyle/>
          <a:p>
            <a:r>
              <a:rPr lang="en-GB" b="0" dirty="0">
                <a:latin typeface="+mj-lt"/>
              </a:rPr>
              <a:t>FIFO: 6 page faults</a:t>
            </a:r>
            <a:endParaRPr lang="en-SE" b="0" dirty="0">
              <a:latin typeface="+mj-lt"/>
            </a:endParaRPr>
          </a:p>
        </p:txBody>
      </p:sp>
      <p:sp>
        <p:nvSpPr>
          <p:cNvPr id="5" name="TextBox 4">
            <a:extLst>
              <a:ext uri="{FF2B5EF4-FFF2-40B4-BE49-F238E27FC236}">
                <a16:creationId xmlns:a16="http://schemas.microsoft.com/office/drawing/2014/main" id="{9B0E2BD9-F827-7387-2B46-DF675C18BF7D}"/>
              </a:ext>
            </a:extLst>
          </p:cNvPr>
          <p:cNvSpPr txBox="1"/>
          <p:nvPr/>
        </p:nvSpPr>
        <p:spPr>
          <a:xfrm>
            <a:off x="4779879" y="4015431"/>
            <a:ext cx="2209800" cy="369332"/>
          </a:xfrm>
          <a:prstGeom prst="rect">
            <a:avLst/>
          </a:prstGeom>
          <a:noFill/>
        </p:spPr>
        <p:txBody>
          <a:bodyPr wrap="square" rtlCol="0">
            <a:spAutoFit/>
          </a:bodyPr>
          <a:lstStyle/>
          <a:p>
            <a:r>
              <a:rPr lang="en-GB" b="0" dirty="0">
                <a:latin typeface="+mj-lt"/>
              </a:rPr>
              <a:t>LRU: </a:t>
            </a:r>
            <a:r>
              <a:rPr lang="en-US" b="0" dirty="0">
                <a:latin typeface="+mj-lt"/>
              </a:rPr>
              <a:t>6 page faults</a:t>
            </a:r>
            <a:endParaRPr lang="en-SE" b="0" dirty="0">
              <a:latin typeface="+mj-lt"/>
            </a:endParaRPr>
          </a:p>
        </p:txBody>
      </p:sp>
      <p:sp>
        <p:nvSpPr>
          <p:cNvPr id="6" name="TextBox 5">
            <a:extLst>
              <a:ext uri="{FF2B5EF4-FFF2-40B4-BE49-F238E27FC236}">
                <a16:creationId xmlns:a16="http://schemas.microsoft.com/office/drawing/2014/main" id="{15016534-02CB-9A79-5594-17E92DEF198E}"/>
              </a:ext>
            </a:extLst>
          </p:cNvPr>
          <p:cNvSpPr txBox="1"/>
          <p:nvPr/>
        </p:nvSpPr>
        <p:spPr>
          <a:xfrm>
            <a:off x="2684378" y="5957207"/>
            <a:ext cx="6993021" cy="830997"/>
          </a:xfrm>
          <a:prstGeom prst="rect">
            <a:avLst/>
          </a:prstGeom>
          <a:noFill/>
        </p:spPr>
        <p:txBody>
          <a:bodyPr wrap="square" rtlCol="0">
            <a:spAutoFit/>
          </a:bodyPr>
          <a:lstStyle/>
          <a:p>
            <a:r>
              <a:rPr lang="en-GB" sz="1600" b="0" dirty="0">
                <a:latin typeface="+mj-lt"/>
              </a:rPr>
              <a:t>OPT: </a:t>
            </a:r>
            <a:r>
              <a:rPr lang="en-US" sz="1600" b="0" dirty="0">
                <a:latin typeface="+mj-lt"/>
              </a:rPr>
              <a:t>5 page faults</a:t>
            </a:r>
          </a:p>
          <a:p>
            <a:r>
              <a:rPr lang="en-GB" sz="1600" b="0" dirty="0">
                <a:latin typeface="+mj-lt"/>
              </a:rPr>
              <a:t>(When referencing 4 and 6, you can replace any page, as long it page 1 is not replaced, since only it will be referenced again in the future)</a:t>
            </a:r>
            <a:endParaRPr lang="en-SE" sz="1600" b="0" dirty="0">
              <a:latin typeface="+mj-lt"/>
            </a:endParaRPr>
          </a:p>
        </p:txBody>
      </p:sp>
      <p:graphicFrame>
        <p:nvGraphicFramePr>
          <p:cNvPr id="7" name="Table 6">
            <a:extLst>
              <a:ext uri="{FF2B5EF4-FFF2-40B4-BE49-F238E27FC236}">
                <a16:creationId xmlns:a16="http://schemas.microsoft.com/office/drawing/2014/main" id="{71190916-EB84-B6ED-89CC-C07CDCCD622D}"/>
              </a:ext>
            </a:extLst>
          </p:cNvPr>
          <p:cNvGraphicFramePr>
            <a:graphicFrameLocks noGrp="1"/>
          </p:cNvGraphicFramePr>
          <p:nvPr>
            <p:extLst>
              <p:ext uri="{D42A27DB-BD31-4B8C-83A1-F6EECF244321}">
                <p14:modId xmlns:p14="http://schemas.microsoft.com/office/powerpoint/2010/main" val="1313396755"/>
              </p:ext>
            </p:extLst>
          </p:nvPr>
        </p:nvGraphicFramePr>
        <p:xfrm>
          <a:off x="1820780" y="721895"/>
          <a:ext cx="8127999" cy="1478280"/>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932050914"/>
                    </a:ext>
                  </a:extLst>
                </a:gridCol>
                <a:gridCol w="750711">
                  <a:extLst>
                    <a:ext uri="{9D8B030D-6E8A-4147-A177-3AD203B41FA5}">
                      <a16:colId xmlns:a16="http://schemas.microsoft.com/office/drawing/2014/main" val="3868456712"/>
                    </a:ext>
                  </a:extLst>
                </a:gridCol>
                <a:gridCol w="750711">
                  <a:extLst>
                    <a:ext uri="{9D8B030D-6E8A-4147-A177-3AD203B41FA5}">
                      <a16:colId xmlns:a16="http://schemas.microsoft.com/office/drawing/2014/main" val="3880331426"/>
                    </a:ext>
                  </a:extLst>
                </a:gridCol>
                <a:gridCol w="750711">
                  <a:extLst>
                    <a:ext uri="{9D8B030D-6E8A-4147-A177-3AD203B41FA5}">
                      <a16:colId xmlns:a16="http://schemas.microsoft.com/office/drawing/2014/main" val="1247111991"/>
                    </a:ext>
                  </a:extLst>
                </a:gridCol>
                <a:gridCol w="750711">
                  <a:extLst>
                    <a:ext uri="{9D8B030D-6E8A-4147-A177-3AD203B41FA5}">
                      <a16:colId xmlns:a16="http://schemas.microsoft.com/office/drawing/2014/main" val="2060846370"/>
                    </a:ext>
                  </a:extLst>
                </a:gridCol>
                <a:gridCol w="750711">
                  <a:extLst>
                    <a:ext uri="{9D8B030D-6E8A-4147-A177-3AD203B41FA5}">
                      <a16:colId xmlns:a16="http://schemas.microsoft.com/office/drawing/2014/main" val="2109822307"/>
                    </a:ext>
                  </a:extLst>
                </a:gridCol>
                <a:gridCol w="750711">
                  <a:extLst>
                    <a:ext uri="{9D8B030D-6E8A-4147-A177-3AD203B41FA5}">
                      <a16:colId xmlns:a16="http://schemas.microsoft.com/office/drawing/2014/main" val="3424463367"/>
                    </a:ext>
                  </a:extLst>
                </a:gridCol>
                <a:gridCol w="750711">
                  <a:extLst>
                    <a:ext uri="{9D8B030D-6E8A-4147-A177-3AD203B41FA5}">
                      <a16:colId xmlns:a16="http://schemas.microsoft.com/office/drawing/2014/main" val="3481469953"/>
                    </a:ext>
                  </a:extLst>
                </a:gridCol>
                <a:gridCol w="750711">
                  <a:extLst>
                    <a:ext uri="{9D8B030D-6E8A-4147-A177-3AD203B41FA5}">
                      <a16:colId xmlns:a16="http://schemas.microsoft.com/office/drawing/2014/main" val="1650596626"/>
                    </a:ext>
                  </a:extLst>
                </a:gridCol>
                <a:gridCol w="750711">
                  <a:extLst>
                    <a:ext uri="{9D8B030D-6E8A-4147-A177-3AD203B41FA5}">
                      <a16:colId xmlns:a16="http://schemas.microsoft.com/office/drawing/2014/main" val="1007141654"/>
                    </a:ext>
                  </a:extLst>
                </a:gridCol>
              </a:tblGrid>
              <a:tr h="294640">
                <a:tc>
                  <a:txBody>
                    <a:bodyPr/>
                    <a:lstStyle/>
                    <a:p>
                      <a:pPr algn="ctr"/>
                      <a:r>
                        <a:rPr lang="en-US" dirty="0"/>
                        <a:t>Ref</a:t>
                      </a:r>
                      <a:endParaRPr lang="en-SE" dirty="0"/>
                    </a:p>
                  </a:txBody>
                  <a:tcPr/>
                </a:tc>
                <a:tc>
                  <a:txBody>
                    <a:bodyPr/>
                    <a:lstStyle/>
                    <a:p>
                      <a:pPr algn="ctr"/>
                      <a:r>
                        <a:rPr lang="en-GB" dirty="0"/>
                        <a:t>5</a:t>
                      </a:r>
                      <a:endParaRPr lang="en-SE" dirty="0"/>
                    </a:p>
                  </a:txBody>
                  <a:tcPr/>
                </a:tc>
                <a:tc>
                  <a:txBody>
                    <a:bodyPr/>
                    <a:lstStyle/>
                    <a:p>
                      <a:pPr algn="ctr"/>
                      <a:r>
                        <a:rPr lang="en-GB" dirty="0"/>
                        <a:t>3</a:t>
                      </a:r>
                      <a:endParaRPr lang="en-SE" dirty="0"/>
                    </a:p>
                  </a:txBody>
                  <a:tcPr/>
                </a:tc>
                <a:tc>
                  <a:txBody>
                    <a:bodyPr/>
                    <a:lstStyle/>
                    <a:p>
                      <a:pPr algn="ctr"/>
                      <a:r>
                        <a:rPr lang="en-GB" dirty="0"/>
                        <a:t>5</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5</a:t>
                      </a:r>
                      <a:endParaRPr lang="en-SE" dirty="0"/>
                    </a:p>
                  </a:txBody>
                  <a:tcPr/>
                </a:tc>
                <a:tc>
                  <a:txBody>
                    <a:bodyPr/>
                    <a:lstStyle/>
                    <a:p>
                      <a:pPr algn="ctr"/>
                      <a:r>
                        <a:rPr lang="en-GB" dirty="0"/>
                        <a:t>4</a:t>
                      </a:r>
                      <a:endParaRPr lang="en-SE" dirty="0"/>
                    </a:p>
                  </a:txBody>
                  <a:tcPr/>
                </a:tc>
                <a:tc>
                  <a:txBody>
                    <a:bodyPr/>
                    <a:lstStyle/>
                    <a:p>
                      <a:pPr algn="ctr"/>
                      <a:r>
                        <a:rPr lang="en-GB" dirty="0"/>
                        <a:t>6</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Frame 1</a:t>
                      </a:r>
                      <a:endParaRPr lang="en-SE" dirty="0"/>
                    </a:p>
                  </a:txBody>
                  <a:tcPr/>
                </a:tc>
                <a:tc>
                  <a:txBody>
                    <a:bodyPr/>
                    <a:lstStyle/>
                    <a:p>
                      <a:pPr algn="ctr"/>
                      <a:r>
                        <a:rPr lang="en-GB" dirty="0">
                          <a:solidFill>
                            <a:srgbClr val="FF0000"/>
                          </a:solidFill>
                        </a:rPr>
                        <a:t>5</a:t>
                      </a:r>
                      <a:endParaRPr lang="en-SE" dirty="0">
                        <a:solidFill>
                          <a:srgbClr val="FF0000"/>
                        </a:solidFill>
                      </a:endParaRPr>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solidFill>
                            <a:srgbClr val="FF0000"/>
                          </a:solidFill>
                        </a:rPr>
                        <a:t>4</a:t>
                      </a:r>
                      <a:endParaRPr lang="en-SE" dirty="0">
                        <a:solidFill>
                          <a:srgbClr val="FF0000"/>
                        </a:solidFill>
                      </a:endParaRPr>
                    </a:p>
                  </a:txBody>
                  <a:tcPr/>
                </a:tc>
                <a:tc>
                  <a:txBody>
                    <a:bodyPr/>
                    <a:lstStyle/>
                    <a:p>
                      <a:pPr algn="ctr"/>
                      <a:r>
                        <a:rPr lang="en-GB" dirty="0"/>
                        <a:t>4</a:t>
                      </a:r>
                      <a:endParaRPr lang="en-SE" dirty="0"/>
                    </a:p>
                  </a:txBody>
                  <a:tcPr/>
                </a:tc>
                <a:tc>
                  <a:txBody>
                    <a:bodyPr/>
                    <a:lstStyle/>
                    <a:p>
                      <a:pPr algn="ctr"/>
                      <a:r>
                        <a:rPr lang="en-GB" dirty="0">
                          <a:solidFill>
                            <a:schemeClr val="tx1"/>
                          </a:solidFill>
                        </a:rPr>
                        <a:t>4</a:t>
                      </a:r>
                      <a:endParaRPr lang="en-SE" dirty="0">
                        <a:solidFill>
                          <a:schemeClr val="tx1"/>
                        </a:solidFill>
                      </a:endParaRPr>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Frame 2</a:t>
                      </a:r>
                      <a:endParaRPr lang="en-SE" dirty="0"/>
                    </a:p>
                  </a:txBody>
                  <a:tcPr/>
                </a:tc>
                <a:tc>
                  <a:txBody>
                    <a:bodyPr/>
                    <a:lstStyle/>
                    <a:p>
                      <a:pPr algn="ctr"/>
                      <a:endParaRPr lang="en-SE" dirty="0"/>
                    </a:p>
                  </a:txBody>
                  <a:tcPr/>
                </a:tc>
                <a:tc>
                  <a:txBody>
                    <a:bodyPr/>
                    <a:lstStyle/>
                    <a:p>
                      <a:pPr algn="ctr"/>
                      <a:r>
                        <a:rPr lang="en-GB" dirty="0">
                          <a:solidFill>
                            <a:srgbClr val="FF0000"/>
                          </a:solidFill>
                        </a:rPr>
                        <a:t>3</a:t>
                      </a:r>
                      <a:endParaRPr lang="en-SE" dirty="0">
                        <a:solidFill>
                          <a:srgbClr val="FF0000"/>
                        </a:solidFill>
                      </a:endParaRPr>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solidFill>
                            <a:srgbClr val="FF0000"/>
                          </a:solidFill>
                        </a:rPr>
                        <a:t>1</a:t>
                      </a:r>
                      <a:endParaRPr lang="en-SE" dirty="0">
                        <a:solidFill>
                          <a:srgbClr val="FF0000"/>
                        </a:solidFill>
                      </a:endParaRPr>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Frame 3</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p>
                  </a:txBody>
                  <a:tcPr/>
                </a:tc>
                <a:tc>
                  <a:txBody>
                    <a:bodyPr/>
                    <a:lstStyle/>
                    <a:p>
                      <a:pPr algn="ctr"/>
                      <a:r>
                        <a:rPr lang="en-GB" dirty="0">
                          <a:solidFill>
                            <a:srgbClr val="FF0000"/>
                          </a:solidFill>
                        </a:rPr>
                        <a:t>1</a:t>
                      </a:r>
                      <a:endParaRPr lang="en-SE" dirty="0">
                        <a:solidFill>
                          <a:srgbClr val="FF0000"/>
                        </a:solidFill>
                      </a:endParaRPr>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solidFill>
                            <a:schemeClr val="tx1"/>
                          </a:solidFill>
                        </a:rPr>
                        <a:t>1</a:t>
                      </a:r>
                      <a:endParaRPr lang="en-SE" dirty="0">
                        <a:solidFill>
                          <a:schemeClr val="tx1"/>
                        </a:solidFill>
                      </a:endParaRPr>
                    </a:p>
                  </a:txBody>
                  <a:tcPr/>
                </a:tc>
                <a:tc>
                  <a:txBody>
                    <a:bodyPr/>
                    <a:lstStyle/>
                    <a:p>
                      <a:pPr algn="ctr"/>
                      <a:r>
                        <a:rPr lang="en-GB" dirty="0">
                          <a:solidFill>
                            <a:srgbClr val="FF0000"/>
                          </a:solidFill>
                        </a:rPr>
                        <a:t>6</a:t>
                      </a:r>
                      <a:endParaRPr lang="en-SE" dirty="0">
                        <a:solidFill>
                          <a:srgbClr val="FF0000"/>
                        </a:solidFill>
                      </a:endParaRPr>
                    </a:p>
                  </a:txBody>
                  <a:tcPr/>
                </a:tc>
                <a:tc>
                  <a:txBody>
                    <a:bodyPr/>
                    <a:lstStyle/>
                    <a:p>
                      <a:pPr algn="ctr"/>
                      <a:r>
                        <a:rPr lang="en-GB" dirty="0"/>
                        <a:t>6</a:t>
                      </a:r>
                      <a:endParaRPr lang="en-SE" dirty="0"/>
                    </a:p>
                  </a:txBody>
                  <a:tcPr/>
                </a:tc>
                <a:extLst>
                  <a:ext uri="{0D108BD9-81ED-4DB2-BD59-A6C34878D82A}">
                    <a16:rowId xmlns:a16="http://schemas.microsoft.com/office/drawing/2014/main" val="2750492530"/>
                  </a:ext>
                </a:extLst>
              </a:tr>
            </a:tbl>
          </a:graphicData>
        </a:graphic>
      </p:graphicFrame>
      <p:graphicFrame>
        <p:nvGraphicFramePr>
          <p:cNvPr id="10" name="Table 9">
            <a:extLst>
              <a:ext uri="{FF2B5EF4-FFF2-40B4-BE49-F238E27FC236}">
                <a16:creationId xmlns:a16="http://schemas.microsoft.com/office/drawing/2014/main" id="{E33AE755-4DE3-8C4D-82C5-F60B20D5DFDD}"/>
              </a:ext>
            </a:extLst>
          </p:cNvPr>
          <p:cNvGraphicFramePr>
            <a:graphicFrameLocks noGrp="1"/>
          </p:cNvGraphicFramePr>
          <p:nvPr>
            <p:extLst>
              <p:ext uri="{D42A27DB-BD31-4B8C-83A1-F6EECF244321}">
                <p14:modId xmlns:p14="http://schemas.microsoft.com/office/powerpoint/2010/main" val="1594144024"/>
              </p:ext>
            </p:extLst>
          </p:nvPr>
        </p:nvGraphicFramePr>
        <p:xfrm>
          <a:off x="1820780" y="4431845"/>
          <a:ext cx="8127999" cy="1478280"/>
        </p:xfrm>
        <a:graphic>
          <a:graphicData uri="http://schemas.openxmlformats.org/drawingml/2006/table">
            <a:tbl>
              <a:tblPr firstRow="1" bandRow="1">
                <a:tableStyleId>{5940675A-B579-460E-94D1-54222C63F5DA}</a:tableStyleId>
              </a:tblPr>
              <a:tblGrid>
                <a:gridCol w="1371600">
                  <a:extLst>
                    <a:ext uri="{9D8B030D-6E8A-4147-A177-3AD203B41FA5}">
                      <a16:colId xmlns:a16="http://schemas.microsoft.com/office/drawing/2014/main" val="932050914"/>
                    </a:ext>
                  </a:extLst>
                </a:gridCol>
                <a:gridCol w="750711">
                  <a:extLst>
                    <a:ext uri="{9D8B030D-6E8A-4147-A177-3AD203B41FA5}">
                      <a16:colId xmlns:a16="http://schemas.microsoft.com/office/drawing/2014/main" val="3868456712"/>
                    </a:ext>
                  </a:extLst>
                </a:gridCol>
                <a:gridCol w="750711">
                  <a:extLst>
                    <a:ext uri="{9D8B030D-6E8A-4147-A177-3AD203B41FA5}">
                      <a16:colId xmlns:a16="http://schemas.microsoft.com/office/drawing/2014/main" val="3880331426"/>
                    </a:ext>
                  </a:extLst>
                </a:gridCol>
                <a:gridCol w="750711">
                  <a:extLst>
                    <a:ext uri="{9D8B030D-6E8A-4147-A177-3AD203B41FA5}">
                      <a16:colId xmlns:a16="http://schemas.microsoft.com/office/drawing/2014/main" val="1247111991"/>
                    </a:ext>
                  </a:extLst>
                </a:gridCol>
                <a:gridCol w="750711">
                  <a:extLst>
                    <a:ext uri="{9D8B030D-6E8A-4147-A177-3AD203B41FA5}">
                      <a16:colId xmlns:a16="http://schemas.microsoft.com/office/drawing/2014/main" val="2060846370"/>
                    </a:ext>
                  </a:extLst>
                </a:gridCol>
                <a:gridCol w="750711">
                  <a:extLst>
                    <a:ext uri="{9D8B030D-6E8A-4147-A177-3AD203B41FA5}">
                      <a16:colId xmlns:a16="http://schemas.microsoft.com/office/drawing/2014/main" val="2109822307"/>
                    </a:ext>
                  </a:extLst>
                </a:gridCol>
                <a:gridCol w="750711">
                  <a:extLst>
                    <a:ext uri="{9D8B030D-6E8A-4147-A177-3AD203B41FA5}">
                      <a16:colId xmlns:a16="http://schemas.microsoft.com/office/drawing/2014/main" val="3424463367"/>
                    </a:ext>
                  </a:extLst>
                </a:gridCol>
                <a:gridCol w="750711">
                  <a:extLst>
                    <a:ext uri="{9D8B030D-6E8A-4147-A177-3AD203B41FA5}">
                      <a16:colId xmlns:a16="http://schemas.microsoft.com/office/drawing/2014/main" val="3481469953"/>
                    </a:ext>
                  </a:extLst>
                </a:gridCol>
                <a:gridCol w="750711">
                  <a:extLst>
                    <a:ext uri="{9D8B030D-6E8A-4147-A177-3AD203B41FA5}">
                      <a16:colId xmlns:a16="http://schemas.microsoft.com/office/drawing/2014/main" val="1650596626"/>
                    </a:ext>
                  </a:extLst>
                </a:gridCol>
                <a:gridCol w="750711">
                  <a:extLst>
                    <a:ext uri="{9D8B030D-6E8A-4147-A177-3AD203B41FA5}">
                      <a16:colId xmlns:a16="http://schemas.microsoft.com/office/drawing/2014/main" val="1007141654"/>
                    </a:ext>
                  </a:extLst>
                </a:gridCol>
              </a:tblGrid>
              <a:tr h="294640">
                <a:tc>
                  <a:txBody>
                    <a:bodyPr/>
                    <a:lstStyle/>
                    <a:p>
                      <a:pPr algn="ctr"/>
                      <a:r>
                        <a:rPr lang="en-US" dirty="0"/>
                        <a:t>Ref</a:t>
                      </a:r>
                      <a:endParaRPr lang="en-SE" dirty="0"/>
                    </a:p>
                  </a:txBody>
                  <a:tcPr/>
                </a:tc>
                <a:tc>
                  <a:txBody>
                    <a:bodyPr/>
                    <a:lstStyle/>
                    <a:p>
                      <a:pPr algn="ctr"/>
                      <a:r>
                        <a:rPr lang="en-GB" dirty="0"/>
                        <a:t>5</a:t>
                      </a:r>
                      <a:endParaRPr lang="en-SE" dirty="0"/>
                    </a:p>
                  </a:txBody>
                  <a:tcPr/>
                </a:tc>
                <a:tc>
                  <a:txBody>
                    <a:bodyPr/>
                    <a:lstStyle/>
                    <a:p>
                      <a:pPr algn="ctr"/>
                      <a:r>
                        <a:rPr lang="en-GB" dirty="0"/>
                        <a:t>3</a:t>
                      </a:r>
                      <a:endParaRPr lang="en-SE" dirty="0"/>
                    </a:p>
                  </a:txBody>
                  <a:tcPr/>
                </a:tc>
                <a:tc>
                  <a:txBody>
                    <a:bodyPr/>
                    <a:lstStyle/>
                    <a:p>
                      <a:pPr algn="ctr"/>
                      <a:r>
                        <a:rPr lang="en-GB" dirty="0"/>
                        <a:t>5</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5</a:t>
                      </a:r>
                      <a:endParaRPr lang="en-SE" dirty="0"/>
                    </a:p>
                  </a:txBody>
                  <a:tcPr/>
                </a:tc>
                <a:tc>
                  <a:txBody>
                    <a:bodyPr/>
                    <a:lstStyle/>
                    <a:p>
                      <a:pPr algn="ctr"/>
                      <a:r>
                        <a:rPr lang="en-GB" dirty="0"/>
                        <a:t>4</a:t>
                      </a:r>
                      <a:endParaRPr lang="en-SE" dirty="0"/>
                    </a:p>
                  </a:txBody>
                  <a:tcPr/>
                </a:tc>
                <a:tc>
                  <a:txBody>
                    <a:bodyPr/>
                    <a:lstStyle/>
                    <a:p>
                      <a:pPr algn="ctr"/>
                      <a:r>
                        <a:rPr lang="en-GB" dirty="0"/>
                        <a:t>6</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Frame 1</a:t>
                      </a:r>
                      <a:endParaRPr lang="en-SE" dirty="0"/>
                    </a:p>
                  </a:txBody>
                  <a:tcPr/>
                </a:tc>
                <a:tc>
                  <a:txBody>
                    <a:bodyPr/>
                    <a:lstStyle/>
                    <a:p>
                      <a:pPr algn="ctr"/>
                      <a:r>
                        <a:rPr lang="en-GB" dirty="0">
                          <a:solidFill>
                            <a:srgbClr val="FF0000"/>
                          </a:solidFill>
                        </a:rPr>
                        <a:t>5</a:t>
                      </a:r>
                      <a:endParaRPr lang="en-SE" dirty="0">
                        <a:solidFill>
                          <a:srgbClr val="FF0000"/>
                        </a:solidFill>
                      </a:endParaRPr>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t>5</a:t>
                      </a:r>
                      <a:endParaRPr lang="en-SE" dirty="0"/>
                    </a:p>
                  </a:txBody>
                  <a:tcPr/>
                </a:tc>
                <a:tc>
                  <a:txBody>
                    <a:bodyPr/>
                    <a:lstStyle/>
                    <a:p>
                      <a:pPr algn="ctr"/>
                      <a:r>
                        <a:rPr lang="en-GB" dirty="0">
                          <a:solidFill>
                            <a:srgbClr val="FF0000"/>
                          </a:solidFill>
                        </a:rPr>
                        <a:t>4</a:t>
                      </a:r>
                      <a:endParaRPr lang="en-SE" dirty="0">
                        <a:solidFill>
                          <a:srgbClr val="FF0000"/>
                        </a:solidFill>
                      </a:endParaRPr>
                    </a:p>
                  </a:txBody>
                  <a:tcPr/>
                </a:tc>
                <a:tc>
                  <a:txBody>
                    <a:bodyPr/>
                    <a:lstStyle/>
                    <a:p>
                      <a:pPr algn="ctr"/>
                      <a:r>
                        <a:rPr lang="en-GB" dirty="0"/>
                        <a:t>4</a:t>
                      </a:r>
                      <a:endParaRPr lang="en-SE" dirty="0"/>
                    </a:p>
                  </a:txBody>
                  <a:tcPr/>
                </a:tc>
                <a:tc>
                  <a:txBody>
                    <a:bodyPr/>
                    <a:lstStyle/>
                    <a:p>
                      <a:pPr algn="ctr"/>
                      <a:r>
                        <a:rPr lang="en-GB" dirty="0">
                          <a:solidFill>
                            <a:schemeClr val="tx1"/>
                          </a:solidFill>
                        </a:rPr>
                        <a:t>4</a:t>
                      </a:r>
                      <a:endParaRPr lang="en-SE" dirty="0">
                        <a:solidFill>
                          <a:schemeClr val="tx1"/>
                        </a:solidFill>
                      </a:endParaRPr>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Frame 2</a:t>
                      </a:r>
                      <a:endParaRPr lang="en-SE" dirty="0"/>
                    </a:p>
                  </a:txBody>
                  <a:tcPr/>
                </a:tc>
                <a:tc>
                  <a:txBody>
                    <a:bodyPr/>
                    <a:lstStyle/>
                    <a:p>
                      <a:pPr algn="ctr"/>
                      <a:endParaRPr lang="en-SE" dirty="0"/>
                    </a:p>
                  </a:txBody>
                  <a:tcPr/>
                </a:tc>
                <a:tc>
                  <a:txBody>
                    <a:bodyPr/>
                    <a:lstStyle/>
                    <a:p>
                      <a:pPr algn="ctr"/>
                      <a:r>
                        <a:rPr lang="en-GB" dirty="0">
                          <a:solidFill>
                            <a:srgbClr val="FF0000"/>
                          </a:solidFill>
                        </a:rPr>
                        <a:t>3</a:t>
                      </a:r>
                      <a:endParaRPr lang="en-SE" dirty="0">
                        <a:solidFill>
                          <a:srgbClr val="FF0000"/>
                        </a:solidFill>
                      </a:endParaRPr>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solidFill>
                            <a:srgbClr val="FF0000"/>
                          </a:solidFill>
                        </a:rPr>
                        <a:t>6</a:t>
                      </a:r>
                      <a:endParaRPr lang="en-SE" dirty="0">
                        <a:solidFill>
                          <a:srgbClr val="FF0000"/>
                        </a:solidFill>
                      </a:endParaRPr>
                    </a:p>
                  </a:txBody>
                  <a:tcPr/>
                </a:tc>
                <a:tc>
                  <a:txBody>
                    <a:bodyPr/>
                    <a:lstStyle/>
                    <a:p>
                      <a:pPr algn="ctr"/>
                      <a:r>
                        <a:rPr lang="en-GB" dirty="0">
                          <a:solidFill>
                            <a:schemeClr val="tx1"/>
                          </a:solidFill>
                        </a:rPr>
                        <a:t>6</a:t>
                      </a:r>
                      <a:endParaRPr lang="en-SE" dirty="0">
                        <a:solidFill>
                          <a:schemeClr val="tx1"/>
                        </a:solidFill>
                      </a:endParaRPr>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Frame 3</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p>
                  </a:txBody>
                  <a:tcPr/>
                </a:tc>
                <a:tc>
                  <a:txBody>
                    <a:bodyPr/>
                    <a:lstStyle/>
                    <a:p>
                      <a:pPr algn="ctr"/>
                      <a:r>
                        <a:rPr lang="en-GB" dirty="0">
                          <a:solidFill>
                            <a:srgbClr val="FF0000"/>
                          </a:solidFill>
                        </a:rPr>
                        <a:t>1</a:t>
                      </a:r>
                      <a:endParaRPr lang="en-SE" dirty="0">
                        <a:solidFill>
                          <a:srgbClr val="FF0000"/>
                        </a:solidFill>
                      </a:endParaRPr>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solidFill>
                            <a:schemeClr val="tx1"/>
                          </a:solidFill>
                        </a:rPr>
                        <a:t>1</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tc>
                  <a:txBody>
                    <a:bodyPr/>
                    <a:lstStyle/>
                    <a:p>
                      <a:pPr algn="ctr"/>
                      <a:r>
                        <a:rPr lang="en-GB" dirty="0"/>
                        <a:t>1</a:t>
                      </a:r>
                      <a:endParaRPr lang="en-SE" dirty="0"/>
                    </a:p>
                  </a:txBody>
                  <a:tcPr/>
                </a:tc>
                <a:extLst>
                  <a:ext uri="{0D108BD9-81ED-4DB2-BD59-A6C34878D82A}">
                    <a16:rowId xmlns:a16="http://schemas.microsoft.com/office/drawing/2014/main" val="2750492530"/>
                  </a:ext>
                </a:extLst>
              </a:tr>
            </a:tbl>
          </a:graphicData>
        </a:graphic>
      </p:graphicFrame>
    </p:spTree>
    <p:extLst>
      <p:ext uri="{BB962C8B-B14F-4D97-AF65-F5344CB8AC3E}">
        <p14:creationId xmlns:p14="http://schemas.microsoft.com/office/powerpoint/2010/main" val="416001150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BD856-519C-DB20-2E27-213B3A09CF80}"/>
              </a:ext>
            </a:extLst>
          </p:cNvPr>
          <p:cNvSpPr>
            <a:spLocks noGrp="1"/>
          </p:cNvSpPr>
          <p:nvPr>
            <p:ph type="title"/>
          </p:nvPr>
        </p:nvSpPr>
        <p:spPr/>
        <p:txBody>
          <a:bodyPr/>
          <a:lstStyle/>
          <a:p>
            <a:r>
              <a:rPr lang="en-GB" dirty="0"/>
              <a:t>Q2. Page Replacement</a:t>
            </a:r>
            <a:endParaRPr lang="en-SE" dirty="0"/>
          </a:p>
        </p:txBody>
      </p:sp>
      <p:sp>
        <p:nvSpPr>
          <p:cNvPr id="3" name="Content Placeholder 2">
            <a:extLst>
              <a:ext uri="{FF2B5EF4-FFF2-40B4-BE49-F238E27FC236}">
                <a16:creationId xmlns:a16="http://schemas.microsoft.com/office/drawing/2014/main" id="{494495FC-E3ED-BF8C-11E8-E5310D67777D}"/>
              </a:ext>
            </a:extLst>
          </p:cNvPr>
          <p:cNvSpPr>
            <a:spLocks noGrp="1"/>
          </p:cNvSpPr>
          <p:nvPr>
            <p:ph idx="1"/>
          </p:nvPr>
        </p:nvSpPr>
        <p:spPr/>
        <p:txBody>
          <a:bodyPr/>
          <a:lstStyle/>
          <a:p>
            <a:r>
              <a:rPr lang="en-GB" dirty="0"/>
              <a:t>Consider memory size of 3 frames, and following reference stream of virtual pages: </a:t>
            </a:r>
          </a:p>
          <a:p>
            <a:pPr lvl="1"/>
            <a:r>
              <a:rPr lang="en-GB" dirty="0"/>
              <a:t>7, 0, 1, 2, 0, 3, 0, 4, 2, 3, 0, 3, 1, 2, 0</a:t>
            </a:r>
          </a:p>
          <a:p>
            <a:r>
              <a:rPr lang="fr-FR" dirty="0"/>
              <a:t>Fill in the table for FIFO, LRU, and OPT page replacement </a:t>
            </a:r>
            <a:r>
              <a:rPr lang="fr-FR" dirty="0" err="1"/>
              <a:t>algorithms</a:t>
            </a:r>
            <a:r>
              <a:rPr lang="fr-FR" dirty="0"/>
              <a:t>, and </a:t>
            </a:r>
            <a:r>
              <a:rPr lang="fr-FR" dirty="0" err="1"/>
              <a:t>give</a:t>
            </a:r>
            <a:r>
              <a:rPr lang="fr-FR" dirty="0"/>
              <a:t> the </a:t>
            </a:r>
            <a:r>
              <a:rPr lang="fr-FR" dirty="0" err="1"/>
              <a:t>number</a:t>
            </a:r>
            <a:r>
              <a:rPr lang="fr-FR" dirty="0"/>
              <a:t> of page </a:t>
            </a:r>
            <a:r>
              <a:rPr lang="fr-FR" dirty="0" err="1"/>
              <a:t>faults</a:t>
            </a:r>
            <a:r>
              <a:rPr lang="fr-FR" dirty="0"/>
              <a:t> for </a:t>
            </a:r>
            <a:r>
              <a:rPr lang="fr-FR" dirty="0" err="1"/>
              <a:t>each</a:t>
            </a:r>
            <a:r>
              <a:rPr lang="fr-FR" dirty="0"/>
              <a:t> </a:t>
            </a:r>
            <a:r>
              <a:rPr lang="fr-FR" dirty="0" err="1"/>
              <a:t>algorithm</a:t>
            </a:r>
            <a:r>
              <a:rPr lang="fr-FR" dirty="0"/>
              <a:t>.</a:t>
            </a:r>
            <a:endParaRPr lang="en-GB" dirty="0"/>
          </a:p>
          <a:p>
            <a:endParaRPr lang="en-SE" dirty="0"/>
          </a:p>
        </p:txBody>
      </p:sp>
      <p:graphicFrame>
        <p:nvGraphicFramePr>
          <p:cNvPr id="4" name="Table 3">
            <a:extLst>
              <a:ext uri="{FF2B5EF4-FFF2-40B4-BE49-F238E27FC236}">
                <a16:creationId xmlns:a16="http://schemas.microsoft.com/office/drawing/2014/main" id="{E32D97FC-63CE-D118-1597-4AE7B956B6E7}"/>
              </a:ext>
            </a:extLst>
          </p:cNvPr>
          <p:cNvGraphicFramePr>
            <a:graphicFrameLocks noGrp="1"/>
          </p:cNvGraphicFramePr>
          <p:nvPr>
            <p:extLst>
              <p:ext uri="{D42A27DB-BD31-4B8C-83A1-F6EECF244321}">
                <p14:modId xmlns:p14="http://schemas.microsoft.com/office/powerpoint/2010/main" val="380253184"/>
              </p:ext>
            </p:extLst>
          </p:nvPr>
        </p:nvGraphicFramePr>
        <p:xfrm>
          <a:off x="1295400" y="3200400"/>
          <a:ext cx="9601200" cy="1483360"/>
        </p:xfrm>
        <a:graphic>
          <a:graphicData uri="http://schemas.openxmlformats.org/drawingml/2006/table">
            <a:tbl>
              <a:tblPr firstRow="1" bandRow="1">
                <a:tableStyleId>{5940675A-B579-460E-94D1-54222C63F5DA}</a:tableStyleId>
              </a:tblPr>
              <a:tblGrid>
                <a:gridCol w="600075">
                  <a:extLst>
                    <a:ext uri="{9D8B030D-6E8A-4147-A177-3AD203B41FA5}">
                      <a16:colId xmlns:a16="http://schemas.microsoft.com/office/drawing/2014/main" val="292060264"/>
                    </a:ext>
                  </a:extLst>
                </a:gridCol>
                <a:gridCol w="600075">
                  <a:extLst>
                    <a:ext uri="{9D8B030D-6E8A-4147-A177-3AD203B41FA5}">
                      <a16:colId xmlns:a16="http://schemas.microsoft.com/office/drawing/2014/main" val="2963604161"/>
                    </a:ext>
                  </a:extLst>
                </a:gridCol>
                <a:gridCol w="600075">
                  <a:extLst>
                    <a:ext uri="{9D8B030D-6E8A-4147-A177-3AD203B41FA5}">
                      <a16:colId xmlns:a16="http://schemas.microsoft.com/office/drawing/2014/main" val="973972083"/>
                    </a:ext>
                  </a:extLst>
                </a:gridCol>
                <a:gridCol w="600075">
                  <a:extLst>
                    <a:ext uri="{9D8B030D-6E8A-4147-A177-3AD203B41FA5}">
                      <a16:colId xmlns:a16="http://schemas.microsoft.com/office/drawing/2014/main" val="3228715825"/>
                    </a:ext>
                  </a:extLst>
                </a:gridCol>
                <a:gridCol w="600075">
                  <a:extLst>
                    <a:ext uri="{9D8B030D-6E8A-4147-A177-3AD203B41FA5}">
                      <a16:colId xmlns:a16="http://schemas.microsoft.com/office/drawing/2014/main" val="4061598519"/>
                    </a:ext>
                  </a:extLst>
                </a:gridCol>
                <a:gridCol w="600075">
                  <a:extLst>
                    <a:ext uri="{9D8B030D-6E8A-4147-A177-3AD203B41FA5}">
                      <a16:colId xmlns:a16="http://schemas.microsoft.com/office/drawing/2014/main" val="4235665240"/>
                    </a:ext>
                  </a:extLst>
                </a:gridCol>
                <a:gridCol w="600075">
                  <a:extLst>
                    <a:ext uri="{9D8B030D-6E8A-4147-A177-3AD203B41FA5}">
                      <a16:colId xmlns:a16="http://schemas.microsoft.com/office/drawing/2014/main" val="441605830"/>
                    </a:ext>
                  </a:extLst>
                </a:gridCol>
                <a:gridCol w="600075">
                  <a:extLst>
                    <a:ext uri="{9D8B030D-6E8A-4147-A177-3AD203B41FA5}">
                      <a16:colId xmlns:a16="http://schemas.microsoft.com/office/drawing/2014/main" val="2715802762"/>
                    </a:ext>
                  </a:extLst>
                </a:gridCol>
                <a:gridCol w="600075">
                  <a:extLst>
                    <a:ext uri="{9D8B030D-6E8A-4147-A177-3AD203B41FA5}">
                      <a16:colId xmlns:a16="http://schemas.microsoft.com/office/drawing/2014/main" val="3720376829"/>
                    </a:ext>
                  </a:extLst>
                </a:gridCol>
                <a:gridCol w="600075">
                  <a:extLst>
                    <a:ext uri="{9D8B030D-6E8A-4147-A177-3AD203B41FA5}">
                      <a16:colId xmlns:a16="http://schemas.microsoft.com/office/drawing/2014/main" val="4215981938"/>
                    </a:ext>
                  </a:extLst>
                </a:gridCol>
                <a:gridCol w="600075">
                  <a:extLst>
                    <a:ext uri="{9D8B030D-6E8A-4147-A177-3AD203B41FA5}">
                      <a16:colId xmlns:a16="http://schemas.microsoft.com/office/drawing/2014/main" val="3764429309"/>
                    </a:ext>
                  </a:extLst>
                </a:gridCol>
                <a:gridCol w="600075">
                  <a:extLst>
                    <a:ext uri="{9D8B030D-6E8A-4147-A177-3AD203B41FA5}">
                      <a16:colId xmlns:a16="http://schemas.microsoft.com/office/drawing/2014/main" val="4122870511"/>
                    </a:ext>
                  </a:extLst>
                </a:gridCol>
                <a:gridCol w="600075">
                  <a:extLst>
                    <a:ext uri="{9D8B030D-6E8A-4147-A177-3AD203B41FA5}">
                      <a16:colId xmlns:a16="http://schemas.microsoft.com/office/drawing/2014/main" val="3200705457"/>
                    </a:ext>
                  </a:extLst>
                </a:gridCol>
                <a:gridCol w="600075">
                  <a:extLst>
                    <a:ext uri="{9D8B030D-6E8A-4147-A177-3AD203B41FA5}">
                      <a16:colId xmlns:a16="http://schemas.microsoft.com/office/drawing/2014/main" val="890063204"/>
                    </a:ext>
                  </a:extLst>
                </a:gridCol>
                <a:gridCol w="600075">
                  <a:extLst>
                    <a:ext uri="{9D8B030D-6E8A-4147-A177-3AD203B41FA5}">
                      <a16:colId xmlns:a16="http://schemas.microsoft.com/office/drawing/2014/main" val="1884647162"/>
                    </a:ext>
                  </a:extLst>
                </a:gridCol>
                <a:gridCol w="600075">
                  <a:extLst>
                    <a:ext uri="{9D8B030D-6E8A-4147-A177-3AD203B41FA5}">
                      <a16:colId xmlns:a16="http://schemas.microsoft.com/office/drawing/2014/main" val="2301853606"/>
                    </a:ext>
                  </a:extLst>
                </a:gridCol>
              </a:tblGrid>
              <a:tr h="370840">
                <a:tc>
                  <a:txBody>
                    <a:bodyPr/>
                    <a:lstStyle/>
                    <a:p>
                      <a:pPr algn="ctr"/>
                      <a:r>
                        <a:rPr lang="en-GB" dirty="0"/>
                        <a:t>Ref</a:t>
                      </a:r>
                      <a:endParaRPr lang="en-SE" dirty="0"/>
                    </a:p>
                  </a:txBody>
                  <a:tcPr/>
                </a:tc>
                <a:tc>
                  <a:txBody>
                    <a:bodyPr/>
                    <a:lstStyle/>
                    <a:p>
                      <a:pPr algn="ctr"/>
                      <a:r>
                        <a:rPr lang="en-GB" dirty="0"/>
                        <a:t>7</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0</a:t>
                      </a:r>
                      <a:endParaRPr lang="en-SE" dirty="0"/>
                    </a:p>
                  </a:txBody>
                  <a:tcPr/>
                </a:tc>
                <a:tc>
                  <a:txBody>
                    <a:bodyPr/>
                    <a:lstStyle/>
                    <a:p>
                      <a:pPr algn="ctr"/>
                      <a:r>
                        <a:rPr lang="en-GB" dirty="0"/>
                        <a:t>3</a:t>
                      </a:r>
                      <a:endParaRPr lang="en-SE" dirty="0"/>
                    </a:p>
                  </a:txBody>
                  <a:tcPr/>
                </a:tc>
                <a:tc>
                  <a:txBody>
                    <a:bodyPr/>
                    <a:lstStyle/>
                    <a:p>
                      <a:pPr algn="ctr"/>
                      <a:r>
                        <a:rPr lang="en-GB" dirty="0"/>
                        <a:t>0</a:t>
                      </a:r>
                      <a:endParaRPr lang="en-SE" dirty="0"/>
                    </a:p>
                  </a:txBody>
                  <a:tcPr/>
                </a:tc>
                <a:tc>
                  <a:txBody>
                    <a:bodyPr/>
                    <a:lstStyle/>
                    <a:p>
                      <a:pPr algn="ctr"/>
                      <a:r>
                        <a:rPr lang="en-GB" dirty="0"/>
                        <a:t>4</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0</a:t>
                      </a:r>
                      <a:endParaRPr lang="en-SE" dirty="0"/>
                    </a:p>
                  </a:txBody>
                  <a:tcPr/>
                </a:tc>
                <a:tc>
                  <a:txBody>
                    <a:bodyPr/>
                    <a:lstStyle/>
                    <a:p>
                      <a:pPr algn="ctr"/>
                      <a:r>
                        <a:rPr lang="en-GB" dirty="0"/>
                        <a:t>3</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0</a:t>
                      </a:r>
                      <a:endParaRPr lang="en-SE" dirty="0"/>
                    </a:p>
                  </a:txBody>
                  <a:tcPr/>
                </a:tc>
                <a:extLst>
                  <a:ext uri="{0D108BD9-81ED-4DB2-BD59-A6C34878D82A}">
                    <a16:rowId xmlns:a16="http://schemas.microsoft.com/office/drawing/2014/main" val="3125541730"/>
                  </a:ext>
                </a:extLst>
              </a:tr>
              <a:tr h="370840">
                <a:tc>
                  <a:txBody>
                    <a:bodyPr/>
                    <a:lstStyle/>
                    <a:p>
                      <a:pPr algn="ctr"/>
                      <a:r>
                        <a:rPr lang="en-GB" dirty="0"/>
                        <a:t>F1</a:t>
                      </a:r>
                      <a:endParaRPr lang="en-SE" dirty="0"/>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solidFill>
                          <a:schemeClr val="tx1"/>
                        </a:solidFill>
                      </a:endParaRPr>
                    </a:p>
                  </a:txBody>
                  <a:tcPr/>
                </a:tc>
                <a:tc>
                  <a:txBody>
                    <a:bodyPr/>
                    <a:lstStyle/>
                    <a:p>
                      <a:pPr algn="ctr"/>
                      <a:endParaRPr lang="en-SE" dirty="0">
                        <a:solidFill>
                          <a:schemeClr val="tx1"/>
                        </a:solidFill>
                      </a:endParaRPr>
                    </a:p>
                  </a:txBody>
                  <a:tcPr/>
                </a:tc>
                <a:extLst>
                  <a:ext uri="{0D108BD9-81ED-4DB2-BD59-A6C34878D82A}">
                    <a16:rowId xmlns:a16="http://schemas.microsoft.com/office/drawing/2014/main" val="505469124"/>
                  </a:ext>
                </a:extLst>
              </a:tr>
              <a:tr h="370840">
                <a:tc>
                  <a:txBody>
                    <a:bodyPr/>
                    <a:lstStyle/>
                    <a:p>
                      <a:pPr algn="ctr"/>
                      <a:r>
                        <a:rPr lang="en-GB" dirty="0"/>
                        <a:t>F2</a:t>
                      </a:r>
                      <a:endParaRPr lang="en-SE" dirty="0"/>
                    </a:p>
                  </a:txBody>
                  <a:tcPr/>
                </a:tc>
                <a:tc>
                  <a:txBody>
                    <a:bodyPr/>
                    <a:lstStyle/>
                    <a:p>
                      <a:pPr algn="ctr"/>
                      <a:endParaRPr lang="en-SE"/>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solidFill>
                          <a:srgbClr val="FF0000"/>
                        </a:solidFill>
                      </a:endParaRPr>
                    </a:p>
                  </a:txBody>
                  <a:tcPr/>
                </a:tc>
                <a:tc>
                  <a:txBody>
                    <a:bodyPr/>
                    <a:lstStyle/>
                    <a:p>
                      <a:pPr algn="ctr"/>
                      <a:endParaRPr lang="en-SE" dirty="0">
                        <a:solidFill>
                          <a:schemeClr val="tx1"/>
                        </a:solidFill>
                      </a:endParaRPr>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solidFill>
                          <a:srgbClr val="FF0000"/>
                        </a:solidFill>
                      </a:endParaRPr>
                    </a:p>
                  </a:txBody>
                  <a:tcPr/>
                </a:tc>
                <a:tc>
                  <a:txBody>
                    <a:bodyPr/>
                    <a:lstStyle/>
                    <a:p>
                      <a:pPr algn="ctr"/>
                      <a:endParaRPr lang="en-SE" dirty="0">
                        <a:solidFill>
                          <a:schemeClr val="tx1"/>
                        </a:solidFill>
                      </a:endParaRPr>
                    </a:p>
                  </a:txBody>
                  <a:tcPr/>
                </a:tc>
                <a:tc>
                  <a:txBody>
                    <a:bodyPr/>
                    <a:lstStyle/>
                    <a:p>
                      <a:pPr algn="ctr"/>
                      <a:endParaRPr lang="en-SE" dirty="0">
                        <a:solidFill>
                          <a:schemeClr val="tx1"/>
                        </a:solidFill>
                      </a:endParaRPr>
                    </a:p>
                  </a:txBody>
                  <a:tcPr/>
                </a:tc>
                <a:extLst>
                  <a:ext uri="{0D108BD9-81ED-4DB2-BD59-A6C34878D82A}">
                    <a16:rowId xmlns:a16="http://schemas.microsoft.com/office/drawing/2014/main" val="647869353"/>
                  </a:ext>
                </a:extLst>
              </a:tr>
              <a:tr h="370840">
                <a:tc>
                  <a:txBody>
                    <a:bodyPr/>
                    <a:lstStyle/>
                    <a:p>
                      <a:pPr algn="ct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solidFill>
                          <a:schemeClr val="tx1"/>
                        </a:solidFill>
                      </a:endParaRPr>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endParaRPr lang="en-SE" dirty="0">
                        <a:solidFill>
                          <a:schemeClr val="tx1"/>
                        </a:solidFill>
                      </a:endParaRPr>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endParaRPr lang="en-SE" dirty="0">
                        <a:solidFill>
                          <a:schemeClr val="tx1"/>
                        </a:solidFill>
                      </a:endParaRPr>
                    </a:p>
                  </a:txBody>
                  <a:tcPr/>
                </a:tc>
                <a:tc>
                  <a:txBody>
                    <a:bodyPr/>
                    <a:lstStyle/>
                    <a:p>
                      <a:pPr algn="ctr"/>
                      <a:endParaRPr lang="en-SE" dirty="0">
                        <a:solidFill>
                          <a:schemeClr val="tx1"/>
                        </a:solidFill>
                      </a:endParaRPr>
                    </a:p>
                  </a:txBody>
                  <a:tcPr/>
                </a:tc>
                <a:tc>
                  <a:txBody>
                    <a:bodyPr/>
                    <a:lstStyle/>
                    <a:p>
                      <a:pPr algn="ctr"/>
                      <a:endParaRPr lang="en-SE" dirty="0">
                        <a:solidFill>
                          <a:srgbClr val="FF0000"/>
                        </a:solidFill>
                      </a:endParaRPr>
                    </a:p>
                  </a:txBody>
                  <a:tcPr/>
                </a:tc>
                <a:tc>
                  <a:txBody>
                    <a:bodyPr/>
                    <a:lstStyle/>
                    <a:p>
                      <a:pPr algn="ctr"/>
                      <a:endParaRPr lang="en-SE" dirty="0">
                        <a:solidFill>
                          <a:schemeClr val="tx1"/>
                        </a:solidFill>
                      </a:endParaRPr>
                    </a:p>
                  </a:txBody>
                  <a:tcPr/>
                </a:tc>
                <a:extLst>
                  <a:ext uri="{0D108BD9-81ED-4DB2-BD59-A6C34878D82A}">
                    <a16:rowId xmlns:a16="http://schemas.microsoft.com/office/drawing/2014/main" val="3092924220"/>
                  </a:ext>
                </a:extLst>
              </a:tr>
            </a:tbl>
          </a:graphicData>
        </a:graphic>
      </p:graphicFrame>
    </p:spTree>
    <p:extLst>
      <p:ext uri="{BB962C8B-B14F-4D97-AF65-F5344CB8AC3E}">
        <p14:creationId xmlns:p14="http://schemas.microsoft.com/office/powerpoint/2010/main" val="397373540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D6CB9-CBBD-AF7D-45C6-E4ABA3136A42}"/>
              </a:ext>
            </a:extLst>
          </p:cNvPr>
          <p:cNvSpPr>
            <a:spLocks noGrp="1"/>
          </p:cNvSpPr>
          <p:nvPr>
            <p:ph type="title"/>
          </p:nvPr>
        </p:nvSpPr>
        <p:spPr/>
        <p:txBody>
          <a:bodyPr/>
          <a:lstStyle/>
          <a:p>
            <a:r>
              <a:rPr lang="en-GB" dirty="0"/>
              <a:t>Q2. Page Replacement ANS</a:t>
            </a:r>
            <a:endParaRPr lang="en-SE" dirty="0"/>
          </a:p>
        </p:txBody>
      </p:sp>
      <p:sp>
        <p:nvSpPr>
          <p:cNvPr id="4" name="TextBox 3">
            <a:extLst>
              <a:ext uri="{FF2B5EF4-FFF2-40B4-BE49-F238E27FC236}">
                <a16:creationId xmlns:a16="http://schemas.microsoft.com/office/drawing/2014/main" id="{645F0BBA-E9EE-945F-C887-C09C63133180}"/>
              </a:ext>
            </a:extLst>
          </p:cNvPr>
          <p:cNvSpPr txBox="1"/>
          <p:nvPr/>
        </p:nvSpPr>
        <p:spPr>
          <a:xfrm>
            <a:off x="4824663" y="4170680"/>
            <a:ext cx="2286000" cy="369332"/>
          </a:xfrm>
          <a:prstGeom prst="rect">
            <a:avLst/>
          </a:prstGeom>
          <a:noFill/>
        </p:spPr>
        <p:txBody>
          <a:bodyPr wrap="square" rtlCol="0">
            <a:spAutoFit/>
          </a:bodyPr>
          <a:lstStyle/>
          <a:p>
            <a:r>
              <a:rPr lang="en-GB" b="0" dirty="0">
                <a:latin typeface="+mj-lt"/>
              </a:rPr>
              <a:t>LRU: </a:t>
            </a:r>
            <a:r>
              <a:rPr lang="en-US" b="0" dirty="0">
                <a:latin typeface="+mj-lt"/>
              </a:rPr>
              <a:t>12 page faults</a:t>
            </a:r>
            <a:endParaRPr lang="en-SE" b="0" dirty="0">
              <a:latin typeface="+mj-lt"/>
            </a:endParaRPr>
          </a:p>
        </p:txBody>
      </p:sp>
      <p:graphicFrame>
        <p:nvGraphicFramePr>
          <p:cNvPr id="5" name="Table 4">
            <a:extLst>
              <a:ext uri="{FF2B5EF4-FFF2-40B4-BE49-F238E27FC236}">
                <a16:creationId xmlns:a16="http://schemas.microsoft.com/office/drawing/2014/main" id="{66A1DCE8-C0F1-E52A-4F83-DEF4D447ECB9}"/>
              </a:ext>
            </a:extLst>
          </p:cNvPr>
          <p:cNvGraphicFramePr>
            <a:graphicFrameLocks noGrp="1"/>
          </p:cNvGraphicFramePr>
          <p:nvPr>
            <p:extLst>
              <p:ext uri="{D42A27DB-BD31-4B8C-83A1-F6EECF244321}">
                <p14:modId xmlns:p14="http://schemas.microsoft.com/office/powerpoint/2010/main" val="2402083319"/>
              </p:ext>
            </p:extLst>
          </p:nvPr>
        </p:nvGraphicFramePr>
        <p:xfrm>
          <a:off x="1270000" y="2687320"/>
          <a:ext cx="9601200" cy="1483360"/>
        </p:xfrm>
        <a:graphic>
          <a:graphicData uri="http://schemas.openxmlformats.org/drawingml/2006/table">
            <a:tbl>
              <a:tblPr firstRow="1" bandRow="1">
                <a:tableStyleId>{5940675A-B579-460E-94D1-54222C63F5DA}</a:tableStyleId>
              </a:tblPr>
              <a:tblGrid>
                <a:gridCol w="600075">
                  <a:extLst>
                    <a:ext uri="{9D8B030D-6E8A-4147-A177-3AD203B41FA5}">
                      <a16:colId xmlns:a16="http://schemas.microsoft.com/office/drawing/2014/main" val="292060264"/>
                    </a:ext>
                  </a:extLst>
                </a:gridCol>
                <a:gridCol w="600075">
                  <a:extLst>
                    <a:ext uri="{9D8B030D-6E8A-4147-A177-3AD203B41FA5}">
                      <a16:colId xmlns:a16="http://schemas.microsoft.com/office/drawing/2014/main" val="2963604161"/>
                    </a:ext>
                  </a:extLst>
                </a:gridCol>
                <a:gridCol w="600075">
                  <a:extLst>
                    <a:ext uri="{9D8B030D-6E8A-4147-A177-3AD203B41FA5}">
                      <a16:colId xmlns:a16="http://schemas.microsoft.com/office/drawing/2014/main" val="973972083"/>
                    </a:ext>
                  </a:extLst>
                </a:gridCol>
                <a:gridCol w="600075">
                  <a:extLst>
                    <a:ext uri="{9D8B030D-6E8A-4147-A177-3AD203B41FA5}">
                      <a16:colId xmlns:a16="http://schemas.microsoft.com/office/drawing/2014/main" val="3228715825"/>
                    </a:ext>
                  </a:extLst>
                </a:gridCol>
                <a:gridCol w="600075">
                  <a:extLst>
                    <a:ext uri="{9D8B030D-6E8A-4147-A177-3AD203B41FA5}">
                      <a16:colId xmlns:a16="http://schemas.microsoft.com/office/drawing/2014/main" val="4061598519"/>
                    </a:ext>
                  </a:extLst>
                </a:gridCol>
                <a:gridCol w="600075">
                  <a:extLst>
                    <a:ext uri="{9D8B030D-6E8A-4147-A177-3AD203B41FA5}">
                      <a16:colId xmlns:a16="http://schemas.microsoft.com/office/drawing/2014/main" val="4235665240"/>
                    </a:ext>
                  </a:extLst>
                </a:gridCol>
                <a:gridCol w="600075">
                  <a:extLst>
                    <a:ext uri="{9D8B030D-6E8A-4147-A177-3AD203B41FA5}">
                      <a16:colId xmlns:a16="http://schemas.microsoft.com/office/drawing/2014/main" val="441605830"/>
                    </a:ext>
                  </a:extLst>
                </a:gridCol>
                <a:gridCol w="600075">
                  <a:extLst>
                    <a:ext uri="{9D8B030D-6E8A-4147-A177-3AD203B41FA5}">
                      <a16:colId xmlns:a16="http://schemas.microsoft.com/office/drawing/2014/main" val="2715802762"/>
                    </a:ext>
                  </a:extLst>
                </a:gridCol>
                <a:gridCol w="600075">
                  <a:extLst>
                    <a:ext uri="{9D8B030D-6E8A-4147-A177-3AD203B41FA5}">
                      <a16:colId xmlns:a16="http://schemas.microsoft.com/office/drawing/2014/main" val="3720376829"/>
                    </a:ext>
                  </a:extLst>
                </a:gridCol>
                <a:gridCol w="600075">
                  <a:extLst>
                    <a:ext uri="{9D8B030D-6E8A-4147-A177-3AD203B41FA5}">
                      <a16:colId xmlns:a16="http://schemas.microsoft.com/office/drawing/2014/main" val="4215981938"/>
                    </a:ext>
                  </a:extLst>
                </a:gridCol>
                <a:gridCol w="600075">
                  <a:extLst>
                    <a:ext uri="{9D8B030D-6E8A-4147-A177-3AD203B41FA5}">
                      <a16:colId xmlns:a16="http://schemas.microsoft.com/office/drawing/2014/main" val="3764429309"/>
                    </a:ext>
                  </a:extLst>
                </a:gridCol>
                <a:gridCol w="600075">
                  <a:extLst>
                    <a:ext uri="{9D8B030D-6E8A-4147-A177-3AD203B41FA5}">
                      <a16:colId xmlns:a16="http://schemas.microsoft.com/office/drawing/2014/main" val="4122870511"/>
                    </a:ext>
                  </a:extLst>
                </a:gridCol>
                <a:gridCol w="600075">
                  <a:extLst>
                    <a:ext uri="{9D8B030D-6E8A-4147-A177-3AD203B41FA5}">
                      <a16:colId xmlns:a16="http://schemas.microsoft.com/office/drawing/2014/main" val="3200705457"/>
                    </a:ext>
                  </a:extLst>
                </a:gridCol>
                <a:gridCol w="600075">
                  <a:extLst>
                    <a:ext uri="{9D8B030D-6E8A-4147-A177-3AD203B41FA5}">
                      <a16:colId xmlns:a16="http://schemas.microsoft.com/office/drawing/2014/main" val="890063204"/>
                    </a:ext>
                  </a:extLst>
                </a:gridCol>
                <a:gridCol w="600075">
                  <a:extLst>
                    <a:ext uri="{9D8B030D-6E8A-4147-A177-3AD203B41FA5}">
                      <a16:colId xmlns:a16="http://schemas.microsoft.com/office/drawing/2014/main" val="1884647162"/>
                    </a:ext>
                  </a:extLst>
                </a:gridCol>
                <a:gridCol w="600075">
                  <a:extLst>
                    <a:ext uri="{9D8B030D-6E8A-4147-A177-3AD203B41FA5}">
                      <a16:colId xmlns:a16="http://schemas.microsoft.com/office/drawing/2014/main" val="2301853606"/>
                    </a:ext>
                  </a:extLst>
                </a:gridCol>
              </a:tblGrid>
              <a:tr h="370840">
                <a:tc>
                  <a:txBody>
                    <a:bodyPr/>
                    <a:lstStyle/>
                    <a:p>
                      <a:pPr algn="ctr"/>
                      <a:r>
                        <a:rPr lang="en-GB" dirty="0"/>
                        <a:t>Ref</a:t>
                      </a:r>
                      <a:endParaRPr lang="en-SE" dirty="0"/>
                    </a:p>
                  </a:txBody>
                  <a:tcPr/>
                </a:tc>
                <a:tc>
                  <a:txBody>
                    <a:bodyPr/>
                    <a:lstStyle/>
                    <a:p>
                      <a:pPr algn="ctr"/>
                      <a:r>
                        <a:rPr lang="en-GB" dirty="0"/>
                        <a:t>7</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0</a:t>
                      </a:r>
                      <a:endParaRPr lang="en-SE" dirty="0"/>
                    </a:p>
                  </a:txBody>
                  <a:tcPr/>
                </a:tc>
                <a:tc>
                  <a:txBody>
                    <a:bodyPr/>
                    <a:lstStyle/>
                    <a:p>
                      <a:pPr algn="ctr"/>
                      <a:r>
                        <a:rPr lang="en-GB" dirty="0"/>
                        <a:t>3</a:t>
                      </a:r>
                      <a:endParaRPr lang="en-SE" dirty="0"/>
                    </a:p>
                  </a:txBody>
                  <a:tcPr/>
                </a:tc>
                <a:tc>
                  <a:txBody>
                    <a:bodyPr/>
                    <a:lstStyle/>
                    <a:p>
                      <a:pPr algn="ctr"/>
                      <a:r>
                        <a:rPr lang="en-GB" dirty="0"/>
                        <a:t>0</a:t>
                      </a:r>
                      <a:endParaRPr lang="en-SE" dirty="0"/>
                    </a:p>
                  </a:txBody>
                  <a:tcPr/>
                </a:tc>
                <a:tc>
                  <a:txBody>
                    <a:bodyPr/>
                    <a:lstStyle/>
                    <a:p>
                      <a:pPr algn="ctr"/>
                      <a:r>
                        <a:rPr lang="en-GB" dirty="0"/>
                        <a:t>4</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0</a:t>
                      </a:r>
                      <a:endParaRPr lang="en-SE" dirty="0"/>
                    </a:p>
                  </a:txBody>
                  <a:tcPr/>
                </a:tc>
                <a:tc>
                  <a:txBody>
                    <a:bodyPr/>
                    <a:lstStyle/>
                    <a:p>
                      <a:pPr algn="ctr"/>
                      <a:r>
                        <a:rPr lang="en-GB" dirty="0"/>
                        <a:t>3</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0</a:t>
                      </a:r>
                      <a:endParaRPr lang="en-SE" dirty="0"/>
                    </a:p>
                  </a:txBody>
                  <a:tcPr/>
                </a:tc>
                <a:extLst>
                  <a:ext uri="{0D108BD9-81ED-4DB2-BD59-A6C34878D82A}">
                    <a16:rowId xmlns:a16="http://schemas.microsoft.com/office/drawing/2014/main" val="3125541730"/>
                  </a:ext>
                </a:extLst>
              </a:tr>
              <a:tr h="370840">
                <a:tc>
                  <a:txBody>
                    <a:bodyPr/>
                    <a:lstStyle/>
                    <a:p>
                      <a:pPr algn="ctr"/>
                      <a:r>
                        <a:rPr lang="en-GB" dirty="0"/>
                        <a:t>F1</a:t>
                      </a:r>
                      <a:endParaRPr lang="en-SE" dirty="0"/>
                    </a:p>
                  </a:txBody>
                  <a:tcPr/>
                </a:tc>
                <a:tc>
                  <a:txBody>
                    <a:bodyPr/>
                    <a:lstStyle/>
                    <a:p>
                      <a:pPr algn="ctr"/>
                      <a:r>
                        <a:rPr lang="en-GB" dirty="0">
                          <a:solidFill>
                            <a:srgbClr val="FF0000"/>
                          </a:solidFill>
                        </a:rPr>
                        <a:t>7</a:t>
                      </a:r>
                      <a:endParaRPr lang="en-SE" dirty="0">
                        <a:solidFill>
                          <a:srgbClr val="FF0000"/>
                        </a:solidFill>
                      </a:endParaRPr>
                    </a:p>
                  </a:txBody>
                  <a:tcPr/>
                </a:tc>
                <a:tc>
                  <a:txBody>
                    <a:bodyPr/>
                    <a:lstStyle/>
                    <a:p>
                      <a:pPr algn="ctr"/>
                      <a:r>
                        <a:rPr lang="en-GB" dirty="0"/>
                        <a:t>7</a:t>
                      </a:r>
                      <a:endParaRPr lang="en-SE" dirty="0"/>
                    </a:p>
                  </a:txBody>
                  <a:tcPr/>
                </a:tc>
                <a:tc>
                  <a:txBody>
                    <a:bodyPr/>
                    <a:lstStyle/>
                    <a:p>
                      <a:pPr algn="ctr"/>
                      <a:r>
                        <a:rPr lang="en-GB" dirty="0"/>
                        <a:t>7</a:t>
                      </a:r>
                      <a:endParaRPr lang="en-SE" dirty="0"/>
                    </a:p>
                  </a:txBody>
                  <a:tcPr/>
                </a:tc>
                <a:tc>
                  <a:txBody>
                    <a:bodyPr/>
                    <a:lstStyle/>
                    <a:p>
                      <a:pPr algn="ctr"/>
                      <a:r>
                        <a:rPr lang="en-GB" dirty="0">
                          <a:solidFill>
                            <a:srgbClr val="FF0000"/>
                          </a:solidFill>
                        </a:rPr>
                        <a:t>2</a:t>
                      </a:r>
                      <a:endParaRPr lang="en-SE" dirty="0">
                        <a:solidFill>
                          <a:srgbClr val="FF0000"/>
                        </a:solidFill>
                      </a:endParaRPr>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solidFill>
                            <a:srgbClr val="FF0000"/>
                          </a:solidFill>
                        </a:rPr>
                        <a:t>4</a:t>
                      </a:r>
                      <a:endParaRPr lang="en-SE" dirty="0">
                        <a:solidFill>
                          <a:srgbClr val="FF0000"/>
                        </a:solidFill>
                      </a:endParaRPr>
                    </a:p>
                  </a:txBody>
                  <a:tcPr/>
                </a:tc>
                <a:tc>
                  <a:txBody>
                    <a:bodyPr/>
                    <a:lstStyle/>
                    <a:p>
                      <a:pPr algn="ctr"/>
                      <a:r>
                        <a:rPr lang="en-GB" dirty="0"/>
                        <a:t>4</a:t>
                      </a:r>
                      <a:endParaRPr lang="en-SE" dirty="0"/>
                    </a:p>
                  </a:txBody>
                  <a:tcPr/>
                </a:tc>
                <a:tc>
                  <a:txBody>
                    <a:bodyPr/>
                    <a:lstStyle/>
                    <a:p>
                      <a:pPr algn="ctr"/>
                      <a:r>
                        <a:rPr lang="en-GB" dirty="0"/>
                        <a:t>4</a:t>
                      </a:r>
                      <a:endParaRPr lang="en-SE" dirty="0"/>
                    </a:p>
                  </a:txBody>
                  <a:tcPr/>
                </a:tc>
                <a:tc>
                  <a:txBody>
                    <a:bodyPr/>
                    <a:lstStyle/>
                    <a:p>
                      <a:pPr algn="ctr"/>
                      <a:r>
                        <a:rPr lang="en-GB" dirty="0">
                          <a:solidFill>
                            <a:srgbClr val="FF0000"/>
                          </a:solidFill>
                        </a:rPr>
                        <a:t>0</a:t>
                      </a:r>
                      <a:endParaRPr lang="en-SE" dirty="0">
                        <a:solidFill>
                          <a:srgbClr val="FF0000"/>
                        </a:solidFill>
                      </a:endParaRPr>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solidFill>
                            <a:srgbClr val="FF0000"/>
                          </a:solidFill>
                        </a:rPr>
                        <a:t>2</a:t>
                      </a:r>
                      <a:endParaRPr lang="en-SE" dirty="0">
                        <a:solidFill>
                          <a:srgbClr val="FF0000"/>
                        </a:solidFill>
                      </a:endParaRPr>
                    </a:p>
                  </a:txBody>
                  <a:tcPr/>
                </a:tc>
                <a:tc>
                  <a:txBody>
                    <a:bodyPr/>
                    <a:lstStyle/>
                    <a:p>
                      <a:pPr algn="ctr"/>
                      <a:r>
                        <a:rPr lang="en-GB" dirty="0"/>
                        <a:t>2</a:t>
                      </a:r>
                      <a:endParaRPr lang="en-SE" dirty="0"/>
                    </a:p>
                  </a:txBody>
                  <a:tcPr/>
                </a:tc>
                <a:extLst>
                  <a:ext uri="{0D108BD9-81ED-4DB2-BD59-A6C34878D82A}">
                    <a16:rowId xmlns:a16="http://schemas.microsoft.com/office/drawing/2014/main" val="505469124"/>
                  </a:ext>
                </a:extLst>
              </a:tr>
              <a:tr h="370840">
                <a:tc>
                  <a:txBody>
                    <a:bodyPr/>
                    <a:lstStyle/>
                    <a:p>
                      <a:pPr algn="ctr"/>
                      <a:r>
                        <a:rPr lang="en-GB" dirty="0"/>
                        <a:t>F2</a:t>
                      </a:r>
                      <a:endParaRPr lang="en-SE" dirty="0"/>
                    </a:p>
                  </a:txBody>
                  <a:tcPr/>
                </a:tc>
                <a:tc>
                  <a:txBody>
                    <a:bodyPr/>
                    <a:lstStyle/>
                    <a:p>
                      <a:pPr algn="ctr"/>
                      <a:endParaRPr lang="en-SE"/>
                    </a:p>
                  </a:txBody>
                  <a:tcPr/>
                </a:tc>
                <a:tc>
                  <a:txBody>
                    <a:bodyPr/>
                    <a:lstStyle/>
                    <a:p>
                      <a:pPr algn="ctr"/>
                      <a:r>
                        <a:rPr lang="en-GB" dirty="0">
                          <a:solidFill>
                            <a:srgbClr val="FF0000"/>
                          </a:solidFill>
                        </a:rPr>
                        <a:t>0</a:t>
                      </a:r>
                      <a:endParaRPr lang="en-SE" dirty="0">
                        <a:solidFill>
                          <a:srgbClr val="FF0000"/>
                        </a:solidFill>
                      </a:endParaRPr>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solidFill>
                            <a:srgbClr val="FF0000"/>
                          </a:solidFill>
                        </a:rPr>
                        <a:t>3</a:t>
                      </a:r>
                      <a:endParaRPr lang="en-SE" dirty="0">
                        <a:solidFill>
                          <a:srgbClr val="FF0000"/>
                        </a:solidFill>
                      </a:endParaRPr>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solidFill>
                            <a:srgbClr val="FF0000"/>
                          </a:solidFill>
                        </a:rPr>
                        <a:t>0</a:t>
                      </a:r>
                      <a:endParaRPr lang="en-SE" dirty="0">
                        <a:solidFill>
                          <a:srgbClr val="FF0000"/>
                        </a:solidFill>
                      </a:endParaRPr>
                    </a:p>
                  </a:txBody>
                  <a:tcPr/>
                </a:tc>
                <a:extLst>
                  <a:ext uri="{0D108BD9-81ED-4DB2-BD59-A6C34878D82A}">
                    <a16:rowId xmlns:a16="http://schemas.microsoft.com/office/drawing/2014/main" val="647869353"/>
                  </a:ext>
                </a:extLst>
              </a:tr>
              <a:tr h="370840">
                <a:tc>
                  <a:txBody>
                    <a:bodyPr/>
                    <a:lstStyle/>
                    <a:p>
                      <a:pPr algn="ct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r>
                        <a:rPr lang="en-GB" dirty="0">
                          <a:solidFill>
                            <a:srgbClr val="FF0000"/>
                          </a:solidFill>
                        </a:rPr>
                        <a:t>1</a:t>
                      </a:r>
                      <a:endParaRPr lang="en-SE" dirty="0">
                        <a:solidFill>
                          <a:srgbClr val="FF0000"/>
                        </a:solidFill>
                      </a:endParaRPr>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solidFill>
                            <a:srgbClr val="FF0000"/>
                          </a:solidFill>
                        </a:rPr>
                        <a:t>3</a:t>
                      </a:r>
                      <a:endParaRPr lang="en-SE" dirty="0">
                        <a:solidFill>
                          <a:srgbClr val="FF0000"/>
                        </a:solidFill>
                      </a:endParaRPr>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solidFill>
                            <a:srgbClr val="FF0000"/>
                          </a:solidFill>
                        </a:rPr>
                        <a:t>2</a:t>
                      </a:r>
                      <a:endParaRPr lang="en-SE" dirty="0">
                        <a:solidFill>
                          <a:srgbClr val="FF0000"/>
                        </a:solidFill>
                      </a:endParaRPr>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solidFill>
                            <a:srgbClr val="FF0000"/>
                          </a:solidFill>
                        </a:rPr>
                        <a:t>1</a:t>
                      </a:r>
                      <a:endParaRPr lang="en-SE" dirty="0">
                        <a:solidFill>
                          <a:srgbClr val="FF0000"/>
                        </a:solidFill>
                      </a:endParaRPr>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3092924220"/>
                  </a:ext>
                </a:extLst>
              </a:tr>
            </a:tbl>
          </a:graphicData>
        </a:graphic>
      </p:graphicFrame>
      <p:sp>
        <p:nvSpPr>
          <p:cNvPr id="6" name="TextBox 5">
            <a:extLst>
              <a:ext uri="{FF2B5EF4-FFF2-40B4-BE49-F238E27FC236}">
                <a16:creationId xmlns:a16="http://schemas.microsoft.com/office/drawing/2014/main" id="{08ABF115-36ED-5189-D822-D3150342DA36}"/>
              </a:ext>
            </a:extLst>
          </p:cNvPr>
          <p:cNvSpPr txBox="1"/>
          <p:nvPr/>
        </p:nvSpPr>
        <p:spPr>
          <a:xfrm>
            <a:off x="4824663" y="2245360"/>
            <a:ext cx="2561646" cy="369332"/>
          </a:xfrm>
          <a:prstGeom prst="rect">
            <a:avLst/>
          </a:prstGeom>
          <a:noFill/>
        </p:spPr>
        <p:txBody>
          <a:bodyPr wrap="square" rtlCol="0">
            <a:spAutoFit/>
          </a:bodyPr>
          <a:lstStyle/>
          <a:p>
            <a:r>
              <a:rPr lang="en-GB" b="0" dirty="0">
                <a:latin typeface="+mj-lt"/>
              </a:rPr>
              <a:t>FIFO: </a:t>
            </a:r>
            <a:r>
              <a:rPr lang="en-US" b="0" dirty="0">
                <a:latin typeface="+mj-lt"/>
              </a:rPr>
              <a:t>12 page faults</a:t>
            </a:r>
            <a:endParaRPr lang="en-SE" b="0" dirty="0">
              <a:latin typeface="+mj-lt"/>
            </a:endParaRPr>
          </a:p>
        </p:txBody>
      </p:sp>
      <p:graphicFrame>
        <p:nvGraphicFramePr>
          <p:cNvPr id="7" name="Table 6">
            <a:extLst>
              <a:ext uri="{FF2B5EF4-FFF2-40B4-BE49-F238E27FC236}">
                <a16:creationId xmlns:a16="http://schemas.microsoft.com/office/drawing/2014/main" id="{899E3988-DD18-D146-114E-8E0606266CB0}"/>
              </a:ext>
            </a:extLst>
          </p:cNvPr>
          <p:cNvGraphicFramePr>
            <a:graphicFrameLocks noGrp="1"/>
          </p:cNvGraphicFramePr>
          <p:nvPr>
            <p:extLst>
              <p:ext uri="{D42A27DB-BD31-4B8C-83A1-F6EECF244321}">
                <p14:modId xmlns:p14="http://schemas.microsoft.com/office/powerpoint/2010/main" val="1255691902"/>
              </p:ext>
            </p:extLst>
          </p:nvPr>
        </p:nvGraphicFramePr>
        <p:xfrm>
          <a:off x="1270000" y="762000"/>
          <a:ext cx="9601200" cy="1483360"/>
        </p:xfrm>
        <a:graphic>
          <a:graphicData uri="http://schemas.openxmlformats.org/drawingml/2006/table">
            <a:tbl>
              <a:tblPr firstRow="1" bandRow="1">
                <a:tableStyleId>{5940675A-B579-460E-94D1-54222C63F5DA}</a:tableStyleId>
              </a:tblPr>
              <a:tblGrid>
                <a:gridCol w="600075">
                  <a:extLst>
                    <a:ext uri="{9D8B030D-6E8A-4147-A177-3AD203B41FA5}">
                      <a16:colId xmlns:a16="http://schemas.microsoft.com/office/drawing/2014/main" val="292060264"/>
                    </a:ext>
                  </a:extLst>
                </a:gridCol>
                <a:gridCol w="600075">
                  <a:extLst>
                    <a:ext uri="{9D8B030D-6E8A-4147-A177-3AD203B41FA5}">
                      <a16:colId xmlns:a16="http://schemas.microsoft.com/office/drawing/2014/main" val="2963604161"/>
                    </a:ext>
                  </a:extLst>
                </a:gridCol>
                <a:gridCol w="600075">
                  <a:extLst>
                    <a:ext uri="{9D8B030D-6E8A-4147-A177-3AD203B41FA5}">
                      <a16:colId xmlns:a16="http://schemas.microsoft.com/office/drawing/2014/main" val="973972083"/>
                    </a:ext>
                  </a:extLst>
                </a:gridCol>
                <a:gridCol w="600075">
                  <a:extLst>
                    <a:ext uri="{9D8B030D-6E8A-4147-A177-3AD203B41FA5}">
                      <a16:colId xmlns:a16="http://schemas.microsoft.com/office/drawing/2014/main" val="3228715825"/>
                    </a:ext>
                  </a:extLst>
                </a:gridCol>
                <a:gridCol w="600075">
                  <a:extLst>
                    <a:ext uri="{9D8B030D-6E8A-4147-A177-3AD203B41FA5}">
                      <a16:colId xmlns:a16="http://schemas.microsoft.com/office/drawing/2014/main" val="4061598519"/>
                    </a:ext>
                  </a:extLst>
                </a:gridCol>
                <a:gridCol w="600075">
                  <a:extLst>
                    <a:ext uri="{9D8B030D-6E8A-4147-A177-3AD203B41FA5}">
                      <a16:colId xmlns:a16="http://schemas.microsoft.com/office/drawing/2014/main" val="4235665240"/>
                    </a:ext>
                  </a:extLst>
                </a:gridCol>
                <a:gridCol w="600075">
                  <a:extLst>
                    <a:ext uri="{9D8B030D-6E8A-4147-A177-3AD203B41FA5}">
                      <a16:colId xmlns:a16="http://schemas.microsoft.com/office/drawing/2014/main" val="441605830"/>
                    </a:ext>
                  </a:extLst>
                </a:gridCol>
                <a:gridCol w="600075">
                  <a:extLst>
                    <a:ext uri="{9D8B030D-6E8A-4147-A177-3AD203B41FA5}">
                      <a16:colId xmlns:a16="http://schemas.microsoft.com/office/drawing/2014/main" val="2715802762"/>
                    </a:ext>
                  </a:extLst>
                </a:gridCol>
                <a:gridCol w="600075">
                  <a:extLst>
                    <a:ext uri="{9D8B030D-6E8A-4147-A177-3AD203B41FA5}">
                      <a16:colId xmlns:a16="http://schemas.microsoft.com/office/drawing/2014/main" val="3720376829"/>
                    </a:ext>
                  </a:extLst>
                </a:gridCol>
                <a:gridCol w="600075">
                  <a:extLst>
                    <a:ext uri="{9D8B030D-6E8A-4147-A177-3AD203B41FA5}">
                      <a16:colId xmlns:a16="http://schemas.microsoft.com/office/drawing/2014/main" val="4215981938"/>
                    </a:ext>
                  </a:extLst>
                </a:gridCol>
                <a:gridCol w="600075">
                  <a:extLst>
                    <a:ext uri="{9D8B030D-6E8A-4147-A177-3AD203B41FA5}">
                      <a16:colId xmlns:a16="http://schemas.microsoft.com/office/drawing/2014/main" val="3764429309"/>
                    </a:ext>
                  </a:extLst>
                </a:gridCol>
                <a:gridCol w="600075">
                  <a:extLst>
                    <a:ext uri="{9D8B030D-6E8A-4147-A177-3AD203B41FA5}">
                      <a16:colId xmlns:a16="http://schemas.microsoft.com/office/drawing/2014/main" val="4122870511"/>
                    </a:ext>
                  </a:extLst>
                </a:gridCol>
                <a:gridCol w="600075">
                  <a:extLst>
                    <a:ext uri="{9D8B030D-6E8A-4147-A177-3AD203B41FA5}">
                      <a16:colId xmlns:a16="http://schemas.microsoft.com/office/drawing/2014/main" val="3200705457"/>
                    </a:ext>
                  </a:extLst>
                </a:gridCol>
                <a:gridCol w="600075">
                  <a:extLst>
                    <a:ext uri="{9D8B030D-6E8A-4147-A177-3AD203B41FA5}">
                      <a16:colId xmlns:a16="http://schemas.microsoft.com/office/drawing/2014/main" val="890063204"/>
                    </a:ext>
                  </a:extLst>
                </a:gridCol>
                <a:gridCol w="600075">
                  <a:extLst>
                    <a:ext uri="{9D8B030D-6E8A-4147-A177-3AD203B41FA5}">
                      <a16:colId xmlns:a16="http://schemas.microsoft.com/office/drawing/2014/main" val="1884647162"/>
                    </a:ext>
                  </a:extLst>
                </a:gridCol>
                <a:gridCol w="600075">
                  <a:extLst>
                    <a:ext uri="{9D8B030D-6E8A-4147-A177-3AD203B41FA5}">
                      <a16:colId xmlns:a16="http://schemas.microsoft.com/office/drawing/2014/main" val="2301853606"/>
                    </a:ext>
                  </a:extLst>
                </a:gridCol>
              </a:tblGrid>
              <a:tr h="370840">
                <a:tc>
                  <a:txBody>
                    <a:bodyPr/>
                    <a:lstStyle/>
                    <a:p>
                      <a:pPr algn="ctr"/>
                      <a:r>
                        <a:rPr lang="en-GB" dirty="0"/>
                        <a:t>Ref</a:t>
                      </a:r>
                      <a:endParaRPr lang="en-SE" dirty="0"/>
                    </a:p>
                  </a:txBody>
                  <a:tcPr/>
                </a:tc>
                <a:tc>
                  <a:txBody>
                    <a:bodyPr/>
                    <a:lstStyle/>
                    <a:p>
                      <a:pPr algn="ctr"/>
                      <a:r>
                        <a:rPr lang="en-GB" dirty="0"/>
                        <a:t>7</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0</a:t>
                      </a:r>
                      <a:endParaRPr lang="en-SE" dirty="0"/>
                    </a:p>
                  </a:txBody>
                  <a:tcPr/>
                </a:tc>
                <a:tc>
                  <a:txBody>
                    <a:bodyPr/>
                    <a:lstStyle/>
                    <a:p>
                      <a:pPr algn="ctr"/>
                      <a:r>
                        <a:rPr lang="en-GB" dirty="0"/>
                        <a:t>3</a:t>
                      </a:r>
                      <a:endParaRPr lang="en-SE" dirty="0"/>
                    </a:p>
                  </a:txBody>
                  <a:tcPr/>
                </a:tc>
                <a:tc>
                  <a:txBody>
                    <a:bodyPr/>
                    <a:lstStyle/>
                    <a:p>
                      <a:pPr algn="ctr"/>
                      <a:r>
                        <a:rPr lang="en-GB" dirty="0"/>
                        <a:t>0</a:t>
                      </a:r>
                      <a:endParaRPr lang="en-SE" dirty="0"/>
                    </a:p>
                  </a:txBody>
                  <a:tcPr/>
                </a:tc>
                <a:tc>
                  <a:txBody>
                    <a:bodyPr/>
                    <a:lstStyle/>
                    <a:p>
                      <a:pPr algn="ctr"/>
                      <a:r>
                        <a:rPr lang="en-GB" dirty="0"/>
                        <a:t>4</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0</a:t>
                      </a:r>
                      <a:endParaRPr lang="en-SE" dirty="0"/>
                    </a:p>
                  </a:txBody>
                  <a:tcPr/>
                </a:tc>
                <a:tc>
                  <a:txBody>
                    <a:bodyPr/>
                    <a:lstStyle/>
                    <a:p>
                      <a:pPr algn="ctr"/>
                      <a:r>
                        <a:rPr lang="en-GB" dirty="0"/>
                        <a:t>3</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0</a:t>
                      </a:r>
                      <a:endParaRPr lang="en-SE" dirty="0"/>
                    </a:p>
                  </a:txBody>
                  <a:tcPr/>
                </a:tc>
                <a:extLst>
                  <a:ext uri="{0D108BD9-81ED-4DB2-BD59-A6C34878D82A}">
                    <a16:rowId xmlns:a16="http://schemas.microsoft.com/office/drawing/2014/main" val="3125541730"/>
                  </a:ext>
                </a:extLst>
              </a:tr>
              <a:tr h="370840">
                <a:tc>
                  <a:txBody>
                    <a:bodyPr/>
                    <a:lstStyle/>
                    <a:p>
                      <a:pPr algn="ctr"/>
                      <a:r>
                        <a:rPr lang="en-GB" dirty="0"/>
                        <a:t>F1</a:t>
                      </a:r>
                      <a:endParaRPr lang="en-SE" dirty="0"/>
                    </a:p>
                  </a:txBody>
                  <a:tcPr/>
                </a:tc>
                <a:tc>
                  <a:txBody>
                    <a:bodyPr/>
                    <a:lstStyle/>
                    <a:p>
                      <a:pPr algn="ctr"/>
                      <a:r>
                        <a:rPr lang="en-GB" dirty="0">
                          <a:solidFill>
                            <a:srgbClr val="FF0000"/>
                          </a:solidFill>
                        </a:rPr>
                        <a:t>7</a:t>
                      </a:r>
                      <a:endParaRPr lang="en-SE" dirty="0">
                        <a:solidFill>
                          <a:srgbClr val="FF0000"/>
                        </a:solidFill>
                      </a:endParaRPr>
                    </a:p>
                  </a:txBody>
                  <a:tcPr/>
                </a:tc>
                <a:tc>
                  <a:txBody>
                    <a:bodyPr/>
                    <a:lstStyle/>
                    <a:p>
                      <a:pPr algn="ctr"/>
                      <a:r>
                        <a:rPr lang="en-GB" dirty="0"/>
                        <a:t>7</a:t>
                      </a:r>
                      <a:endParaRPr lang="en-SE" dirty="0"/>
                    </a:p>
                  </a:txBody>
                  <a:tcPr/>
                </a:tc>
                <a:tc>
                  <a:txBody>
                    <a:bodyPr/>
                    <a:lstStyle/>
                    <a:p>
                      <a:pPr algn="ctr"/>
                      <a:r>
                        <a:rPr lang="en-GB" dirty="0"/>
                        <a:t>7</a:t>
                      </a:r>
                      <a:endParaRPr lang="en-SE" dirty="0"/>
                    </a:p>
                  </a:txBody>
                  <a:tcPr/>
                </a:tc>
                <a:tc>
                  <a:txBody>
                    <a:bodyPr/>
                    <a:lstStyle/>
                    <a:p>
                      <a:pPr algn="ctr"/>
                      <a:r>
                        <a:rPr lang="en-GB" dirty="0">
                          <a:solidFill>
                            <a:srgbClr val="FF0000"/>
                          </a:solidFill>
                        </a:rPr>
                        <a:t>2</a:t>
                      </a:r>
                      <a:endParaRPr lang="en-SE" dirty="0">
                        <a:solidFill>
                          <a:srgbClr val="FF0000"/>
                        </a:solidFill>
                      </a:endParaRPr>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solidFill>
                            <a:srgbClr val="FF0000"/>
                          </a:solidFill>
                        </a:rPr>
                        <a:t>4</a:t>
                      </a:r>
                      <a:endParaRPr lang="en-SE" dirty="0">
                        <a:solidFill>
                          <a:srgbClr val="FF0000"/>
                        </a:solidFill>
                      </a:endParaRPr>
                    </a:p>
                  </a:txBody>
                  <a:tcPr/>
                </a:tc>
                <a:tc>
                  <a:txBody>
                    <a:bodyPr/>
                    <a:lstStyle/>
                    <a:p>
                      <a:pPr algn="ctr"/>
                      <a:r>
                        <a:rPr lang="en-GB" dirty="0"/>
                        <a:t>4</a:t>
                      </a:r>
                      <a:endParaRPr lang="en-SE" dirty="0"/>
                    </a:p>
                  </a:txBody>
                  <a:tcPr/>
                </a:tc>
                <a:tc>
                  <a:txBody>
                    <a:bodyPr/>
                    <a:lstStyle/>
                    <a:p>
                      <a:pPr algn="ctr"/>
                      <a:r>
                        <a:rPr lang="en-GB" dirty="0"/>
                        <a:t>4</a:t>
                      </a:r>
                      <a:endParaRPr lang="en-SE" dirty="0"/>
                    </a:p>
                  </a:txBody>
                  <a:tcPr/>
                </a:tc>
                <a:tc>
                  <a:txBody>
                    <a:bodyPr/>
                    <a:lstStyle/>
                    <a:p>
                      <a:pPr algn="ctr"/>
                      <a:r>
                        <a:rPr lang="en-GB" dirty="0">
                          <a:solidFill>
                            <a:srgbClr val="FF0000"/>
                          </a:solidFill>
                        </a:rPr>
                        <a:t>0</a:t>
                      </a:r>
                      <a:endParaRPr lang="en-SE" dirty="0">
                        <a:solidFill>
                          <a:srgbClr val="FF0000"/>
                        </a:solidFill>
                      </a:endParaRPr>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solidFill>
                            <a:schemeClr val="tx1"/>
                          </a:solidFill>
                        </a:rPr>
                        <a:t>0</a:t>
                      </a:r>
                      <a:endParaRPr lang="en-SE" dirty="0">
                        <a:solidFill>
                          <a:schemeClr val="tx1"/>
                        </a:solidFill>
                      </a:endParaRPr>
                    </a:p>
                  </a:txBody>
                  <a:tcPr/>
                </a:tc>
                <a:extLst>
                  <a:ext uri="{0D108BD9-81ED-4DB2-BD59-A6C34878D82A}">
                    <a16:rowId xmlns:a16="http://schemas.microsoft.com/office/drawing/2014/main" val="505469124"/>
                  </a:ext>
                </a:extLst>
              </a:tr>
              <a:tr h="370840">
                <a:tc>
                  <a:txBody>
                    <a:bodyPr/>
                    <a:lstStyle/>
                    <a:p>
                      <a:pPr algn="ctr"/>
                      <a:r>
                        <a:rPr lang="en-GB" dirty="0"/>
                        <a:t>F2</a:t>
                      </a:r>
                      <a:endParaRPr lang="en-SE" dirty="0"/>
                    </a:p>
                  </a:txBody>
                  <a:tcPr/>
                </a:tc>
                <a:tc>
                  <a:txBody>
                    <a:bodyPr/>
                    <a:lstStyle/>
                    <a:p>
                      <a:pPr algn="ctr"/>
                      <a:endParaRPr lang="en-SE"/>
                    </a:p>
                  </a:txBody>
                  <a:tcPr/>
                </a:tc>
                <a:tc>
                  <a:txBody>
                    <a:bodyPr/>
                    <a:lstStyle/>
                    <a:p>
                      <a:pPr algn="ctr"/>
                      <a:r>
                        <a:rPr lang="en-GB" dirty="0">
                          <a:solidFill>
                            <a:srgbClr val="FF0000"/>
                          </a:solidFill>
                        </a:rPr>
                        <a:t>0</a:t>
                      </a:r>
                      <a:endParaRPr lang="en-SE" dirty="0">
                        <a:solidFill>
                          <a:srgbClr val="FF0000"/>
                        </a:solidFill>
                      </a:endParaRPr>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solidFill>
                            <a:srgbClr val="FF0000"/>
                          </a:solidFill>
                        </a:rPr>
                        <a:t>3</a:t>
                      </a:r>
                      <a:endParaRPr lang="en-SE" dirty="0">
                        <a:solidFill>
                          <a:srgbClr val="FF0000"/>
                        </a:solidFill>
                      </a:endParaRPr>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solidFill>
                            <a:srgbClr val="FF0000"/>
                          </a:solidFill>
                        </a:rPr>
                        <a:t>2</a:t>
                      </a:r>
                      <a:endParaRPr lang="en-SE" dirty="0">
                        <a:solidFill>
                          <a:srgbClr val="FF0000"/>
                        </a:solidFill>
                      </a:endParaRPr>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solidFill>
                            <a:srgbClr val="FF0000"/>
                          </a:solidFill>
                        </a:rPr>
                        <a:t>1</a:t>
                      </a:r>
                      <a:endParaRPr lang="en-SE" dirty="0">
                        <a:solidFill>
                          <a:srgbClr val="FF0000"/>
                        </a:solidFill>
                      </a:endParaRPr>
                    </a:p>
                  </a:txBody>
                  <a:tcPr/>
                </a:tc>
                <a:tc>
                  <a:txBody>
                    <a:bodyPr/>
                    <a:lstStyle/>
                    <a:p>
                      <a:pPr algn="ctr"/>
                      <a:r>
                        <a:rPr lang="en-GB" dirty="0">
                          <a:solidFill>
                            <a:schemeClr val="tx1"/>
                          </a:solidFill>
                        </a:rPr>
                        <a:t>1</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extLst>
                  <a:ext uri="{0D108BD9-81ED-4DB2-BD59-A6C34878D82A}">
                    <a16:rowId xmlns:a16="http://schemas.microsoft.com/office/drawing/2014/main" val="647869353"/>
                  </a:ext>
                </a:extLst>
              </a:tr>
              <a:tr h="370840">
                <a:tc>
                  <a:txBody>
                    <a:bodyPr/>
                    <a:lstStyle/>
                    <a:p>
                      <a:pPr algn="ct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r>
                        <a:rPr lang="en-GB" dirty="0">
                          <a:solidFill>
                            <a:srgbClr val="FF0000"/>
                          </a:solidFill>
                        </a:rPr>
                        <a:t>1</a:t>
                      </a:r>
                      <a:endParaRPr lang="en-SE" dirty="0">
                        <a:solidFill>
                          <a:srgbClr val="FF0000"/>
                        </a:solidFill>
                      </a:endParaRPr>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solidFill>
                            <a:schemeClr val="tx1"/>
                          </a:solidFill>
                        </a:rPr>
                        <a:t>1</a:t>
                      </a:r>
                      <a:endParaRPr lang="en-SE" dirty="0">
                        <a:solidFill>
                          <a:schemeClr val="tx1"/>
                        </a:solidFill>
                      </a:endParaRPr>
                    </a:p>
                  </a:txBody>
                  <a:tcPr/>
                </a:tc>
                <a:tc>
                  <a:txBody>
                    <a:bodyPr/>
                    <a:lstStyle/>
                    <a:p>
                      <a:pPr algn="ctr"/>
                      <a:r>
                        <a:rPr lang="en-GB" dirty="0">
                          <a:solidFill>
                            <a:srgbClr val="FF0000"/>
                          </a:solidFill>
                        </a:rPr>
                        <a:t>0</a:t>
                      </a:r>
                      <a:endParaRPr lang="en-SE" dirty="0">
                        <a:solidFill>
                          <a:srgbClr val="FF0000"/>
                        </a:solidFill>
                      </a:endParaRPr>
                    </a:p>
                  </a:txBody>
                  <a:tcPr/>
                </a:tc>
                <a:tc>
                  <a:txBody>
                    <a:bodyPr/>
                    <a:lstStyle/>
                    <a:p>
                      <a:pPr algn="ctr"/>
                      <a:r>
                        <a:rPr lang="en-GB" dirty="0"/>
                        <a:t>0</a:t>
                      </a:r>
                      <a:endParaRPr lang="en-SE" dirty="0"/>
                    </a:p>
                  </a:txBody>
                  <a:tcPr/>
                </a:tc>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solidFill>
                            <a:srgbClr val="FF0000"/>
                          </a:solidFill>
                        </a:rPr>
                        <a:t>3</a:t>
                      </a:r>
                      <a:endParaRPr lang="en-SE" dirty="0">
                        <a:solidFill>
                          <a:srgbClr val="FF0000"/>
                        </a:solidFill>
                      </a:endParaRPr>
                    </a:p>
                  </a:txBody>
                  <a:tcPr/>
                </a:tc>
                <a:tc>
                  <a:txBody>
                    <a:bodyPr/>
                    <a:lstStyle/>
                    <a:p>
                      <a:pPr algn="ctr"/>
                      <a:r>
                        <a:rPr lang="en-GB" dirty="0"/>
                        <a:t>3</a:t>
                      </a:r>
                      <a:endParaRPr lang="en-SE" dirty="0"/>
                    </a:p>
                  </a:txBody>
                  <a:tcPr/>
                </a:tc>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rgbClr val="FF0000"/>
                          </a:solidFill>
                        </a:rPr>
                        <a:t>2</a:t>
                      </a:r>
                      <a:endParaRPr lang="en-SE" dirty="0">
                        <a:solidFill>
                          <a:srgbClr val="FF0000"/>
                        </a:solidFill>
                      </a:endParaRPr>
                    </a:p>
                  </a:txBody>
                  <a:tcPr/>
                </a:tc>
                <a:tc>
                  <a:txBody>
                    <a:bodyPr/>
                    <a:lstStyle/>
                    <a:p>
                      <a:pPr algn="ctr"/>
                      <a:r>
                        <a:rPr lang="en-GB" dirty="0">
                          <a:solidFill>
                            <a:schemeClr val="tx1"/>
                          </a:solidFill>
                        </a:rPr>
                        <a:t>2</a:t>
                      </a:r>
                      <a:endParaRPr lang="en-SE" dirty="0">
                        <a:solidFill>
                          <a:schemeClr val="tx1"/>
                        </a:solidFill>
                      </a:endParaRPr>
                    </a:p>
                  </a:txBody>
                  <a:tcPr/>
                </a:tc>
                <a:extLst>
                  <a:ext uri="{0D108BD9-81ED-4DB2-BD59-A6C34878D82A}">
                    <a16:rowId xmlns:a16="http://schemas.microsoft.com/office/drawing/2014/main" val="3092924220"/>
                  </a:ext>
                </a:extLst>
              </a:tr>
            </a:tbl>
          </a:graphicData>
        </a:graphic>
      </p:graphicFrame>
      <p:sp>
        <p:nvSpPr>
          <p:cNvPr id="8" name="TextBox 7">
            <a:extLst>
              <a:ext uri="{FF2B5EF4-FFF2-40B4-BE49-F238E27FC236}">
                <a16:creationId xmlns:a16="http://schemas.microsoft.com/office/drawing/2014/main" id="{33D78281-6FAE-5DCA-EF0D-9B1B34F79695}"/>
              </a:ext>
            </a:extLst>
          </p:cNvPr>
          <p:cNvSpPr txBox="1"/>
          <p:nvPr/>
        </p:nvSpPr>
        <p:spPr>
          <a:xfrm>
            <a:off x="4839368" y="6096000"/>
            <a:ext cx="2286000" cy="369332"/>
          </a:xfrm>
          <a:prstGeom prst="rect">
            <a:avLst/>
          </a:prstGeom>
          <a:noFill/>
        </p:spPr>
        <p:txBody>
          <a:bodyPr wrap="square" rtlCol="0">
            <a:spAutoFit/>
          </a:bodyPr>
          <a:lstStyle/>
          <a:p>
            <a:r>
              <a:rPr lang="en-GB" b="0" dirty="0">
                <a:latin typeface="+mj-lt"/>
              </a:rPr>
              <a:t>OPT: </a:t>
            </a:r>
            <a:r>
              <a:rPr lang="en-US" b="0" dirty="0">
                <a:latin typeface="+mj-lt"/>
              </a:rPr>
              <a:t>8 page faults</a:t>
            </a:r>
            <a:endParaRPr lang="en-SE" b="0" dirty="0">
              <a:latin typeface="+mj-lt"/>
            </a:endParaRPr>
          </a:p>
        </p:txBody>
      </p:sp>
      <p:graphicFrame>
        <p:nvGraphicFramePr>
          <p:cNvPr id="9" name="Table 8">
            <a:extLst>
              <a:ext uri="{FF2B5EF4-FFF2-40B4-BE49-F238E27FC236}">
                <a16:creationId xmlns:a16="http://schemas.microsoft.com/office/drawing/2014/main" id="{29C774A1-C1A8-B330-D65B-94A2FCFF5861}"/>
              </a:ext>
            </a:extLst>
          </p:cNvPr>
          <p:cNvGraphicFramePr>
            <a:graphicFrameLocks noGrp="1"/>
          </p:cNvGraphicFramePr>
          <p:nvPr>
            <p:extLst>
              <p:ext uri="{D42A27DB-BD31-4B8C-83A1-F6EECF244321}">
                <p14:modId xmlns:p14="http://schemas.microsoft.com/office/powerpoint/2010/main" val="2922566088"/>
              </p:ext>
            </p:extLst>
          </p:nvPr>
        </p:nvGraphicFramePr>
        <p:xfrm>
          <a:off x="1284705" y="4612640"/>
          <a:ext cx="9601200" cy="1483360"/>
        </p:xfrm>
        <a:graphic>
          <a:graphicData uri="http://schemas.openxmlformats.org/drawingml/2006/table">
            <a:tbl>
              <a:tblPr firstRow="1" bandRow="1">
                <a:tableStyleId>{5940675A-B579-460E-94D1-54222C63F5DA}</a:tableStyleId>
              </a:tblPr>
              <a:tblGrid>
                <a:gridCol w="600075">
                  <a:extLst>
                    <a:ext uri="{9D8B030D-6E8A-4147-A177-3AD203B41FA5}">
                      <a16:colId xmlns:a16="http://schemas.microsoft.com/office/drawing/2014/main" val="292060264"/>
                    </a:ext>
                  </a:extLst>
                </a:gridCol>
                <a:gridCol w="600075">
                  <a:extLst>
                    <a:ext uri="{9D8B030D-6E8A-4147-A177-3AD203B41FA5}">
                      <a16:colId xmlns:a16="http://schemas.microsoft.com/office/drawing/2014/main" val="2963604161"/>
                    </a:ext>
                  </a:extLst>
                </a:gridCol>
                <a:gridCol w="600075">
                  <a:extLst>
                    <a:ext uri="{9D8B030D-6E8A-4147-A177-3AD203B41FA5}">
                      <a16:colId xmlns:a16="http://schemas.microsoft.com/office/drawing/2014/main" val="973972083"/>
                    </a:ext>
                  </a:extLst>
                </a:gridCol>
                <a:gridCol w="600075">
                  <a:extLst>
                    <a:ext uri="{9D8B030D-6E8A-4147-A177-3AD203B41FA5}">
                      <a16:colId xmlns:a16="http://schemas.microsoft.com/office/drawing/2014/main" val="3228715825"/>
                    </a:ext>
                  </a:extLst>
                </a:gridCol>
                <a:gridCol w="600075">
                  <a:extLst>
                    <a:ext uri="{9D8B030D-6E8A-4147-A177-3AD203B41FA5}">
                      <a16:colId xmlns:a16="http://schemas.microsoft.com/office/drawing/2014/main" val="4061598519"/>
                    </a:ext>
                  </a:extLst>
                </a:gridCol>
                <a:gridCol w="600075">
                  <a:extLst>
                    <a:ext uri="{9D8B030D-6E8A-4147-A177-3AD203B41FA5}">
                      <a16:colId xmlns:a16="http://schemas.microsoft.com/office/drawing/2014/main" val="4235665240"/>
                    </a:ext>
                  </a:extLst>
                </a:gridCol>
                <a:gridCol w="600075">
                  <a:extLst>
                    <a:ext uri="{9D8B030D-6E8A-4147-A177-3AD203B41FA5}">
                      <a16:colId xmlns:a16="http://schemas.microsoft.com/office/drawing/2014/main" val="441605830"/>
                    </a:ext>
                  </a:extLst>
                </a:gridCol>
                <a:gridCol w="600075">
                  <a:extLst>
                    <a:ext uri="{9D8B030D-6E8A-4147-A177-3AD203B41FA5}">
                      <a16:colId xmlns:a16="http://schemas.microsoft.com/office/drawing/2014/main" val="2715802762"/>
                    </a:ext>
                  </a:extLst>
                </a:gridCol>
                <a:gridCol w="600075">
                  <a:extLst>
                    <a:ext uri="{9D8B030D-6E8A-4147-A177-3AD203B41FA5}">
                      <a16:colId xmlns:a16="http://schemas.microsoft.com/office/drawing/2014/main" val="3720376829"/>
                    </a:ext>
                  </a:extLst>
                </a:gridCol>
                <a:gridCol w="600075">
                  <a:extLst>
                    <a:ext uri="{9D8B030D-6E8A-4147-A177-3AD203B41FA5}">
                      <a16:colId xmlns:a16="http://schemas.microsoft.com/office/drawing/2014/main" val="4215981938"/>
                    </a:ext>
                  </a:extLst>
                </a:gridCol>
                <a:gridCol w="600075">
                  <a:extLst>
                    <a:ext uri="{9D8B030D-6E8A-4147-A177-3AD203B41FA5}">
                      <a16:colId xmlns:a16="http://schemas.microsoft.com/office/drawing/2014/main" val="3764429309"/>
                    </a:ext>
                  </a:extLst>
                </a:gridCol>
                <a:gridCol w="600075">
                  <a:extLst>
                    <a:ext uri="{9D8B030D-6E8A-4147-A177-3AD203B41FA5}">
                      <a16:colId xmlns:a16="http://schemas.microsoft.com/office/drawing/2014/main" val="4122870511"/>
                    </a:ext>
                  </a:extLst>
                </a:gridCol>
                <a:gridCol w="600075">
                  <a:extLst>
                    <a:ext uri="{9D8B030D-6E8A-4147-A177-3AD203B41FA5}">
                      <a16:colId xmlns:a16="http://schemas.microsoft.com/office/drawing/2014/main" val="3200705457"/>
                    </a:ext>
                  </a:extLst>
                </a:gridCol>
                <a:gridCol w="600075">
                  <a:extLst>
                    <a:ext uri="{9D8B030D-6E8A-4147-A177-3AD203B41FA5}">
                      <a16:colId xmlns:a16="http://schemas.microsoft.com/office/drawing/2014/main" val="890063204"/>
                    </a:ext>
                  </a:extLst>
                </a:gridCol>
                <a:gridCol w="600075">
                  <a:extLst>
                    <a:ext uri="{9D8B030D-6E8A-4147-A177-3AD203B41FA5}">
                      <a16:colId xmlns:a16="http://schemas.microsoft.com/office/drawing/2014/main" val="1884647162"/>
                    </a:ext>
                  </a:extLst>
                </a:gridCol>
                <a:gridCol w="600075">
                  <a:extLst>
                    <a:ext uri="{9D8B030D-6E8A-4147-A177-3AD203B41FA5}">
                      <a16:colId xmlns:a16="http://schemas.microsoft.com/office/drawing/2014/main" val="2301853606"/>
                    </a:ext>
                  </a:extLst>
                </a:gridCol>
              </a:tblGrid>
              <a:tr h="370840">
                <a:tc>
                  <a:txBody>
                    <a:bodyPr/>
                    <a:lstStyle/>
                    <a:p>
                      <a:pPr algn="ctr"/>
                      <a:r>
                        <a:rPr lang="en-GB" dirty="0"/>
                        <a:t>Ref</a:t>
                      </a:r>
                      <a:endParaRPr lang="en-SE" dirty="0"/>
                    </a:p>
                  </a:txBody>
                  <a:tcPr/>
                </a:tc>
                <a:tc>
                  <a:txBody>
                    <a:bodyPr/>
                    <a:lstStyle/>
                    <a:p>
                      <a:pPr algn="ctr"/>
                      <a:r>
                        <a:rPr lang="en-GB" dirty="0"/>
                        <a:t>7</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0</a:t>
                      </a:r>
                      <a:endParaRPr lang="en-SE" dirty="0"/>
                    </a:p>
                  </a:txBody>
                  <a:tcPr/>
                </a:tc>
                <a:tc>
                  <a:txBody>
                    <a:bodyPr/>
                    <a:lstStyle/>
                    <a:p>
                      <a:pPr algn="ctr"/>
                      <a:r>
                        <a:rPr lang="en-GB" dirty="0"/>
                        <a:t>3</a:t>
                      </a:r>
                      <a:endParaRPr lang="en-SE" dirty="0"/>
                    </a:p>
                  </a:txBody>
                  <a:tcPr/>
                </a:tc>
                <a:tc>
                  <a:txBody>
                    <a:bodyPr/>
                    <a:lstStyle/>
                    <a:p>
                      <a:pPr algn="ctr"/>
                      <a:r>
                        <a:rPr lang="en-GB" dirty="0"/>
                        <a:t>0</a:t>
                      </a:r>
                      <a:endParaRPr lang="en-SE" dirty="0"/>
                    </a:p>
                  </a:txBody>
                  <a:tcPr/>
                </a:tc>
                <a:tc>
                  <a:txBody>
                    <a:bodyPr/>
                    <a:lstStyle/>
                    <a:p>
                      <a:pPr algn="ctr"/>
                      <a:r>
                        <a:rPr lang="en-GB" dirty="0"/>
                        <a:t>4</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0</a:t>
                      </a:r>
                      <a:endParaRPr lang="en-SE" dirty="0"/>
                    </a:p>
                  </a:txBody>
                  <a:tcPr/>
                </a:tc>
                <a:tc>
                  <a:txBody>
                    <a:bodyPr/>
                    <a:lstStyle/>
                    <a:p>
                      <a:pPr algn="ctr"/>
                      <a:r>
                        <a:rPr lang="en-GB" dirty="0"/>
                        <a:t>3</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0</a:t>
                      </a:r>
                      <a:endParaRPr lang="en-SE" dirty="0"/>
                    </a:p>
                  </a:txBody>
                  <a:tcPr/>
                </a:tc>
                <a:extLst>
                  <a:ext uri="{0D108BD9-81ED-4DB2-BD59-A6C34878D82A}">
                    <a16:rowId xmlns:a16="http://schemas.microsoft.com/office/drawing/2014/main" val="3125541730"/>
                  </a:ext>
                </a:extLst>
              </a:tr>
              <a:tr h="370840">
                <a:tc>
                  <a:txBody>
                    <a:bodyPr/>
                    <a:lstStyle/>
                    <a:p>
                      <a:pPr algn="ctr"/>
                      <a:r>
                        <a:rPr lang="en-GB" dirty="0"/>
                        <a:t>F1</a:t>
                      </a:r>
                      <a:endParaRPr lang="en-SE" dirty="0"/>
                    </a:p>
                  </a:txBody>
                  <a:tcPr/>
                </a:tc>
                <a:tc>
                  <a:txBody>
                    <a:bodyPr/>
                    <a:lstStyle/>
                    <a:p>
                      <a:pPr algn="ctr"/>
                      <a:r>
                        <a:rPr lang="en-GB" dirty="0">
                          <a:solidFill>
                            <a:srgbClr val="FF0000"/>
                          </a:solidFill>
                        </a:rPr>
                        <a:t>7</a:t>
                      </a:r>
                      <a:endParaRPr lang="en-SE" dirty="0">
                        <a:solidFill>
                          <a:srgbClr val="FF0000"/>
                        </a:solidFill>
                      </a:endParaRPr>
                    </a:p>
                  </a:txBody>
                  <a:tcPr/>
                </a:tc>
                <a:tc>
                  <a:txBody>
                    <a:bodyPr/>
                    <a:lstStyle/>
                    <a:p>
                      <a:pPr algn="ctr"/>
                      <a:r>
                        <a:rPr lang="en-GB" dirty="0"/>
                        <a:t>7</a:t>
                      </a:r>
                      <a:endParaRPr lang="en-SE" dirty="0"/>
                    </a:p>
                  </a:txBody>
                  <a:tcPr/>
                </a:tc>
                <a:tc>
                  <a:txBody>
                    <a:bodyPr/>
                    <a:lstStyle/>
                    <a:p>
                      <a:pPr algn="ctr"/>
                      <a:r>
                        <a:rPr lang="en-GB" dirty="0"/>
                        <a:t>7</a:t>
                      </a:r>
                      <a:endParaRPr lang="en-SE" dirty="0"/>
                    </a:p>
                  </a:txBody>
                  <a:tcPr/>
                </a:tc>
                <a:tc>
                  <a:txBody>
                    <a:bodyPr/>
                    <a:lstStyle/>
                    <a:p>
                      <a:pPr algn="ctr"/>
                      <a:r>
                        <a:rPr lang="en-GB" dirty="0">
                          <a:solidFill>
                            <a:srgbClr val="FF0000"/>
                          </a:solidFill>
                        </a:rPr>
                        <a:t>2</a:t>
                      </a:r>
                      <a:endParaRPr lang="en-SE" dirty="0">
                        <a:solidFill>
                          <a:srgbClr val="FF0000"/>
                        </a:solidFill>
                      </a:endParaRPr>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extLst>
                  <a:ext uri="{0D108BD9-81ED-4DB2-BD59-A6C34878D82A}">
                    <a16:rowId xmlns:a16="http://schemas.microsoft.com/office/drawing/2014/main" val="505469124"/>
                  </a:ext>
                </a:extLst>
              </a:tr>
              <a:tr h="370840">
                <a:tc>
                  <a:txBody>
                    <a:bodyPr/>
                    <a:lstStyle/>
                    <a:p>
                      <a:pPr algn="ctr"/>
                      <a:r>
                        <a:rPr lang="en-GB" dirty="0"/>
                        <a:t>F2</a:t>
                      </a:r>
                      <a:endParaRPr lang="en-SE" dirty="0"/>
                    </a:p>
                  </a:txBody>
                  <a:tcPr/>
                </a:tc>
                <a:tc>
                  <a:txBody>
                    <a:bodyPr/>
                    <a:lstStyle/>
                    <a:p>
                      <a:pPr algn="ctr"/>
                      <a:endParaRPr lang="en-SE"/>
                    </a:p>
                  </a:txBody>
                  <a:tcPr/>
                </a:tc>
                <a:tc>
                  <a:txBody>
                    <a:bodyPr/>
                    <a:lstStyle/>
                    <a:p>
                      <a:pPr algn="ctr"/>
                      <a:r>
                        <a:rPr lang="en-GB" dirty="0">
                          <a:solidFill>
                            <a:srgbClr val="FF0000"/>
                          </a:solidFill>
                        </a:rPr>
                        <a:t>0</a:t>
                      </a:r>
                      <a:endParaRPr lang="en-SE" dirty="0">
                        <a:solidFill>
                          <a:srgbClr val="FF0000"/>
                        </a:solidFill>
                      </a:endParaRPr>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solidFill>
                            <a:srgbClr val="FF0000"/>
                          </a:solidFill>
                        </a:rPr>
                        <a:t>4</a:t>
                      </a:r>
                      <a:endParaRPr lang="en-SE" dirty="0">
                        <a:solidFill>
                          <a:srgbClr val="FF0000"/>
                        </a:solidFill>
                      </a:endParaRPr>
                    </a:p>
                  </a:txBody>
                  <a:tcPr/>
                </a:tc>
                <a:tc>
                  <a:txBody>
                    <a:bodyPr/>
                    <a:lstStyle/>
                    <a:p>
                      <a:pPr algn="ctr"/>
                      <a:r>
                        <a:rPr lang="en-GB" dirty="0">
                          <a:solidFill>
                            <a:schemeClr val="tx1"/>
                          </a:solidFill>
                        </a:rPr>
                        <a:t>4</a:t>
                      </a:r>
                      <a:endParaRPr lang="en-SE" dirty="0">
                        <a:solidFill>
                          <a:schemeClr val="tx1"/>
                        </a:solidFill>
                      </a:endParaRPr>
                    </a:p>
                  </a:txBody>
                  <a:tcPr/>
                </a:tc>
                <a:tc>
                  <a:txBody>
                    <a:bodyPr/>
                    <a:lstStyle/>
                    <a:p>
                      <a:pPr algn="ctr"/>
                      <a:r>
                        <a:rPr lang="en-GB" dirty="0">
                          <a:solidFill>
                            <a:schemeClr val="tx1"/>
                          </a:solidFill>
                        </a:rPr>
                        <a:t>4</a:t>
                      </a:r>
                      <a:endParaRPr lang="en-SE" dirty="0">
                        <a:solidFill>
                          <a:schemeClr val="tx1"/>
                        </a:solidFill>
                      </a:endParaRPr>
                    </a:p>
                  </a:txBody>
                  <a:tcPr/>
                </a:tc>
                <a:tc>
                  <a:txBody>
                    <a:bodyPr/>
                    <a:lstStyle/>
                    <a:p>
                      <a:pPr algn="ctr"/>
                      <a:r>
                        <a:rPr lang="en-GB" dirty="0">
                          <a:solidFill>
                            <a:srgbClr val="FF0000"/>
                          </a:solidFill>
                        </a:rPr>
                        <a:t>0</a:t>
                      </a:r>
                      <a:endParaRPr lang="en-SE" dirty="0">
                        <a:solidFill>
                          <a:srgbClr val="FF0000"/>
                        </a:solidFill>
                      </a:endParaRPr>
                    </a:p>
                  </a:txBody>
                  <a:tcPr/>
                </a:tc>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t>0</a:t>
                      </a:r>
                      <a:endParaRPr lang="en-SE" dirty="0"/>
                    </a:p>
                  </a:txBody>
                  <a:tcPr/>
                </a:tc>
                <a:tc>
                  <a:txBody>
                    <a:bodyPr/>
                    <a:lstStyle/>
                    <a:p>
                      <a:pPr algn="ctr"/>
                      <a:r>
                        <a:rPr lang="en-GB" dirty="0"/>
                        <a:t>0</a:t>
                      </a:r>
                      <a:endParaRPr lang="en-SE" dirty="0"/>
                    </a:p>
                  </a:txBody>
                  <a:tcPr/>
                </a:tc>
                <a:tc>
                  <a:txBody>
                    <a:bodyPr/>
                    <a:lstStyle/>
                    <a:p>
                      <a:pPr algn="ctr"/>
                      <a:r>
                        <a:rPr lang="en-GB" dirty="0"/>
                        <a:t>0</a:t>
                      </a:r>
                      <a:endParaRPr lang="en-SE" dirty="0"/>
                    </a:p>
                  </a:txBody>
                  <a:tcPr/>
                </a:tc>
                <a:extLst>
                  <a:ext uri="{0D108BD9-81ED-4DB2-BD59-A6C34878D82A}">
                    <a16:rowId xmlns:a16="http://schemas.microsoft.com/office/drawing/2014/main" val="647869353"/>
                  </a:ext>
                </a:extLst>
              </a:tr>
              <a:tr h="370840">
                <a:tc>
                  <a:txBody>
                    <a:bodyPr/>
                    <a:lstStyle/>
                    <a:p>
                      <a:pPr algn="ct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r>
                        <a:rPr lang="en-GB" dirty="0">
                          <a:solidFill>
                            <a:srgbClr val="FF0000"/>
                          </a:solidFill>
                        </a:rPr>
                        <a:t>1</a:t>
                      </a:r>
                      <a:endParaRPr lang="en-SE" dirty="0">
                        <a:solidFill>
                          <a:srgbClr val="FF0000"/>
                        </a:solidFill>
                      </a:endParaRPr>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solidFill>
                            <a:srgbClr val="FF0000"/>
                          </a:solidFill>
                        </a:rPr>
                        <a:t>3</a:t>
                      </a:r>
                      <a:endParaRPr lang="en-SE" dirty="0">
                        <a:solidFill>
                          <a:srgbClr val="FF0000"/>
                        </a:solidFill>
                      </a:endParaRPr>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t>3</a:t>
                      </a:r>
                      <a:endParaRPr lang="en-SE" dirty="0"/>
                    </a:p>
                  </a:txBody>
                  <a:tcPr/>
                </a:tc>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rgbClr val="FF0000"/>
                          </a:solidFill>
                        </a:rPr>
                        <a:t>1</a:t>
                      </a:r>
                      <a:endParaRPr lang="en-SE" dirty="0">
                        <a:solidFill>
                          <a:srgbClr val="FF0000"/>
                        </a:solidFill>
                      </a:endParaRPr>
                    </a:p>
                  </a:txBody>
                  <a:tcPr/>
                </a:tc>
                <a:tc>
                  <a:txBody>
                    <a:bodyPr/>
                    <a:lstStyle/>
                    <a:p>
                      <a:pPr algn="ctr"/>
                      <a:r>
                        <a:rPr lang="en-GB" dirty="0">
                          <a:solidFill>
                            <a:schemeClr val="tx1"/>
                          </a:solidFill>
                        </a:rPr>
                        <a:t>1</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extLst>
                  <a:ext uri="{0D108BD9-81ED-4DB2-BD59-A6C34878D82A}">
                    <a16:rowId xmlns:a16="http://schemas.microsoft.com/office/drawing/2014/main" val="3092924220"/>
                  </a:ext>
                </a:extLst>
              </a:tr>
            </a:tbl>
          </a:graphicData>
        </a:graphic>
      </p:graphicFrame>
    </p:spTree>
    <p:extLst>
      <p:ext uri="{BB962C8B-B14F-4D97-AF65-F5344CB8AC3E}">
        <p14:creationId xmlns:p14="http://schemas.microsoft.com/office/powerpoint/2010/main" val="147758111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C9F1E-8B23-A6D7-F78D-233C11DA0C73}"/>
              </a:ext>
            </a:extLst>
          </p:cNvPr>
          <p:cNvSpPr>
            <a:spLocks noGrp="1"/>
          </p:cNvSpPr>
          <p:nvPr>
            <p:ph type="title"/>
          </p:nvPr>
        </p:nvSpPr>
        <p:spPr/>
        <p:txBody>
          <a:bodyPr/>
          <a:lstStyle/>
          <a:p>
            <a:r>
              <a:rPr lang="en-GB" dirty="0"/>
              <a:t>Q2. Page Replacement References</a:t>
            </a:r>
            <a:endParaRPr lang="en-SE" dirty="0"/>
          </a:p>
        </p:txBody>
      </p:sp>
      <p:sp>
        <p:nvSpPr>
          <p:cNvPr id="3" name="Content Placeholder 2">
            <a:extLst>
              <a:ext uri="{FF2B5EF4-FFF2-40B4-BE49-F238E27FC236}">
                <a16:creationId xmlns:a16="http://schemas.microsoft.com/office/drawing/2014/main" id="{FC221919-97C7-4BB6-136D-5D56CBFD786E}"/>
              </a:ext>
            </a:extLst>
          </p:cNvPr>
          <p:cNvSpPr>
            <a:spLocks noGrp="1"/>
          </p:cNvSpPr>
          <p:nvPr>
            <p:ph idx="1"/>
          </p:nvPr>
        </p:nvSpPr>
        <p:spPr/>
        <p:txBody>
          <a:bodyPr/>
          <a:lstStyle/>
          <a:p>
            <a:r>
              <a:rPr lang="en-GB" dirty="0"/>
              <a:t>Page replacement Algorithms | FIFO | Example | OS | Lec-26 | Bhanu Priya,  Education 4u</a:t>
            </a:r>
          </a:p>
          <a:p>
            <a:pPr lvl="1"/>
            <a:r>
              <a:rPr lang="en-GB" dirty="0">
                <a:hlinkClick r:id="rId2"/>
              </a:rPr>
              <a:t>https://www.youtube.com/watch?v=16kaPQtYo28</a:t>
            </a:r>
            <a:r>
              <a:rPr lang="en-GB" dirty="0"/>
              <a:t> </a:t>
            </a:r>
          </a:p>
          <a:p>
            <a:r>
              <a:rPr lang="en-GB" dirty="0"/>
              <a:t>Page replacement Algorithms | LRU | Example | OS | Lec-27 | Bhanu Priya, Education 4u</a:t>
            </a:r>
          </a:p>
          <a:p>
            <a:pPr lvl="1"/>
            <a:r>
              <a:rPr lang="en-GB" dirty="0">
                <a:hlinkClick r:id="rId3"/>
              </a:rPr>
              <a:t>https://www.youtube.com/watch?v=u23ROrlSK_g</a:t>
            </a:r>
            <a:r>
              <a:rPr lang="en-GB" dirty="0"/>
              <a:t> </a:t>
            </a:r>
          </a:p>
          <a:p>
            <a:r>
              <a:rPr lang="en-GB" dirty="0"/>
              <a:t>Page replacement Algorithms | OPTIMAL | Example | OS | Lec-28 | Bhanu Priya, Education 4u</a:t>
            </a:r>
          </a:p>
          <a:p>
            <a:pPr lvl="1"/>
            <a:r>
              <a:rPr lang="en-GB" dirty="0">
                <a:hlinkClick r:id="rId4"/>
              </a:rPr>
              <a:t>https://www.youtube.com/watch?v=jeJIKKQcqpU</a:t>
            </a:r>
            <a:r>
              <a:rPr lang="en-GB" dirty="0"/>
              <a:t> </a:t>
            </a:r>
          </a:p>
          <a:p>
            <a:pPr lvl="1"/>
            <a:r>
              <a:rPr lang="en-GB" dirty="0"/>
              <a:t>Note that the reference stream is slightly </a:t>
            </a:r>
            <a:r>
              <a:rPr lang="en-GB"/>
              <a:t>different from FIFO and LRU videos</a:t>
            </a:r>
            <a:endParaRPr lang="en-SE" dirty="0"/>
          </a:p>
        </p:txBody>
      </p:sp>
    </p:spTree>
    <p:extLst>
      <p:ext uri="{BB962C8B-B14F-4D97-AF65-F5344CB8AC3E}">
        <p14:creationId xmlns:p14="http://schemas.microsoft.com/office/powerpoint/2010/main" val="21425530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E64E4-132B-4711-8D17-334F6D48E453}"/>
              </a:ext>
            </a:extLst>
          </p:cNvPr>
          <p:cNvSpPr>
            <a:spLocks noGrp="1"/>
          </p:cNvSpPr>
          <p:nvPr>
            <p:ph type="title"/>
          </p:nvPr>
        </p:nvSpPr>
        <p:spPr/>
        <p:txBody>
          <a:bodyPr/>
          <a:lstStyle/>
          <a:p>
            <a:r>
              <a:rPr lang="en-GB" dirty="0"/>
              <a:t>Q. Paging</a:t>
            </a:r>
            <a:endParaRPr lang="en-SE" dirty="0"/>
          </a:p>
        </p:txBody>
      </p:sp>
      <p:sp>
        <p:nvSpPr>
          <p:cNvPr id="3" name="Content Placeholder 2">
            <a:extLst>
              <a:ext uri="{FF2B5EF4-FFF2-40B4-BE49-F238E27FC236}">
                <a16:creationId xmlns:a16="http://schemas.microsoft.com/office/drawing/2014/main" id="{EE370C94-273E-D01F-70B5-1DB439BEE734}"/>
              </a:ext>
            </a:extLst>
          </p:cNvPr>
          <p:cNvSpPr>
            <a:spLocks noGrp="1"/>
          </p:cNvSpPr>
          <p:nvPr>
            <p:ph idx="1"/>
          </p:nvPr>
        </p:nvSpPr>
        <p:spPr>
          <a:xfrm>
            <a:off x="812800" y="914400"/>
            <a:ext cx="8051800" cy="5791200"/>
          </a:xfrm>
        </p:spPr>
        <p:txBody>
          <a:bodyPr>
            <a:normAutofit lnSpcReduction="10000"/>
          </a:bodyPr>
          <a:lstStyle/>
          <a:p>
            <a:r>
              <a:rPr lang="en-GB" dirty="0">
                <a:latin typeface="Gill Sans Light"/>
              </a:rPr>
              <a:t>Consider 12-bit virtual address space. Page size is 1 KB. The table shows the 4 entries in the page table. Recall that the valid bit is 1 if the page is resident in physical memory and 0 if the page is on disk or hasn’t been allocated. What is the physical address corresponding to the virtual address </a:t>
            </a:r>
            <a:r>
              <a:rPr lang="en-GB">
                <a:latin typeface="Gill Sans Light"/>
              </a:rPr>
              <a:t>0xF74, </a:t>
            </a:r>
            <a:r>
              <a:rPr lang="en-GB" dirty="0">
                <a:latin typeface="Gill Sans Light"/>
              </a:rPr>
              <a:t>0x374?</a:t>
            </a:r>
          </a:p>
          <a:p>
            <a:r>
              <a:rPr lang="en-GB" dirty="0">
                <a:latin typeface="Gill Sans Light"/>
              </a:rPr>
              <a:t>ANS: </a:t>
            </a:r>
          </a:p>
          <a:p>
            <a:r>
              <a:rPr lang="en-US" altLang="zh-CN" dirty="0">
                <a:latin typeface="Gill Sans Light"/>
              </a:rPr>
              <a:t>P</a:t>
            </a:r>
            <a:r>
              <a:rPr lang="en-GB" dirty="0">
                <a:latin typeface="Gill Sans Light"/>
              </a:rPr>
              <a:t>age size is 1 KB = 2^10, hence offset is 10 bits. 12-bit virtual address space, hence VPN is 12-10=2 bits.</a:t>
            </a:r>
            <a:endParaRPr lang="en-US" altLang="zh-CN" dirty="0">
              <a:latin typeface="Gill Sans Light"/>
            </a:endParaRPr>
          </a:p>
          <a:p>
            <a:pPr algn="l">
              <a:buFont typeface="Arial" panose="020B0604020202020204" pitchFamily="34" charset="0"/>
              <a:buChar char="•"/>
            </a:pPr>
            <a:r>
              <a:rPr lang="en-GB" b="0" i="0" dirty="0">
                <a:effectLst/>
                <a:latin typeface="Gill Sans Light"/>
              </a:rPr>
              <a:t>Virtual address: 0xF74 = </a:t>
            </a:r>
            <a:r>
              <a:rPr lang="en-GB" b="0" i="0" dirty="0">
                <a:solidFill>
                  <a:srgbClr val="FF0000"/>
                </a:solidFill>
                <a:effectLst/>
                <a:latin typeface="Gill Sans Light"/>
              </a:rPr>
              <a:t>11</a:t>
            </a:r>
            <a:r>
              <a:rPr lang="en-GB" b="0" i="0" dirty="0">
                <a:solidFill>
                  <a:srgbClr val="2A40E2"/>
                </a:solidFill>
                <a:effectLst/>
                <a:latin typeface="Gill Sans Light"/>
              </a:rPr>
              <a:t>11 0111 0100</a:t>
            </a:r>
            <a:r>
              <a:rPr lang="en-GB" b="0" i="0" dirty="0">
                <a:effectLst/>
                <a:latin typeface="Gill Sans Light"/>
              </a:rPr>
              <a:t> (binary)</a:t>
            </a:r>
          </a:p>
          <a:p>
            <a:pPr lvl="1">
              <a:buFont typeface="Arial" panose="020B0604020202020204" pitchFamily="34" charset="0"/>
              <a:buChar char="•"/>
            </a:pPr>
            <a:r>
              <a:rPr lang="en-GB" dirty="0">
                <a:latin typeface="Gill Sans Light"/>
              </a:rPr>
              <a:t>VPN: </a:t>
            </a:r>
            <a:r>
              <a:rPr lang="en-GB" b="0" i="0" dirty="0">
                <a:solidFill>
                  <a:srgbClr val="FF0000"/>
                </a:solidFill>
                <a:effectLst/>
                <a:latin typeface="Gill Sans Light"/>
              </a:rPr>
              <a:t>11</a:t>
            </a:r>
            <a:r>
              <a:rPr lang="en-GB" dirty="0">
                <a:latin typeface="Gill Sans Light"/>
              </a:rPr>
              <a:t>; Offset: </a:t>
            </a:r>
            <a:r>
              <a:rPr lang="en-GB" b="0" i="0" dirty="0">
                <a:solidFill>
                  <a:srgbClr val="2A40E2"/>
                </a:solidFill>
                <a:effectLst/>
                <a:latin typeface="Gill Sans Light"/>
              </a:rPr>
              <a:t>11 0111 0100</a:t>
            </a:r>
            <a:endParaRPr lang="en-GB" b="0" i="0" dirty="0">
              <a:effectLst/>
              <a:latin typeface="Gill Sans Light"/>
            </a:endParaRPr>
          </a:p>
          <a:p>
            <a:r>
              <a:rPr lang="en-GB" b="0" i="0" dirty="0">
                <a:effectLst/>
                <a:latin typeface="Gill Sans Light"/>
              </a:rPr>
              <a:t>Entry for VPN 11 (3 in decimal): Valid bit = 1, PPN = 2</a:t>
            </a:r>
          </a:p>
          <a:p>
            <a:r>
              <a:rPr lang="en-GB" dirty="0">
                <a:latin typeface="Gill Sans Light"/>
              </a:rPr>
              <a:t>Physical address: </a:t>
            </a:r>
            <a:r>
              <a:rPr lang="en-GB" b="0" i="0" dirty="0">
                <a:solidFill>
                  <a:srgbClr val="FF0000"/>
                </a:solidFill>
                <a:effectLst/>
                <a:latin typeface="Gill Sans Light"/>
              </a:rPr>
              <a:t>10</a:t>
            </a:r>
            <a:r>
              <a:rPr lang="en-GB" b="0" i="0" dirty="0">
                <a:solidFill>
                  <a:srgbClr val="2A40E2"/>
                </a:solidFill>
                <a:effectLst/>
                <a:latin typeface="Gill Sans Light"/>
              </a:rPr>
              <a:t>11 0111 0100</a:t>
            </a:r>
            <a:r>
              <a:rPr lang="en-GB" b="0" i="0" dirty="0">
                <a:effectLst/>
                <a:latin typeface="Gill Sans Light"/>
              </a:rPr>
              <a:t> (binary) = 0xB74</a:t>
            </a:r>
          </a:p>
          <a:p>
            <a:pPr algn="l">
              <a:buFont typeface="Arial" panose="020B0604020202020204" pitchFamily="34" charset="0"/>
              <a:buChar char="•"/>
            </a:pPr>
            <a:r>
              <a:rPr lang="en-GB" b="0" i="0" dirty="0">
                <a:effectLst/>
                <a:latin typeface="Gill Sans Light"/>
              </a:rPr>
              <a:t>Virtual address: 0x374 = </a:t>
            </a:r>
            <a:r>
              <a:rPr lang="en-GB" b="0" i="0" dirty="0">
                <a:solidFill>
                  <a:srgbClr val="FF0000"/>
                </a:solidFill>
                <a:effectLst/>
                <a:latin typeface="Gill Sans Light"/>
              </a:rPr>
              <a:t>00</a:t>
            </a:r>
            <a:r>
              <a:rPr lang="en-GB" b="0" i="0" dirty="0">
                <a:solidFill>
                  <a:srgbClr val="2A40E2"/>
                </a:solidFill>
                <a:effectLst/>
                <a:latin typeface="Gill Sans Light"/>
              </a:rPr>
              <a:t>11 0111 0100</a:t>
            </a:r>
            <a:r>
              <a:rPr lang="en-GB" b="0" i="0" dirty="0">
                <a:effectLst/>
                <a:latin typeface="Gill Sans Light"/>
              </a:rPr>
              <a:t> (binary)</a:t>
            </a:r>
          </a:p>
          <a:p>
            <a:pPr lvl="1">
              <a:buFont typeface="Arial" panose="020B0604020202020204" pitchFamily="34" charset="0"/>
              <a:buChar char="•"/>
            </a:pPr>
            <a:r>
              <a:rPr lang="en-GB" dirty="0">
                <a:latin typeface="Gill Sans Light"/>
              </a:rPr>
              <a:t>VPN: </a:t>
            </a:r>
            <a:r>
              <a:rPr lang="en-GB" b="0" i="0" dirty="0">
                <a:solidFill>
                  <a:srgbClr val="FF0000"/>
                </a:solidFill>
                <a:effectLst/>
                <a:latin typeface="Gill Sans Light"/>
              </a:rPr>
              <a:t>00</a:t>
            </a:r>
            <a:r>
              <a:rPr lang="en-GB" dirty="0">
                <a:latin typeface="Gill Sans Light"/>
              </a:rPr>
              <a:t>; Offset: </a:t>
            </a:r>
            <a:r>
              <a:rPr lang="en-GB" b="0" i="0" dirty="0">
                <a:solidFill>
                  <a:srgbClr val="2A40E2"/>
                </a:solidFill>
                <a:effectLst/>
                <a:latin typeface="Gill Sans Light"/>
              </a:rPr>
              <a:t>11 0111 0100</a:t>
            </a:r>
          </a:p>
          <a:p>
            <a:pPr>
              <a:buFont typeface="Arial" panose="020B0604020202020204" pitchFamily="34" charset="0"/>
              <a:buChar char="•"/>
            </a:pPr>
            <a:r>
              <a:rPr lang="en-GB" b="0" i="0" dirty="0">
                <a:effectLst/>
                <a:latin typeface="Gill Sans Light"/>
              </a:rPr>
              <a:t>Entry for VPN 00 (0 in decimal): Valid bit = 0, hence the page is not in physical memory</a:t>
            </a:r>
            <a:endParaRPr lang="en-GB" dirty="0">
              <a:latin typeface="Gill Sans Light"/>
            </a:endParaRPr>
          </a:p>
        </p:txBody>
      </p:sp>
      <p:graphicFrame>
        <p:nvGraphicFramePr>
          <p:cNvPr id="6" name="Table 5">
            <a:extLst>
              <a:ext uri="{FF2B5EF4-FFF2-40B4-BE49-F238E27FC236}">
                <a16:creationId xmlns:a16="http://schemas.microsoft.com/office/drawing/2014/main" id="{50E895F7-FF33-B631-E44A-12A69EA2E8E7}"/>
              </a:ext>
            </a:extLst>
          </p:cNvPr>
          <p:cNvGraphicFramePr>
            <a:graphicFrameLocks noGrp="1"/>
          </p:cNvGraphicFramePr>
          <p:nvPr/>
        </p:nvGraphicFramePr>
        <p:xfrm>
          <a:off x="8864600" y="1752600"/>
          <a:ext cx="2413000" cy="185420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3242888982"/>
                    </a:ext>
                  </a:extLst>
                </a:gridCol>
                <a:gridCol w="838200">
                  <a:extLst>
                    <a:ext uri="{9D8B030D-6E8A-4147-A177-3AD203B41FA5}">
                      <a16:colId xmlns:a16="http://schemas.microsoft.com/office/drawing/2014/main" val="1227491433"/>
                    </a:ext>
                  </a:extLst>
                </a:gridCol>
                <a:gridCol w="736600">
                  <a:extLst>
                    <a:ext uri="{9D8B030D-6E8A-4147-A177-3AD203B41FA5}">
                      <a16:colId xmlns:a16="http://schemas.microsoft.com/office/drawing/2014/main" val="867935394"/>
                    </a:ext>
                  </a:extLst>
                </a:gridCol>
              </a:tblGrid>
              <a:tr h="370840">
                <a:tc>
                  <a:txBody>
                    <a:bodyPr/>
                    <a:lstStyle/>
                    <a:p>
                      <a:pPr algn="ctr"/>
                      <a:r>
                        <a:rPr lang="en-GB" b="1" dirty="0">
                          <a:solidFill>
                            <a:schemeClr val="tx1"/>
                          </a:solidFill>
                        </a:rPr>
                        <a:t>VPN</a:t>
                      </a:r>
                      <a:endParaRPr lang="en-SE" b="1" dirty="0">
                        <a:solidFill>
                          <a:schemeClr val="tx1"/>
                        </a:solidFill>
                      </a:endParaRPr>
                    </a:p>
                  </a:txBody>
                  <a:tcPr/>
                </a:tc>
                <a:tc>
                  <a:txBody>
                    <a:bodyPr/>
                    <a:lstStyle/>
                    <a:p>
                      <a:pPr algn="ctr"/>
                      <a:r>
                        <a:rPr lang="en-GB" b="1" dirty="0">
                          <a:solidFill>
                            <a:schemeClr val="tx1"/>
                          </a:solidFill>
                        </a:rPr>
                        <a:t>Valid</a:t>
                      </a:r>
                      <a:endParaRPr lang="en-SE" b="1" dirty="0">
                        <a:solidFill>
                          <a:schemeClr val="tx1"/>
                        </a:solidFill>
                      </a:endParaRPr>
                    </a:p>
                  </a:txBody>
                  <a:tcPr/>
                </a:tc>
                <a:tc>
                  <a:txBody>
                    <a:bodyPr/>
                    <a:lstStyle/>
                    <a:p>
                      <a:pPr algn="ctr"/>
                      <a:r>
                        <a:rPr lang="en-GB" b="1" dirty="0">
                          <a:solidFill>
                            <a:schemeClr val="tx1"/>
                          </a:solidFill>
                        </a:rPr>
                        <a:t>PPN</a:t>
                      </a:r>
                      <a:endParaRPr lang="en-SE" b="1" dirty="0">
                        <a:solidFill>
                          <a:schemeClr val="tx1"/>
                        </a:solidFill>
                      </a:endParaRPr>
                    </a:p>
                  </a:txBody>
                  <a:tcPr/>
                </a:tc>
                <a:extLst>
                  <a:ext uri="{0D108BD9-81ED-4DB2-BD59-A6C34878D82A}">
                    <a16:rowId xmlns:a16="http://schemas.microsoft.com/office/drawing/2014/main" val="226913582"/>
                  </a:ext>
                </a:extLst>
              </a:tr>
              <a:tr h="370840">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solidFill>
                            <a:schemeClr val="tx1"/>
                          </a:solidFill>
                        </a:rPr>
                        <a:t>7</a:t>
                      </a:r>
                      <a:endParaRPr lang="en-SE" dirty="0">
                        <a:solidFill>
                          <a:schemeClr val="tx1"/>
                        </a:solidFill>
                      </a:endParaRPr>
                    </a:p>
                  </a:txBody>
                  <a:tcPr/>
                </a:tc>
                <a:extLst>
                  <a:ext uri="{0D108BD9-81ED-4DB2-BD59-A6C34878D82A}">
                    <a16:rowId xmlns:a16="http://schemas.microsoft.com/office/drawing/2014/main" val="1316272566"/>
                  </a:ext>
                </a:extLst>
              </a:tr>
              <a:tr h="370840">
                <a:tc>
                  <a:txBody>
                    <a:bodyPr/>
                    <a:lstStyle/>
                    <a:p>
                      <a:pPr algn="ctr"/>
                      <a:r>
                        <a:rPr lang="en-GB" dirty="0">
                          <a:solidFill>
                            <a:schemeClr val="tx1"/>
                          </a:solidFill>
                        </a:rPr>
                        <a:t>1</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tc>
                  <a:txBody>
                    <a:bodyPr/>
                    <a:lstStyle/>
                    <a:p>
                      <a:pPr algn="ctr"/>
                      <a:r>
                        <a:rPr lang="en-GB" dirty="0">
                          <a:solidFill>
                            <a:schemeClr val="tx1"/>
                          </a:solidFill>
                        </a:rPr>
                        <a:t>9</a:t>
                      </a:r>
                      <a:endParaRPr lang="en-SE" dirty="0">
                        <a:solidFill>
                          <a:schemeClr val="tx1"/>
                        </a:solidFill>
                      </a:endParaRPr>
                    </a:p>
                  </a:txBody>
                  <a:tcPr/>
                </a:tc>
                <a:extLst>
                  <a:ext uri="{0D108BD9-81ED-4DB2-BD59-A6C34878D82A}">
                    <a16:rowId xmlns:a16="http://schemas.microsoft.com/office/drawing/2014/main" val="2964032363"/>
                  </a:ext>
                </a:extLst>
              </a:tr>
              <a:tr h="370840">
                <a:tc>
                  <a:txBody>
                    <a:bodyPr/>
                    <a:lstStyle/>
                    <a:p>
                      <a:pPr algn="ctr"/>
                      <a:r>
                        <a:rPr lang="en-GB" dirty="0">
                          <a:solidFill>
                            <a:schemeClr val="tx1"/>
                          </a:solidFill>
                        </a:rPr>
                        <a:t>2</a:t>
                      </a:r>
                      <a:endParaRPr lang="en-SE" dirty="0">
                        <a:solidFill>
                          <a:schemeClr val="tx1"/>
                        </a:solidFill>
                      </a:endParaRPr>
                    </a:p>
                  </a:txBody>
                  <a:tcPr/>
                </a:tc>
                <a:tc>
                  <a:txBody>
                    <a:bodyPr/>
                    <a:lstStyle/>
                    <a:p>
                      <a:pPr algn="ctr"/>
                      <a:r>
                        <a:rPr lang="en-GB" dirty="0">
                          <a:solidFill>
                            <a:schemeClr val="tx1"/>
                          </a:solidFill>
                        </a:rPr>
                        <a:t>0</a:t>
                      </a:r>
                      <a:endParaRPr lang="en-SE" dirty="0">
                        <a:solidFill>
                          <a:schemeClr val="tx1"/>
                        </a:solidFill>
                      </a:endParaRPr>
                    </a:p>
                  </a:txBody>
                  <a:tcPr/>
                </a:tc>
                <a:tc>
                  <a:txBody>
                    <a:bodyPr/>
                    <a:lstStyle/>
                    <a:p>
                      <a:pPr algn="ctr"/>
                      <a:r>
                        <a:rPr lang="en-GB" dirty="0">
                          <a:solidFill>
                            <a:schemeClr val="tx1"/>
                          </a:solidFill>
                        </a:rPr>
                        <a:t>3</a:t>
                      </a:r>
                      <a:endParaRPr lang="en-SE" dirty="0">
                        <a:solidFill>
                          <a:schemeClr val="tx1"/>
                        </a:solidFill>
                      </a:endParaRPr>
                    </a:p>
                  </a:txBody>
                  <a:tcPr/>
                </a:tc>
                <a:extLst>
                  <a:ext uri="{0D108BD9-81ED-4DB2-BD59-A6C34878D82A}">
                    <a16:rowId xmlns:a16="http://schemas.microsoft.com/office/drawing/2014/main" val="1511346211"/>
                  </a:ext>
                </a:extLst>
              </a:tr>
              <a:tr h="370840">
                <a:tc>
                  <a:txBody>
                    <a:bodyPr/>
                    <a:lstStyle/>
                    <a:p>
                      <a:pPr algn="ctr"/>
                      <a:r>
                        <a:rPr lang="en-GB" dirty="0">
                          <a:solidFill>
                            <a:schemeClr val="tx1"/>
                          </a:solidFill>
                        </a:rPr>
                        <a:t>3</a:t>
                      </a:r>
                      <a:endParaRPr lang="en-SE" dirty="0">
                        <a:solidFill>
                          <a:schemeClr val="tx1"/>
                        </a:solidFill>
                      </a:endParaRPr>
                    </a:p>
                  </a:txBody>
                  <a:tcPr/>
                </a:tc>
                <a:tc>
                  <a:txBody>
                    <a:bodyPr/>
                    <a:lstStyle/>
                    <a:p>
                      <a:pPr algn="ctr"/>
                      <a:r>
                        <a:rPr lang="en-GB" dirty="0">
                          <a:solidFill>
                            <a:schemeClr val="tx1"/>
                          </a:solidFill>
                        </a:rPr>
                        <a:t>1</a:t>
                      </a:r>
                      <a:endParaRPr lang="en-SE" dirty="0">
                        <a:solidFill>
                          <a:schemeClr val="tx1"/>
                        </a:solidFill>
                      </a:endParaRPr>
                    </a:p>
                  </a:txBody>
                  <a:tcPr/>
                </a:tc>
                <a:tc>
                  <a:txBody>
                    <a:bodyPr/>
                    <a:lstStyle/>
                    <a:p>
                      <a:pPr algn="ctr"/>
                      <a:r>
                        <a:rPr lang="en-GB" dirty="0">
                          <a:solidFill>
                            <a:schemeClr val="tx1"/>
                          </a:solidFill>
                        </a:rPr>
                        <a:t>2</a:t>
                      </a:r>
                      <a:endParaRPr lang="en-SE" dirty="0">
                        <a:solidFill>
                          <a:schemeClr val="tx1"/>
                        </a:solidFill>
                      </a:endParaRPr>
                    </a:p>
                  </a:txBody>
                  <a:tcPr/>
                </a:tc>
                <a:extLst>
                  <a:ext uri="{0D108BD9-81ED-4DB2-BD59-A6C34878D82A}">
                    <a16:rowId xmlns:a16="http://schemas.microsoft.com/office/drawing/2014/main" val="3472819907"/>
                  </a:ext>
                </a:extLst>
              </a:tr>
            </a:tbl>
          </a:graphicData>
        </a:graphic>
      </p:graphicFrame>
    </p:spTree>
    <p:extLst>
      <p:ext uri="{BB962C8B-B14F-4D97-AF65-F5344CB8AC3E}">
        <p14:creationId xmlns:p14="http://schemas.microsoft.com/office/powerpoint/2010/main" val="41936140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99732</TotalTime>
  <Pages>60</Pages>
  <Words>2006</Words>
  <Application>Microsoft Office PowerPoint</Application>
  <PresentationFormat>Widescreen</PresentationFormat>
  <Paragraphs>421</Paragraphs>
  <Slides>12</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fkGroteskNeue</vt:lpstr>
      <vt:lpstr>Gill Sans</vt:lpstr>
      <vt:lpstr>Gill Sans Light</vt:lpstr>
      <vt:lpstr>KaTeX_Main</vt:lpstr>
      <vt:lpstr>KaTeX_Size3</vt:lpstr>
      <vt:lpstr>var(--font-fk-grotesk)</vt:lpstr>
      <vt:lpstr>Arial</vt:lpstr>
      <vt:lpstr>Comic Sans MS</vt:lpstr>
      <vt:lpstr>Office</vt:lpstr>
      <vt:lpstr> CSC 112: Computer Operating Systems Lecture 8   Memory System II: Paging Exercises ANS</vt:lpstr>
      <vt:lpstr>Q1. Inverted Page Table</vt:lpstr>
      <vt:lpstr>Q2. Inverted Page Table</vt:lpstr>
      <vt:lpstr>Q1. Page Replacement</vt:lpstr>
      <vt:lpstr>Q1. Page Replacement ANS</vt:lpstr>
      <vt:lpstr>Q2. Page Replacement</vt:lpstr>
      <vt:lpstr>Q2. Page Replacement ANS</vt:lpstr>
      <vt:lpstr>Q2. Page Replacement References</vt:lpstr>
      <vt:lpstr>Q. Paging</vt:lpstr>
      <vt:lpstr>Q. Paging</vt:lpstr>
      <vt:lpstr>Q. Paging</vt:lpstr>
      <vt:lpstr>Q. Paging</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1073</cp:revision>
  <cp:lastPrinted>2022-03-15T20:14:46Z</cp:lastPrinted>
  <dcterms:created xsi:type="dcterms:W3CDTF">1995-08-12T11:37:26Z</dcterms:created>
  <dcterms:modified xsi:type="dcterms:W3CDTF">2025-05-07T13:39:24Z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