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1383" r:id="rId3"/>
    <p:sldId id="1395" r:id="rId4"/>
    <p:sldId id="1393" r:id="rId5"/>
    <p:sldId id="369" r:id="rId6"/>
    <p:sldId id="1392" r:id="rId7"/>
    <p:sldId id="414" r:id="rId8"/>
    <p:sldId id="417" r:id="rId9"/>
    <p:sldId id="420" r:id="rId10"/>
    <p:sldId id="1384" r:id="rId11"/>
    <p:sldId id="1386" r:id="rId12"/>
    <p:sldId id="1388" r:id="rId13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83268" autoAdjust="0"/>
  </p:normalViewPr>
  <p:slideViewPr>
    <p:cSldViewPr>
      <p:cViewPr varScale="1">
        <p:scale>
          <a:sx n="68" d="100"/>
          <a:sy n="68" d="100"/>
        </p:scale>
        <p:origin x="1109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https://people.eecs.berkeley.edu/~kubitron/courses/cs162-F07/exams/fa07mt1-solutions.pdf</a:t>
            </a:r>
          </a:p>
          <a:p>
            <a:r>
              <a:rPr lang="en-GB" dirty="0"/>
              <a:t>The lawyers are so busy talking that they can only grab one chopstick at a time. Design a deadlock-free algorithm using monitors and Bankers algorithm.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40937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17701"/>
            <a:ext cx="5435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917701"/>
            <a:ext cx="5435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144963"/>
            <a:ext cx="5435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00" y="4144963"/>
            <a:ext cx="5435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042400" y="636428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27A0A33-D1BC-4593-884F-3C3414606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364288"/>
            <a:ext cx="5852584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128184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1pPr>
            <a:lvl2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2pPr>
            <a:lvl3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3pPr>
            <a:lvl4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4pPr>
            <a:lvl5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Plassholder for lysbildenummer 5">
            <a:extLst>
              <a:ext uri="{FF2B5EF4-FFF2-40B4-BE49-F238E27FC236}">
                <a16:creationId xmlns:a16="http://schemas.microsoft.com/office/drawing/2014/main" id="{C1122AA0-51BA-FB92-7E72-DEDEC17FA8AB}"/>
              </a:ext>
            </a:extLst>
          </p:cNvPr>
          <p:cNvSpPr txBox="1">
            <a:spLocks/>
          </p:cNvSpPr>
          <p:nvPr userDrawn="1"/>
        </p:nvSpPr>
        <p:spPr>
          <a:xfrm>
            <a:off x="11734800" y="6492875"/>
            <a:ext cx="456108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400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sz="1400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7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4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Deadlocks Exercises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010E-0DE6-664D-E651-1315BFD2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II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E106-EFF2-89A6-A94C-94BA0CA7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each lawyer has 2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1 knife and 1 fork, so at least one lawyer can eat. Each lawyer follows the following steps:</a:t>
            </a:r>
          </a:p>
          <a:p>
            <a:pPr lvl="1"/>
            <a:r>
              <a:rPr lang="en-GB" dirty="0"/>
              <a:t>(1) Pick up a knife </a:t>
            </a:r>
          </a:p>
          <a:p>
            <a:pPr lvl="1"/>
            <a:r>
              <a:rPr lang="en-GB" dirty="0"/>
              <a:t>(2) Pick up a fork </a:t>
            </a:r>
          </a:p>
          <a:p>
            <a:pPr lvl="1"/>
            <a:r>
              <a:rPr lang="en-GB" dirty="0"/>
              <a:t>(3) Eat</a:t>
            </a:r>
          </a:p>
          <a:p>
            <a:pPr lvl="1"/>
            <a:r>
              <a:rPr lang="en-GB" dirty="0"/>
              <a:t>(4) Return the knife and fork to the pile </a:t>
            </a:r>
          </a:p>
          <a:p>
            <a:r>
              <a:rPr lang="en-GB" dirty="0"/>
              <a:t>Q: Can the system be deadlocked?</a:t>
            </a:r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9373298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CE1A-5EE0-BB49-216D-B4B1AF2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0D62-C0BE-DA6D-366C-8F725FB1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each lawyer has 4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2 knives and 2 forks, so at least one lawyer can eat. Each lawyer follows the following steps:</a:t>
            </a:r>
          </a:p>
          <a:p>
            <a:pPr lvl="1"/>
            <a:r>
              <a:rPr lang="en-GB" dirty="0"/>
              <a:t>(1) Pick up 2 knives atomically</a:t>
            </a:r>
          </a:p>
          <a:p>
            <a:pPr lvl="1"/>
            <a:r>
              <a:rPr lang="en-GB" dirty="0"/>
              <a:t>(2) Pick up 2 forks atomically</a:t>
            </a:r>
          </a:p>
          <a:p>
            <a:pPr lvl="1"/>
            <a:r>
              <a:rPr lang="en-GB" dirty="0"/>
              <a:t>(3) Eat</a:t>
            </a:r>
          </a:p>
          <a:p>
            <a:pPr lvl="1"/>
            <a:r>
              <a:rPr lang="en-GB" dirty="0"/>
              <a:t>(4) Return the knives and forks to the pile </a:t>
            </a:r>
          </a:p>
          <a:p>
            <a:r>
              <a:rPr lang="en-GB" dirty="0"/>
              <a:t>Q: Can the system be deadlocked?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00116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2A10-41A5-9895-0B16-ACEA7029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4C07-65AC-81BF-04CE-B8BAC4C0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each lawyer has 4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2 knives and 2 forks, so at least one lawyer can eat. Each lawyer follows the following steps:</a:t>
            </a:r>
          </a:p>
          <a:p>
            <a:pPr lvl="1"/>
            <a:r>
              <a:rPr lang="en-GB" dirty="0"/>
              <a:t>(1) Pick up a knife </a:t>
            </a:r>
          </a:p>
          <a:p>
            <a:pPr lvl="1"/>
            <a:r>
              <a:rPr lang="en-GB" dirty="0"/>
              <a:t>(2) Pick up another knife</a:t>
            </a:r>
          </a:p>
          <a:p>
            <a:pPr lvl="1"/>
            <a:r>
              <a:rPr lang="en-GB" dirty="0"/>
              <a:t>(3) Pick up a fork </a:t>
            </a:r>
          </a:p>
          <a:p>
            <a:pPr lvl="1"/>
            <a:r>
              <a:rPr lang="en-GB" dirty="0"/>
              <a:t>(4) Pick up another fork</a:t>
            </a:r>
          </a:p>
          <a:p>
            <a:pPr lvl="1"/>
            <a:r>
              <a:rPr lang="en-GB" dirty="0"/>
              <a:t>(5) Eat</a:t>
            </a:r>
          </a:p>
          <a:p>
            <a:pPr lvl="1"/>
            <a:r>
              <a:rPr lang="en-GB" dirty="0"/>
              <a:t>(6) Return the knife and fork to the pile </a:t>
            </a:r>
          </a:p>
          <a:p>
            <a:r>
              <a:rPr lang="en-GB" dirty="0"/>
              <a:t>Q1: Can the system be deadlocked?</a:t>
            </a:r>
          </a:p>
          <a:p>
            <a:r>
              <a:rPr lang="en-GB" dirty="0"/>
              <a:t>Q2: What if each lawyer may have a different number of arms, and may request a different ratio of knives vs. forks?</a:t>
            </a:r>
          </a:p>
        </p:txBody>
      </p:sp>
    </p:spTree>
    <p:extLst>
      <p:ext uri="{BB962C8B-B14F-4D97-AF65-F5344CB8AC3E}">
        <p14:creationId xmlns:p14="http://schemas.microsoft.com/office/powerpoint/2010/main" val="299691336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D3F3-6935-47F2-C47D-DA6888C1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5461000" cy="533400"/>
          </a:xfrm>
        </p:spPr>
        <p:txBody>
          <a:bodyPr/>
          <a:lstStyle/>
          <a:p>
            <a:r>
              <a:rPr lang="en-GB" dirty="0"/>
              <a:t>Quiz: Deadlocks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229F-2CFC-9FAC-679A-B3EF4E2F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87" y="914400"/>
            <a:ext cx="5994114" cy="5105400"/>
          </a:xfrm>
        </p:spPr>
        <p:txBody>
          <a:bodyPr>
            <a:normAutofit/>
          </a:bodyPr>
          <a:lstStyle/>
          <a:p>
            <a:r>
              <a:rPr lang="en-GB" dirty="0"/>
              <a:t>Is there a possible </a:t>
            </a:r>
            <a:r>
              <a:rPr lang="en-GB"/>
              <a:t>deadlock?</a:t>
            </a:r>
            <a:endParaRPr lang="en-GB" dirty="0"/>
          </a:p>
          <a:p>
            <a:endParaRPr lang="en-GB" dirty="0"/>
          </a:p>
          <a:p>
            <a:endParaRPr lang="en-SE"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6AC16764-0F2D-B238-9D81-900B4D251691}"/>
              </a:ext>
            </a:extLst>
          </p:cNvPr>
          <p:cNvSpPr txBox="1"/>
          <p:nvPr/>
        </p:nvSpPr>
        <p:spPr>
          <a:xfrm>
            <a:off x="6387676" y="846004"/>
            <a:ext cx="5632900" cy="504945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3350" eaLnBrk="1" fontAlgn="auto" hangingPunct="1">
              <a:spcBef>
                <a:spcPts val="434"/>
              </a:spcBef>
              <a:spcAft>
                <a:spcPts val="0"/>
              </a:spcAft>
              <a:tabLst>
                <a:tab pos="532765" algn="l"/>
              </a:tabLs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1</a:t>
            </a:r>
            <a:r>
              <a:rPr sz="1200" b="0" kern="0" dirty="0">
                <a:solidFill>
                  <a:sysClr val="windowText" lastClr="000000"/>
                </a:solidFill>
                <a:latin typeface="Arial MT"/>
                <a:cs typeface="Arial MT"/>
              </a:rPr>
              <a:t>	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Semaphore</a:t>
            </a:r>
            <a:r>
              <a:rPr sz="1400" b="0" kern="0" spc="-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L1=1,</a:t>
            </a:r>
            <a:r>
              <a:rPr sz="1400" b="0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L2=1,</a:t>
            </a:r>
            <a:r>
              <a:rPr sz="1400" b="0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L3=1;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3350" eaLnBrk="1" fontAlgn="auto" hangingPunct="1">
              <a:spcBef>
                <a:spcPts val="295"/>
              </a:spcBef>
              <a:spcAft>
                <a:spcPts val="0"/>
              </a:spcAf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2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377825" eaLnBrk="1" fontAlgn="auto" hangingPunct="1">
              <a:spcBef>
                <a:spcPts val="130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1: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3968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3968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3778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L1 and L2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39814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39814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3350" eaLnBrk="1" fontAlgn="auto" hangingPunct="1">
              <a:spcBef>
                <a:spcPts val="290"/>
              </a:spcBef>
              <a:spcAft>
                <a:spcPts val="0"/>
              </a:spcAf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9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511175" eaLnBrk="1" fontAlgn="auto" hangingPunct="1">
              <a:spcBef>
                <a:spcPts val="13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2: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5111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L3 and L1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295"/>
              </a:spcBef>
              <a:spcAft>
                <a:spcPts val="0"/>
              </a:spcAft>
            </a:pPr>
            <a:r>
              <a:rPr sz="1200" b="0" kern="0" spc="-25" dirty="0">
                <a:solidFill>
                  <a:sysClr val="windowText" lastClr="000000"/>
                </a:solidFill>
                <a:latin typeface="Arial MT"/>
                <a:cs typeface="Arial MT"/>
              </a:rPr>
              <a:t>16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511175" eaLnBrk="1" fontAlgn="auto" hangingPunct="1">
              <a:spcBef>
                <a:spcPts val="13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3: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5111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L2 and L3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7867E32-F4AD-9B90-BF25-CCA021803154}"/>
              </a:ext>
            </a:extLst>
          </p:cNvPr>
          <p:cNvSpPr/>
          <p:nvPr/>
        </p:nvSpPr>
        <p:spPr>
          <a:xfrm>
            <a:off x="6350001" y="829563"/>
            <a:ext cx="5715000" cy="5190237"/>
          </a:xfrm>
          <a:custGeom>
            <a:avLst/>
            <a:gdLst/>
            <a:ahLst/>
            <a:cxnLst/>
            <a:rect l="l" t="t" r="r" b="b"/>
            <a:pathLst>
              <a:path w="8177530" h="7403465">
                <a:moveTo>
                  <a:pt x="0" y="0"/>
                </a:moveTo>
                <a:lnTo>
                  <a:pt x="8177267" y="0"/>
                </a:lnTo>
                <a:lnTo>
                  <a:pt x="8177267" y="7402992"/>
                </a:lnTo>
                <a:lnTo>
                  <a:pt x="0" y="7402992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63073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7A1E-92F2-8D72-D28F-25A8DA3D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Banker’s Algorithm 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FFEFB49-0AA8-B6B6-3070-8CE7F63F52DD}"/>
                  </a:ext>
                </a:extLst>
              </p:cNvPr>
              <p:cNvSpPr txBox="1"/>
              <p:nvPr/>
            </p:nvSpPr>
            <p:spPr bwMode="auto">
              <a:xfrm>
                <a:off x="5414782" y="1111310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FFEFB49-0AA8-B6B6-3070-8CE7F63F5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4782" y="1111310"/>
                <a:ext cx="2506222" cy="2430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>
            <a:extLst>
              <a:ext uri="{FF2B5EF4-FFF2-40B4-BE49-F238E27FC236}">
                <a16:creationId xmlns:a16="http://schemas.microsoft.com/office/drawing/2014/main" id="{E6AF71B3-F5D1-B2DE-B835-5C8208F44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1200"/>
            <a:ext cx="5409959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4 processes P1 through P5; 3 resource types R1, R2, R3 with 7, 3, 6 instances each.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Run Banker’s algorithm to check if the current state is safe. If yes, give a safe sequence of process completions and fill in the table with the sequence of process completions without deadlock, and available resources after the completion of each process. 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(You will be graded on “Need matrix”, and “Available resources after completion of each process”.)</a:t>
            </a:r>
          </a:p>
          <a:p>
            <a:pPr>
              <a:lnSpc>
                <a:spcPct val="90000"/>
              </a:lnSpc>
            </a:pPr>
            <a:endParaRPr lang="en-US" altLang="zh-CN" sz="2400" b="0" kern="0" dirty="0">
              <a:latin typeface="Gill Sans" panose="020B0502020104020203"/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376BA3C3-16D1-1577-C8A1-E66E0B609483}"/>
                  </a:ext>
                </a:extLst>
              </p:cNvPr>
              <p:cNvSpPr txBox="1"/>
              <p:nvPr/>
            </p:nvSpPr>
            <p:spPr bwMode="auto">
              <a:xfrm>
                <a:off x="8839200" y="1070667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376BA3C3-16D1-1577-C8A1-E66E0B6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9200" y="1070667"/>
                <a:ext cx="2506222" cy="2430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5F76B2-BEDF-C8B9-87B6-041FA03BECF8}"/>
              </a:ext>
            </a:extLst>
          </p:cNvPr>
          <p:cNvSpPr txBox="1"/>
          <p:nvPr/>
        </p:nvSpPr>
        <p:spPr>
          <a:xfrm>
            <a:off x="6325850" y="7112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AE84D-4AB2-7599-CFFF-56C948A18EA1}"/>
              </a:ext>
            </a:extLst>
          </p:cNvPr>
          <p:cNvSpPr txBox="1"/>
          <p:nvPr/>
        </p:nvSpPr>
        <p:spPr>
          <a:xfrm>
            <a:off x="9462080" y="71120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91D54-1C06-B2D6-EAA8-E71A928FC5F5}"/>
              </a:ext>
            </a:extLst>
          </p:cNvPr>
          <p:cNvSpPr txBox="1"/>
          <p:nvPr/>
        </p:nvSpPr>
        <p:spPr>
          <a:xfrm>
            <a:off x="6358730" y="317312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7D5EB56B-6F10-01A7-35F2-6D7624912969}"/>
              </a:ext>
            </a:extLst>
          </p:cNvPr>
          <p:cNvGraphicFramePr>
            <a:graphicFrameLocks/>
          </p:cNvGraphicFramePr>
          <p:nvPr/>
        </p:nvGraphicFramePr>
        <p:xfrm>
          <a:off x="8839200" y="3860341"/>
          <a:ext cx="2603684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9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981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24D3D70-7FE5-6B08-F66E-BF00FC19447F}"/>
              </a:ext>
            </a:extLst>
          </p:cNvPr>
          <p:cNvSpPr txBox="1"/>
          <p:nvPr/>
        </p:nvSpPr>
        <p:spPr>
          <a:xfrm>
            <a:off x="8415070" y="31514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72913A9F-063E-EE33-E6EA-FD97BDFC4E2E}"/>
                  </a:ext>
                </a:extLst>
              </p:cNvPr>
              <p:cNvSpPr txBox="1"/>
              <p:nvPr/>
            </p:nvSpPr>
            <p:spPr bwMode="auto">
              <a:xfrm>
                <a:off x="5610690" y="3562963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72913A9F-063E-EE33-E6EA-FD97BDF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0690" y="3562963"/>
                <a:ext cx="2310314" cy="449263"/>
              </a:xfrm>
              <a:prstGeom prst="rect">
                <a:avLst/>
              </a:prstGeo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4021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C59AE-EA0D-7D49-7B1F-88F31D5FF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4F4A-F7E0-CB6A-A433-EDF6B764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Banker’s algorithm II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9A3DEC09-D6BC-E84D-F9C5-E957D4467EA1}"/>
                  </a:ext>
                </a:extLst>
              </p:cNvPr>
              <p:cNvSpPr txBox="1"/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9A3DEC09-D6BC-E84D-F9C5-E957D44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>
            <a:extLst>
              <a:ext uri="{FF2B5EF4-FFF2-40B4-BE49-F238E27FC236}">
                <a16:creationId xmlns:a16="http://schemas.microsoft.com/office/drawing/2014/main" id="{5ECC5533-E893-A100-E49C-FE6EC360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1200"/>
            <a:ext cx="5409959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4 processes P1, P2, P3; 3 resource types R1, R2, R3 with 8, 6, 4 instances each.</a:t>
            </a:r>
          </a:p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1) Run Banker’s algorithm to check if the current state is safe. If yes, give a safe sequence of process completions and fill in the table with the sequence of process completions without deadlock, and available resources after the completion of each process. </a:t>
            </a:r>
          </a:p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2) Starting from the initial state, if P1 makes request for 2 more instances of resource 3, should we grant it?</a:t>
            </a:r>
          </a:p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3) Starting from the initial state, if P2 makes request for 2 more instances of resource 1, should we grant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24183-831A-68FF-E9DE-EC9ADD4A2567}"/>
              </a:ext>
            </a:extLst>
          </p:cNvPr>
          <p:cNvSpPr txBox="1"/>
          <p:nvPr/>
        </p:nvSpPr>
        <p:spPr>
          <a:xfrm>
            <a:off x="6325850" y="7112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445BA-C3F2-6BAD-4AA9-EC009521B738}"/>
              </a:ext>
            </a:extLst>
          </p:cNvPr>
          <p:cNvSpPr txBox="1"/>
          <p:nvPr/>
        </p:nvSpPr>
        <p:spPr>
          <a:xfrm>
            <a:off x="8048357" y="72021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07C95-5190-3B41-4EB5-36518CC96F8D}"/>
              </a:ext>
            </a:extLst>
          </p:cNvPr>
          <p:cNvSpPr txBox="1"/>
          <p:nvPr/>
        </p:nvSpPr>
        <p:spPr>
          <a:xfrm>
            <a:off x="6334886" y="227802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A4E1DC9B-71E6-9958-F686-AC688BB6182D}"/>
              </a:ext>
            </a:extLst>
          </p:cNvPr>
          <p:cNvGraphicFramePr>
            <a:graphicFrameLocks/>
          </p:cNvGraphicFramePr>
          <p:nvPr/>
        </p:nvGraphicFramePr>
        <p:xfrm>
          <a:off x="8839200" y="3860341"/>
          <a:ext cx="26036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D4A79E8-7362-DF03-ECE8-AAA6A9AB3A41}"/>
              </a:ext>
            </a:extLst>
          </p:cNvPr>
          <p:cNvSpPr txBox="1"/>
          <p:nvPr/>
        </p:nvSpPr>
        <p:spPr>
          <a:xfrm>
            <a:off x="8415070" y="31514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0F58D521-2FD6-506C-8AE9-BEA409F8958E}"/>
                  </a:ext>
                </a:extLst>
              </p:cNvPr>
              <p:cNvSpPr txBox="1"/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0F58D521-2FD6-506C-8AE9-BEA409F89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blipFill>
                <a:blip r:embed="rId3"/>
                <a:stretch>
                  <a:fillRect l="-528" b="-1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1A35B87-63F0-BA64-83B9-053580FAC480}"/>
                  </a:ext>
                </a:extLst>
              </p:cNvPr>
              <p:cNvSpPr txBox="1"/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1A35B87-63F0-BA64-83B9-053580FAC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6334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-1143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Banker’s Algorithm: 4 philosophers each holding his left fork</a:t>
            </a:r>
          </a:p>
        </p:txBody>
      </p:sp>
      <p:graphicFrame>
        <p:nvGraphicFramePr>
          <p:cNvPr id="102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1725" y="3994116"/>
          <a:ext cx="2955925" cy="50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15640" progId="Equation.3">
                  <p:embed/>
                </p:oleObj>
              </mc:Choice>
              <mc:Fallback>
                <p:oleObj name="Equation" r:id="rId2" imgW="1269720" imgH="215640" progId="Equation.3">
                  <p:embed/>
                  <p:pic>
                    <p:nvPicPr>
                      <p:cNvPr id="10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25" y="3994116"/>
                        <a:ext cx="2955925" cy="503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8"/>
          <p:cNvGraphicFramePr>
            <a:graphicFrameLocks noChangeAspect="1"/>
          </p:cNvGraphicFramePr>
          <p:nvPr/>
        </p:nvGraphicFramePr>
        <p:xfrm>
          <a:off x="3802951" y="3994116"/>
          <a:ext cx="3192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215640" progId="Equation.3">
                  <p:embed/>
                </p:oleObj>
              </mc:Choice>
              <mc:Fallback>
                <p:oleObj name="Equation" r:id="rId4" imgW="1371600" imgH="215640" progId="Equation.3">
                  <p:embed/>
                  <p:pic>
                    <p:nvPicPr>
                      <p:cNvPr id="12800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951" y="3994116"/>
                        <a:ext cx="319246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36889" y="4572491"/>
            <a:ext cx="7498644" cy="2305490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GB" sz="240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Suppose we have 5 philosophers P1-P5, and 5 forks R1-R5; philosopher Pi has left fork Ri, and right fork R(i+1)%5. </a:t>
            </a:r>
            <a:r>
              <a:rPr lang="en-US" sz="240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Philosophers P1-P4 each is holding his left fork. </a:t>
            </a:r>
          </a:p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US" altLang="zh-CN" sz="24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Run Banker’s algorithm to check if the current state is safe. If yes, give a safe sequence of process completions and fill in the table with </a:t>
            </a:r>
            <a:r>
              <a:rPr lang="en-GB" altLang="zh-CN" sz="24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the sequence of process completions without deadlock, and available resources after the completion of each process. </a:t>
            </a:r>
            <a:endParaRPr lang="en-GB" sz="2400" b="0" dirty="0">
              <a:solidFill>
                <a:schemeClr val="dk1"/>
              </a:solidFill>
              <a:latin typeface="Gill Sans" panose="020B05020201040202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48F32-7105-F523-4EAE-5327C48CD8D2}"/>
              </a:ext>
            </a:extLst>
          </p:cNvPr>
          <p:cNvSpPr txBox="1"/>
          <p:nvPr/>
        </p:nvSpPr>
        <p:spPr>
          <a:xfrm>
            <a:off x="9085949" y="665304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  <a:endParaRPr lang="en-GB" sz="2000" b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5F48E-4D2B-DAF1-28CE-BA931F96745F}"/>
              </a:ext>
            </a:extLst>
          </p:cNvPr>
          <p:cNvSpPr txBox="1"/>
          <p:nvPr/>
        </p:nvSpPr>
        <p:spPr>
          <a:xfrm>
            <a:off x="1468526" y="361064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0D9D62-8211-1F1E-F49C-EBA3C58E3070}"/>
              </a:ext>
            </a:extLst>
          </p:cNvPr>
          <p:cNvSpPr txBox="1"/>
          <p:nvPr/>
        </p:nvSpPr>
        <p:spPr>
          <a:xfrm>
            <a:off x="4595244" y="3610647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06E861FC-D68E-CD7A-71ED-F7EE3565A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04943" y="1067093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1346040" progId="Equation.3">
                  <p:embed/>
                </p:oleObj>
              </mc:Choice>
              <mc:Fallback>
                <p:oleObj name="Equation" r:id="rId6" imgW="1396800" imgH="1346040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06E861FC-D68E-CD7A-71ED-F7EE3565A0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943" y="1067093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C3B234D-8EEF-69B8-F734-88CCB6B9D4FA}"/>
              </a:ext>
            </a:extLst>
          </p:cNvPr>
          <p:cNvSpPr txBox="1"/>
          <p:nvPr/>
        </p:nvSpPr>
        <p:spPr>
          <a:xfrm>
            <a:off x="8453623" y="1050011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01D1F-5A27-8335-31EE-5669FD06E7E6}"/>
              </a:ext>
            </a:extLst>
          </p:cNvPr>
          <p:cNvSpPr txBox="1"/>
          <p:nvPr/>
        </p:nvSpPr>
        <p:spPr>
          <a:xfrm>
            <a:off x="8942884" y="105001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E8214-3FB5-91B2-80F8-17484AD63877}"/>
              </a:ext>
            </a:extLst>
          </p:cNvPr>
          <p:cNvSpPr txBox="1"/>
          <p:nvPr/>
        </p:nvSpPr>
        <p:spPr>
          <a:xfrm>
            <a:off x="8915400" y="1527065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4D9F6-2C29-49FE-7478-9A969ED09A4D}"/>
              </a:ext>
            </a:extLst>
          </p:cNvPr>
          <p:cNvSpPr txBox="1"/>
          <p:nvPr/>
        </p:nvSpPr>
        <p:spPr>
          <a:xfrm>
            <a:off x="9404661" y="1527065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F3498-9404-66C7-7A8C-A363B3A1D1C4}"/>
              </a:ext>
            </a:extLst>
          </p:cNvPr>
          <p:cNvSpPr txBox="1"/>
          <p:nvPr/>
        </p:nvSpPr>
        <p:spPr>
          <a:xfrm>
            <a:off x="9395178" y="2030813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164E4-6F67-B54A-0C81-6B60DEA49553}"/>
              </a:ext>
            </a:extLst>
          </p:cNvPr>
          <p:cNvSpPr txBox="1"/>
          <p:nvPr/>
        </p:nvSpPr>
        <p:spPr>
          <a:xfrm>
            <a:off x="9884439" y="2030813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58D34-74BD-42DF-3A70-43B8633A4CD7}"/>
              </a:ext>
            </a:extLst>
          </p:cNvPr>
          <p:cNvSpPr txBox="1"/>
          <p:nvPr/>
        </p:nvSpPr>
        <p:spPr>
          <a:xfrm>
            <a:off x="9909973" y="2498338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492909-AC0F-0BD3-E533-A97C8A3E879C}"/>
              </a:ext>
            </a:extLst>
          </p:cNvPr>
          <p:cNvSpPr txBox="1"/>
          <p:nvPr/>
        </p:nvSpPr>
        <p:spPr>
          <a:xfrm>
            <a:off x="10309578" y="2498338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8CC8B-4443-B8A2-86A7-4BFFCC5566BD}"/>
              </a:ext>
            </a:extLst>
          </p:cNvPr>
          <p:cNvSpPr txBox="1"/>
          <p:nvPr/>
        </p:nvSpPr>
        <p:spPr>
          <a:xfrm>
            <a:off x="8456829" y="299078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D4E9EC-CABB-0565-2361-B3660D3C53F7}"/>
                  </a:ext>
                </a:extLst>
              </p:cNvPr>
              <p:cNvSpPr txBox="1"/>
              <p:nvPr/>
            </p:nvSpPr>
            <p:spPr>
              <a:xfrm>
                <a:off x="6955947" y="2013210"/>
                <a:ext cx="118160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E" sz="2800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D4E9EC-CABB-0565-2361-B3660D3C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47" y="2013210"/>
                <a:ext cx="118160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006" name="Object 3"/>
          <p:cNvGraphicFramePr>
            <a:graphicFrameLocks noChangeAspect="1"/>
          </p:cNvGraphicFramePr>
          <p:nvPr/>
        </p:nvGraphicFramePr>
        <p:xfrm>
          <a:off x="1003299" y="1163636"/>
          <a:ext cx="298291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6800" imgH="1117440" progId="Equation.3">
                  <p:embed/>
                </p:oleObj>
              </mc:Choice>
              <mc:Fallback>
                <p:oleObj name="Equation" r:id="rId9" imgW="1396800" imgH="1117440" progId="Equation.3">
                  <p:embed/>
                  <p:pic>
                    <p:nvPicPr>
                      <p:cNvPr id="1280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299" y="1163636"/>
                        <a:ext cx="2982912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3"/>
          <p:cNvGraphicFramePr>
            <a:graphicFrameLocks noChangeAspect="1"/>
          </p:cNvGraphicFramePr>
          <p:nvPr/>
        </p:nvGraphicFramePr>
        <p:xfrm>
          <a:off x="4179887" y="1163637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1346040" progId="Equation.3">
                  <p:embed/>
                </p:oleObj>
              </mc:Choice>
              <mc:Fallback>
                <p:oleObj name="Equation" r:id="rId6" imgW="1396800" imgH="1346040" progId="Equation.3">
                  <p:embed/>
                  <p:pic>
                    <p:nvPicPr>
                      <p:cNvPr id="1280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7" y="1163637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DBE40B-C37E-C8D3-9D0B-8C48393558F5}"/>
              </a:ext>
            </a:extLst>
          </p:cNvPr>
          <p:cNvSpPr txBox="1"/>
          <p:nvPr/>
        </p:nvSpPr>
        <p:spPr>
          <a:xfrm>
            <a:off x="2385678" y="693586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CBFE-61EF-B700-4D81-5BDE32A5AFDE}"/>
              </a:ext>
            </a:extLst>
          </p:cNvPr>
          <p:cNvSpPr txBox="1"/>
          <p:nvPr/>
        </p:nvSpPr>
        <p:spPr>
          <a:xfrm>
            <a:off x="5094287" y="69358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A88EC0-AFB4-5912-5848-75A0D718DF59}"/>
              </a:ext>
            </a:extLst>
          </p:cNvPr>
          <p:cNvSpPr txBox="1"/>
          <p:nvPr/>
        </p:nvSpPr>
        <p:spPr>
          <a:xfrm>
            <a:off x="10318503" y="299078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AA265A89-5866-B501-86D7-8D41859F0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452747"/>
              </p:ext>
            </p:extLst>
          </p:nvPr>
        </p:nvGraphicFramePr>
        <p:xfrm>
          <a:off x="8091273" y="4038600"/>
          <a:ext cx="3310566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76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599289334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377183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R4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R5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9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77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7F2632B-010E-7595-9FB6-99BB3A75B80A}"/>
              </a:ext>
            </a:extLst>
          </p:cNvPr>
          <p:cNvSpPr txBox="1"/>
          <p:nvPr/>
        </p:nvSpPr>
        <p:spPr>
          <a:xfrm>
            <a:off x="8231879" y="3406455"/>
            <a:ext cx="316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-121804"/>
            <a:ext cx="10146159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Banker’s Algorithm: 5 philosophers each holding his left fork</a:t>
            </a:r>
          </a:p>
        </p:txBody>
      </p:sp>
      <p:graphicFrame>
        <p:nvGraphicFramePr>
          <p:cNvPr id="1028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84629031"/>
              </p:ext>
            </p:extLst>
          </p:nvPr>
        </p:nvGraphicFramePr>
        <p:xfrm>
          <a:off x="2492374" y="4466121"/>
          <a:ext cx="2955925" cy="50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15640" progId="Equation.3">
                  <p:embed/>
                </p:oleObj>
              </mc:Choice>
              <mc:Fallback>
                <p:oleObj name="Equation" r:id="rId2" imgW="1269720" imgH="215640" progId="Equation.3">
                  <p:embed/>
                  <p:pic>
                    <p:nvPicPr>
                      <p:cNvPr id="10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4" y="4466121"/>
                        <a:ext cx="2955925" cy="503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629806"/>
              </p:ext>
            </p:extLst>
          </p:nvPr>
        </p:nvGraphicFramePr>
        <p:xfrm>
          <a:off x="1460499" y="1295400"/>
          <a:ext cx="298291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1117440" progId="Equation.3">
                  <p:embed/>
                </p:oleObj>
              </mc:Choice>
              <mc:Fallback>
                <p:oleObj name="Equation" r:id="rId4" imgW="1396800" imgH="1117440" progId="Equation.3">
                  <p:embed/>
                  <p:pic>
                    <p:nvPicPr>
                      <p:cNvPr id="1280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499" y="1295400"/>
                        <a:ext cx="2982912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923208"/>
              </p:ext>
            </p:extLst>
          </p:nvPr>
        </p:nvGraphicFramePr>
        <p:xfrm>
          <a:off x="4637087" y="1295401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1346040" progId="Equation.3">
                  <p:embed/>
                </p:oleObj>
              </mc:Choice>
              <mc:Fallback>
                <p:oleObj name="Equation" r:id="rId6" imgW="1396800" imgH="1346040" progId="Equation.3">
                  <p:embed/>
                  <p:pic>
                    <p:nvPicPr>
                      <p:cNvPr id="1280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7" y="1295401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91978"/>
              </p:ext>
            </p:extLst>
          </p:nvPr>
        </p:nvGraphicFramePr>
        <p:xfrm>
          <a:off x="5927723" y="4466121"/>
          <a:ext cx="3251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0" imgH="215640" progId="Equation.3">
                  <p:embed/>
                </p:oleObj>
              </mc:Choice>
              <mc:Fallback>
                <p:oleObj name="Equation" r:id="rId8" imgW="1396800" imgH="215640" progId="Equation.3">
                  <p:embed/>
                  <p:pic>
                    <p:nvPicPr>
                      <p:cNvPr id="12800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3" y="4466121"/>
                        <a:ext cx="32512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321909" y="5376029"/>
            <a:ext cx="10457932" cy="1224442"/>
          </a:xfrm>
        </p:spPr>
        <p:txBody>
          <a:bodyPr>
            <a:normAutofit/>
          </a:bodyPr>
          <a:lstStyle/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US" altLang="zh-CN" sz="24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Run Banker’s algorithm to check if the current state is safe.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5C012-CA7E-C9A9-AA64-C1E2CDD589FB}"/>
              </a:ext>
            </a:extLst>
          </p:cNvPr>
          <p:cNvSpPr txBox="1"/>
          <p:nvPr/>
        </p:nvSpPr>
        <p:spPr>
          <a:xfrm>
            <a:off x="2815378" y="89529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9FF2F-7FCC-5B71-EFA1-B57C67FD154C}"/>
              </a:ext>
            </a:extLst>
          </p:cNvPr>
          <p:cNvSpPr txBox="1"/>
          <p:nvPr/>
        </p:nvSpPr>
        <p:spPr>
          <a:xfrm>
            <a:off x="5548312" y="89529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289A1-022A-BA62-1AB2-C125E6162875}"/>
              </a:ext>
            </a:extLst>
          </p:cNvPr>
          <p:cNvSpPr txBox="1"/>
          <p:nvPr/>
        </p:nvSpPr>
        <p:spPr>
          <a:xfrm>
            <a:off x="3771250" y="4061771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95F85-3B1D-7B29-5F54-F7F70385A7D7}"/>
              </a:ext>
            </a:extLst>
          </p:cNvPr>
          <p:cNvSpPr txBox="1"/>
          <p:nvPr/>
        </p:nvSpPr>
        <p:spPr>
          <a:xfrm>
            <a:off x="7047850" y="4061771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0DB13F-1C88-A101-E8AB-F7FD26D325C5}"/>
              </a:ext>
            </a:extLst>
          </p:cNvPr>
          <p:cNvSpPr txBox="1"/>
          <p:nvPr/>
        </p:nvSpPr>
        <p:spPr>
          <a:xfrm>
            <a:off x="8901006" y="893611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  <a:endParaRPr lang="en-GB" sz="2000" b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5" name="Object 3">
            <a:extLst>
              <a:ext uri="{FF2B5EF4-FFF2-40B4-BE49-F238E27FC236}">
                <a16:creationId xmlns:a16="http://schemas.microsoft.com/office/drawing/2014/main" id="{83675655-3214-DED5-CA62-51470C1B8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434110"/>
              </p:ext>
            </p:extLst>
          </p:nvPr>
        </p:nvGraphicFramePr>
        <p:xfrm>
          <a:off x="7620000" y="1295400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0" imgH="1346040" progId="Equation.3">
                  <p:embed/>
                </p:oleObj>
              </mc:Choice>
              <mc:Fallback>
                <p:oleObj name="Equation" r:id="rId10" imgW="1396800" imgH="1346040" progId="Equation.3">
                  <p:embed/>
                  <p:pic>
                    <p:nvPicPr>
                      <p:cNvPr id="45" name="Object 3">
                        <a:extLst>
                          <a:ext uri="{FF2B5EF4-FFF2-40B4-BE49-F238E27FC236}">
                            <a16:creationId xmlns:a16="http://schemas.microsoft.com/office/drawing/2014/main" id="{83675655-3214-DED5-CA62-51470C1B8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295400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D042D38-CEC2-3FFF-AEB5-185DD78ED7B2}"/>
              </a:ext>
            </a:extLst>
          </p:cNvPr>
          <p:cNvSpPr txBox="1"/>
          <p:nvPr/>
        </p:nvSpPr>
        <p:spPr>
          <a:xfrm>
            <a:off x="8268680" y="1278318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D0EF05-2D9B-B66D-8B81-C0870858FC78}"/>
              </a:ext>
            </a:extLst>
          </p:cNvPr>
          <p:cNvSpPr txBox="1"/>
          <p:nvPr/>
        </p:nvSpPr>
        <p:spPr>
          <a:xfrm>
            <a:off x="8757941" y="1278318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689739-BF0F-AF81-94DA-D651DAA8C6B0}"/>
              </a:ext>
            </a:extLst>
          </p:cNvPr>
          <p:cNvSpPr txBox="1"/>
          <p:nvPr/>
        </p:nvSpPr>
        <p:spPr>
          <a:xfrm>
            <a:off x="8730457" y="1755372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149D23-3959-6F94-4EE1-6D37D9CE281D}"/>
              </a:ext>
            </a:extLst>
          </p:cNvPr>
          <p:cNvSpPr txBox="1"/>
          <p:nvPr/>
        </p:nvSpPr>
        <p:spPr>
          <a:xfrm>
            <a:off x="9219718" y="1755372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7EDF96-712C-D718-A559-5F666762BC8A}"/>
              </a:ext>
            </a:extLst>
          </p:cNvPr>
          <p:cNvSpPr txBox="1"/>
          <p:nvPr/>
        </p:nvSpPr>
        <p:spPr>
          <a:xfrm>
            <a:off x="9210235" y="2259120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7973D0-B53A-CC89-C65C-7B174201910A}"/>
              </a:ext>
            </a:extLst>
          </p:cNvPr>
          <p:cNvSpPr txBox="1"/>
          <p:nvPr/>
        </p:nvSpPr>
        <p:spPr>
          <a:xfrm>
            <a:off x="9699496" y="2259120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52F51E-92AF-9DF7-E84B-4CD0A73FBB5C}"/>
              </a:ext>
            </a:extLst>
          </p:cNvPr>
          <p:cNvSpPr txBox="1"/>
          <p:nvPr/>
        </p:nvSpPr>
        <p:spPr>
          <a:xfrm>
            <a:off x="9725030" y="2726645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40971D-2C7A-37B9-DA9B-8A90B1CEDCFF}"/>
              </a:ext>
            </a:extLst>
          </p:cNvPr>
          <p:cNvSpPr txBox="1"/>
          <p:nvPr/>
        </p:nvSpPr>
        <p:spPr>
          <a:xfrm>
            <a:off x="10124635" y="2726645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78EE78-1672-0FE6-2F33-01752630DC17}"/>
              </a:ext>
            </a:extLst>
          </p:cNvPr>
          <p:cNvSpPr txBox="1"/>
          <p:nvPr/>
        </p:nvSpPr>
        <p:spPr>
          <a:xfrm>
            <a:off x="8271886" y="3219088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87204D-5150-548B-F280-C100B957FD26}"/>
              </a:ext>
            </a:extLst>
          </p:cNvPr>
          <p:cNvSpPr/>
          <p:nvPr/>
        </p:nvSpPr>
        <p:spPr bwMode="auto">
          <a:xfrm>
            <a:off x="7140474" y="3297741"/>
            <a:ext cx="348291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176-6D53-DD91-2D8E-422B727B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Multi-Armed Lawyers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D6A1-3E13-A94F-063A-2C32586C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5562600"/>
          </a:xfrm>
        </p:spPr>
        <p:txBody>
          <a:bodyPr>
            <a:normAutofit/>
          </a:bodyPr>
          <a:lstStyle/>
          <a:p>
            <a:r>
              <a:rPr lang="en-GB" dirty="0"/>
              <a:t>Consider a large table with identical multi-armed alien lawyers. There is a pile of chopsticks at the </a:t>
            </a:r>
            <a:r>
              <a:rPr lang="en-GB" dirty="0" err="1"/>
              <a:t>center</a:t>
            </a:r>
            <a:r>
              <a:rPr lang="en-GB" dirty="0"/>
              <a:t> of the table. In order to eat, a lawyer must have one chopstick in each hand. Assume total number of chopsticks &gt;= number of hands of each lawyer, so at least one lawyer can eat.</a:t>
            </a:r>
          </a:p>
          <a:p>
            <a:r>
              <a:rPr lang="en-GB" dirty="0"/>
              <a:t>It is not a generalization of the 2-armed Dining Philosophers problem. Since the chopsticks are in a pile at </a:t>
            </a:r>
            <a:r>
              <a:rPr lang="en-GB" dirty="0" err="1"/>
              <a:t>center</a:t>
            </a:r>
            <a:r>
              <a:rPr lang="en-GB" dirty="0"/>
              <a:t> of the table, we should model them as a single resource with multiple instances, instead of multiple resources for the Dining Philosophers, where each fork (chopstick) has a fixed position in-between two philosophers. Hence the R and C matrices have a single column.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E381C-BBBB-E844-A692-437444C89492}"/>
              </a:ext>
            </a:extLst>
          </p:cNvPr>
          <p:cNvSpPr/>
          <p:nvPr/>
        </p:nvSpPr>
        <p:spPr bwMode="auto">
          <a:xfrm>
            <a:off x="4267200" y="6477000"/>
            <a:ext cx="4419600" cy="3048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0" dirty="0">
                <a:latin typeface="Gill Sans" panose="020B0502020104020203"/>
              </a:rPr>
              <a:t>Ack: this example is taken from UC Berkeley CS162 course.</a:t>
            </a:r>
            <a:endParaRPr kumimoji="0" 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9125345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D035D-F5B9-F2C6-59A2-7DE1BCA7D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D1236058-8546-8757-C024-E7ACC5EBEB3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981200" y="-114300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Example: 5 Lawyers, each with 2 arms, 5 chopsticks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006" name="Object 3">
                <a:extLst>
                  <a:ext uri="{FF2B5EF4-FFF2-40B4-BE49-F238E27FC236}">
                    <a16:creationId xmlns:a16="http://schemas.microsoft.com/office/drawing/2014/main" id="{D733E9EA-4D44-2FDB-7DFB-1CCA55413039}"/>
                  </a:ext>
                </a:extLst>
              </p:cNvPr>
              <p:cNvSpPr txBox="1"/>
              <p:nvPr/>
            </p:nvSpPr>
            <p:spPr bwMode="auto">
              <a:xfrm>
                <a:off x="2971800" y="762000"/>
                <a:ext cx="6529387" cy="2387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kern="0">
                          <a:latin typeface="Cambria Math" panose="02040503050406030204" pitchFamily="18" charset="0"/>
                          <a:cs typeface="Gill Sans" charset="0"/>
                        </a:rPr>
                        <m:t>Max</m:t>
                      </m:r>
                      <m:r>
                        <a:rPr lang="en-GB" sz="2400" b="0" kern="0">
                          <a:latin typeface="Cambria Math" panose="02040503050406030204" pitchFamily="18" charset="0"/>
                          <a:cs typeface="Gill Sans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2400" b="0" i="1" kern="0">
                              <a:latin typeface="Cambria Math" panose="02040503050406030204" pitchFamily="18" charset="0"/>
                              <a:cs typeface="Gill Sans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kern="0">
                                  <a:latin typeface="Cambria Math" panose="02040503050406030204" pitchFamily="18" charset="0"/>
                                  <a:cs typeface="Gill Sans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kern="0">
                                    <a:latin typeface="Cambria Math" panose="02040503050406030204" pitchFamily="18" charset="0"/>
                                    <a:cs typeface="Gill Sans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kern="0">
                                    <a:latin typeface="Cambria Math" panose="02040503050406030204" pitchFamily="18" charset="0"/>
                                    <a:cs typeface="Gill Sans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kern="0">
                                    <a:latin typeface="Cambria Math" panose="02040503050406030204" pitchFamily="18" charset="0"/>
                                    <a:cs typeface="Gill Sans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kern="0">
                                    <a:latin typeface="Cambria Math" panose="02040503050406030204" pitchFamily="18" charset="0"/>
                                    <a:cs typeface="Gill Sans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kern="0">
                                    <a:latin typeface="Cambria Math" panose="02040503050406030204" pitchFamily="18" charset="0"/>
                                    <a:cs typeface="Gill Sans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kern="0">
                          <a:latin typeface="Cambria Math" panose="02040503050406030204" pitchFamily="18" charset="0"/>
                          <a:cs typeface="Gill Sans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sz="2400" b="0" kern="0">
                          <a:latin typeface="Cambria Math" panose="02040503050406030204" pitchFamily="18" charset="0"/>
                          <a:cs typeface="Gill Sans" charset="0"/>
                        </a:rPr>
                        <m:t>Allocation</m:t>
                      </m:r>
                      <m:r>
                        <a:rPr lang="en-GB" sz="2400" b="0" kern="0">
                          <a:latin typeface="Cambria Math" panose="02040503050406030204" pitchFamily="18" charset="0"/>
                          <a:cs typeface="Gill Sans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2400" b="0" i="1" kern="0">
                              <a:latin typeface="Cambria Math" panose="02040503050406030204" pitchFamily="18" charset="0"/>
                              <a:cs typeface="Gill Sans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kern="0">
                                  <a:latin typeface="Cambria Math" panose="02040503050406030204" pitchFamily="18" charset="0"/>
                                  <a:cs typeface="Gill Sans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kern="0">
                                    <a:latin typeface="Cambria Math" panose="02040503050406030204" pitchFamily="18" charset="0"/>
                                    <a:cs typeface="Gill Sans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kern="0">
                                    <a:latin typeface="Cambria Math" panose="02040503050406030204" pitchFamily="18" charset="0"/>
                                    <a:cs typeface="Gill Sans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kern="0">
                                    <a:latin typeface="Cambria Math" panose="02040503050406030204" pitchFamily="18" charset="0"/>
                                    <a:cs typeface="Gill Sans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kern="0">
                                    <a:latin typeface="Cambria Math" panose="02040503050406030204" pitchFamily="18" charset="0"/>
                                    <a:cs typeface="Gill Sans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kern="0">
                                    <a:latin typeface="Cambria Math" panose="02040503050406030204" pitchFamily="18" charset="0"/>
                                    <a:cs typeface="Gill Sans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kern="0">
                          <a:latin typeface="Cambria Math" panose="02040503050406030204" pitchFamily="18" charset="0"/>
                          <a:cs typeface="Gill Sans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sz="2400" b="0" kern="0">
                          <a:latin typeface="Cambria Math" panose="02040503050406030204" pitchFamily="18" charset="0"/>
                          <a:cs typeface="Gill Sans" charset="0"/>
                        </a:rPr>
                        <m:t>Total</m:t>
                      </m:r>
                      <m:r>
                        <a:rPr lang="en-GB" sz="2400" b="0" kern="0">
                          <a:latin typeface="Cambria Math" panose="02040503050406030204" pitchFamily="18" charset="0"/>
                          <a:cs typeface="Gill Sans" charset="0"/>
                        </a:rPr>
                        <m:t>: 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2400" b="0" i="1" kern="0">
                              <a:latin typeface="Cambria Math" panose="02040503050406030204" pitchFamily="18" charset="0"/>
                              <a:cs typeface="Gill Sans" charset="0"/>
                            </a:rPr>
                          </m:ctrlPr>
                        </m:dPr>
                        <m:e>
                          <m:r>
                            <a:rPr lang="en-GB" sz="2400" b="0" kern="0">
                              <a:latin typeface="Cambria Math" panose="02040503050406030204" pitchFamily="18" charset="0"/>
                              <a:cs typeface="Gill Sans" charset="0"/>
                            </a:rPr>
                            <m:t>5</m:t>
                          </m:r>
                        </m:e>
                      </m:d>
                      <m:r>
                        <a:rPr lang="en-GB" sz="2400" b="0" kern="0">
                          <a:latin typeface="Cambria Math" panose="02040503050406030204" pitchFamily="18" charset="0"/>
                          <a:cs typeface="Gill Sans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sz="2400" b="0" kern="0">
                          <a:latin typeface="Cambria Math" panose="02040503050406030204" pitchFamily="18" charset="0"/>
                          <a:cs typeface="Gill Sans" charset="0"/>
                        </a:rPr>
                        <m:t>Available</m:t>
                      </m:r>
                      <m:r>
                        <a:rPr lang="en-GB" sz="2400" b="0" kern="0">
                          <a:latin typeface="Cambria Math" panose="02040503050406030204" pitchFamily="18" charset="0"/>
                          <a:cs typeface="Gill Sans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2400" b="0" i="1" kern="0">
                              <a:latin typeface="Cambria Math" panose="02040503050406030204" pitchFamily="18" charset="0"/>
                              <a:cs typeface="Gill Sans" charset="0"/>
                            </a:rPr>
                          </m:ctrlPr>
                        </m:dPr>
                        <m:e>
                          <m:r>
                            <a:rPr lang="en-GB" sz="2400" b="0" kern="0">
                              <a:latin typeface="Cambria Math" panose="02040503050406030204" pitchFamily="18" charset="0"/>
                              <a:cs typeface="Gill Sans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SE" sz="2400" b="0" kern="0" dirty="0">
                  <a:latin typeface="Gill Sans" charset="0"/>
                  <a:cs typeface="Gill Sans" charset="0"/>
                </a:endParaRPr>
              </a:p>
            </p:txBody>
          </p:sp>
        </mc:Choice>
        <mc:Fallback xmlns="">
          <p:sp>
            <p:nvSpPr>
              <p:cNvPr id="128006" name="Object 3">
                <a:extLst>
                  <a:ext uri="{FF2B5EF4-FFF2-40B4-BE49-F238E27FC236}">
                    <a16:creationId xmlns:a16="http://schemas.microsoft.com/office/drawing/2014/main" id="{D733E9EA-4D44-2FDB-7DFB-1CCA5541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762000"/>
                <a:ext cx="6529387" cy="2387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4E313D-DF96-E850-F367-13C977EC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444" y="2903637"/>
            <a:ext cx="4368846" cy="478183"/>
          </a:xfrm>
        </p:spPr>
        <p:txBody>
          <a:bodyPr>
            <a:normAutofit/>
          </a:bodyPr>
          <a:lstStyle/>
          <a:p>
            <a:r>
              <a:rPr lang="en-GB" dirty="0"/>
              <a:t>Initially, all chopsticks are free.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2F49F-8484-BF8A-E401-8537506797F6}"/>
              </a:ext>
            </a:extLst>
          </p:cNvPr>
          <p:cNvSpPr txBox="1">
            <a:spLocks/>
          </p:cNvSpPr>
          <p:nvPr/>
        </p:nvSpPr>
        <p:spPr bwMode="auto">
          <a:xfrm>
            <a:off x="3581400" y="5653709"/>
            <a:ext cx="5791200" cy="1066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/>
              <a:t>Two lawyers each grab two chopsticks and start eating. No other lawyers can eat.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C12D90C4-78CA-392B-F3A9-86D0F16AF3D9}"/>
                  </a:ext>
                </a:extLst>
              </p:cNvPr>
              <p:cNvSpPr txBox="1"/>
              <p:nvPr/>
            </p:nvSpPr>
            <p:spPr bwMode="auto">
              <a:xfrm>
                <a:off x="2971800" y="3505200"/>
                <a:ext cx="6529387" cy="2387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Allocation</m:t>
                      </m:r>
                      <m: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Available</m:t>
                      </m:r>
                      <m: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C12D90C4-78CA-392B-F3A9-86D0F16AF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3505200"/>
                <a:ext cx="6529387" cy="2387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88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3AE9-0C56-1BC7-737D-9D60B38A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</a:t>
            </a:r>
            <a:endParaRPr lang="en-S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DE5981-C58E-1D2C-A988-FFF28496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5105400"/>
          </a:xfrm>
        </p:spPr>
        <p:txBody>
          <a:bodyPr>
            <a:normAutofit/>
          </a:bodyPr>
          <a:lstStyle/>
          <a:p>
            <a:r>
              <a:rPr lang="en-GB" dirty="0"/>
              <a:t>If each lawyer has 2 arms, and there is a pile of chopsticks at the </a:t>
            </a:r>
            <a:r>
              <a:rPr lang="en-GB" dirty="0" err="1"/>
              <a:t>center</a:t>
            </a:r>
            <a:r>
              <a:rPr lang="en-GB" dirty="0"/>
              <a:t> of the table. Assume there are at least 2 chopsticks, so at least one lawyer can eat. Each lawyer follows the following steps:</a:t>
            </a:r>
          </a:p>
          <a:p>
            <a:pPr lvl="1"/>
            <a:r>
              <a:rPr lang="en-GB" dirty="0"/>
              <a:t>(1) Pick up a chopstick </a:t>
            </a:r>
          </a:p>
          <a:p>
            <a:pPr lvl="1"/>
            <a:r>
              <a:rPr lang="en-GB" dirty="0"/>
              <a:t>(2) Pick up another chopstick </a:t>
            </a:r>
          </a:p>
          <a:p>
            <a:pPr lvl="1"/>
            <a:r>
              <a:rPr lang="en-GB" dirty="0"/>
              <a:t>(3) Eat</a:t>
            </a:r>
          </a:p>
          <a:p>
            <a:pPr lvl="1"/>
            <a:r>
              <a:rPr lang="en-GB" dirty="0"/>
              <a:t>(4) Return both chopsticks to the pile </a:t>
            </a:r>
          </a:p>
          <a:p>
            <a:r>
              <a:rPr lang="en-GB" dirty="0"/>
              <a:t>Q: Can the system be deadlocked?</a:t>
            </a:r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238010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98490</TotalTime>
  <Pages>60</Pages>
  <Words>1241</Words>
  <Application>Microsoft Office PowerPoint</Application>
  <PresentationFormat>Widescreen</PresentationFormat>
  <Paragraphs>152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 MT</vt:lpstr>
      <vt:lpstr>Gill Sans</vt:lpstr>
      <vt:lpstr>Gill Sans Light</vt:lpstr>
      <vt:lpstr>宋体</vt:lpstr>
      <vt:lpstr>Arial</vt:lpstr>
      <vt:lpstr>Cambria Math</vt:lpstr>
      <vt:lpstr>Comic Sans MS</vt:lpstr>
      <vt:lpstr>Courier New</vt:lpstr>
      <vt:lpstr>Office</vt:lpstr>
      <vt:lpstr>Equation</vt:lpstr>
      <vt:lpstr>CSC 112: Computer Operating Systems Lecture 4   Deadlocks Exercises</vt:lpstr>
      <vt:lpstr>Quiz: Deadlocks II</vt:lpstr>
      <vt:lpstr>Quiz: Banker’s Algorithm I</vt:lpstr>
      <vt:lpstr>Quiz: Banker’s algorithm II</vt:lpstr>
      <vt:lpstr>Banker’s Algorithm: 4 philosophers each holding his left fork</vt:lpstr>
      <vt:lpstr>Banker’s Algorithm: 5 philosophers each holding his left fork</vt:lpstr>
      <vt:lpstr>Multi-Armed Lawyers</vt:lpstr>
      <vt:lpstr>Example: 5 Lawyers, each with 2 arms, 5 chopsticks</vt:lpstr>
      <vt:lpstr>Quiz: Dining Lawyers I</vt:lpstr>
      <vt:lpstr>Quiz: Dining Lawyers II </vt:lpstr>
      <vt:lpstr>Quiz: Dining Lawyers III</vt:lpstr>
      <vt:lpstr>Quiz: Dining Lawyers III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1046</cp:revision>
  <cp:lastPrinted>2022-03-15T20:14:46Z</cp:lastPrinted>
  <dcterms:created xsi:type="dcterms:W3CDTF">1995-08-12T11:37:26Z</dcterms:created>
  <dcterms:modified xsi:type="dcterms:W3CDTF">2025-02-27T19:02:31Z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