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handoutMasterIdLst>
    <p:handoutMasterId r:id="rId39"/>
  </p:handoutMasterIdLst>
  <p:sldIdLst>
    <p:sldId id="256" r:id="rId2"/>
    <p:sldId id="368" r:id="rId3"/>
    <p:sldId id="369" r:id="rId4"/>
    <p:sldId id="370" r:id="rId5"/>
    <p:sldId id="406" r:id="rId6"/>
    <p:sldId id="371" r:id="rId7"/>
    <p:sldId id="374" r:id="rId8"/>
    <p:sldId id="363" r:id="rId9"/>
    <p:sldId id="375" r:id="rId10"/>
    <p:sldId id="315" r:id="rId11"/>
    <p:sldId id="316" r:id="rId12"/>
    <p:sldId id="372" r:id="rId13"/>
    <p:sldId id="358" r:id="rId14"/>
    <p:sldId id="373" r:id="rId15"/>
    <p:sldId id="362" r:id="rId16"/>
    <p:sldId id="407" r:id="rId17"/>
    <p:sldId id="378" r:id="rId18"/>
    <p:sldId id="377" r:id="rId19"/>
    <p:sldId id="376" r:id="rId20"/>
    <p:sldId id="388" r:id="rId21"/>
    <p:sldId id="390" r:id="rId22"/>
    <p:sldId id="396" r:id="rId23"/>
    <p:sldId id="395" r:id="rId24"/>
    <p:sldId id="365" r:id="rId25"/>
    <p:sldId id="356" r:id="rId26"/>
    <p:sldId id="400" r:id="rId27"/>
    <p:sldId id="403" r:id="rId28"/>
    <p:sldId id="404" r:id="rId29"/>
    <p:sldId id="389" r:id="rId30"/>
    <p:sldId id="300" r:id="rId31"/>
    <p:sldId id="405" r:id="rId32"/>
    <p:sldId id="273" r:id="rId33"/>
    <p:sldId id="381" r:id="rId34"/>
    <p:sldId id="391" r:id="rId35"/>
    <p:sldId id="393" r:id="rId36"/>
    <p:sldId id="39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4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2C98B0-61EA-4578-956E-3C9C44C58C79}" v="4" dt="2025-09-02T00:31:15.4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95"/>
    <p:restoredTop sz="89281" autoAdjust="0"/>
  </p:normalViewPr>
  <p:slideViewPr>
    <p:cSldViewPr>
      <p:cViewPr varScale="1">
        <p:scale>
          <a:sx n="73" d="100"/>
          <a:sy n="73" d="100"/>
        </p:scale>
        <p:origin x="1018" y="72"/>
      </p:cViewPr>
      <p:guideLst>
        <p:guide orient="horz" pos="2160"/>
        <p:guide pos="3840"/>
      </p:guideLst>
    </p:cSldViewPr>
  </p:slideViewPr>
  <p:notesTextViewPr>
    <p:cViewPr>
      <p:scale>
        <a:sx n="1" d="1"/>
        <a:sy n="1" d="1"/>
      </p:scale>
      <p:origin x="0" y="0"/>
    </p:cViewPr>
  </p:notesTextViewPr>
  <p:sorterViewPr>
    <p:cViewPr>
      <p:scale>
        <a:sx n="100" d="100"/>
        <a:sy n="100" d="100"/>
      </p:scale>
      <p:origin x="0" y="-90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delSld modSld">
      <pc:chgData name="Zonghua Gu" userId="9a7e1853e1951ef5" providerId="LiveId" clId="{CF1FAA12-072C-4ED5-BA76-0FFFAEFDB88A}" dt="2025-09-02T00:33:50.014" v="106" actId="20577"/>
      <pc:docMkLst>
        <pc:docMk/>
      </pc:docMkLst>
      <pc:sldChg chg="addSp modSp mod">
        <pc:chgData name="Zonghua Gu" userId="9a7e1853e1951ef5" providerId="LiveId" clId="{CF1FAA12-072C-4ED5-BA76-0FFFAEFDB88A}" dt="2025-09-02T00:33:50.014" v="106" actId="20577"/>
        <pc:sldMkLst>
          <pc:docMk/>
          <pc:sldMk cId="1683281344" sldId="256"/>
        </pc:sldMkLst>
        <pc:spChg chg="mod">
          <ac:chgData name="Zonghua Gu" userId="9a7e1853e1951ef5" providerId="LiveId" clId="{CF1FAA12-072C-4ED5-BA76-0FFFAEFDB88A}" dt="2025-09-02T00:33:50.014" v="106" actId="20577"/>
          <ac:spMkLst>
            <pc:docMk/>
            <pc:sldMk cId="1683281344" sldId="256"/>
            <ac:spMk id="2" creationId="{00000000-0000-0000-0000-000000000000}"/>
          </ac:spMkLst>
        </pc:spChg>
        <pc:spChg chg="mod">
          <ac:chgData name="Zonghua Gu" userId="9a7e1853e1951ef5" providerId="LiveId" clId="{CF1FAA12-072C-4ED5-BA76-0FFFAEFDB88A}" dt="2025-09-02T00:06:53.453" v="29" actId="20577"/>
          <ac:spMkLst>
            <pc:docMk/>
            <pc:sldMk cId="1683281344" sldId="256"/>
            <ac:spMk id="3" creationId="{00000000-0000-0000-0000-000000000000}"/>
          </ac:spMkLst>
        </pc:spChg>
        <pc:spChg chg="add mod">
          <ac:chgData name="Zonghua Gu" userId="9a7e1853e1951ef5" providerId="LiveId" clId="{CF1FAA12-072C-4ED5-BA76-0FFFAEFDB88A}" dt="2025-09-02T00:33:11.226" v="104" actId="1076"/>
          <ac:spMkLst>
            <pc:docMk/>
            <pc:sldMk cId="1683281344" sldId="256"/>
            <ac:spMk id="4" creationId="{4BD18E07-47E2-0ECC-82FE-AD43A65E9062}"/>
          </ac:spMkLst>
        </pc:spChg>
      </pc:sldChg>
      <pc:sldChg chg="del">
        <pc:chgData name="Zonghua Gu" userId="9a7e1853e1951ef5" providerId="LiveId" clId="{CF1FAA12-072C-4ED5-BA76-0FFFAEFDB88A}" dt="2025-09-02T00:13:57.043" v="31" actId="47"/>
        <pc:sldMkLst>
          <pc:docMk/>
          <pc:sldMk cId="383137530" sldId="397"/>
        </pc:sldMkLst>
      </pc:sldChg>
      <pc:sldChg chg="del">
        <pc:chgData name="Zonghua Gu" userId="9a7e1853e1951ef5" providerId="LiveId" clId="{CF1FAA12-072C-4ED5-BA76-0FFFAEFDB88A}" dt="2025-09-02T00:13:57.043" v="31" actId="47"/>
        <pc:sldMkLst>
          <pc:docMk/>
          <pc:sldMk cId="3857087014" sldId="398"/>
        </pc:sldMkLst>
      </pc:sldChg>
      <pc:sldChg chg="del">
        <pc:chgData name="Zonghua Gu" userId="9a7e1853e1951ef5" providerId="LiveId" clId="{CF1FAA12-072C-4ED5-BA76-0FFFAEFDB88A}" dt="2025-09-02T00:07:21.552" v="30" actId="47"/>
        <pc:sldMkLst>
          <pc:docMk/>
          <pc:sldMk cId="2283048688" sldId="399"/>
        </pc:sldMkLst>
      </pc:sldChg>
      <pc:sldChg chg="addSp delSp modSp mod">
        <pc:chgData name="Zonghua Gu" userId="9a7e1853e1951ef5" providerId="LiveId" clId="{CF1FAA12-072C-4ED5-BA76-0FFFAEFDB88A}" dt="2025-09-02T00:31:50.333" v="103"/>
        <pc:sldMkLst>
          <pc:docMk/>
          <pc:sldMk cId="3353121865" sldId="405"/>
        </pc:sldMkLst>
        <pc:spChg chg="add del mod">
          <ac:chgData name="Zonghua Gu" userId="9a7e1853e1951ef5" providerId="LiveId" clId="{CF1FAA12-072C-4ED5-BA76-0FFFAEFDB88A}" dt="2025-09-02T00:31:50.333" v="103"/>
          <ac:spMkLst>
            <pc:docMk/>
            <pc:sldMk cId="3353121865" sldId="405"/>
            <ac:spMk id="4" creationId="{3DC654DA-3752-46A4-22F5-FB96CD28BC5E}"/>
          </ac:spMkLst>
        </pc:spChg>
        <pc:spChg chg="add mod">
          <ac:chgData name="Zonghua Gu" userId="9a7e1853e1951ef5" providerId="LiveId" clId="{CF1FAA12-072C-4ED5-BA76-0FFFAEFDB88A}" dt="2025-09-02T00:31:49.978" v="101" actId="1076"/>
          <ac:spMkLst>
            <pc:docMk/>
            <pc:sldMk cId="3353121865" sldId="405"/>
            <ac:spMk id="10" creationId="{1BC6164C-8F99-CA4A-A276-DCA1966CF77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4F56A7-3CDE-194F-B9AF-D598FBBF1989}" type="datetimeFigureOut">
              <a:rPr lang="en-US" smtClean="0"/>
              <a:pPr/>
              <a:t>9/1/2025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E1097CB-F954-3545-B5D0-357D0C1748E3}" type="slidenum">
              <a:rPr lang="en-US" smtClean="0"/>
              <a:pPr/>
              <a:t>‹#›</a:t>
            </a:fld>
            <a:endParaRPr lang="en-US"/>
          </a:p>
        </p:txBody>
      </p:sp>
    </p:spTree>
    <p:extLst>
      <p:ext uri="{BB962C8B-B14F-4D97-AF65-F5344CB8AC3E}">
        <p14:creationId xmlns:p14="http://schemas.microsoft.com/office/powerpoint/2010/main" val="31766406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52AD58-60CE-E948-9CBA-0BD7030FC28E}" type="datetimeFigureOut">
              <a:rPr lang="en-US" smtClean="0"/>
              <a:pPr/>
              <a:t>9/1/2025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24DF53-3DD3-9F45-9E7E-472B96F1AB81}" type="slidenum">
              <a:rPr lang="en-US" smtClean="0"/>
              <a:pPr/>
              <a:t>‹#›</a:t>
            </a:fld>
            <a:endParaRPr lang="en-US"/>
          </a:p>
        </p:txBody>
      </p:sp>
    </p:spTree>
    <p:extLst>
      <p:ext uri="{BB962C8B-B14F-4D97-AF65-F5344CB8AC3E}">
        <p14:creationId xmlns:p14="http://schemas.microsoft.com/office/powerpoint/2010/main" val="168176388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624DF53-3DD3-9F45-9E7E-472B96F1AB81}" type="slidenum">
              <a:rPr lang="en-US" smtClean="0"/>
              <a:pPr/>
              <a:t>7</a:t>
            </a:fld>
            <a:endParaRPr lang="en-US"/>
          </a:p>
        </p:txBody>
      </p:sp>
    </p:spTree>
    <p:extLst>
      <p:ext uri="{BB962C8B-B14F-4D97-AF65-F5344CB8AC3E}">
        <p14:creationId xmlns:p14="http://schemas.microsoft.com/office/powerpoint/2010/main" val="2638285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signed numbers represented in two’s complement, an overflow occurs only in two scenarios: </a:t>
            </a:r>
          </a:p>
          <a:p>
            <a:pPr marL="228600" lvl="0" indent="-228600">
              <a:buFont typeface="+mj-lt"/>
              <a:buAutoNum type="arabicPeriod"/>
            </a:pPr>
            <a:r>
              <a:rPr lang="en-US" sz="1200" kern="1200" dirty="0">
                <a:solidFill>
                  <a:schemeClr val="tx1"/>
                </a:solidFill>
                <a:effectLst/>
                <a:latin typeface="+mn-lt"/>
                <a:ea typeface="+mn-ea"/>
                <a:cs typeface="+mn-cs"/>
              </a:rPr>
              <a:t>Add two positive numbers and get a negative result</a:t>
            </a:r>
          </a:p>
          <a:p>
            <a:pPr marL="228600" lvl="0" indent="-228600">
              <a:buFont typeface="+mj-lt"/>
              <a:buAutoNum type="arabicPeriod"/>
            </a:pPr>
            <a:r>
              <a:rPr lang="en-US" sz="1200" kern="1200" dirty="0">
                <a:solidFill>
                  <a:schemeClr val="tx1"/>
                </a:solidFill>
                <a:effectLst/>
                <a:latin typeface="+mn-lt"/>
                <a:ea typeface="+mn-ea"/>
                <a:cs typeface="+mn-cs"/>
              </a:rPr>
              <a:t>Add two negative numbers and get a positive result</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19</a:t>
            </a:fld>
            <a:endParaRPr lang="en-US"/>
          </a:p>
        </p:txBody>
      </p:sp>
    </p:spTree>
    <p:extLst>
      <p:ext uri="{BB962C8B-B14F-4D97-AF65-F5344CB8AC3E}">
        <p14:creationId xmlns:p14="http://schemas.microsoft.com/office/powerpoint/2010/main" val="3883363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7B44C0-41D9-4290-A237-BFAD7D0FB5F1}" type="slidenum">
              <a:rPr lang="en-US"/>
              <a:pPr/>
              <a:t>24</a:t>
            </a:fld>
            <a:endParaRPr lang="en-US"/>
          </a:p>
        </p:txBody>
      </p:sp>
      <p:sp>
        <p:nvSpPr>
          <p:cNvPr id="404482" name="Rectangle 2"/>
          <p:cNvSpPr>
            <a:spLocks noGrp="1" noRot="1" noChangeAspect="1" noChangeArrowheads="1" noTextEdit="1"/>
          </p:cNvSpPr>
          <p:nvPr>
            <p:ph type="sldImg"/>
          </p:nvPr>
        </p:nvSpPr>
        <p:spPr>
          <a:xfrm>
            <a:off x="381000" y="685800"/>
            <a:ext cx="6096000" cy="3429000"/>
          </a:xfrm>
          <a:ln/>
        </p:spPr>
      </p:sp>
      <p:sp>
        <p:nvSpPr>
          <p:cNvPr id="404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83637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7B44C0-41D9-4290-A237-BFAD7D0FB5F1}" type="slidenum">
              <a:rPr lang="en-US"/>
              <a:pPr/>
              <a:t>25</a:t>
            </a:fld>
            <a:endParaRPr lang="en-US"/>
          </a:p>
        </p:txBody>
      </p:sp>
      <p:sp>
        <p:nvSpPr>
          <p:cNvPr id="404482" name="Rectangle 2"/>
          <p:cNvSpPr>
            <a:spLocks noGrp="1" noRot="1" noChangeAspect="1" noChangeArrowheads="1" noTextEdit="1"/>
          </p:cNvSpPr>
          <p:nvPr>
            <p:ph type="sldImg"/>
          </p:nvPr>
        </p:nvSpPr>
        <p:spPr>
          <a:xfrm>
            <a:off x="381000" y="685800"/>
            <a:ext cx="6096000" cy="3429000"/>
          </a:xfrm>
          <a:ln/>
        </p:spPr>
      </p:sp>
      <p:sp>
        <p:nvSpPr>
          <p:cNvPr id="404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3103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Why</a:t>
            </a:r>
            <a:r>
              <a:rPr lang="en-US" baseline="0" dirty="0"/>
              <a:t> do we use two’s complement? {{Pause=0.5}}  One of the advantages is that two’s complement can simplify the hardware implementation of arithmetic functions. </a:t>
            </a:r>
            <a:r>
              <a:rPr lang="en-US" dirty="0"/>
              <a:t>If signed</a:t>
            </a:r>
            <a:r>
              <a:rPr lang="en-US" baseline="0" dirty="0"/>
              <a:t> integers are represented in two’s complement, the hardware can ignore the sign of operands for addition or subtraction. If </a:t>
            </a:r>
            <a:r>
              <a:rPr lang="en-US" sz="1200" dirty="0"/>
              <a:t>the product is required to keep the same number of bits as operands, the multiplication hardware can also ignore the sign of operands. This property of two’s complement </a:t>
            </a:r>
            <a:r>
              <a:rPr lang="en-US" sz="1200" baseline="0" dirty="0"/>
              <a:t>simplifies the hardware design for addition, subtraction and multiplication. Note that this property does not hold true for division.</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26</a:t>
            </a:fld>
            <a:endParaRPr lang="en-US"/>
          </a:p>
        </p:txBody>
      </p:sp>
    </p:spTree>
    <p:extLst>
      <p:ext uri="{BB962C8B-B14F-4D97-AF65-F5344CB8AC3E}">
        <p14:creationId xmlns:p14="http://schemas.microsoft.com/office/powerpoint/2010/main" val="3252221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 {{Pause=1}}  We will use a very simple example to show that, the hardware adder  for adding unsigned numbers, also works correctly for adding signed numbers.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Suppose we are adding  negative nine and six. {{Pause=0.5}}  These two signed numbers are represented in two’s complement in computers.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Specifically, we can obtain the two’s complement representation of negative nine by flipping all bits and adding one. {{Pause=0.5}} The two’s complement of a positive number is itself.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Let’s see what will happen if the hardware treats these two inputs as unsigned numbers. If these binary bits represent unsigned numbers,  they are 23 and 6, respectively. Therefore, the hardware adds 23 and 6, and produces 29, in decimal,  {{Pause=0.3}} or one, one, one, zero, one, in binary.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If the output represents a signed integer in two’s complement, it actually represents negative 3. This can be proved by inverting all the bits and adding one. The result, negative three, is exactly the sum of the original signed inputs.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This example shows that, without any modification, the hardware adder designed for adding unsigned numbers,  works correctly for adding signed numbers.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27</a:t>
            </a:fld>
            <a:endParaRPr lang="en-US"/>
          </a:p>
        </p:txBody>
      </p:sp>
    </p:spTree>
    <p:extLst>
      <p:ext uri="{BB962C8B-B14F-4D97-AF65-F5344CB8AC3E}">
        <p14:creationId xmlns:p14="http://schemas.microsoft.com/office/powerpoint/2010/main" val="1638021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{{Pause=1}} Similarly, the same subtraction hardware works correctly for both signed and unsigned subtraction, even though the sign of input operands is not examined. {{Pause=0.3}} This example subtracts 6 from negative 9. The hardware ignores the sign of the inputs, and subtracts 6 from 23. The result is 17, in decimal, {{Pause=0.3}} or one, zero, zero, zero, one, in binary.  If the result represents a signed integer in two’s complement, then the result is negative 15. This is exactly the result of subtracting the original signed integers.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28</a:t>
            </a:fld>
            <a:endParaRPr lang="en-US"/>
          </a:p>
        </p:txBody>
      </p:sp>
    </p:spTree>
    <p:extLst>
      <p:ext uri="{BB962C8B-B14F-4D97-AF65-F5344CB8AC3E}">
        <p14:creationId xmlns:p14="http://schemas.microsoft.com/office/powerpoint/2010/main" val="3423216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Rot="1" noChangeAspect="1" noChangeArrowheads="1" noTextEdit="1"/>
          </p:cNvSpPr>
          <p:nvPr>
            <p:ph type="sldImg"/>
          </p:nvPr>
        </p:nvSpPr>
        <p:spPr>
          <a:xfrm>
            <a:off x="381000" y="685800"/>
            <a:ext cx="6096000" cy="3429000"/>
          </a:xfrm>
          <a:ln/>
        </p:spPr>
      </p:sp>
      <p:sp>
        <p:nvSpPr>
          <p:cNvPr id="324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58841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unsigned numbers, the carry flag is set when adding two numbers and the result is larger than the maximum that can represented. For subtraction, the borrow bit is set when the result is positive, representing no borrowing occurs. The borrow bit is cleared when the result is negative. On the ARM processor, the carry bit and borrow bit are the same flag bit in the status register.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8</a:t>
            </a:fld>
            <a:endParaRPr lang="en-US"/>
          </a:p>
        </p:txBody>
      </p:sp>
    </p:spTree>
    <p:extLst>
      <p:ext uri="{BB962C8B-B14F-4D97-AF65-F5344CB8AC3E}">
        <p14:creationId xmlns:p14="http://schemas.microsoft.com/office/powerpoint/2010/main" val="2638285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unsigned numbers, the carry flag is set when adding two numbers and the result is larger than the maximum that can represented. For subtraction, the borrow bit is set when the result is positive, representing no borrowing occurs. The borrow bit is cleared when the result is negative. On the ARM processor, the carry bit and borrow bit are the same flag bit in the status register.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9</a:t>
            </a:fld>
            <a:endParaRPr lang="en-US"/>
          </a:p>
        </p:txBody>
      </p:sp>
    </p:spTree>
    <p:extLst>
      <p:ext uri="{BB962C8B-B14F-4D97-AF65-F5344CB8AC3E}">
        <p14:creationId xmlns:p14="http://schemas.microsoft.com/office/powerpoint/2010/main" val="2638285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C167F7-1B06-44DE-A83B-5844B4E34198}" type="slidenum">
              <a:rPr lang="en-US"/>
              <a:pPr/>
              <a:t>10</a:t>
            </a:fld>
            <a:endParaRPr lang="en-US"/>
          </a:p>
        </p:txBody>
      </p:sp>
      <p:sp>
        <p:nvSpPr>
          <p:cNvPr id="186370" name="Rectangle 2"/>
          <p:cNvSpPr>
            <a:spLocks noGrp="1" noRot="1" noChangeAspect="1" noChangeArrowheads="1" noTextEdit="1"/>
          </p:cNvSpPr>
          <p:nvPr>
            <p:ph type="sldImg"/>
          </p:nvPr>
        </p:nvSpPr>
        <p:spPr>
          <a:xfrm>
            <a:off x="381000" y="685800"/>
            <a:ext cx="6096000" cy="3429000"/>
          </a:xfrm>
          <a:ln/>
        </p:spPr>
      </p:sp>
      <p:sp>
        <p:nvSpPr>
          <p:cNvPr id="1863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847798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7A2E23-6A31-4B03-9F0A-B60919A3DF29}" type="slidenum">
              <a:rPr lang="en-US"/>
              <a:pPr/>
              <a:t>11</a:t>
            </a:fld>
            <a:endParaRPr lang="en-US"/>
          </a:p>
        </p:txBody>
      </p:sp>
      <p:sp>
        <p:nvSpPr>
          <p:cNvPr id="188418" name="Rectangle 2"/>
          <p:cNvSpPr>
            <a:spLocks noGrp="1" noRot="1" noChangeAspect="1" noChangeArrowheads="1" noTextEdit="1"/>
          </p:cNvSpPr>
          <p:nvPr>
            <p:ph type="sldImg"/>
          </p:nvPr>
        </p:nvSpPr>
        <p:spPr>
          <a:xfrm>
            <a:off x="381000" y="685800"/>
            <a:ext cx="6096000" cy="3429000"/>
          </a:xfrm>
          <a:ln/>
        </p:spPr>
      </p:sp>
      <p:sp>
        <p:nvSpPr>
          <p:cNvPr id="188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15489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Rot="1" noChangeAspect="1" noChangeArrowheads="1" noTextEdit="1"/>
          </p:cNvSpPr>
          <p:nvPr>
            <p:ph type="sldImg"/>
          </p:nvPr>
        </p:nvSpPr>
        <p:spPr>
          <a:xfrm>
            <a:off x="381000" y="685800"/>
            <a:ext cx="6096000" cy="3429000"/>
          </a:xfrm>
        </p:spPr>
      </p:sp>
      <p:sp>
        <p:nvSpPr>
          <p:cNvPr id="132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7508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Rot="1" noChangeAspect="1" noChangeArrowheads="1" noTextEdit="1"/>
          </p:cNvSpPr>
          <p:nvPr>
            <p:ph type="sldImg"/>
          </p:nvPr>
        </p:nvSpPr>
        <p:spPr>
          <a:xfrm>
            <a:off x="381000" y="685800"/>
            <a:ext cx="6096000" cy="3429000"/>
          </a:xfrm>
        </p:spPr>
      </p:sp>
      <p:sp>
        <p:nvSpPr>
          <p:cNvPr id="132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03528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Rot="1" noChangeAspect="1" noChangeArrowheads="1" noTextEdit="1"/>
          </p:cNvSpPr>
          <p:nvPr>
            <p:ph type="sldImg"/>
          </p:nvPr>
        </p:nvSpPr>
        <p:spPr>
          <a:xfrm>
            <a:off x="381000" y="685800"/>
            <a:ext cx="6096000" cy="3429000"/>
          </a:xfrm>
        </p:spPr>
      </p:sp>
      <p:sp>
        <p:nvSpPr>
          <p:cNvPr id="132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39883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signed numbers represented in two’s complement, an overflow occurs only in two scenarios: </a:t>
            </a:r>
          </a:p>
          <a:p>
            <a:pPr marL="228600" lvl="0" indent="-228600">
              <a:buFont typeface="+mj-lt"/>
              <a:buAutoNum type="arabicPeriod"/>
            </a:pPr>
            <a:r>
              <a:rPr lang="en-US" sz="1200" kern="1200" dirty="0">
                <a:solidFill>
                  <a:schemeClr val="tx1"/>
                </a:solidFill>
                <a:effectLst/>
                <a:latin typeface="+mn-lt"/>
                <a:ea typeface="+mn-ea"/>
                <a:cs typeface="+mn-cs"/>
              </a:rPr>
              <a:t>Add two positive numbers and get a negative result</a:t>
            </a:r>
          </a:p>
          <a:p>
            <a:pPr marL="228600" lvl="0" indent="-228600">
              <a:buFont typeface="+mj-lt"/>
              <a:buAutoNum type="arabicPeriod"/>
            </a:pPr>
            <a:r>
              <a:rPr lang="en-US" sz="1200" kern="1200" dirty="0">
                <a:solidFill>
                  <a:schemeClr val="tx1"/>
                </a:solidFill>
                <a:effectLst/>
                <a:latin typeface="+mn-lt"/>
                <a:ea typeface="+mn-ea"/>
                <a:cs typeface="+mn-cs"/>
              </a:rPr>
              <a:t>Add two negative numbers and get a positive result</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18</a:t>
            </a:fld>
            <a:endParaRPr lang="en-US"/>
          </a:p>
        </p:txBody>
      </p:sp>
    </p:spTree>
    <p:extLst>
      <p:ext uri="{BB962C8B-B14F-4D97-AF65-F5344CB8AC3E}">
        <p14:creationId xmlns:p14="http://schemas.microsoft.com/office/powerpoint/2010/main" val="3883363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pPr eaLnBrk="1" latinLnBrk="0" hangingPunct="1"/>
            <a:fld id="{8E8B2B42-CBC2-7D4E-BA50-0E7F29B4DAAB}" type="datetime1">
              <a:rPr lang="en-US" smtClean="0"/>
              <a:t>9/1/2025</a:t>
            </a:fld>
            <a:endParaRPr lang="en-US" sz="1600" dirty="0"/>
          </a:p>
        </p:txBody>
      </p:sp>
      <p:sp>
        <p:nvSpPr>
          <p:cNvPr id="17" name="Footer Placeholder 16"/>
          <p:cNvSpPr>
            <a:spLocks noGrp="1"/>
          </p:cNvSpPr>
          <p:nvPr>
            <p:ph type="ftr" sz="quarter" idx="11"/>
          </p:nvPr>
        </p:nvSpPr>
        <p:spPr>
          <a:xfrm>
            <a:off x="3864864" y="6355080"/>
            <a:ext cx="4632960" cy="365760"/>
          </a:xfrm>
        </p:spPr>
        <p:txBody>
          <a:bodyPr/>
          <a:lstStyle/>
          <a:p>
            <a:endParaRPr kumimoji="0" lang="en-US" dirty="0"/>
          </a:p>
        </p:txBody>
      </p:sp>
      <p:sp>
        <p:nvSpPr>
          <p:cNvPr id="29" name="Slide Number Placeholder 28"/>
          <p:cNvSpPr>
            <a:spLocks noGrp="1"/>
          </p:cNvSpPr>
          <p:nvPr>
            <p:ph type="sldNum" sz="quarter" idx="12"/>
          </p:nvPr>
        </p:nvSpPr>
        <p:spPr>
          <a:xfrm>
            <a:off x="1621536" y="6355080"/>
            <a:ext cx="1625600" cy="365760"/>
          </a:xfrm>
        </p:spPr>
        <p:txBody>
          <a:bodyPr/>
          <a:lstStyle/>
          <a:p>
            <a:fld id="{EA7C8D44-3667-46F6-9772-CC52308E2A7F}" type="slidenum">
              <a:rPr kumimoji="0" lang="en-US" smtClean="0"/>
              <a:pPr/>
              <a:t>‹#›</a:t>
            </a:fld>
            <a:endParaRPr kumimoji="0" lang="en-US" dirty="0"/>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97D1259-3A46-254C-ADDB-B5DA4F1DF3DA}" type="datetime1">
              <a:rPr lang="en-US" smtClean="0"/>
              <a:t>9/1/2025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CCA104EC-54AA-E04F-BDC0-22B4E8892699}" type="datetime1">
              <a:rPr lang="en-US" smtClean="0"/>
              <a:t>9/1/2025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A9E6F060-20EB-3246-9088-08BF5F1271DE}" type="datetime1">
              <a:rPr lang="en-US" smtClean="0"/>
              <a:t>9/1/2025</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pPr eaLnBrk="1" latinLnBrk="0" hangingPunct="1"/>
            <a:fld id="{34C82E41-DA7E-CA4C-823B-C759BEA16CE8}" type="datetime1">
              <a:rPr lang="en-US" smtClean="0"/>
              <a:t>9/1/2025</a:t>
            </a:fld>
            <a:endParaRPr lang="en-US" dirty="0"/>
          </a:p>
        </p:txBody>
      </p:sp>
      <p:sp>
        <p:nvSpPr>
          <p:cNvPr id="5" name="Footer Placeholder 4"/>
          <p:cNvSpPr>
            <a:spLocks noGrp="1"/>
          </p:cNvSpPr>
          <p:nvPr>
            <p:ph type="ftr" sz="quarter" idx="11"/>
          </p:nvPr>
        </p:nvSpPr>
        <p:spPr>
          <a:xfrm>
            <a:off x="3864864" y="6355080"/>
            <a:ext cx="4632960" cy="365760"/>
          </a:xfrm>
        </p:spPr>
        <p:txBody>
          <a:bodyPr/>
          <a:lstStyle/>
          <a:p>
            <a:endParaRPr kumimoji="0" lang="en-US" dirty="0"/>
          </a:p>
        </p:txBody>
      </p:sp>
      <p:sp>
        <p:nvSpPr>
          <p:cNvPr id="6" name="Slide Number Placeholder 5"/>
          <p:cNvSpPr>
            <a:spLocks noGrp="1"/>
          </p:cNvSpPr>
          <p:nvPr>
            <p:ph type="sldNum" sz="quarter" idx="12"/>
          </p:nvPr>
        </p:nvSpPr>
        <p:spPr>
          <a:xfrm>
            <a:off x="1426464" y="6355080"/>
            <a:ext cx="2027936"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2500C8B0-EB1A-0A41-B839-C4B99CD2225A}" type="datetime1">
              <a:rPr lang="en-US" smtClean="0"/>
              <a:t>9/1/2025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fld id="{4F16605B-D952-1149-A111-28A5633BAE48}" type="datetime1">
              <a:rPr lang="en-US" smtClean="0"/>
              <a:t>9/1/2025</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91109A1C-29B2-B04E-8365-C9D22C4AE842}" type="datetime1">
              <a:rPr lang="en-US" smtClean="0"/>
              <a:t>9/1/2025</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CE417B6-A42B-064A-8677-46C55C4F613A}" type="datetime1">
              <a:rPr lang="en-US" smtClean="0"/>
              <a:t>9/1/2025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DE76F5AD-3F1F-7141-BC8A-012C5728BE2D}" type="datetime1">
              <a:rPr lang="en-US" smtClean="0"/>
              <a:t>9/1/2025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09FA12B8-739E-4D47-A14C-180C3BC10865}" type="datetime1">
              <a:rPr lang="en-US" smtClean="0"/>
              <a:t>9/1/2025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pPr eaLnBrk="1" latinLnBrk="0" hangingPunct="1"/>
            <a:fld id="{CDD18CD8-E404-844E-A4BD-DF69B8E5881E}" type="datetime1">
              <a:rPr lang="en-US" smtClean="0"/>
              <a:t>9/1/2025</a:t>
            </a:fld>
            <a:endParaRPr lang="en-US" sz="1400" dirty="0">
              <a:solidFill>
                <a:schemeClr val="tx2"/>
              </a:solidFill>
            </a:endParaRPr>
          </a:p>
        </p:txBody>
      </p:sp>
      <p:sp>
        <p:nvSpPr>
          <p:cNvPr id="3" name="Footer Placeholder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eb.eece.maine.edu/~zhu/boo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000"/>
              <a:t>Zonghua Gu</a:t>
            </a:r>
            <a:endParaRPr lang="en-US" sz="2000" dirty="0"/>
          </a:p>
        </p:txBody>
      </p:sp>
      <p:sp>
        <p:nvSpPr>
          <p:cNvPr id="3" name="Subtitle 2"/>
          <p:cNvSpPr>
            <a:spLocks noGrp="1"/>
          </p:cNvSpPr>
          <p:nvPr>
            <p:ph type="subTitle" idx="1"/>
          </p:nvPr>
        </p:nvSpPr>
        <p:spPr/>
        <p:txBody>
          <a:bodyPr/>
          <a:lstStyle/>
          <a:p>
            <a:r>
              <a:rPr lang="en-US" dirty="0"/>
              <a:t>Fall 2025</a:t>
            </a:r>
          </a:p>
        </p:txBody>
      </p:sp>
      <p:sp>
        <p:nvSpPr>
          <p:cNvPr id="5" name="TextBox 4"/>
          <p:cNvSpPr txBox="1"/>
          <p:nvPr/>
        </p:nvSpPr>
        <p:spPr>
          <a:xfrm>
            <a:off x="4572000" y="279233"/>
            <a:ext cx="6477000" cy="646331"/>
          </a:xfrm>
          <a:prstGeom prst="rect">
            <a:avLst/>
          </a:prstGeom>
          <a:noFill/>
        </p:spPr>
        <p:txBody>
          <a:bodyPr wrap="square" rtlCol="0">
            <a:spAutoFit/>
          </a:bodyPr>
          <a:lstStyle/>
          <a:p>
            <a:pPr algn="r"/>
            <a:r>
              <a:rPr lang="en-US" b="1" dirty="0">
                <a:latin typeface="Bookman Old Style (Headings)"/>
              </a:rPr>
              <a:t>Embedded Systems with ARM Cortex-M Microcontrollers in Assembly Language and C</a:t>
            </a:r>
          </a:p>
        </p:txBody>
      </p:sp>
      <p:sp>
        <p:nvSpPr>
          <p:cNvPr id="6" name="TextBox 5"/>
          <p:cNvSpPr txBox="1"/>
          <p:nvPr/>
        </p:nvSpPr>
        <p:spPr>
          <a:xfrm>
            <a:off x="7601489" y="1743875"/>
            <a:ext cx="3168111" cy="830997"/>
          </a:xfrm>
          <a:prstGeom prst="rect">
            <a:avLst/>
          </a:prstGeom>
          <a:noFill/>
        </p:spPr>
        <p:txBody>
          <a:bodyPr wrap="none" rtlCol="0">
            <a:spAutoFit/>
          </a:bodyPr>
          <a:lstStyle/>
          <a:p>
            <a:pPr algn="r"/>
            <a:r>
              <a:rPr lang="en-US" sz="2400" b="1" dirty="0">
                <a:solidFill>
                  <a:srgbClr val="C00000"/>
                </a:solidFill>
              </a:rPr>
              <a:t>Chapter 2</a:t>
            </a:r>
          </a:p>
          <a:p>
            <a:pPr algn="r"/>
            <a:r>
              <a:rPr lang="en-US" sz="2400" b="1" dirty="0">
                <a:solidFill>
                  <a:srgbClr val="C00000"/>
                </a:solidFill>
              </a:rPr>
              <a:t>Data Representation</a:t>
            </a:r>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1</a:t>
            </a:fld>
            <a:endParaRPr kumimoji="0" lang="en-US" dirty="0"/>
          </a:p>
        </p:txBody>
      </p:sp>
      <p:sp>
        <p:nvSpPr>
          <p:cNvPr id="4" name="TextBox 3">
            <a:extLst>
              <a:ext uri="{FF2B5EF4-FFF2-40B4-BE49-F238E27FC236}">
                <a16:creationId xmlns:a16="http://schemas.microsoft.com/office/drawing/2014/main" id="{4BD18E07-47E2-0ECC-82FE-AD43A65E9062}"/>
              </a:ext>
            </a:extLst>
          </p:cNvPr>
          <p:cNvSpPr txBox="1"/>
          <p:nvPr/>
        </p:nvSpPr>
        <p:spPr>
          <a:xfrm>
            <a:off x="2334738" y="6329069"/>
            <a:ext cx="7725724" cy="461665"/>
          </a:xfrm>
          <a:prstGeom prst="rect">
            <a:avLst/>
          </a:prstGeom>
          <a:ln w="9525"/>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200" dirty="0">
                <a:solidFill>
                  <a:schemeClr val="tx1"/>
                </a:solidFill>
                <a:latin typeface="Gill Sans Light"/>
              </a:rPr>
              <a:t>Acknowledgement: Lecture slides based on Embedded Systems with ARM Cortex-M Microcontrollers in Assembly Language and C, University of Maine </a:t>
            </a:r>
            <a:r>
              <a:rPr lang="en-US" altLang="zh-CN" sz="1200" dirty="0">
                <a:solidFill>
                  <a:schemeClr val="tx1"/>
                </a:solidFill>
                <a:latin typeface="Gill Sans Light"/>
                <a:hlinkClick r:id="rId2"/>
              </a:rPr>
              <a:t>https://web.eece.maine.edu/~zhu/book/</a:t>
            </a:r>
            <a:r>
              <a:rPr lang="en-US" altLang="zh-CN" sz="1200" dirty="0">
                <a:solidFill>
                  <a:schemeClr val="tx1"/>
                </a:solidFill>
                <a:latin typeface="Gill Sans Light"/>
              </a:rPr>
              <a:t> </a:t>
            </a:r>
            <a:endParaRPr lang="en-SE" sz="1200" dirty="0">
              <a:solidFill>
                <a:schemeClr val="tx1"/>
              </a:solidFill>
              <a:latin typeface="Gill Sans Light"/>
            </a:endParaRPr>
          </a:p>
        </p:txBody>
      </p:sp>
    </p:spTree>
    <p:extLst>
      <p:ext uri="{BB962C8B-B14F-4D97-AF65-F5344CB8AC3E}">
        <p14:creationId xmlns:p14="http://schemas.microsoft.com/office/powerpoint/2010/main" val="1683281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0CDAA7F-72E9-4BAF-9D1D-807702175D95}" type="slidenum">
              <a:rPr lang="en-US"/>
              <a:pPr/>
              <a:t>10</a:t>
            </a:fld>
            <a:endParaRPr lang="en-US"/>
          </a:p>
        </p:txBody>
      </p:sp>
      <mc:AlternateContent xmlns:mc="http://schemas.openxmlformats.org/markup-compatibility/2006" xmlns:a14="http://schemas.microsoft.com/office/drawing/2010/main">
        <mc:Choice Requires="a14">
          <p:sp>
            <p:nvSpPr>
              <p:cNvPr id="185347" name="Rectangle 3"/>
              <p:cNvSpPr>
                <a:spLocks noGrp="1" noChangeArrowheads="1"/>
              </p:cNvSpPr>
              <p:nvPr>
                <p:ph type="body" idx="1"/>
              </p:nvPr>
            </p:nvSpPr>
            <p:spPr>
              <a:xfrm>
                <a:off x="609600" y="1295400"/>
                <a:ext cx="7696200" cy="4572000"/>
              </a:xfrm>
              <a:noFill/>
              <a:extLst>
                <a:ext uri="{909E8E84-426E-40DD-AFC4-6F175D3DCCD1}">
                  <a14:hiddenFill>
                    <a:solidFill>
                      <a:srgbClr val="E4F5FF"/>
                    </a:solidFill>
                  </a14:hiddenFill>
                </a:ext>
              </a:extLst>
            </p:spPr>
            <p:txBody>
              <a:bodyPr/>
              <a:lstStyle/>
              <a:p>
                <a:r>
                  <a:rPr lang="en-US" dirty="0">
                    <a:latin typeface="Arial" charset="0"/>
                  </a:rPr>
                  <a:t>Three ways to represent signed binary integers:  </a:t>
                </a:r>
              </a:p>
              <a:p>
                <a:pPr lvl="1"/>
                <a:r>
                  <a:rPr lang="en-US" sz="2200" dirty="0">
                    <a:latin typeface="Arial" charset="0"/>
                  </a:rPr>
                  <a:t>Signed magnitude </a:t>
                </a:r>
              </a:p>
              <a:p>
                <a:pPr lvl="2"/>
                <a14:m>
                  <m:oMath xmlns:m="http://schemas.openxmlformats.org/officeDocument/2006/math">
                    <m:r>
                      <a:rPr lang="en-US" sz="1800" b="1" i="1">
                        <a:latin typeface="Cambria Math"/>
                      </a:rPr>
                      <m:t>𝒗𝒂𝒍𝒖𝒆</m:t>
                    </m:r>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m:t>
                        </m:r>
                        <m:r>
                          <a:rPr lang="en-US" sz="1800" b="1" i="1">
                            <a:latin typeface="Cambria Math"/>
                          </a:rPr>
                          <m:t>𝟏</m:t>
                        </m:r>
                        <m:r>
                          <a:rPr lang="en-US" sz="1800" b="1" i="1">
                            <a:latin typeface="Cambria Math"/>
                          </a:rPr>
                          <m:t>)</m:t>
                        </m:r>
                      </m:e>
                      <m:sup>
                        <m:r>
                          <a:rPr lang="en-US" sz="1800" b="1" i="1">
                            <a:solidFill>
                              <a:srgbClr val="FF0000"/>
                            </a:solidFill>
                            <a:latin typeface="Cambria Math"/>
                          </a:rPr>
                          <m:t>𝒔𝒊𝒈𝒏</m:t>
                        </m:r>
                      </m:sup>
                    </m:sSup>
                    <m:r>
                      <a:rPr lang="en-US" sz="1800" b="1" i="1">
                        <a:latin typeface="Cambria Math"/>
                      </a:rPr>
                      <m:t>×</m:t>
                    </m:r>
                    <m:r>
                      <a:rPr lang="en-US" sz="1800" b="1" i="1">
                        <a:solidFill>
                          <a:srgbClr val="0000FF"/>
                        </a:solidFill>
                        <a:latin typeface="Cambria Math"/>
                      </a:rPr>
                      <m:t>𝑴𝒂𝒈𝒏𝒊𝒕𝒖𝒅𝒆</m:t>
                    </m:r>
                  </m:oMath>
                </a14:m>
                <a:endParaRPr lang="en-US" sz="1900" dirty="0">
                  <a:latin typeface="Arial" charset="0"/>
                </a:endParaRPr>
              </a:p>
              <a:p>
                <a:pPr lvl="1"/>
                <a:r>
                  <a:rPr lang="en-US" sz="2200" dirty="0">
                    <a:latin typeface="Arial" charset="0"/>
                  </a:rPr>
                  <a:t>One’s complement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a:rPr>
                          <m:t>𝜶</m:t>
                        </m:r>
                      </m:e>
                    </m:acc>
                  </m:oMath>
                </a14:m>
                <a:r>
                  <a:rPr lang="en-US" sz="2200" dirty="0">
                    <a:latin typeface="Arial" charset="0"/>
                  </a:rPr>
                  <a:t>)</a:t>
                </a:r>
              </a:p>
              <a:p>
                <a:pPr lvl="2"/>
                <a14:m>
                  <m:oMath xmlns:m="http://schemas.openxmlformats.org/officeDocument/2006/math">
                    <m:r>
                      <a:rPr lang="en-US" sz="1800" b="1" i="1">
                        <a:latin typeface="Cambria Math"/>
                      </a:rPr>
                      <m:t>𝜶</m:t>
                    </m:r>
                    <m:r>
                      <a:rPr lang="en-US" sz="1800" b="1" i="1">
                        <a:latin typeface="Cambria Math"/>
                      </a:rPr>
                      <m:t>+</m:t>
                    </m:r>
                    <m:acc>
                      <m:accPr>
                        <m:chr m:val="̃"/>
                        <m:ctrlPr>
                          <a:rPr lang="en-US" sz="1800" b="1" i="1">
                            <a:latin typeface="Cambria Math" panose="02040503050406030204" pitchFamily="18" charset="0"/>
                          </a:rPr>
                        </m:ctrlPr>
                      </m:accPr>
                      <m:e>
                        <m:r>
                          <a:rPr lang="en-US" sz="1800" b="1" i="1">
                            <a:latin typeface="Cambria Math"/>
                          </a:rPr>
                          <m:t>𝜶</m:t>
                        </m:r>
                      </m:e>
                    </m:acc>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𝟐</m:t>
                        </m:r>
                      </m:e>
                      <m:sup>
                        <m:r>
                          <a:rPr lang="en-US" sz="1800" b="1" i="1">
                            <a:latin typeface="Cambria Math"/>
                          </a:rPr>
                          <m:t>𝒏</m:t>
                        </m:r>
                      </m:sup>
                    </m:sSup>
                    <m:r>
                      <a:rPr lang="en-US" sz="1800" b="1" i="1">
                        <a:latin typeface="Cambria Math"/>
                      </a:rPr>
                      <m:t>−</m:t>
                    </m:r>
                    <m:r>
                      <a:rPr lang="en-US" sz="1800" b="1" i="1">
                        <a:latin typeface="Cambria Math"/>
                      </a:rPr>
                      <m:t>𝟏</m:t>
                    </m:r>
                  </m:oMath>
                </a14:m>
                <a:endParaRPr lang="en-US" sz="1900" dirty="0">
                  <a:latin typeface="Arial" charset="0"/>
                </a:endParaRPr>
              </a:p>
              <a:p>
                <a:pPr lvl="1"/>
                <a:r>
                  <a:rPr lang="en-US" sz="2200" dirty="0">
                    <a:latin typeface="Arial" charset="0"/>
                  </a:rPr>
                  <a:t>Two’s complement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a:rPr>
                          <m:t>𝜶</m:t>
                        </m:r>
                      </m:e>
                    </m:acc>
                  </m:oMath>
                </a14:m>
                <a:r>
                  <a:rPr lang="en-US" sz="2200" dirty="0">
                    <a:latin typeface="Arial" charset="0"/>
                  </a:rPr>
                  <a:t>)</a:t>
                </a:r>
              </a:p>
              <a:p>
                <a:pPr lvl="2"/>
                <a14:m>
                  <m:oMath xmlns:m="http://schemas.openxmlformats.org/officeDocument/2006/math">
                    <m:r>
                      <a:rPr lang="en-US" sz="1800" b="1" i="1">
                        <a:latin typeface="Cambria Math"/>
                      </a:rPr>
                      <m:t>𝜶</m:t>
                    </m:r>
                    <m:r>
                      <a:rPr lang="en-US" sz="1800" b="1" i="1">
                        <a:latin typeface="Cambria Math"/>
                      </a:rPr>
                      <m:t>+</m:t>
                    </m:r>
                    <m:acc>
                      <m:accPr>
                        <m:chr m:val="̅"/>
                        <m:ctrlPr>
                          <a:rPr lang="en-US" sz="1800" b="1" i="1">
                            <a:latin typeface="Cambria Math" panose="02040503050406030204" pitchFamily="18" charset="0"/>
                          </a:rPr>
                        </m:ctrlPr>
                      </m:accPr>
                      <m:e>
                        <m:r>
                          <a:rPr lang="en-US" sz="1800" b="1" i="1">
                            <a:latin typeface="Cambria Math"/>
                          </a:rPr>
                          <m:t>𝜶</m:t>
                        </m:r>
                      </m:e>
                    </m:acc>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𝟐</m:t>
                        </m:r>
                      </m:e>
                      <m:sup>
                        <m:r>
                          <a:rPr lang="en-US" sz="1800" b="1" i="1">
                            <a:latin typeface="Cambria Math"/>
                          </a:rPr>
                          <m:t>𝒏</m:t>
                        </m:r>
                      </m:sup>
                    </m:sSup>
                  </m:oMath>
                </a14:m>
                <a:endParaRPr lang="en-US" sz="1800" dirty="0"/>
              </a:p>
              <a:p>
                <a:pPr marL="594360" lvl="2" indent="0">
                  <a:buNone/>
                </a:pPr>
                <a:endParaRPr lang="en-US" sz="1900" dirty="0">
                  <a:latin typeface="Arial" charset="0"/>
                </a:endParaRPr>
              </a:p>
            </p:txBody>
          </p:sp>
        </mc:Choice>
        <mc:Fallback xmlns="">
          <p:sp>
            <p:nvSpPr>
              <p:cNvPr id="185347" name="Rectangle 3"/>
              <p:cNvSpPr>
                <a:spLocks noGrp="1" noRot="1" noChangeAspect="1" noMove="1" noResize="1" noEditPoints="1" noAdjustHandles="1" noChangeArrowheads="1" noChangeShapeType="1" noTextEdit="1"/>
              </p:cNvSpPr>
              <p:nvPr>
                <p:ph type="body" idx="1"/>
              </p:nvPr>
            </p:nvSpPr>
            <p:spPr>
              <a:xfrm>
                <a:off x="609600" y="1295400"/>
                <a:ext cx="7696200" cy="4572000"/>
              </a:xfrm>
              <a:blipFill>
                <a:blip r:embed="rId3"/>
                <a:stretch>
                  <a:fillRect l="-824" t="-1385" r="-494"/>
                </a:stretch>
              </a:blipFill>
              <a:extLst>
                <a:ext uri="{909E8E84-426E-40DD-AFC4-6F175D3DCCD1}">
                  <a14:hiddenFill xmlns:a14="http://schemas.microsoft.com/office/drawing/2010/main">
                    <a:solidFill>
                      <a:srgbClr val="E4F5FF"/>
                    </a:solidFill>
                  </a14:hiddenFill>
                </a:ext>
              </a:extLst>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dirty="0"/>
              <a:t>Signed Integer Representation</a:t>
            </a: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2713996848"/>
                  </p:ext>
                </p:extLst>
              </p:nvPr>
            </p:nvGraphicFramePr>
            <p:xfrm>
              <a:off x="1752601" y="4267200"/>
              <a:ext cx="8763001" cy="1813560"/>
            </p:xfrm>
            <a:graphic>
              <a:graphicData uri="http://schemas.openxmlformats.org/drawingml/2006/table">
                <a:tbl>
                  <a:tblPr firstRow="1" firstCol="1" bandRow="1">
                    <a:tableStyleId>{5C22544A-7EE6-4342-B048-85BDC9FD1C3A}</a:tableStyleId>
                  </a:tblPr>
                  <a:tblGrid>
                    <a:gridCol w="14478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2057401">
                      <a:extLst>
                        <a:ext uri="{9D8B030D-6E8A-4147-A177-3AD203B41FA5}">
                          <a16:colId xmlns:a16="http://schemas.microsoft.com/office/drawing/2014/main" val="20003"/>
                        </a:ext>
                      </a:extLst>
                    </a:gridCol>
                  </a:tblGrid>
                  <a:tr h="0">
                    <a:tc>
                      <a:txBody>
                        <a:bodyPr/>
                        <a:lstStyle/>
                        <a:p>
                          <a:pPr marL="0" marR="0" algn="just">
                            <a:spcBef>
                              <a:spcPts val="0"/>
                            </a:spcBef>
                            <a:spcAft>
                              <a:spcPts val="0"/>
                            </a:spcAft>
                          </a:pPr>
                          <a:r>
                            <a:rPr lang="en-US" sz="1800" dirty="0">
                              <a:effectLst/>
                            </a:rPr>
                            <a:t> </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Sign-and-Magnitude</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One’s </a:t>
                          </a:r>
                        </a:p>
                        <a:p>
                          <a:pPr marL="0" marR="0" algn="ctr">
                            <a:spcBef>
                              <a:spcPts val="0"/>
                            </a:spcBef>
                            <a:spcAft>
                              <a:spcPts val="0"/>
                            </a:spcAft>
                          </a:pPr>
                          <a:r>
                            <a:rPr lang="en-US" sz="1800" dirty="0">
                              <a:effectLst/>
                            </a:rPr>
                            <a:t>Complement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Two’s Complement</a:t>
                          </a:r>
                          <a:endParaRPr lang="en-US" sz="18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0"/>
                      </a:ext>
                    </a:extLst>
                  </a:tr>
                  <a:tr h="441960">
                    <a:tc>
                      <a:txBody>
                        <a:bodyPr/>
                        <a:lstStyle/>
                        <a:p>
                          <a:pPr marL="0" marR="0" algn="ctr">
                            <a:spcBef>
                              <a:spcPts val="0"/>
                            </a:spcBef>
                            <a:spcAft>
                              <a:spcPts val="0"/>
                            </a:spcAft>
                          </a:pPr>
                          <a:r>
                            <a:rPr lang="en-US" sz="1800" dirty="0">
                              <a:effectLst/>
                            </a:rPr>
                            <a:t>Range</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1800">
                              <a:effectLst/>
                            </a:rPr>
                            <a:t>Zero</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Two zeroes (</a:t>
                          </a:r>
                          <a14:m>
                            <m:oMath xmlns:m="http://schemas.openxmlformats.org/officeDocument/2006/math">
                              <m:r>
                                <a:rPr lang="en-US" sz="1800">
                                  <a:effectLst/>
                                  <a:latin typeface="Cambria Math"/>
                                </a:rPr>
                                <m:t>±0</m:t>
                              </m:r>
                            </m:oMath>
                          </a14:m>
                          <a:r>
                            <a:rPr lang="en-US" sz="1800" dirty="0">
                              <a:effectLst/>
                            </a:rPr>
                            <a: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 zeroes (</a:t>
                          </a:r>
                          <a14:m>
                            <m:oMath xmlns:m="http://schemas.openxmlformats.org/officeDocument/2006/math">
                              <m:r>
                                <a:rPr lang="en-US" sz="1800">
                                  <a:effectLst/>
                                  <a:latin typeface="Cambria Math"/>
                                </a:rPr>
                                <m:t>±0</m:t>
                              </m:r>
                            </m:oMath>
                          </a14:m>
                          <a:r>
                            <a:rPr lang="en-US" sz="1800">
                              <a:effectLst/>
                            </a:rPr>
                            <a:t>)</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One zero</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0">
                    <a:tc>
                      <a:txBody>
                        <a:bodyPr/>
                        <a:lstStyle/>
                        <a:p>
                          <a:pPr marL="0" marR="0" algn="ctr">
                            <a:spcBef>
                              <a:spcPts val="0"/>
                            </a:spcBef>
                            <a:spcAft>
                              <a:spcPts val="0"/>
                            </a:spcAft>
                          </a:pPr>
                          <a:r>
                            <a:rPr lang="en-US" sz="1800">
                              <a:effectLst/>
                            </a:rPr>
                            <a:t>Unique Numbers</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oMath>
                            </m:oMathPara>
                          </a14:m>
                          <a:endParaRPr lang="en-US" sz="18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713996848"/>
                  </p:ext>
                </p:extLst>
              </p:nvPr>
            </p:nvGraphicFramePr>
            <p:xfrm>
              <a:off x="1752601" y="4267200"/>
              <a:ext cx="8763001" cy="1813560"/>
            </p:xfrm>
            <a:graphic>
              <a:graphicData uri="http://schemas.openxmlformats.org/drawingml/2006/table">
                <a:tbl>
                  <a:tblPr firstRow="1" firstCol="1" bandRow="1">
                    <a:tableStyleId>{5C22544A-7EE6-4342-B048-85BDC9FD1C3A}</a:tableStyleId>
                  </a:tblPr>
                  <a:tblGrid>
                    <a:gridCol w="14478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2057401">
                      <a:extLst>
                        <a:ext uri="{9D8B030D-6E8A-4147-A177-3AD203B41FA5}">
                          <a16:colId xmlns:a16="http://schemas.microsoft.com/office/drawing/2014/main" val="20003"/>
                        </a:ext>
                      </a:extLst>
                    </a:gridCol>
                  </a:tblGrid>
                  <a:tr h="548640">
                    <a:tc>
                      <a:txBody>
                        <a:bodyPr/>
                        <a:lstStyle/>
                        <a:p>
                          <a:pPr marL="0" marR="0" algn="just">
                            <a:spcBef>
                              <a:spcPts val="0"/>
                            </a:spcBef>
                            <a:spcAft>
                              <a:spcPts val="0"/>
                            </a:spcAft>
                          </a:pPr>
                          <a:r>
                            <a:rPr lang="en-US" sz="1800" dirty="0">
                              <a:effectLst/>
                            </a:rPr>
                            <a:t> </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Sign-and-Magnitude</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One’s </a:t>
                          </a:r>
                        </a:p>
                        <a:p>
                          <a:pPr marL="0" marR="0" algn="ctr">
                            <a:spcBef>
                              <a:spcPts val="0"/>
                            </a:spcBef>
                            <a:spcAft>
                              <a:spcPts val="0"/>
                            </a:spcAft>
                          </a:pPr>
                          <a:r>
                            <a:rPr lang="en-US" sz="1800" dirty="0">
                              <a:effectLst/>
                            </a:rPr>
                            <a:t>Complement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Two’s Complement</a:t>
                          </a:r>
                          <a:endParaRPr lang="en-US" sz="18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0"/>
                      </a:ext>
                    </a:extLst>
                  </a:tr>
                  <a:tr h="441960">
                    <a:tc>
                      <a:txBody>
                        <a:bodyPr/>
                        <a:lstStyle/>
                        <a:p>
                          <a:pPr marL="0" marR="0" algn="ctr">
                            <a:spcBef>
                              <a:spcPts val="0"/>
                            </a:spcBef>
                            <a:spcAft>
                              <a:spcPts val="0"/>
                            </a:spcAft>
                          </a:pPr>
                          <a:r>
                            <a:rPr lang="en-US" sz="1800" dirty="0">
                              <a:effectLst/>
                            </a:rPr>
                            <a:t>Range</a:t>
                          </a:r>
                          <a:endParaRPr lang="en-US" sz="1800" dirty="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a:blip r:embed="rId4"/>
                          <a:stretch>
                            <a:fillRect l="-54762" t="-140000" r="-175714" b="-217143"/>
                          </a:stretch>
                        </a:blipFill>
                      </a:tcPr>
                    </a:tc>
                    <a:tc>
                      <a:txBody>
                        <a:bodyPr/>
                        <a:lstStyle/>
                        <a:p>
                          <a:endParaRPr lang="en-US"/>
                        </a:p>
                      </a:txBody>
                      <a:tcPr marL="68580" marR="68580" marT="0" marB="0" anchor="ctr">
                        <a:blipFill>
                          <a:blip r:embed="rId4"/>
                          <a:stretch>
                            <a:fillRect l="-158537" t="-140000" r="-80000" b="-217143"/>
                          </a:stretch>
                        </a:blipFill>
                      </a:tcPr>
                    </a:tc>
                    <a:tc>
                      <a:txBody>
                        <a:bodyPr/>
                        <a:lstStyle/>
                        <a:p>
                          <a:endParaRPr lang="en-US"/>
                        </a:p>
                      </a:txBody>
                      <a:tcPr marL="68580" marR="68580" marT="0" marB="0" anchor="ctr">
                        <a:blipFill>
                          <a:blip r:embed="rId4"/>
                          <a:stretch>
                            <a:fillRect l="-327160" t="-140000" r="-1235" b="-217143"/>
                          </a:stretch>
                        </a:blipFill>
                      </a:tcPr>
                    </a:tc>
                    <a:extLst>
                      <a:ext uri="{0D108BD9-81ED-4DB2-BD59-A6C34878D82A}">
                        <a16:rowId xmlns:a16="http://schemas.microsoft.com/office/drawing/2014/main" val="10001"/>
                      </a:ext>
                    </a:extLst>
                  </a:tr>
                  <a:tr h="274320">
                    <a:tc>
                      <a:txBody>
                        <a:bodyPr/>
                        <a:lstStyle/>
                        <a:p>
                          <a:pPr marL="0" marR="0" algn="ctr">
                            <a:spcBef>
                              <a:spcPts val="0"/>
                            </a:spcBef>
                            <a:spcAft>
                              <a:spcPts val="0"/>
                            </a:spcAft>
                          </a:pPr>
                          <a:r>
                            <a:rPr lang="en-US" sz="1800">
                              <a:effectLst/>
                            </a:rPr>
                            <a:t>Zero</a:t>
                          </a:r>
                          <a:endParaRPr lang="en-US" sz="180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a:blip r:embed="rId4"/>
                          <a:stretch>
                            <a:fillRect l="-54762" t="-381818" r="-175714" b="-245455"/>
                          </a:stretch>
                        </a:blipFill>
                      </a:tcPr>
                    </a:tc>
                    <a:tc>
                      <a:txBody>
                        <a:bodyPr/>
                        <a:lstStyle/>
                        <a:p>
                          <a:endParaRPr lang="en-US"/>
                        </a:p>
                      </a:txBody>
                      <a:tcPr marL="68580" marR="68580" marT="0" marB="0" anchor="ctr">
                        <a:blipFill>
                          <a:blip r:embed="rId4"/>
                          <a:stretch>
                            <a:fillRect l="-158537" t="-381818" r="-80000" b="-245455"/>
                          </a:stretch>
                        </a:blipFill>
                      </a:tcPr>
                    </a:tc>
                    <a:tc>
                      <a:txBody>
                        <a:bodyPr/>
                        <a:lstStyle/>
                        <a:p>
                          <a:pPr marL="0" marR="0" algn="ctr">
                            <a:spcBef>
                              <a:spcPts val="0"/>
                            </a:spcBef>
                            <a:spcAft>
                              <a:spcPts val="0"/>
                            </a:spcAft>
                          </a:pPr>
                          <a:r>
                            <a:rPr lang="en-US" sz="1800">
                              <a:effectLst/>
                            </a:rPr>
                            <a:t>One zero</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548640">
                    <a:tc>
                      <a:txBody>
                        <a:bodyPr/>
                        <a:lstStyle/>
                        <a:p>
                          <a:pPr marL="0" marR="0" algn="ctr">
                            <a:spcBef>
                              <a:spcPts val="0"/>
                            </a:spcBef>
                            <a:spcAft>
                              <a:spcPts val="0"/>
                            </a:spcAft>
                          </a:pPr>
                          <a:r>
                            <a:rPr lang="en-US" sz="1800">
                              <a:effectLst/>
                            </a:rPr>
                            <a:t>Unique Numbers</a:t>
                          </a:r>
                          <a:endParaRPr lang="en-US" sz="180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a:blip r:embed="rId4"/>
                          <a:stretch>
                            <a:fillRect l="-54762" t="-246512" r="-175714" b="-25581"/>
                          </a:stretch>
                        </a:blipFill>
                      </a:tcPr>
                    </a:tc>
                    <a:tc>
                      <a:txBody>
                        <a:bodyPr/>
                        <a:lstStyle/>
                        <a:p>
                          <a:endParaRPr lang="en-US"/>
                        </a:p>
                      </a:txBody>
                      <a:tcPr marL="68580" marR="68580" marT="0" marB="0" anchor="ctr">
                        <a:blipFill>
                          <a:blip r:embed="rId4"/>
                          <a:stretch>
                            <a:fillRect l="-158537" t="-246512" r="-80000" b="-25581"/>
                          </a:stretch>
                        </a:blipFill>
                      </a:tcPr>
                    </a:tc>
                    <a:tc>
                      <a:txBody>
                        <a:bodyPr/>
                        <a:lstStyle/>
                        <a:p>
                          <a:endParaRPr lang="en-US"/>
                        </a:p>
                      </a:txBody>
                      <a:tcPr marL="68580" marR="68580" marT="0" marB="0" anchor="ctr">
                        <a:blipFill>
                          <a:blip r:embed="rId4"/>
                          <a:stretch>
                            <a:fillRect l="-327160" t="-246512" r="-1235" b="-25581"/>
                          </a:stretch>
                        </a:blipFill>
                      </a:tcPr>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2877060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3C89448-AD74-4018-9305-3850ACD33B3A}" type="slidenum">
              <a:rPr lang="en-US"/>
              <a:pPr/>
              <a:t>11</a:t>
            </a:fld>
            <a:endParaRPr lang="en-US" dirty="0"/>
          </a:p>
        </p:txBody>
      </p:sp>
      <p:sp>
        <p:nvSpPr>
          <p:cNvPr id="187395" name="Rectangle 3"/>
          <p:cNvSpPr>
            <a:spLocks noGrp="1" noChangeArrowheads="1"/>
          </p:cNvSpPr>
          <p:nvPr>
            <p:ph type="body" idx="1"/>
          </p:nvPr>
        </p:nvSpPr>
        <p:spPr>
          <a:xfrm>
            <a:off x="732698" y="3039948"/>
            <a:ext cx="4419600" cy="3352800"/>
          </a:xfrm>
          <a:noFill/>
          <a:extLst>
            <a:ext uri="{909E8E84-426E-40DD-AFC4-6F175D3DCCD1}">
              <a14:hiddenFill xmlns:a14="http://schemas.microsoft.com/office/drawing/2010/main">
                <a:solidFill>
                  <a:srgbClr val="E4F5FF"/>
                </a:solidFill>
              </a14:hiddenFill>
            </a:ext>
          </a:extLst>
        </p:spPr>
        <p:txBody>
          <a:bodyPr>
            <a:normAutofit fontScale="77500" lnSpcReduction="20000"/>
          </a:bodyPr>
          <a:lstStyle/>
          <a:p>
            <a:r>
              <a:rPr lang="en-US" dirty="0"/>
              <a:t>Example:  in a 5-bit system</a:t>
            </a:r>
          </a:p>
          <a:p>
            <a:pPr lvl="1"/>
            <a:r>
              <a:rPr lang="en-US" dirty="0">
                <a:solidFill>
                  <a:schemeClr val="tx1"/>
                </a:solidFill>
                <a:latin typeface="Consolas" panose="020B0609020204030204" pitchFamily="49" charset="0"/>
                <a:cs typeface="Consolas" panose="020B0609020204030204" pitchFamily="49" charset="0"/>
              </a:rPr>
              <a:t>+7</a:t>
            </a:r>
            <a:r>
              <a:rPr lang="en-US" baseline="-25000" dirty="0">
                <a:solidFill>
                  <a:schemeClr val="tx1"/>
                </a:solidFill>
                <a:latin typeface="Consolas" panose="020B0609020204030204" pitchFamily="49" charset="0"/>
                <a:cs typeface="Consolas" panose="020B0609020204030204" pitchFamily="49" charset="0"/>
              </a:rPr>
              <a:t>10</a:t>
            </a:r>
            <a:r>
              <a:rPr lang="en-US" dirty="0">
                <a:solidFill>
                  <a:schemeClr val="tx1"/>
                </a:solidFill>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0</a:t>
            </a:r>
            <a:r>
              <a:rPr lang="en-US" dirty="0">
                <a:solidFill>
                  <a:srgbClr val="0000FF"/>
                </a:solidFill>
                <a:latin typeface="Consolas" panose="020B0609020204030204" pitchFamily="49" charset="0"/>
                <a:cs typeface="Consolas" panose="020B0609020204030204" pitchFamily="49" charset="0"/>
              </a:rPr>
              <a:t>0111</a:t>
            </a:r>
            <a:r>
              <a:rPr lang="en-US" baseline="-25000" dirty="0">
                <a:solidFill>
                  <a:schemeClr val="tx1"/>
                </a:solidFill>
                <a:latin typeface="Consolas" panose="020B0609020204030204" pitchFamily="49" charset="0"/>
                <a:cs typeface="Consolas" panose="020B0609020204030204" pitchFamily="49" charset="0"/>
              </a:rPr>
              <a:t>2</a:t>
            </a:r>
          </a:p>
          <a:p>
            <a:pPr lvl="1"/>
            <a:r>
              <a:rPr lang="en-US" dirty="0">
                <a:solidFill>
                  <a:schemeClr val="tx1"/>
                </a:solidFill>
                <a:latin typeface="Consolas" panose="020B0609020204030204" pitchFamily="49" charset="0"/>
                <a:cs typeface="Consolas" panose="020B0609020204030204" pitchFamily="49" charset="0"/>
              </a:rPr>
              <a:t>-7</a:t>
            </a:r>
            <a:r>
              <a:rPr lang="en-US" baseline="-25000" dirty="0">
                <a:solidFill>
                  <a:schemeClr val="tx1"/>
                </a:solidFill>
                <a:latin typeface="Consolas" panose="020B0609020204030204" pitchFamily="49" charset="0"/>
                <a:cs typeface="Consolas" panose="020B0609020204030204" pitchFamily="49" charset="0"/>
              </a:rPr>
              <a:t>10</a:t>
            </a:r>
            <a:r>
              <a:rPr lang="en-US" dirty="0">
                <a:solidFill>
                  <a:schemeClr val="tx1"/>
                </a:solidFill>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1</a:t>
            </a:r>
            <a:r>
              <a:rPr lang="en-US" dirty="0">
                <a:solidFill>
                  <a:srgbClr val="0000FF"/>
                </a:solidFill>
                <a:latin typeface="Consolas" panose="020B0609020204030204" pitchFamily="49" charset="0"/>
                <a:cs typeface="Consolas" panose="020B0609020204030204" pitchFamily="49" charset="0"/>
              </a:rPr>
              <a:t>0111</a:t>
            </a:r>
            <a:r>
              <a:rPr lang="en-US" baseline="-25000" dirty="0">
                <a:solidFill>
                  <a:schemeClr val="tx1"/>
                </a:solidFill>
                <a:latin typeface="Consolas" panose="020B0609020204030204" pitchFamily="49" charset="0"/>
                <a:cs typeface="Consolas" panose="020B0609020204030204" pitchFamily="49" charset="0"/>
              </a:rPr>
              <a:t>2</a:t>
            </a:r>
          </a:p>
          <a:p>
            <a:pPr lvl="1"/>
            <a:endParaRPr lang="en-US" dirty="0">
              <a:solidFill>
                <a:srgbClr val="0000FF"/>
              </a:solidFill>
              <a:latin typeface="Consolas" panose="020B0609020204030204" pitchFamily="49" charset="0"/>
              <a:cs typeface="Consolas" panose="020B0609020204030204" pitchFamily="49" charset="0"/>
            </a:endParaRPr>
          </a:p>
          <a:p>
            <a:r>
              <a:rPr lang="en-US" dirty="0"/>
              <a:t>Two ways to represent zero </a:t>
            </a:r>
          </a:p>
          <a:p>
            <a:pPr lvl="1"/>
            <a:r>
              <a:rPr lang="en-US" dirty="0">
                <a:solidFill>
                  <a:schemeClr val="tx1"/>
                </a:solidFill>
                <a:latin typeface="Consolas" panose="020B0609020204030204" pitchFamily="49" charset="0"/>
                <a:cs typeface="Consolas" panose="020B0609020204030204" pitchFamily="49" charset="0"/>
              </a:rPr>
              <a:t>+0</a:t>
            </a:r>
            <a:r>
              <a:rPr lang="en-US" baseline="-25000" dirty="0">
                <a:solidFill>
                  <a:schemeClr val="tx1"/>
                </a:solidFill>
                <a:latin typeface="Consolas" panose="020B0609020204030204" pitchFamily="49" charset="0"/>
                <a:cs typeface="Consolas" panose="020B0609020204030204" pitchFamily="49" charset="0"/>
              </a:rPr>
              <a:t>10</a:t>
            </a:r>
            <a:r>
              <a:rPr lang="en-US" dirty="0">
                <a:solidFill>
                  <a:schemeClr val="tx1"/>
                </a:solidFill>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0</a:t>
            </a:r>
            <a:r>
              <a:rPr lang="en-US" dirty="0">
                <a:solidFill>
                  <a:srgbClr val="0000FF"/>
                </a:solidFill>
                <a:latin typeface="Consolas" panose="020B0609020204030204" pitchFamily="49" charset="0"/>
                <a:cs typeface="Consolas" panose="020B0609020204030204" pitchFamily="49" charset="0"/>
              </a:rPr>
              <a:t>0000</a:t>
            </a:r>
            <a:r>
              <a:rPr lang="en-US" baseline="-25000" dirty="0">
                <a:solidFill>
                  <a:schemeClr val="tx1"/>
                </a:solidFill>
                <a:latin typeface="Consolas" panose="020B0609020204030204" pitchFamily="49" charset="0"/>
                <a:cs typeface="Consolas" panose="020B0609020204030204" pitchFamily="49" charset="0"/>
              </a:rPr>
              <a:t>2</a:t>
            </a:r>
            <a:r>
              <a:rPr lang="en-US" dirty="0">
                <a:solidFill>
                  <a:srgbClr val="0000FF"/>
                </a:solidFill>
                <a:latin typeface="Consolas" panose="020B0609020204030204" pitchFamily="49" charset="0"/>
                <a:cs typeface="Consolas" panose="020B0609020204030204" pitchFamily="49" charset="0"/>
              </a:rPr>
              <a:t> </a:t>
            </a:r>
          </a:p>
          <a:p>
            <a:pPr lvl="1"/>
            <a:r>
              <a:rPr lang="en-US" dirty="0">
                <a:solidFill>
                  <a:schemeClr val="tx1"/>
                </a:solidFill>
                <a:latin typeface="Consolas" panose="020B0609020204030204" pitchFamily="49" charset="0"/>
                <a:cs typeface="Consolas" panose="020B0609020204030204" pitchFamily="49" charset="0"/>
              </a:rPr>
              <a:t>-0</a:t>
            </a:r>
            <a:r>
              <a:rPr lang="en-US" baseline="-25000" dirty="0">
                <a:solidFill>
                  <a:schemeClr val="tx1"/>
                </a:solidFill>
                <a:latin typeface="Consolas" panose="020B0609020204030204" pitchFamily="49" charset="0"/>
                <a:cs typeface="Consolas" panose="020B0609020204030204" pitchFamily="49" charset="0"/>
              </a:rPr>
              <a:t>10</a:t>
            </a:r>
            <a:r>
              <a:rPr lang="en-US" dirty="0">
                <a:solidFill>
                  <a:schemeClr val="tx1"/>
                </a:solidFill>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1</a:t>
            </a:r>
            <a:r>
              <a:rPr lang="en-US" dirty="0">
                <a:solidFill>
                  <a:srgbClr val="0000FF"/>
                </a:solidFill>
                <a:latin typeface="Consolas" panose="020B0609020204030204" pitchFamily="49" charset="0"/>
                <a:cs typeface="Consolas" panose="020B0609020204030204" pitchFamily="49" charset="0"/>
              </a:rPr>
              <a:t>0000</a:t>
            </a:r>
            <a:r>
              <a:rPr lang="en-US" baseline="-25000" dirty="0">
                <a:solidFill>
                  <a:schemeClr val="tx1"/>
                </a:solidFill>
                <a:latin typeface="Consolas" panose="020B0609020204030204" pitchFamily="49" charset="0"/>
                <a:cs typeface="Consolas" panose="020B0609020204030204" pitchFamily="49" charset="0"/>
              </a:rPr>
              <a:t>2</a:t>
            </a:r>
            <a:endParaRPr lang="en-US" dirty="0">
              <a:solidFill>
                <a:schemeClr val="tx1"/>
              </a:solidFill>
              <a:latin typeface="Consolas" panose="020B0609020204030204" pitchFamily="49" charset="0"/>
              <a:cs typeface="Consolas" panose="020B0609020204030204" pitchFamily="49" charset="0"/>
            </a:endParaRPr>
          </a:p>
          <a:p>
            <a:pPr lvl="1"/>
            <a:endParaRPr lang="en-US" baseline="-25000" dirty="0">
              <a:solidFill>
                <a:schemeClr val="tx1"/>
              </a:solidFill>
              <a:latin typeface="Consolas" panose="020B0609020204030204" pitchFamily="49" charset="0"/>
              <a:cs typeface="Consolas" panose="020B0609020204030204" pitchFamily="49" charset="0"/>
            </a:endParaRPr>
          </a:p>
          <a:p>
            <a:r>
              <a:rPr lang="en-US" dirty="0">
                <a:cs typeface="Consolas" panose="020B0609020204030204" pitchFamily="49" charset="0"/>
              </a:rPr>
              <a:t>Not used in modern systems</a:t>
            </a:r>
          </a:p>
          <a:p>
            <a:pPr lvl="1"/>
            <a:r>
              <a:rPr lang="en-US" dirty="0">
                <a:cs typeface="Consolas" panose="020B0609020204030204" pitchFamily="49" charset="0"/>
              </a:rPr>
              <a:t>Hardware complexity</a:t>
            </a:r>
          </a:p>
          <a:p>
            <a:pPr lvl="1"/>
            <a:r>
              <a:rPr lang="en-US" dirty="0">
                <a:cs typeface="Consolas" panose="020B0609020204030204" pitchFamily="49" charset="0"/>
              </a:rPr>
              <a:t>Two zeros </a:t>
            </a:r>
            <a:endParaRPr lang="en-US" dirty="0">
              <a:solidFill>
                <a:schemeClr val="tx1"/>
              </a:solidFill>
              <a:cs typeface="Consolas" panose="020B0609020204030204" pitchFamily="49" charset="0"/>
            </a:endParaRPr>
          </a:p>
        </p:txBody>
      </p:sp>
      <p:sp>
        <p:nvSpPr>
          <p:cNvPr id="2" name="Title 1"/>
          <p:cNvSpPr>
            <a:spLocks noGrp="1"/>
          </p:cNvSpPr>
          <p:nvPr>
            <p:ph type="title"/>
          </p:nvPr>
        </p:nvSpPr>
        <p:spPr/>
        <p:txBody>
          <a:bodyPr>
            <a:normAutofit fontScale="90000"/>
          </a:bodyPr>
          <a:lstStyle/>
          <a:p>
            <a:r>
              <a:rPr lang="en-US" dirty="0"/>
              <a:t>Signed Integers</a:t>
            </a:r>
            <a:br>
              <a:rPr lang="en-US" dirty="0"/>
            </a:br>
            <a:r>
              <a:rPr lang="en-US" dirty="0">
                <a:solidFill>
                  <a:schemeClr val="accent2"/>
                </a:solidFill>
              </a:rPr>
              <a:t>Method 1: Signed Magnitude </a:t>
            </a:r>
          </a:p>
        </p:txBody>
      </p:sp>
      <mc:AlternateContent xmlns:mc="http://schemas.openxmlformats.org/markup-compatibility/2006" xmlns:a14="http://schemas.microsoft.com/office/drawing/2010/main">
        <mc:Choice Requires="a14">
          <p:sp>
            <p:nvSpPr>
              <p:cNvPr id="3" name="Rectangle 2"/>
              <p:cNvSpPr/>
              <p:nvPr/>
            </p:nvSpPr>
            <p:spPr>
              <a:xfrm>
                <a:off x="609600" y="1209354"/>
                <a:ext cx="5181600" cy="840423"/>
              </a:xfrm>
              <a:prstGeom prst="rect">
                <a:avLst/>
              </a:prstGeom>
            </p:spPr>
            <p:txBody>
              <a:bodyPr wrap="square">
                <a:spAutoFit/>
              </a:bodyPr>
              <a:lstStyle/>
              <a:p>
                <a:r>
                  <a:rPr lang="en-US" sz="2400" b="1" i="1" dirty="0"/>
                  <a:t>Sign-and-Magnitude:</a:t>
                </a:r>
                <a:endParaRPr lang="en-US" sz="2400" dirty="0"/>
              </a:p>
              <a:p>
                <a:pPr/>
                <a14:m>
                  <m:oMathPara xmlns:m="http://schemas.openxmlformats.org/officeDocument/2006/math">
                    <m:oMathParaPr>
                      <m:jc m:val="centerGroup"/>
                    </m:oMathParaPr>
                    <m:oMath xmlns:m="http://schemas.openxmlformats.org/officeDocument/2006/math">
                      <m:r>
                        <a:rPr lang="en-US" sz="2400" b="1" i="1">
                          <a:latin typeface="Cambria Math"/>
                        </a:rPr>
                        <m:t>𝒗𝒂𝒍𝒖𝒆</m:t>
                      </m:r>
                      <m:r>
                        <a:rPr lang="en-US" sz="2400" b="1" i="1">
                          <a:latin typeface="Cambria Math"/>
                        </a:rPr>
                        <m:t>=</m:t>
                      </m:r>
                      <m:sSup>
                        <m:sSupPr>
                          <m:ctrlPr>
                            <a:rPr lang="en-US" sz="2400" b="1" i="1">
                              <a:latin typeface="Cambria Math" panose="02040503050406030204" pitchFamily="18" charset="0"/>
                            </a:rPr>
                          </m:ctrlPr>
                        </m:sSupPr>
                        <m:e>
                          <m:r>
                            <a:rPr lang="en-US" sz="2400" b="1" i="1">
                              <a:latin typeface="Cambria Math"/>
                            </a:rPr>
                            <m:t>(−</m:t>
                          </m:r>
                          <m:r>
                            <a:rPr lang="en-US" sz="2400" b="1" i="1">
                              <a:latin typeface="Cambria Math"/>
                            </a:rPr>
                            <m:t>𝟏</m:t>
                          </m:r>
                          <m:r>
                            <a:rPr lang="en-US" sz="2400" b="1" i="1">
                              <a:latin typeface="Cambria Math"/>
                            </a:rPr>
                            <m:t>)</m:t>
                          </m:r>
                        </m:e>
                        <m:sup>
                          <m:r>
                            <a:rPr lang="en-US" sz="2400" b="1" i="1">
                              <a:solidFill>
                                <a:srgbClr val="FF0000"/>
                              </a:solidFill>
                              <a:latin typeface="Cambria Math"/>
                            </a:rPr>
                            <m:t>𝒔𝒊𝒈𝒏</m:t>
                          </m:r>
                        </m:sup>
                      </m:sSup>
                      <m:r>
                        <a:rPr lang="en-US" sz="2400" b="1" i="1">
                          <a:latin typeface="Cambria Math"/>
                        </a:rPr>
                        <m:t>×</m:t>
                      </m:r>
                      <m:r>
                        <a:rPr lang="en-US" sz="2400" b="1" i="1">
                          <a:solidFill>
                            <a:srgbClr val="0000FF"/>
                          </a:solidFill>
                          <a:latin typeface="Cambria Math"/>
                        </a:rPr>
                        <m:t>𝑴𝒂𝒈𝒏𝒊𝒕𝒖𝒅𝒆</m:t>
                      </m:r>
                    </m:oMath>
                  </m:oMathPara>
                </a14:m>
                <a:endParaRPr lang="en-US" sz="2400" dirty="0">
                  <a:solidFill>
                    <a:srgbClr val="0000FF"/>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609600" y="1209354"/>
                <a:ext cx="5181600" cy="840423"/>
              </a:xfrm>
              <a:prstGeom prst="rect">
                <a:avLst/>
              </a:prstGeom>
              <a:blipFill>
                <a:blip r:embed="rId3"/>
                <a:stretch>
                  <a:fillRect l="-1956" t="-5970" b="-8955"/>
                </a:stretch>
              </a:blipFill>
            </p:spPr>
            <p:txBody>
              <a:bodyPr/>
              <a:lstStyle/>
              <a:p>
                <a:r>
                  <a:rPr lang="en-US">
                    <a:noFill/>
                  </a:rPr>
                  <a:t> </a:t>
                </a:r>
              </a:p>
            </p:txBody>
          </p:sp>
        </mc:Fallback>
      </mc:AlternateContent>
      <p:sp>
        <p:nvSpPr>
          <p:cNvPr id="5" name="TextBox 4"/>
          <p:cNvSpPr txBox="1"/>
          <p:nvPr/>
        </p:nvSpPr>
        <p:spPr>
          <a:xfrm>
            <a:off x="1222430" y="2116131"/>
            <a:ext cx="3744936" cy="646331"/>
          </a:xfrm>
          <a:prstGeom prst="rect">
            <a:avLst/>
          </a:prstGeom>
          <a:noFill/>
        </p:spPr>
        <p:txBody>
          <a:bodyPr wrap="none" rtlCol="0">
            <a:spAutoFit/>
          </a:bodyPr>
          <a:lstStyle/>
          <a:p>
            <a:pPr marL="342900" indent="-342900">
              <a:buFont typeface="Arial" panose="020B0604020202020204" pitchFamily="34" charset="0"/>
              <a:buChar char="•"/>
            </a:pPr>
            <a:r>
              <a:rPr lang="en-US" dirty="0"/>
              <a:t>The most significant bit is the sign.</a:t>
            </a:r>
          </a:p>
          <a:p>
            <a:pPr marL="342900" indent="-342900">
              <a:buFont typeface="Arial" panose="020B0604020202020204" pitchFamily="34" charset="0"/>
              <a:buChar char="•"/>
            </a:pPr>
            <a:r>
              <a:rPr lang="en-US" dirty="0"/>
              <a:t>The rest bits are magnitude.</a:t>
            </a:r>
          </a:p>
        </p:txBody>
      </p:sp>
      <p:pic>
        <p:nvPicPr>
          <p:cNvPr id="419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0216" y="2181627"/>
            <a:ext cx="4343400" cy="4099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a:xfrm rot="636563">
            <a:off x="6100221" y="3736092"/>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20917649">
            <a:off x="9593218" y="3755591"/>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6200000">
            <a:off x="7816268" y="2242132"/>
            <a:ext cx="979064"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2864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7C8D44-3667-46F6-9772-CC52308E2A7F}" type="slidenum">
              <a:rPr kumimoji="0" lang="en-US" smtClean="0"/>
              <a:pPr/>
              <a:t>12</a:t>
            </a:fld>
            <a:endParaRPr kumimoji="0" lang="en-US" dirty="0"/>
          </a:p>
        </p:txBody>
      </p:sp>
      <p:sp>
        <p:nvSpPr>
          <p:cNvPr id="4" name="Title 3"/>
          <p:cNvSpPr>
            <a:spLocks noGrp="1"/>
          </p:cNvSpPr>
          <p:nvPr>
            <p:ph type="title"/>
          </p:nvPr>
        </p:nvSpPr>
        <p:spPr/>
        <p:txBody>
          <a:bodyPr>
            <a:normAutofit fontScale="90000"/>
          </a:bodyPr>
          <a:lstStyle/>
          <a:p>
            <a:r>
              <a:rPr lang="en-US" dirty="0"/>
              <a:t>Signed Integers</a:t>
            </a:r>
            <a:br>
              <a:rPr lang="en-US" dirty="0"/>
            </a:br>
            <a:r>
              <a:rPr lang="en-US" dirty="0">
                <a:solidFill>
                  <a:schemeClr val="accent2"/>
                </a:solidFill>
              </a:rPr>
              <a:t>Method 2: One’s Complement</a:t>
            </a:r>
          </a:p>
        </p:txBody>
      </p:sp>
      <mc:AlternateContent xmlns:mc="http://schemas.openxmlformats.org/markup-compatibility/2006" xmlns:a14="http://schemas.microsoft.com/office/drawing/2010/main">
        <mc:Choice Requires="a14">
          <p:sp>
            <p:nvSpPr>
              <p:cNvPr id="5" name="Rectangle 4"/>
              <p:cNvSpPr/>
              <p:nvPr/>
            </p:nvSpPr>
            <p:spPr>
              <a:xfrm>
                <a:off x="609600" y="1262270"/>
                <a:ext cx="3962400" cy="707886"/>
              </a:xfrm>
              <a:prstGeom prst="rect">
                <a:avLst/>
              </a:prstGeom>
            </p:spPr>
            <p:txBody>
              <a:bodyPr wrap="square">
                <a:spAutoFit/>
              </a:bodyPr>
              <a:lstStyle/>
              <a:p>
                <a:r>
                  <a:rPr lang="en-US" sz="2000" b="1" i="1" dirty="0"/>
                  <a:t>One’s Complement (</a:t>
                </a:r>
                <a14:m>
                  <m:oMath xmlns:m="http://schemas.openxmlformats.org/officeDocument/2006/math">
                    <m:acc>
                      <m:accPr>
                        <m:chr m:val="̃"/>
                        <m:ctrlPr>
                          <a:rPr lang="en-US" sz="2000" b="1" i="1">
                            <a:latin typeface="Cambria Math" panose="02040503050406030204" pitchFamily="18" charset="0"/>
                          </a:rPr>
                        </m:ctrlPr>
                      </m:accPr>
                      <m:e>
                        <m:r>
                          <a:rPr lang="en-US" sz="2000" b="1" i="1">
                            <a:latin typeface="Cambria Math"/>
                          </a:rPr>
                          <m:t>𝜶</m:t>
                        </m:r>
                      </m:e>
                    </m:acc>
                  </m:oMath>
                </a14:m>
                <a:r>
                  <a:rPr lang="en-US" sz="2000" b="1" i="1" dirty="0"/>
                  <a:t>):</a:t>
                </a:r>
                <a:endParaRPr lang="en-US" sz="2000" dirty="0"/>
              </a:p>
              <a:p>
                <a:pPr/>
                <a14:m>
                  <m:oMathPara xmlns:m="http://schemas.openxmlformats.org/officeDocument/2006/math">
                    <m:oMathParaPr>
                      <m:jc m:val="centerGroup"/>
                    </m:oMathParaPr>
                    <m:oMath xmlns:m="http://schemas.openxmlformats.org/officeDocument/2006/math">
                      <m:r>
                        <a:rPr lang="en-US" sz="2000" b="1" i="1">
                          <a:latin typeface="Cambria Math"/>
                        </a:rPr>
                        <m:t>𝜶</m:t>
                      </m:r>
                      <m:r>
                        <a:rPr lang="en-US" sz="2000" b="1" i="1">
                          <a:latin typeface="Cambria Math"/>
                        </a:rPr>
                        <m:t>+</m:t>
                      </m:r>
                      <m:acc>
                        <m:accPr>
                          <m:chr m:val="̃"/>
                          <m:ctrlPr>
                            <a:rPr lang="en-US" sz="2000" b="1" i="1">
                              <a:latin typeface="Cambria Math" panose="02040503050406030204" pitchFamily="18" charset="0"/>
                            </a:rPr>
                          </m:ctrlPr>
                        </m:accPr>
                        <m:e>
                          <m:r>
                            <a:rPr lang="en-US" sz="2000" b="1" i="1">
                              <a:latin typeface="Cambria Math"/>
                            </a:rPr>
                            <m:t>𝜶</m:t>
                          </m:r>
                        </m:e>
                      </m:acc>
                      <m:r>
                        <a:rPr lang="en-US" sz="2000" b="1" i="1">
                          <a:latin typeface="Cambria Math"/>
                        </a:rPr>
                        <m:t>=</m:t>
                      </m:r>
                      <m:sSup>
                        <m:sSupPr>
                          <m:ctrlPr>
                            <a:rPr lang="en-US" sz="2000" b="1" i="1">
                              <a:latin typeface="Cambria Math" panose="02040503050406030204" pitchFamily="18" charset="0"/>
                            </a:rPr>
                          </m:ctrlPr>
                        </m:sSupPr>
                        <m:e>
                          <m:r>
                            <a:rPr lang="en-US" sz="2000" b="1" i="1">
                              <a:latin typeface="Cambria Math"/>
                            </a:rPr>
                            <m:t>𝟐</m:t>
                          </m:r>
                        </m:e>
                        <m:sup>
                          <m:r>
                            <a:rPr lang="en-US" sz="2000" b="1" i="1">
                              <a:latin typeface="Cambria Math"/>
                            </a:rPr>
                            <m:t>𝒏</m:t>
                          </m:r>
                        </m:sup>
                      </m:sSup>
                      <m:r>
                        <a:rPr lang="en-US" sz="2000" b="1" i="1">
                          <a:latin typeface="Cambria Math"/>
                        </a:rPr>
                        <m:t>−</m:t>
                      </m:r>
                      <m:r>
                        <a:rPr lang="en-US" sz="2000" b="1" i="1">
                          <a:latin typeface="Cambria Math"/>
                        </a:rPr>
                        <m:t>𝟏</m:t>
                      </m:r>
                    </m:oMath>
                  </m:oMathPara>
                </a14:m>
                <a:endParaRPr lang="en-US" sz="2000" dirty="0"/>
              </a:p>
            </p:txBody>
          </p:sp>
        </mc:Choice>
        <mc:Fallback xmlns="">
          <p:sp>
            <p:nvSpPr>
              <p:cNvPr id="5" name="Rectangle 4"/>
              <p:cNvSpPr>
                <a:spLocks noRot="1" noChangeAspect="1" noMove="1" noResize="1" noEditPoints="1" noAdjustHandles="1" noChangeArrowheads="1" noChangeShapeType="1" noTextEdit="1"/>
              </p:cNvSpPr>
              <p:nvPr/>
            </p:nvSpPr>
            <p:spPr>
              <a:xfrm>
                <a:off x="609600" y="1262270"/>
                <a:ext cx="3962400" cy="707886"/>
              </a:xfrm>
              <a:prstGeom prst="rect">
                <a:avLst/>
              </a:prstGeom>
              <a:blipFill>
                <a:blip r:embed="rId3"/>
                <a:stretch>
                  <a:fillRect l="-1603" t="-5263"/>
                </a:stretch>
              </a:blipFill>
            </p:spPr>
            <p:txBody>
              <a:bodyPr/>
              <a:lstStyle/>
              <a:p>
                <a:r>
                  <a:rPr lang="en-US">
                    <a:noFill/>
                  </a:rPr>
                  <a:t> </a:t>
                </a:r>
              </a:p>
            </p:txBody>
          </p:sp>
        </mc:Fallback>
      </mc:AlternateContent>
      <p:pic>
        <p:nvPicPr>
          <p:cNvPr id="430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166536"/>
            <a:ext cx="3967537" cy="3744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886759" y="3330618"/>
            <a:ext cx="2743200" cy="923330"/>
          </a:xfrm>
          <a:prstGeom prst="rect">
            <a:avLst/>
          </a:prstGeom>
        </p:spPr>
        <p:txBody>
          <a:bodyPr wrap="square">
            <a:spAutoFit/>
          </a:bodyPr>
          <a:lstStyle/>
          <a:p>
            <a:r>
              <a:rPr lang="en-US" dirty="0"/>
              <a:t>Example:  in a 5-bit system</a:t>
            </a:r>
          </a:p>
          <a:p>
            <a:pPr lvl="1"/>
            <a:r>
              <a:rPr lang="en-US" dirty="0">
                <a:latin typeface="Consolas" panose="020B0609020204030204" pitchFamily="49" charset="0"/>
                <a:cs typeface="Consolas" panose="020B0609020204030204" pitchFamily="49" charset="0"/>
              </a:rPr>
              <a:t>+7</a:t>
            </a:r>
            <a:r>
              <a:rPr lang="en-US" baseline="-25000" dirty="0">
                <a:latin typeface="Consolas" panose="020B0609020204030204" pitchFamily="49" charset="0"/>
                <a:cs typeface="Consolas" panose="020B0609020204030204" pitchFamily="49" charset="0"/>
              </a:rPr>
              <a:t>10</a:t>
            </a:r>
            <a:r>
              <a:rPr lang="en-US" dirty="0">
                <a:latin typeface="Consolas" panose="020B0609020204030204" pitchFamily="49" charset="0"/>
                <a:cs typeface="Consolas" panose="020B0609020204030204" pitchFamily="49" charset="0"/>
              </a:rPr>
              <a:t> = </a:t>
            </a:r>
            <a:r>
              <a:rPr lang="en-US" dirty="0">
                <a:solidFill>
                  <a:srgbClr val="0000FF"/>
                </a:solidFill>
                <a:latin typeface="Consolas" panose="020B0609020204030204" pitchFamily="49" charset="0"/>
                <a:cs typeface="Consolas" panose="020B0609020204030204" pitchFamily="49" charset="0"/>
              </a:rPr>
              <a:t>00111</a:t>
            </a:r>
            <a:r>
              <a:rPr lang="en-US" baseline="-25000" dirty="0">
                <a:latin typeface="Consolas" panose="020B0609020204030204" pitchFamily="49" charset="0"/>
                <a:cs typeface="Consolas" panose="020B0609020204030204" pitchFamily="49" charset="0"/>
              </a:rPr>
              <a:t>2</a:t>
            </a:r>
          </a:p>
          <a:p>
            <a:pPr lvl="1"/>
            <a:r>
              <a:rPr lang="en-US" dirty="0">
                <a:latin typeface="Consolas" panose="020B0609020204030204" pitchFamily="49" charset="0"/>
                <a:cs typeface="Consolas" panose="020B0609020204030204" pitchFamily="49" charset="0"/>
              </a:rPr>
              <a:t>-7</a:t>
            </a:r>
            <a:r>
              <a:rPr lang="en-US" baseline="-25000" dirty="0">
                <a:latin typeface="Consolas" panose="020B0609020204030204" pitchFamily="49" charset="0"/>
                <a:cs typeface="Consolas" panose="020B0609020204030204" pitchFamily="49" charset="0"/>
              </a:rPr>
              <a:t>10</a:t>
            </a:r>
            <a:r>
              <a:rPr lang="en-US" dirty="0">
                <a:latin typeface="Consolas" panose="020B0609020204030204" pitchFamily="49" charset="0"/>
                <a:cs typeface="Consolas" panose="020B0609020204030204" pitchFamily="49" charset="0"/>
              </a:rPr>
              <a:t> = </a:t>
            </a:r>
            <a:r>
              <a:rPr lang="en-US" dirty="0">
                <a:solidFill>
                  <a:srgbClr val="0000FF"/>
                </a:solidFill>
                <a:latin typeface="Consolas" panose="020B0609020204030204" pitchFamily="49" charset="0"/>
                <a:cs typeface="Consolas" panose="020B0609020204030204" pitchFamily="49" charset="0"/>
              </a:rPr>
              <a:t>11000</a:t>
            </a:r>
            <a:r>
              <a:rPr lang="en-US" baseline="-25000" dirty="0">
                <a:latin typeface="Consolas" panose="020B0609020204030204" pitchFamily="49" charset="0"/>
                <a:cs typeface="Consolas" panose="020B0609020204030204" pitchFamily="49" charset="0"/>
              </a:rPr>
              <a:t>2</a:t>
            </a:r>
          </a:p>
        </p:txBody>
      </p:sp>
      <p:sp>
        <p:nvSpPr>
          <p:cNvPr id="7" name="Rectangle 6"/>
          <p:cNvSpPr/>
          <p:nvPr/>
        </p:nvSpPr>
        <p:spPr>
          <a:xfrm>
            <a:off x="6781800" y="1445833"/>
            <a:ext cx="3657601" cy="1200329"/>
          </a:xfrm>
          <a:prstGeom prst="rect">
            <a:avLst/>
          </a:prstGeom>
        </p:spPr>
        <p:txBody>
          <a:bodyPr wrap="square">
            <a:spAutoFit/>
          </a:bodyPr>
          <a:lstStyle/>
          <a:p>
            <a:r>
              <a:rPr lang="en-US" b="1" dirty="0">
                <a:solidFill>
                  <a:srgbClr val="C00000"/>
                </a:solidFill>
              </a:rPr>
              <a:t>The one's complement representation of a negative binary number is the bitwise NOT of its positive counterpart. </a:t>
            </a:r>
          </a:p>
        </p:txBody>
      </p:sp>
      <p:sp>
        <p:nvSpPr>
          <p:cNvPr id="8" name="Rectangle 7"/>
          <p:cNvSpPr/>
          <p:nvPr/>
        </p:nvSpPr>
        <p:spPr>
          <a:xfrm>
            <a:off x="6477000" y="4938404"/>
            <a:ext cx="4724400" cy="923330"/>
          </a:xfrm>
          <a:prstGeom prst="rect">
            <a:avLst/>
          </a:prstGeom>
        </p:spPr>
        <p:txBody>
          <a:bodyPr wrap="square">
            <a:spAutoFit/>
          </a:bodyPr>
          <a:lstStyle/>
          <a:p>
            <a:pPr lvl="1"/>
            <a:r>
              <a:rPr lang="en-US" dirty="0">
                <a:latin typeface="Consolas" panose="020B0609020204030204" pitchFamily="49" charset="0"/>
                <a:cs typeface="Consolas" panose="020B0609020204030204" pitchFamily="49" charset="0"/>
              </a:rPr>
              <a:t>+7</a:t>
            </a:r>
            <a:r>
              <a:rPr lang="en-US" baseline="-25000" dirty="0">
                <a:latin typeface="Consolas" panose="020B0609020204030204" pitchFamily="49" charset="0"/>
                <a:cs typeface="Consolas" panose="020B0609020204030204" pitchFamily="49" charset="0"/>
              </a:rPr>
              <a:t>10</a:t>
            </a:r>
            <a:r>
              <a:rPr lang="en-US" dirty="0">
                <a:latin typeface="Consolas" panose="020B0609020204030204" pitchFamily="49" charset="0"/>
                <a:cs typeface="Consolas" panose="020B0609020204030204" pitchFamily="49" charset="0"/>
              </a:rPr>
              <a:t> + (-7</a:t>
            </a:r>
            <a:r>
              <a:rPr lang="en-US" baseline="-25000" dirty="0">
                <a:latin typeface="Consolas" panose="020B0609020204030204" pitchFamily="49" charset="0"/>
                <a:cs typeface="Consolas" panose="020B0609020204030204" pitchFamily="49" charset="0"/>
              </a:rPr>
              <a:t>10</a:t>
            </a:r>
            <a:r>
              <a:rPr lang="en-US" dirty="0">
                <a:latin typeface="Consolas" panose="020B0609020204030204" pitchFamily="49" charset="0"/>
                <a:cs typeface="Consolas" panose="020B0609020204030204" pitchFamily="49" charset="0"/>
              </a:rPr>
              <a:t>) = </a:t>
            </a:r>
            <a:r>
              <a:rPr lang="en-US" dirty="0">
                <a:solidFill>
                  <a:srgbClr val="0000FF"/>
                </a:solidFill>
                <a:latin typeface="Consolas" panose="020B0609020204030204" pitchFamily="49" charset="0"/>
                <a:cs typeface="Consolas" panose="020B0609020204030204" pitchFamily="49" charset="0"/>
              </a:rPr>
              <a:t>00111</a:t>
            </a:r>
            <a:r>
              <a:rPr lang="en-US" baseline="-25000" dirty="0">
                <a:latin typeface="Consolas" panose="020B0609020204030204" pitchFamily="49" charset="0"/>
                <a:cs typeface="Consolas" panose="020B0609020204030204" pitchFamily="49" charset="0"/>
              </a:rPr>
              <a:t>2</a:t>
            </a:r>
            <a:r>
              <a:rPr lang="en-US" dirty="0">
                <a:solidFill>
                  <a:srgbClr val="0000FF"/>
                </a:solidFill>
                <a:latin typeface="Consolas" panose="020B0609020204030204" pitchFamily="49" charset="0"/>
                <a:cs typeface="Consolas" panose="020B0609020204030204" pitchFamily="49" charset="0"/>
              </a:rPr>
              <a:t> + 11000</a:t>
            </a:r>
            <a:r>
              <a:rPr lang="en-US" baseline="-25000" dirty="0">
                <a:latin typeface="Consolas" panose="020B0609020204030204" pitchFamily="49" charset="0"/>
                <a:cs typeface="Consolas" panose="020B0609020204030204" pitchFamily="49" charset="0"/>
              </a:rPr>
              <a:t>2 </a:t>
            </a:r>
          </a:p>
          <a:p>
            <a:pPr lvl="1"/>
            <a:r>
              <a:rPr lang="en-US" baseline="-25000"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 11111</a:t>
            </a:r>
            <a:r>
              <a:rPr lang="en-US" baseline="-25000" dirty="0">
                <a:latin typeface="Consolas" panose="020B0609020204030204" pitchFamily="49" charset="0"/>
                <a:cs typeface="Consolas" panose="020B0609020204030204" pitchFamily="49" charset="0"/>
              </a:rPr>
              <a:t>2</a:t>
            </a:r>
            <a:r>
              <a:rPr lang="en-US" dirty="0">
                <a:latin typeface="Consolas" panose="020B0609020204030204" pitchFamily="49" charset="0"/>
                <a:cs typeface="Consolas" panose="020B0609020204030204" pitchFamily="49" charset="0"/>
              </a:rPr>
              <a:t> </a:t>
            </a:r>
          </a:p>
          <a:p>
            <a:pPr lvl="1"/>
            <a:r>
              <a:rPr lang="en-US" baseline="-25000"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 2</a:t>
            </a:r>
            <a:r>
              <a:rPr lang="en-US" baseline="30000" dirty="0">
                <a:latin typeface="Consolas" panose="020B0609020204030204" pitchFamily="49" charset="0"/>
                <a:cs typeface="Consolas" panose="020B0609020204030204" pitchFamily="49" charset="0"/>
              </a:rPr>
              <a:t>5</a:t>
            </a:r>
            <a:r>
              <a:rPr lang="en-US" dirty="0">
                <a:latin typeface="Consolas" panose="020B0609020204030204" pitchFamily="49" charset="0"/>
                <a:cs typeface="Consolas" panose="020B0609020204030204" pitchFamily="49" charset="0"/>
              </a:rPr>
              <a:t> - 1</a:t>
            </a:r>
            <a:endParaRPr lang="en-US" baseline="-25000" dirty="0">
              <a:latin typeface="Consolas" panose="020B0609020204030204" pitchFamily="49" charset="0"/>
              <a:cs typeface="Consolas" panose="020B0609020204030204" pitchFamily="49" charset="0"/>
            </a:endParaRPr>
          </a:p>
        </p:txBody>
      </p:sp>
      <p:sp>
        <p:nvSpPr>
          <p:cNvPr id="9" name="Oval 8"/>
          <p:cNvSpPr/>
          <p:nvPr/>
        </p:nvSpPr>
        <p:spPr>
          <a:xfrm rot="636563">
            <a:off x="1097288" y="3584767"/>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20917649">
            <a:off x="4322879" y="3590142"/>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9211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7C8D44-3667-46F6-9772-CC52308E2A7F}" type="slidenum">
              <a:rPr kumimoji="0" lang="en-US" smtClean="0"/>
              <a:pPr/>
              <a:t>13</a:t>
            </a:fld>
            <a:endParaRPr kumimoji="0" lang="en-US" dirty="0"/>
          </a:p>
        </p:txBody>
      </p:sp>
      <p:sp>
        <p:nvSpPr>
          <p:cNvPr id="4" name="Title 3"/>
          <p:cNvSpPr>
            <a:spLocks noGrp="1"/>
          </p:cNvSpPr>
          <p:nvPr>
            <p:ph type="title"/>
          </p:nvPr>
        </p:nvSpPr>
        <p:spPr/>
        <p:txBody>
          <a:bodyPr>
            <a:normAutofit fontScale="90000"/>
          </a:bodyPr>
          <a:lstStyle/>
          <a:p>
            <a:r>
              <a:rPr lang="en-US" dirty="0"/>
              <a:t>Signed Integers</a:t>
            </a:r>
            <a:br>
              <a:rPr lang="en-US" dirty="0"/>
            </a:br>
            <a:r>
              <a:rPr lang="en-US" dirty="0">
                <a:solidFill>
                  <a:schemeClr val="accent2"/>
                </a:solidFill>
              </a:rPr>
              <a:t>Method 3: Two’s Complement (TC)</a:t>
            </a: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228533"/>
            <a:ext cx="4202424"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Rectangle 4"/>
              <p:cNvSpPr/>
              <p:nvPr/>
            </p:nvSpPr>
            <p:spPr>
              <a:xfrm>
                <a:off x="609600" y="1290259"/>
                <a:ext cx="3352800" cy="707886"/>
              </a:xfrm>
              <a:prstGeom prst="rect">
                <a:avLst/>
              </a:prstGeom>
            </p:spPr>
            <p:txBody>
              <a:bodyPr wrap="square">
                <a:spAutoFit/>
              </a:bodyPr>
              <a:lstStyle/>
              <a:p>
                <a:r>
                  <a:rPr lang="en-US" sz="2000" b="1" i="1" dirty="0"/>
                  <a:t>Two’s Complement (</a:t>
                </a:r>
                <a14:m>
                  <m:oMath xmlns:m="http://schemas.openxmlformats.org/officeDocument/2006/math">
                    <m:acc>
                      <m:accPr>
                        <m:chr m:val="̅"/>
                        <m:ctrlPr>
                          <a:rPr lang="en-US" sz="2000" b="1" i="1">
                            <a:latin typeface="Cambria Math" panose="02040503050406030204" pitchFamily="18" charset="0"/>
                          </a:rPr>
                        </m:ctrlPr>
                      </m:accPr>
                      <m:e>
                        <m:r>
                          <a:rPr lang="en-US" sz="2000" b="1" i="1">
                            <a:latin typeface="Cambria Math"/>
                          </a:rPr>
                          <m:t>𝜶</m:t>
                        </m:r>
                      </m:e>
                    </m:acc>
                  </m:oMath>
                </a14:m>
                <a:r>
                  <a:rPr lang="en-US" sz="2000" b="1" i="1" dirty="0"/>
                  <a:t>):</a:t>
                </a:r>
                <a:endParaRPr lang="en-US" sz="2000" dirty="0"/>
              </a:p>
              <a:p>
                <a:pPr/>
                <a14:m>
                  <m:oMathPara xmlns:m="http://schemas.openxmlformats.org/officeDocument/2006/math">
                    <m:oMathParaPr>
                      <m:jc m:val="centerGroup"/>
                    </m:oMathParaPr>
                    <m:oMath xmlns:m="http://schemas.openxmlformats.org/officeDocument/2006/math">
                      <m:r>
                        <a:rPr lang="en-US" sz="2000" b="1" i="1">
                          <a:latin typeface="Cambria Math"/>
                        </a:rPr>
                        <m:t>𝜶</m:t>
                      </m:r>
                      <m:r>
                        <a:rPr lang="en-US" sz="2000" b="1" i="1">
                          <a:latin typeface="Cambria Math"/>
                        </a:rPr>
                        <m:t>+</m:t>
                      </m:r>
                      <m:acc>
                        <m:accPr>
                          <m:chr m:val="̅"/>
                          <m:ctrlPr>
                            <a:rPr lang="en-US" sz="2000" b="1" i="1">
                              <a:latin typeface="Cambria Math" panose="02040503050406030204" pitchFamily="18" charset="0"/>
                            </a:rPr>
                          </m:ctrlPr>
                        </m:accPr>
                        <m:e>
                          <m:r>
                            <a:rPr lang="en-US" sz="2000" b="1" i="1">
                              <a:latin typeface="Cambria Math"/>
                            </a:rPr>
                            <m:t>𝜶</m:t>
                          </m:r>
                        </m:e>
                      </m:acc>
                      <m:r>
                        <a:rPr lang="en-US" sz="2000" b="1" i="1">
                          <a:latin typeface="Cambria Math"/>
                        </a:rPr>
                        <m:t>=</m:t>
                      </m:r>
                      <m:sSup>
                        <m:sSupPr>
                          <m:ctrlPr>
                            <a:rPr lang="en-US" sz="2000" b="1" i="1">
                              <a:latin typeface="Cambria Math" panose="02040503050406030204" pitchFamily="18" charset="0"/>
                            </a:rPr>
                          </m:ctrlPr>
                        </m:sSupPr>
                        <m:e>
                          <m:r>
                            <a:rPr lang="en-US" sz="2000" b="1" i="1">
                              <a:latin typeface="Cambria Math"/>
                            </a:rPr>
                            <m:t>𝟐</m:t>
                          </m:r>
                        </m:e>
                        <m:sup>
                          <m:r>
                            <a:rPr lang="en-US" sz="2000" b="1" i="1">
                              <a:latin typeface="Cambria Math"/>
                            </a:rPr>
                            <m:t>𝒏</m:t>
                          </m:r>
                        </m:sup>
                      </m:sSup>
                    </m:oMath>
                  </m:oMathPara>
                </a14:m>
                <a:endParaRPr lang="en-US" sz="2000" dirty="0"/>
              </a:p>
            </p:txBody>
          </p:sp>
        </mc:Choice>
        <mc:Fallback xmlns="">
          <p:sp>
            <p:nvSpPr>
              <p:cNvPr id="5" name="Rectangle 4"/>
              <p:cNvSpPr>
                <a:spLocks noRot="1" noChangeAspect="1" noMove="1" noResize="1" noEditPoints="1" noAdjustHandles="1" noChangeArrowheads="1" noChangeShapeType="1" noTextEdit="1"/>
              </p:cNvSpPr>
              <p:nvPr/>
            </p:nvSpPr>
            <p:spPr>
              <a:xfrm>
                <a:off x="609600" y="1290259"/>
                <a:ext cx="3352800" cy="707886"/>
              </a:xfrm>
              <a:prstGeom prst="rect">
                <a:avLst/>
              </a:prstGeom>
              <a:blipFill>
                <a:blip r:embed="rId4"/>
                <a:stretch>
                  <a:fillRect l="-1894" t="-5263"/>
                </a:stretch>
              </a:blipFill>
            </p:spPr>
            <p:txBody>
              <a:bodyPr/>
              <a:lstStyle/>
              <a:p>
                <a:r>
                  <a:rPr lang="en-US">
                    <a:noFill/>
                  </a:rPr>
                  <a:t> </a:t>
                </a:r>
              </a:p>
            </p:txBody>
          </p:sp>
        </mc:Fallback>
      </mc:AlternateContent>
      <p:sp>
        <p:nvSpPr>
          <p:cNvPr id="6" name="Rectangle 5"/>
          <p:cNvSpPr/>
          <p:nvPr/>
        </p:nvSpPr>
        <p:spPr>
          <a:xfrm>
            <a:off x="6337317" y="1538741"/>
            <a:ext cx="3996538" cy="923330"/>
          </a:xfrm>
          <a:prstGeom prst="rect">
            <a:avLst/>
          </a:prstGeom>
        </p:spPr>
        <p:txBody>
          <a:bodyPr wrap="square">
            <a:spAutoFit/>
          </a:bodyPr>
          <a:lstStyle/>
          <a:p>
            <a:r>
              <a:rPr lang="en-US" b="1" dirty="0">
                <a:solidFill>
                  <a:srgbClr val="C00000"/>
                </a:solidFill>
              </a:rPr>
              <a:t>TC of a negative number can be obtained by the bitwise NOT of its positive counterpart plus one. </a:t>
            </a:r>
          </a:p>
        </p:txBody>
      </p:sp>
      <p:graphicFrame>
        <p:nvGraphicFramePr>
          <p:cNvPr id="8" name="Table 7"/>
          <p:cNvGraphicFramePr>
            <a:graphicFrameLocks noGrp="1"/>
          </p:cNvGraphicFramePr>
          <p:nvPr>
            <p:extLst>
              <p:ext uri="{D42A27DB-BD31-4B8C-83A1-F6EECF244321}">
                <p14:modId xmlns:p14="http://schemas.microsoft.com/office/powerpoint/2010/main" val="1435606154"/>
              </p:ext>
            </p:extLst>
          </p:nvPr>
        </p:nvGraphicFramePr>
        <p:xfrm>
          <a:off x="6998978" y="3673163"/>
          <a:ext cx="4090718" cy="1745926"/>
        </p:xfrm>
        <a:graphic>
          <a:graphicData uri="http://schemas.openxmlformats.org/drawingml/2006/table">
            <a:tbl>
              <a:tblPr firstRow="1" firstCol="1" bandRow="1">
                <a:tableStyleId>{5C22544A-7EE6-4342-B048-85BDC9FD1C3A}</a:tableStyleId>
              </a:tblPr>
              <a:tblGrid>
                <a:gridCol w="1957118">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tblGrid>
              <a:tr h="330199">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Binary</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Decimal</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35348">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Original number</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0b00011</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3</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470696">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Step 1: Invert every bit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err="1">
                          <a:effectLst/>
                          <a:latin typeface="Consolas" panose="020B0609020204030204" pitchFamily="49" charset="0"/>
                          <a:cs typeface="Consolas" panose="020B0609020204030204" pitchFamily="49" charset="0"/>
                        </a:rPr>
                        <a:t>0b11100</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306821">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2: Add 1</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0b00001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377386">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Two’s complement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err="1">
                          <a:effectLst/>
                          <a:latin typeface="Consolas" panose="020B0609020204030204" pitchFamily="49" charset="0"/>
                          <a:cs typeface="Consolas" panose="020B0609020204030204" pitchFamily="49" charset="0"/>
                        </a:rPr>
                        <a:t>0b11101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-3</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bl>
          </a:graphicData>
        </a:graphic>
      </p:graphicFrame>
      <p:sp>
        <p:nvSpPr>
          <p:cNvPr id="9" name="TextBox 8"/>
          <p:cNvSpPr txBox="1"/>
          <p:nvPr/>
        </p:nvSpPr>
        <p:spPr>
          <a:xfrm>
            <a:off x="6395772" y="2882951"/>
            <a:ext cx="2270480" cy="369332"/>
          </a:xfrm>
          <a:prstGeom prst="rect">
            <a:avLst/>
          </a:prstGeom>
          <a:noFill/>
        </p:spPr>
        <p:txBody>
          <a:bodyPr wrap="square" rtlCol="0">
            <a:spAutoFit/>
          </a:bodyPr>
          <a:lstStyle/>
          <a:p>
            <a:r>
              <a:rPr lang="en-US" dirty="0"/>
              <a:t>Example </a:t>
            </a:r>
            <a:r>
              <a:rPr lang="en-US" b="1" dirty="0">
                <a:latin typeface="Consolas" panose="020B0609020204030204" pitchFamily="49" charset="0"/>
                <a:cs typeface="Consolas" panose="020B0609020204030204" pitchFamily="49" charset="0"/>
              </a:rPr>
              <a:t>1</a:t>
            </a:r>
            <a:r>
              <a:rPr lang="en-US" dirty="0"/>
              <a:t>:  </a:t>
            </a:r>
            <a:r>
              <a:rPr lang="en-US" dirty="0">
                <a:solidFill>
                  <a:srgbClr val="C00000"/>
                </a:solidFill>
              </a:rPr>
              <a:t>TC(3)</a:t>
            </a:r>
          </a:p>
        </p:txBody>
      </p:sp>
      <p:sp>
        <p:nvSpPr>
          <p:cNvPr id="10" name="Oval 9"/>
          <p:cNvSpPr/>
          <p:nvPr/>
        </p:nvSpPr>
        <p:spPr>
          <a:xfrm rot="18357225">
            <a:off x="3613456" y="2584487"/>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2867065">
            <a:off x="1681987" y="2570992"/>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19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7C8D44-3667-46F6-9772-CC52308E2A7F}" type="slidenum">
              <a:rPr kumimoji="0" lang="en-US" smtClean="0"/>
              <a:pPr/>
              <a:t>14</a:t>
            </a:fld>
            <a:endParaRPr kumimoji="0" lang="en-US" dirty="0"/>
          </a:p>
        </p:txBody>
      </p:sp>
      <p:sp>
        <p:nvSpPr>
          <p:cNvPr id="4" name="Title 3"/>
          <p:cNvSpPr>
            <a:spLocks noGrp="1"/>
          </p:cNvSpPr>
          <p:nvPr>
            <p:ph type="title"/>
          </p:nvPr>
        </p:nvSpPr>
        <p:spPr/>
        <p:txBody>
          <a:bodyPr>
            <a:normAutofit fontScale="90000"/>
          </a:bodyPr>
          <a:lstStyle/>
          <a:p>
            <a:r>
              <a:rPr lang="en-US" dirty="0"/>
              <a:t>Signed Integers</a:t>
            </a:r>
            <a:br>
              <a:rPr lang="en-US" dirty="0"/>
            </a:br>
            <a:r>
              <a:rPr lang="en-US" dirty="0">
                <a:solidFill>
                  <a:schemeClr val="accent2"/>
                </a:solidFill>
              </a:rPr>
              <a:t>Method 3: Two’s Complement (TC)</a:t>
            </a: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146663"/>
            <a:ext cx="4202424"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Rectangle 4"/>
              <p:cNvSpPr/>
              <p:nvPr/>
            </p:nvSpPr>
            <p:spPr>
              <a:xfrm>
                <a:off x="609600" y="1219200"/>
                <a:ext cx="3352800" cy="707886"/>
              </a:xfrm>
              <a:prstGeom prst="rect">
                <a:avLst/>
              </a:prstGeom>
            </p:spPr>
            <p:txBody>
              <a:bodyPr wrap="square">
                <a:spAutoFit/>
              </a:bodyPr>
              <a:lstStyle/>
              <a:p>
                <a:r>
                  <a:rPr lang="en-US" sz="2000" b="1" i="1" dirty="0"/>
                  <a:t>Two’s Complement (TC)</a:t>
                </a:r>
                <a:endParaRPr lang="en-US" sz="2000" dirty="0"/>
              </a:p>
              <a:p>
                <a:pPr/>
                <a14:m>
                  <m:oMathPara xmlns:m="http://schemas.openxmlformats.org/officeDocument/2006/math">
                    <m:oMathParaPr>
                      <m:jc m:val="centerGroup"/>
                    </m:oMathParaPr>
                    <m:oMath xmlns:m="http://schemas.openxmlformats.org/officeDocument/2006/math">
                      <m:r>
                        <a:rPr lang="en-US" sz="2000" b="1" i="1">
                          <a:latin typeface="Cambria Math"/>
                        </a:rPr>
                        <m:t>𝜶</m:t>
                      </m:r>
                      <m:r>
                        <a:rPr lang="en-US" sz="2000" b="1" i="1">
                          <a:latin typeface="Cambria Math"/>
                        </a:rPr>
                        <m:t>+</m:t>
                      </m:r>
                      <m:acc>
                        <m:accPr>
                          <m:chr m:val="̅"/>
                          <m:ctrlPr>
                            <a:rPr lang="en-US" sz="2000" b="1" i="1">
                              <a:latin typeface="Cambria Math" panose="02040503050406030204" pitchFamily="18" charset="0"/>
                            </a:rPr>
                          </m:ctrlPr>
                        </m:accPr>
                        <m:e>
                          <m:r>
                            <a:rPr lang="en-US" sz="2000" b="1" i="1">
                              <a:latin typeface="Cambria Math"/>
                            </a:rPr>
                            <m:t>𝜶</m:t>
                          </m:r>
                        </m:e>
                      </m:acc>
                      <m:r>
                        <a:rPr lang="en-US" sz="2000" b="1" i="1">
                          <a:latin typeface="Cambria Math"/>
                        </a:rPr>
                        <m:t>=</m:t>
                      </m:r>
                      <m:sSup>
                        <m:sSupPr>
                          <m:ctrlPr>
                            <a:rPr lang="en-US" sz="2000" b="1" i="1">
                              <a:latin typeface="Cambria Math" panose="02040503050406030204" pitchFamily="18" charset="0"/>
                            </a:rPr>
                          </m:ctrlPr>
                        </m:sSupPr>
                        <m:e>
                          <m:r>
                            <a:rPr lang="en-US" sz="2000" b="1" i="1">
                              <a:latin typeface="Cambria Math"/>
                            </a:rPr>
                            <m:t>𝟐</m:t>
                          </m:r>
                        </m:e>
                        <m:sup>
                          <m:r>
                            <a:rPr lang="en-US" sz="2000" b="1" i="1">
                              <a:latin typeface="Cambria Math"/>
                            </a:rPr>
                            <m:t>𝒏</m:t>
                          </m:r>
                        </m:sup>
                      </m:sSup>
                    </m:oMath>
                  </m:oMathPara>
                </a14:m>
                <a:endParaRPr lang="en-US" sz="2000" dirty="0"/>
              </a:p>
            </p:txBody>
          </p:sp>
        </mc:Choice>
        <mc:Fallback xmlns="">
          <p:sp>
            <p:nvSpPr>
              <p:cNvPr id="5" name="Rectangle 4"/>
              <p:cNvSpPr>
                <a:spLocks noRot="1" noChangeAspect="1" noMove="1" noResize="1" noEditPoints="1" noAdjustHandles="1" noChangeArrowheads="1" noChangeShapeType="1" noTextEdit="1"/>
              </p:cNvSpPr>
              <p:nvPr/>
            </p:nvSpPr>
            <p:spPr>
              <a:xfrm>
                <a:off x="609600" y="1219200"/>
                <a:ext cx="3352800" cy="707886"/>
              </a:xfrm>
              <a:prstGeom prst="rect">
                <a:avLst/>
              </a:prstGeom>
              <a:blipFill>
                <a:blip r:embed="rId4"/>
                <a:stretch>
                  <a:fillRect l="-1894" t="-5357"/>
                </a:stretch>
              </a:blipFill>
            </p:spPr>
            <p:txBody>
              <a:bodyPr/>
              <a:lstStyle/>
              <a:p>
                <a:r>
                  <a:rPr lang="en-US">
                    <a:noFill/>
                  </a:rPr>
                  <a:t> </a:t>
                </a:r>
              </a:p>
            </p:txBody>
          </p:sp>
        </mc:Fallback>
      </mc:AlternateContent>
      <p:sp>
        <p:nvSpPr>
          <p:cNvPr id="6" name="Rectangle 5"/>
          <p:cNvSpPr/>
          <p:nvPr/>
        </p:nvSpPr>
        <p:spPr>
          <a:xfrm>
            <a:off x="6274009" y="1465421"/>
            <a:ext cx="3996538" cy="923330"/>
          </a:xfrm>
          <a:prstGeom prst="rect">
            <a:avLst/>
          </a:prstGeom>
        </p:spPr>
        <p:txBody>
          <a:bodyPr wrap="square">
            <a:spAutoFit/>
          </a:bodyPr>
          <a:lstStyle/>
          <a:p>
            <a:r>
              <a:rPr lang="en-US" b="1" dirty="0">
                <a:solidFill>
                  <a:srgbClr val="C00000"/>
                </a:solidFill>
              </a:rPr>
              <a:t>TC of a negative number can be obtained by the bitwise NOT of its positive counterpart plus one. </a:t>
            </a:r>
          </a:p>
        </p:txBody>
      </p:sp>
      <p:sp>
        <p:nvSpPr>
          <p:cNvPr id="9" name="TextBox 8"/>
          <p:cNvSpPr txBox="1"/>
          <p:nvPr/>
        </p:nvSpPr>
        <p:spPr>
          <a:xfrm>
            <a:off x="6585174" y="2985747"/>
            <a:ext cx="1855957" cy="369332"/>
          </a:xfrm>
          <a:prstGeom prst="rect">
            <a:avLst/>
          </a:prstGeom>
          <a:noFill/>
        </p:spPr>
        <p:txBody>
          <a:bodyPr wrap="none" rtlCol="0">
            <a:spAutoFit/>
          </a:bodyPr>
          <a:lstStyle/>
          <a:p>
            <a:r>
              <a:rPr lang="en-US" dirty="0"/>
              <a:t>Example 2: </a:t>
            </a:r>
            <a:r>
              <a:rPr lang="en-US" dirty="0">
                <a:solidFill>
                  <a:srgbClr val="C00000"/>
                </a:solidFill>
              </a:rPr>
              <a:t>TC(-3)</a:t>
            </a:r>
          </a:p>
        </p:txBody>
      </p:sp>
      <p:graphicFrame>
        <p:nvGraphicFramePr>
          <p:cNvPr id="3" name="Table 2"/>
          <p:cNvGraphicFramePr>
            <a:graphicFrameLocks noGrp="1"/>
          </p:cNvGraphicFramePr>
          <p:nvPr>
            <p:extLst>
              <p:ext uri="{D42A27DB-BD31-4B8C-83A1-F6EECF244321}">
                <p14:modId xmlns:p14="http://schemas.microsoft.com/office/powerpoint/2010/main" val="1975676079"/>
              </p:ext>
            </p:extLst>
          </p:nvPr>
        </p:nvGraphicFramePr>
        <p:xfrm>
          <a:off x="6947023" y="3820154"/>
          <a:ext cx="4209248" cy="1524000"/>
        </p:xfrm>
        <a:graphic>
          <a:graphicData uri="http://schemas.openxmlformats.org/drawingml/2006/table">
            <a:tbl>
              <a:tblPr firstRow="1" firstCol="1" bandRow="1">
                <a:tableStyleId>{5C22544A-7EE6-4342-B048-85BDC9FD1C3A}</a:tableStyleId>
              </a:tblPr>
              <a:tblGrid>
                <a:gridCol w="1999449">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990599">
                  <a:extLst>
                    <a:ext uri="{9D8B030D-6E8A-4147-A177-3AD203B41FA5}">
                      <a16:colId xmlns:a16="http://schemas.microsoft.com/office/drawing/2014/main" val="20002"/>
                    </a:ext>
                  </a:extLst>
                </a:gridCol>
              </a:tblGrid>
              <a:tr h="304800">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Binary</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Decimal</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Original number</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0b11101</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-3</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1: Invert every bit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0b00010</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2: Add 1</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0b00001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Two’s complement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0b00011</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3</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bl>
          </a:graphicData>
        </a:graphic>
      </p:graphicFrame>
      <p:sp>
        <p:nvSpPr>
          <p:cNvPr id="10" name="Oval 9"/>
          <p:cNvSpPr/>
          <p:nvPr/>
        </p:nvSpPr>
        <p:spPr>
          <a:xfrm rot="18357225">
            <a:off x="3689656" y="2502617"/>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2867065">
            <a:off x="1758187" y="2489122"/>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929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8305800" y="1284376"/>
            <a:ext cx="3428999" cy="4629329"/>
          </a:xfrm>
          <a:prstGeom prst="roundRect">
            <a:avLst/>
          </a:prstGeom>
          <a:solidFill>
            <a:schemeClr val="accent1">
              <a:lumMod val="20000"/>
              <a:lumOff val="80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Comparison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15</a:t>
            </a:fld>
            <a:endParaRPr kumimoji="0" lang="en-US"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1450"/>
            <a:ext cx="3146886" cy="286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8140" y="1371600"/>
            <a:ext cx="3148061"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p:nvPr/>
        </p:nvPicPr>
        <p:blipFill>
          <a:blip r:embed="rId4"/>
          <a:srcRect/>
          <a:stretch>
            <a:fillRect/>
          </a:stretch>
        </p:blipFill>
        <p:spPr bwMode="auto">
          <a:xfrm>
            <a:off x="8433433" y="1430425"/>
            <a:ext cx="3079750" cy="2825750"/>
          </a:xfrm>
          <a:prstGeom prst="rect">
            <a:avLst/>
          </a:prstGeom>
          <a:noFill/>
          <a:ln w="9525">
            <a:noFill/>
            <a:miter lim="800000"/>
            <a:headEnd/>
            <a:tailEnd/>
          </a:ln>
        </p:spPr>
      </p:pic>
      <p:sp>
        <p:nvSpPr>
          <p:cNvPr id="6" name="Rectangle 5"/>
          <p:cNvSpPr/>
          <p:nvPr/>
        </p:nvSpPr>
        <p:spPr>
          <a:xfrm>
            <a:off x="5048785" y="4672358"/>
            <a:ext cx="2227780" cy="1200329"/>
          </a:xfrm>
          <a:prstGeom prst="rect">
            <a:avLst/>
          </a:prstGeom>
        </p:spPr>
        <p:txBody>
          <a:bodyPr wrap="square">
            <a:spAutoFit/>
          </a:bodyPr>
          <a:lstStyle/>
          <a:p>
            <a:r>
              <a:rPr lang="en-US" dirty="0"/>
              <a:t>One’s complement representation</a:t>
            </a:r>
          </a:p>
          <a:p>
            <a:r>
              <a:rPr lang="en-US" dirty="0">
                <a:solidFill>
                  <a:srgbClr val="C00000"/>
                </a:solidFill>
              </a:rPr>
              <a:t>Negative = invert all bits of a positive</a:t>
            </a:r>
          </a:p>
        </p:txBody>
      </p:sp>
      <p:sp>
        <p:nvSpPr>
          <p:cNvPr id="8" name="Rectangle 7"/>
          <p:cNvSpPr/>
          <p:nvPr/>
        </p:nvSpPr>
        <p:spPr>
          <a:xfrm>
            <a:off x="9074784" y="4661333"/>
            <a:ext cx="2016359" cy="1200329"/>
          </a:xfrm>
          <a:prstGeom prst="rect">
            <a:avLst/>
          </a:prstGeom>
        </p:spPr>
        <p:txBody>
          <a:bodyPr wrap="square">
            <a:spAutoFit/>
          </a:bodyPr>
          <a:lstStyle/>
          <a:p>
            <a:r>
              <a:rPr lang="en-US" dirty="0"/>
              <a:t>Two’s Complement representation</a:t>
            </a:r>
          </a:p>
          <a:p>
            <a:r>
              <a:rPr lang="en-US" dirty="0">
                <a:solidFill>
                  <a:srgbClr val="C00000"/>
                </a:solidFill>
              </a:rPr>
              <a:t>TC = invert all bits, then plus </a:t>
            </a:r>
            <a:r>
              <a:rPr lang="en-US" dirty="0">
                <a:solidFill>
                  <a:srgbClr val="C00000"/>
                </a:solidFill>
                <a:latin typeface="Consolas" pitchFamily="49" charset="0"/>
                <a:cs typeface="Consolas" pitchFamily="49" charset="0"/>
              </a:rPr>
              <a:t>1</a:t>
            </a:r>
          </a:p>
        </p:txBody>
      </p:sp>
      <p:sp>
        <p:nvSpPr>
          <p:cNvPr id="4" name="Rectangle 3"/>
          <p:cNvSpPr/>
          <p:nvPr/>
        </p:nvSpPr>
        <p:spPr>
          <a:xfrm>
            <a:off x="1077349" y="4730131"/>
            <a:ext cx="2675673" cy="1200329"/>
          </a:xfrm>
          <a:prstGeom prst="rect">
            <a:avLst/>
          </a:prstGeom>
        </p:spPr>
        <p:txBody>
          <a:bodyPr wrap="square">
            <a:spAutoFit/>
          </a:bodyPr>
          <a:lstStyle/>
          <a:p>
            <a:r>
              <a:rPr lang="en-US" dirty="0"/>
              <a:t>Signed magnitude representation</a:t>
            </a:r>
          </a:p>
          <a:p>
            <a:r>
              <a:rPr lang="en-US" dirty="0">
                <a:solidFill>
                  <a:srgbClr val="C00000"/>
                </a:solidFill>
                <a:latin typeface="Consolas" pitchFamily="49" charset="0"/>
                <a:cs typeface="Consolas" pitchFamily="49" charset="0"/>
              </a:rPr>
              <a:t>0</a:t>
            </a:r>
            <a:r>
              <a:rPr lang="en-US" dirty="0">
                <a:solidFill>
                  <a:srgbClr val="C00000"/>
                </a:solidFill>
              </a:rPr>
              <a:t> = positive</a:t>
            </a:r>
          </a:p>
          <a:p>
            <a:r>
              <a:rPr lang="en-US" dirty="0">
                <a:solidFill>
                  <a:srgbClr val="C00000"/>
                </a:solidFill>
                <a:latin typeface="Consolas" pitchFamily="49" charset="0"/>
                <a:cs typeface="Consolas" pitchFamily="49" charset="0"/>
              </a:rPr>
              <a:t>1</a:t>
            </a:r>
            <a:r>
              <a:rPr lang="en-US" dirty="0">
                <a:solidFill>
                  <a:srgbClr val="C00000"/>
                </a:solidFill>
              </a:rPr>
              <a:t> = negative</a:t>
            </a:r>
          </a:p>
        </p:txBody>
      </p:sp>
      <p:sp>
        <p:nvSpPr>
          <p:cNvPr id="9" name="TextBox 8"/>
          <p:cNvSpPr txBox="1"/>
          <p:nvPr/>
        </p:nvSpPr>
        <p:spPr>
          <a:xfrm>
            <a:off x="8663669" y="5983554"/>
            <a:ext cx="2828018" cy="369332"/>
          </a:xfrm>
          <a:prstGeom prst="rect">
            <a:avLst/>
          </a:prstGeom>
          <a:noFill/>
        </p:spPr>
        <p:txBody>
          <a:bodyPr wrap="none" rtlCol="0">
            <a:spAutoFit/>
          </a:bodyPr>
          <a:lstStyle/>
          <a:p>
            <a:r>
              <a:rPr lang="en-US" dirty="0">
                <a:solidFill>
                  <a:srgbClr val="0000FF"/>
                </a:solidFill>
              </a:rPr>
              <a:t>Used in modern computers!</a:t>
            </a:r>
          </a:p>
        </p:txBody>
      </p:sp>
    </p:spTree>
    <p:extLst>
      <p:ext uri="{BB962C8B-B14F-4D97-AF65-F5344CB8AC3E}">
        <p14:creationId xmlns:p14="http://schemas.microsoft.com/office/powerpoint/2010/main" val="727195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15B04-437F-474A-B7BE-D630BA3FEA18}"/>
              </a:ext>
            </a:extLst>
          </p:cNvPr>
          <p:cNvSpPr>
            <a:spLocks noGrp="1"/>
          </p:cNvSpPr>
          <p:nvPr>
            <p:ph type="title"/>
          </p:nvPr>
        </p:nvSpPr>
        <p:spPr/>
        <p:txBody>
          <a:bodyPr>
            <a:normAutofit fontScale="90000"/>
          </a:bodyPr>
          <a:lstStyle/>
          <a:p>
            <a:r>
              <a:rPr lang="en-US" dirty="0"/>
              <a:t>Range of Signed Integers</a:t>
            </a:r>
            <a:br>
              <a:rPr lang="en-US" dirty="0"/>
            </a:br>
            <a:r>
              <a:rPr lang="en-US" dirty="0"/>
              <a:t>(Two’s Complement)</a:t>
            </a:r>
          </a:p>
        </p:txBody>
      </p:sp>
      <p:sp>
        <p:nvSpPr>
          <p:cNvPr id="3" name="Slide Number Placeholder 2">
            <a:extLst>
              <a:ext uri="{FF2B5EF4-FFF2-40B4-BE49-F238E27FC236}">
                <a16:creationId xmlns:a16="http://schemas.microsoft.com/office/drawing/2014/main" id="{CD769408-F06B-B447-9D5C-D530E6861A14}"/>
              </a:ext>
            </a:extLst>
          </p:cNvPr>
          <p:cNvSpPr>
            <a:spLocks noGrp="1"/>
          </p:cNvSpPr>
          <p:nvPr>
            <p:ph type="sldNum" sz="quarter" idx="12"/>
          </p:nvPr>
        </p:nvSpPr>
        <p:spPr/>
        <p:txBody>
          <a:bodyPr/>
          <a:lstStyle/>
          <a:p>
            <a:fld id="{EA7C8D44-3667-46F6-9772-CC52308E2A7F}" type="slidenum">
              <a:rPr kumimoji="0" lang="en-US" smtClean="0"/>
              <a:pPr/>
              <a:t>16</a:t>
            </a:fld>
            <a:endParaRPr kumimoji="0" lang="en-US" dirty="0"/>
          </a:p>
        </p:txBody>
      </p:sp>
      <p:graphicFrame>
        <p:nvGraphicFramePr>
          <p:cNvPr id="5" name="Table 4">
            <a:extLst>
              <a:ext uri="{FF2B5EF4-FFF2-40B4-BE49-F238E27FC236}">
                <a16:creationId xmlns:a16="http://schemas.microsoft.com/office/drawing/2014/main" id="{BC24311B-E1D8-904F-8F58-7536EEABD684}"/>
              </a:ext>
            </a:extLst>
          </p:cNvPr>
          <p:cNvGraphicFramePr>
            <a:graphicFrameLocks noGrp="1"/>
          </p:cNvGraphicFramePr>
          <p:nvPr>
            <p:extLst>
              <p:ext uri="{D42A27DB-BD31-4B8C-83A1-F6EECF244321}">
                <p14:modId xmlns:p14="http://schemas.microsoft.com/office/powerpoint/2010/main" val="3092357538"/>
              </p:ext>
            </p:extLst>
          </p:nvPr>
        </p:nvGraphicFramePr>
        <p:xfrm>
          <a:off x="1932071" y="4084077"/>
          <a:ext cx="8458200" cy="233008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3190717045"/>
                    </a:ext>
                  </a:extLst>
                </a:gridCol>
                <a:gridCol w="4421981">
                  <a:extLst>
                    <a:ext uri="{9D8B030D-6E8A-4147-A177-3AD203B41FA5}">
                      <a16:colId xmlns:a16="http://schemas.microsoft.com/office/drawing/2014/main" val="1430391139"/>
                    </a:ext>
                  </a:extLst>
                </a:gridCol>
                <a:gridCol w="1674019">
                  <a:extLst>
                    <a:ext uri="{9D8B030D-6E8A-4147-A177-3AD203B41FA5}">
                      <a16:colId xmlns:a16="http://schemas.microsoft.com/office/drawing/2014/main" val="2800719782"/>
                    </a:ext>
                  </a:extLst>
                </a:gridCol>
              </a:tblGrid>
              <a:tr h="422500">
                <a:tc>
                  <a:txBody>
                    <a:bodyPr/>
                    <a:lstStyle/>
                    <a:p>
                      <a:r>
                        <a:rPr lang="en-US" dirty="0"/>
                        <a:t>Storage Size</a:t>
                      </a:r>
                    </a:p>
                  </a:txBody>
                  <a:tcPr/>
                </a:tc>
                <a:tc>
                  <a:txBody>
                    <a:bodyPr/>
                    <a:lstStyle/>
                    <a:p>
                      <a:r>
                        <a:rPr lang="en-US" dirty="0"/>
                        <a:t>Range</a:t>
                      </a:r>
                    </a:p>
                  </a:txBody>
                  <a:tcPr/>
                </a:tc>
                <a:tc>
                  <a:txBody>
                    <a:bodyPr/>
                    <a:lstStyle/>
                    <a:p>
                      <a:r>
                        <a:rPr lang="en-US" dirty="0"/>
                        <a:t>Powers of 2</a:t>
                      </a:r>
                    </a:p>
                  </a:txBody>
                  <a:tcPr/>
                </a:tc>
                <a:extLst>
                  <a:ext uri="{0D108BD9-81ED-4DB2-BD59-A6C34878D82A}">
                    <a16:rowId xmlns:a16="http://schemas.microsoft.com/office/drawing/2014/main" val="620067711"/>
                  </a:ext>
                </a:extLst>
              </a:tr>
              <a:tr h="422500">
                <a:tc>
                  <a:txBody>
                    <a:bodyPr/>
                    <a:lstStyle/>
                    <a:p>
                      <a:r>
                        <a:rPr lang="en-US" dirty="0"/>
                        <a:t>Signed Byte</a:t>
                      </a:r>
                    </a:p>
                  </a:txBody>
                  <a:tcPr/>
                </a:tc>
                <a:tc>
                  <a:txBody>
                    <a:bodyPr/>
                    <a:lstStyle/>
                    <a:p>
                      <a:r>
                        <a:rPr lang="en-US" dirty="0">
                          <a:latin typeface="Consolas" panose="020B0609020204030204" pitchFamily="49" charset="0"/>
                          <a:cs typeface="Consolas" panose="020B0609020204030204" pitchFamily="49" charset="0"/>
                        </a:rPr>
                        <a:t>-128 to +127</a:t>
                      </a:r>
                    </a:p>
                  </a:txBody>
                  <a:tcPr/>
                </a:tc>
                <a:tc>
                  <a:txBody>
                    <a:bodyPr/>
                    <a:lstStyle/>
                    <a:p>
                      <a:r>
                        <a:rPr lang="en-US" dirty="0">
                          <a:latin typeface="Consolas" panose="020B0609020204030204" pitchFamily="49" charset="0"/>
                          <a:cs typeface="Consolas" panose="020B0609020204030204" pitchFamily="49" charset="0"/>
                        </a:rPr>
                        <a:t>-2</a:t>
                      </a:r>
                      <a:r>
                        <a:rPr lang="en-US" baseline="30000" dirty="0">
                          <a:latin typeface="Consolas" panose="020B0609020204030204" pitchFamily="49" charset="0"/>
                          <a:cs typeface="Consolas" panose="020B0609020204030204" pitchFamily="49" charset="0"/>
                        </a:rPr>
                        <a:t>7</a:t>
                      </a:r>
                      <a:r>
                        <a:rPr lang="en-US" dirty="0">
                          <a:latin typeface="Consolas" panose="020B0609020204030204" pitchFamily="49" charset="0"/>
                          <a:cs typeface="Consolas" panose="020B0609020204030204" pitchFamily="49" charset="0"/>
                        </a:rPr>
                        <a:t> to 2</a:t>
                      </a:r>
                      <a:r>
                        <a:rPr lang="en-US" baseline="30000" dirty="0">
                          <a:latin typeface="Consolas" panose="020B0609020204030204" pitchFamily="49" charset="0"/>
                          <a:cs typeface="Consolas" panose="020B0609020204030204" pitchFamily="49" charset="0"/>
                        </a:rPr>
                        <a:t>7</a:t>
                      </a:r>
                      <a:r>
                        <a:rPr lang="en-US" dirty="0">
                          <a:latin typeface="Consolas" panose="020B0609020204030204" pitchFamily="49" charset="0"/>
                          <a:cs typeface="Consolas" panose="020B0609020204030204" pitchFamily="49" charset="0"/>
                        </a:rPr>
                        <a:t>-1</a:t>
                      </a:r>
                    </a:p>
                  </a:txBody>
                  <a:tcPr/>
                </a:tc>
                <a:extLst>
                  <a:ext uri="{0D108BD9-81ED-4DB2-BD59-A6C34878D82A}">
                    <a16:rowId xmlns:a16="http://schemas.microsoft.com/office/drawing/2014/main" val="1374279697"/>
                  </a:ext>
                </a:extLst>
              </a:tr>
              <a:tr h="422500">
                <a:tc>
                  <a:txBody>
                    <a:bodyPr/>
                    <a:lstStyle/>
                    <a:p>
                      <a:r>
                        <a:rPr lang="en-US" dirty="0"/>
                        <a:t>Signed Halfword</a:t>
                      </a:r>
                    </a:p>
                  </a:txBody>
                  <a:tcPr/>
                </a:tc>
                <a:tc>
                  <a:txBody>
                    <a:bodyPr/>
                    <a:lstStyle/>
                    <a:p>
                      <a:r>
                        <a:rPr lang="en-US" dirty="0">
                          <a:latin typeface="Consolas" panose="020B0609020204030204" pitchFamily="49" charset="0"/>
                          <a:cs typeface="Consolas" panose="020B0609020204030204" pitchFamily="49" charset="0"/>
                        </a:rPr>
                        <a:t>-32,768 to +32,767</a:t>
                      </a:r>
                    </a:p>
                  </a:txBody>
                  <a:tcPr/>
                </a:tc>
                <a:tc>
                  <a:txBody>
                    <a:bodyPr/>
                    <a:lstStyle/>
                    <a:p>
                      <a:r>
                        <a:rPr lang="en-US" dirty="0">
                          <a:latin typeface="Consolas" panose="020B0609020204030204" pitchFamily="49" charset="0"/>
                          <a:cs typeface="Consolas" panose="020B0609020204030204" pitchFamily="49" charset="0"/>
                        </a:rPr>
                        <a:t>-2</a:t>
                      </a:r>
                      <a:r>
                        <a:rPr lang="en-US" baseline="30000" dirty="0">
                          <a:latin typeface="Consolas" panose="020B0609020204030204" pitchFamily="49" charset="0"/>
                          <a:cs typeface="Consolas" panose="020B0609020204030204" pitchFamily="49" charset="0"/>
                        </a:rPr>
                        <a:t>15</a:t>
                      </a:r>
                      <a:r>
                        <a:rPr lang="en-US" dirty="0">
                          <a:latin typeface="Consolas" panose="020B0609020204030204" pitchFamily="49" charset="0"/>
                          <a:cs typeface="Consolas" panose="020B0609020204030204" pitchFamily="49" charset="0"/>
                        </a:rPr>
                        <a:t> to 2</a:t>
                      </a:r>
                      <a:r>
                        <a:rPr lang="en-US" baseline="30000" dirty="0">
                          <a:latin typeface="Consolas" panose="020B0609020204030204" pitchFamily="49" charset="0"/>
                          <a:cs typeface="Consolas" panose="020B0609020204030204" pitchFamily="49" charset="0"/>
                        </a:rPr>
                        <a:t>15</a:t>
                      </a:r>
                      <a:r>
                        <a:rPr lang="en-US" dirty="0">
                          <a:latin typeface="Consolas" panose="020B0609020204030204" pitchFamily="49" charset="0"/>
                          <a:cs typeface="Consolas" panose="020B0609020204030204" pitchFamily="49" charset="0"/>
                        </a:rPr>
                        <a:t>-1</a:t>
                      </a:r>
                    </a:p>
                  </a:txBody>
                  <a:tcPr/>
                </a:tc>
                <a:extLst>
                  <a:ext uri="{0D108BD9-81ED-4DB2-BD59-A6C34878D82A}">
                    <a16:rowId xmlns:a16="http://schemas.microsoft.com/office/drawing/2014/main" val="3695154742"/>
                  </a:ext>
                </a:extLst>
              </a:tr>
              <a:tr h="422500">
                <a:tc>
                  <a:txBody>
                    <a:bodyPr/>
                    <a:lstStyle/>
                    <a:p>
                      <a:r>
                        <a:rPr lang="en-US" dirty="0"/>
                        <a:t>Signed Word</a:t>
                      </a:r>
                    </a:p>
                  </a:txBody>
                  <a:tcPr/>
                </a:tc>
                <a:tc>
                  <a:txBody>
                    <a:bodyPr/>
                    <a:lstStyle/>
                    <a:p>
                      <a:r>
                        <a:rPr lang="en-US" dirty="0">
                          <a:latin typeface="Consolas" panose="020B0609020204030204" pitchFamily="49" charset="0"/>
                          <a:cs typeface="Consolas" panose="020B0609020204030204" pitchFamily="49" charset="0"/>
                        </a:rPr>
                        <a:t>-2,147,483,648 to +2,147,483,647 </a:t>
                      </a:r>
                    </a:p>
                  </a:txBody>
                  <a:tcPr/>
                </a:tc>
                <a:tc>
                  <a:txBody>
                    <a:bodyPr/>
                    <a:lstStyle/>
                    <a:p>
                      <a:r>
                        <a:rPr lang="en-US" dirty="0">
                          <a:latin typeface="Consolas" panose="020B0609020204030204" pitchFamily="49" charset="0"/>
                          <a:cs typeface="Consolas" panose="020B0609020204030204" pitchFamily="49" charset="0"/>
                        </a:rPr>
                        <a:t>-2</a:t>
                      </a:r>
                      <a:r>
                        <a:rPr lang="en-US" baseline="30000" dirty="0">
                          <a:latin typeface="Consolas" panose="020B0609020204030204" pitchFamily="49" charset="0"/>
                          <a:cs typeface="Consolas" panose="020B0609020204030204" pitchFamily="49" charset="0"/>
                        </a:rPr>
                        <a:t>31</a:t>
                      </a:r>
                      <a:r>
                        <a:rPr lang="en-US" dirty="0">
                          <a:latin typeface="Consolas" panose="020B0609020204030204" pitchFamily="49" charset="0"/>
                          <a:cs typeface="Consolas" panose="020B0609020204030204" pitchFamily="49" charset="0"/>
                        </a:rPr>
                        <a:t> to 2</a:t>
                      </a:r>
                      <a:r>
                        <a:rPr lang="en-US" baseline="30000" dirty="0">
                          <a:latin typeface="Consolas" panose="020B0609020204030204" pitchFamily="49" charset="0"/>
                          <a:cs typeface="Consolas" panose="020B0609020204030204" pitchFamily="49" charset="0"/>
                        </a:rPr>
                        <a:t>31</a:t>
                      </a:r>
                      <a:r>
                        <a:rPr lang="en-US" dirty="0">
                          <a:latin typeface="Consolas" panose="020B0609020204030204" pitchFamily="49" charset="0"/>
                          <a:cs typeface="Consolas" panose="020B0609020204030204" pitchFamily="49" charset="0"/>
                        </a:rPr>
                        <a:t>-1</a:t>
                      </a:r>
                    </a:p>
                  </a:txBody>
                  <a:tcPr/>
                </a:tc>
                <a:extLst>
                  <a:ext uri="{0D108BD9-81ED-4DB2-BD59-A6C34878D82A}">
                    <a16:rowId xmlns:a16="http://schemas.microsoft.com/office/drawing/2014/main" val="3261474874"/>
                  </a:ext>
                </a:extLst>
              </a:tr>
              <a:tr h="422500">
                <a:tc>
                  <a:txBody>
                    <a:bodyPr/>
                    <a:lstStyle/>
                    <a:p>
                      <a:r>
                        <a:rPr lang="en-US" dirty="0"/>
                        <a:t>Signed Double-word</a:t>
                      </a:r>
                    </a:p>
                  </a:txBody>
                  <a:tcPr/>
                </a:tc>
                <a:tc>
                  <a:txBody>
                    <a:bodyPr/>
                    <a:lstStyle/>
                    <a:p>
                      <a:r>
                        <a:rPr lang="en-US" dirty="0">
                          <a:latin typeface="Consolas" panose="020B0609020204030204" pitchFamily="49" charset="0"/>
                          <a:cs typeface="Consolas" panose="020B0609020204030204" pitchFamily="49" charset="0"/>
                        </a:rPr>
                        <a:t>-9,223,372,036,854,775,808 to   </a:t>
                      </a:r>
                    </a:p>
                    <a:p>
                      <a:r>
                        <a:rPr lang="en-US" dirty="0">
                          <a:latin typeface="Consolas" panose="020B0609020204030204" pitchFamily="49" charset="0"/>
                          <a:cs typeface="Consolas" panose="020B0609020204030204" pitchFamily="49" charset="0"/>
                        </a:rPr>
                        <a:t>+9,223,372,036,854,775,807 </a:t>
                      </a:r>
                    </a:p>
                  </a:txBody>
                  <a:tcPr/>
                </a:tc>
                <a:tc>
                  <a:txBody>
                    <a:bodyPr/>
                    <a:lstStyle/>
                    <a:p>
                      <a:r>
                        <a:rPr lang="en-US" dirty="0">
                          <a:latin typeface="Consolas" panose="020B0609020204030204" pitchFamily="49" charset="0"/>
                          <a:cs typeface="Consolas" panose="020B0609020204030204" pitchFamily="49" charset="0"/>
                        </a:rPr>
                        <a:t>-2</a:t>
                      </a:r>
                      <a:r>
                        <a:rPr lang="en-US" baseline="30000" dirty="0">
                          <a:latin typeface="Consolas" panose="020B0609020204030204" pitchFamily="49" charset="0"/>
                          <a:cs typeface="Consolas" panose="020B0609020204030204" pitchFamily="49" charset="0"/>
                        </a:rPr>
                        <a:t>63</a:t>
                      </a:r>
                      <a:r>
                        <a:rPr lang="en-US" dirty="0">
                          <a:latin typeface="Consolas" panose="020B0609020204030204" pitchFamily="49" charset="0"/>
                          <a:cs typeface="Consolas" panose="020B0609020204030204" pitchFamily="49" charset="0"/>
                        </a:rPr>
                        <a:t> to 2</a:t>
                      </a:r>
                      <a:r>
                        <a:rPr lang="en-US" baseline="30000" dirty="0">
                          <a:latin typeface="Consolas" panose="020B0609020204030204" pitchFamily="49" charset="0"/>
                          <a:cs typeface="Consolas" panose="020B0609020204030204" pitchFamily="49" charset="0"/>
                        </a:rPr>
                        <a:t>63</a:t>
                      </a:r>
                      <a:r>
                        <a:rPr lang="en-US" dirty="0">
                          <a:latin typeface="Consolas" panose="020B0609020204030204" pitchFamily="49" charset="0"/>
                          <a:cs typeface="Consolas" panose="020B0609020204030204" pitchFamily="49" charset="0"/>
                        </a:rPr>
                        <a:t>-1</a:t>
                      </a:r>
                    </a:p>
                  </a:txBody>
                  <a:tcPr/>
                </a:tc>
                <a:extLst>
                  <a:ext uri="{0D108BD9-81ED-4DB2-BD59-A6C34878D82A}">
                    <a16:rowId xmlns:a16="http://schemas.microsoft.com/office/drawing/2014/main" val="2526923844"/>
                  </a:ext>
                </a:extLst>
              </a:tr>
            </a:tbl>
          </a:graphicData>
        </a:graphic>
      </p:graphicFrame>
      <p:pic>
        <p:nvPicPr>
          <p:cNvPr id="6" name="Picture 2">
            <a:extLst>
              <a:ext uri="{FF2B5EF4-FFF2-40B4-BE49-F238E27FC236}">
                <a16:creationId xmlns:a16="http://schemas.microsoft.com/office/drawing/2014/main" id="{7ED386D6-DCF5-5F49-B79D-9DCD839335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295400"/>
            <a:ext cx="7750342"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9495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Overflow for Signed Add/Sub</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17</a:t>
            </a:fld>
            <a:endParaRPr kumimoji="0" lang="en-US" dirty="0"/>
          </a:p>
        </p:txBody>
      </p:sp>
      <p:sp>
        <p:nvSpPr>
          <p:cNvPr id="4" name="Content Placeholder 3"/>
          <p:cNvSpPr>
            <a:spLocks noGrp="1"/>
          </p:cNvSpPr>
          <p:nvPr>
            <p:ph sz="quarter" idx="1"/>
          </p:nvPr>
        </p:nvSpPr>
        <p:spPr/>
        <p:txBody>
          <a:bodyPr>
            <a:normAutofit fontScale="92500"/>
          </a:bodyPr>
          <a:lstStyle/>
          <a:p>
            <a:r>
              <a:rPr lang="en-US" dirty="0"/>
              <a:t>When adding signed numbers represented in two’s complement, overflow occurs only in two scenarios: </a:t>
            </a:r>
          </a:p>
          <a:p>
            <a:pPr marL="731520" lvl="1" indent="-457200">
              <a:buFont typeface="+mj-lt"/>
              <a:buAutoNum type="arabicPeriod"/>
            </a:pPr>
            <a:r>
              <a:rPr lang="en-US" dirty="0"/>
              <a:t>adding two positive numbers but getting a non-positive result, or </a:t>
            </a:r>
          </a:p>
          <a:p>
            <a:pPr marL="731520" lvl="1" indent="-457200">
              <a:buFont typeface="+mj-lt"/>
              <a:buAutoNum type="arabicPeriod"/>
            </a:pPr>
            <a:r>
              <a:rPr lang="en-US" dirty="0"/>
              <a:t>adding two negative numbers but yielding a non-negative result. </a:t>
            </a:r>
          </a:p>
          <a:p>
            <a:endParaRPr lang="en-US" dirty="0"/>
          </a:p>
          <a:p>
            <a:r>
              <a:rPr lang="en-US" dirty="0"/>
              <a:t>Similarly, when subtracting signed numbers, overflow occurs in two scenarios: </a:t>
            </a:r>
          </a:p>
          <a:p>
            <a:pPr marL="731520" lvl="1" indent="-457200">
              <a:buFont typeface="+mj-lt"/>
              <a:buAutoNum type="arabicPeriod"/>
            </a:pPr>
            <a:r>
              <a:rPr lang="en-US" dirty="0"/>
              <a:t>subtracting a positive number from a negative number but getting a positive result, or </a:t>
            </a:r>
          </a:p>
          <a:p>
            <a:pPr marL="731520" lvl="1" indent="-457200">
              <a:buFont typeface="+mj-lt"/>
              <a:buAutoNum type="arabicPeriod"/>
            </a:pPr>
            <a:r>
              <a:rPr lang="en-US" dirty="0"/>
              <a:t>subtracting a negative number from a positive number but producing a negative result.</a:t>
            </a:r>
          </a:p>
          <a:p>
            <a:endParaRPr lang="en-US" dirty="0"/>
          </a:p>
          <a:p>
            <a:r>
              <a:rPr lang="en-US" dirty="0"/>
              <a:t>Overflow cannot occur when adding operands with different signs or when subtracting operands with the same signs. </a:t>
            </a:r>
          </a:p>
        </p:txBody>
      </p:sp>
    </p:spTree>
    <p:extLst>
      <p:ext uri="{BB962C8B-B14F-4D97-AF65-F5344CB8AC3E}">
        <p14:creationId xmlns:p14="http://schemas.microsoft.com/office/powerpoint/2010/main" val="2518806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Overflow for Signed </a:t>
            </a:r>
            <a:r>
              <a:rPr lang="en-US" altLang="zh-CN" dirty="0"/>
              <a:t>Add</a:t>
            </a:r>
            <a:endParaRPr lang="en-US" dirty="0"/>
          </a:p>
        </p:txBody>
      </p:sp>
      <p:sp>
        <p:nvSpPr>
          <p:cNvPr id="2" name="Slide Number Placeholder 1"/>
          <p:cNvSpPr>
            <a:spLocks noGrp="1"/>
          </p:cNvSpPr>
          <p:nvPr>
            <p:ph type="sldNum" sz="quarter" idx="12"/>
          </p:nvPr>
        </p:nvSpPr>
        <p:spPr/>
        <p:txBody>
          <a:bodyPr/>
          <a:lstStyle/>
          <a:p>
            <a:fld id="{EA7C8D44-3667-46F6-9772-CC52308E2A7F}" type="slidenum">
              <a:rPr kumimoji="0" lang="en-US" smtClean="0"/>
              <a:pPr/>
              <a:t>18</a:t>
            </a:fld>
            <a:endParaRPr kumimoji="0" lang="en-US"/>
          </a:p>
        </p:txBody>
      </p:sp>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295400"/>
            <a:ext cx="3429000" cy="3347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209800" y="4805231"/>
            <a:ext cx="2819400" cy="923330"/>
          </a:xfrm>
          <a:prstGeom prst="rect">
            <a:avLst/>
          </a:prstGeom>
        </p:spPr>
        <p:txBody>
          <a:bodyPr wrap="square">
            <a:spAutoFit/>
          </a:bodyPr>
          <a:lstStyle/>
          <a:p>
            <a:r>
              <a:rPr lang="en-US" dirty="0"/>
              <a:t>Overflow occurs when adding two positive integers but getting a negative result.</a:t>
            </a:r>
          </a:p>
        </p:txBody>
      </p:sp>
      <p:pic>
        <p:nvPicPr>
          <p:cNvPr id="4813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05601" y="1899056"/>
            <a:ext cx="3193883" cy="1952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Rectangle 3"/>
              <p:cNvSpPr/>
              <p:nvPr/>
            </p:nvSpPr>
            <p:spPr>
              <a:xfrm>
                <a:off x="6016541" y="4185056"/>
                <a:ext cx="4572000" cy="1225144"/>
              </a:xfrm>
              <a:prstGeom prst="rect">
                <a:avLst/>
              </a:prstGeom>
            </p:spPr>
            <p:txBody>
              <a:bodyPr>
                <a:spAutoFit/>
              </a:bodyPr>
              <a:lstStyle/>
              <a:p>
                <a:pPr marL="342900" indent="-342900">
                  <a:buFont typeface="+mj-lt"/>
                  <a:buAutoNum type="arabicPeriod"/>
                </a:pPr>
                <a:r>
                  <a:rPr lang="en-US" dirty="0"/>
                  <a:t>On addition, overflow occurs if </a:t>
                </a:r>
                <a14:m>
                  <m:oMath xmlns:m="http://schemas.openxmlformats.org/officeDocument/2006/math">
                    <m:r>
                      <a:rPr lang="en-US" i="1">
                        <a:latin typeface="Cambria Math"/>
                      </a:rPr>
                      <m:t>𝑠𝑢𝑚</m:t>
                    </m:r>
                    <m:r>
                      <a:rPr lang="en-US" i="1">
                        <a:latin typeface="Cambria Math"/>
                      </a:rPr>
                      <m:t>≥</m:t>
                    </m:r>
                    <m:sSup>
                      <m:sSupPr>
                        <m:ctrlPr>
                          <a:rPr lang="en-US" i="1">
                            <a:latin typeface="Cambria Math" panose="02040503050406030204" pitchFamily="18" charset="0"/>
                          </a:rPr>
                        </m:ctrlPr>
                      </m:sSupPr>
                      <m:e>
                        <m:r>
                          <a:rPr lang="en-US" i="1">
                            <a:latin typeface="Cambria Math"/>
                          </a:rPr>
                          <m:t>2</m:t>
                        </m:r>
                      </m:e>
                      <m:sup>
                        <m:r>
                          <a:rPr lang="en-US" i="1">
                            <a:latin typeface="Cambria Math"/>
                          </a:rPr>
                          <m:t>4</m:t>
                        </m:r>
                      </m:sup>
                    </m:sSup>
                  </m:oMath>
                </a14:m>
                <a:r>
                  <a:rPr lang="en-US" dirty="0"/>
                  <a:t>  when adding two positives.</a:t>
                </a:r>
              </a:p>
              <a:p>
                <a:pPr marL="342900" indent="-342900">
                  <a:buFont typeface="+mj-lt"/>
                  <a:buAutoNum type="arabicPeriod"/>
                </a:pPr>
                <a:r>
                  <a:rPr lang="en-US" dirty="0"/>
                  <a:t>Overflow never occurs when adding two numbers with different signs.</a:t>
                </a:r>
              </a:p>
            </p:txBody>
          </p:sp>
        </mc:Choice>
        <mc:Fallback xmlns="">
          <p:sp>
            <p:nvSpPr>
              <p:cNvPr id="4" name="Rectangle 3"/>
              <p:cNvSpPr>
                <a:spLocks noRot="1" noChangeAspect="1" noMove="1" noResize="1" noEditPoints="1" noAdjustHandles="1" noChangeArrowheads="1" noChangeShapeType="1" noTextEdit="1"/>
              </p:cNvSpPr>
              <p:nvPr/>
            </p:nvSpPr>
            <p:spPr>
              <a:xfrm>
                <a:off x="6016541" y="4185056"/>
                <a:ext cx="4572000" cy="1225144"/>
              </a:xfrm>
              <a:prstGeom prst="rect">
                <a:avLst/>
              </a:prstGeom>
              <a:blipFill>
                <a:blip r:embed="rId5"/>
                <a:stretch>
                  <a:fillRect l="-831" t="-2041" b="-4082"/>
                </a:stretch>
              </a:blipFill>
            </p:spPr>
            <p:txBody>
              <a:bodyPr/>
              <a:lstStyle/>
              <a:p>
                <a:r>
                  <a:rPr lang="en-US">
                    <a:noFill/>
                  </a:rPr>
                  <a:t> </a:t>
                </a:r>
              </a:p>
            </p:txBody>
          </p:sp>
        </mc:Fallback>
      </mc:AlternateContent>
    </p:spTree>
    <p:extLst>
      <p:ext uri="{BB962C8B-B14F-4D97-AF65-F5344CB8AC3E}">
        <p14:creationId xmlns:p14="http://schemas.microsoft.com/office/powerpoint/2010/main" val="319654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Overflow for Signed Add</a:t>
            </a:r>
          </a:p>
        </p:txBody>
      </p:sp>
      <p:sp>
        <p:nvSpPr>
          <p:cNvPr id="2" name="Slide Number Placeholder 1"/>
          <p:cNvSpPr>
            <a:spLocks noGrp="1"/>
          </p:cNvSpPr>
          <p:nvPr>
            <p:ph type="sldNum" sz="quarter" idx="12"/>
          </p:nvPr>
        </p:nvSpPr>
        <p:spPr/>
        <p:txBody>
          <a:bodyPr/>
          <a:lstStyle/>
          <a:p>
            <a:fld id="{EA7C8D44-3667-46F6-9772-CC52308E2A7F}" type="slidenum">
              <a:rPr kumimoji="0" lang="en-US" smtClean="0"/>
              <a:pPr/>
              <a:t>19</a:t>
            </a:fld>
            <a:endParaRPr kumimoji="0" lang="en-US"/>
          </a:p>
        </p:txBody>
      </p:sp>
      <p:pic>
        <p:nvPicPr>
          <p:cNvPr id="389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782" y="1295399"/>
            <a:ext cx="3434976"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2541562" y="4876800"/>
            <a:ext cx="2944839" cy="923330"/>
          </a:xfrm>
          <a:prstGeom prst="rect">
            <a:avLst/>
          </a:prstGeom>
        </p:spPr>
        <p:txBody>
          <a:bodyPr wrap="square">
            <a:spAutoFit/>
          </a:bodyPr>
          <a:lstStyle/>
          <a:p>
            <a:r>
              <a:rPr lang="en-US" dirty="0"/>
              <a:t>Overflow occurs when adding two negative integers but getting a positive result.</a:t>
            </a:r>
          </a:p>
        </p:txBody>
      </p:sp>
      <p:pic>
        <p:nvPicPr>
          <p:cNvPr id="4915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8401" y="1752600"/>
            <a:ext cx="4006791" cy="2166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Rectangle 3"/>
              <p:cNvSpPr/>
              <p:nvPr/>
            </p:nvSpPr>
            <p:spPr>
              <a:xfrm>
                <a:off x="7391401" y="4251821"/>
                <a:ext cx="3108723" cy="948145"/>
              </a:xfrm>
              <a:prstGeom prst="rect">
                <a:avLst/>
              </a:prstGeom>
            </p:spPr>
            <p:txBody>
              <a:bodyPr wrap="square">
                <a:spAutoFit/>
              </a:bodyPr>
              <a:lstStyle/>
              <a:p>
                <a:r>
                  <a:rPr lang="en-US" dirty="0"/>
                  <a:t>On addition, overflow occurs if </a:t>
                </a:r>
                <a14:m>
                  <m:oMath xmlns:m="http://schemas.openxmlformats.org/officeDocument/2006/math">
                    <m:r>
                      <a:rPr lang="en-US" i="1">
                        <a:latin typeface="Cambria Math"/>
                      </a:rPr>
                      <m:t>𝑠𝑢𝑚</m:t>
                    </m:r>
                    <m:r>
                      <a:rPr lang="en-US" i="1">
                        <a:latin typeface="Cambria Math"/>
                      </a:rPr>
                      <m:t>&lt;−</m:t>
                    </m:r>
                    <m:sSup>
                      <m:sSupPr>
                        <m:ctrlPr>
                          <a:rPr lang="en-US" i="1">
                            <a:latin typeface="Cambria Math" panose="02040503050406030204" pitchFamily="18" charset="0"/>
                          </a:rPr>
                        </m:ctrlPr>
                      </m:sSupPr>
                      <m:e>
                        <m:r>
                          <a:rPr lang="en-US" i="1">
                            <a:latin typeface="Cambria Math"/>
                          </a:rPr>
                          <m:t>2</m:t>
                        </m:r>
                      </m:e>
                      <m:sup>
                        <m:r>
                          <a:rPr lang="en-US" i="1">
                            <a:latin typeface="Cambria Math"/>
                          </a:rPr>
                          <m:t>4</m:t>
                        </m:r>
                      </m:sup>
                    </m:sSup>
                  </m:oMath>
                </a14:m>
                <a:r>
                  <a:rPr lang="en-US" dirty="0"/>
                  <a:t> when adding two negatives.</a:t>
                </a:r>
              </a:p>
            </p:txBody>
          </p:sp>
        </mc:Choice>
        <mc:Fallback xmlns="">
          <p:sp>
            <p:nvSpPr>
              <p:cNvPr id="4" name="Rectangle 3"/>
              <p:cNvSpPr>
                <a:spLocks noRot="1" noChangeAspect="1" noMove="1" noResize="1" noEditPoints="1" noAdjustHandles="1" noChangeArrowheads="1" noChangeShapeType="1" noTextEdit="1"/>
              </p:cNvSpPr>
              <p:nvPr/>
            </p:nvSpPr>
            <p:spPr>
              <a:xfrm>
                <a:off x="7391401" y="4251821"/>
                <a:ext cx="3108723" cy="948145"/>
              </a:xfrm>
              <a:prstGeom prst="rect">
                <a:avLst/>
              </a:prstGeom>
              <a:blipFill>
                <a:blip r:embed="rId5"/>
                <a:stretch>
                  <a:fillRect l="-2041" t="-2632" r="-2041" b="-6579"/>
                </a:stretch>
              </a:blipFill>
            </p:spPr>
            <p:txBody>
              <a:bodyPr/>
              <a:lstStyle/>
              <a:p>
                <a:r>
                  <a:rPr lang="en-US">
                    <a:noFill/>
                  </a:rPr>
                  <a:t> </a:t>
                </a:r>
              </a:p>
            </p:txBody>
          </p:sp>
        </mc:Fallback>
      </mc:AlternateContent>
    </p:spTree>
    <p:extLst>
      <p:ext uri="{BB962C8B-B14F-4D97-AF65-F5344CB8AC3E}">
        <p14:creationId xmlns:p14="http://schemas.microsoft.com/office/powerpoint/2010/main" val="401109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Bit, Byte, Half-word, Word, Double-Word</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a:t>
            </a:fld>
            <a:endParaRPr kumimoji="0" lang="en-US"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162174"/>
            <a:ext cx="8774494" cy="301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5540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Signed or Unsigned</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20</a:t>
            </a:fld>
            <a:endParaRPr kumimoji="0" lang="en-US" dirty="0"/>
          </a:p>
        </p:txBody>
      </p:sp>
      <p:sp>
        <p:nvSpPr>
          <p:cNvPr id="4" name="Content Placeholder 3"/>
          <p:cNvSpPr>
            <a:spLocks noGrp="1"/>
          </p:cNvSpPr>
          <p:nvPr>
            <p:ph sz="quarter" idx="1"/>
          </p:nvPr>
        </p:nvSpPr>
        <p:spPr>
          <a:xfrm>
            <a:off x="685800" y="3625850"/>
            <a:ext cx="10058400" cy="2209800"/>
          </a:xfrm>
        </p:spPr>
        <p:txBody>
          <a:bodyPr>
            <a:normAutofit/>
          </a:bodyPr>
          <a:lstStyle/>
          <a:p>
            <a:pPr lvl="1"/>
            <a:r>
              <a:rPr lang="en-US" dirty="0"/>
              <a:t>CPU does not know the answer at all.</a:t>
            </a:r>
          </a:p>
          <a:p>
            <a:pPr lvl="1"/>
            <a:r>
              <a:rPr lang="en-US" dirty="0"/>
              <a:t>Therefore, the hardware sets up both the carry flag and the overflow flag.</a:t>
            </a:r>
          </a:p>
          <a:p>
            <a:pPr lvl="1"/>
            <a:r>
              <a:rPr lang="en-US" dirty="0"/>
              <a:t>It is software’s (programmers’/compilers’) responsibility to interpret the flags.</a:t>
            </a:r>
          </a:p>
        </p:txBody>
      </p:sp>
      <p:sp>
        <p:nvSpPr>
          <p:cNvPr id="5" name="Rectangle 4"/>
          <p:cNvSpPr/>
          <p:nvPr/>
        </p:nvSpPr>
        <p:spPr>
          <a:xfrm>
            <a:off x="1295400" y="1358205"/>
            <a:ext cx="4191000" cy="1384995"/>
          </a:xfrm>
          <a:prstGeom prst="rect">
            <a:avLst/>
          </a:prstGeom>
        </p:spPr>
        <p:txBody>
          <a:bodyPr wrap="square">
            <a:spAutoFit/>
          </a:bodyPr>
          <a:lstStyle/>
          <a:p>
            <a:r>
              <a:rPr lang="en-US" sz="2800" i="1" dirty="0">
                <a:solidFill>
                  <a:srgbClr val="C00000"/>
                </a:solidFill>
                <a:latin typeface="Consolas" panose="020B0609020204030204" pitchFamily="49" charset="0"/>
                <a:cs typeface="Consolas" panose="020B0609020204030204" pitchFamily="49" charset="0"/>
              </a:rPr>
              <a:t>a</a:t>
            </a:r>
            <a:r>
              <a:rPr lang="en-US" sz="2800" dirty="0">
                <a:solidFill>
                  <a:srgbClr val="C00000"/>
                </a:solidFill>
                <a:latin typeface="Consolas" panose="020B0609020204030204" pitchFamily="49" charset="0"/>
                <a:cs typeface="Consolas" panose="020B0609020204030204" pitchFamily="49" charset="0"/>
              </a:rPr>
              <a:t> = </a:t>
            </a:r>
            <a:r>
              <a:rPr lang="en-US" sz="2800" dirty="0" err="1">
                <a:solidFill>
                  <a:srgbClr val="C00000"/>
                </a:solidFill>
                <a:latin typeface="Consolas" panose="020B0609020204030204" pitchFamily="49" charset="0"/>
                <a:cs typeface="Consolas" panose="020B0609020204030204" pitchFamily="49" charset="0"/>
              </a:rPr>
              <a:t>0b10000</a:t>
            </a:r>
            <a:endParaRPr lang="en-US" sz="2800" dirty="0">
              <a:solidFill>
                <a:srgbClr val="C00000"/>
              </a:solidFill>
              <a:latin typeface="Consolas" panose="020B0609020204030204" pitchFamily="49" charset="0"/>
              <a:cs typeface="Consolas" panose="020B0609020204030204" pitchFamily="49" charset="0"/>
            </a:endParaRPr>
          </a:p>
          <a:p>
            <a:r>
              <a:rPr lang="en-US" sz="2800" i="1" dirty="0">
                <a:solidFill>
                  <a:srgbClr val="C00000"/>
                </a:solidFill>
                <a:latin typeface="Consolas" panose="020B0609020204030204" pitchFamily="49" charset="0"/>
                <a:cs typeface="Consolas" panose="020B0609020204030204" pitchFamily="49" charset="0"/>
              </a:rPr>
              <a:t>b </a:t>
            </a:r>
            <a:r>
              <a:rPr lang="en-US" sz="2800" dirty="0">
                <a:solidFill>
                  <a:srgbClr val="C00000"/>
                </a:solidFill>
                <a:latin typeface="Consolas" panose="020B0609020204030204" pitchFamily="49" charset="0"/>
                <a:cs typeface="Consolas" panose="020B0609020204030204" pitchFamily="49" charset="0"/>
              </a:rPr>
              <a:t>= </a:t>
            </a:r>
            <a:r>
              <a:rPr lang="en-US" sz="2800" dirty="0" err="1">
                <a:solidFill>
                  <a:srgbClr val="C00000"/>
                </a:solidFill>
                <a:latin typeface="Consolas" panose="020B0609020204030204" pitchFamily="49" charset="0"/>
                <a:cs typeface="Consolas" panose="020B0609020204030204" pitchFamily="49" charset="0"/>
              </a:rPr>
              <a:t>0b10000</a:t>
            </a:r>
            <a:endParaRPr lang="en-US" sz="2800" dirty="0">
              <a:solidFill>
                <a:srgbClr val="C00000"/>
              </a:solidFill>
              <a:latin typeface="Consolas" panose="020B0609020204030204" pitchFamily="49" charset="0"/>
              <a:cs typeface="Consolas" panose="020B0609020204030204" pitchFamily="49" charset="0"/>
            </a:endParaRPr>
          </a:p>
          <a:p>
            <a:r>
              <a:rPr lang="en-US" sz="2800" i="1" dirty="0">
                <a:solidFill>
                  <a:srgbClr val="C00000"/>
                </a:solidFill>
                <a:latin typeface="Consolas" panose="020B0609020204030204" pitchFamily="49" charset="0"/>
                <a:cs typeface="Consolas" panose="020B0609020204030204" pitchFamily="49" charset="0"/>
              </a:rPr>
              <a:t>c</a:t>
            </a:r>
            <a:r>
              <a:rPr lang="en-US" sz="2800" dirty="0">
                <a:solidFill>
                  <a:srgbClr val="C00000"/>
                </a:solidFill>
                <a:latin typeface="Consolas" panose="020B0609020204030204" pitchFamily="49" charset="0"/>
                <a:cs typeface="Consolas" panose="020B0609020204030204" pitchFamily="49" charset="0"/>
              </a:rPr>
              <a:t> = </a:t>
            </a:r>
            <a:r>
              <a:rPr lang="en-US" sz="2800" i="1" dirty="0">
                <a:solidFill>
                  <a:srgbClr val="C00000"/>
                </a:solidFill>
                <a:latin typeface="Consolas" panose="020B0609020204030204" pitchFamily="49" charset="0"/>
                <a:cs typeface="Consolas" panose="020B0609020204030204" pitchFamily="49" charset="0"/>
              </a:rPr>
              <a:t>a</a:t>
            </a:r>
            <a:r>
              <a:rPr lang="en-US" sz="2800" dirty="0">
                <a:solidFill>
                  <a:srgbClr val="C00000"/>
                </a:solidFill>
                <a:latin typeface="Consolas" panose="020B0609020204030204" pitchFamily="49" charset="0"/>
                <a:cs typeface="Consolas" panose="020B0609020204030204" pitchFamily="49" charset="0"/>
              </a:rPr>
              <a:t> + </a:t>
            </a:r>
            <a:r>
              <a:rPr lang="en-US" sz="2800" i="1" dirty="0">
                <a:solidFill>
                  <a:srgbClr val="C00000"/>
                </a:solidFill>
                <a:latin typeface="Consolas" panose="020B0609020204030204" pitchFamily="49" charset="0"/>
                <a:cs typeface="Consolas" panose="020B0609020204030204" pitchFamily="49" charset="0"/>
              </a:rPr>
              <a:t>b</a:t>
            </a:r>
          </a:p>
        </p:txBody>
      </p:sp>
      <p:sp>
        <p:nvSpPr>
          <p:cNvPr id="7" name="Content Placeholder 3"/>
          <p:cNvSpPr txBox="1">
            <a:spLocks/>
          </p:cNvSpPr>
          <p:nvPr/>
        </p:nvSpPr>
        <p:spPr>
          <a:xfrm>
            <a:off x="609600" y="2863850"/>
            <a:ext cx="8229600" cy="7620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a:t>Are </a:t>
            </a:r>
            <a:r>
              <a:rPr lang="en-US" i="1" dirty="0">
                <a:latin typeface="Consolas" panose="020B0609020204030204" pitchFamily="49" charset="0"/>
                <a:cs typeface="Consolas" panose="020B0609020204030204" pitchFamily="49" charset="0"/>
              </a:rPr>
              <a:t>a</a:t>
            </a:r>
            <a:r>
              <a:rPr lang="en-US" dirty="0"/>
              <a:t> and </a:t>
            </a:r>
            <a:r>
              <a:rPr lang="en-US" i="1" dirty="0">
                <a:latin typeface="Consolas" panose="020B0609020204030204" pitchFamily="49" charset="0"/>
                <a:cs typeface="Consolas" panose="020B0609020204030204" pitchFamily="49" charset="0"/>
              </a:rPr>
              <a:t>b</a:t>
            </a:r>
            <a:r>
              <a:rPr lang="en-US" dirty="0"/>
              <a:t> signed or unsigned numbers?</a:t>
            </a:r>
          </a:p>
        </p:txBody>
      </p:sp>
    </p:spTree>
    <p:extLst>
      <p:ext uri="{BB962C8B-B14F-4D97-AF65-F5344CB8AC3E}">
        <p14:creationId xmlns:p14="http://schemas.microsoft.com/office/powerpoint/2010/main" val="222488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Signed or unsigned</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21</a:t>
            </a:fld>
            <a:endParaRPr kumimoji="0" lang="en-US" dirty="0"/>
          </a:p>
        </p:txBody>
      </p:sp>
      <p:sp>
        <p:nvSpPr>
          <p:cNvPr id="4" name="Content Placeholder 3"/>
          <p:cNvSpPr>
            <a:spLocks noGrp="1"/>
          </p:cNvSpPr>
          <p:nvPr>
            <p:ph sz="quarter" idx="1"/>
          </p:nvPr>
        </p:nvSpPr>
        <p:spPr>
          <a:xfrm>
            <a:off x="604837" y="1273259"/>
            <a:ext cx="11358563" cy="914400"/>
          </a:xfrm>
        </p:spPr>
        <p:txBody>
          <a:bodyPr>
            <a:normAutofit/>
          </a:bodyPr>
          <a:lstStyle/>
          <a:p>
            <a:r>
              <a:rPr lang="en-US" sz="2000" dirty="0"/>
              <a:t>Whether the carry flag or the overflow flag should be used depends on the programmer’s intention. </a:t>
            </a:r>
          </a:p>
        </p:txBody>
      </p:sp>
      <p:sp>
        <p:nvSpPr>
          <p:cNvPr id="6" name="Content Placeholder 3"/>
          <p:cNvSpPr txBox="1">
            <a:spLocks/>
          </p:cNvSpPr>
          <p:nvPr/>
        </p:nvSpPr>
        <p:spPr>
          <a:xfrm>
            <a:off x="457200" y="5222324"/>
            <a:ext cx="11506200" cy="112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000" dirty="0"/>
              <a:t>When programming in high-level languages such as C, the compiler automatically chooses to use the carry or overflow flag based on how this integer is declared in source code (“</a:t>
            </a:r>
            <a:r>
              <a:rPr lang="en-US" sz="2000" dirty="0" err="1">
                <a:solidFill>
                  <a:srgbClr val="C00000"/>
                </a:solidFill>
                <a:latin typeface="Consolas" panose="020B0609020204030204" pitchFamily="49" charset="0"/>
                <a:cs typeface="Consolas" panose="020B0609020204030204" pitchFamily="49" charset="0"/>
              </a:rPr>
              <a:t>int</a:t>
            </a:r>
            <a:r>
              <a:rPr lang="en-US" sz="2000" dirty="0"/>
              <a:t>” or “</a:t>
            </a:r>
            <a:r>
              <a:rPr lang="en-US" sz="2000" dirty="0">
                <a:solidFill>
                  <a:srgbClr val="C00000"/>
                </a:solidFill>
                <a:latin typeface="Consolas" panose="020B0609020204030204" pitchFamily="49" charset="0"/>
                <a:cs typeface="Consolas" panose="020B0609020204030204" pitchFamily="49" charset="0"/>
              </a:rPr>
              <a:t>unsigned </a:t>
            </a:r>
            <a:r>
              <a:rPr lang="en-US" sz="2000" dirty="0" err="1">
                <a:solidFill>
                  <a:srgbClr val="C00000"/>
                </a:solidFill>
                <a:latin typeface="Consolas" panose="020B0609020204030204" pitchFamily="49" charset="0"/>
                <a:cs typeface="Consolas" panose="020B0609020204030204" pitchFamily="49" charset="0"/>
              </a:rPr>
              <a:t>int</a:t>
            </a:r>
            <a:r>
              <a:rPr lang="en-US" sz="2000" dirty="0"/>
              <a:t>”).</a:t>
            </a:r>
          </a:p>
          <a:p>
            <a:endParaRPr lang="en-US" sz="2000"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85003" y="2096219"/>
            <a:ext cx="6526795" cy="2867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3884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Signed or Unsigned</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22</a:t>
            </a:fld>
            <a:endParaRPr kumimoji="0" lang="en-US" dirty="0"/>
          </a:p>
        </p:txBody>
      </p:sp>
      <p:sp>
        <p:nvSpPr>
          <p:cNvPr id="8" name="Rounded Rectangle 7"/>
          <p:cNvSpPr/>
          <p:nvPr/>
        </p:nvSpPr>
        <p:spPr>
          <a:xfrm>
            <a:off x="2895600" y="3657600"/>
            <a:ext cx="1524000" cy="1905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rgbClr val="C00000"/>
                </a:solidFill>
                <a:latin typeface="Consolas" panose="020B0609020204030204" pitchFamily="49" charset="0"/>
                <a:cs typeface="Consolas" panose="020B0609020204030204" pitchFamily="49" charset="0"/>
              </a:rPr>
              <a:t>uint</a:t>
            </a:r>
            <a:r>
              <a:rPr lang="en-US" b="1" dirty="0">
                <a:solidFill>
                  <a:srgbClr val="C00000"/>
                </a:solidFill>
                <a:latin typeface="Consolas" panose="020B0609020204030204" pitchFamily="49" charset="0"/>
                <a:cs typeface="Consolas" panose="020B0609020204030204" pitchFamily="49" charset="0"/>
              </a:rPr>
              <a:t> </a:t>
            </a:r>
            <a:r>
              <a:rPr lang="en-US" b="1" dirty="0">
                <a:solidFill>
                  <a:schemeClr val="tx1"/>
                </a:solidFill>
                <a:latin typeface="Consolas" panose="020B0609020204030204" pitchFamily="49" charset="0"/>
                <a:cs typeface="Consolas" panose="020B0609020204030204" pitchFamily="49" charset="0"/>
              </a:rPr>
              <a:t>a;</a:t>
            </a:r>
          </a:p>
          <a:p>
            <a:r>
              <a:rPr lang="en-US" b="1" dirty="0" err="1">
                <a:solidFill>
                  <a:srgbClr val="C00000"/>
                </a:solidFill>
                <a:latin typeface="Consolas" panose="020B0609020204030204" pitchFamily="49" charset="0"/>
                <a:cs typeface="Consolas" panose="020B0609020204030204" pitchFamily="49" charset="0"/>
              </a:rPr>
              <a:t>uint</a:t>
            </a:r>
            <a:r>
              <a:rPr lang="en-US" b="1" dirty="0">
                <a:solidFill>
                  <a:srgbClr val="C00000"/>
                </a:solidFill>
                <a:latin typeface="Consolas" panose="020B0609020204030204" pitchFamily="49" charset="0"/>
                <a:cs typeface="Consolas" panose="020B0609020204030204" pitchFamily="49" charset="0"/>
              </a:rPr>
              <a:t> </a:t>
            </a:r>
            <a:r>
              <a:rPr lang="en-US" b="1" dirty="0">
                <a:solidFill>
                  <a:schemeClr val="tx1"/>
                </a:solidFill>
                <a:latin typeface="Consolas" panose="020B0609020204030204" pitchFamily="49" charset="0"/>
                <a:cs typeface="Consolas" panose="020B0609020204030204" pitchFamily="49" charset="0"/>
              </a:rPr>
              <a:t>b;</a:t>
            </a:r>
          </a:p>
          <a:p>
            <a:r>
              <a:rPr lang="en-US" b="1" dirty="0">
                <a:solidFill>
                  <a:schemeClr val="tx1"/>
                </a:solidFill>
                <a:latin typeface="Consolas" panose="020B0609020204030204" pitchFamily="49" charset="0"/>
                <a:cs typeface="Consolas" panose="020B0609020204030204" pitchFamily="49" charset="0"/>
              </a:rPr>
              <a:t>…</a:t>
            </a:r>
          </a:p>
          <a:p>
            <a:r>
              <a:rPr lang="en-US" b="1" dirty="0">
                <a:solidFill>
                  <a:schemeClr val="tx1"/>
                </a:solidFill>
                <a:latin typeface="Consolas" panose="020B0609020204030204" pitchFamily="49" charset="0"/>
                <a:cs typeface="Consolas" panose="020B0609020204030204" pitchFamily="49" charset="0"/>
              </a:rPr>
              <a:t>c = a + b</a:t>
            </a:r>
          </a:p>
          <a:p>
            <a:r>
              <a:rPr lang="en-US" b="1" dirty="0">
                <a:solidFill>
                  <a:schemeClr val="tx1"/>
                </a:solidFill>
                <a:latin typeface="Consolas" panose="020B0609020204030204" pitchFamily="49" charset="0"/>
                <a:cs typeface="Consolas" panose="020B0609020204030204" pitchFamily="49" charset="0"/>
              </a:rPr>
              <a:t>…</a:t>
            </a:r>
          </a:p>
        </p:txBody>
      </p:sp>
      <p:sp>
        <p:nvSpPr>
          <p:cNvPr id="9" name="TextBox 8"/>
          <p:cNvSpPr txBox="1"/>
          <p:nvPr/>
        </p:nvSpPr>
        <p:spPr>
          <a:xfrm>
            <a:off x="3054390" y="5638800"/>
            <a:ext cx="1206421" cy="369332"/>
          </a:xfrm>
          <a:prstGeom prst="rect">
            <a:avLst/>
          </a:prstGeom>
          <a:noFill/>
        </p:spPr>
        <p:txBody>
          <a:bodyPr wrap="none" rtlCol="0">
            <a:spAutoFit/>
          </a:bodyPr>
          <a:lstStyle/>
          <a:p>
            <a:r>
              <a:rPr lang="en-US" dirty="0"/>
              <a:t>C Program</a:t>
            </a:r>
          </a:p>
        </p:txBody>
      </p:sp>
      <p:sp>
        <p:nvSpPr>
          <p:cNvPr id="10" name="TextBox 9"/>
          <p:cNvSpPr txBox="1"/>
          <p:nvPr/>
        </p:nvSpPr>
        <p:spPr>
          <a:xfrm>
            <a:off x="5180736" y="4240768"/>
            <a:ext cx="2417200" cy="369332"/>
          </a:xfrm>
          <a:prstGeom prst="rect">
            <a:avLst/>
          </a:prstGeom>
          <a:noFill/>
        </p:spPr>
        <p:txBody>
          <a:bodyPr wrap="none" rtlCol="0">
            <a:spAutoFit/>
          </a:bodyPr>
          <a:lstStyle/>
          <a:p>
            <a:r>
              <a:rPr lang="en-US" b="1" dirty="0">
                <a:solidFill>
                  <a:srgbClr val="0000FF"/>
                </a:solidFill>
              </a:rPr>
              <a:t>Check the carry flag!</a:t>
            </a:r>
          </a:p>
        </p:txBody>
      </p:sp>
      <p:sp>
        <p:nvSpPr>
          <p:cNvPr id="11" name="Rectangle 10">
            <a:extLst>
              <a:ext uri="{FF2B5EF4-FFF2-40B4-BE49-F238E27FC236}">
                <a16:creationId xmlns:a16="http://schemas.microsoft.com/office/drawing/2014/main" id="{2D300D7E-285E-094B-A55F-553C7C2B8B31}"/>
              </a:ext>
            </a:extLst>
          </p:cNvPr>
          <p:cNvSpPr/>
          <p:nvPr/>
        </p:nvSpPr>
        <p:spPr>
          <a:xfrm>
            <a:off x="1295400" y="1358205"/>
            <a:ext cx="4191000" cy="1384995"/>
          </a:xfrm>
          <a:prstGeom prst="rect">
            <a:avLst/>
          </a:prstGeom>
        </p:spPr>
        <p:txBody>
          <a:bodyPr wrap="square">
            <a:spAutoFit/>
          </a:bodyPr>
          <a:lstStyle/>
          <a:p>
            <a:r>
              <a:rPr lang="en-US" sz="2800" i="1" dirty="0">
                <a:solidFill>
                  <a:srgbClr val="C00000"/>
                </a:solidFill>
                <a:latin typeface="Consolas" panose="020B0609020204030204" pitchFamily="49" charset="0"/>
                <a:cs typeface="Consolas" panose="020B0609020204030204" pitchFamily="49" charset="0"/>
              </a:rPr>
              <a:t>a</a:t>
            </a:r>
            <a:r>
              <a:rPr lang="en-US" sz="2800" dirty="0">
                <a:solidFill>
                  <a:srgbClr val="C00000"/>
                </a:solidFill>
                <a:latin typeface="Consolas" panose="020B0609020204030204" pitchFamily="49" charset="0"/>
                <a:cs typeface="Consolas" panose="020B0609020204030204" pitchFamily="49" charset="0"/>
              </a:rPr>
              <a:t> = </a:t>
            </a:r>
            <a:r>
              <a:rPr lang="en-US" sz="2800" dirty="0" err="1">
                <a:solidFill>
                  <a:srgbClr val="C00000"/>
                </a:solidFill>
                <a:latin typeface="Consolas" panose="020B0609020204030204" pitchFamily="49" charset="0"/>
                <a:cs typeface="Consolas" panose="020B0609020204030204" pitchFamily="49" charset="0"/>
              </a:rPr>
              <a:t>0b10000</a:t>
            </a:r>
            <a:endParaRPr lang="en-US" sz="2800" dirty="0">
              <a:solidFill>
                <a:srgbClr val="C00000"/>
              </a:solidFill>
              <a:latin typeface="Consolas" panose="020B0609020204030204" pitchFamily="49" charset="0"/>
              <a:cs typeface="Consolas" panose="020B0609020204030204" pitchFamily="49" charset="0"/>
            </a:endParaRPr>
          </a:p>
          <a:p>
            <a:r>
              <a:rPr lang="en-US" sz="2800" i="1" dirty="0">
                <a:solidFill>
                  <a:srgbClr val="C00000"/>
                </a:solidFill>
                <a:latin typeface="Consolas" panose="020B0609020204030204" pitchFamily="49" charset="0"/>
                <a:cs typeface="Consolas" panose="020B0609020204030204" pitchFamily="49" charset="0"/>
              </a:rPr>
              <a:t>b </a:t>
            </a:r>
            <a:r>
              <a:rPr lang="en-US" sz="2800" dirty="0">
                <a:solidFill>
                  <a:srgbClr val="C00000"/>
                </a:solidFill>
                <a:latin typeface="Consolas" panose="020B0609020204030204" pitchFamily="49" charset="0"/>
                <a:cs typeface="Consolas" panose="020B0609020204030204" pitchFamily="49" charset="0"/>
              </a:rPr>
              <a:t>= </a:t>
            </a:r>
            <a:r>
              <a:rPr lang="en-US" sz="2800" dirty="0" err="1">
                <a:solidFill>
                  <a:srgbClr val="C00000"/>
                </a:solidFill>
                <a:latin typeface="Consolas" panose="020B0609020204030204" pitchFamily="49" charset="0"/>
                <a:cs typeface="Consolas" panose="020B0609020204030204" pitchFamily="49" charset="0"/>
              </a:rPr>
              <a:t>0b10000</a:t>
            </a:r>
            <a:endParaRPr lang="en-US" sz="2800" dirty="0">
              <a:solidFill>
                <a:srgbClr val="C00000"/>
              </a:solidFill>
              <a:latin typeface="Consolas" panose="020B0609020204030204" pitchFamily="49" charset="0"/>
              <a:cs typeface="Consolas" panose="020B0609020204030204" pitchFamily="49" charset="0"/>
            </a:endParaRPr>
          </a:p>
          <a:p>
            <a:r>
              <a:rPr lang="en-US" sz="2800" i="1" dirty="0">
                <a:solidFill>
                  <a:srgbClr val="C00000"/>
                </a:solidFill>
                <a:latin typeface="Consolas" panose="020B0609020204030204" pitchFamily="49" charset="0"/>
                <a:cs typeface="Consolas" panose="020B0609020204030204" pitchFamily="49" charset="0"/>
              </a:rPr>
              <a:t>c</a:t>
            </a:r>
            <a:r>
              <a:rPr lang="en-US" sz="2800" dirty="0">
                <a:solidFill>
                  <a:srgbClr val="C00000"/>
                </a:solidFill>
                <a:latin typeface="Consolas" panose="020B0609020204030204" pitchFamily="49" charset="0"/>
                <a:cs typeface="Consolas" panose="020B0609020204030204" pitchFamily="49" charset="0"/>
              </a:rPr>
              <a:t> = </a:t>
            </a:r>
            <a:r>
              <a:rPr lang="en-US" sz="2800" i="1" dirty="0">
                <a:solidFill>
                  <a:srgbClr val="C00000"/>
                </a:solidFill>
                <a:latin typeface="Consolas" panose="020B0609020204030204" pitchFamily="49" charset="0"/>
                <a:cs typeface="Consolas" panose="020B0609020204030204" pitchFamily="49" charset="0"/>
              </a:rPr>
              <a:t>a</a:t>
            </a:r>
            <a:r>
              <a:rPr lang="en-US" sz="2800" dirty="0">
                <a:solidFill>
                  <a:srgbClr val="C00000"/>
                </a:solidFill>
                <a:latin typeface="Consolas" panose="020B0609020204030204" pitchFamily="49" charset="0"/>
                <a:cs typeface="Consolas" panose="020B0609020204030204" pitchFamily="49" charset="0"/>
              </a:rPr>
              <a:t> + </a:t>
            </a:r>
            <a:r>
              <a:rPr lang="en-US" sz="2800" i="1" dirty="0">
                <a:solidFill>
                  <a:srgbClr val="C00000"/>
                </a:solidFill>
                <a:latin typeface="Consolas" panose="020B0609020204030204" pitchFamily="49" charset="0"/>
                <a:cs typeface="Consolas" panose="020B0609020204030204" pitchFamily="49" charset="0"/>
              </a:rPr>
              <a:t>b</a:t>
            </a:r>
          </a:p>
        </p:txBody>
      </p:sp>
      <p:sp>
        <p:nvSpPr>
          <p:cNvPr id="12" name="Content Placeholder 3">
            <a:extLst>
              <a:ext uri="{FF2B5EF4-FFF2-40B4-BE49-F238E27FC236}">
                <a16:creationId xmlns:a16="http://schemas.microsoft.com/office/drawing/2014/main" id="{A987C625-583A-A944-8098-1EBD6B0BBE85}"/>
              </a:ext>
            </a:extLst>
          </p:cNvPr>
          <p:cNvSpPr txBox="1">
            <a:spLocks/>
          </p:cNvSpPr>
          <p:nvPr/>
        </p:nvSpPr>
        <p:spPr>
          <a:xfrm>
            <a:off x="609600" y="2863850"/>
            <a:ext cx="8229600" cy="7620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a:t>Are </a:t>
            </a:r>
            <a:r>
              <a:rPr lang="en-US" i="1" dirty="0">
                <a:latin typeface="Consolas" panose="020B0609020204030204" pitchFamily="49" charset="0"/>
                <a:cs typeface="Consolas" panose="020B0609020204030204" pitchFamily="49" charset="0"/>
              </a:rPr>
              <a:t>a</a:t>
            </a:r>
            <a:r>
              <a:rPr lang="en-US" dirty="0"/>
              <a:t> and </a:t>
            </a:r>
            <a:r>
              <a:rPr lang="en-US" i="1" dirty="0">
                <a:latin typeface="Consolas" panose="020B0609020204030204" pitchFamily="49" charset="0"/>
                <a:cs typeface="Consolas" panose="020B0609020204030204" pitchFamily="49" charset="0"/>
              </a:rPr>
              <a:t>b</a:t>
            </a:r>
            <a:r>
              <a:rPr lang="en-US" dirty="0"/>
              <a:t> signed or unsigned numbers?</a:t>
            </a:r>
          </a:p>
        </p:txBody>
      </p:sp>
    </p:spTree>
    <p:extLst>
      <p:ext uri="{BB962C8B-B14F-4D97-AF65-F5344CB8AC3E}">
        <p14:creationId xmlns:p14="http://schemas.microsoft.com/office/powerpoint/2010/main" val="1750637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Signed or Unsigned</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23</a:t>
            </a:fld>
            <a:endParaRPr kumimoji="0" lang="en-US" dirty="0"/>
          </a:p>
        </p:txBody>
      </p:sp>
      <p:sp>
        <p:nvSpPr>
          <p:cNvPr id="8" name="Rounded Rectangle 7"/>
          <p:cNvSpPr/>
          <p:nvPr/>
        </p:nvSpPr>
        <p:spPr>
          <a:xfrm>
            <a:off x="2895600" y="3657600"/>
            <a:ext cx="1524000" cy="1905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rgbClr val="C00000"/>
                </a:solidFill>
                <a:latin typeface="Consolas" panose="020B0609020204030204" pitchFamily="49" charset="0"/>
                <a:cs typeface="Consolas" panose="020B0609020204030204" pitchFamily="49" charset="0"/>
              </a:rPr>
              <a:t>int</a:t>
            </a:r>
            <a:r>
              <a:rPr lang="en-US" b="1" dirty="0">
                <a:solidFill>
                  <a:srgbClr val="C00000"/>
                </a:solidFill>
                <a:latin typeface="Consolas" panose="020B0609020204030204" pitchFamily="49" charset="0"/>
                <a:cs typeface="Consolas" panose="020B0609020204030204" pitchFamily="49" charset="0"/>
              </a:rPr>
              <a:t> </a:t>
            </a:r>
            <a:r>
              <a:rPr lang="en-US" b="1" dirty="0">
                <a:solidFill>
                  <a:schemeClr val="tx1"/>
                </a:solidFill>
                <a:latin typeface="Consolas" panose="020B0609020204030204" pitchFamily="49" charset="0"/>
                <a:cs typeface="Consolas" panose="020B0609020204030204" pitchFamily="49" charset="0"/>
              </a:rPr>
              <a:t>a;</a:t>
            </a:r>
          </a:p>
          <a:p>
            <a:r>
              <a:rPr lang="en-US" b="1" dirty="0" err="1">
                <a:solidFill>
                  <a:srgbClr val="C00000"/>
                </a:solidFill>
                <a:latin typeface="Consolas" panose="020B0609020204030204" pitchFamily="49" charset="0"/>
                <a:cs typeface="Consolas" panose="020B0609020204030204" pitchFamily="49" charset="0"/>
              </a:rPr>
              <a:t>int</a:t>
            </a:r>
            <a:r>
              <a:rPr lang="en-US" b="1" dirty="0">
                <a:solidFill>
                  <a:srgbClr val="C00000"/>
                </a:solidFill>
                <a:latin typeface="Consolas" panose="020B0609020204030204" pitchFamily="49" charset="0"/>
                <a:cs typeface="Consolas" panose="020B0609020204030204" pitchFamily="49" charset="0"/>
              </a:rPr>
              <a:t> </a:t>
            </a:r>
            <a:r>
              <a:rPr lang="en-US" b="1" dirty="0">
                <a:solidFill>
                  <a:schemeClr val="tx1"/>
                </a:solidFill>
                <a:latin typeface="Consolas" panose="020B0609020204030204" pitchFamily="49" charset="0"/>
                <a:cs typeface="Consolas" panose="020B0609020204030204" pitchFamily="49" charset="0"/>
              </a:rPr>
              <a:t>b;</a:t>
            </a:r>
          </a:p>
          <a:p>
            <a:r>
              <a:rPr lang="en-US" b="1" dirty="0">
                <a:solidFill>
                  <a:schemeClr val="tx1"/>
                </a:solidFill>
                <a:latin typeface="Consolas" panose="020B0609020204030204" pitchFamily="49" charset="0"/>
                <a:cs typeface="Consolas" panose="020B0609020204030204" pitchFamily="49" charset="0"/>
              </a:rPr>
              <a:t>…</a:t>
            </a:r>
          </a:p>
          <a:p>
            <a:r>
              <a:rPr lang="en-US" b="1" dirty="0">
                <a:solidFill>
                  <a:schemeClr val="tx1"/>
                </a:solidFill>
                <a:latin typeface="Consolas" panose="020B0609020204030204" pitchFamily="49" charset="0"/>
                <a:cs typeface="Consolas" panose="020B0609020204030204" pitchFamily="49" charset="0"/>
              </a:rPr>
              <a:t>c = a + b</a:t>
            </a:r>
          </a:p>
          <a:p>
            <a:r>
              <a:rPr lang="en-US" b="1" dirty="0">
                <a:solidFill>
                  <a:schemeClr val="tx1"/>
                </a:solidFill>
                <a:latin typeface="Consolas" panose="020B0609020204030204" pitchFamily="49" charset="0"/>
                <a:cs typeface="Consolas" panose="020B0609020204030204" pitchFamily="49" charset="0"/>
              </a:rPr>
              <a:t>…</a:t>
            </a:r>
          </a:p>
        </p:txBody>
      </p:sp>
      <p:sp>
        <p:nvSpPr>
          <p:cNvPr id="9" name="TextBox 8"/>
          <p:cNvSpPr txBox="1"/>
          <p:nvPr/>
        </p:nvSpPr>
        <p:spPr>
          <a:xfrm>
            <a:off x="3054390" y="5638800"/>
            <a:ext cx="1206421" cy="369332"/>
          </a:xfrm>
          <a:prstGeom prst="rect">
            <a:avLst/>
          </a:prstGeom>
          <a:noFill/>
        </p:spPr>
        <p:txBody>
          <a:bodyPr wrap="none" rtlCol="0">
            <a:spAutoFit/>
          </a:bodyPr>
          <a:lstStyle/>
          <a:p>
            <a:r>
              <a:rPr lang="en-US" dirty="0"/>
              <a:t>C Program</a:t>
            </a:r>
          </a:p>
        </p:txBody>
      </p:sp>
      <p:sp>
        <p:nvSpPr>
          <p:cNvPr id="10" name="TextBox 9"/>
          <p:cNvSpPr txBox="1"/>
          <p:nvPr/>
        </p:nvSpPr>
        <p:spPr>
          <a:xfrm>
            <a:off x="5180736" y="4240768"/>
            <a:ext cx="2762488" cy="369332"/>
          </a:xfrm>
          <a:prstGeom prst="rect">
            <a:avLst/>
          </a:prstGeom>
          <a:noFill/>
        </p:spPr>
        <p:txBody>
          <a:bodyPr wrap="none" rtlCol="0">
            <a:spAutoFit/>
          </a:bodyPr>
          <a:lstStyle/>
          <a:p>
            <a:r>
              <a:rPr lang="en-US" b="1" dirty="0">
                <a:solidFill>
                  <a:srgbClr val="0000FF"/>
                </a:solidFill>
              </a:rPr>
              <a:t>Check the overflow flag!</a:t>
            </a:r>
          </a:p>
        </p:txBody>
      </p:sp>
      <p:sp>
        <p:nvSpPr>
          <p:cNvPr id="11" name="Rectangle 10">
            <a:extLst>
              <a:ext uri="{FF2B5EF4-FFF2-40B4-BE49-F238E27FC236}">
                <a16:creationId xmlns:a16="http://schemas.microsoft.com/office/drawing/2014/main" id="{4B324BED-5FAF-8446-8A8B-9F76E6AC75D0}"/>
              </a:ext>
            </a:extLst>
          </p:cNvPr>
          <p:cNvSpPr/>
          <p:nvPr/>
        </p:nvSpPr>
        <p:spPr>
          <a:xfrm>
            <a:off x="1295400" y="1358205"/>
            <a:ext cx="4191000" cy="1384995"/>
          </a:xfrm>
          <a:prstGeom prst="rect">
            <a:avLst/>
          </a:prstGeom>
        </p:spPr>
        <p:txBody>
          <a:bodyPr wrap="square">
            <a:spAutoFit/>
          </a:bodyPr>
          <a:lstStyle/>
          <a:p>
            <a:r>
              <a:rPr lang="en-US" sz="2800" i="1" dirty="0">
                <a:solidFill>
                  <a:srgbClr val="C00000"/>
                </a:solidFill>
                <a:latin typeface="Consolas" panose="020B0609020204030204" pitchFamily="49" charset="0"/>
                <a:cs typeface="Consolas" panose="020B0609020204030204" pitchFamily="49" charset="0"/>
              </a:rPr>
              <a:t>a</a:t>
            </a:r>
            <a:r>
              <a:rPr lang="en-US" sz="2800" dirty="0">
                <a:solidFill>
                  <a:srgbClr val="C00000"/>
                </a:solidFill>
                <a:latin typeface="Consolas" panose="020B0609020204030204" pitchFamily="49" charset="0"/>
                <a:cs typeface="Consolas" panose="020B0609020204030204" pitchFamily="49" charset="0"/>
              </a:rPr>
              <a:t> = </a:t>
            </a:r>
            <a:r>
              <a:rPr lang="en-US" sz="2800" dirty="0" err="1">
                <a:solidFill>
                  <a:srgbClr val="C00000"/>
                </a:solidFill>
                <a:latin typeface="Consolas" panose="020B0609020204030204" pitchFamily="49" charset="0"/>
                <a:cs typeface="Consolas" panose="020B0609020204030204" pitchFamily="49" charset="0"/>
              </a:rPr>
              <a:t>0b10000</a:t>
            </a:r>
            <a:endParaRPr lang="en-US" sz="2800" dirty="0">
              <a:solidFill>
                <a:srgbClr val="C00000"/>
              </a:solidFill>
              <a:latin typeface="Consolas" panose="020B0609020204030204" pitchFamily="49" charset="0"/>
              <a:cs typeface="Consolas" panose="020B0609020204030204" pitchFamily="49" charset="0"/>
            </a:endParaRPr>
          </a:p>
          <a:p>
            <a:r>
              <a:rPr lang="en-US" sz="2800" i="1" dirty="0">
                <a:solidFill>
                  <a:srgbClr val="C00000"/>
                </a:solidFill>
                <a:latin typeface="Consolas" panose="020B0609020204030204" pitchFamily="49" charset="0"/>
                <a:cs typeface="Consolas" panose="020B0609020204030204" pitchFamily="49" charset="0"/>
              </a:rPr>
              <a:t>b </a:t>
            </a:r>
            <a:r>
              <a:rPr lang="en-US" sz="2800" dirty="0">
                <a:solidFill>
                  <a:srgbClr val="C00000"/>
                </a:solidFill>
                <a:latin typeface="Consolas" panose="020B0609020204030204" pitchFamily="49" charset="0"/>
                <a:cs typeface="Consolas" panose="020B0609020204030204" pitchFamily="49" charset="0"/>
              </a:rPr>
              <a:t>= </a:t>
            </a:r>
            <a:r>
              <a:rPr lang="en-US" sz="2800" dirty="0" err="1">
                <a:solidFill>
                  <a:srgbClr val="C00000"/>
                </a:solidFill>
                <a:latin typeface="Consolas" panose="020B0609020204030204" pitchFamily="49" charset="0"/>
                <a:cs typeface="Consolas" panose="020B0609020204030204" pitchFamily="49" charset="0"/>
              </a:rPr>
              <a:t>0b10000</a:t>
            </a:r>
            <a:endParaRPr lang="en-US" sz="2800" dirty="0">
              <a:solidFill>
                <a:srgbClr val="C00000"/>
              </a:solidFill>
              <a:latin typeface="Consolas" panose="020B0609020204030204" pitchFamily="49" charset="0"/>
              <a:cs typeface="Consolas" panose="020B0609020204030204" pitchFamily="49" charset="0"/>
            </a:endParaRPr>
          </a:p>
          <a:p>
            <a:r>
              <a:rPr lang="en-US" sz="2800" i="1" dirty="0">
                <a:solidFill>
                  <a:srgbClr val="C00000"/>
                </a:solidFill>
                <a:latin typeface="Consolas" panose="020B0609020204030204" pitchFamily="49" charset="0"/>
                <a:cs typeface="Consolas" panose="020B0609020204030204" pitchFamily="49" charset="0"/>
              </a:rPr>
              <a:t>c</a:t>
            </a:r>
            <a:r>
              <a:rPr lang="en-US" sz="2800" dirty="0">
                <a:solidFill>
                  <a:srgbClr val="C00000"/>
                </a:solidFill>
                <a:latin typeface="Consolas" panose="020B0609020204030204" pitchFamily="49" charset="0"/>
                <a:cs typeface="Consolas" panose="020B0609020204030204" pitchFamily="49" charset="0"/>
              </a:rPr>
              <a:t> = </a:t>
            </a:r>
            <a:r>
              <a:rPr lang="en-US" sz="2800" i="1" dirty="0">
                <a:solidFill>
                  <a:srgbClr val="C00000"/>
                </a:solidFill>
                <a:latin typeface="Consolas" panose="020B0609020204030204" pitchFamily="49" charset="0"/>
                <a:cs typeface="Consolas" panose="020B0609020204030204" pitchFamily="49" charset="0"/>
              </a:rPr>
              <a:t>a</a:t>
            </a:r>
            <a:r>
              <a:rPr lang="en-US" sz="2800" dirty="0">
                <a:solidFill>
                  <a:srgbClr val="C00000"/>
                </a:solidFill>
                <a:latin typeface="Consolas" panose="020B0609020204030204" pitchFamily="49" charset="0"/>
                <a:cs typeface="Consolas" panose="020B0609020204030204" pitchFamily="49" charset="0"/>
              </a:rPr>
              <a:t> + </a:t>
            </a:r>
            <a:r>
              <a:rPr lang="en-US" sz="2800" i="1" dirty="0">
                <a:solidFill>
                  <a:srgbClr val="C00000"/>
                </a:solidFill>
                <a:latin typeface="Consolas" panose="020B0609020204030204" pitchFamily="49" charset="0"/>
                <a:cs typeface="Consolas" panose="020B0609020204030204" pitchFamily="49" charset="0"/>
              </a:rPr>
              <a:t>b</a:t>
            </a:r>
          </a:p>
        </p:txBody>
      </p:sp>
      <p:sp>
        <p:nvSpPr>
          <p:cNvPr id="12" name="Content Placeholder 3">
            <a:extLst>
              <a:ext uri="{FF2B5EF4-FFF2-40B4-BE49-F238E27FC236}">
                <a16:creationId xmlns:a16="http://schemas.microsoft.com/office/drawing/2014/main" id="{F53CC2A6-D003-DE47-AB66-30C0E289F8BE}"/>
              </a:ext>
            </a:extLst>
          </p:cNvPr>
          <p:cNvSpPr txBox="1">
            <a:spLocks/>
          </p:cNvSpPr>
          <p:nvPr/>
        </p:nvSpPr>
        <p:spPr>
          <a:xfrm>
            <a:off x="609600" y="2863850"/>
            <a:ext cx="8229600" cy="7620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a:t>Are </a:t>
            </a:r>
            <a:r>
              <a:rPr lang="en-US" i="1" dirty="0">
                <a:latin typeface="Consolas" panose="020B0609020204030204" pitchFamily="49" charset="0"/>
                <a:cs typeface="Consolas" panose="020B0609020204030204" pitchFamily="49" charset="0"/>
              </a:rPr>
              <a:t>a</a:t>
            </a:r>
            <a:r>
              <a:rPr lang="en-US" dirty="0"/>
              <a:t> and </a:t>
            </a:r>
            <a:r>
              <a:rPr lang="en-US" i="1" dirty="0">
                <a:latin typeface="Consolas" panose="020B0609020204030204" pitchFamily="49" charset="0"/>
                <a:cs typeface="Consolas" panose="020B0609020204030204" pitchFamily="49" charset="0"/>
              </a:rPr>
              <a:t>b</a:t>
            </a:r>
            <a:r>
              <a:rPr lang="en-US" dirty="0"/>
              <a:t> signed or unsigned numbers?</a:t>
            </a:r>
          </a:p>
        </p:txBody>
      </p:sp>
    </p:spTree>
    <p:extLst>
      <p:ext uri="{BB962C8B-B14F-4D97-AF65-F5344CB8AC3E}">
        <p14:creationId xmlns:p14="http://schemas.microsoft.com/office/powerpoint/2010/main" val="3533571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CF8B804-D0E1-4E95-8883-72A5F0C8C816}" type="slidenum">
              <a:rPr lang="en-US"/>
              <a:pPr/>
              <a:t>24</a:t>
            </a:fld>
            <a:endParaRPr lang="en-US"/>
          </a:p>
        </p:txBody>
      </p:sp>
      <p:sp>
        <p:nvSpPr>
          <p:cNvPr id="403627" name="Rectangle 171"/>
          <p:cNvSpPr>
            <a:spLocks noChangeArrowheads="1"/>
          </p:cNvSpPr>
          <p:nvPr/>
        </p:nvSpPr>
        <p:spPr bwMode="auto">
          <a:xfrm>
            <a:off x="1524001" y="391254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0"/>
              </a:spcBef>
            </a:pPr>
            <a:endParaRPr lang="en-US" sz="2400"/>
          </a:p>
        </p:txBody>
      </p:sp>
      <p:sp>
        <p:nvSpPr>
          <p:cNvPr id="2" name="Title 1"/>
          <p:cNvSpPr>
            <a:spLocks noGrp="1"/>
          </p:cNvSpPr>
          <p:nvPr>
            <p:ph type="title"/>
          </p:nvPr>
        </p:nvSpPr>
        <p:spPr/>
        <p:txBody>
          <a:bodyPr>
            <a:normAutofit fontScale="90000"/>
          </a:bodyPr>
          <a:lstStyle/>
          <a:p>
            <a:r>
              <a:rPr lang="en-US" dirty="0"/>
              <a:t>Signed Integer Representation</a:t>
            </a:r>
            <a:br>
              <a:rPr lang="en-US" dirty="0"/>
            </a:br>
            <a:r>
              <a:rPr lang="en-US" dirty="0">
                <a:solidFill>
                  <a:srgbClr val="C00000"/>
                </a:solidFill>
              </a:rPr>
              <a:t>Method 3: Two’s Complement</a:t>
            </a:r>
          </a:p>
        </p:txBody>
      </p:sp>
      <p:graphicFrame>
        <p:nvGraphicFramePr>
          <p:cNvPr id="7" name="Table 6"/>
          <p:cNvGraphicFramePr>
            <a:graphicFrameLocks noGrp="1"/>
          </p:cNvGraphicFramePr>
          <p:nvPr>
            <p:extLst>
              <p:ext uri="{D42A27DB-BD31-4B8C-83A1-F6EECF244321}">
                <p14:modId xmlns:p14="http://schemas.microsoft.com/office/powerpoint/2010/main" val="355716243"/>
              </p:ext>
            </p:extLst>
          </p:nvPr>
        </p:nvGraphicFramePr>
        <p:xfrm>
          <a:off x="1714501" y="1752602"/>
          <a:ext cx="8762999" cy="2522627"/>
        </p:xfrm>
        <a:graphic>
          <a:graphicData uri="http://schemas.openxmlformats.org/drawingml/2006/table">
            <a:tbl>
              <a:tblPr firstRow="1" bandRow="1">
                <a:tableStyleId>{5C22544A-7EE6-4342-B048-85BDC9FD1C3A}</a:tableStyleId>
              </a:tblPr>
              <a:tblGrid>
                <a:gridCol w="2620710">
                  <a:extLst>
                    <a:ext uri="{9D8B030D-6E8A-4147-A177-3AD203B41FA5}">
                      <a16:colId xmlns:a16="http://schemas.microsoft.com/office/drawing/2014/main" val="20000"/>
                    </a:ext>
                  </a:extLst>
                </a:gridCol>
                <a:gridCol w="1056620">
                  <a:extLst>
                    <a:ext uri="{9D8B030D-6E8A-4147-A177-3AD203B41FA5}">
                      <a16:colId xmlns:a16="http://schemas.microsoft.com/office/drawing/2014/main" val="20001"/>
                    </a:ext>
                  </a:extLst>
                </a:gridCol>
                <a:gridCol w="990810">
                  <a:extLst>
                    <a:ext uri="{9D8B030D-6E8A-4147-A177-3AD203B41FA5}">
                      <a16:colId xmlns:a16="http://schemas.microsoft.com/office/drawing/2014/main" val="20002"/>
                    </a:ext>
                  </a:extLst>
                </a:gridCol>
                <a:gridCol w="1637944">
                  <a:extLst>
                    <a:ext uri="{9D8B030D-6E8A-4147-A177-3AD203B41FA5}">
                      <a16:colId xmlns:a16="http://schemas.microsoft.com/office/drawing/2014/main" val="20003"/>
                    </a:ext>
                  </a:extLst>
                </a:gridCol>
                <a:gridCol w="2456915">
                  <a:extLst>
                    <a:ext uri="{9D8B030D-6E8A-4147-A177-3AD203B41FA5}">
                      <a16:colId xmlns:a16="http://schemas.microsoft.com/office/drawing/2014/main" val="20004"/>
                    </a:ext>
                  </a:extLst>
                </a:gridCol>
              </a:tblGrid>
              <a:tr h="434328">
                <a:tc>
                  <a:txBody>
                    <a:bodyPr/>
                    <a:lstStyle/>
                    <a:p>
                      <a:r>
                        <a:rPr lang="en-US" sz="2000" dirty="0"/>
                        <a:t>Expression</a:t>
                      </a:r>
                    </a:p>
                  </a:txBody>
                  <a:tcPr anchor="ctr"/>
                </a:tc>
                <a:tc>
                  <a:txBody>
                    <a:bodyPr/>
                    <a:lstStyle/>
                    <a:p>
                      <a:r>
                        <a:rPr lang="en-US" sz="2000" dirty="0"/>
                        <a:t>Result</a:t>
                      </a:r>
                    </a:p>
                  </a:txBody>
                  <a:tcPr anchor="ctr"/>
                </a:tc>
                <a:tc>
                  <a:txBody>
                    <a:bodyPr/>
                    <a:lstStyle/>
                    <a:p>
                      <a:r>
                        <a:rPr lang="en-US" sz="2000" dirty="0"/>
                        <a:t>Carry?</a:t>
                      </a:r>
                    </a:p>
                  </a:txBody>
                  <a:tcPr anchor="ctr"/>
                </a:tc>
                <a:tc>
                  <a:txBody>
                    <a:bodyPr/>
                    <a:lstStyle/>
                    <a:p>
                      <a:r>
                        <a:rPr lang="en-US" sz="2000" dirty="0"/>
                        <a:t>Overflow?</a:t>
                      </a:r>
                    </a:p>
                  </a:txBody>
                  <a:tcPr anchor="ctr"/>
                </a:tc>
                <a:tc>
                  <a:txBody>
                    <a:bodyPr/>
                    <a:lstStyle/>
                    <a:p>
                      <a:r>
                        <a:rPr lang="en-US" sz="2000" dirty="0"/>
                        <a:t>Correct Result?</a:t>
                      </a:r>
                    </a:p>
                  </a:txBody>
                  <a:tcPr anchor="ctr"/>
                </a:tc>
                <a:extLst>
                  <a:ext uri="{0D108BD9-81ED-4DB2-BD59-A6C34878D82A}">
                    <a16:rowId xmlns:a16="http://schemas.microsoft.com/office/drawing/2014/main" val="10000"/>
                  </a:ext>
                </a:extLst>
              </a:tr>
              <a:tr h="474209">
                <a:tc>
                  <a:txBody>
                    <a:bodyPr/>
                    <a:lstStyle/>
                    <a:p>
                      <a:r>
                        <a:rPr lang="en-US" sz="2800" b="1" dirty="0">
                          <a:latin typeface="Consolas" pitchFamily="49" charset="0"/>
                          <a:cs typeface="Consolas" pitchFamily="49" charset="0"/>
                        </a:rPr>
                        <a:t>0100 + 0010</a:t>
                      </a:r>
                    </a:p>
                  </a:txBody>
                  <a:tcPr anchor="ctr"/>
                </a:tc>
                <a:tc>
                  <a:txBody>
                    <a:bodyPr/>
                    <a:lstStyle/>
                    <a:p>
                      <a:r>
                        <a:rPr lang="en-US" sz="2800" b="1" dirty="0">
                          <a:latin typeface="Consolas" pitchFamily="49" charset="0"/>
                          <a:cs typeface="Consolas" pitchFamily="49" charset="0"/>
                        </a:rPr>
                        <a:t>0110</a:t>
                      </a:r>
                    </a:p>
                  </a:txBody>
                  <a:tcPr anchor="ctr"/>
                </a:tc>
                <a:tc>
                  <a:txBody>
                    <a:bodyPr/>
                    <a:lstStyle/>
                    <a:p>
                      <a:pPr algn="ctr"/>
                      <a:endParaRPr lang="en-US" sz="2400" dirty="0"/>
                    </a:p>
                  </a:txBody>
                  <a:tcPr anchor="ctr"/>
                </a:tc>
                <a:tc>
                  <a:txBody>
                    <a:bodyPr/>
                    <a:lstStyle/>
                    <a:p>
                      <a:pPr algn="ctr"/>
                      <a:endParaRPr lang="en-US" sz="2400" dirty="0"/>
                    </a:p>
                  </a:txBody>
                  <a:tcPr anchor="ctr"/>
                </a:tc>
                <a:tc>
                  <a:txBody>
                    <a:bodyPr/>
                    <a:lstStyle/>
                    <a:p>
                      <a:pPr algn="ctr"/>
                      <a:endParaRPr lang="en-US" sz="2400" dirty="0"/>
                    </a:p>
                  </a:txBody>
                  <a:tcPr anchor="ctr"/>
                </a:tc>
                <a:extLst>
                  <a:ext uri="{0D108BD9-81ED-4DB2-BD59-A6C34878D82A}">
                    <a16:rowId xmlns:a16="http://schemas.microsoft.com/office/drawing/2014/main" val="10001"/>
                  </a:ext>
                </a:extLst>
              </a:tr>
              <a:tr h="474209">
                <a:tc>
                  <a:txBody>
                    <a:bodyPr/>
                    <a:lstStyle/>
                    <a:p>
                      <a:r>
                        <a:rPr lang="en-US" sz="2800" b="1" dirty="0">
                          <a:latin typeface="Consolas" pitchFamily="49" charset="0"/>
                          <a:cs typeface="Consolas" pitchFamily="49" charset="0"/>
                        </a:rPr>
                        <a:t>0100 + 0110</a:t>
                      </a:r>
                    </a:p>
                  </a:txBody>
                  <a:tcPr anchor="ctr"/>
                </a:tc>
                <a:tc>
                  <a:txBody>
                    <a:bodyPr/>
                    <a:lstStyle/>
                    <a:p>
                      <a:r>
                        <a:rPr lang="en-US" sz="2800" b="1" dirty="0">
                          <a:latin typeface="Consolas" pitchFamily="49" charset="0"/>
                          <a:cs typeface="Consolas" pitchFamily="49" charset="0"/>
                        </a:rPr>
                        <a:t>1010</a:t>
                      </a:r>
                    </a:p>
                  </a:txBody>
                  <a:tcPr anchor="ctr"/>
                </a:tc>
                <a:tc>
                  <a:txBody>
                    <a:bodyPr/>
                    <a:lstStyle/>
                    <a:p>
                      <a:pPr algn="ctr"/>
                      <a:endParaRPr lang="en-US" sz="2400" dirty="0"/>
                    </a:p>
                  </a:txBody>
                  <a:tcPr anchor="ctr"/>
                </a:tc>
                <a:tc>
                  <a:txBody>
                    <a:bodyPr/>
                    <a:lstStyle/>
                    <a:p>
                      <a:pPr algn="ctr"/>
                      <a:endParaRPr lang="en-US" sz="2400" dirty="0"/>
                    </a:p>
                  </a:txBody>
                  <a:tcPr anchor="ctr"/>
                </a:tc>
                <a:tc>
                  <a:txBody>
                    <a:bodyPr/>
                    <a:lstStyle/>
                    <a:p>
                      <a:pPr algn="ctr"/>
                      <a:endParaRPr lang="en-US" sz="2400" dirty="0"/>
                    </a:p>
                  </a:txBody>
                  <a:tcPr anchor="ctr"/>
                </a:tc>
                <a:extLst>
                  <a:ext uri="{0D108BD9-81ED-4DB2-BD59-A6C34878D82A}">
                    <a16:rowId xmlns:a16="http://schemas.microsoft.com/office/drawing/2014/main" val="10002"/>
                  </a:ext>
                </a:extLst>
              </a:tr>
              <a:tr h="474209">
                <a:tc>
                  <a:txBody>
                    <a:bodyPr/>
                    <a:lstStyle/>
                    <a:p>
                      <a:r>
                        <a:rPr lang="en-US" sz="2800" b="1" dirty="0">
                          <a:latin typeface="Consolas" pitchFamily="49" charset="0"/>
                          <a:cs typeface="Consolas" pitchFamily="49" charset="0"/>
                        </a:rPr>
                        <a:t>1100 + 1110</a:t>
                      </a:r>
                    </a:p>
                  </a:txBody>
                  <a:tcPr anchor="ctr"/>
                </a:tc>
                <a:tc>
                  <a:txBody>
                    <a:bodyPr/>
                    <a:lstStyle/>
                    <a:p>
                      <a:r>
                        <a:rPr lang="en-US" sz="2800" b="1" dirty="0">
                          <a:latin typeface="Consolas" pitchFamily="49" charset="0"/>
                          <a:cs typeface="Consolas" pitchFamily="49" charset="0"/>
                        </a:rPr>
                        <a:t>1010</a:t>
                      </a:r>
                    </a:p>
                  </a:txBody>
                  <a:tcPr anchor="ctr"/>
                </a:tc>
                <a:tc>
                  <a:txBody>
                    <a:bodyPr/>
                    <a:lstStyle/>
                    <a:p>
                      <a:pPr algn="ctr"/>
                      <a:endParaRPr lang="en-US" sz="2400" dirty="0"/>
                    </a:p>
                  </a:txBody>
                  <a:tcPr anchor="ctr"/>
                </a:tc>
                <a:tc>
                  <a:txBody>
                    <a:bodyPr/>
                    <a:lstStyle/>
                    <a:p>
                      <a:pPr algn="ctr"/>
                      <a:endParaRPr lang="en-US" sz="2400" dirty="0"/>
                    </a:p>
                  </a:txBody>
                  <a:tcPr anchor="ctr"/>
                </a:tc>
                <a:tc>
                  <a:txBody>
                    <a:bodyPr/>
                    <a:lstStyle/>
                    <a:p>
                      <a:pPr algn="ctr"/>
                      <a:endParaRPr lang="en-US" sz="2400" dirty="0"/>
                    </a:p>
                  </a:txBody>
                  <a:tcPr anchor="ctr"/>
                </a:tc>
                <a:extLst>
                  <a:ext uri="{0D108BD9-81ED-4DB2-BD59-A6C34878D82A}">
                    <a16:rowId xmlns:a16="http://schemas.microsoft.com/office/drawing/2014/main" val="10003"/>
                  </a:ext>
                </a:extLst>
              </a:tr>
              <a:tr h="533819">
                <a:tc>
                  <a:txBody>
                    <a:bodyPr/>
                    <a:lstStyle/>
                    <a:p>
                      <a:r>
                        <a:rPr lang="en-US" sz="2800" b="1" dirty="0">
                          <a:latin typeface="Consolas" pitchFamily="49" charset="0"/>
                          <a:cs typeface="Consolas" pitchFamily="49" charset="0"/>
                        </a:rPr>
                        <a:t>1100 + 1010</a:t>
                      </a:r>
                    </a:p>
                  </a:txBody>
                  <a:tcPr anchor="ctr"/>
                </a:tc>
                <a:tc>
                  <a:txBody>
                    <a:bodyPr/>
                    <a:lstStyle/>
                    <a:p>
                      <a:r>
                        <a:rPr lang="en-US" sz="2800" b="1" dirty="0">
                          <a:latin typeface="Consolas" pitchFamily="49" charset="0"/>
                          <a:cs typeface="Consolas" pitchFamily="49" charset="0"/>
                        </a:rPr>
                        <a:t>0110</a:t>
                      </a:r>
                    </a:p>
                  </a:txBody>
                  <a:tcPr anchor="ctr"/>
                </a:tc>
                <a:tc>
                  <a:txBody>
                    <a:bodyPr/>
                    <a:lstStyle/>
                    <a:p>
                      <a:pPr algn="ctr"/>
                      <a:endParaRPr lang="en-US" sz="2400" dirty="0"/>
                    </a:p>
                  </a:txBody>
                  <a:tcPr anchor="ctr"/>
                </a:tc>
                <a:tc>
                  <a:txBody>
                    <a:bodyPr/>
                    <a:lstStyle/>
                    <a:p>
                      <a:pPr algn="ctr"/>
                      <a:endParaRPr lang="en-US" sz="2400" dirty="0"/>
                    </a:p>
                  </a:txBody>
                  <a:tcPr anchor="ctr"/>
                </a:tc>
                <a:tc>
                  <a:txBody>
                    <a:bodyPr/>
                    <a:lstStyle/>
                    <a:p>
                      <a:pPr algn="ctr"/>
                      <a:endParaRPr lang="en-US" sz="2400" dirty="0"/>
                    </a:p>
                  </a:txBody>
                  <a:tcPr anchor="ctr"/>
                </a:tc>
                <a:extLst>
                  <a:ext uri="{0D108BD9-81ED-4DB2-BD59-A6C34878D82A}">
                    <a16:rowId xmlns:a16="http://schemas.microsoft.com/office/drawing/2014/main" val="10004"/>
                  </a:ext>
                </a:extLst>
              </a:tr>
            </a:tbl>
          </a:graphicData>
        </a:graphic>
      </p:graphicFrame>
      <p:sp>
        <p:nvSpPr>
          <p:cNvPr id="3" name="TextBox 2"/>
          <p:cNvSpPr txBox="1"/>
          <p:nvPr/>
        </p:nvSpPr>
        <p:spPr>
          <a:xfrm>
            <a:off x="1752601" y="1295400"/>
            <a:ext cx="2592505" cy="369332"/>
          </a:xfrm>
          <a:prstGeom prst="rect">
            <a:avLst/>
          </a:prstGeom>
          <a:noFill/>
        </p:spPr>
        <p:txBody>
          <a:bodyPr wrap="none" rtlCol="0">
            <a:spAutoFit/>
          </a:bodyPr>
          <a:lstStyle/>
          <a:p>
            <a:r>
              <a:rPr lang="en-US" dirty="0"/>
              <a:t>Assume a four-bit system:</a:t>
            </a:r>
          </a:p>
        </p:txBody>
      </p:sp>
    </p:spTree>
    <p:extLst>
      <p:ext uri="{BB962C8B-B14F-4D97-AF65-F5344CB8AC3E}">
        <p14:creationId xmlns:p14="http://schemas.microsoft.com/office/powerpoint/2010/main" val="1795269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CF8B804-D0E1-4E95-8883-72A5F0C8C816}" type="slidenum">
              <a:rPr lang="en-US"/>
              <a:pPr/>
              <a:t>25</a:t>
            </a:fld>
            <a:endParaRPr lang="en-US"/>
          </a:p>
        </p:txBody>
      </p:sp>
      <p:sp>
        <p:nvSpPr>
          <p:cNvPr id="403464" name="Rectangle 8"/>
          <p:cNvSpPr>
            <a:spLocks noChangeArrowheads="1"/>
          </p:cNvSpPr>
          <p:nvPr/>
        </p:nvSpPr>
        <p:spPr bwMode="auto">
          <a:xfrm>
            <a:off x="1524001" y="2528372"/>
            <a:ext cx="184731" cy="369332"/>
          </a:xfrm>
          <a:prstGeom prst="rect">
            <a:avLst/>
          </a:prstGeom>
          <a:solidFill>
            <a:srgbClr val="FFFFB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03627" name="Rectangle 171"/>
          <p:cNvSpPr>
            <a:spLocks noChangeArrowheads="1"/>
          </p:cNvSpPr>
          <p:nvPr/>
        </p:nvSpPr>
        <p:spPr bwMode="auto">
          <a:xfrm>
            <a:off x="1524001" y="391254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0"/>
              </a:spcBef>
            </a:pPr>
            <a:endParaRPr lang="en-US" sz="2400"/>
          </a:p>
        </p:txBody>
      </p:sp>
      <p:sp>
        <p:nvSpPr>
          <p:cNvPr id="2" name="Title 1"/>
          <p:cNvSpPr>
            <a:spLocks noGrp="1"/>
          </p:cNvSpPr>
          <p:nvPr>
            <p:ph type="title"/>
          </p:nvPr>
        </p:nvSpPr>
        <p:spPr/>
        <p:txBody>
          <a:bodyPr>
            <a:normAutofit fontScale="90000"/>
          </a:bodyPr>
          <a:lstStyle/>
          <a:p>
            <a:r>
              <a:rPr lang="en-US" dirty="0"/>
              <a:t>Signed Integer Representation</a:t>
            </a:r>
            <a:br>
              <a:rPr lang="en-US" dirty="0"/>
            </a:br>
            <a:r>
              <a:rPr lang="en-US" dirty="0">
                <a:solidFill>
                  <a:srgbClr val="C00000"/>
                </a:solidFill>
              </a:rPr>
              <a:t>Method 3: Two’s Complement</a:t>
            </a:r>
          </a:p>
        </p:txBody>
      </p:sp>
      <p:graphicFrame>
        <p:nvGraphicFramePr>
          <p:cNvPr id="7" name="Table 6"/>
          <p:cNvGraphicFramePr>
            <a:graphicFrameLocks noGrp="1"/>
          </p:cNvGraphicFramePr>
          <p:nvPr>
            <p:extLst>
              <p:ext uri="{D42A27DB-BD31-4B8C-83A1-F6EECF244321}">
                <p14:modId xmlns:p14="http://schemas.microsoft.com/office/powerpoint/2010/main" val="2644111984"/>
              </p:ext>
            </p:extLst>
          </p:nvPr>
        </p:nvGraphicFramePr>
        <p:xfrm>
          <a:off x="1714501" y="1752602"/>
          <a:ext cx="8762999" cy="2685571"/>
        </p:xfrm>
        <a:graphic>
          <a:graphicData uri="http://schemas.openxmlformats.org/drawingml/2006/table">
            <a:tbl>
              <a:tblPr firstRow="1" bandRow="1">
                <a:tableStyleId>{5C22544A-7EE6-4342-B048-85BDC9FD1C3A}</a:tableStyleId>
              </a:tblPr>
              <a:tblGrid>
                <a:gridCol w="2620710">
                  <a:extLst>
                    <a:ext uri="{9D8B030D-6E8A-4147-A177-3AD203B41FA5}">
                      <a16:colId xmlns:a16="http://schemas.microsoft.com/office/drawing/2014/main" val="20000"/>
                    </a:ext>
                  </a:extLst>
                </a:gridCol>
                <a:gridCol w="1056620">
                  <a:extLst>
                    <a:ext uri="{9D8B030D-6E8A-4147-A177-3AD203B41FA5}">
                      <a16:colId xmlns:a16="http://schemas.microsoft.com/office/drawing/2014/main" val="20001"/>
                    </a:ext>
                  </a:extLst>
                </a:gridCol>
                <a:gridCol w="990810">
                  <a:extLst>
                    <a:ext uri="{9D8B030D-6E8A-4147-A177-3AD203B41FA5}">
                      <a16:colId xmlns:a16="http://schemas.microsoft.com/office/drawing/2014/main" val="20002"/>
                    </a:ext>
                  </a:extLst>
                </a:gridCol>
                <a:gridCol w="1637944">
                  <a:extLst>
                    <a:ext uri="{9D8B030D-6E8A-4147-A177-3AD203B41FA5}">
                      <a16:colId xmlns:a16="http://schemas.microsoft.com/office/drawing/2014/main" val="20003"/>
                    </a:ext>
                  </a:extLst>
                </a:gridCol>
                <a:gridCol w="2456915">
                  <a:extLst>
                    <a:ext uri="{9D8B030D-6E8A-4147-A177-3AD203B41FA5}">
                      <a16:colId xmlns:a16="http://schemas.microsoft.com/office/drawing/2014/main" val="20004"/>
                    </a:ext>
                  </a:extLst>
                </a:gridCol>
              </a:tblGrid>
              <a:tr h="499170">
                <a:tc>
                  <a:txBody>
                    <a:bodyPr/>
                    <a:lstStyle/>
                    <a:p>
                      <a:r>
                        <a:rPr lang="en-US" sz="2000" dirty="0"/>
                        <a:t>Expression</a:t>
                      </a:r>
                    </a:p>
                  </a:txBody>
                  <a:tcPr anchor="ctr"/>
                </a:tc>
                <a:tc>
                  <a:txBody>
                    <a:bodyPr/>
                    <a:lstStyle/>
                    <a:p>
                      <a:r>
                        <a:rPr lang="en-US" sz="2000" dirty="0"/>
                        <a:t>Result</a:t>
                      </a:r>
                    </a:p>
                  </a:txBody>
                  <a:tcPr anchor="ctr"/>
                </a:tc>
                <a:tc>
                  <a:txBody>
                    <a:bodyPr/>
                    <a:lstStyle/>
                    <a:p>
                      <a:r>
                        <a:rPr lang="en-US" sz="2000" dirty="0"/>
                        <a:t>Carry?</a:t>
                      </a:r>
                    </a:p>
                  </a:txBody>
                  <a:tcPr anchor="ctr"/>
                </a:tc>
                <a:tc>
                  <a:txBody>
                    <a:bodyPr/>
                    <a:lstStyle/>
                    <a:p>
                      <a:r>
                        <a:rPr lang="en-US" sz="2000" dirty="0"/>
                        <a:t>Overflow?</a:t>
                      </a:r>
                    </a:p>
                  </a:txBody>
                  <a:tcPr anchor="ctr"/>
                </a:tc>
                <a:tc>
                  <a:txBody>
                    <a:bodyPr/>
                    <a:lstStyle/>
                    <a:p>
                      <a:r>
                        <a:rPr lang="en-US" sz="2000" dirty="0"/>
                        <a:t>Correct Result?</a:t>
                      </a:r>
                    </a:p>
                  </a:txBody>
                  <a:tcPr anchor="ctr"/>
                </a:tc>
                <a:extLst>
                  <a:ext uri="{0D108BD9-81ED-4DB2-BD59-A6C34878D82A}">
                    <a16:rowId xmlns:a16="http://schemas.microsoft.com/office/drawing/2014/main" val="10000"/>
                  </a:ext>
                </a:extLst>
              </a:tr>
              <a:tr h="499588">
                <a:tc>
                  <a:txBody>
                    <a:bodyPr/>
                    <a:lstStyle/>
                    <a:p>
                      <a:r>
                        <a:rPr lang="en-US" sz="2800" b="1" dirty="0">
                          <a:latin typeface="Consolas" pitchFamily="49" charset="0"/>
                          <a:cs typeface="Consolas" pitchFamily="49" charset="0"/>
                        </a:rPr>
                        <a:t>0100 + 0010</a:t>
                      </a:r>
                    </a:p>
                  </a:txBody>
                  <a:tcPr anchor="ctr"/>
                </a:tc>
                <a:tc>
                  <a:txBody>
                    <a:bodyPr/>
                    <a:lstStyle/>
                    <a:p>
                      <a:r>
                        <a:rPr lang="en-US" sz="2800" b="1" dirty="0">
                          <a:latin typeface="Consolas" pitchFamily="49" charset="0"/>
                          <a:cs typeface="Consolas" pitchFamily="49" charset="0"/>
                        </a:rPr>
                        <a:t>0110</a:t>
                      </a:r>
                    </a:p>
                  </a:txBody>
                  <a:tcPr anchor="ctr"/>
                </a:tc>
                <a:tc>
                  <a:txBody>
                    <a:bodyPr/>
                    <a:lstStyle/>
                    <a:p>
                      <a:pPr algn="ctr"/>
                      <a:r>
                        <a:rPr lang="en-US" sz="2400" b="1" dirty="0">
                          <a:solidFill>
                            <a:srgbClr val="C00000"/>
                          </a:solidFill>
                        </a:rPr>
                        <a:t>No</a:t>
                      </a:r>
                    </a:p>
                  </a:txBody>
                  <a:tcPr anchor="ctr"/>
                </a:tc>
                <a:tc>
                  <a:txBody>
                    <a:bodyPr/>
                    <a:lstStyle/>
                    <a:p>
                      <a:pPr algn="ctr"/>
                      <a:r>
                        <a:rPr lang="en-US" sz="2400" b="1" dirty="0">
                          <a:solidFill>
                            <a:srgbClr val="C00000"/>
                          </a:solidFill>
                        </a:rPr>
                        <a:t>No</a:t>
                      </a:r>
                    </a:p>
                  </a:txBody>
                  <a:tcPr anchor="ctr"/>
                </a:tc>
                <a:tc>
                  <a:txBody>
                    <a:bodyPr/>
                    <a:lstStyle/>
                    <a:p>
                      <a:pPr algn="ctr"/>
                      <a:r>
                        <a:rPr lang="en-US" sz="2400" b="1" dirty="0">
                          <a:solidFill>
                            <a:srgbClr val="C00000"/>
                          </a:solidFill>
                        </a:rPr>
                        <a:t>Yes</a:t>
                      </a:r>
                    </a:p>
                  </a:txBody>
                  <a:tcPr anchor="ctr"/>
                </a:tc>
                <a:extLst>
                  <a:ext uri="{0D108BD9-81ED-4DB2-BD59-A6C34878D82A}">
                    <a16:rowId xmlns:a16="http://schemas.microsoft.com/office/drawing/2014/main" val="10001"/>
                  </a:ext>
                </a:extLst>
              </a:tr>
              <a:tr h="532060">
                <a:tc>
                  <a:txBody>
                    <a:bodyPr/>
                    <a:lstStyle/>
                    <a:p>
                      <a:r>
                        <a:rPr lang="en-US" sz="2800" b="1" dirty="0">
                          <a:latin typeface="Consolas" pitchFamily="49" charset="0"/>
                          <a:cs typeface="Consolas" pitchFamily="49" charset="0"/>
                        </a:rPr>
                        <a:t>0100 + 0110</a:t>
                      </a:r>
                    </a:p>
                  </a:txBody>
                  <a:tcPr anchor="ctr"/>
                </a:tc>
                <a:tc>
                  <a:txBody>
                    <a:bodyPr/>
                    <a:lstStyle/>
                    <a:p>
                      <a:r>
                        <a:rPr lang="en-US" sz="2800" b="1" dirty="0">
                          <a:latin typeface="Consolas" pitchFamily="49" charset="0"/>
                          <a:cs typeface="Consolas" pitchFamily="49" charset="0"/>
                        </a:rPr>
                        <a:t>1010</a:t>
                      </a:r>
                    </a:p>
                  </a:txBody>
                  <a:tcPr anchor="ctr"/>
                </a:tc>
                <a:tc>
                  <a:txBody>
                    <a:bodyPr/>
                    <a:lstStyle/>
                    <a:p>
                      <a:pPr algn="ctr"/>
                      <a:r>
                        <a:rPr lang="en-US" sz="2400" b="1" dirty="0">
                          <a:solidFill>
                            <a:srgbClr val="C00000"/>
                          </a:solidFill>
                        </a:rPr>
                        <a:t>No</a:t>
                      </a:r>
                    </a:p>
                  </a:txBody>
                  <a:tcPr anchor="ctr"/>
                </a:tc>
                <a:tc>
                  <a:txBody>
                    <a:bodyPr/>
                    <a:lstStyle/>
                    <a:p>
                      <a:pPr algn="ctr"/>
                      <a:r>
                        <a:rPr lang="en-US" sz="2400" b="1" dirty="0">
                          <a:solidFill>
                            <a:srgbClr val="C00000"/>
                          </a:solidFill>
                        </a:rPr>
                        <a:t>Yes</a:t>
                      </a:r>
                    </a:p>
                  </a:txBody>
                  <a:tcPr anchor="ctr"/>
                </a:tc>
                <a:tc>
                  <a:txBody>
                    <a:bodyPr/>
                    <a:lstStyle/>
                    <a:p>
                      <a:pPr algn="ctr"/>
                      <a:r>
                        <a:rPr lang="en-US" sz="2400" b="1" dirty="0">
                          <a:solidFill>
                            <a:srgbClr val="C00000"/>
                          </a:solidFill>
                        </a:rPr>
                        <a:t>No</a:t>
                      </a:r>
                    </a:p>
                  </a:txBody>
                  <a:tcPr anchor="ctr"/>
                </a:tc>
                <a:extLst>
                  <a:ext uri="{0D108BD9-81ED-4DB2-BD59-A6C34878D82A}">
                    <a16:rowId xmlns:a16="http://schemas.microsoft.com/office/drawing/2014/main" val="10002"/>
                  </a:ext>
                </a:extLst>
              </a:tr>
              <a:tr h="522666">
                <a:tc>
                  <a:txBody>
                    <a:bodyPr/>
                    <a:lstStyle/>
                    <a:p>
                      <a:r>
                        <a:rPr lang="en-US" sz="2800" b="1" dirty="0">
                          <a:latin typeface="Consolas" pitchFamily="49" charset="0"/>
                          <a:cs typeface="Consolas" pitchFamily="49" charset="0"/>
                        </a:rPr>
                        <a:t>1100 + 1110</a:t>
                      </a:r>
                    </a:p>
                  </a:txBody>
                  <a:tcPr anchor="ctr"/>
                </a:tc>
                <a:tc>
                  <a:txBody>
                    <a:bodyPr/>
                    <a:lstStyle/>
                    <a:p>
                      <a:r>
                        <a:rPr lang="en-US" sz="2800" b="1" dirty="0">
                          <a:latin typeface="Consolas" pitchFamily="49" charset="0"/>
                          <a:cs typeface="Consolas" pitchFamily="49" charset="0"/>
                        </a:rPr>
                        <a:t>1010</a:t>
                      </a:r>
                    </a:p>
                  </a:txBody>
                  <a:tcPr anchor="ctr"/>
                </a:tc>
                <a:tc>
                  <a:txBody>
                    <a:bodyPr/>
                    <a:lstStyle/>
                    <a:p>
                      <a:pPr algn="ctr"/>
                      <a:r>
                        <a:rPr lang="en-US" sz="2400" b="1" dirty="0">
                          <a:solidFill>
                            <a:srgbClr val="C00000"/>
                          </a:solidFill>
                        </a:rPr>
                        <a:t>Yes</a:t>
                      </a:r>
                    </a:p>
                  </a:txBody>
                  <a:tcPr anchor="ctr"/>
                </a:tc>
                <a:tc>
                  <a:txBody>
                    <a:bodyPr/>
                    <a:lstStyle/>
                    <a:p>
                      <a:pPr algn="ctr"/>
                      <a:r>
                        <a:rPr lang="en-US" sz="2400" b="1" dirty="0">
                          <a:solidFill>
                            <a:srgbClr val="C00000"/>
                          </a:solidFill>
                        </a:rPr>
                        <a:t>No</a:t>
                      </a:r>
                    </a:p>
                  </a:txBody>
                  <a:tcPr anchor="ctr"/>
                </a:tc>
                <a:tc>
                  <a:txBody>
                    <a:bodyPr/>
                    <a:lstStyle/>
                    <a:p>
                      <a:pPr algn="ctr"/>
                      <a:r>
                        <a:rPr lang="en-US" sz="2400" b="1" dirty="0">
                          <a:solidFill>
                            <a:srgbClr val="C00000"/>
                          </a:solidFill>
                        </a:rPr>
                        <a:t>Yes</a:t>
                      </a:r>
                    </a:p>
                  </a:txBody>
                  <a:tcPr anchor="ctr"/>
                </a:tc>
                <a:extLst>
                  <a:ext uri="{0D108BD9-81ED-4DB2-BD59-A6C34878D82A}">
                    <a16:rowId xmlns:a16="http://schemas.microsoft.com/office/drawing/2014/main" val="10003"/>
                  </a:ext>
                </a:extLst>
              </a:tr>
              <a:tr h="613515">
                <a:tc>
                  <a:txBody>
                    <a:bodyPr/>
                    <a:lstStyle/>
                    <a:p>
                      <a:r>
                        <a:rPr lang="en-US" sz="2800" b="1" dirty="0">
                          <a:latin typeface="Consolas" pitchFamily="49" charset="0"/>
                          <a:cs typeface="Consolas" pitchFamily="49" charset="0"/>
                        </a:rPr>
                        <a:t>1100 + 1010</a:t>
                      </a:r>
                    </a:p>
                  </a:txBody>
                  <a:tcPr anchor="ctr"/>
                </a:tc>
                <a:tc>
                  <a:txBody>
                    <a:bodyPr/>
                    <a:lstStyle/>
                    <a:p>
                      <a:r>
                        <a:rPr lang="en-US" sz="2800" b="1" dirty="0">
                          <a:latin typeface="Consolas" pitchFamily="49" charset="0"/>
                          <a:cs typeface="Consolas" pitchFamily="49" charset="0"/>
                        </a:rPr>
                        <a:t>0110</a:t>
                      </a:r>
                    </a:p>
                  </a:txBody>
                  <a:tcPr anchor="ctr"/>
                </a:tc>
                <a:tc>
                  <a:txBody>
                    <a:bodyPr/>
                    <a:lstStyle/>
                    <a:p>
                      <a:pPr algn="ctr"/>
                      <a:r>
                        <a:rPr lang="en-US" sz="2400" b="1" dirty="0">
                          <a:solidFill>
                            <a:srgbClr val="C00000"/>
                          </a:solidFill>
                        </a:rPr>
                        <a:t>Yes</a:t>
                      </a:r>
                    </a:p>
                  </a:txBody>
                  <a:tcPr anchor="ctr"/>
                </a:tc>
                <a:tc>
                  <a:txBody>
                    <a:bodyPr/>
                    <a:lstStyle/>
                    <a:p>
                      <a:pPr algn="ctr"/>
                      <a:r>
                        <a:rPr lang="en-US" sz="2400" b="1" dirty="0">
                          <a:solidFill>
                            <a:srgbClr val="C00000"/>
                          </a:solidFill>
                        </a:rPr>
                        <a:t>Yes</a:t>
                      </a:r>
                    </a:p>
                  </a:txBody>
                  <a:tcPr anchor="ctr"/>
                </a:tc>
                <a:tc>
                  <a:txBody>
                    <a:bodyPr/>
                    <a:lstStyle/>
                    <a:p>
                      <a:pPr algn="ctr"/>
                      <a:r>
                        <a:rPr lang="en-US" sz="2400" b="1" dirty="0">
                          <a:solidFill>
                            <a:srgbClr val="C00000"/>
                          </a:solidFill>
                        </a:rPr>
                        <a:t>No</a:t>
                      </a:r>
                    </a:p>
                  </a:txBody>
                  <a:tcPr anchor="ctr"/>
                </a:tc>
                <a:extLst>
                  <a:ext uri="{0D108BD9-81ED-4DB2-BD59-A6C34878D82A}">
                    <a16:rowId xmlns:a16="http://schemas.microsoft.com/office/drawing/2014/main" val="10004"/>
                  </a:ext>
                </a:extLst>
              </a:tr>
            </a:tbl>
          </a:graphicData>
        </a:graphic>
      </p:graphicFrame>
      <p:sp>
        <p:nvSpPr>
          <p:cNvPr id="8" name="TextBox 7"/>
          <p:cNvSpPr txBox="1"/>
          <p:nvPr/>
        </p:nvSpPr>
        <p:spPr>
          <a:xfrm>
            <a:off x="1752601" y="1295400"/>
            <a:ext cx="2592505" cy="369332"/>
          </a:xfrm>
          <a:prstGeom prst="rect">
            <a:avLst/>
          </a:prstGeom>
          <a:noFill/>
        </p:spPr>
        <p:txBody>
          <a:bodyPr wrap="none" rtlCol="0">
            <a:spAutoFit/>
          </a:bodyPr>
          <a:lstStyle/>
          <a:p>
            <a:r>
              <a:rPr lang="en-US" dirty="0"/>
              <a:t>Assume a four-bit system:</a:t>
            </a:r>
          </a:p>
        </p:txBody>
      </p:sp>
    </p:spTree>
    <p:extLst>
      <p:ext uri="{BB962C8B-B14F-4D97-AF65-F5344CB8AC3E}">
        <p14:creationId xmlns:p14="http://schemas.microsoft.com/office/powerpoint/2010/main" val="2981518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use Two’s Complement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26</a:t>
            </a:fld>
            <a:endParaRPr kumimoji="0" lang="en-US" dirty="0"/>
          </a:p>
        </p:txBody>
      </p:sp>
      <p:graphicFrame>
        <p:nvGraphicFramePr>
          <p:cNvPr id="6" name="Table 5"/>
          <p:cNvGraphicFramePr>
            <a:graphicFrameLocks noGrp="1"/>
          </p:cNvGraphicFramePr>
          <p:nvPr>
            <p:extLst>
              <p:ext uri="{D42A27DB-BD31-4B8C-83A1-F6EECF244321}">
                <p14:modId xmlns:p14="http://schemas.microsoft.com/office/powerpoint/2010/main" val="2247799414"/>
              </p:ext>
            </p:extLst>
          </p:nvPr>
        </p:nvGraphicFramePr>
        <p:xfrm>
          <a:off x="816864" y="2590800"/>
          <a:ext cx="10155936" cy="1981200"/>
        </p:xfrm>
        <a:graphic>
          <a:graphicData uri="http://schemas.openxmlformats.org/drawingml/2006/table">
            <a:tbl>
              <a:tblPr firstRow="1" bandRow="1">
                <a:tableStyleId>{5C22544A-7EE6-4342-B048-85BDC9FD1C3A}</a:tableStyleId>
              </a:tblPr>
              <a:tblGrid>
                <a:gridCol w="2002536">
                  <a:extLst>
                    <a:ext uri="{9D8B030D-6E8A-4147-A177-3AD203B41FA5}">
                      <a16:colId xmlns:a16="http://schemas.microsoft.com/office/drawing/2014/main" val="3168468172"/>
                    </a:ext>
                  </a:extLst>
                </a:gridCol>
                <a:gridCol w="8153400">
                  <a:extLst>
                    <a:ext uri="{9D8B030D-6E8A-4147-A177-3AD203B41FA5}">
                      <a16:colId xmlns:a16="http://schemas.microsoft.com/office/drawing/2014/main" val="578747247"/>
                    </a:ext>
                  </a:extLst>
                </a:gridCol>
              </a:tblGrid>
              <a:tr h="370840">
                <a:tc>
                  <a:txBody>
                    <a:bodyPr/>
                    <a:lstStyle/>
                    <a:p>
                      <a:r>
                        <a:rPr lang="en-US" sz="2000" dirty="0"/>
                        <a:t>Operation</a:t>
                      </a:r>
                    </a:p>
                  </a:txBody>
                  <a:tcPr/>
                </a:tc>
                <a:tc>
                  <a:txBody>
                    <a:bodyPr/>
                    <a:lstStyle/>
                    <a:p>
                      <a:r>
                        <a:rPr lang="en-US" sz="2000" dirty="0"/>
                        <a:t>Are</a:t>
                      </a:r>
                      <a:r>
                        <a:rPr lang="en-US" sz="2000" baseline="0" dirty="0"/>
                        <a:t> signed and unsigned operations the same?</a:t>
                      </a:r>
                      <a:endParaRPr lang="en-US" sz="2000" dirty="0"/>
                    </a:p>
                  </a:txBody>
                  <a:tcPr/>
                </a:tc>
                <a:extLst>
                  <a:ext uri="{0D108BD9-81ED-4DB2-BD59-A6C34878D82A}">
                    <a16:rowId xmlns:a16="http://schemas.microsoft.com/office/drawing/2014/main" val="533090278"/>
                  </a:ext>
                </a:extLst>
              </a:tr>
              <a:tr h="370840">
                <a:tc>
                  <a:txBody>
                    <a:bodyPr/>
                    <a:lstStyle/>
                    <a:p>
                      <a:r>
                        <a:rPr lang="en-US" sz="2000" dirty="0"/>
                        <a:t>Addition</a:t>
                      </a:r>
                    </a:p>
                  </a:txBody>
                  <a:tcPr/>
                </a:tc>
                <a:tc>
                  <a:txBody>
                    <a:bodyPr/>
                    <a:lstStyle/>
                    <a:p>
                      <a:r>
                        <a:rPr lang="en-US" sz="2000" dirty="0"/>
                        <a:t>Yes</a:t>
                      </a:r>
                    </a:p>
                  </a:txBody>
                  <a:tcPr/>
                </a:tc>
                <a:extLst>
                  <a:ext uri="{0D108BD9-81ED-4DB2-BD59-A6C34878D82A}">
                    <a16:rowId xmlns:a16="http://schemas.microsoft.com/office/drawing/2014/main" val="812262497"/>
                  </a:ext>
                </a:extLst>
              </a:tr>
              <a:tr h="370840">
                <a:tc>
                  <a:txBody>
                    <a:bodyPr/>
                    <a:lstStyle/>
                    <a:p>
                      <a:r>
                        <a:rPr lang="en-US" sz="2000" dirty="0"/>
                        <a:t>Subtraction</a:t>
                      </a:r>
                    </a:p>
                  </a:txBody>
                  <a:tcPr/>
                </a:tc>
                <a:tc>
                  <a:txBody>
                    <a:bodyPr/>
                    <a:lstStyle/>
                    <a:p>
                      <a:r>
                        <a:rPr lang="en-US" sz="2000" dirty="0"/>
                        <a:t>Yes</a:t>
                      </a:r>
                    </a:p>
                  </a:txBody>
                  <a:tcPr/>
                </a:tc>
                <a:extLst>
                  <a:ext uri="{0D108BD9-81ED-4DB2-BD59-A6C34878D82A}">
                    <a16:rowId xmlns:a16="http://schemas.microsoft.com/office/drawing/2014/main" val="4197344616"/>
                  </a:ext>
                </a:extLst>
              </a:tr>
              <a:tr h="370840">
                <a:tc>
                  <a:txBody>
                    <a:bodyPr/>
                    <a:lstStyle/>
                    <a:p>
                      <a:r>
                        <a:rPr lang="en-US" sz="2000" dirty="0"/>
                        <a:t>Multiplication</a:t>
                      </a:r>
                    </a:p>
                  </a:txBody>
                  <a:tcPr/>
                </a:tc>
                <a:tc>
                  <a:txBody>
                    <a:bodyPr/>
                    <a:lstStyle/>
                    <a:p>
                      <a:r>
                        <a:rPr lang="en-US" sz="2000" dirty="0"/>
                        <a:t>Yes</a:t>
                      </a:r>
                      <a:r>
                        <a:rPr lang="en-US" sz="2000" baseline="0" dirty="0"/>
                        <a:t> if </a:t>
                      </a:r>
                      <a:r>
                        <a:rPr lang="en-US" sz="2000" dirty="0"/>
                        <a:t>the product is required to keep the same number of bits as operands</a:t>
                      </a:r>
                    </a:p>
                  </a:txBody>
                  <a:tcPr/>
                </a:tc>
                <a:extLst>
                  <a:ext uri="{0D108BD9-81ED-4DB2-BD59-A6C34878D82A}">
                    <a16:rowId xmlns:a16="http://schemas.microsoft.com/office/drawing/2014/main" val="532458979"/>
                  </a:ext>
                </a:extLst>
              </a:tr>
              <a:tr h="370840">
                <a:tc>
                  <a:txBody>
                    <a:bodyPr/>
                    <a:lstStyle/>
                    <a:p>
                      <a:r>
                        <a:rPr lang="en-US" sz="2000" dirty="0"/>
                        <a:t>Division</a:t>
                      </a:r>
                    </a:p>
                  </a:txBody>
                  <a:tcPr/>
                </a:tc>
                <a:tc>
                  <a:txBody>
                    <a:bodyPr/>
                    <a:lstStyle/>
                    <a:p>
                      <a:r>
                        <a:rPr lang="en-US" sz="2000" dirty="0"/>
                        <a:t>No</a:t>
                      </a:r>
                    </a:p>
                  </a:txBody>
                  <a:tcPr/>
                </a:tc>
                <a:extLst>
                  <a:ext uri="{0D108BD9-81ED-4DB2-BD59-A6C34878D82A}">
                    <a16:rowId xmlns:a16="http://schemas.microsoft.com/office/drawing/2014/main" val="507733041"/>
                  </a:ext>
                </a:extLst>
              </a:tr>
            </a:tbl>
          </a:graphicData>
        </a:graphic>
      </p:graphicFrame>
      <p:sp>
        <p:nvSpPr>
          <p:cNvPr id="9" name="TextBox 8"/>
          <p:cNvSpPr txBox="1"/>
          <p:nvPr/>
        </p:nvSpPr>
        <p:spPr>
          <a:xfrm>
            <a:off x="609600" y="1683115"/>
            <a:ext cx="4974823" cy="461665"/>
          </a:xfrm>
          <a:prstGeom prst="rect">
            <a:avLst/>
          </a:prstGeom>
          <a:noFill/>
        </p:spPr>
        <p:txBody>
          <a:bodyPr wrap="none" rtlCol="0">
            <a:spAutoFit/>
          </a:bodyPr>
          <a:lstStyle/>
          <a:p>
            <a:r>
              <a:rPr lang="en-US" sz="2400" dirty="0"/>
              <a:t>Two’s complement simplifies hardware</a:t>
            </a:r>
          </a:p>
        </p:txBody>
      </p:sp>
    </p:spTree>
    <p:extLst>
      <p:ext uri="{BB962C8B-B14F-4D97-AF65-F5344CB8AC3E}">
        <p14:creationId xmlns:p14="http://schemas.microsoft.com/office/powerpoint/2010/main" val="1655902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7950258" y="441960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209800" y="1814215"/>
            <a:ext cx="3962400" cy="33629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8934643" y="177312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Adding two signed integers: </a:t>
            </a:r>
            <a:br>
              <a:rPr lang="en-US" dirty="0"/>
            </a:br>
            <a:r>
              <a:rPr lang="en-US" b="1" dirty="0">
                <a:latin typeface="Consolas" panose="020B0609020204030204" pitchFamily="49" charset="0"/>
                <a:cs typeface="Consolas" panose="020B0609020204030204" pitchFamily="49" charset="0"/>
              </a:rPr>
              <a:t>(-9) + 6</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27</a:t>
            </a:fld>
            <a:endParaRPr kumimoji="0" lang="en-US" dirty="0"/>
          </a:p>
        </p:txBody>
      </p:sp>
      <p:sp>
        <p:nvSpPr>
          <p:cNvPr id="20" name="TextBox 19"/>
          <p:cNvSpPr txBox="1"/>
          <p:nvPr/>
        </p:nvSpPr>
        <p:spPr>
          <a:xfrm>
            <a:off x="2976870" y="1352551"/>
            <a:ext cx="524503" cy="461665"/>
          </a:xfrm>
          <a:prstGeom prst="rect">
            <a:avLst/>
          </a:prstGeom>
          <a:noFill/>
        </p:spPr>
        <p:txBody>
          <a:bodyPr wrap="none" rtlCol="0">
            <a:spAutoFit/>
          </a:bodyPr>
          <a:lstStyle/>
          <a:p>
            <a:r>
              <a:rPr lang="en-US" sz="2400" b="1" dirty="0">
                <a:solidFill>
                  <a:srgbClr val="C00000"/>
                </a:solidFill>
                <a:latin typeface="Consolas" panose="020B0609020204030204" pitchFamily="49" charset="0"/>
                <a:cs typeface="Consolas" panose="020B0609020204030204" pitchFamily="49" charset="0"/>
              </a:rPr>
              <a:t>-9</a:t>
            </a:r>
          </a:p>
        </p:txBody>
      </p:sp>
      <p:sp>
        <p:nvSpPr>
          <p:cNvPr id="21" name="TextBox 20"/>
          <p:cNvSpPr txBox="1"/>
          <p:nvPr/>
        </p:nvSpPr>
        <p:spPr>
          <a:xfrm>
            <a:off x="4984485" y="1367136"/>
            <a:ext cx="354584" cy="461665"/>
          </a:xfrm>
          <a:prstGeom prst="rect">
            <a:avLst/>
          </a:prstGeom>
          <a:noFill/>
        </p:spPr>
        <p:txBody>
          <a:bodyPr wrap="none" rtlCol="0">
            <a:spAutoFit/>
          </a:bodyPr>
          <a:lstStyle/>
          <a:p>
            <a:r>
              <a:rPr lang="en-US" sz="2400" b="1" dirty="0">
                <a:solidFill>
                  <a:srgbClr val="0000FF"/>
                </a:solidFill>
                <a:latin typeface="Consolas" panose="020B0609020204030204" pitchFamily="49" charset="0"/>
                <a:cs typeface="Consolas" panose="020B0609020204030204" pitchFamily="49" charset="0"/>
              </a:rPr>
              <a:t>6</a:t>
            </a:r>
          </a:p>
        </p:txBody>
      </p:sp>
      <p:sp>
        <p:nvSpPr>
          <p:cNvPr id="22" name="TextBox 21"/>
          <p:cNvSpPr txBox="1"/>
          <p:nvPr/>
        </p:nvSpPr>
        <p:spPr>
          <a:xfrm>
            <a:off x="3971298" y="5177136"/>
            <a:ext cx="524503" cy="461665"/>
          </a:xfrm>
          <a:prstGeom prst="rect">
            <a:avLst/>
          </a:prstGeom>
          <a:noFill/>
        </p:spPr>
        <p:txBody>
          <a:bodyPr wrap="none" rtlCol="0">
            <a:spAutoFit/>
          </a:bodyPr>
          <a:lstStyle/>
          <a:p>
            <a:r>
              <a:rPr lang="en-US" sz="2400" b="1" dirty="0">
                <a:solidFill>
                  <a:srgbClr val="FF00FF"/>
                </a:solidFill>
                <a:latin typeface="Consolas" panose="020B0609020204030204" pitchFamily="49" charset="0"/>
                <a:cs typeface="Consolas" panose="020B0609020204030204" pitchFamily="49" charset="0"/>
              </a:rPr>
              <a:t>-3</a:t>
            </a:r>
          </a:p>
        </p:txBody>
      </p:sp>
      <p:grpSp>
        <p:nvGrpSpPr>
          <p:cNvPr id="38" name="Group 37"/>
          <p:cNvGrpSpPr/>
          <p:nvPr/>
        </p:nvGrpSpPr>
        <p:grpSpPr>
          <a:xfrm>
            <a:off x="6553201" y="1729738"/>
            <a:ext cx="3183625" cy="632463"/>
            <a:chOff x="5388736" y="1565669"/>
            <a:chExt cx="3183625" cy="632463"/>
          </a:xfrm>
        </p:grpSpPr>
        <p:sp>
          <p:nvSpPr>
            <p:cNvPr id="25" name="Rectangle 24"/>
            <p:cNvSpPr/>
            <p:nvPr/>
          </p:nvSpPr>
          <p:spPr>
            <a:xfrm>
              <a:off x="5388736" y="1828800"/>
              <a:ext cx="817853" cy="369332"/>
            </a:xfrm>
            <a:prstGeom prst="rect">
              <a:avLst/>
            </a:prstGeom>
          </p:spPr>
          <p:txBody>
            <a:bodyPr wrap="none">
              <a:spAutoFit/>
            </a:bodyPr>
            <a:lstStyle/>
            <a:p>
              <a:r>
                <a:rPr lang="en-US" b="1" dirty="0">
                  <a:solidFill>
                    <a:srgbClr val="C00000"/>
                  </a:solidFill>
                  <a:latin typeface="Consolas" panose="020B0609020204030204" pitchFamily="49" charset="0"/>
                  <a:cs typeface="Consolas" panose="020B0609020204030204" pitchFamily="49" charset="0"/>
                </a:rPr>
                <a:t>01001</a:t>
              </a:r>
              <a:endParaRPr lang="en-US" dirty="0"/>
            </a:p>
          </p:txBody>
        </p:sp>
        <p:cxnSp>
          <p:nvCxnSpPr>
            <p:cNvPr id="27" name="Straight Arrow Connector 26"/>
            <p:cNvCxnSpPr>
              <a:stCxn id="25" idx="3"/>
              <a:endCxn id="28" idx="1"/>
            </p:cNvCxnSpPr>
            <p:nvPr/>
          </p:nvCxnSpPr>
          <p:spPr>
            <a:xfrm>
              <a:off x="6206589" y="2013466"/>
              <a:ext cx="366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573547" y="1828800"/>
              <a:ext cx="817853" cy="369332"/>
            </a:xfrm>
            <a:prstGeom prst="rect">
              <a:avLst/>
            </a:prstGeom>
          </p:spPr>
          <p:txBody>
            <a:bodyPr wrap="none">
              <a:spAutoFit/>
            </a:bodyPr>
            <a:lstStyle/>
            <a:p>
              <a:r>
                <a:rPr lang="en-US" b="1" dirty="0">
                  <a:solidFill>
                    <a:srgbClr val="C00000"/>
                  </a:solidFill>
                  <a:latin typeface="Consolas" panose="020B0609020204030204" pitchFamily="49" charset="0"/>
                  <a:cs typeface="Consolas" panose="020B0609020204030204" pitchFamily="49" charset="0"/>
                </a:rPr>
                <a:t>10110</a:t>
              </a:r>
            </a:p>
          </p:txBody>
        </p:sp>
        <p:sp>
          <p:nvSpPr>
            <p:cNvPr id="29" name="Rectangle 28"/>
            <p:cNvSpPr/>
            <p:nvPr/>
          </p:nvSpPr>
          <p:spPr>
            <a:xfrm>
              <a:off x="7754508" y="1828800"/>
              <a:ext cx="817853" cy="369332"/>
            </a:xfrm>
            <a:prstGeom prst="rect">
              <a:avLst/>
            </a:prstGeom>
          </p:spPr>
          <p:txBody>
            <a:bodyPr wrap="none">
              <a:spAutoFit/>
            </a:bodyPr>
            <a:lstStyle/>
            <a:p>
              <a:r>
                <a:rPr lang="en-US" b="1" dirty="0">
                  <a:solidFill>
                    <a:srgbClr val="C00000"/>
                  </a:solidFill>
                  <a:latin typeface="Consolas" panose="020B0609020204030204" pitchFamily="49" charset="0"/>
                  <a:cs typeface="Consolas" panose="020B0609020204030204" pitchFamily="49" charset="0"/>
                </a:rPr>
                <a:t>10111</a:t>
              </a:r>
            </a:p>
          </p:txBody>
        </p:sp>
        <p:cxnSp>
          <p:nvCxnSpPr>
            <p:cNvPr id="31" name="Straight Arrow Connector 30"/>
            <p:cNvCxnSpPr>
              <a:stCxn id="28" idx="3"/>
              <a:endCxn id="29"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5133" y="1671870"/>
              <a:ext cx="460382" cy="369332"/>
            </a:xfrm>
            <a:prstGeom prst="rect">
              <a:avLst/>
            </a:prstGeom>
            <a:noFill/>
          </p:spPr>
          <p:txBody>
            <a:bodyPr wrap="none" rtlCol="0">
              <a:spAutoFit/>
            </a:bodyPr>
            <a:lstStyle/>
            <a:p>
              <a:r>
                <a:rPr lang="en-US" dirty="0"/>
                <a:t>flip</a:t>
              </a:r>
            </a:p>
          </p:txBody>
        </p:sp>
        <p:sp>
          <p:nvSpPr>
            <p:cNvPr id="35" name="TextBox 34"/>
            <p:cNvSpPr txBox="1"/>
            <p:nvPr/>
          </p:nvSpPr>
          <p:spPr>
            <a:xfrm>
              <a:off x="7335445" y="1671870"/>
              <a:ext cx="434734"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a:t>
              </a:r>
            </a:p>
          </p:txBody>
        </p:sp>
        <p:sp>
          <p:nvSpPr>
            <p:cNvPr id="36" name="TextBox 35"/>
            <p:cNvSpPr txBox="1"/>
            <p:nvPr/>
          </p:nvSpPr>
          <p:spPr>
            <a:xfrm>
              <a:off x="5632523" y="1585615"/>
              <a:ext cx="311304"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9</a:t>
              </a:r>
            </a:p>
          </p:txBody>
        </p:sp>
        <p:sp>
          <p:nvSpPr>
            <p:cNvPr id="37" name="TextBox 36"/>
            <p:cNvSpPr txBox="1"/>
            <p:nvPr/>
          </p:nvSpPr>
          <p:spPr>
            <a:xfrm>
              <a:off x="7892360" y="1565669"/>
              <a:ext cx="437940"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-9</a:t>
              </a:r>
            </a:p>
          </p:txBody>
        </p:sp>
      </p:grpSp>
      <p:grpSp>
        <p:nvGrpSpPr>
          <p:cNvPr id="39" name="Group 38"/>
          <p:cNvGrpSpPr/>
          <p:nvPr/>
        </p:nvGrpSpPr>
        <p:grpSpPr>
          <a:xfrm>
            <a:off x="4959312" y="4396738"/>
            <a:ext cx="3803689" cy="632463"/>
            <a:chOff x="4768672" y="1565669"/>
            <a:chExt cx="3803689" cy="632463"/>
          </a:xfrm>
        </p:grpSpPr>
        <p:cxnSp>
          <p:nvCxnSpPr>
            <p:cNvPr id="41" name="Straight Arrow Connector 40"/>
            <p:cNvCxnSpPr>
              <a:stCxn id="60" idx="3"/>
              <a:endCxn id="42" idx="1"/>
            </p:cNvCxnSpPr>
            <p:nvPr/>
          </p:nvCxnSpPr>
          <p:spPr>
            <a:xfrm flipV="1">
              <a:off x="4768672" y="2013466"/>
              <a:ext cx="1804875" cy="1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573547" y="1828800"/>
              <a:ext cx="817853" cy="369332"/>
            </a:xfrm>
            <a:prstGeom prst="rect">
              <a:avLst/>
            </a:prstGeom>
          </p:spPr>
          <p:txBody>
            <a:bodyPr wrap="none">
              <a:spAutoFit/>
            </a:bodyPr>
            <a:lstStyle/>
            <a:p>
              <a:r>
                <a:rPr lang="en-US" b="1" dirty="0">
                  <a:solidFill>
                    <a:srgbClr val="FF00FF"/>
                  </a:solidFill>
                  <a:latin typeface="Consolas" panose="020B0609020204030204" pitchFamily="49" charset="0"/>
                  <a:cs typeface="Consolas" panose="020B0609020204030204" pitchFamily="49" charset="0"/>
                </a:rPr>
                <a:t>00010</a:t>
              </a:r>
            </a:p>
          </p:txBody>
        </p:sp>
        <p:sp>
          <p:nvSpPr>
            <p:cNvPr id="43" name="Rectangle 42"/>
            <p:cNvSpPr/>
            <p:nvPr/>
          </p:nvSpPr>
          <p:spPr>
            <a:xfrm>
              <a:off x="7754508" y="1828800"/>
              <a:ext cx="817853" cy="369332"/>
            </a:xfrm>
            <a:prstGeom prst="rect">
              <a:avLst/>
            </a:prstGeom>
          </p:spPr>
          <p:txBody>
            <a:bodyPr wrap="none">
              <a:spAutoFit/>
            </a:bodyPr>
            <a:lstStyle/>
            <a:p>
              <a:r>
                <a:rPr lang="en-US" b="1" dirty="0">
                  <a:solidFill>
                    <a:srgbClr val="FF00FF"/>
                  </a:solidFill>
                  <a:latin typeface="Consolas" panose="020B0609020204030204" pitchFamily="49" charset="0"/>
                  <a:cs typeface="Consolas" panose="020B0609020204030204" pitchFamily="49" charset="0"/>
                </a:rPr>
                <a:t>00011</a:t>
              </a:r>
            </a:p>
          </p:txBody>
        </p:sp>
        <p:cxnSp>
          <p:nvCxnSpPr>
            <p:cNvPr id="44" name="Straight Arrow Connector 43"/>
            <p:cNvCxnSpPr>
              <a:stCxn id="42" idx="3"/>
              <a:endCxn id="43"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155133" y="1676400"/>
              <a:ext cx="460382" cy="369332"/>
            </a:xfrm>
            <a:prstGeom prst="rect">
              <a:avLst/>
            </a:prstGeom>
            <a:noFill/>
          </p:spPr>
          <p:txBody>
            <a:bodyPr wrap="none" rtlCol="0">
              <a:spAutoFit/>
            </a:bodyPr>
            <a:lstStyle/>
            <a:p>
              <a:r>
                <a:rPr lang="en-US" dirty="0"/>
                <a:t>flip</a:t>
              </a:r>
            </a:p>
          </p:txBody>
        </p:sp>
        <p:sp>
          <p:nvSpPr>
            <p:cNvPr id="46" name="TextBox 45"/>
            <p:cNvSpPr txBox="1"/>
            <p:nvPr/>
          </p:nvSpPr>
          <p:spPr>
            <a:xfrm>
              <a:off x="7335445" y="1671870"/>
              <a:ext cx="434734"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a:t>
              </a:r>
            </a:p>
          </p:txBody>
        </p:sp>
        <p:sp>
          <p:nvSpPr>
            <p:cNvPr id="48" name="TextBox 47"/>
            <p:cNvSpPr txBox="1"/>
            <p:nvPr/>
          </p:nvSpPr>
          <p:spPr>
            <a:xfrm>
              <a:off x="7962761" y="1565669"/>
              <a:ext cx="311304" cy="369332"/>
            </a:xfrm>
            <a:prstGeom prst="rect">
              <a:avLst/>
            </a:prstGeom>
            <a:noFill/>
          </p:spPr>
          <p:txBody>
            <a:bodyPr wrap="none" rtlCol="0">
              <a:spAutoFit/>
            </a:bodyPr>
            <a:lstStyle/>
            <a:p>
              <a:r>
                <a:rPr lang="en-US" b="1">
                  <a:latin typeface="Consolas" panose="020B0609020204030204" pitchFamily="49" charset="0"/>
                  <a:cs typeface="Consolas" panose="020B0609020204030204" pitchFamily="49" charset="0"/>
                </a:rPr>
                <a:t>3</a:t>
              </a:r>
              <a:endParaRPr lang="en-US" b="1" dirty="0">
                <a:latin typeface="Consolas" panose="020B0609020204030204" pitchFamily="49" charset="0"/>
                <a:cs typeface="Consolas" panose="020B0609020204030204" pitchFamily="49" charset="0"/>
              </a:endParaRPr>
            </a:p>
          </p:txBody>
        </p:sp>
      </p:grpSp>
      <p:sp>
        <p:nvSpPr>
          <p:cNvPr id="51" name="TextBox 50"/>
          <p:cNvSpPr txBox="1"/>
          <p:nvPr/>
        </p:nvSpPr>
        <p:spPr>
          <a:xfrm>
            <a:off x="8753602" y="2372380"/>
            <a:ext cx="1228599" cy="523220"/>
          </a:xfrm>
          <a:prstGeom prst="rect">
            <a:avLst/>
          </a:prstGeom>
          <a:noFill/>
        </p:spPr>
        <p:txBody>
          <a:bodyPr wrap="square" rtlCol="0">
            <a:spAutoFit/>
          </a:bodyPr>
          <a:lstStyle/>
          <a:p>
            <a:pPr algn="ctr"/>
            <a:r>
              <a:rPr lang="en-US" sz="1400" dirty="0"/>
              <a:t>Two’s Complement</a:t>
            </a:r>
          </a:p>
        </p:txBody>
      </p:sp>
      <p:graphicFrame>
        <p:nvGraphicFramePr>
          <p:cNvPr id="5" name="Table 4"/>
          <p:cNvGraphicFramePr>
            <a:graphicFrameLocks noGrp="1"/>
          </p:cNvGraphicFramePr>
          <p:nvPr/>
        </p:nvGraphicFramePr>
        <p:xfrm>
          <a:off x="2593848" y="198120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2" name="Table 51"/>
          <p:cNvGraphicFramePr>
            <a:graphicFrameLocks noGrp="1"/>
          </p:cNvGraphicFramePr>
          <p:nvPr/>
        </p:nvGraphicFramePr>
        <p:xfrm>
          <a:off x="4472208" y="1990052"/>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3" name="Table 52"/>
          <p:cNvGraphicFramePr>
            <a:graphicFrameLocks noGrp="1"/>
          </p:cNvGraphicFramePr>
          <p:nvPr/>
        </p:nvGraphicFramePr>
        <p:xfrm>
          <a:off x="3582925" y="4654175"/>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6" name="Rounded Rectangle 5"/>
          <p:cNvSpPr/>
          <p:nvPr/>
        </p:nvSpPr>
        <p:spPr>
          <a:xfrm>
            <a:off x="2667000" y="3225544"/>
            <a:ext cx="3082232" cy="5262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Simple Hardware Adder</a:t>
            </a:r>
          </a:p>
        </p:txBody>
      </p:sp>
      <p:sp>
        <p:nvSpPr>
          <p:cNvPr id="54" name="TextBox 53"/>
          <p:cNvSpPr txBox="1"/>
          <p:nvPr/>
        </p:nvSpPr>
        <p:spPr>
          <a:xfrm>
            <a:off x="3048001" y="2357736"/>
            <a:ext cx="524503" cy="461665"/>
          </a:xfrm>
          <a:prstGeom prst="rect">
            <a:avLst/>
          </a:prstGeom>
          <a:noFill/>
        </p:spPr>
        <p:txBody>
          <a:bodyPr wrap="none" rtlCol="0">
            <a:spAutoFit/>
          </a:bodyPr>
          <a:lstStyle/>
          <a:p>
            <a:r>
              <a:rPr lang="en-US" sz="2400" b="1" dirty="0">
                <a:solidFill>
                  <a:srgbClr val="C00000"/>
                </a:solidFill>
                <a:latin typeface="Consolas" panose="020B0609020204030204" pitchFamily="49" charset="0"/>
                <a:cs typeface="Consolas" panose="020B0609020204030204" pitchFamily="49" charset="0"/>
              </a:rPr>
              <a:t>23</a:t>
            </a:r>
          </a:p>
        </p:txBody>
      </p:sp>
      <p:sp>
        <p:nvSpPr>
          <p:cNvPr id="56" name="TextBox 55"/>
          <p:cNvSpPr txBox="1"/>
          <p:nvPr/>
        </p:nvSpPr>
        <p:spPr>
          <a:xfrm>
            <a:off x="4984485" y="2357736"/>
            <a:ext cx="354584" cy="461665"/>
          </a:xfrm>
          <a:prstGeom prst="rect">
            <a:avLst/>
          </a:prstGeom>
          <a:noFill/>
        </p:spPr>
        <p:txBody>
          <a:bodyPr wrap="none" rtlCol="0">
            <a:spAutoFit/>
          </a:bodyPr>
          <a:lstStyle/>
          <a:p>
            <a:r>
              <a:rPr lang="en-US" sz="2400" b="1" dirty="0">
                <a:solidFill>
                  <a:srgbClr val="0000FF"/>
                </a:solidFill>
                <a:latin typeface="Consolas" panose="020B0609020204030204" pitchFamily="49" charset="0"/>
                <a:cs typeface="Consolas" panose="020B0609020204030204" pitchFamily="49" charset="0"/>
              </a:rPr>
              <a:t>6</a:t>
            </a:r>
          </a:p>
        </p:txBody>
      </p:sp>
      <p:grpSp>
        <p:nvGrpSpPr>
          <p:cNvPr id="26" name="Group 25"/>
          <p:cNvGrpSpPr/>
          <p:nvPr/>
        </p:nvGrpSpPr>
        <p:grpSpPr>
          <a:xfrm>
            <a:off x="3278123" y="2795616"/>
            <a:ext cx="1883654" cy="1390805"/>
            <a:chOff x="1754123" y="2743200"/>
            <a:chExt cx="1883654" cy="1390805"/>
          </a:xfrm>
        </p:grpSpPr>
        <p:cxnSp>
          <p:nvCxnSpPr>
            <p:cNvPr id="16" name="Straight Arrow Connector 15"/>
            <p:cNvCxnSpPr/>
            <p:nvPr/>
          </p:nvCxnSpPr>
          <p:spPr>
            <a:xfrm>
              <a:off x="1754123"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3637777"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a:off x="2743200" y="3714683"/>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58" name="TextBox 57"/>
          <p:cNvSpPr txBox="1"/>
          <p:nvPr/>
        </p:nvSpPr>
        <p:spPr>
          <a:xfrm>
            <a:off x="3995048" y="4191001"/>
            <a:ext cx="524503" cy="461665"/>
          </a:xfrm>
          <a:prstGeom prst="rect">
            <a:avLst/>
          </a:prstGeom>
          <a:noFill/>
        </p:spPr>
        <p:txBody>
          <a:bodyPr wrap="none" rtlCol="0">
            <a:spAutoFit/>
          </a:bodyPr>
          <a:lstStyle/>
          <a:p>
            <a:r>
              <a:rPr lang="en-US" sz="2400" b="1" dirty="0">
                <a:solidFill>
                  <a:srgbClr val="FF00FF"/>
                </a:solidFill>
                <a:latin typeface="Consolas" panose="020B0609020204030204" pitchFamily="49" charset="0"/>
                <a:cs typeface="Consolas" panose="020B0609020204030204" pitchFamily="49" charset="0"/>
              </a:rPr>
              <a:t>29</a:t>
            </a:r>
          </a:p>
        </p:txBody>
      </p:sp>
      <p:sp>
        <p:nvSpPr>
          <p:cNvPr id="19" name="TextBox 18"/>
          <p:cNvSpPr txBox="1"/>
          <p:nvPr/>
        </p:nvSpPr>
        <p:spPr>
          <a:xfrm>
            <a:off x="4038600" y="1295401"/>
            <a:ext cx="354584" cy="461665"/>
          </a:xfrm>
          <a:prstGeom prst="rect">
            <a:avLst/>
          </a:prstGeom>
          <a:noFill/>
        </p:spPr>
        <p:txBody>
          <a:bodyPr wrap="none" rtlCol="0">
            <a:spAutoFit/>
          </a:bodyPr>
          <a:lstStyle/>
          <a:p>
            <a:r>
              <a:rPr lang="en-US" sz="2400" b="1">
                <a:latin typeface="Consolas" charset="0"/>
                <a:ea typeface="Consolas" charset="0"/>
                <a:cs typeface="Consolas" charset="0"/>
              </a:rPr>
              <a:t>+</a:t>
            </a:r>
          </a:p>
        </p:txBody>
      </p:sp>
      <p:graphicFrame>
        <p:nvGraphicFramePr>
          <p:cNvPr id="59" name="Table 58"/>
          <p:cNvGraphicFramePr>
            <a:graphicFrameLocks noGrp="1"/>
          </p:cNvGraphicFramePr>
          <p:nvPr/>
        </p:nvGraphicFramePr>
        <p:xfrm>
          <a:off x="4480044" y="2001694"/>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0" name="Table 59"/>
          <p:cNvGraphicFramePr>
            <a:graphicFrameLocks noGrp="1"/>
          </p:cNvGraphicFramePr>
          <p:nvPr/>
        </p:nvGraphicFramePr>
        <p:xfrm>
          <a:off x="3590761" y="466344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1" name="Table 60"/>
          <p:cNvGraphicFramePr>
            <a:graphicFrameLocks noGrp="1"/>
          </p:cNvGraphicFramePr>
          <p:nvPr/>
        </p:nvGraphicFramePr>
        <p:xfrm>
          <a:off x="2609414" y="1988846"/>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sp>
        <p:nvSpPr>
          <p:cNvPr id="63" name="TextBox 62"/>
          <p:cNvSpPr txBox="1"/>
          <p:nvPr/>
        </p:nvSpPr>
        <p:spPr>
          <a:xfrm>
            <a:off x="7543800" y="5039380"/>
            <a:ext cx="1629984" cy="523220"/>
          </a:xfrm>
          <a:prstGeom prst="rect">
            <a:avLst/>
          </a:prstGeom>
          <a:noFill/>
        </p:spPr>
        <p:txBody>
          <a:bodyPr wrap="square" rtlCol="0">
            <a:spAutoFit/>
          </a:bodyPr>
          <a:lstStyle/>
          <a:p>
            <a:pPr algn="ctr"/>
            <a:r>
              <a:rPr lang="en-US" sz="1400"/>
              <a:t>Two’s Complement Counterpart</a:t>
            </a:r>
            <a:endParaRPr lang="en-US" sz="1400" dirty="0"/>
          </a:p>
        </p:txBody>
      </p:sp>
    </p:spTree>
    <p:custDataLst>
      <p:tags r:id="rId1"/>
    </p:custDataLst>
    <p:extLst>
      <p:ext uri="{BB962C8B-B14F-4D97-AF65-F5344CB8AC3E}">
        <p14:creationId xmlns:p14="http://schemas.microsoft.com/office/powerpoint/2010/main" val="79816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49" grpId="0" animBg="1"/>
      <p:bldP spid="22" grpId="0"/>
      <p:bldP spid="51" grpId="0"/>
      <p:bldP spid="54" grpId="0"/>
      <p:bldP spid="56" grpId="0"/>
      <p:bldP spid="58" grpId="0"/>
      <p:bldP spid="6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2209800" y="1814215"/>
            <a:ext cx="3962400" cy="33629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8934643" y="177312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Subtracting two signed integers: </a:t>
            </a:r>
            <a:br>
              <a:rPr lang="en-US" dirty="0"/>
            </a:br>
            <a:r>
              <a:rPr lang="en-US" b="1" dirty="0">
                <a:latin typeface="Consolas" panose="020B0609020204030204" pitchFamily="49" charset="0"/>
                <a:cs typeface="Consolas" panose="020B0609020204030204" pitchFamily="49" charset="0"/>
              </a:rPr>
              <a:t>(-9) - 6</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28</a:t>
            </a:fld>
            <a:endParaRPr kumimoji="0" lang="en-US" dirty="0"/>
          </a:p>
        </p:txBody>
      </p:sp>
      <p:sp>
        <p:nvSpPr>
          <p:cNvPr id="20" name="TextBox 19"/>
          <p:cNvSpPr txBox="1"/>
          <p:nvPr/>
        </p:nvSpPr>
        <p:spPr>
          <a:xfrm>
            <a:off x="2976870" y="1352551"/>
            <a:ext cx="524503" cy="461665"/>
          </a:xfrm>
          <a:prstGeom prst="rect">
            <a:avLst/>
          </a:prstGeom>
          <a:noFill/>
        </p:spPr>
        <p:txBody>
          <a:bodyPr wrap="none" rtlCol="0">
            <a:spAutoFit/>
          </a:bodyPr>
          <a:lstStyle/>
          <a:p>
            <a:r>
              <a:rPr lang="en-US" sz="2400" b="1" dirty="0">
                <a:solidFill>
                  <a:srgbClr val="C00000"/>
                </a:solidFill>
                <a:latin typeface="Consolas" panose="020B0609020204030204" pitchFamily="49" charset="0"/>
                <a:cs typeface="Consolas" panose="020B0609020204030204" pitchFamily="49" charset="0"/>
              </a:rPr>
              <a:t>-9</a:t>
            </a:r>
          </a:p>
        </p:txBody>
      </p:sp>
      <p:sp>
        <p:nvSpPr>
          <p:cNvPr id="21" name="TextBox 20"/>
          <p:cNvSpPr txBox="1"/>
          <p:nvPr/>
        </p:nvSpPr>
        <p:spPr>
          <a:xfrm>
            <a:off x="4984485" y="1367136"/>
            <a:ext cx="354584" cy="461665"/>
          </a:xfrm>
          <a:prstGeom prst="rect">
            <a:avLst/>
          </a:prstGeom>
          <a:noFill/>
        </p:spPr>
        <p:txBody>
          <a:bodyPr wrap="none" rtlCol="0">
            <a:spAutoFit/>
          </a:bodyPr>
          <a:lstStyle/>
          <a:p>
            <a:r>
              <a:rPr lang="en-US" sz="2400" b="1" dirty="0">
                <a:solidFill>
                  <a:srgbClr val="0000FF"/>
                </a:solidFill>
                <a:latin typeface="Consolas" panose="020B0609020204030204" pitchFamily="49" charset="0"/>
                <a:cs typeface="Consolas" panose="020B0609020204030204" pitchFamily="49" charset="0"/>
              </a:rPr>
              <a:t>6</a:t>
            </a:r>
          </a:p>
        </p:txBody>
      </p:sp>
      <p:sp>
        <p:nvSpPr>
          <p:cNvPr id="22" name="TextBox 21"/>
          <p:cNvSpPr txBox="1"/>
          <p:nvPr/>
        </p:nvSpPr>
        <p:spPr>
          <a:xfrm>
            <a:off x="3877580" y="5177136"/>
            <a:ext cx="694421" cy="461665"/>
          </a:xfrm>
          <a:prstGeom prst="rect">
            <a:avLst/>
          </a:prstGeom>
          <a:noFill/>
        </p:spPr>
        <p:txBody>
          <a:bodyPr wrap="none" rtlCol="0">
            <a:spAutoFit/>
          </a:bodyPr>
          <a:lstStyle/>
          <a:p>
            <a:r>
              <a:rPr lang="en-US" sz="2400" b="1" dirty="0">
                <a:solidFill>
                  <a:srgbClr val="FF00FF"/>
                </a:solidFill>
                <a:latin typeface="Consolas" panose="020B0609020204030204" pitchFamily="49" charset="0"/>
                <a:cs typeface="Consolas" panose="020B0609020204030204" pitchFamily="49" charset="0"/>
              </a:rPr>
              <a:t>-15</a:t>
            </a:r>
          </a:p>
        </p:txBody>
      </p:sp>
      <p:grpSp>
        <p:nvGrpSpPr>
          <p:cNvPr id="38" name="Group 37"/>
          <p:cNvGrpSpPr/>
          <p:nvPr/>
        </p:nvGrpSpPr>
        <p:grpSpPr>
          <a:xfrm>
            <a:off x="6553201" y="1729738"/>
            <a:ext cx="3183625" cy="632463"/>
            <a:chOff x="5388736" y="1565669"/>
            <a:chExt cx="3183625" cy="632463"/>
          </a:xfrm>
        </p:grpSpPr>
        <p:sp>
          <p:nvSpPr>
            <p:cNvPr id="25" name="Rectangle 24"/>
            <p:cNvSpPr/>
            <p:nvPr/>
          </p:nvSpPr>
          <p:spPr>
            <a:xfrm>
              <a:off x="5388736" y="1828800"/>
              <a:ext cx="817853" cy="369332"/>
            </a:xfrm>
            <a:prstGeom prst="rect">
              <a:avLst/>
            </a:prstGeom>
          </p:spPr>
          <p:txBody>
            <a:bodyPr wrap="none">
              <a:spAutoFit/>
            </a:bodyPr>
            <a:lstStyle/>
            <a:p>
              <a:r>
                <a:rPr lang="en-US" b="1" dirty="0">
                  <a:solidFill>
                    <a:srgbClr val="C00000"/>
                  </a:solidFill>
                  <a:latin typeface="Consolas" panose="020B0609020204030204" pitchFamily="49" charset="0"/>
                  <a:cs typeface="Consolas" panose="020B0609020204030204" pitchFamily="49" charset="0"/>
                </a:rPr>
                <a:t>01001</a:t>
              </a:r>
              <a:endParaRPr lang="en-US" dirty="0"/>
            </a:p>
          </p:txBody>
        </p:sp>
        <p:cxnSp>
          <p:nvCxnSpPr>
            <p:cNvPr id="27" name="Straight Arrow Connector 26"/>
            <p:cNvCxnSpPr>
              <a:stCxn id="25" idx="3"/>
              <a:endCxn id="28" idx="1"/>
            </p:cNvCxnSpPr>
            <p:nvPr/>
          </p:nvCxnSpPr>
          <p:spPr>
            <a:xfrm>
              <a:off x="6206589" y="2013466"/>
              <a:ext cx="366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573547" y="1828800"/>
              <a:ext cx="817853" cy="369332"/>
            </a:xfrm>
            <a:prstGeom prst="rect">
              <a:avLst/>
            </a:prstGeom>
          </p:spPr>
          <p:txBody>
            <a:bodyPr wrap="none">
              <a:spAutoFit/>
            </a:bodyPr>
            <a:lstStyle/>
            <a:p>
              <a:r>
                <a:rPr lang="en-US" b="1" dirty="0">
                  <a:solidFill>
                    <a:srgbClr val="C00000"/>
                  </a:solidFill>
                  <a:latin typeface="Consolas" panose="020B0609020204030204" pitchFamily="49" charset="0"/>
                  <a:cs typeface="Consolas" panose="020B0609020204030204" pitchFamily="49" charset="0"/>
                </a:rPr>
                <a:t>10110</a:t>
              </a:r>
            </a:p>
          </p:txBody>
        </p:sp>
        <p:sp>
          <p:nvSpPr>
            <p:cNvPr id="29" name="Rectangle 28"/>
            <p:cNvSpPr/>
            <p:nvPr/>
          </p:nvSpPr>
          <p:spPr>
            <a:xfrm>
              <a:off x="7754508" y="1828800"/>
              <a:ext cx="817853" cy="369332"/>
            </a:xfrm>
            <a:prstGeom prst="rect">
              <a:avLst/>
            </a:prstGeom>
          </p:spPr>
          <p:txBody>
            <a:bodyPr wrap="none">
              <a:spAutoFit/>
            </a:bodyPr>
            <a:lstStyle/>
            <a:p>
              <a:r>
                <a:rPr lang="en-US" b="1" dirty="0">
                  <a:solidFill>
                    <a:srgbClr val="C00000"/>
                  </a:solidFill>
                  <a:latin typeface="Consolas" panose="020B0609020204030204" pitchFamily="49" charset="0"/>
                  <a:cs typeface="Consolas" panose="020B0609020204030204" pitchFamily="49" charset="0"/>
                </a:rPr>
                <a:t>10111</a:t>
              </a:r>
            </a:p>
          </p:txBody>
        </p:sp>
        <p:cxnSp>
          <p:nvCxnSpPr>
            <p:cNvPr id="31" name="Straight Arrow Connector 30"/>
            <p:cNvCxnSpPr>
              <a:stCxn id="28" idx="3"/>
              <a:endCxn id="29"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5133" y="1671870"/>
              <a:ext cx="460382" cy="369332"/>
            </a:xfrm>
            <a:prstGeom prst="rect">
              <a:avLst/>
            </a:prstGeom>
            <a:noFill/>
          </p:spPr>
          <p:txBody>
            <a:bodyPr wrap="none" rtlCol="0">
              <a:spAutoFit/>
            </a:bodyPr>
            <a:lstStyle/>
            <a:p>
              <a:r>
                <a:rPr lang="en-US" dirty="0"/>
                <a:t>flip</a:t>
              </a:r>
            </a:p>
          </p:txBody>
        </p:sp>
        <p:sp>
          <p:nvSpPr>
            <p:cNvPr id="35" name="TextBox 34"/>
            <p:cNvSpPr txBox="1"/>
            <p:nvPr/>
          </p:nvSpPr>
          <p:spPr>
            <a:xfrm>
              <a:off x="7335445" y="1671870"/>
              <a:ext cx="434734"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a:t>
              </a:r>
            </a:p>
          </p:txBody>
        </p:sp>
        <p:sp>
          <p:nvSpPr>
            <p:cNvPr id="36" name="TextBox 35"/>
            <p:cNvSpPr txBox="1"/>
            <p:nvPr/>
          </p:nvSpPr>
          <p:spPr>
            <a:xfrm>
              <a:off x="5632523" y="1585615"/>
              <a:ext cx="311304"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9</a:t>
              </a:r>
            </a:p>
          </p:txBody>
        </p:sp>
        <p:sp>
          <p:nvSpPr>
            <p:cNvPr id="37" name="TextBox 36"/>
            <p:cNvSpPr txBox="1"/>
            <p:nvPr/>
          </p:nvSpPr>
          <p:spPr>
            <a:xfrm>
              <a:off x="7892360" y="1565669"/>
              <a:ext cx="437940"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-9</a:t>
              </a:r>
            </a:p>
          </p:txBody>
        </p:sp>
      </p:grpSp>
      <p:sp>
        <p:nvSpPr>
          <p:cNvPr id="51" name="TextBox 50"/>
          <p:cNvSpPr txBox="1"/>
          <p:nvPr/>
        </p:nvSpPr>
        <p:spPr>
          <a:xfrm>
            <a:off x="8753602" y="2372380"/>
            <a:ext cx="1228599" cy="523220"/>
          </a:xfrm>
          <a:prstGeom prst="rect">
            <a:avLst/>
          </a:prstGeom>
          <a:noFill/>
        </p:spPr>
        <p:txBody>
          <a:bodyPr wrap="square" rtlCol="0">
            <a:spAutoFit/>
          </a:bodyPr>
          <a:lstStyle/>
          <a:p>
            <a:pPr algn="ctr"/>
            <a:r>
              <a:rPr lang="en-US" sz="1400" dirty="0"/>
              <a:t>Two’s Complement</a:t>
            </a:r>
          </a:p>
        </p:txBody>
      </p:sp>
      <p:graphicFrame>
        <p:nvGraphicFramePr>
          <p:cNvPr id="5" name="Table 4"/>
          <p:cNvGraphicFramePr>
            <a:graphicFrameLocks noGrp="1"/>
          </p:cNvGraphicFramePr>
          <p:nvPr/>
        </p:nvGraphicFramePr>
        <p:xfrm>
          <a:off x="2593848" y="198120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2" name="Table 51"/>
          <p:cNvGraphicFramePr>
            <a:graphicFrameLocks noGrp="1"/>
          </p:cNvGraphicFramePr>
          <p:nvPr/>
        </p:nvGraphicFramePr>
        <p:xfrm>
          <a:off x="4472208" y="1990052"/>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6" name="Rounded Rectangle 5"/>
          <p:cNvSpPr/>
          <p:nvPr/>
        </p:nvSpPr>
        <p:spPr>
          <a:xfrm>
            <a:off x="2667000" y="3225544"/>
            <a:ext cx="3082232" cy="5262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Simple Hardware </a:t>
            </a:r>
            <a:r>
              <a:rPr lang="en-US" dirty="0" err="1"/>
              <a:t>Subtractor</a:t>
            </a:r>
            <a:endParaRPr lang="en-US" dirty="0"/>
          </a:p>
        </p:txBody>
      </p:sp>
      <p:sp>
        <p:nvSpPr>
          <p:cNvPr id="54" name="TextBox 53"/>
          <p:cNvSpPr txBox="1"/>
          <p:nvPr/>
        </p:nvSpPr>
        <p:spPr>
          <a:xfrm>
            <a:off x="3048001" y="2357736"/>
            <a:ext cx="524503" cy="461665"/>
          </a:xfrm>
          <a:prstGeom prst="rect">
            <a:avLst/>
          </a:prstGeom>
          <a:noFill/>
        </p:spPr>
        <p:txBody>
          <a:bodyPr wrap="none" rtlCol="0">
            <a:spAutoFit/>
          </a:bodyPr>
          <a:lstStyle/>
          <a:p>
            <a:r>
              <a:rPr lang="en-US" sz="2400" b="1" dirty="0">
                <a:solidFill>
                  <a:srgbClr val="C00000"/>
                </a:solidFill>
                <a:latin typeface="Consolas" panose="020B0609020204030204" pitchFamily="49" charset="0"/>
                <a:cs typeface="Consolas" panose="020B0609020204030204" pitchFamily="49" charset="0"/>
              </a:rPr>
              <a:t>23</a:t>
            </a:r>
          </a:p>
        </p:txBody>
      </p:sp>
      <p:sp>
        <p:nvSpPr>
          <p:cNvPr id="56" name="TextBox 55"/>
          <p:cNvSpPr txBox="1"/>
          <p:nvPr/>
        </p:nvSpPr>
        <p:spPr>
          <a:xfrm>
            <a:off x="4984485" y="2357736"/>
            <a:ext cx="354584" cy="461665"/>
          </a:xfrm>
          <a:prstGeom prst="rect">
            <a:avLst/>
          </a:prstGeom>
          <a:noFill/>
        </p:spPr>
        <p:txBody>
          <a:bodyPr wrap="none" rtlCol="0">
            <a:spAutoFit/>
          </a:bodyPr>
          <a:lstStyle/>
          <a:p>
            <a:r>
              <a:rPr lang="en-US" sz="2400" b="1" dirty="0">
                <a:solidFill>
                  <a:srgbClr val="0000FF"/>
                </a:solidFill>
                <a:latin typeface="Consolas" panose="020B0609020204030204" pitchFamily="49" charset="0"/>
                <a:cs typeface="Consolas" panose="020B0609020204030204" pitchFamily="49" charset="0"/>
              </a:rPr>
              <a:t>6</a:t>
            </a:r>
          </a:p>
        </p:txBody>
      </p:sp>
      <p:grpSp>
        <p:nvGrpSpPr>
          <p:cNvPr id="26" name="Group 25"/>
          <p:cNvGrpSpPr/>
          <p:nvPr/>
        </p:nvGrpSpPr>
        <p:grpSpPr>
          <a:xfrm>
            <a:off x="3278123" y="2795616"/>
            <a:ext cx="1883654" cy="1390805"/>
            <a:chOff x="1754123" y="2743200"/>
            <a:chExt cx="1883654" cy="1390805"/>
          </a:xfrm>
        </p:grpSpPr>
        <p:cxnSp>
          <p:nvCxnSpPr>
            <p:cNvPr id="16" name="Straight Arrow Connector 15"/>
            <p:cNvCxnSpPr/>
            <p:nvPr/>
          </p:nvCxnSpPr>
          <p:spPr>
            <a:xfrm>
              <a:off x="1754123"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3637777"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a:off x="2743200" y="3714683"/>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58" name="TextBox 57"/>
          <p:cNvSpPr txBox="1"/>
          <p:nvPr/>
        </p:nvSpPr>
        <p:spPr>
          <a:xfrm>
            <a:off x="3995048" y="4191001"/>
            <a:ext cx="524503" cy="461665"/>
          </a:xfrm>
          <a:prstGeom prst="rect">
            <a:avLst/>
          </a:prstGeom>
          <a:noFill/>
        </p:spPr>
        <p:txBody>
          <a:bodyPr wrap="none" rtlCol="0">
            <a:spAutoFit/>
          </a:bodyPr>
          <a:lstStyle/>
          <a:p>
            <a:r>
              <a:rPr lang="en-US" sz="2400" b="1" dirty="0">
                <a:solidFill>
                  <a:srgbClr val="FF00FF"/>
                </a:solidFill>
                <a:latin typeface="Consolas" panose="020B0609020204030204" pitchFamily="49" charset="0"/>
                <a:cs typeface="Consolas" panose="020B0609020204030204" pitchFamily="49" charset="0"/>
              </a:rPr>
              <a:t>17</a:t>
            </a:r>
          </a:p>
        </p:txBody>
      </p:sp>
      <p:sp>
        <p:nvSpPr>
          <p:cNvPr id="19" name="TextBox 18"/>
          <p:cNvSpPr txBox="1"/>
          <p:nvPr/>
        </p:nvSpPr>
        <p:spPr>
          <a:xfrm>
            <a:off x="4038600" y="1295400"/>
            <a:ext cx="381836" cy="523220"/>
          </a:xfrm>
          <a:prstGeom prst="rect">
            <a:avLst/>
          </a:prstGeom>
          <a:noFill/>
        </p:spPr>
        <p:txBody>
          <a:bodyPr wrap="none" rtlCol="0">
            <a:spAutoFit/>
          </a:bodyPr>
          <a:lstStyle/>
          <a:p>
            <a:r>
              <a:rPr lang="en-US" sz="2800" b="1" dirty="0">
                <a:latin typeface="Consolas" charset="0"/>
                <a:ea typeface="Consolas" charset="0"/>
                <a:cs typeface="Consolas" charset="0"/>
              </a:rPr>
              <a:t>-</a:t>
            </a:r>
          </a:p>
        </p:txBody>
      </p:sp>
      <p:graphicFrame>
        <p:nvGraphicFramePr>
          <p:cNvPr id="59" name="Table 58"/>
          <p:cNvGraphicFramePr>
            <a:graphicFrameLocks noGrp="1"/>
          </p:cNvGraphicFramePr>
          <p:nvPr/>
        </p:nvGraphicFramePr>
        <p:xfrm>
          <a:off x="4480044" y="2001694"/>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1" name="Table 60"/>
          <p:cNvGraphicFramePr>
            <a:graphicFrameLocks noGrp="1"/>
          </p:cNvGraphicFramePr>
          <p:nvPr/>
        </p:nvGraphicFramePr>
        <p:xfrm>
          <a:off x="2609414" y="1988846"/>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sp>
        <p:nvSpPr>
          <p:cNvPr id="47" name="Rectangle 46"/>
          <p:cNvSpPr/>
          <p:nvPr/>
        </p:nvSpPr>
        <p:spPr>
          <a:xfrm>
            <a:off x="8882018" y="4419601"/>
            <a:ext cx="802182" cy="61251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p:cNvGrpSpPr/>
          <p:nvPr/>
        </p:nvGrpSpPr>
        <p:grpSpPr>
          <a:xfrm>
            <a:off x="6508412" y="4421833"/>
            <a:ext cx="3183625" cy="632463"/>
            <a:chOff x="5388736" y="1565669"/>
            <a:chExt cx="3183625" cy="632463"/>
          </a:xfrm>
        </p:grpSpPr>
        <p:sp>
          <p:nvSpPr>
            <p:cNvPr id="64" name="Rectangle 63"/>
            <p:cNvSpPr/>
            <p:nvPr/>
          </p:nvSpPr>
          <p:spPr>
            <a:xfrm>
              <a:off x="5388736" y="1828800"/>
              <a:ext cx="817853" cy="369332"/>
            </a:xfrm>
            <a:prstGeom prst="rect">
              <a:avLst/>
            </a:prstGeom>
          </p:spPr>
          <p:txBody>
            <a:bodyPr wrap="none">
              <a:spAutoFit/>
            </a:bodyPr>
            <a:lstStyle/>
            <a:p>
              <a:r>
                <a:rPr lang="en-US" b="1" dirty="0">
                  <a:solidFill>
                    <a:srgbClr val="FF00FF"/>
                  </a:solidFill>
                  <a:latin typeface="Consolas" panose="020B0609020204030204" pitchFamily="49" charset="0"/>
                  <a:cs typeface="Consolas" panose="020B0609020204030204" pitchFamily="49" charset="0"/>
                </a:rPr>
                <a:t>01111</a:t>
              </a:r>
              <a:endParaRPr lang="en-US" dirty="0">
                <a:solidFill>
                  <a:srgbClr val="FF00FF"/>
                </a:solidFill>
              </a:endParaRPr>
            </a:p>
          </p:txBody>
        </p:sp>
        <p:cxnSp>
          <p:nvCxnSpPr>
            <p:cNvPr id="65" name="Straight Arrow Connector 64"/>
            <p:cNvCxnSpPr/>
            <p:nvPr/>
          </p:nvCxnSpPr>
          <p:spPr>
            <a:xfrm>
              <a:off x="6206589" y="2013466"/>
              <a:ext cx="366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573547" y="1828800"/>
              <a:ext cx="817853" cy="369332"/>
            </a:xfrm>
            <a:prstGeom prst="rect">
              <a:avLst/>
            </a:prstGeom>
          </p:spPr>
          <p:txBody>
            <a:bodyPr wrap="none">
              <a:spAutoFit/>
            </a:bodyPr>
            <a:lstStyle/>
            <a:p>
              <a:r>
                <a:rPr lang="en-US" b="1" dirty="0">
                  <a:solidFill>
                    <a:srgbClr val="FF00FF"/>
                  </a:solidFill>
                  <a:latin typeface="Consolas" panose="020B0609020204030204" pitchFamily="49" charset="0"/>
                  <a:cs typeface="Consolas" panose="020B0609020204030204" pitchFamily="49" charset="0"/>
                </a:rPr>
                <a:t>10000</a:t>
              </a:r>
            </a:p>
          </p:txBody>
        </p:sp>
        <p:sp>
          <p:nvSpPr>
            <p:cNvPr id="67" name="Rectangle 66"/>
            <p:cNvSpPr/>
            <p:nvPr/>
          </p:nvSpPr>
          <p:spPr>
            <a:xfrm>
              <a:off x="7754508" y="1828800"/>
              <a:ext cx="817853" cy="369332"/>
            </a:xfrm>
            <a:prstGeom prst="rect">
              <a:avLst/>
            </a:prstGeom>
          </p:spPr>
          <p:txBody>
            <a:bodyPr wrap="none">
              <a:spAutoFit/>
            </a:bodyPr>
            <a:lstStyle/>
            <a:p>
              <a:r>
                <a:rPr lang="en-US" b="1" dirty="0">
                  <a:solidFill>
                    <a:srgbClr val="FF00FF"/>
                  </a:solidFill>
                  <a:latin typeface="Consolas" panose="020B0609020204030204" pitchFamily="49" charset="0"/>
                  <a:cs typeface="Consolas" panose="020B0609020204030204" pitchFamily="49" charset="0"/>
                </a:rPr>
                <a:t>10001</a:t>
              </a:r>
            </a:p>
          </p:txBody>
        </p:sp>
        <p:cxnSp>
          <p:nvCxnSpPr>
            <p:cNvPr id="68" name="Straight Arrow Connector 67"/>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155133" y="1671870"/>
              <a:ext cx="460382" cy="369332"/>
            </a:xfrm>
            <a:prstGeom prst="rect">
              <a:avLst/>
            </a:prstGeom>
            <a:noFill/>
          </p:spPr>
          <p:txBody>
            <a:bodyPr wrap="none" rtlCol="0">
              <a:spAutoFit/>
            </a:bodyPr>
            <a:lstStyle/>
            <a:p>
              <a:r>
                <a:rPr lang="en-US" dirty="0"/>
                <a:t>flip</a:t>
              </a:r>
            </a:p>
          </p:txBody>
        </p:sp>
        <p:sp>
          <p:nvSpPr>
            <p:cNvPr id="70" name="TextBox 69"/>
            <p:cNvSpPr txBox="1"/>
            <p:nvPr/>
          </p:nvSpPr>
          <p:spPr>
            <a:xfrm>
              <a:off x="7335445" y="1671870"/>
              <a:ext cx="434734"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a:t>
              </a:r>
            </a:p>
          </p:txBody>
        </p:sp>
        <p:sp>
          <p:nvSpPr>
            <p:cNvPr id="71" name="TextBox 70"/>
            <p:cNvSpPr txBox="1"/>
            <p:nvPr/>
          </p:nvSpPr>
          <p:spPr>
            <a:xfrm>
              <a:off x="5560396" y="1585615"/>
              <a:ext cx="437940"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15</a:t>
              </a:r>
            </a:p>
          </p:txBody>
        </p:sp>
        <p:sp>
          <p:nvSpPr>
            <p:cNvPr id="72" name="TextBox 71"/>
            <p:cNvSpPr txBox="1"/>
            <p:nvPr/>
          </p:nvSpPr>
          <p:spPr>
            <a:xfrm>
              <a:off x="7827136" y="1565669"/>
              <a:ext cx="564578"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-15</a:t>
              </a:r>
            </a:p>
          </p:txBody>
        </p:sp>
      </p:grpSp>
      <p:graphicFrame>
        <p:nvGraphicFramePr>
          <p:cNvPr id="83" name="Table 82"/>
          <p:cNvGraphicFramePr>
            <a:graphicFrameLocks noGrp="1"/>
          </p:cNvGraphicFramePr>
          <p:nvPr/>
        </p:nvGraphicFramePr>
        <p:xfrm>
          <a:off x="3581400" y="4654175"/>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4" name="Table 83"/>
          <p:cNvGraphicFramePr>
            <a:graphicFrameLocks noGrp="1"/>
          </p:cNvGraphicFramePr>
          <p:nvPr/>
        </p:nvGraphicFramePr>
        <p:xfrm>
          <a:off x="3609583" y="466344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152400">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59258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Two’s Complement Simplifies Hardware Implementation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29</a:t>
            </a:fld>
            <a:endParaRPr kumimoji="0" lang="en-US" dirty="0"/>
          </a:p>
        </p:txBody>
      </p:sp>
      <p:sp>
        <p:nvSpPr>
          <p:cNvPr id="4" name="Content Placeholder 3"/>
          <p:cNvSpPr>
            <a:spLocks noGrp="1"/>
          </p:cNvSpPr>
          <p:nvPr>
            <p:ph sz="quarter" idx="1"/>
          </p:nvPr>
        </p:nvSpPr>
        <p:spPr/>
        <p:txBody>
          <a:bodyPr/>
          <a:lstStyle/>
          <a:p>
            <a:r>
              <a:rPr lang="en-US" dirty="0"/>
              <a:t>In two’s complement, </a:t>
            </a:r>
            <a:r>
              <a:rPr lang="en-US" dirty="0">
                <a:solidFill>
                  <a:srgbClr val="C00000"/>
                </a:solidFill>
              </a:rPr>
              <a:t>the same hardware </a:t>
            </a:r>
            <a:r>
              <a:rPr lang="en-US" dirty="0"/>
              <a:t>works correctly for both signed and unsigned addition/subtraction.</a:t>
            </a:r>
          </a:p>
          <a:p>
            <a:endParaRPr lang="en-US" dirty="0"/>
          </a:p>
          <a:p>
            <a:r>
              <a:rPr lang="en-US" dirty="0"/>
              <a:t>If the product is required to keep the same number of bits as operands, unsigned multiplication hardware works correctly for signed numbers.</a:t>
            </a:r>
          </a:p>
          <a:p>
            <a:endParaRPr lang="en-US" dirty="0"/>
          </a:p>
          <a:p>
            <a:r>
              <a:rPr lang="en-US" dirty="0"/>
              <a:t>However, this is not true for division.</a:t>
            </a:r>
          </a:p>
        </p:txBody>
      </p:sp>
    </p:spTree>
    <p:extLst>
      <p:ext uri="{BB962C8B-B14F-4D97-AF65-F5344CB8AC3E}">
        <p14:creationId xmlns:p14="http://schemas.microsoft.com/office/powerpoint/2010/main" val="2078770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Octal, Decimal and Hex</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4189601047"/>
              </p:ext>
            </p:extLst>
          </p:nvPr>
        </p:nvGraphicFramePr>
        <p:xfrm>
          <a:off x="2667000" y="1345406"/>
          <a:ext cx="5029200" cy="4775200"/>
        </p:xfrm>
        <a:graphic>
          <a:graphicData uri="http://schemas.openxmlformats.org/drawingml/2006/table">
            <a:tbl>
              <a:tblPr firstRow="1" firstCol="1" bandRow="1">
                <a:tableStyleId>{B301B821-A1FF-4177-AEE7-76D212191A09}</a:tableStyleId>
              </a:tblPr>
              <a:tblGrid>
                <a:gridCol w="1223175">
                  <a:extLst>
                    <a:ext uri="{9D8B030D-6E8A-4147-A177-3AD203B41FA5}">
                      <a16:colId xmlns:a16="http://schemas.microsoft.com/office/drawing/2014/main" val="20000"/>
                    </a:ext>
                  </a:extLst>
                </a:gridCol>
                <a:gridCol w="1215225">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3048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Decimal</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Binary</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Octal</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Hex</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0000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solidFill>
                            <a:srgbClr val="0000FF"/>
                          </a:solidFill>
                          <a:effectLst/>
                          <a:latin typeface="Consolas" panose="020B0609020204030204" pitchFamily="49" charset="0"/>
                          <a:cs typeface="Consolas" panose="020B0609020204030204" pitchFamily="49" charset="0"/>
                        </a:rPr>
                        <a:t>0</a:t>
                      </a:r>
                      <a:r>
                        <a:rPr lang="en-US" sz="1800" dirty="0">
                          <a:effectLst/>
                          <a:latin typeface="Consolas" panose="020B0609020204030204" pitchFamily="49" charset="0"/>
                          <a:cs typeface="Consolas" panose="020B0609020204030204" pitchFamily="49" charset="0"/>
                        </a:rPr>
                        <a:t>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solidFill>
                            <a:srgbClr val="C00000"/>
                          </a:solidFill>
                          <a:effectLst/>
                          <a:latin typeface="Consolas" panose="020B0609020204030204" pitchFamily="49" charset="0"/>
                          <a:cs typeface="Consolas" panose="020B0609020204030204" pitchFamily="49" charset="0"/>
                        </a:rPr>
                        <a:t>0x</a:t>
                      </a:r>
                      <a:r>
                        <a:rPr lang="en-US" sz="1800" dirty="0">
                          <a:effectLst/>
                          <a:latin typeface="Consolas" panose="020B0609020204030204" pitchFamily="49" charset="0"/>
                          <a:cs typeface="Consolas" panose="020B0609020204030204" pitchFamily="49" charset="0"/>
                        </a:rPr>
                        <a:t>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solidFill>
                            <a:srgbClr val="0000FF"/>
                          </a:solidFill>
                          <a:effectLst/>
                          <a:latin typeface="Consolas" panose="020B0609020204030204" pitchFamily="49" charset="0"/>
                          <a:cs typeface="Consolas" panose="020B0609020204030204" pitchFamily="49" charset="0"/>
                        </a:rPr>
                        <a:t>0</a:t>
                      </a:r>
                      <a:r>
                        <a:rPr lang="en-US" sz="1800" dirty="0">
                          <a:effectLst/>
                          <a:latin typeface="Consolas" panose="020B0609020204030204" pitchFamily="49" charset="0"/>
                          <a:cs typeface="Consolas" panose="020B0609020204030204" pitchFamily="49" charset="0"/>
                        </a:rPr>
                        <a:t>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solidFill>
                            <a:srgbClr val="C00000"/>
                          </a:solidFill>
                          <a:effectLst/>
                          <a:latin typeface="Consolas" panose="020B0609020204030204" pitchFamily="49" charset="0"/>
                          <a:cs typeface="Consolas" panose="020B0609020204030204" pitchFamily="49" charset="0"/>
                        </a:rPr>
                        <a:t>0x</a:t>
                      </a:r>
                      <a:r>
                        <a:rPr lang="en-US" sz="1800" dirty="0">
                          <a:effectLst/>
                          <a:latin typeface="Consolas" panose="020B0609020204030204" pitchFamily="49" charset="0"/>
                          <a:cs typeface="Consolas" panose="020B0609020204030204" pitchFamily="49" charset="0"/>
                        </a:rPr>
                        <a:t>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solidFill>
                            <a:srgbClr val="0000FF"/>
                          </a:solidFill>
                          <a:effectLst/>
                          <a:latin typeface="Consolas" panose="020B0609020204030204" pitchFamily="49" charset="0"/>
                          <a:cs typeface="Consolas" panose="020B0609020204030204" pitchFamily="49" charset="0"/>
                        </a:rPr>
                        <a:t>0</a:t>
                      </a:r>
                      <a:r>
                        <a:rPr lang="en-US" sz="1800" dirty="0">
                          <a:effectLst/>
                          <a:latin typeface="Consolas" panose="020B0609020204030204" pitchFamily="49" charset="0"/>
                          <a:cs typeface="Consolas" panose="020B0609020204030204" pitchFamily="49" charset="0"/>
                        </a:rPr>
                        <a:t>2</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solidFill>
                            <a:srgbClr val="C00000"/>
                          </a:solidFill>
                          <a:effectLst/>
                          <a:latin typeface="Consolas" panose="020B0609020204030204" pitchFamily="49" charset="0"/>
                          <a:cs typeface="Consolas" panose="020B0609020204030204" pitchFamily="49" charset="0"/>
                        </a:rPr>
                        <a:t>0x</a:t>
                      </a:r>
                      <a:r>
                        <a:rPr lang="en-US" sz="1800" dirty="0">
                          <a:effectLst/>
                          <a:latin typeface="Consolas" panose="020B0609020204030204" pitchFamily="49" charset="0"/>
                          <a:cs typeface="Consolas" panose="020B0609020204030204" pitchFamily="49" charset="0"/>
                        </a:rPr>
                        <a:t>2</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solidFill>
                            <a:srgbClr val="0000FF"/>
                          </a:solidFill>
                          <a:effectLst/>
                          <a:latin typeface="Consolas" panose="020B0609020204030204" pitchFamily="49" charset="0"/>
                          <a:cs typeface="Consolas" panose="020B0609020204030204" pitchFamily="49" charset="0"/>
                        </a:rPr>
                        <a:t>0</a:t>
                      </a:r>
                      <a:r>
                        <a:rPr lang="en-US" sz="1800" dirty="0">
                          <a:effectLst/>
                          <a:latin typeface="Consolas" panose="020B0609020204030204" pitchFamily="49" charset="0"/>
                          <a:cs typeface="Consolas" panose="020B0609020204030204" pitchFamily="49" charset="0"/>
                        </a:rPr>
                        <a:t>3</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solidFill>
                            <a:srgbClr val="C00000"/>
                          </a:solidFill>
                          <a:effectLst/>
                          <a:latin typeface="Consolas" panose="020B0609020204030204" pitchFamily="49" charset="0"/>
                          <a:cs typeface="Consolas" panose="020B0609020204030204" pitchFamily="49" charset="0"/>
                        </a:rPr>
                        <a:t>0x</a:t>
                      </a:r>
                      <a:r>
                        <a:rPr lang="en-US" sz="1800" dirty="0">
                          <a:effectLst/>
                          <a:latin typeface="Consolas" panose="020B0609020204030204" pitchFamily="49" charset="0"/>
                          <a:cs typeface="Consolas" panose="020B0609020204030204" pitchFamily="49" charset="0"/>
                        </a:rPr>
                        <a:t>3</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solidFill>
                            <a:srgbClr val="0000FF"/>
                          </a:solidFill>
                          <a:effectLst/>
                          <a:latin typeface="Consolas" panose="020B0609020204030204" pitchFamily="49" charset="0"/>
                          <a:cs typeface="Consolas" panose="020B0609020204030204" pitchFamily="49" charset="0"/>
                        </a:rPr>
                        <a:t>0</a:t>
                      </a:r>
                      <a:r>
                        <a:rPr lang="en-US" sz="1800" dirty="0">
                          <a:effectLst/>
                          <a:latin typeface="Consolas" panose="020B0609020204030204" pitchFamily="49" charset="0"/>
                          <a:cs typeface="Consolas" panose="020B0609020204030204" pitchFamily="49" charset="0"/>
                        </a:rPr>
                        <a:t>4</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solidFill>
                            <a:srgbClr val="C00000"/>
                          </a:solidFill>
                          <a:effectLst/>
                          <a:latin typeface="Consolas" panose="020B0609020204030204" pitchFamily="49" charset="0"/>
                          <a:cs typeface="Consolas" panose="020B0609020204030204" pitchFamily="49" charset="0"/>
                        </a:rPr>
                        <a:t>0x</a:t>
                      </a:r>
                      <a:r>
                        <a:rPr lang="en-US" sz="1800" dirty="0">
                          <a:effectLst/>
                          <a:latin typeface="Consolas" panose="020B0609020204030204" pitchFamily="49" charset="0"/>
                          <a:cs typeface="Consolas" panose="020B0609020204030204" pitchFamily="49" charset="0"/>
                        </a:rPr>
                        <a:t>4</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solidFill>
                            <a:srgbClr val="0000FF"/>
                          </a:solidFill>
                          <a:effectLst/>
                          <a:latin typeface="Consolas" panose="020B0609020204030204" pitchFamily="49" charset="0"/>
                          <a:cs typeface="Consolas" panose="020B0609020204030204" pitchFamily="49" charset="0"/>
                        </a:rPr>
                        <a:t>0</a:t>
                      </a:r>
                      <a:r>
                        <a:rPr lang="en-US" sz="1800" dirty="0">
                          <a:effectLst/>
                          <a:latin typeface="Consolas" panose="020B0609020204030204" pitchFamily="49" charset="0"/>
                          <a:cs typeface="Consolas" panose="020B0609020204030204" pitchFamily="49" charset="0"/>
                        </a:rPr>
                        <a:t>5</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solidFill>
                            <a:srgbClr val="C00000"/>
                          </a:solidFill>
                          <a:effectLst/>
                          <a:latin typeface="Consolas" panose="020B0609020204030204" pitchFamily="49" charset="0"/>
                          <a:cs typeface="Consolas" panose="020B0609020204030204" pitchFamily="49" charset="0"/>
                        </a:rPr>
                        <a:t>0x</a:t>
                      </a:r>
                      <a:r>
                        <a:rPr lang="en-US" sz="1800" dirty="0" err="1">
                          <a:effectLst/>
                          <a:latin typeface="Consolas" panose="020B0609020204030204" pitchFamily="49" charset="0"/>
                          <a:cs typeface="Consolas" panose="020B0609020204030204" pitchFamily="49" charset="0"/>
                        </a:rPr>
                        <a:t>5</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6"/>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solidFill>
                            <a:srgbClr val="0000FF"/>
                          </a:solidFill>
                          <a:effectLst/>
                          <a:latin typeface="Consolas" panose="020B0609020204030204" pitchFamily="49" charset="0"/>
                          <a:cs typeface="Consolas" panose="020B0609020204030204" pitchFamily="49" charset="0"/>
                        </a:rPr>
                        <a:t>0</a:t>
                      </a:r>
                      <a:r>
                        <a:rPr lang="en-US" sz="1800" dirty="0">
                          <a:effectLst/>
                          <a:latin typeface="Consolas" panose="020B0609020204030204" pitchFamily="49" charset="0"/>
                          <a:cs typeface="Consolas" panose="020B0609020204030204" pitchFamily="49" charset="0"/>
                        </a:rPr>
                        <a:t>6</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solidFill>
                            <a:srgbClr val="C00000"/>
                          </a:solidFill>
                          <a:effectLst/>
                          <a:latin typeface="Consolas" panose="020B0609020204030204" pitchFamily="49" charset="0"/>
                          <a:cs typeface="Consolas" panose="020B0609020204030204" pitchFamily="49" charset="0"/>
                        </a:rPr>
                        <a:t>0x</a:t>
                      </a:r>
                      <a:r>
                        <a:rPr lang="en-US" sz="1800" dirty="0">
                          <a:effectLst/>
                          <a:latin typeface="Consolas" panose="020B0609020204030204" pitchFamily="49" charset="0"/>
                          <a:cs typeface="Consolas" panose="020B0609020204030204" pitchFamily="49" charset="0"/>
                        </a:rPr>
                        <a:t>6</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7"/>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solidFill>
                            <a:srgbClr val="0000FF"/>
                          </a:solidFill>
                          <a:effectLst/>
                          <a:latin typeface="Consolas" panose="020B0609020204030204" pitchFamily="49" charset="0"/>
                          <a:cs typeface="Consolas" panose="020B0609020204030204" pitchFamily="49" charset="0"/>
                        </a:rPr>
                        <a:t>0</a:t>
                      </a:r>
                      <a:r>
                        <a:rPr lang="en-US" sz="1800" dirty="0">
                          <a:effectLst/>
                          <a:latin typeface="Consolas" panose="020B0609020204030204" pitchFamily="49" charset="0"/>
                          <a:cs typeface="Consolas" panose="020B0609020204030204" pitchFamily="49" charset="0"/>
                        </a:rPr>
                        <a:t>7</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solidFill>
                            <a:srgbClr val="C00000"/>
                          </a:solidFill>
                          <a:effectLst/>
                          <a:latin typeface="Consolas" panose="020B0609020204030204" pitchFamily="49" charset="0"/>
                          <a:cs typeface="Consolas" panose="020B0609020204030204" pitchFamily="49" charset="0"/>
                        </a:rPr>
                        <a:t>0x</a:t>
                      </a:r>
                      <a:r>
                        <a:rPr lang="en-US" sz="1800" dirty="0">
                          <a:effectLst/>
                          <a:latin typeface="Consolas" panose="020B0609020204030204" pitchFamily="49" charset="0"/>
                          <a:cs typeface="Consolas" panose="020B0609020204030204" pitchFamily="49" charset="0"/>
                        </a:rPr>
                        <a:t>7</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8"/>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8</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solidFill>
                            <a:srgbClr val="0000FF"/>
                          </a:solidFill>
                          <a:effectLst/>
                          <a:latin typeface="Consolas" panose="020B0609020204030204" pitchFamily="49" charset="0"/>
                          <a:cs typeface="Consolas" panose="020B0609020204030204" pitchFamily="49" charset="0"/>
                        </a:rPr>
                        <a:t>0</a:t>
                      </a:r>
                      <a:r>
                        <a:rPr lang="en-US" sz="1800" dirty="0">
                          <a:effectLst/>
                          <a:latin typeface="Consolas" panose="020B0609020204030204" pitchFamily="49" charset="0"/>
                          <a:cs typeface="Consolas" panose="020B0609020204030204" pitchFamily="49" charset="0"/>
                        </a:rPr>
                        <a:t>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solidFill>
                            <a:srgbClr val="C00000"/>
                          </a:solidFill>
                          <a:effectLst/>
                          <a:latin typeface="Consolas" panose="020B0609020204030204" pitchFamily="49" charset="0"/>
                          <a:cs typeface="Consolas" panose="020B0609020204030204" pitchFamily="49" charset="0"/>
                        </a:rPr>
                        <a:t>0x</a:t>
                      </a:r>
                      <a:r>
                        <a:rPr lang="en-US" sz="1800" dirty="0" err="1">
                          <a:effectLst/>
                          <a:latin typeface="Consolas" panose="020B0609020204030204" pitchFamily="49" charset="0"/>
                          <a:cs typeface="Consolas" panose="020B0609020204030204" pitchFamily="49" charset="0"/>
                        </a:rPr>
                        <a:t>8</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9"/>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9</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solidFill>
                            <a:srgbClr val="0000FF"/>
                          </a:solidFill>
                          <a:effectLst/>
                          <a:latin typeface="Consolas" panose="020B0609020204030204" pitchFamily="49" charset="0"/>
                          <a:cs typeface="Consolas" panose="020B0609020204030204" pitchFamily="49" charset="0"/>
                        </a:rPr>
                        <a:t>0</a:t>
                      </a:r>
                      <a:r>
                        <a:rPr lang="en-US" sz="1800" dirty="0">
                          <a:effectLst/>
                          <a:latin typeface="Consolas" panose="020B0609020204030204" pitchFamily="49" charset="0"/>
                          <a:cs typeface="Consolas" panose="020B0609020204030204" pitchFamily="49" charset="0"/>
                        </a:rPr>
                        <a:t>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solidFill>
                            <a:srgbClr val="C00000"/>
                          </a:solidFill>
                          <a:effectLst/>
                          <a:latin typeface="Consolas" panose="020B0609020204030204" pitchFamily="49" charset="0"/>
                          <a:cs typeface="Consolas" panose="020B0609020204030204" pitchFamily="49" charset="0"/>
                        </a:rPr>
                        <a:t>0x</a:t>
                      </a:r>
                      <a:r>
                        <a:rPr lang="en-US" sz="1800" dirty="0" err="1">
                          <a:effectLst/>
                          <a:latin typeface="Consolas" panose="020B0609020204030204" pitchFamily="49" charset="0"/>
                          <a:cs typeface="Consolas" panose="020B0609020204030204" pitchFamily="49" charset="0"/>
                        </a:rPr>
                        <a:t>9</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0"/>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solidFill>
                            <a:srgbClr val="0000FF"/>
                          </a:solidFill>
                          <a:effectLst/>
                          <a:latin typeface="Consolas" panose="020B0609020204030204" pitchFamily="49" charset="0"/>
                          <a:cs typeface="Consolas" panose="020B0609020204030204" pitchFamily="49" charset="0"/>
                        </a:rPr>
                        <a:t>0</a:t>
                      </a:r>
                      <a:r>
                        <a:rPr lang="en-US" sz="1800" dirty="0">
                          <a:effectLst/>
                          <a:latin typeface="Consolas" panose="020B0609020204030204" pitchFamily="49" charset="0"/>
                          <a:cs typeface="Consolas" panose="020B0609020204030204" pitchFamily="49" charset="0"/>
                        </a:rPr>
                        <a:t>12</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solidFill>
                            <a:srgbClr val="C00000"/>
                          </a:solidFill>
                          <a:effectLst/>
                          <a:latin typeface="Consolas" panose="020B0609020204030204" pitchFamily="49" charset="0"/>
                          <a:cs typeface="Consolas" panose="020B0609020204030204" pitchFamily="49" charset="0"/>
                        </a:rPr>
                        <a:t>0x</a:t>
                      </a:r>
                      <a:r>
                        <a:rPr lang="en-US" sz="1800" dirty="0" err="1">
                          <a:effectLst/>
                          <a:latin typeface="Consolas" panose="020B0609020204030204" pitchFamily="49" charset="0"/>
                          <a:cs typeface="Consolas" panose="020B0609020204030204" pitchFamily="49" charset="0"/>
                        </a:rPr>
                        <a:t>A</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1"/>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solidFill>
                            <a:srgbClr val="0000FF"/>
                          </a:solidFill>
                          <a:effectLst/>
                          <a:latin typeface="Consolas" panose="020B0609020204030204" pitchFamily="49" charset="0"/>
                          <a:cs typeface="Consolas" panose="020B0609020204030204" pitchFamily="49" charset="0"/>
                        </a:rPr>
                        <a:t>0</a:t>
                      </a:r>
                      <a:r>
                        <a:rPr lang="en-US" sz="1800" dirty="0">
                          <a:effectLst/>
                          <a:latin typeface="Consolas" panose="020B0609020204030204" pitchFamily="49" charset="0"/>
                          <a:cs typeface="Consolas" panose="020B0609020204030204" pitchFamily="49" charset="0"/>
                        </a:rPr>
                        <a:t>13</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solidFill>
                            <a:srgbClr val="C00000"/>
                          </a:solidFill>
                          <a:effectLst/>
                          <a:latin typeface="Consolas" panose="020B0609020204030204" pitchFamily="49" charset="0"/>
                          <a:cs typeface="Consolas" panose="020B0609020204030204" pitchFamily="49" charset="0"/>
                        </a:rPr>
                        <a:t>0x</a:t>
                      </a:r>
                      <a:r>
                        <a:rPr lang="en-US" sz="1800" dirty="0" err="1">
                          <a:effectLst/>
                          <a:latin typeface="Consolas" panose="020B0609020204030204" pitchFamily="49" charset="0"/>
                          <a:cs typeface="Consolas" panose="020B0609020204030204" pitchFamily="49" charset="0"/>
                        </a:rPr>
                        <a:t>B</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solidFill>
                            <a:srgbClr val="0000FF"/>
                          </a:solidFill>
                          <a:effectLst/>
                          <a:latin typeface="Consolas" panose="020B0609020204030204" pitchFamily="49" charset="0"/>
                          <a:cs typeface="Consolas" panose="020B0609020204030204" pitchFamily="49" charset="0"/>
                        </a:rPr>
                        <a:t>0</a:t>
                      </a:r>
                      <a:r>
                        <a:rPr lang="en-US" sz="1800" dirty="0">
                          <a:effectLst/>
                          <a:latin typeface="Consolas" panose="020B0609020204030204" pitchFamily="49" charset="0"/>
                          <a:cs typeface="Consolas" panose="020B0609020204030204" pitchFamily="49" charset="0"/>
                        </a:rPr>
                        <a:t>14</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solidFill>
                            <a:srgbClr val="C00000"/>
                          </a:solidFill>
                          <a:effectLst/>
                          <a:latin typeface="Consolas" panose="020B0609020204030204" pitchFamily="49" charset="0"/>
                          <a:cs typeface="Consolas" panose="020B0609020204030204" pitchFamily="49" charset="0"/>
                        </a:rPr>
                        <a:t>0x</a:t>
                      </a:r>
                      <a:r>
                        <a:rPr lang="en-US" sz="1800" dirty="0" err="1">
                          <a:effectLst/>
                          <a:latin typeface="Consolas" panose="020B0609020204030204" pitchFamily="49" charset="0"/>
                          <a:cs typeface="Consolas" panose="020B0609020204030204" pitchFamily="49" charset="0"/>
                        </a:rPr>
                        <a:t>C</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solidFill>
                            <a:srgbClr val="0000FF"/>
                          </a:solidFill>
                          <a:effectLst/>
                          <a:latin typeface="Consolas" panose="020B0609020204030204" pitchFamily="49" charset="0"/>
                          <a:cs typeface="Consolas" panose="020B0609020204030204" pitchFamily="49" charset="0"/>
                        </a:rPr>
                        <a:t>0</a:t>
                      </a:r>
                      <a:r>
                        <a:rPr lang="en-US" sz="1800" dirty="0">
                          <a:effectLst/>
                          <a:latin typeface="Consolas" panose="020B0609020204030204" pitchFamily="49" charset="0"/>
                          <a:cs typeface="Consolas" panose="020B0609020204030204" pitchFamily="49" charset="0"/>
                        </a:rPr>
                        <a:t>15</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solidFill>
                            <a:srgbClr val="C00000"/>
                          </a:solidFill>
                          <a:effectLst/>
                          <a:latin typeface="Consolas" panose="020B0609020204030204" pitchFamily="49" charset="0"/>
                          <a:cs typeface="Consolas" panose="020B0609020204030204" pitchFamily="49" charset="0"/>
                        </a:rPr>
                        <a:t>0x</a:t>
                      </a:r>
                      <a:r>
                        <a:rPr lang="en-US" sz="1800" dirty="0" err="1">
                          <a:effectLst/>
                          <a:latin typeface="Consolas" panose="020B0609020204030204" pitchFamily="49" charset="0"/>
                          <a:cs typeface="Consolas" panose="020B0609020204030204" pitchFamily="49" charset="0"/>
                        </a:rPr>
                        <a:t>D</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solidFill>
                            <a:srgbClr val="0000FF"/>
                          </a:solidFill>
                          <a:effectLst/>
                          <a:latin typeface="Consolas" panose="020B0609020204030204" pitchFamily="49" charset="0"/>
                          <a:cs typeface="Consolas" panose="020B0609020204030204" pitchFamily="49" charset="0"/>
                        </a:rPr>
                        <a:t>0</a:t>
                      </a:r>
                      <a:r>
                        <a:rPr lang="en-US" sz="1800" dirty="0">
                          <a:effectLst/>
                          <a:latin typeface="Consolas" panose="020B0609020204030204" pitchFamily="49" charset="0"/>
                          <a:cs typeface="Consolas" panose="020B0609020204030204" pitchFamily="49" charset="0"/>
                        </a:rPr>
                        <a:t>16</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solidFill>
                            <a:srgbClr val="C00000"/>
                          </a:solidFill>
                          <a:effectLst/>
                          <a:latin typeface="Consolas" panose="020B0609020204030204" pitchFamily="49" charset="0"/>
                          <a:cs typeface="Consolas" panose="020B0609020204030204" pitchFamily="49" charset="0"/>
                        </a:rPr>
                        <a:t>0x</a:t>
                      </a:r>
                      <a:r>
                        <a:rPr lang="en-US" sz="1800" dirty="0" err="1">
                          <a:effectLst/>
                          <a:latin typeface="Consolas" panose="020B0609020204030204" pitchFamily="49" charset="0"/>
                          <a:cs typeface="Consolas" panose="020B0609020204030204" pitchFamily="49" charset="0"/>
                        </a:rPr>
                        <a:t>E</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solidFill>
                            <a:srgbClr val="0000FF"/>
                          </a:solidFill>
                          <a:effectLst/>
                          <a:latin typeface="Consolas" panose="020B0609020204030204" pitchFamily="49" charset="0"/>
                          <a:cs typeface="Consolas" panose="020B0609020204030204" pitchFamily="49" charset="0"/>
                        </a:rPr>
                        <a:t>0</a:t>
                      </a:r>
                      <a:r>
                        <a:rPr lang="en-US" sz="1800" dirty="0">
                          <a:effectLst/>
                          <a:latin typeface="Consolas" panose="020B0609020204030204" pitchFamily="49" charset="0"/>
                          <a:cs typeface="Consolas" panose="020B0609020204030204" pitchFamily="49" charset="0"/>
                        </a:rPr>
                        <a:t>17</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solidFill>
                            <a:srgbClr val="C00000"/>
                          </a:solidFill>
                          <a:effectLst/>
                          <a:latin typeface="Consolas" panose="020B0609020204030204" pitchFamily="49" charset="0"/>
                          <a:cs typeface="Consolas" panose="020B0609020204030204" pitchFamily="49" charset="0"/>
                        </a:rPr>
                        <a:t>0x</a:t>
                      </a:r>
                      <a:r>
                        <a:rPr lang="en-US" sz="1800" dirty="0" err="1">
                          <a:effectLst/>
                          <a:latin typeface="Consolas" panose="020B0609020204030204" pitchFamily="49" charset="0"/>
                          <a:cs typeface="Consolas" panose="020B0609020204030204" pitchFamily="49" charset="0"/>
                        </a:rPr>
                        <a:t>F</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6"/>
                  </a:ext>
                </a:extLst>
              </a:tr>
            </a:tbl>
          </a:graphicData>
        </a:graphic>
      </p:graphicFrame>
      <p:sp>
        <p:nvSpPr>
          <p:cNvPr id="4" name="TextBox 3">
            <a:extLst>
              <a:ext uri="{FF2B5EF4-FFF2-40B4-BE49-F238E27FC236}">
                <a16:creationId xmlns:a16="http://schemas.microsoft.com/office/drawing/2014/main" id="{72554E20-D18F-D64B-A69C-5F17997B1631}"/>
              </a:ext>
            </a:extLst>
          </p:cNvPr>
          <p:cNvSpPr txBox="1"/>
          <p:nvPr/>
        </p:nvSpPr>
        <p:spPr>
          <a:xfrm>
            <a:off x="8458200" y="2895600"/>
            <a:ext cx="924612" cy="646331"/>
          </a:xfrm>
          <a:prstGeom prst="rect">
            <a:avLst/>
          </a:prstGeom>
          <a:noFill/>
        </p:spPr>
        <p:txBody>
          <a:bodyPr wrap="none" rtlCol="0">
            <a:spAutoFit/>
          </a:bodyPr>
          <a:lstStyle/>
          <a:p>
            <a:r>
              <a:rPr lang="en-US" dirty="0">
                <a:solidFill>
                  <a:srgbClr val="C00000"/>
                </a:solidFill>
                <a:latin typeface="Consolas" panose="020B0609020204030204" pitchFamily="49" charset="0"/>
                <a:cs typeface="Consolas" panose="020B0609020204030204" pitchFamily="49" charset="0"/>
              </a:rPr>
              <a:t>0x</a:t>
            </a:r>
            <a:r>
              <a:rPr lang="en-US" dirty="0"/>
              <a:t>: Hex</a:t>
            </a:r>
          </a:p>
          <a:p>
            <a:r>
              <a:rPr lang="en-US" dirty="0">
                <a:solidFill>
                  <a:srgbClr val="0000FF"/>
                </a:solidFill>
                <a:latin typeface="Consolas" panose="020B0609020204030204" pitchFamily="49" charset="0"/>
                <a:cs typeface="Consolas" panose="020B0609020204030204" pitchFamily="49" charset="0"/>
              </a:rPr>
              <a:t>0</a:t>
            </a:r>
            <a:r>
              <a:rPr lang="en-US" dirty="0"/>
              <a:t>: Octal</a:t>
            </a:r>
          </a:p>
        </p:txBody>
      </p:sp>
    </p:spTree>
    <p:extLst>
      <p:ext uri="{BB962C8B-B14F-4D97-AF65-F5344CB8AC3E}">
        <p14:creationId xmlns:p14="http://schemas.microsoft.com/office/powerpoint/2010/main" val="37883650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ln>
            <a:miter lim="800000"/>
            <a:headEnd/>
            <a:tailEnd/>
          </a:ln>
        </p:spPr>
        <p:txBody>
          <a:bodyPr/>
          <a:lstStyle/>
          <a:p>
            <a:r>
              <a:rPr lang="en-US" sz="3600"/>
              <a:t>Condition Codes</a:t>
            </a:r>
          </a:p>
        </p:txBody>
      </p:sp>
      <p:sp>
        <p:nvSpPr>
          <p:cNvPr id="8" name="Slide Number Placeholder 3"/>
          <p:cNvSpPr>
            <a:spLocks noGrp="1"/>
          </p:cNvSpPr>
          <p:nvPr>
            <p:ph type="sldNum" sz="quarter" idx="12"/>
          </p:nvPr>
        </p:nvSpPr>
        <p:spPr/>
        <p:txBody>
          <a:bodyPr/>
          <a:lstStyle/>
          <a:p>
            <a:fld id="{3D56C4D0-D1DD-434F-9E39-17578F101405}" type="slidenum">
              <a:rPr lang="en-US"/>
              <a:pPr/>
              <a:t>30</a:t>
            </a:fld>
            <a:endParaRPr lang="en-US"/>
          </a:p>
        </p:txBody>
      </p:sp>
      <p:sp>
        <p:nvSpPr>
          <p:cNvPr id="323586" name="Date Placeholder 3"/>
          <p:cNvSpPr txBox="1">
            <a:spLocks noGrp="1"/>
          </p:cNvSpPr>
          <p:nvPr/>
        </p:nvSpPr>
        <p:spPr bwMode="auto">
          <a:xfrm>
            <a:off x="1981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sz="1400">
              <a:solidFill>
                <a:schemeClr val="bg2"/>
              </a:solidFill>
            </a:endParaRPr>
          </a:p>
        </p:txBody>
      </p:sp>
      <p:sp>
        <p:nvSpPr>
          <p:cNvPr id="323587" name="Slide Number Placeholder 5"/>
          <p:cNvSpPr txBox="1">
            <a:spLocks noGrp="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a:fld id="{433D14BE-FE52-4332-969F-3696FB65ED39}" type="slidenum">
              <a:rPr lang="en-US" sz="1400">
                <a:solidFill>
                  <a:schemeClr val="bg2"/>
                </a:solidFill>
              </a:rPr>
              <a:pPr algn="r"/>
              <a:t>30</a:t>
            </a:fld>
            <a:endParaRPr lang="en-US" sz="1400">
              <a:solidFill>
                <a:schemeClr val="bg2"/>
              </a:solidFill>
            </a:endParaRPr>
          </a:p>
        </p:txBody>
      </p:sp>
      <p:sp>
        <p:nvSpPr>
          <p:cNvPr id="38917" name="Rectangle 5"/>
          <p:cNvSpPr>
            <a:spLocks noChangeArrowheads="1"/>
          </p:cNvSpPr>
          <p:nvPr/>
        </p:nvSpPr>
        <p:spPr bwMode="auto">
          <a:xfrm>
            <a:off x="3112008" y="4085146"/>
            <a:ext cx="701675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endParaRPr lang="en-US" sz="600" dirty="0"/>
          </a:p>
          <a:p>
            <a:pPr marL="285750" indent="-285750" eaLnBrk="0" hangingPunct="0">
              <a:buFont typeface="Arial" panose="020B0604020202020204" pitchFamily="34" charset="0"/>
              <a:buChar char="•"/>
            </a:pPr>
            <a:r>
              <a:rPr lang="en-US" dirty="0">
                <a:cs typeface="Times New Roman" pitchFamily="18" charset="0"/>
              </a:rPr>
              <a:t>C is set upon an </a:t>
            </a:r>
            <a:r>
              <a:rPr lang="en-US" b="1" u="sng" dirty="0">
                <a:solidFill>
                  <a:srgbClr val="800000"/>
                </a:solidFill>
                <a:cs typeface="Times New Roman" pitchFamily="18" charset="0"/>
              </a:rPr>
              <a:t>unsigned</a:t>
            </a:r>
            <a:r>
              <a:rPr lang="en-US" dirty="0">
                <a:cs typeface="Times New Roman" pitchFamily="18" charset="0"/>
              </a:rPr>
              <a:t> addition if the answer is wrong</a:t>
            </a:r>
          </a:p>
          <a:p>
            <a:pPr marL="285750" indent="-285750" eaLnBrk="0" hangingPunct="0">
              <a:buFont typeface="Arial" panose="020B0604020202020204" pitchFamily="34" charset="0"/>
              <a:buChar char="•"/>
            </a:pPr>
            <a:r>
              <a:rPr lang="en-US" dirty="0"/>
              <a:t>C is cleared </a:t>
            </a:r>
            <a:r>
              <a:rPr lang="en-US" dirty="0">
                <a:cs typeface="Times New Roman" pitchFamily="18" charset="0"/>
              </a:rPr>
              <a:t>upon </a:t>
            </a:r>
            <a:r>
              <a:rPr lang="en-US" dirty="0"/>
              <a:t>an </a:t>
            </a:r>
            <a:r>
              <a:rPr lang="en-US" b="1" u="sng" dirty="0">
                <a:solidFill>
                  <a:srgbClr val="800000"/>
                </a:solidFill>
              </a:rPr>
              <a:t>unsigned</a:t>
            </a:r>
            <a:r>
              <a:rPr lang="en-US" dirty="0"/>
              <a:t> subtract if the answer is wrong</a:t>
            </a:r>
            <a:endParaRPr lang="en-US" sz="600" dirty="0"/>
          </a:p>
          <a:p>
            <a:pPr marL="285750" indent="-285750" eaLnBrk="0" hangingPunct="0">
              <a:buFont typeface="Arial" panose="020B0604020202020204" pitchFamily="34" charset="0"/>
              <a:buChar char="•"/>
            </a:pPr>
            <a:r>
              <a:rPr lang="en-US" dirty="0">
                <a:cs typeface="Times New Roman" pitchFamily="18" charset="0"/>
              </a:rPr>
              <a:t>V is set upon a </a:t>
            </a:r>
            <a:r>
              <a:rPr lang="en-US" b="1" u="sng" dirty="0">
                <a:solidFill>
                  <a:srgbClr val="800000"/>
                </a:solidFill>
                <a:cs typeface="Times New Roman" pitchFamily="18" charset="0"/>
              </a:rPr>
              <a:t>signed</a:t>
            </a:r>
            <a:r>
              <a:rPr lang="en-US" dirty="0">
                <a:cs typeface="Times New Roman" pitchFamily="18" charset="0"/>
              </a:rPr>
              <a:t> addition or subtraction if the answer is wrong </a:t>
            </a:r>
          </a:p>
          <a:p>
            <a:pPr eaLnBrk="0" hangingPunct="0"/>
            <a:endParaRPr lang="en-US" dirty="0">
              <a:cs typeface="Times New Roman" pitchFamily="18" charset="0"/>
            </a:endParaRPr>
          </a:p>
          <a:p>
            <a:pPr eaLnBrk="0" hangingPunct="0"/>
            <a:r>
              <a:rPr lang="en-US" sz="3200" dirty="0">
                <a:solidFill>
                  <a:srgbClr val="C00000"/>
                </a:solidFill>
                <a:cs typeface="Times New Roman" pitchFamily="18" charset="0"/>
              </a:rPr>
              <a:t>Why do we care about these bits?</a:t>
            </a:r>
            <a:endParaRPr lang="en-US" sz="1100" dirty="0">
              <a:solidFill>
                <a:srgbClr val="C00000"/>
              </a:solidFill>
            </a:endParaRPr>
          </a:p>
          <a:p>
            <a:pPr eaLnBrk="0" hangingPunct="0"/>
            <a:endParaRPr lang="en-US" dirty="0"/>
          </a:p>
        </p:txBody>
      </p:sp>
      <p:graphicFrame>
        <p:nvGraphicFramePr>
          <p:cNvPr id="39012" name="Group 100"/>
          <p:cNvGraphicFramePr>
            <a:graphicFrameLocks noGrp="1"/>
          </p:cNvGraphicFramePr>
          <p:nvPr>
            <p:extLst>
              <p:ext uri="{D42A27DB-BD31-4B8C-83A1-F6EECF244321}">
                <p14:modId xmlns:p14="http://schemas.microsoft.com/office/powerpoint/2010/main" val="2500357457"/>
              </p:ext>
            </p:extLst>
          </p:nvPr>
        </p:nvGraphicFramePr>
        <p:xfrm>
          <a:off x="2971800" y="1524001"/>
          <a:ext cx="5715000" cy="2362201"/>
        </p:xfrm>
        <a:graphic>
          <a:graphicData uri="http://schemas.openxmlformats.org/drawingml/2006/table">
            <a:tbl>
              <a:tblPr>
                <a:tableStyleId>{BC89EF96-8CEA-46FF-86C4-4CE0E7609802}</a:tableStyleId>
              </a:tblPr>
              <a:tblGrid>
                <a:gridCol w="585788">
                  <a:extLst>
                    <a:ext uri="{9D8B030D-6E8A-4147-A177-3AD203B41FA5}">
                      <a16:colId xmlns:a16="http://schemas.microsoft.com/office/drawing/2014/main" val="20000"/>
                    </a:ext>
                  </a:extLst>
                </a:gridCol>
                <a:gridCol w="1279525">
                  <a:extLst>
                    <a:ext uri="{9D8B030D-6E8A-4147-A177-3AD203B41FA5}">
                      <a16:colId xmlns:a16="http://schemas.microsoft.com/office/drawing/2014/main" val="20001"/>
                    </a:ext>
                  </a:extLst>
                </a:gridCol>
                <a:gridCol w="3849687">
                  <a:extLst>
                    <a:ext uri="{9D8B030D-6E8A-4147-A177-3AD203B41FA5}">
                      <a16:colId xmlns:a16="http://schemas.microsoft.com/office/drawing/2014/main" val="20002"/>
                    </a:ext>
                  </a:extLst>
                </a:gridCol>
              </a:tblGrid>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solidFill>
                            <a:schemeClr val="bg1"/>
                          </a:solidFill>
                          <a:effectLst/>
                        </a:rPr>
                        <a:t>Bit</a:t>
                      </a:r>
                      <a:endParaRPr kumimoji="0" lang="en-US" sz="2000" b="1" i="0" u="none" strike="noStrike" cap="none" normalizeH="0" baseline="0" dirty="0">
                        <a:ln>
                          <a:noFill/>
                        </a:ln>
                        <a:solidFill>
                          <a:schemeClr val="bg1"/>
                        </a:solidFill>
                        <a:effectLst/>
                        <a:latin typeface="+mn-lt"/>
                      </a:endParaRPr>
                    </a:p>
                  </a:txBody>
                  <a:tcPr horzOverflow="overflow">
                    <a:lnR w="3175" cap="flat" cmpd="sng" algn="ctr">
                      <a:solidFill>
                        <a:schemeClr val="tx2"/>
                      </a:solidFill>
                      <a:prstDash val="solid"/>
                      <a:round/>
                      <a:headEnd type="none" w="med" len="med"/>
                      <a:tailEnd type="none" w="med" len="med"/>
                    </a:lnR>
                    <a:solidFill>
                      <a:schemeClr val="tx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solidFill>
                            <a:schemeClr val="bg1"/>
                          </a:solidFill>
                          <a:effectLst/>
                        </a:rPr>
                        <a:t>Name</a:t>
                      </a:r>
                      <a:endParaRPr kumimoji="0" lang="en-US" sz="2000" b="1" i="0" u="none" strike="noStrike" cap="none" normalizeH="0" baseline="0" dirty="0">
                        <a:ln>
                          <a:noFill/>
                        </a:ln>
                        <a:solidFill>
                          <a:schemeClr val="bg1"/>
                        </a:solidFill>
                        <a:effectLst/>
                        <a:latin typeface="+mn-lt"/>
                      </a:endParaRPr>
                    </a:p>
                  </a:txBody>
                  <a:tcPr horzOverflow="overflow">
                    <a:lnL w="3175" cap="flat" cmpd="sng" algn="ctr">
                      <a:solidFill>
                        <a:schemeClr val="tx2"/>
                      </a:solidFill>
                      <a:prstDash val="solid"/>
                      <a:round/>
                      <a:headEnd type="none" w="med" len="med"/>
                      <a:tailEnd type="none" w="med" len="med"/>
                    </a:lnL>
                    <a:solidFill>
                      <a:schemeClr val="tx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solidFill>
                            <a:schemeClr val="bg1"/>
                          </a:solidFill>
                          <a:effectLst/>
                        </a:rPr>
                        <a:t>Meaning after add or sub</a:t>
                      </a:r>
                      <a:endParaRPr kumimoji="0" lang="en-US" sz="2000" b="1" i="0" u="none" strike="noStrike" cap="none" normalizeH="0" baseline="0" dirty="0">
                        <a:ln>
                          <a:noFill/>
                        </a:ln>
                        <a:solidFill>
                          <a:schemeClr val="bg1"/>
                        </a:solidFill>
                        <a:effectLst/>
                        <a:latin typeface="+mn-lt"/>
                      </a:endParaRPr>
                    </a:p>
                  </a:txBody>
                  <a:tcPr horzOverflow="overflow">
                    <a:solidFill>
                      <a:schemeClr val="tx2"/>
                    </a:solidFill>
                  </a:tcPr>
                </a:tc>
                <a:extLst>
                  <a:ext uri="{0D108BD9-81ED-4DB2-BD59-A6C34878D82A}">
                    <a16:rowId xmlns:a16="http://schemas.microsoft.com/office/drawing/2014/main" val="10000"/>
                  </a:ext>
                </a:extLst>
              </a:tr>
              <a:tr h="471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N</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negative</a:t>
                      </a:r>
                      <a:endParaRPr kumimoji="0" lang="en-US" sz="2000" b="0"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result is negative</a:t>
                      </a:r>
                      <a:endParaRPr kumimoji="0" lang="en-US" sz="20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1"/>
                  </a:ext>
                </a:extLst>
              </a:tr>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Z</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zero</a:t>
                      </a:r>
                      <a:endParaRPr kumimoji="0" lang="en-US" sz="2000" b="0"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result is zero</a:t>
                      </a:r>
                      <a:endParaRPr kumimoji="0" lang="en-US" sz="20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2"/>
                  </a:ext>
                </a:extLst>
              </a:tr>
              <a:tr h="471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V</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overflow</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signed arithmetic out of range</a:t>
                      </a:r>
                    </a:p>
                  </a:txBody>
                  <a:tcPr horzOverflow="overflow"/>
                </a:tc>
                <a:extLst>
                  <a:ext uri="{0D108BD9-81ED-4DB2-BD59-A6C34878D82A}">
                    <a16:rowId xmlns:a16="http://schemas.microsoft.com/office/drawing/2014/main" val="10003"/>
                  </a:ext>
                </a:extLst>
              </a:tr>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C</a:t>
                      </a:r>
                      <a:endParaRPr kumimoji="0" lang="en-US" sz="2000" b="0"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carry</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signed arithmetic out of range</a:t>
                      </a:r>
                      <a:endParaRPr kumimoji="0" lang="en-US" sz="20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263566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Carry and Overflow</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31</a:t>
            </a:fld>
            <a:endParaRPr kumimoji="0" lang="en-US" dirty="0"/>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056739520"/>
                  </p:ext>
                </p:extLst>
              </p:nvPr>
            </p:nvGraphicFramePr>
            <p:xfrm>
              <a:off x="3200400" y="2590801"/>
              <a:ext cx="5958816" cy="2067317"/>
            </p:xfrm>
            <a:graphic>
              <a:graphicData uri="http://schemas.openxmlformats.org/drawingml/2006/table">
                <a:tbl>
                  <a:tblPr firstRow="1" bandRow="1">
                    <a:tableStyleId>{5C22544A-7EE6-4342-B048-85BDC9FD1C3A}</a:tableStyleId>
                  </a:tblPr>
                  <a:tblGrid>
                    <a:gridCol w="993118">
                      <a:extLst>
                        <a:ext uri="{9D8B030D-6E8A-4147-A177-3AD203B41FA5}">
                          <a16:colId xmlns:a16="http://schemas.microsoft.com/office/drawing/2014/main" val="2291374405"/>
                        </a:ext>
                      </a:extLst>
                    </a:gridCol>
                    <a:gridCol w="2374897">
                      <a:extLst>
                        <a:ext uri="{9D8B030D-6E8A-4147-A177-3AD203B41FA5}">
                          <a16:colId xmlns:a16="http://schemas.microsoft.com/office/drawing/2014/main" val="2488780544"/>
                        </a:ext>
                      </a:extLst>
                    </a:gridCol>
                    <a:gridCol w="2590801">
                      <a:extLst>
                        <a:ext uri="{9D8B030D-6E8A-4147-A177-3AD203B41FA5}">
                          <a16:colId xmlns:a16="http://schemas.microsoft.com/office/drawing/2014/main" val="1468842029"/>
                        </a:ext>
                      </a:extLst>
                    </a:gridCol>
                  </a:tblGrid>
                  <a:tr h="685800">
                    <a:tc>
                      <a:txBody>
                        <a:bodyPr/>
                        <a:lstStyle/>
                        <a:p>
                          <a:endParaRPr lang="en-US" dirty="0"/>
                        </a:p>
                      </a:txBody>
                      <a:tcPr/>
                    </a:tc>
                    <a:tc>
                      <a:txBody>
                        <a:bodyPr/>
                        <a:lstStyle/>
                        <a:p>
                          <a:pPr algn="ctr"/>
                          <a:r>
                            <a:rPr lang="en-US" dirty="0"/>
                            <a:t>Carry </a:t>
                          </a:r>
                        </a:p>
                        <a:p>
                          <a:pPr algn="ctr"/>
                          <a:r>
                            <a:rPr lang="en-US" dirty="0"/>
                            <a:t>(for unsigned)</a:t>
                          </a:r>
                        </a:p>
                      </a:txBody>
                      <a:tcPr/>
                    </a:tc>
                    <a:tc>
                      <a:txBody>
                        <a:bodyPr/>
                        <a:lstStyle/>
                        <a:p>
                          <a:pPr algn="ctr"/>
                          <a:r>
                            <a:rPr lang="en-US" dirty="0"/>
                            <a:t>Overflow </a:t>
                          </a:r>
                        </a:p>
                        <a:p>
                          <a:pPr algn="ctr"/>
                          <a:r>
                            <a:rPr lang="en-US" dirty="0"/>
                            <a:t>(for signed)</a:t>
                          </a:r>
                        </a:p>
                      </a:txBody>
                      <a:tcPr/>
                    </a:tc>
                    <a:extLst>
                      <a:ext uri="{0D108BD9-81ED-4DB2-BD59-A6C34878D82A}">
                        <a16:rowId xmlns:a16="http://schemas.microsoft.com/office/drawing/2014/main" val="1121578073"/>
                      </a:ext>
                    </a:extLst>
                  </a:tr>
                  <a:tr h="741437">
                    <a:tc>
                      <a:txBody>
                        <a:bodyPr/>
                        <a:lstStyle/>
                        <a:p>
                          <a:r>
                            <a:rPr lang="en-US" dirty="0"/>
                            <a:t>Add</a:t>
                          </a:r>
                        </a:p>
                      </a:txBody>
                      <a:tcPr/>
                    </a:tc>
                    <a:tc>
                      <a:txBody>
                        <a:bodyPr/>
                        <a:lstStyle/>
                        <a:p>
                          <a14:m>
                            <m:oMath xmlns:m="http://schemas.openxmlformats.org/officeDocument/2006/math">
                              <m:r>
                                <a:rPr lang="en-US" b="0" i="1" smtClean="0">
                                  <a:solidFill>
                                    <a:srgbClr val="C00000"/>
                                  </a:solidFill>
                                  <a:latin typeface="Cambria Math" panose="02040503050406030204" pitchFamily="18" charset="0"/>
                                </a:rPr>
                                <m:t>𝐶𝑎𝑟𝑟𝑦</m:t>
                              </m:r>
                              <m:r>
                                <a:rPr lang="en-US" b="0" i="1" smtClean="0">
                                  <a:solidFill>
                                    <a:srgbClr val="C00000"/>
                                  </a:solidFill>
                                  <a:latin typeface="Cambria Math" panose="02040503050406030204" pitchFamily="18" charset="0"/>
                                </a:rPr>
                                <m:t>=1</m:t>
                              </m:r>
                            </m:oMath>
                          </a14:m>
                          <a:r>
                            <a:rPr lang="en-US" b="0" dirty="0">
                              <a:solidFill>
                                <a:srgbClr val="C00000"/>
                              </a:solidFill>
                            </a:rPr>
                            <a:t> </a:t>
                          </a:r>
                          <a:r>
                            <a:rPr lang="en-US" b="0" dirty="0"/>
                            <a:t>if </a:t>
                          </a:r>
                          <a14:m>
                            <m:oMath xmlns:m="http://schemas.openxmlformats.org/officeDocument/2006/math">
                              <m:r>
                                <a:rPr lang="en-US" b="0" i="1" smtClean="0">
                                  <a:latin typeface="Cambria Math" panose="02040503050406030204" pitchFamily="18" charset="0"/>
                                </a:rPr>
                                <m:t>𝑐</m:t>
                              </m:r>
                            </m:oMath>
                          </a14:m>
                          <a:r>
                            <a:rPr lang="en-US" dirty="0"/>
                            <a:t> is too large to fit in. </a:t>
                          </a:r>
                        </a:p>
                      </a:txBody>
                      <a:tcPr/>
                    </a:tc>
                    <a:tc rowSpan="2">
                      <a:txBody>
                        <a:bodyPr/>
                        <a:lstStyle/>
                        <a:p>
                          <a14:m>
                            <m:oMath xmlns:m="http://schemas.openxmlformats.org/officeDocument/2006/math">
                              <m:r>
                                <a:rPr lang="en-US" b="0" i="1" smtClean="0">
                                  <a:solidFill>
                                    <a:srgbClr val="C00000"/>
                                  </a:solidFill>
                                  <a:latin typeface="Cambria Math" panose="02040503050406030204" pitchFamily="18" charset="0"/>
                                </a:rPr>
                                <m:t>𝑂𝑣𝑒𝑟𝑓𝑙𝑜𝑤</m:t>
                              </m:r>
                              <m:r>
                                <a:rPr lang="en-US" b="0" i="1" smtClean="0">
                                  <a:solidFill>
                                    <a:srgbClr val="C00000"/>
                                  </a:solidFill>
                                  <a:latin typeface="Cambria Math" panose="02040503050406030204" pitchFamily="18" charset="0"/>
                                </a:rPr>
                                <m:t>=1</m:t>
                              </m:r>
                            </m:oMath>
                          </a14:m>
                          <a:r>
                            <a:rPr lang="en-US" dirty="0">
                              <a:solidFill>
                                <a:srgbClr val="C00000"/>
                              </a:solidFill>
                            </a:rPr>
                            <a:t> </a:t>
                          </a:r>
                          <a:r>
                            <a:rPr lang="en-US" dirty="0"/>
                            <a:t>if </a:t>
                          </a:r>
                          <a14:m>
                            <m:oMath xmlns:m="http://schemas.openxmlformats.org/officeDocument/2006/math">
                              <m:r>
                                <a:rPr lang="en-US" b="0" i="1" smtClean="0">
                                  <a:latin typeface="Cambria Math" panose="02040503050406030204" pitchFamily="18" charset="0"/>
                                </a:rPr>
                                <m:t>𝑐</m:t>
                              </m:r>
                            </m:oMath>
                          </a14:m>
                          <a:r>
                            <a:rPr lang="en-US" dirty="0"/>
                            <a:t> is too large or too small to fit in</a:t>
                          </a:r>
                        </a:p>
                      </a:txBody>
                      <a:tcPr anchor="ctr"/>
                    </a:tc>
                    <a:extLst>
                      <a:ext uri="{0D108BD9-81ED-4DB2-BD59-A6C34878D82A}">
                        <a16:rowId xmlns:a16="http://schemas.microsoft.com/office/drawing/2014/main" val="4067339836"/>
                      </a:ext>
                    </a:extLst>
                  </a:tr>
                  <a:tr h="519452">
                    <a:tc>
                      <a:txBody>
                        <a:bodyPr/>
                        <a:lstStyle/>
                        <a:p>
                          <a:r>
                            <a:rPr lang="en-US" dirty="0"/>
                            <a:t>Subtract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0" i="1" dirty="0" smtClean="0">
                                  <a:latin typeface="Cambria Math" panose="02040503050406030204" pitchFamily="18" charset="0"/>
                                </a:rPr>
                                <m:t>𝐵𝑜𝑟𝑟𝑜𝑤</m:t>
                              </m:r>
                              <m:r>
                                <a:rPr lang="en-US" b="0" i="1" dirty="0" smtClean="0">
                                  <a:latin typeface="Cambria Math" panose="02040503050406030204" pitchFamily="18" charset="0"/>
                                </a:rPr>
                                <m:t>=1</m:t>
                              </m:r>
                            </m:oMath>
                          </a14:m>
                          <a:r>
                            <a:rPr lang="en-US" b="0" dirty="0"/>
                            <a:t>, </a:t>
                          </a:r>
                          <a:r>
                            <a:rPr lang="en-US" b="0" i="1" dirty="0"/>
                            <a:t>i.e.</a:t>
                          </a:r>
                          <a:r>
                            <a:rPr lang="en-US" b="0" dirty="0"/>
                            <a:t> </a:t>
                          </a:r>
                          <a14:m>
                            <m:oMath xmlns:m="http://schemas.openxmlformats.org/officeDocument/2006/math">
                              <m:r>
                                <a:rPr lang="en-US" b="0" i="1" smtClean="0">
                                  <a:solidFill>
                                    <a:srgbClr val="C00000"/>
                                  </a:solidFill>
                                  <a:latin typeface="Cambria Math" panose="02040503050406030204" pitchFamily="18" charset="0"/>
                                </a:rPr>
                                <m:t>𝐶𝑎𝑟𝑟𝑦</m:t>
                              </m:r>
                              <m:r>
                                <a:rPr lang="en-US" b="0" i="1" smtClean="0">
                                  <a:solidFill>
                                    <a:srgbClr val="C00000"/>
                                  </a:solidFill>
                                  <a:latin typeface="Cambria Math" panose="02040503050406030204" pitchFamily="18" charset="0"/>
                                </a:rPr>
                                <m:t>=0</m:t>
                              </m:r>
                            </m:oMath>
                          </a14:m>
                          <a:r>
                            <a:rPr lang="en-US" b="0" dirty="0">
                              <a:solidFill>
                                <a:srgbClr val="C00000"/>
                              </a:solidFill>
                            </a:rPr>
                            <a:t> </a:t>
                          </a:r>
                          <a:r>
                            <a:rPr lang="en-US" b="0" dirty="0"/>
                            <a:t>if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&lt;</m:t>
                              </m:r>
                              <m:r>
                                <a:rPr lang="en-US" b="0" i="1" smtClean="0">
                                  <a:latin typeface="Cambria Math" panose="02040503050406030204" pitchFamily="18" charset="0"/>
                                </a:rPr>
                                <m:t>𝑏</m:t>
                              </m:r>
                            </m:oMath>
                          </a14:m>
                          <a:r>
                            <a:rPr lang="en-US" dirty="0"/>
                            <a:t>. </a:t>
                          </a:r>
                        </a:p>
                      </a:txBody>
                      <a:tcPr/>
                    </a:tc>
                    <a:tc vMerge="1">
                      <a:txBody>
                        <a:bodyPr/>
                        <a:lstStyle/>
                        <a:p>
                          <a:endParaRPr lang="en-US" dirty="0"/>
                        </a:p>
                      </a:txBody>
                      <a:tcPr/>
                    </a:tc>
                    <a:extLst>
                      <a:ext uri="{0D108BD9-81ED-4DB2-BD59-A6C34878D82A}">
                        <a16:rowId xmlns:a16="http://schemas.microsoft.com/office/drawing/2014/main" val="3575281612"/>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056739520"/>
                  </p:ext>
                </p:extLst>
              </p:nvPr>
            </p:nvGraphicFramePr>
            <p:xfrm>
              <a:off x="3200400" y="2590801"/>
              <a:ext cx="5958816" cy="2067317"/>
            </p:xfrm>
            <a:graphic>
              <a:graphicData uri="http://schemas.openxmlformats.org/drawingml/2006/table">
                <a:tbl>
                  <a:tblPr firstRow="1" bandRow="1">
                    <a:tableStyleId>{5C22544A-7EE6-4342-B048-85BDC9FD1C3A}</a:tableStyleId>
                  </a:tblPr>
                  <a:tblGrid>
                    <a:gridCol w="993118">
                      <a:extLst>
                        <a:ext uri="{9D8B030D-6E8A-4147-A177-3AD203B41FA5}">
                          <a16:colId xmlns:a16="http://schemas.microsoft.com/office/drawing/2014/main" val="2291374405"/>
                        </a:ext>
                      </a:extLst>
                    </a:gridCol>
                    <a:gridCol w="2374897">
                      <a:extLst>
                        <a:ext uri="{9D8B030D-6E8A-4147-A177-3AD203B41FA5}">
                          <a16:colId xmlns:a16="http://schemas.microsoft.com/office/drawing/2014/main" val="2488780544"/>
                        </a:ext>
                      </a:extLst>
                    </a:gridCol>
                    <a:gridCol w="2590801">
                      <a:extLst>
                        <a:ext uri="{9D8B030D-6E8A-4147-A177-3AD203B41FA5}">
                          <a16:colId xmlns:a16="http://schemas.microsoft.com/office/drawing/2014/main" val="1468842029"/>
                        </a:ext>
                      </a:extLst>
                    </a:gridCol>
                  </a:tblGrid>
                  <a:tr h="685800">
                    <a:tc>
                      <a:txBody>
                        <a:bodyPr/>
                        <a:lstStyle/>
                        <a:p>
                          <a:endParaRPr lang="en-US" dirty="0"/>
                        </a:p>
                      </a:txBody>
                      <a:tcPr/>
                    </a:tc>
                    <a:tc>
                      <a:txBody>
                        <a:bodyPr/>
                        <a:lstStyle/>
                        <a:p>
                          <a:pPr algn="ctr"/>
                          <a:r>
                            <a:rPr lang="en-US" dirty="0"/>
                            <a:t>Carry </a:t>
                          </a:r>
                        </a:p>
                        <a:p>
                          <a:pPr algn="ctr"/>
                          <a:r>
                            <a:rPr lang="en-US" dirty="0"/>
                            <a:t>(for unsigned)</a:t>
                          </a:r>
                        </a:p>
                      </a:txBody>
                      <a:tcPr/>
                    </a:tc>
                    <a:tc>
                      <a:txBody>
                        <a:bodyPr/>
                        <a:lstStyle/>
                        <a:p>
                          <a:pPr algn="ctr"/>
                          <a:r>
                            <a:rPr lang="en-US" dirty="0"/>
                            <a:t>Overflow </a:t>
                          </a:r>
                        </a:p>
                        <a:p>
                          <a:pPr algn="ctr"/>
                          <a:r>
                            <a:rPr lang="en-US" dirty="0"/>
                            <a:t>(for signed)</a:t>
                          </a:r>
                        </a:p>
                      </a:txBody>
                      <a:tcPr/>
                    </a:tc>
                    <a:extLst>
                      <a:ext uri="{0D108BD9-81ED-4DB2-BD59-A6C34878D82A}">
                        <a16:rowId xmlns:a16="http://schemas.microsoft.com/office/drawing/2014/main" val="1121578073"/>
                      </a:ext>
                    </a:extLst>
                  </a:tr>
                  <a:tr h="741437">
                    <a:tc>
                      <a:txBody>
                        <a:bodyPr/>
                        <a:lstStyle/>
                        <a:p>
                          <a:r>
                            <a:rPr lang="en-US" dirty="0"/>
                            <a:t>Add</a:t>
                          </a:r>
                        </a:p>
                      </a:txBody>
                      <a:tcPr/>
                    </a:tc>
                    <a:tc>
                      <a:txBody>
                        <a:bodyPr/>
                        <a:lstStyle/>
                        <a:p>
                          <a:endParaRPr lang="en-US"/>
                        </a:p>
                      </a:txBody>
                      <a:tcPr>
                        <a:blipFill>
                          <a:blip r:embed="rId2"/>
                          <a:stretch>
                            <a:fillRect l="-42021" t="-94915" r="-109574" b="-98305"/>
                          </a:stretch>
                        </a:blipFill>
                      </a:tcPr>
                    </a:tc>
                    <a:tc rowSpan="2">
                      <a:txBody>
                        <a:bodyPr/>
                        <a:lstStyle/>
                        <a:p>
                          <a:endParaRPr lang="en-US"/>
                        </a:p>
                      </a:txBody>
                      <a:tcPr anchor="ctr">
                        <a:blipFill>
                          <a:blip r:embed="rId2"/>
                          <a:stretch>
                            <a:fillRect l="-130882" t="-51376" r="-980" b="-7339"/>
                          </a:stretch>
                        </a:blipFill>
                      </a:tcPr>
                    </a:tc>
                    <a:extLst>
                      <a:ext uri="{0D108BD9-81ED-4DB2-BD59-A6C34878D82A}">
                        <a16:rowId xmlns:a16="http://schemas.microsoft.com/office/drawing/2014/main" val="4067339836"/>
                      </a:ext>
                    </a:extLst>
                  </a:tr>
                  <a:tr h="640080">
                    <a:tc>
                      <a:txBody>
                        <a:bodyPr/>
                        <a:lstStyle/>
                        <a:p>
                          <a:r>
                            <a:rPr lang="en-US" dirty="0"/>
                            <a:t>Subtract</a:t>
                          </a:r>
                        </a:p>
                      </a:txBody>
                      <a:tcPr/>
                    </a:tc>
                    <a:tc>
                      <a:txBody>
                        <a:bodyPr/>
                        <a:lstStyle/>
                        <a:p>
                          <a:endParaRPr lang="en-US"/>
                        </a:p>
                      </a:txBody>
                      <a:tcPr>
                        <a:blipFill>
                          <a:blip r:embed="rId2"/>
                          <a:stretch>
                            <a:fillRect l="-42021" t="-230000" r="-109574" b="-16000"/>
                          </a:stretch>
                        </a:blipFill>
                      </a:tcPr>
                    </a:tc>
                    <a:tc vMerge="1">
                      <a:txBody>
                        <a:bodyPr/>
                        <a:lstStyle/>
                        <a:p>
                          <a:endParaRPr lang="en-US" dirty="0"/>
                        </a:p>
                      </a:txBody>
                      <a:tcPr/>
                    </a:tc>
                    <a:extLst>
                      <a:ext uri="{0D108BD9-81ED-4DB2-BD59-A6C34878D82A}">
                        <a16:rowId xmlns:a16="http://schemas.microsoft.com/office/drawing/2014/main" val="3575281612"/>
                      </a:ext>
                    </a:extLst>
                  </a:tr>
                </a:tbl>
              </a:graphicData>
            </a:graphic>
          </p:graphicFrame>
        </mc:Fallback>
      </mc:AlternateContent>
      <mc:AlternateContent xmlns:mc="http://schemas.openxmlformats.org/markup-compatibility/2006" xmlns:a14="http://schemas.microsoft.com/office/drawing/2010/main">
        <mc:Choice Requires="a14">
          <p:sp>
            <p:nvSpPr>
              <p:cNvPr id="6" name="TextBox 5"/>
              <p:cNvSpPr txBox="1"/>
              <p:nvPr/>
            </p:nvSpPr>
            <p:spPr>
              <a:xfrm>
                <a:off x="5105401" y="1601350"/>
                <a:ext cx="1808187"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𝑐</m:t>
                      </m:r>
                      <m:r>
                        <a:rPr lang="en-US" sz="3200" i="1">
                          <a:latin typeface="Cambria Math" panose="02040503050406030204" pitchFamily="18" charset="0"/>
                        </a:rPr>
                        <m:t>=</m:t>
                      </m:r>
                      <m:r>
                        <a:rPr lang="en-US" sz="3200" i="1">
                          <a:latin typeface="Cambria Math" panose="02040503050406030204" pitchFamily="18" charset="0"/>
                        </a:rPr>
                        <m:t>𝑎</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rPr>
                        <m:t>𝑏</m:t>
                      </m:r>
                    </m:oMath>
                  </m:oMathPara>
                </a14:m>
                <a:endParaRPr lang="en-US" sz="3200" i="1" dirty="0"/>
              </a:p>
            </p:txBody>
          </p:sp>
        </mc:Choice>
        <mc:Fallback xmlns="">
          <p:sp>
            <p:nvSpPr>
              <p:cNvPr id="6" name="TextBox 5"/>
              <p:cNvSpPr txBox="1">
                <a:spLocks noRot="1" noChangeAspect="1" noMove="1" noResize="1" noEditPoints="1" noAdjustHandles="1" noChangeArrowheads="1" noChangeShapeType="1" noTextEdit="1"/>
              </p:cNvSpPr>
              <p:nvPr/>
            </p:nvSpPr>
            <p:spPr>
              <a:xfrm>
                <a:off x="5105401" y="1601350"/>
                <a:ext cx="1808187" cy="492443"/>
              </a:xfrm>
              <a:prstGeom prst="rect">
                <a:avLst/>
              </a:prstGeom>
              <a:blipFill>
                <a:blip r:embed="rId3"/>
                <a:stretch>
                  <a:fillRect l="-2098" r="-3497" b="-205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828801" y="5366805"/>
                <a:ext cx="3743917" cy="73911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US" sz="1400" dirty="0"/>
                  <a:t>ARM Cortex-M has no dedicated borrow flag, carry flag is reused.</a:t>
                </a:r>
              </a:p>
              <a:p>
                <a:pPr marL="285750" indent="-285750">
                  <a:buFont typeface="Arial" panose="020B0604020202020204" pitchFamily="34" charset="0"/>
                  <a:buChar char="•"/>
                </a:pPr>
                <a:r>
                  <a:rPr lang="en-US" sz="1400" dirty="0"/>
                  <a:t>For unsigned subtract, </a:t>
                </a:r>
                <a14:m>
                  <m:oMath xmlns:m="http://schemas.openxmlformats.org/officeDocument/2006/math">
                    <m:r>
                      <a:rPr lang="en-US" sz="1400" i="1">
                        <a:latin typeface="Cambria Math" panose="02040503050406030204" pitchFamily="18" charset="0"/>
                      </a:rPr>
                      <m:t>𝐵𝑜𝑟𝑟𝑜𝑤</m:t>
                    </m:r>
                    <m:r>
                      <a:rPr lang="en-US" sz="1400" i="1">
                        <a:latin typeface="Cambria Math" panose="02040503050406030204" pitchFamily="18" charset="0"/>
                      </a:rPr>
                      <m:t>= </m:t>
                    </m:r>
                    <m:acc>
                      <m:accPr>
                        <m:chr m:val="̅"/>
                        <m:ctrlPr>
                          <a:rPr lang="en-US" sz="1400" i="1">
                            <a:latin typeface="Cambria Math" panose="02040503050406030204" pitchFamily="18" charset="0"/>
                          </a:rPr>
                        </m:ctrlPr>
                      </m:accPr>
                      <m:e>
                        <m:r>
                          <a:rPr lang="en-US" sz="1400" i="1">
                            <a:latin typeface="Cambria Math" panose="02040503050406030204" pitchFamily="18" charset="0"/>
                          </a:rPr>
                          <m:t>𝐶𝑎𝑟𝑟𝑦</m:t>
                        </m:r>
                      </m:e>
                    </m:acc>
                  </m:oMath>
                </a14:m>
                <a:endParaRPr lang="en-US" sz="1400" dirty="0"/>
              </a:p>
            </p:txBody>
          </p:sp>
        </mc:Choice>
        <mc:Fallback xmlns="">
          <p:sp>
            <p:nvSpPr>
              <p:cNvPr id="7" name="TextBox 6"/>
              <p:cNvSpPr txBox="1">
                <a:spLocks noRot="1" noChangeAspect="1" noMove="1" noResize="1" noEditPoints="1" noAdjustHandles="1" noChangeArrowheads="1" noChangeShapeType="1" noTextEdit="1"/>
              </p:cNvSpPr>
              <p:nvPr/>
            </p:nvSpPr>
            <p:spPr>
              <a:xfrm>
                <a:off x="1828801" y="5366805"/>
                <a:ext cx="3743917" cy="739113"/>
              </a:xfrm>
              <a:prstGeom prst="rect">
                <a:avLst/>
              </a:prstGeom>
              <a:blipFill>
                <a:blip r:embed="rId4"/>
                <a:stretch>
                  <a:fillRect b="-4918"/>
                </a:stretch>
              </a:blipFill>
            </p:spPr>
            <p:txBody>
              <a:bodyPr/>
              <a:lstStyle/>
              <a:p>
                <a:r>
                  <a:rPr lang="en-US">
                    <a:noFill/>
                  </a:rPr>
                  <a:t> </a:t>
                </a:r>
              </a:p>
            </p:txBody>
          </p:sp>
        </mc:Fallback>
      </mc:AlternateContent>
      <p:cxnSp>
        <p:nvCxnSpPr>
          <p:cNvPr id="9" name="Straight Arrow Connector 8"/>
          <p:cNvCxnSpPr/>
          <p:nvPr/>
        </p:nvCxnSpPr>
        <p:spPr>
          <a:xfrm flipH="1">
            <a:off x="4419600" y="4572001"/>
            <a:ext cx="652758" cy="7290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3F07229-0F8A-3147-BC0F-5B26950511F2}"/>
              </a:ext>
            </a:extLst>
          </p:cNvPr>
          <p:cNvCxnSpPr>
            <a:cxnSpLocks/>
          </p:cNvCxnSpPr>
          <p:nvPr/>
        </p:nvCxnSpPr>
        <p:spPr>
          <a:xfrm>
            <a:off x="6858000" y="4432015"/>
            <a:ext cx="609600" cy="8690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8406BF9-00EE-9643-940B-55867FB0DF7F}"/>
                  </a:ext>
                </a:extLst>
              </p:cNvPr>
              <p:cNvSpPr txBox="1"/>
              <p:nvPr/>
            </p:nvSpPr>
            <p:spPr>
              <a:xfrm>
                <a:off x="6258911" y="5372059"/>
                <a:ext cx="3743917"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US" sz="1400" dirty="0"/>
                  <a:t>Signed Subtraction is converted to sign addition</a:t>
                </a:r>
              </a:p>
              <a:p>
                <a:pPr marL="285750" indent="-285750">
                  <a:buFont typeface="Arial" panose="020B0604020202020204" pitchFamily="34" charset="0"/>
                  <a:buChar char="•"/>
                </a:pPr>
                <a14:m>
                  <m:oMath xmlns:m="http://schemas.openxmlformats.org/officeDocument/2006/math">
                    <m:r>
                      <a:rPr lang="en-US" sz="1400" i="1">
                        <a:latin typeface="Cambria Math" panose="02040503050406030204" pitchFamily="18" charset="0"/>
                      </a:rPr>
                      <m:t>𝑎</m:t>
                    </m:r>
                    <m:r>
                      <a:rPr lang="en-US" sz="1400" i="1">
                        <a:latin typeface="Cambria Math" panose="02040503050406030204" pitchFamily="18" charset="0"/>
                      </a:rPr>
                      <m:t> −</m:t>
                    </m:r>
                    <m:r>
                      <a:rPr lang="en-US" sz="1400" i="1">
                        <a:latin typeface="Cambria Math" panose="02040503050406030204" pitchFamily="18" charset="0"/>
                      </a:rPr>
                      <m:t>𝑏</m:t>
                    </m:r>
                    <m:r>
                      <a:rPr lang="en-US" sz="1400" i="1">
                        <a:latin typeface="Cambria Math" panose="02040503050406030204" pitchFamily="18" charset="0"/>
                      </a:rPr>
                      <m:t>=</m:t>
                    </m:r>
                    <m:r>
                      <a:rPr lang="en-US" sz="1400" i="1">
                        <a:latin typeface="Cambria Math" panose="02040503050406030204" pitchFamily="18" charset="0"/>
                      </a:rPr>
                      <m:t>𝑎</m:t>
                    </m:r>
                    <m:r>
                      <a:rPr lang="en-US" sz="1400" i="1">
                        <a:latin typeface="Cambria Math" panose="02040503050406030204" pitchFamily="18" charset="0"/>
                      </a:rPr>
                      <m:t>+(−</m:t>
                    </m:r>
                    <m:r>
                      <a:rPr lang="en-US" sz="1400" i="1">
                        <a:latin typeface="Cambria Math" panose="02040503050406030204" pitchFamily="18" charset="0"/>
                      </a:rPr>
                      <m:t>𝑏</m:t>
                    </m:r>
                    <m:r>
                      <a:rPr lang="en-US" sz="1400" i="1">
                        <a:latin typeface="Cambria Math" panose="02040503050406030204" pitchFamily="18" charset="0"/>
                      </a:rPr>
                      <m:t>)</m:t>
                    </m:r>
                  </m:oMath>
                </a14:m>
                <a:endParaRPr lang="en-US" sz="1400" dirty="0"/>
              </a:p>
            </p:txBody>
          </p:sp>
        </mc:Choice>
        <mc:Fallback xmlns="">
          <p:sp>
            <p:nvSpPr>
              <p:cNvPr id="12" name="TextBox 11">
                <a:extLst>
                  <a:ext uri="{FF2B5EF4-FFF2-40B4-BE49-F238E27FC236}">
                    <a16:creationId xmlns:a16="http://schemas.microsoft.com/office/drawing/2014/main" id="{68406BF9-00EE-9643-940B-55867FB0DF7F}"/>
                  </a:ext>
                </a:extLst>
              </p:cNvPr>
              <p:cNvSpPr txBox="1">
                <a:spLocks noRot="1" noChangeAspect="1" noMove="1" noResize="1" noEditPoints="1" noAdjustHandles="1" noChangeArrowheads="1" noChangeShapeType="1" noTextEdit="1"/>
              </p:cNvSpPr>
              <p:nvPr/>
            </p:nvSpPr>
            <p:spPr>
              <a:xfrm>
                <a:off x="6258911" y="5372059"/>
                <a:ext cx="3743917" cy="738664"/>
              </a:xfrm>
              <a:prstGeom prst="rect">
                <a:avLst/>
              </a:prstGeom>
              <a:blipFill>
                <a:blip r:embed="rId5"/>
                <a:stretch>
                  <a:fillRect t="-1667" b="-5000"/>
                </a:stretch>
              </a:blipFill>
            </p:spPr>
            <p:txBody>
              <a:bodyPr/>
              <a:lstStyle/>
              <a:p>
                <a:r>
                  <a:rPr lang="en-US">
                    <a:noFill/>
                  </a:rPr>
                  <a:t> </a:t>
                </a:r>
              </a:p>
            </p:txBody>
          </p:sp>
        </mc:Fallback>
      </mc:AlternateContent>
      <p:sp>
        <p:nvSpPr>
          <p:cNvPr id="10" name="Content Placeholder 3">
            <a:extLst>
              <a:ext uri="{FF2B5EF4-FFF2-40B4-BE49-F238E27FC236}">
                <a16:creationId xmlns:a16="http://schemas.microsoft.com/office/drawing/2014/main" id="{1BC6164C-8F99-CA4A-A276-DCA1966CF77B}"/>
              </a:ext>
            </a:extLst>
          </p:cNvPr>
          <p:cNvSpPr>
            <a:spLocks noGrp="1"/>
          </p:cNvSpPr>
          <p:nvPr>
            <p:ph sz="quarter" idx="1"/>
          </p:nvPr>
        </p:nvSpPr>
        <p:spPr>
          <a:xfrm>
            <a:off x="2982114" y="2093793"/>
            <a:ext cx="6395388" cy="488006"/>
          </a:xfrm>
        </p:spPr>
        <p:txBody>
          <a:bodyPr/>
          <a:lstStyle/>
          <a:p>
            <a:pPr marL="0" indent="0">
              <a:buNone/>
            </a:pPr>
            <a:r>
              <a:rPr lang="en-US" dirty="0"/>
              <a:t>The result is incorrect for the following cases:</a:t>
            </a:r>
          </a:p>
        </p:txBody>
      </p:sp>
    </p:spTree>
    <p:extLst>
      <p:ext uri="{BB962C8B-B14F-4D97-AF65-F5344CB8AC3E}">
        <p14:creationId xmlns:p14="http://schemas.microsoft.com/office/powerpoint/2010/main" val="33531218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483AF59-47E8-4491-9292-0A604585B532}" type="slidenum">
              <a:rPr lang="en-US"/>
              <a:pPr/>
              <a:t>32</a:t>
            </a:fld>
            <a:endParaRPr lang="en-US"/>
          </a:p>
        </p:txBody>
      </p:sp>
      <p:sp>
        <p:nvSpPr>
          <p:cNvPr id="260098" name="Rectangle 2"/>
          <p:cNvSpPr>
            <a:spLocks noGrp="1" noChangeArrowheads="1"/>
          </p:cNvSpPr>
          <p:nvPr>
            <p:ph type="title"/>
          </p:nvPr>
        </p:nvSpPr>
        <p:spPr/>
        <p:txBody>
          <a:bodyPr>
            <a:normAutofit/>
          </a:bodyPr>
          <a:lstStyle/>
          <a:p>
            <a:r>
              <a:rPr lang="en-US" sz="2800" dirty="0"/>
              <a:t>Characters</a:t>
            </a:r>
          </a:p>
        </p:txBody>
      </p:sp>
      <p:graphicFrame>
        <p:nvGraphicFramePr>
          <p:cNvPr id="3" name="Table 2"/>
          <p:cNvGraphicFramePr>
            <a:graphicFrameLocks noGrp="1"/>
          </p:cNvGraphicFramePr>
          <p:nvPr>
            <p:extLst>
              <p:ext uri="{D42A27DB-BD31-4B8C-83A1-F6EECF244321}">
                <p14:modId xmlns:p14="http://schemas.microsoft.com/office/powerpoint/2010/main" val="1669918260"/>
              </p:ext>
            </p:extLst>
          </p:nvPr>
        </p:nvGraphicFramePr>
        <p:xfrm>
          <a:off x="4117849" y="321310"/>
          <a:ext cx="6077787" cy="6035040"/>
        </p:xfrm>
        <a:graphic>
          <a:graphicData uri="http://schemas.openxmlformats.org/drawingml/2006/table">
            <a:tbl>
              <a:tblPr firstRow="1" firstCol="1" bandRow="1">
                <a:tableStyleId>{5C22544A-7EE6-4342-B048-85BDC9FD1C3A}</a:tableStyleId>
              </a:tblPr>
              <a:tblGrid>
                <a:gridCol w="507198">
                  <a:extLst>
                    <a:ext uri="{9D8B030D-6E8A-4147-A177-3AD203B41FA5}">
                      <a16:colId xmlns:a16="http://schemas.microsoft.com/office/drawing/2014/main" val="20000"/>
                    </a:ext>
                  </a:extLst>
                </a:gridCol>
                <a:gridCol w="485707">
                  <a:extLst>
                    <a:ext uri="{9D8B030D-6E8A-4147-A177-3AD203B41FA5}">
                      <a16:colId xmlns:a16="http://schemas.microsoft.com/office/drawing/2014/main" val="20001"/>
                    </a:ext>
                  </a:extLst>
                </a:gridCol>
                <a:gridCol w="563936">
                  <a:extLst>
                    <a:ext uri="{9D8B030D-6E8A-4147-A177-3AD203B41FA5}">
                      <a16:colId xmlns:a16="http://schemas.microsoft.com/office/drawing/2014/main" val="20002"/>
                    </a:ext>
                  </a:extLst>
                </a:gridCol>
                <a:gridCol w="482268">
                  <a:extLst>
                    <a:ext uri="{9D8B030D-6E8A-4147-A177-3AD203B41FA5}">
                      <a16:colId xmlns:a16="http://schemas.microsoft.com/office/drawing/2014/main" val="20003"/>
                    </a:ext>
                  </a:extLst>
                </a:gridCol>
                <a:gridCol w="469374">
                  <a:extLst>
                    <a:ext uri="{9D8B030D-6E8A-4147-A177-3AD203B41FA5}">
                      <a16:colId xmlns:a16="http://schemas.microsoft.com/office/drawing/2014/main" val="20004"/>
                    </a:ext>
                  </a:extLst>
                </a:gridCol>
                <a:gridCol w="563936">
                  <a:extLst>
                    <a:ext uri="{9D8B030D-6E8A-4147-A177-3AD203B41FA5}">
                      <a16:colId xmlns:a16="http://schemas.microsoft.com/office/drawing/2014/main" val="20005"/>
                    </a:ext>
                  </a:extLst>
                </a:gridCol>
                <a:gridCol w="469374">
                  <a:extLst>
                    <a:ext uri="{9D8B030D-6E8A-4147-A177-3AD203B41FA5}">
                      <a16:colId xmlns:a16="http://schemas.microsoft.com/office/drawing/2014/main" val="20006"/>
                    </a:ext>
                  </a:extLst>
                </a:gridCol>
                <a:gridCol w="469374">
                  <a:extLst>
                    <a:ext uri="{9D8B030D-6E8A-4147-A177-3AD203B41FA5}">
                      <a16:colId xmlns:a16="http://schemas.microsoft.com/office/drawing/2014/main" val="20007"/>
                    </a:ext>
                  </a:extLst>
                </a:gridCol>
                <a:gridCol w="563936">
                  <a:extLst>
                    <a:ext uri="{9D8B030D-6E8A-4147-A177-3AD203B41FA5}">
                      <a16:colId xmlns:a16="http://schemas.microsoft.com/office/drawing/2014/main" val="20008"/>
                    </a:ext>
                  </a:extLst>
                </a:gridCol>
                <a:gridCol w="469374">
                  <a:extLst>
                    <a:ext uri="{9D8B030D-6E8A-4147-A177-3AD203B41FA5}">
                      <a16:colId xmlns:a16="http://schemas.microsoft.com/office/drawing/2014/main" val="20009"/>
                    </a:ext>
                  </a:extLst>
                </a:gridCol>
                <a:gridCol w="469374">
                  <a:extLst>
                    <a:ext uri="{9D8B030D-6E8A-4147-A177-3AD203B41FA5}">
                      <a16:colId xmlns:a16="http://schemas.microsoft.com/office/drawing/2014/main" val="20010"/>
                    </a:ext>
                  </a:extLst>
                </a:gridCol>
                <a:gridCol w="563936">
                  <a:extLst>
                    <a:ext uri="{9D8B030D-6E8A-4147-A177-3AD203B41FA5}">
                      <a16:colId xmlns:a16="http://schemas.microsoft.com/office/drawing/2014/main" val="20011"/>
                    </a:ext>
                  </a:extLst>
                </a:gridCol>
              </a:tblGrid>
              <a:tr h="148792">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Dec</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Hex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Char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Dec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Hex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Char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Dec</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Hex</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Char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Dec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Hex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Char</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0"/>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NUL</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 SP</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40</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1"/>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SOH</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solidFill>
                            <a:srgbClr val="C00000"/>
                          </a:solidFill>
                          <a:effectLst/>
                          <a:latin typeface="Consolas" panose="020B0609020204030204" pitchFamily="49" charset="0"/>
                          <a:cs typeface="Consolas" panose="020B0609020204030204" pitchFamily="49" charset="0"/>
                        </a:rPr>
                        <a:t>41</a:t>
                      </a:r>
                      <a:endParaRPr lang="en-US" sz="1600" b="1" dirty="0">
                        <a:solidFill>
                          <a:srgbClr val="C00000"/>
                        </a:solidFill>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solidFill>
                            <a:srgbClr val="C00000"/>
                          </a:solidFill>
                          <a:effectLst/>
                          <a:latin typeface="Consolas" panose="020B0609020204030204" pitchFamily="49" charset="0"/>
                          <a:cs typeface="Consolas" panose="020B0609020204030204" pitchFamily="49" charset="0"/>
                        </a:rPr>
                        <a:t>A</a:t>
                      </a:r>
                      <a:endParaRPr lang="en-US" sz="1600" b="1" dirty="0">
                        <a:solidFill>
                          <a:srgbClr val="C00000"/>
                        </a:solidFill>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solidFill>
                            <a:srgbClr val="C00000"/>
                          </a:solidFill>
                          <a:effectLst/>
                          <a:latin typeface="Consolas" panose="020B0609020204030204" pitchFamily="49" charset="0"/>
                          <a:cs typeface="Consolas" panose="020B0609020204030204" pitchFamily="49" charset="0"/>
                        </a:rPr>
                        <a:t>61</a:t>
                      </a:r>
                      <a:endParaRPr lang="en-US" sz="1600" b="1">
                        <a:solidFill>
                          <a:srgbClr val="C00000"/>
                        </a:solidFill>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solidFill>
                            <a:srgbClr val="C00000"/>
                          </a:solidFill>
                          <a:effectLst/>
                          <a:latin typeface="Consolas" panose="020B0609020204030204" pitchFamily="49" charset="0"/>
                          <a:cs typeface="Consolas" panose="020B0609020204030204" pitchFamily="49" charset="0"/>
                        </a:rPr>
                        <a:t>a</a:t>
                      </a:r>
                      <a:endParaRPr lang="en-US" sz="1600" b="1" dirty="0">
                        <a:solidFill>
                          <a:srgbClr val="C00000"/>
                        </a:solidFill>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2"/>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STX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42</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B</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98</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b</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3"/>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ETX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43</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C</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99</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4"/>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EOT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44</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D</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64</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5"/>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ENQ</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45</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E</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6"/>
                  </a:ext>
                </a:extLst>
              </a:tr>
              <a:tr h="148792">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6</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ACK</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&amp;</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F</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66</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f</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7"/>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BEL</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G</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67</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g</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8"/>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BS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H</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h</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9"/>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HT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I</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err="1">
                          <a:effectLst/>
                          <a:latin typeface="Consolas" panose="020B0609020204030204" pitchFamily="49" charset="0"/>
                          <a:cs typeface="Consolas" panose="020B0609020204030204" pitchFamily="49" charset="0"/>
                        </a:rPr>
                        <a:t>i</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0"/>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LF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J</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j</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1"/>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VT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K</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k</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2"/>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FF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L</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l</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3"/>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M</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m</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4"/>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SO</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N</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n</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5"/>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SI</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O</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o</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6"/>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DLE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solidFill>
                            <a:srgbClr val="C00000"/>
                          </a:solidFill>
                          <a:effectLst/>
                          <a:latin typeface="Consolas" panose="020B0609020204030204" pitchFamily="49" charset="0"/>
                          <a:cs typeface="Consolas" panose="020B0609020204030204" pitchFamily="49" charset="0"/>
                        </a:rPr>
                        <a:t>30</a:t>
                      </a:r>
                      <a:endParaRPr lang="en-US" sz="1600" b="1">
                        <a:solidFill>
                          <a:srgbClr val="C00000"/>
                        </a:solidFill>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solidFill>
                            <a:srgbClr val="C00000"/>
                          </a:solidFill>
                          <a:effectLst/>
                          <a:latin typeface="Consolas" panose="020B0609020204030204" pitchFamily="49" charset="0"/>
                          <a:cs typeface="Consolas" panose="020B0609020204030204" pitchFamily="49" charset="0"/>
                        </a:rPr>
                        <a:t>0</a:t>
                      </a:r>
                      <a:endParaRPr lang="en-US" sz="1600" b="1" dirty="0">
                        <a:solidFill>
                          <a:srgbClr val="C00000"/>
                        </a:solidFill>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P</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p</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7"/>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DC1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Q</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q</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8"/>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DC2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ea typeface="+mn-ea"/>
                          <a:cs typeface="Consolas" panose="020B0609020204030204" pitchFamily="49" charset="0"/>
                        </a:rPr>
                        <a:t>r</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9"/>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DC3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S</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ea typeface="+mn-ea"/>
                          <a:cs typeface="Consolas" panose="020B0609020204030204" pitchFamily="49" charset="0"/>
                        </a:rPr>
                        <a:t>s</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0"/>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DC4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T</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ea typeface="+mn-ea"/>
                          <a:cs typeface="Consolas" panose="020B0609020204030204" pitchFamily="49" charset="0"/>
                        </a:rPr>
                        <a:t>t</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1"/>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NAK</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U</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u</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2"/>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SYN</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V</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v</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3"/>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ETB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W</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w</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4"/>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CAN</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X</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x</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5"/>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EM</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Y</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y</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6"/>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SUB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Z</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122</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err="1">
                          <a:effectLst/>
                          <a:latin typeface="Consolas" panose="020B0609020204030204" pitchFamily="49" charset="0"/>
                          <a:cs typeface="Consolas" panose="020B0609020204030204" pitchFamily="49" charset="0"/>
                        </a:rPr>
                        <a:t>7A</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z</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7"/>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ESC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8"/>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FS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&lt; </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9"/>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GS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30"/>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RS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&gt; </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31"/>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US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95</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_</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DEL</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32"/>
                  </a:ext>
                </a:extLst>
              </a:tr>
            </a:tbl>
          </a:graphicData>
        </a:graphic>
      </p:graphicFrame>
      <p:sp>
        <p:nvSpPr>
          <p:cNvPr id="2" name="Rectangle 1"/>
          <p:cNvSpPr/>
          <p:nvPr/>
        </p:nvSpPr>
        <p:spPr>
          <a:xfrm>
            <a:off x="2184365" y="1219200"/>
            <a:ext cx="1447800" cy="1477328"/>
          </a:xfrm>
          <a:prstGeom prst="rect">
            <a:avLst/>
          </a:prstGeom>
        </p:spPr>
        <p:txBody>
          <a:bodyPr wrap="square">
            <a:spAutoFit/>
          </a:bodyPr>
          <a:lstStyle/>
          <a:p>
            <a:r>
              <a:rPr lang="en-US" b="1" dirty="0">
                <a:solidFill>
                  <a:srgbClr val="C00000"/>
                </a:solidFill>
              </a:rPr>
              <a:t>A</a:t>
            </a:r>
            <a:r>
              <a:rPr lang="en-US" dirty="0"/>
              <a:t>merican</a:t>
            </a:r>
          </a:p>
          <a:p>
            <a:r>
              <a:rPr lang="en-US" b="1" dirty="0">
                <a:solidFill>
                  <a:srgbClr val="C00000"/>
                </a:solidFill>
              </a:rPr>
              <a:t>S</a:t>
            </a:r>
            <a:r>
              <a:rPr lang="en-US" dirty="0"/>
              <a:t>tandard</a:t>
            </a:r>
          </a:p>
          <a:p>
            <a:r>
              <a:rPr lang="en-US" b="1" dirty="0">
                <a:solidFill>
                  <a:srgbClr val="C00000"/>
                </a:solidFill>
              </a:rPr>
              <a:t>C</a:t>
            </a:r>
            <a:r>
              <a:rPr lang="en-US" dirty="0"/>
              <a:t>ode for</a:t>
            </a:r>
          </a:p>
          <a:p>
            <a:r>
              <a:rPr lang="en-US" b="1" dirty="0">
                <a:solidFill>
                  <a:srgbClr val="C00000"/>
                </a:solidFill>
              </a:rPr>
              <a:t>I</a:t>
            </a:r>
            <a:r>
              <a:rPr lang="en-US" dirty="0"/>
              <a:t>nformation</a:t>
            </a:r>
          </a:p>
          <a:p>
            <a:r>
              <a:rPr lang="en-US" b="1" dirty="0">
                <a:solidFill>
                  <a:srgbClr val="C00000"/>
                </a:solidFill>
              </a:rPr>
              <a:t>I</a:t>
            </a:r>
            <a:r>
              <a:rPr lang="en-US" dirty="0"/>
              <a:t>nterchange</a:t>
            </a:r>
          </a:p>
        </p:txBody>
      </p:sp>
      <p:sp>
        <p:nvSpPr>
          <p:cNvPr id="4" name="Rectangle 3"/>
          <p:cNvSpPr/>
          <p:nvPr/>
        </p:nvSpPr>
        <p:spPr>
          <a:xfrm>
            <a:off x="5334000" y="6383556"/>
            <a:ext cx="3580596" cy="338554"/>
          </a:xfrm>
          <a:prstGeom prst="rect">
            <a:avLst/>
          </a:prstGeom>
        </p:spPr>
        <p:txBody>
          <a:bodyPr wrap="none">
            <a:spAutoFit/>
          </a:bodyPr>
          <a:lstStyle/>
          <a:p>
            <a:r>
              <a:rPr lang="en-US" sz="1600" dirty="0"/>
              <a:t>Standard ASCII: Encoding </a:t>
            </a:r>
            <a:r>
              <a:rPr lang="en-US" sz="1600" dirty="0">
                <a:latin typeface="Consolas" panose="020B0609020204030204" pitchFamily="49" charset="0"/>
                <a:cs typeface="Consolas" panose="020B0609020204030204" pitchFamily="49" charset="0"/>
              </a:rPr>
              <a:t>128</a:t>
            </a:r>
            <a:r>
              <a:rPr lang="en-US" sz="1600" dirty="0"/>
              <a:t> characters</a:t>
            </a:r>
          </a:p>
        </p:txBody>
      </p:sp>
      <p:sp>
        <p:nvSpPr>
          <p:cNvPr id="6" name="TextBox 5">
            <a:extLst>
              <a:ext uri="{FF2B5EF4-FFF2-40B4-BE49-F238E27FC236}">
                <a16:creationId xmlns:a16="http://schemas.microsoft.com/office/drawing/2014/main" id="{825171B8-59A4-1447-8B71-6B1352F0D4B0}"/>
              </a:ext>
            </a:extLst>
          </p:cNvPr>
          <p:cNvSpPr txBox="1"/>
          <p:nvPr/>
        </p:nvSpPr>
        <p:spPr>
          <a:xfrm>
            <a:off x="1676400" y="3276600"/>
            <a:ext cx="2362200" cy="2492990"/>
          </a:xfrm>
          <a:prstGeom prst="rect">
            <a:avLst/>
          </a:prstGeom>
          <a:noFill/>
        </p:spPr>
        <p:txBody>
          <a:bodyPr wrap="square" rtlCol="0">
            <a:spAutoFit/>
          </a:bodyPr>
          <a:lstStyle/>
          <a:p>
            <a:pPr marL="285750" indent="-285750">
              <a:buFont typeface="Arial" panose="020B0604020202020204" pitchFamily="34" charset="0"/>
              <a:buChar char="•"/>
            </a:pPr>
            <a:r>
              <a:rPr lang="en-US" dirty="0"/>
              <a:t>Standard ASCII</a:t>
            </a:r>
          </a:p>
          <a:p>
            <a:pPr lvl="1"/>
            <a:r>
              <a:rPr lang="en-US" sz="1600" dirty="0"/>
              <a:t>0 - 127</a:t>
            </a:r>
          </a:p>
          <a:p>
            <a:pPr marL="285750" indent="-285750">
              <a:buFont typeface="Arial" panose="020B0604020202020204" pitchFamily="34" charset="0"/>
              <a:buChar char="•"/>
            </a:pPr>
            <a:r>
              <a:rPr lang="en-US" dirty="0"/>
              <a:t>Extended ASCII</a:t>
            </a:r>
          </a:p>
          <a:p>
            <a:r>
              <a:rPr lang="en-US" sz="1600" dirty="0"/>
              <a:t>        0 - 255</a:t>
            </a:r>
            <a:endParaRPr lang="en-US" dirty="0"/>
          </a:p>
          <a:p>
            <a:pPr marL="285750" indent="-285750">
              <a:buFont typeface="Arial" panose="020B0604020202020204" pitchFamily="34" charset="0"/>
              <a:buChar char="•"/>
            </a:pPr>
            <a:r>
              <a:rPr lang="en-US" dirty="0"/>
              <a:t>ANSI</a:t>
            </a:r>
          </a:p>
          <a:p>
            <a:r>
              <a:rPr lang="en-US" sz="1600" dirty="0"/>
              <a:t>        0 - 255</a:t>
            </a:r>
            <a:endParaRPr lang="en-US" dirty="0"/>
          </a:p>
          <a:p>
            <a:pPr marL="285750" indent="-285750">
              <a:buFont typeface="Arial" panose="020B0604020202020204" pitchFamily="34" charset="0"/>
              <a:buChar char="•"/>
            </a:pPr>
            <a:r>
              <a:rPr lang="en-US" dirty="0"/>
              <a:t>Unicode</a:t>
            </a:r>
          </a:p>
          <a:p>
            <a:r>
              <a:rPr lang="en-US" dirty="0"/>
              <a:t>       </a:t>
            </a:r>
            <a:r>
              <a:rPr lang="en-US" sz="1600" dirty="0"/>
              <a:t>0 - 65535</a:t>
            </a:r>
          </a:p>
          <a:p>
            <a:endParaRPr lang="en-US" dirty="0"/>
          </a:p>
        </p:txBody>
      </p:sp>
    </p:spTree>
    <p:extLst>
      <p:ext uri="{BB962C8B-B14F-4D97-AF65-F5344CB8AC3E}">
        <p14:creationId xmlns:p14="http://schemas.microsoft.com/office/powerpoint/2010/main" val="32241472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Null-terminated String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33</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751002506"/>
              </p:ext>
            </p:extLst>
          </p:nvPr>
        </p:nvGraphicFramePr>
        <p:xfrm>
          <a:off x="6629400" y="1905000"/>
          <a:ext cx="3048000" cy="3307080"/>
        </p:xfrm>
        <a:graphic>
          <a:graphicData uri="http://schemas.openxmlformats.org/drawingml/2006/table">
            <a:tbl>
              <a:tblPr firstRow="1" firstCol="1" bandRow="1" bandCol="1">
                <a:tableStyleId>{5C22544A-7EE6-4342-B048-85BDC9FD1C3A}</a:tableStyleId>
              </a:tblPr>
              <a:tblGrid>
                <a:gridCol w="1219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457200">
                <a:tc>
                  <a:txBody>
                    <a:bodyPr/>
                    <a:lstStyle/>
                    <a:p>
                      <a:pPr marL="0" marR="0" algn="r">
                        <a:spcBef>
                          <a:spcPts val="0"/>
                        </a:spcBef>
                        <a:spcAft>
                          <a:spcPts val="0"/>
                        </a:spcAft>
                      </a:pPr>
                      <a:r>
                        <a:rPr lang="en-US" sz="1400" b="1" dirty="0">
                          <a:effectLst/>
                          <a:latin typeface="Consolas" panose="020B0609020204030204" pitchFamily="49" charset="0"/>
                          <a:cs typeface="Consolas" panose="020B0609020204030204" pitchFamily="49" charset="0"/>
                        </a:rPr>
                        <a:t>Memory Address</a:t>
                      </a:r>
                      <a:endParaRPr lang="en-US" sz="1600" b="1" dirty="0">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Memory Content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Letter</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0"/>
                  </a:ext>
                </a:extLst>
              </a:tr>
              <a:tr h="236919">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+ 12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solidFill>
                            <a:srgbClr val="FF0000"/>
                          </a:solidFill>
                          <a:effectLst/>
                          <a:latin typeface="Consolas" panose="020B0609020204030204" pitchFamily="49" charset="0"/>
                          <a:cs typeface="Consolas" panose="020B0609020204030204" pitchFamily="49" charset="0"/>
                        </a:rPr>
                        <a:t>0x00</a:t>
                      </a:r>
                      <a:endParaRPr lang="en-US" sz="1600" b="1">
                        <a:solidFill>
                          <a:srgbClr val="FF0000"/>
                        </a:solidFill>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dirty="0">
                          <a:solidFill>
                            <a:srgbClr val="FF0000"/>
                          </a:solidFill>
                          <a:effectLst/>
                          <a:latin typeface="Consolas" panose="020B0609020204030204" pitchFamily="49" charset="0"/>
                          <a:cs typeface="Consolas" panose="020B0609020204030204" pitchFamily="49" charset="0"/>
                        </a:rPr>
                        <a:t>\0</a:t>
                      </a:r>
                      <a:endParaRPr lang="en-US" sz="1600" b="1" dirty="0">
                        <a:solidFill>
                          <a:srgbClr val="FF0000"/>
                        </a:solidFill>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1"/>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+ 11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0x79</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y</a:t>
                      </a:r>
                      <a:endParaRPr lang="en-US" sz="1600" b="1" dirty="0">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2"/>
                  </a:ext>
                </a:extLst>
              </a:tr>
              <a:tr h="135735">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+ 10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0x6C</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l</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3"/>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+ 9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0x62</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b</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4"/>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+ 8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0x6D</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m</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5"/>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+ 7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0x65</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e</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6"/>
                  </a:ext>
                </a:extLst>
              </a:tr>
              <a:tr h="135735">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+ 6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0x73</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s</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7"/>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+ 5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0x73</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s</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8"/>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+ 4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0x41</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A</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9"/>
                  </a:ext>
                </a:extLst>
              </a:tr>
              <a:tr h="266001">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+ 3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0x20</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space</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10"/>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+ 2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0x4D</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M</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11"/>
                  </a:ext>
                </a:extLst>
              </a:tr>
              <a:tr h="118459">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+ 1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0x52</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R</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12"/>
                  </a:ext>
                </a:extLst>
              </a:tr>
              <a:tr h="135735">
                <a:tc>
                  <a:txBody>
                    <a:bodyPr/>
                    <a:lstStyle/>
                    <a:p>
                      <a:pPr marL="0" marR="0" algn="r">
                        <a:spcBef>
                          <a:spcPts val="0"/>
                        </a:spcBef>
                        <a:spcAft>
                          <a:spcPts val="0"/>
                        </a:spcAft>
                      </a:pPr>
                      <a:r>
                        <a:rPr lang="en-US" sz="1400" b="1" dirty="0" err="1">
                          <a:effectLst/>
                          <a:latin typeface="Consolas" panose="020B0609020204030204" pitchFamily="49" charset="0"/>
                          <a:cs typeface="Consolas" panose="020B0609020204030204" pitchFamily="49" charset="0"/>
                        </a:rPr>
                        <a:t>str</a:t>
                      </a:r>
                      <a:r>
                        <a:rPr lang="en-US" sz="1400" b="1" dirty="0">
                          <a:effectLst/>
                          <a:latin typeface="Consolas" panose="020B0609020204030204" pitchFamily="49" charset="0"/>
                          <a:cs typeface="Consolas" panose="020B0609020204030204" pitchFamily="49" charset="0"/>
                        </a:rPr>
                        <a:t> </a:t>
                      </a:r>
                      <a:r>
                        <a:rPr lang="en-US" sz="1400" b="1" dirty="0">
                          <a:effectLst/>
                          <a:latin typeface="Consolas" panose="020B0609020204030204" pitchFamily="49" charset="0"/>
                          <a:cs typeface="Consolas" panose="020B0609020204030204" pitchFamily="49" charset="0"/>
                          <a:sym typeface="Symbol"/>
                        </a:rPr>
                        <a:t></a:t>
                      </a:r>
                      <a:endParaRPr lang="en-US" sz="1600" b="1" dirty="0">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0x41</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A</a:t>
                      </a:r>
                      <a:endParaRPr lang="en-US" sz="1600" b="1" dirty="0">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1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98299410"/>
              </p:ext>
            </p:extLst>
          </p:nvPr>
        </p:nvGraphicFramePr>
        <p:xfrm>
          <a:off x="647700" y="2324100"/>
          <a:ext cx="4419600" cy="2468880"/>
        </p:xfrm>
        <a:graphic>
          <a:graphicData uri="http://schemas.openxmlformats.org/drawingml/2006/table">
            <a:tbl>
              <a:tblPr firstRow="1" firstCol="1" bandRow="1" bandCol="1">
                <a:tableStyleId>{5C22544A-7EE6-4342-B048-85BDC9FD1C3A}</a:tableStyleId>
              </a:tblPr>
              <a:tblGrid>
                <a:gridCol w="4419600">
                  <a:extLst>
                    <a:ext uri="{9D8B030D-6E8A-4147-A177-3AD203B41FA5}">
                      <a16:colId xmlns:a16="http://schemas.microsoft.com/office/drawing/2014/main" val="20000"/>
                    </a:ext>
                  </a:extLst>
                </a:gridCol>
              </a:tblGrid>
              <a:tr h="1219200">
                <a:tc>
                  <a:txBody>
                    <a:bodyPr/>
                    <a:lstStyle/>
                    <a:p>
                      <a:pPr marL="0" marR="0" algn="l">
                        <a:spcBef>
                          <a:spcPts val="0"/>
                        </a:spcBef>
                        <a:spcAft>
                          <a:spcPts val="0"/>
                        </a:spcAft>
                      </a:pPr>
                      <a:r>
                        <a:rPr lang="en-US" sz="1800" dirty="0">
                          <a:solidFill>
                            <a:srgbClr val="C00000"/>
                          </a:solidFill>
                          <a:effectLst/>
                          <a:latin typeface="Consolas" panose="020B0609020204030204" pitchFamily="49" charset="0"/>
                        </a:rPr>
                        <a:t>char </a:t>
                      </a:r>
                      <a:r>
                        <a:rPr lang="en-US" sz="1800" dirty="0" err="1">
                          <a:solidFill>
                            <a:srgbClr val="C00000"/>
                          </a:solidFill>
                          <a:effectLst/>
                          <a:latin typeface="Consolas" panose="020B0609020204030204" pitchFamily="49" charset="0"/>
                        </a:rPr>
                        <a:t>str</a:t>
                      </a:r>
                      <a:r>
                        <a:rPr lang="en-US" sz="1800" dirty="0">
                          <a:solidFill>
                            <a:srgbClr val="C00000"/>
                          </a:solidFill>
                          <a:effectLst/>
                          <a:latin typeface="Consolas" panose="020B0609020204030204" pitchFamily="49" charset="0"/>
                        </a:rPr>
                        <a:t>[13] = “ARM Assembly”;</a:t>
                      </a:r>
                    </a:p>
                    <a:p>
                      <a:pPr marL="0" marR="0" algn="l">
                        <a:spcBef>
                          <a:spcPts val="0"/>
                        </a:spcBef>
                        <a:spcAft>
                          <a:spcPts val="0"/>
                        </a:spcAft>
                      </a:pPr>
                      <a:r>
                        <a:rPr lang="en-US" sz="1800" dirty="0">
                          <a:solidFill>
                            <a:sysClr val="windowText" lastClr="000000"/>
                          </a:solidFill>
                          <a:effectLst/>
                          <a:latin typeface="Consolas" panose="020B0609020204030204" pitchFamily="49" charset="0"/>
                        </a:rPr>
                        <a:t>// The length has to be at least // 13 even though it has 12 </a:t>
                      </a:r>
                    </a:p>
                    <a:p>
                      <a:pPr marL="0" marR="0" algn="l">
                        <a:spcBef>
                          <a:spcPts val="0"/>
                        </a:spcBef>
                        <a:spcAft>
                          <a:spcPts val="0"/>
                        </a:spcAft>
                      </a:pPr>
                      <a:r>
                        <a:rPr lang="en-US" sz="1800" dirty="0">
                          <a:solidFill>
                            <a:sysClr val="windowText" lastClr="000000"/>
                          </a:solidFill>
                          <a:effectLst/>
                          <a:latin typeface="Consolas" panose="020B0609020204030204" pitchFamily="49" charset="0"/>
                        </a:rPr>
                        <a:t>// letters. The NULL terminator </a:t>
                      </a:r>
                    </a:p>
                    <a:p>
                      <a:pPr marL="0" marR="0" algn="l">
                        <a:spcBef>
                          <a:spcPts val="0"/>
                        </a:spcBef>
                        <a:spcAft>
                          <a:spcPts val="0"/>
                        </a:spcAft>
                      </a:pPr>
                      <a:r>
                        <a:rPr lang="en-US" sz="1800" dirty="0">
                          <a:solidFill>
                            <a:sysClr val="windowText" lastClr="000000"/>
                          </a:solidFill>
                          <a:effectLst/>
                          <a:latin typeface="Consolas" panose="020B0609020204030204" pitchFamily="49" charset="0"/>
                        </a:rPr>
                        <a:t>// should be included.</a:t>
                      </a:r>
                    </a:p>
                    <a:p>
                      <a:pPr marL="0" marR="0" algn="l">
                        <a:spcBef>
                          <a:spcPts val="0"/>
                        </a:spcBef>
                        <a:spcAft>
                          <a:spcPts val="0"/>
                        </a:spcAft>
                      </a:pPr>
                      <a:endParaRPr lang="en-US" sz="1800" dirty="0">
                        <a:solidFill>
                          <a:sysClr val="windowText" lastClr="000000"/>
                        </a:solidFill>
                        <a:effectLst/>
                      </a:endParaRPr>
                    </a:p>
                    <a:p>
                      <a:pPr marL="0" marR="0" algn="l">
                        <a:spcBef>
                          <a:spcPts val="0"/>
                        </a:spcBef>
                        <a:spcAft>
                          <a:spcPts val="0"/>
                        </a:spcAft>
                      </a:pPr>
                      <a:r>
                        <a:rPr lang="en-US" sz="1800" dirty="0">
                          <a:solidFill>
                            <a:sysClr val="windowText" lastClr="000000"/>
                          </a:solidFill>
                          <a:effectLst/>
                        </a:rPr>
                        <a:t>or simply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C00000"/>
                          </a:solidFill>
                          <a:effectLst/>
                          <a:latin typeface="Consolas" panose="020B0609020204030204" pitchFamily="49" charset="0"/>
                        </a:rPr>
                        <a:t>char </a:t>
                      </a:r>
                      <a:r>
                        <a:rPr lang="en-US" sz="1800" dirty="0" err="1">
                          <a:solidFill>
                            <a:srgbClr val="C00000"/>
                          </a:solidFill>
                          <a:effectLst/>
                          <a:latin typeface="Consolas" panose="020B0609020204030204" pitchFamily="49" charset="0"/>
                        </a:rPr>
                        <a:t>str</a:t>
                      </a:r>
                      <a:r>
                        <a:rPr lang="en-US" sz="1800" dirty="0">
                          <a:solidFill>
                            <a:srgbClr val="C00000"/>
                          </a:solidFill>
                          <a:effectLst/>
                          <a:latin typeface="Consolas" panose="020B0609020204030204" pitchFamily="49" charset="0"/>
                        </a:rPr>
                        <a:t>[] = “ARM Assembly”;</a:t>
                      </a:r>
                    </a:p>
                    <a:p>
                      <a:pPr marL="0" marR="0" algn="l">
                        <a:spcBef>
                          <a:spcPts val="0"/>
                        </a:spcBef>
                        <a:spcAft>
                          <a:spcPts val="0"/>
                        </a:spcAft>
                      </a:pPr>
                      <a:endParaRPr lang="en-US" sz="1800" dirty="0">
                        <a:solidFill>
                          <a:sysClr val="windowText" lastClr="000000"/>
                        </a:solidFill>
                        <a:effectLst/>
                        <a:latin typeface="Palatino Linotype"/>
                        <a:ea typeface="宋体"/>
                        <a:cs typeface="Times New Roman"/>
                      </a:endParaRPr>
                    </a:p>
                  </a:txBody>
                  <a:tcPr marL="53307" marR="53307" marT="0" marB="0" anchor="c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856786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Comparison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34</a:t>
            </a:fld>
            <a:endParaRPr kumimoji="0" lang="en-US" dirty="0"/>
          </a:p>
        </p:txBody>
      </p:sp>
      <p:sp>
        <p:nvSpPr>
          <p:cNvPr id="4" name="Content Placeholder 3"/>
          <p:cNvSpPr>
            <a:spLocks noGrp="1"/>
          </p:cNvSpPr>
          <p:nvPr>
            <p:ph sz="quarter" idx="1"/>
          </p:nvPr>
        </p:nvSpPr>
        <p:spPr/>
        <p:txBody>
          <a:bodyPr/>
          <a:lstStyle/>
          <a:p>
            <a:pPr marL="0" indent="0">
              <a:buNone/>
            </a:pPr>
            <a:r>
              <a:rPr lang="en-US" dirty="0"/>
              <a:t>Strings are compared based on their ASCII values</a:t>
            </a:r>
          </a:p>
          <a:p>
            <a:pPr lvl="0"/>
            <a:r>
              <a:rPr lang="en-US" dirty="0"/>
              <a:t>“j” &lt; “jar” &lt; “jargon” &lt; “jargonize”</a:t>
            </a:r>
          </a:p>
          <a:p>
            <a:pPr lvl="0"/>
            <a:r>
              <a:rPr lang="en-US" dirty="0"/>
              <a:t>“CAT” &lt; “Cat” &lt; “DOG” &lt; “Dog” &lt; “cat” &lt; “dog”</a:t>
            </a:r>
          </a:p>
          <a:p>
            <a:pPr lvl="0"/>
            <a:r>
              <a:rPr lang="en-US" dirty="0"/>
              <a:t> “12” &lt; “123” &lt; “2”&lt; “AB” &lt; “Ab” &lt; “ab” &lt; “</a:t>
            </a:r>
            <a:r>
              <a:rPr lang="en-US" dirty="0" err="1"/>
              <a:t>abc</a:t>
            </a:r>
            <a:r>
              <a:rPr lang="en-US" dirty="0"/>
              <a:t>”</a:t>
            </a:r>
          </a:p>
          <a:p>
            <a:pPr marL="0" indent="0">
              <a:buNone/>
            </a:pPr>
            <a:endParaRPr lang="en-US" dirty="0"/>
          </a:p>
        </p:txBody>
      </p:sp>
    </p:spTree>
    <p:extLst>
      <p:ext uri="{BB962C8B-B14F-4D97-AF65-F5344CB8AC3E}">
        <p14:creationId xmlns:p14="http://schemas.microsoft.com/office/powerpoint/2010/main" val="18805135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Length</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35</a:t>
            </a:fld>
            <a:endParaRPr kumimoji="0" lang="en-US" dirty="0"/>
          </a:p>
        </p:txBody>
      </p:sp>
      <p:graphicFrame>
        <p:nvGraphicFramePr>
          <p:cNvPr id="6" name="Table 5"/>
          <p:cNvGraphicFramePr>
            <a:graphicFrameLocks noGrp="1"/>
          </p:cNvGraphicFramePr>
          <p:nvPr>
            <p:extLst>
              <p:ext uri="{D42A27DB-BD31-4B8C-83A1-F6EECF244321}">
                <p14:modId xmlns:p14="http://schemas.microsoft.com/office/powerpoint/2010/main" val="354547878"/>
              </p:ext>
            </p:extLst>
          </p:nvPr>
        </p:nvGraphicFramePr>
        <p:xfrm>
          <a:off x="6172200" y="2438401"/>
          <a:ext cx="4038600" cy="2963423"/>
        </p:xfrm>
        <a:graphic>
          <a:graphicData uri="http://schemas.openxmlformats.org/drawingml/2006/table">
            <a:tbl>
              <a:tblPr firstRow="1" firstCol="1" bandRow="1">
                <a:tableStyleId>{5C22544A-7EE6-4342-B048-85BDC9FD1C3A}</a:tableStyleId>
              </a:tblPr>
              <a:tblGrid>
                <a:gridCol w="4038600">
                  <a:extLst>
                    <a:ext uri="{9D8B030D-6E8A-4147-A177-3AD203B41FA5}">
                      <a16:colId xmlns:a16="http://schemas.microsoft.com/office/drawing/2014/main" val="20000"/>
                    </a:ext>
                  </a:extLst>
                </a:gridCol>
              </a:tblGrid>
              <a:tr h="38100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a:effectLst/>
                        </a:rPr>
                        <a:t>Array subscript operator </a:t>
                      </a:r>
                      <a:r>
                        <a:rPr lang="en-US" sz="1600" dirty="0">
                          <a:solidFill>
                            <a:srgbClr val="FF0000"/>
                          </a:solidFill>
                          <a:effectLst/>
                        </a:rPr>
                        <a:t>[ ]</a:t>
                      </a:r>
                      <a:endParaRPr lang="en-US" sz="20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582423">
                <a:tc>
                  <a:txBody>
                    <a:bodyPr/>
                    <a:lstStyle/>
                    <a:p>
                      <a:pPr marL="0" marR="0" algn="just">
                        <a:spcBef>
                          <a:spcPts val="0"/>
                        </a:spcBef>
                        <a:spcAft>
                          <a:spcPts val="0"/>
                        </a:spcAft>
                      </a:pPr>
                      <a:r>
                        <a:rPr lang="en-US" sz="1600" b="1" dirty="0" err="1">
                          <a:solidFill>
                            <a:sysClr val="windowText" lastClr="000000"/>
                          </a:solidFill>
                          <a:effectLst/>
                          <a:latin typeface="Consolas" panose="020B0609020204030204" pitchFamily="49" charset="0"/>
                          <a:cs typeface="Consolas" panose="020B0609020204030204" pitchFamily="49" charset="0"/>
                        </a:rPr>
                        <a:t>int</a:t>
                      </a: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strlen</a:t>
                      </a:r>
                      <a:r>
                        <a:rPr lang="en-US" sz="1600" b="1" dirty="0">
                          <a:solidFill>
                            <a:sysClr val="windowText" lastClr="000000"/>
                          </a:solidFill>
                          <a:effectLst/>
                          <a:latin typeface="Consolas" panose="020B0609020204030204" pitchFamily="49" charset="0"/>
                          <a:cs typeface="Consolas" panose="020B0609020204030204" pitchFamily="49" charset="0"/>
                        </a:rPr>
                        <a:t> (char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int</a:t>
                      </a: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 = 0;</a:t>
                      </a:r>
                    </a:p>
                    <a:p>
                      <a:pPr marL="0" marR="0" algn="just">
                        <a:spcBef>
                          <a:spcPts val="0"/>
                        </a:spcBef>
                        <a:spcAft>
                          <a:spcPts val="0"/>
                        </a:spcAft>
                      </a:pPr>
                      <a:endParaRPr lang="en-US" sz="16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 loop until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 is NULL</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while( </a:t>
                      </a:r>
                      <a:r>
                        <a:rPr lang="en-US" sz="1600" b="1" dirty="0" err="1">
                          <a:solidFill>
                            <a:srgbClr val="FF0000"/>
                          </a:solidFill>
                          <a:effectLst/>
                          <a:latin typeface="Consolas" panose="020B0609020204030204" pitchFamily="49" charset="0"/>
                          <a:cs typeface="Consolas" panose="020B0609020204030204" pitchFamily="49" charset="0"/>
                        </a:rPr>
                        <a:t>pStr</a:t>
                      </a:r>
                      <a:r>
                        <a:rPr lang="en-US" sz="1600" b="1" dirty="0">
                          <a:solidFill>
                            <a:srgbClr val="FF0000"/>
                          </a:solidFill>
                          <a:effectLst/>
                          <a:latin typeface="Consolas" panose="020B0609020204030204" pitchFamily="49" charset="0"/>
                          <a:cs typeface="Consolas" panose="020B0609020204030204" pitchFamily="49" charset="0"/>
                        </a:rPr>
                        <a:t>[</a:t>
                      </a:r>
                      <a:r>
                        <a:rPr lang="en-US" sz="1600" b="1" dirty="0" err="1">
                          <a:solidFill>
                            <a:srgbClr val="FF0000"/>
                          </a:solidFill>
                          <a:effectLst/>
                          <a:latin typeface="Consolas" panose="020B0609020204030204" pitchFamily="49" charset="0"/>
                          <a:cs typeface="Consolas" panose="020B0609020204030204" pitchFamily="49" charset="0"/>
                        </a:rPr>
                        <a:t>i</a:t>
                      </a:r>
                      <a:r>
                        <a:rPr lang="en-US" sz="1600" b="1" dirty="0">
                          <a:solidFill>
                            <a:srgbClr val="FF0000"/>
                          </a:solidFill>
                          <a:effectLst/>
                          <a:latin typeface="Consolas" panose="020B0609020204030204" pitchFamily="49" charset="0"/>
                          <a:cs typeface="Consolas" panose="020B0609020204030204" pitchFamily="49" charset="0"/>
                        </a:rPr>
                        <a:t>] </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endParaRPr lang="en-US" sz="16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return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a:t>
                      </a:r>
                    </a:p>
                  </a:txBody>
                  <a:tcPr marL="68580" marR="68580" marT="0" marB="0">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575798938"/>
              </p:ext>
            </p:extLst>
          </p:nvPr>
        </p:nvGraphicFramePr>
        <p:xfrm>
          <a:off x="1872883" y="2438401"/>
          <a:ext cx="4038600" cy="2991659"/>
        </p:xfrm>
        <a:graphic>
          <a:graphicData uri="http://schemas.openxmlformats.org/drawingml/2006/table">
            <a:tbl>
              <a:tblPr firstRow="1" firstCol="1" bandRow="1">
                <a:tableStyleId>{5C22544A-7EE6-4342-B048-85BDC9FD1C3A}</a:tableStyleId>
              </a:tblPr>
              <a:tblGrid>
                <a:gridCol w="4038600">
                  <a:extLst>
                    <a:ext uri="{9D8B030D-6E8A-4147-A177-3AD203B41FA5}">
                      <a16:colId xmlns:a16="http://schemas.microsoft.com/office/drawing/2014/main" val="20000"/>
                    </a:ext>
                  </a:extLst>
                </a:gridCol>
              </a:tblGrid>
              <a:tr h="381000">
                <a:tc>
                  <a:txBody>
                    <a:bodyPr/>
                    <a:lstStyle/>
                    <a:p>
                      <a:pPr marL="0" marR="0" algn="just">
                        <a:spcBef>
                          <a:spcPts val="0"/>
                        </a:spcBef>
                        <a:spcAft>
                          <a:spcPts val="0"/>
                        </a:spcAft>
                      </a:pPr>
                      <a:r>
                        <a:rPr lang="en-US" sz="1600" dirty="0">
                          <a:effectLst/>
                        </a:rPr>
                        <a:t>Pointer dereference operator </a:t>
                      </a:r>
                      <a:r>
                        <a:rPr lang="en-US" sz="1600" dirty="0">
                          <a:solidFill>
                            <a:srgbClr val="FF0000"/>
                          </a:solidFill>
                          <a:effectLst/>
                        </a:rPr>
                        <a:t>*</a:t>
                      </a:r>
                    </a:p>
                  </a:txBody>
                  <a:tcPr marL="68580" marR="68580" marT="0" marB="0" anchor="ctr"/>
                </a:tc>
                <a:extLst>
                  <a:ext uri="{0D108BD9-81ED-4DB2-BD59-A6C34878D82A}">
                    <a16:rowId xmlns:a16="http://schemas.microsoft.com/office/drawing/2014/main" val="10000"/>
                  </a:ext>
                </a:extLst>
              </a:tr>
              <a:tr h="2610659">
                <a:tc>
                  <a:txBody>
                    <a:bodyPr/>
                    <a:lstStyle/>
                    <a:p>
                      <a:pPr marL="0" marR="0" algn="just">
                        <a:spcBef>
                          <a:spcPts val="0"/>
                        </a:spcBef>
                        <a:spcAft>
                          <a:spcPts val="0"/>
                        </a:spcAft>
                      </a:pPr>
                      <a:r>
                        <a:rPr lang="en-US" sz="1600" b="1" dirty="0" err="1">
                          <a:solidFill>
                            <a:sysClr val="windowText" lastClr="000000"/>
                          </a:solidFill>
                          <a:effectLst/>
                          <a:latin typeface="Consolas" panose="020B0609020204030204" pitchFamily="49" charset="0"/>
                          <a:cs typeface="Consolas" panose="020B0609020204030204" pitchFamily="49" charset="0"/>
                        </a:rPr>
                        <a:t>int</a:t>
                      </a: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strlen</a:t>
                      </a:r>
                      <a:r>
                        <a:rPr lang="en-US" sz="1600" b="1" dirty="0">
                          <a:solidFill>
                            <a:sysClr val="windowText" lastClr="000000"/>
                          </a:solidFill>
                          <a:effectLst/>
                          <a:latin typeface="Consolas" panose="020B0609020204030204" pitchFamily="49" charset="0"/>
                          <a:cs typeface="Consolas" panose="020B0609020204030204" pitchFamily="49" charset="0"/>
                        </a:rPr>
                        <a:t> (char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int</a:t>
                      </a: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 = 0;</a:t>
                      </a:r>
                    </a:p>
                    <a:p>
                      <a:pPr marL="0" marR="0" algn="just">
                        <a:spcBef>
                          <a:spcPts val="0"/>
                        </a:spcBef>
                        <a:spcAft>
                          <a:spcPts val="0"/>
                        </a:spcAft>
                      </a:pPr>
                      <a:endParaRPr lang="en-US" sz="16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 loop until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 is NULL</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while( </a:t>
                      </a:r>
                      <a:r>
                        <a:rPr lang="en-US" sz="1600" b="1" dirty="0">
                          <a:solidFill>
                            <a:srgbClr val="FF0000"/>
                          </a:solidFill>
                          <a:effectLst/>
                          <a:latin typeface="Consolas" panose="020B0609020204030204" pitchFamily="49" charset="0"/>
                          <a:cs typeface="Consolas" panose="020B0609020204030204" pitchFamily="49" charset="0"/>
                        </a:rPr>
                        <a:t>*</a:t>
                      </a:r>
                      <a:r>
                        <a:rPr lang="en-US" sz="1600" b="1" dirty="0" err="1">
                          <a:solidFill>
                            <a:srgbClr val="FF0000"/>
                          </a:solidFill>
                          <a:effectLst/>
                          <a:latin typeface="Consolas" panose="020B0609020204030204" pitchFamily="49" charset="0"/>
                          <a:cs typeface="Consolas" panose="020B0609020204030204" pitchFamily="49" charset="0"/>
                        </a:rPr>
                        <a:t>pStr</a:t>
                      </a:r>
                      <a:r>
                        <a:rPr lang="en-US" sz="1600" b="1" dirty="0">
                          <a:solidFill>
                            <a:srgbClr val="FF0000"/>
                          </a:solidFill>
                          <a:effectLst/>
                          <a:latin typeface="Consolas" panose="020B0609020204030204" pitchFamily="49" charset="0"/>
                          <a:cs typeface="Consolas" panose="020B0609020204030204" pitchFamily="49" charset="0"/>
                        </a:rPr>
                        <a:t> </a:t>
                      </a:r>
                      <a:r>
                        <a:rPr lang="en-US" sz="1600" b="1" dirty="0">
                          <a:solidFill>
                            <a:sysClr val="windowText" lastClr="000000"/>
                          </a:solidFill>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return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a:t>
                      </a:r>
                    </a:p>
                  </a:txBody>
                  <a:tcPr marL="68580" marR="68580" marT="0" marB="0">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8" name="Content Placeholder 3"/>
          <p:cNvSpPr>
            <a:spLocks noGrp="1"/>
          </p:cNvSpPr>
          <p:nvPr>
            <p:ph sz="quarter" idx="1"/>
          </p:nvPr>
        </p:nvSpPr>
        <p:spPr>
          <a:xfrm>
            <a:off x="609600" y="1512111"/>
            <a:ext cx="8229600" cy="762000"/>
          </a:xfrm>
        </p:spPr>
        <p:txBody>
          <a:bodyPr>
            <a:normAutofit/>
          </a:bodyPr>
          <a:lstStyle/>
          <a:p>
            <a:pPr lvl="0"/>
            <a:r>
              <a:rPr lang="en-US" sz="2000" dirty="0"/>
              <a:t>Stings are terminated with a </a:t>
            </a:r>
            <a:r>
              <a:rPr lang="en-US" sz="2000" dirty="0">
                <a:solidFill>
                  <a:srgbClr val="C00000"/>
                </a:solidFill>
              </a:rPr>
              <a:t>null</a:t>
            </a:r>
            <a:r>
              <a:rPr lang="en-US" sz="2000" dirty="0"/>
              <a:t> character (</a:t>
            </a:r>
            <a:r>
              <a:rPr lang="en-US" sz="2000" dirty="0" err="1"/>
              <a:t>NUL</a:t>
            </a:r>
            <a:r>
              <a:rPr lang="en-US" sz="2000" dirty="0"/>
              <a:t>, ASCII value </a:t>
            </a:r>
            <a:r>
              <a:rPr lang="en-US" sz="2000" dirty="0" err="1">
                <a:latin typeface="Consolas" panose="020B0609020204030204" pitchFamily="49" charset="0"/>
                <a:cs typeface="Consolas" panose="020B0609020204030204" pitchFamily="49" charset="0"/>
              </a:rPr>
              <a:t>0x00</a:t>
            </a:r>
            <a:r>
              <a:rPr lang="en-US" sz="2000" dirty="0"/>
              <a:t>)</a:t>
            </a:r>
          </a:p>
          <a:p>
            <a:pPr marL="0" indent="0">
              <a:buNone/>
            </a:pPr>
            <a:endParaRPr lang="en-US" sz="2000" dirty="0"/>
          </a:p>
        </p:txBody>
      </p:sp>
    </p:spTree>
    <p:extLst>
      <p:ext uri="{BB962C8B-B14F-4D97-AF65-F5344CB8AC3E}">
        <p14:creationId xmlns:p14="http://schemas.microsoft.com/office/powerpoint/2010/main" val="1954664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to Upper Case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36</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98742841"/>
              </p:ext>
            </p:extLst>
          </p:nvPr>
        </p:nvGraphicFramePr>
        <p:xfrm>
          <a:off x="1676400" y="3645932"/>
          <a:ext cx="4038600" cy="2521660"/>
        </p:xfrm>
        <a:graphic>
          <a:graphicData uri="http://schemas.openxmlformats.org/drawingml/2006/table">
            <a:tbl>
              <a:tblPr firstRow="1" firstCol="1" bandRow="1">
                <a:tableStyleId>{5C22544A-7EE6-4342-B048-85BDC9FD1C3A}</a:tableStyleId>
              </a:tblPr>
              <a:tblGrid>
                <a:gridCol w="4038600">
                  <a:extLst>
                    <a:ext uri="{9D8B030D-6E8A-4147-A177-3AD203B41FA5}">
                      <a16:colId xmlns:a16="http://schemas.microsoft.com/office/drawing/2014/main" val="20000"/>
                    </a:ext>
                  </a:extLst>
                </a:gridCol>
              </a:tblGrid>
              <a:tr h="266140">
                <a:tc>
                  <a:txBody>
                    <a:bodyPr/>
                    <a:lstStyle/>
                    <a:p>
                      <a:pPr marL="0" marR="0" algn="just">
                        <a:spcBef>
                          <a:spcPts val="0"/>
                        </a:spcBef>
                        <a:spcAft>
                          <a:spcPts val="0"/>
                        </a:spcAft>
                      </a:pPr>
                      <a:r>
                        <a:rPr lang="en-US" sz="1600" dirty="0">
                          <a:effectLst/>
                        </a:rPr>
                        <a:t>Pointer dereference operator </a:t>
                      </a:r>
                      <a:r>
                        <a:rPr lang="en-US" sz="1600" dirty="0">
                          <a:solidFill>
                            <a:srgbClr val="FF0000"/>
                          </a:solidFill>
                          <a:effectLst/>
                        </a:rPr>
                        <a:t>*</a:t>
                      </a:r>
                      <a:endParaRPr lang="en-US" sz="20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2096060">
                <a:tc>
                  <a:txBody>
                    <a:bodyPr/>
                    <a:lstStyle/>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void </a:t>
                      </a:r>
                      <a:r>
                        <a:rPr lang="en-US" sz="1600" b="1" dirty="0" err="1">
                          <a:solidFill>
                            <a:sysClr val="windowText" lastClr="000000"/>
                          </a:solidFill>
                          <a:effectLst/>
                          <a:latin typeface="Consolas" panose="020B0609020204030204" pitchFamily="49" charset="0"/>
                          <a:cs typeface="Consolas" panose="020B0609020204030204" pitchFamily="49" charset="0"/>
                        </a:rPr>
                        <a:t>toUpper</a:t>
                      </a:r>
                      <a:r>
                        <a:rPr lang="en-US" sz="1600" b="1" dirty="0">
                          <a:solidFill>
                            <a:sysClr val="windowText" lastClr="000000"/>
                          </a:solidFill>
                          <a:effectLst/>
                          <a:latin typeface="Consolas" panose="020B0609020204030204" pitchFamily="49" charset="0"/>
                          <a:cs typeface="Consolas" panose="020B0609020204030204" pitchFamily="49" charset="0"/>
                        </a:rPr>
                        <a:t>(char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baseline="0" dirty="0">
                          <a:solidFill>
                            <a:sysClr val="windowText" lastClr="000000"/>
                          </a:solidFill>
                          <a:effectLst/>
                          <a:latin typeface="Consolas" panose="020B0609020204030204" pitchFamily="49" charset="0"/>
                          <a:cs typeface="Consolas" panose="020B0609020204030204" pitchFamily="49" charset="0"/>
                        </a:rPr>
                        <a:t>  char *p;</a:t>
                      </a:r>
                    </a:p>
                    <a:p>
                      <a:pPr marL="0" marR="0" algn="just">
                        <a:spcBef>
                          <a:spcPts val="0"/>
                        </a:spcBef>
                        <a:spcAft>
                          <a:spcPts val="0"/>
                        </a:spcAft>
                      </a:pP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for(*p =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 *p; ++p){ </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if(*p &gt;= ’a’ &amp;&amp; *p &lt;= ’z’)</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 -= ‘a’ – ‘A’;</a:t>
                      </a:r>
                      <a:endParaRPr lang="en-US" sz="2000" b="1" dirty="0">
                        <a:solidFill>
                          <a:srgbClr val="C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//or: *p -= 32;</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a:t>
                      </a:r>
                      <a:endParaRPr lang="en-US" sz="2000" b="1" dirty="0">
                        <a:solidFill>
                          <a:sysClr val="windowText" lastClr="000000"/>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820952490"/>
              </p:ext>
            </p:extLst>
          </p:nvPr>
        </p:nvGraphicFramePr>
        <p:xfrm>
          <a:off x="5943600" y="3645932"/>
          <a:ext cx="4267200" cy="2521660"/>
        </p:xfrm>
        <a:graphic>
          <a:graphicData uri="http://schemas.openxmlformats.org/drawingml/2006/table">
            <a:tbl>
              <a:tblPr firstRow="1" firstCol="1" bandRow="1">
                <a:tableStyleId>{5C22544A-7EE6-4342-B048-85BDC9FD1C3A}</a:tableStyleId>
              </a:tblPr>
              <a:tblGrid>
                <a:gridCol w="4267200">
                  <a:extLst>
                    <a:ext uri="{9D8B030D-6E8A-4147-A177-3AD203B41FA5}">
                      <a16:colId xmlns:a16="http://schemas.microsoft.com/office/drawing/2014/main" val="20000"/>
                    </a:ext>
                  </a:extLst>
                </a:gridCol>
              </a:tblGrid>
              <a:tr h="272733">
                <a:tc>
                  <a:txBody>
                    <a:bodyPr/>
                    <a:lstStyle/>
                    <a:p>
                      <a:pPr marL="0" marR="0" algn="just">
                        <a:spcBef>
                          <a:spcPts val="0"/>
                        </a:spcBef>
                        <a:spcAft>
                          <a:spcPts val="0"/>
                        </a:spcAft>
                      </a:pPr>
                      <a:r>
                        <a:rPr lang="en-US" sz="1600" dirty="0">
                          <a:effectLst/>
                        </a:rPr>
                        <a:t>Array subscript operator </a:t>
                      </a:r>
                      <a:r>
                        <a:rPr lang="en-US" sz="1600" dirty="0">
                          <a:solidFill>
                            <a:srgbClr val="FF0000"/>
                          </a:solidFill>
                          <a:effectLst/>
                        </a:rPr>
                        <a:t>[ ]</a:t>
                      </a:r>
                      <a:endParaRPr lang="en-US" sz="20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2248927">
                <a:tc>
                  <a:txBody>
                    <a:bodyPr/>
                    <a:lstStyle/>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void </a:t>
                      </a:r>
                      <a:r>
                        <a:rPr lang="en-US" sz="1600" dirty="0" err="1">
                          <a:solidFill>
                            <a:schemeClr val="tx1"/>
                          </a:solidFill>
                          <a:effectLst/>
                          <a:latin typeface="Consolas" panose="020B0609020204030204" pitchFamily="49" charset="0"/>
                          <a:cs typeface="Consolas" panose="020B0609020204030204" pitchFamily="49" charset="0"/>
                        </a:rPr>
                        <a:t>toUpper</a:t>
                      </a:r>
                      <a:r>
                        <a:rPr lang="en-US" sz="1600" dirty="0">
                          <a:solidFill>
                            <a:schemeClr val="tx1"/>
                          </a:solidFill>
                          <a:effectLst/>
                          <a:latin typeface="Consolas" panose="020B0609020204030204" pitchFamily="49" charset="0"/>
                          <a:cs typeface="Consolas" panose="020B0609020204030204" pitchFamily="49" charset="0"/>
                        </a:rPr>
                        <a:t>(char *</a:t>
                      </a:r>
                      <a:r>
                        <a:rPr lang="en-US" sz="1600" dirty="0" err="1">
                          <a:solidFill>
                            <a:schemeClr val="tx1"/>
                          </a:solidFill>
                          <a:effectLst/>
                          <a:latin typeface="Consolas" panose="020B0609020204030204" pitchFamily="49" charset="0"/>
                          <a:cs typeface="Consolas" panose="020B0609020204030204" pitchFamily="49" charset="0"/>
                        </a:rPr>
                        <a:t>pStr</a:t>
                      </a:r>
                      <a:r>
                        <a:rPr lang="en-US" sz="1600" dirty="0">
                          <a:solidFill>
                            <a:schemeClr val="tx1"/>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a:t>
                      </a:r>
                      <a:r>
                        <a:rPr lang="en-US" sz="1600" dirty="0" err="1">
                          <a:solidFill>
                            <a:schemeClr val="tx1"/>
                          </a:solidFill>
                          <a:effectLst/>
                          <a:latin typeface="Consolas" panose="020B0609020204030204" pitchFamily="49" charset="0"/>
                          <a:cs typeface="Consolas" panose="020B0609020204030204" pitchFamily="49" charset="0"/>
                        </a:rPr>
                        <a:t>int</a:t>
                      </a:r>
                      <a:r>
                        <a:rPr lang="en-US" sz="1600" dirty="0">
                          <a:solidFill>
                            <a:schemeClr val="tx1"/>
                          </a:solidFill>
                          <a:effectLst/>
                          <a:latin typeface="Consolas" panose="020B0609020204030204" pitchFamily="49" charset="0"/>
                          <a:cs typeface="Consolas" panose="020B0609020204030204" pitchFamily="49" charset="0"/>
                        </a:rPr>
                        <a:t> </a:t>
                      </a:r>
                      <a:r>
                        <a:rPr lang="en-US" sz="1600" dirty="0" err="1">
                          <a:solidFill>
                            <a:schemeClr val="tx1"/>
                          </a:solidFill>
                          <a:effectLst/>
                          <a:latin typeface="Consolas" panose="020B0609020204030204" pitchFamily="49" charset="0"/>
                          <a:cs typeface="Consolas" panose="020B0609020204030204" pitchFamily="49" charset="0"/>
                        </a:rPr>
                        <a:t>i</a:t>
                      </a:r>
                      <a:r>
                        <a:rPr lang="en-US" sz="1600" dirty="0">
                          <a:solidFill>
                            <a:schemeClr val="tx1"/>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char c = </a:t>
                      </a:r>
                      <a:r>
                        <a:rPr lang="en-US" sz="1600" dirty="0" err="1">
                          <a:solidFill>
                            <a:schemeClr val="tx1"/>
                          </a:solidFill>
                          <a:effectLst/>
                          <a:latin typeface="Consolas" panose="020B0609020204030204" pitchFamily="49" charset="0"/>
                          <a:cs typeface="Consolas" panose="020B0609020204030204" pitchFamily="49" charset="0"/>
                        </a:rPr>
                        <a:t>pStr</a:t>
                      </a:r>
                      <a:r>
                        <a:rPr lang="en-US" sz="1600" dirty="0">
                          <a:solidFill>
                            <a:schemeClr val="tx1"/>
                          </a:solidFill>
                          <a:effectLst/>
                          <a:latin typeface="Consolas" panose="020B0609020204030204" pitchFamily="49" charset="0"/>
                          <a:cs typeface="Consolas" panose="020B0609020204030204" pitchFamily="49" charset="0"/>
                        </a:rPr>
                        <a:t>[0];</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for(</a:t>
                      </a:r>
                      <a:r>
                        <a:rPr lang="en-US" sz="1600" dirty="0" err="1">
                          <a:solidFill>
                            <a:schemeClr val="tx1"/>
                          </a:solidFill>
                          <a:effectLst/>
                          <a:latin typeface="Consolas" panose="020B0609020204030204" pitchFamily="49" charset="0"/>
                          <a:cs typeface="Consolas" panose="020B0609020204030204" pitchFamily="49" charset="0"/>
                        </a:rPr>
                        <a:t>i</a:t>
                      </a:r>
                      <a:r>
                        <a:rPr lang="en-US" sz="1600" dirty="0">
                          <a:solidFill>
                            <a:schemeClr val="tx1"/>
                          </a:solidFill>
                          <a:effectLst/>
                          <a:latin typeface="Consolas" panose="020B0609020204030204" pitchFamily="49" charset="0"/>
                          <a:cs typeface="Consolas" panose="020B0609020204030204" pitchFamily="49" charset="0"/>
                        </a:rPr>
                        <a:t> = 0; c; </a:t>
                      </a:r>
                      <a:r>
                        <a:rPr lang="en-US" sz="1600" dirty="0" err="1">
                          <a:solidFill>
                            <a:schemeClr val="tx1"/>
                          </a:solidFill>
                          <a:effectLst/>
                          <a:latin typeface="Consolas" panose="020B0609020204030204" pitchFamily="49" charset="0"/>
                          <a:cs typeface="Consolas" panose="020B0609020204030204" pitchFamily="49" charset="0"/>
                        </a:rPr>
                        <a:t>i</a:t>
                      </a:r>
                      <a:r>
                        <a:rPr lang="en-US" sz="1600" dirty="0">
                          <a:solidFill>
                            <a:schemeClr val="tx1"/>
                          </a:solidFill>
                          <a:effectLst/>
                          <a:latin typeface="Consolas" panose="020B0609020204030204" pitchFamily="49" charset="0"/>
                          <a:cs typeface="Consolas" panose="020B0609020204030204" pitchFamily="49" charset="0"/>
                        </a:rPr>
                        <a:t>++, c = </a:t>
                      </a:r>
                      <a:r>
                        <a:rPr lang="en-US" sz="1600" dirty="0" err="1">
                          <a:solidFill>
                            <a:schemeClr val="tx1"/>
                          </a:solidFill>
                          <a:effectLst/>
                          <a:latin typeface="Consolas" panose="020B0609020204030204" pitchFamily="49" charset="0"/>
                          <a:cs typeface="Consolas" panose="020B0609020204030204" pitchFamily="49" charset="0"/>
                        </a:rPr>
                        <a:t>pStr</a:t>
                      </a:r>
                      <a:r>
                        <a:rPr lang="en-US" sz="1600" dirty="0">
                          <a:solidFill>
                            <a:schemeClr val="tx1"/>
                          </a:solidFill>
                          <a:effectLst/>
                          <a:latin typeface="Consolas" panose="020B0609020204030204" pitchFamily="49" charset="0"/>
                          <a:cs typeface="Consolas" panose="020B0609020204030204" pitchFamily="49" charset="0"/>
                        </a:rPr>
                        <a:t>[</a:t>
                      </a:r>
                      <a:r>
                        <a:rPr lang="en-US" sz="1600" dirty="0" err="1">
                          <a:solidFill>
                            <a:schemeClr val="tx1"/>
                          </a:solidFill>
                          <a:effectLst/>
                          <a:latin typeface="Consolas" panose="020B0609020204030204" pitchFamily="49" charset="0"/>
                          <a:cs typeface="Consolas" panose="020B0609020204030204" pitchFamily="49" charset="0"/>
                        </a:rPr>
                        <a:t>i</a:t>
                      </a:r>
                      <a:r>
                        <a:rPr lang="en-US" sz="1600" dirty="0">
                          <a:solidFill>
                            <a:schemeClr val="tx1"/>
                          </a:solidFill>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if(c &gt;= ’a’ &amp;&amp; c &lt;= ’z’)</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a:t>
                      </a:r>
                      <a:r>
                        <a:rPr lang="en-US" sz="1600" dirty="0" err="1">
                          <a:solidFill>
                            <a:srgbClr val="C00000"/>
                          </a:solidFill>
                          <a:effectLst/>
                          <a:latin typeface="Consolas" panose="020B0609020204030204" pitchFamily="49" charset="0"/>
                          <a:cs typeface="Consolas" panose="020B0609020204030204" pitchFamily="49" charset="0"/>
                        </a:rPr>
                        <a:t>pStr</a:t>
                      </a:r>
                      <a:r>
                        <a:rPr lang="en-US" sz="1600" dirty="0">
                          <a:solidFill>
                            <a:srgbClr val="C00000"/>
                          </a:solidFill>
                          <a:effectLst/>
                          <a:latin typeface="Consolas" panose="020B0609020204030204" pitchFamily="49" charset="0"/>
                          <a:cs typeface="Consolas" panose="020B0609020204030204" pitchFamily="49" charset="0"/>
                        </a:rPr>
                        <a:t>[</a:t>
                      </a:r>
                      <a:r>
                        <a:rPr lang="en-US" sz="1600" dirty="0" err="1">
                          <a:solidFill>
                            <a:srgbClr val="C00000"/>
                          </a:solidFill>
                          <a:effectLst/>
                          <a:latin typeface="Consolas" panose="020B0609020204030204" pitchFamily="49" charset="0"/>
                          <a:cs typeface="Consolas" panose="020B0609020204030204" pitchFamily="49" charset="0"/>
                        </a:rPr>
                        <a:t>i</a:t>
                      </a:r>
                      <a:r>
                        <a:rPr lang="en-US" sz="1600" dirty="0">
                          <a:solidFill>
                            <a:srgbClr val="C00000"/>
                          </a:solidFill>
                          <a:effectLst/>
                          <a:latin typeface="Consolas" panose="020B0609020204030204" pitchFamily="49" charset="0"/>
                          <a:cs typeface="Consolas" panose="020B0609020204030204" pitchFamily="49" charset="0"/>
                        </a:rPr>
                        <a:t>] -= ‘a’ – ‘A’;</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 or: </a:t>
                      </a:r>
                      <a:r>
                        <a:rPr lang="en-US" sz="1600" dirty="0" err="1">
                          <a:solidFill>
                            <a:schemeClr val="tx1"/>
                          </a:solidFill>
                          <a:effectLst/>
                          <a:latin typeface="Consolas" panose="020B0609020204030204" pitchFamily="49" charset="0"/>
                          <a:cs typeface="Consolas" panose="020B0609020204030204" pitchFamily="49" charset="0"/>
                        </a:rPr>
                        <a:t>pStr</a:t>
                      </a:r>
                      <a:r>
                        <a:rPr lang="en-US" sz="1600" dirty="0">
                          <a:solidFill>
                            <a:schemeClr val="tx1"/>
                          </a:solidFill>
                          <a:effectLst/>
                          <a:latin typeface="Consolas" panose="020B0609020204030204" pitchFamily="49" charset="0"/>
                          <a:cs typeface="Consolas" panose="020B0609020204030204" pitchFamily="49" charset="0"/>
                        </a:rPr>
                        <a:t>[</a:t>
                      </a:r>
                      <a:r>
                        <a:rPr lang="en-US" sz="1600" dirty="0" err="1">
                          <a:solidFill>
                            <a:schemeClr val="tx1"/>
                          </a:solidFill>
                          <a:effectLst/>
                          <a:latin typeface="Consolas" panose="020B0609020204030204" pitchFamily="49" charset="0"/>
                          <a:cs typeface="Consolas" panose="020B0609020204030204" pitchFamily="49" charset="0"/>
                        </a:rPr>
                        <a:t>i</a:t>
                      </a:r>
                      <a:r>
                        <a:rPr lang="en-US" sz="1600" dirty="0">
                          <a:solidFill>
                            <a:schemeClr val="tx1"/>
                          </a:solidFill>
                          <a:effectLst/>
                          <a:latin typeface="Consolas" panose="020B0609020204030204" pitchFamily="49" charset="0"/>
                          <a:cs typeface="Consolas" panose="020B0609020204030204" pitchFamily="49" charset="0"/>
                        </a:rPr>
                        <a:t>] -= 32;</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a:t>
                      </a:r>
                      <a:endParaRPr lang="en-US" sz="1600" dirty="0">
                        <a:solidFill>
                          <a:schemeClr val="tx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367866548"/>
              </p:ext>
            </p:extLst>
          </p:nvPr>
        </p:nvGraphicFramePr>
        <p:xfrm>
          <a:off x="1600190" y="1244600"/>
          <a:ext cx="8991606" cy="584200"/>
        </p:xfrm>
        <a:graphic>
          <a:graphicData uri="http://schemas.openxmlformats.org/drawingml/2006/table">
            <a:tbl>
              <a:tblPr firstRow="1" bandRow="1">
                <a:tableStyleId>{5C22544A-7EE6-4342-B048-85BDC9FD1C3A}</a:tableStyleId>
              </a:tblPr>
              <a:tblGrid>
                <a:gridCol w="345831">
                  <a:extLst>
                    <a:ext uri="{9D8B030D-6E8A-4147-A177-3AD203B41FA5}">
                      <a16:colId xmlns:a16="http://schemas.microsoft.com/office/drawing/2014/main" val="20000"/>
                    </a:ext>
                  </a:extLst>
                </a:gridCol>
                <a:gridCol w="345831">
                  <a:extLst>
                    <a:ext uri="{9D8B030D-6E8A-4147-A177-3AD203B41FA5}">
                      <a16:colId xmlns:a16="http://schemas.microsoft.com/office/drawing/2014/main" val="20001"/>
                    </a:ext>
                  </a:extLst>
                </a:gridCol>
                <a:gridCol w="345831">
                  <a:extLst>
                    <a:ext uri="{9D8B030D-6E8A-4147-A177-3AD203B41FA5}">
                      <a16:colId xmlns:a16="http://schemas.microsoft.com/office/drawing/2014/main" val="20002"/>
                    </a:ext>
                  </a:extLst>
                </a:gridCol>
                <a:gridCol w="345831">
                  <a:extLst>
                    <a:ext uri="{9D8B030D-6E8A-4147-A177-3AD203B41FA5}">
                      <a16:colId xmlns:a16="http://schemas.microsoft.com/office/drawing/2014/main" val="20003"/>
                    </a:ext>
                  </a:extLst>
                </a:gridCol>
                <a:gridCol w="345831">
                  <a:extLst>
                    <a:ext uri="{9D8B030D-6E8A-4147-A177-3AD203B41FA5}">
                      <a16:colId xmlns:a16="http://schemas.microsoft.com/office/drawing/2014/main" val="20004"/>
                    </a:ext>
                  </a:extLst>
                </a:gridCol>
                <a:gridCol w="345831">
                  <a:extLst>
                    <a:ext uri="{9D8B030D-6E8A-4147-A177-3AD203B41FA5}">
                      <a16:colId xmlns:a16="http://schemas.microsoft.com/office/drawing/2014/main" val="20005"/>
                    </a:ext>
                  </a:extLst>
                </a:gridCol>
                <a:gridCol w="345831">
                  <a:extLst>
                    <a:ext uri="{9D8B030D-6E8A-4147-A177-3AD203B41FA5}">
                      <a16:colId xmlns:a16="http://schemas.microsoft.com/office/drawing/2014/main" val="20006"/>
                    </a:ext>
                  </a:extLst>
                </a:gridCol>
                <a:gridCol w="345831">
                  <a:extLst>
                    <a:ext uri="{9D8B030D-6E8A-4147-A177-3AD203B41FA5}">
                      <a16:colId xmlns:a16="http://schemas.microsoft.com/office/drawing/2014/main" val="20007"/>
                    </a:ext>
                  </a:extLst>
                </a:gridCol>
                <a:gridCol w="345831">
                  <a:extLst>
                    <a:ext uri="{9D8B030D-6E8A-4147-A177-3AD203B41FA5}">
                      <a16:colId xmlns:a16="http://schemas.microsoft.com/office/drawing/2014/main" val="20008"/>
                    </a:ext>
                  </a:extLst>
                </a:gridCol>
                <a:gridCol w="345831">
                  <a:extLst>
                    <a:ext uri="{9D8B030D-6E8A-4147-A177-3AD203B41FA5}">
                      <a16:colId xmlns:a16="http://schemas.microsoft.com/office/drawing/2014/main" val="20009"/>
                    </a:ext>
                  </a:extLst>
                </a:gridCol>
                <a:gridCol w="345831">
                  <a:extLst>
                    <a:ext uri="{9D8B030D-6E8A-4147-A177-3AD203B41FA5}">
                      <a16:colId xmlns:a16="http://schemas.microsoft.com/office/drawing/2014/main" val="20010"/>
                    </a:ext>
                  </a:extLst>
                </a:gridCol>
                <a:gridCol w="345831">
                  <a:extLst>
                    <a:ext uri="{9D8B030D-6E8A-4147-A177-3AD203B41FA5}">
                      <a16:colId xmlns:a16="http://schemas.microsoft.com/office/drawing/2014/main" val="20011"/>
                    </a:ext>
                  </a:extLst>
                </a:gridCol>
                <a:gridCol w="345831">
                  <a:extLst>
                    <a:ext uri="{9D8B030D-6E8A-4147-A177-3AD203B41FA5}">
                      <a16:colId xmlns:a16="http://schemas.microsoft.com/office/drawing/2014/main" val="20012"/>
                    </a:ext>
                  </a:extLst>
                </a:gridCol>
                <a:gridCol w="345831">
                  <a:extLst>
                    <a:ext uri="{9D8B030D-6E8A-4147-A177-3AD203B41FA5}">
                      <a16:colId xmlns:a16="http://schemas.microsoft.com/office/drawing/2014/main" val="20013"/>
                    </a:ext>
                  </a:extLst>
                </a:gridCol>
                <a:gridCol w="345831">
                  <a:extLst>
                    <a:ext uri="{9D8B030D-6E8A-4147-A177-3AD203B41FA5}">
                      <a16:colId xmlns:a16="http://schemas.microsoft.com/office/drawing/2014/main" val="20014"/>
                    </a:ext>
                  </a:extLst>
                </a:gridCol>
                <a:gridCol w="345831">
                  <a:extLst>
                    <a:ext uri="{9D8B030D-6E8A-4147-A177-3AD203B41FA5}">
                      <a16:colId xmlns:a16="http://schemas.microsoft.com/office/drawing/2014/main" val="20015"/>
                    </a:ext>
                  </a:extLst>
                </a:gridCol>
                <a:gridCol w="345831">
                  <a:extLst>
                    <a:ext uri="{9D8B030D-6E8A-4147-A177-3AD203B41FA5}">
                      <a16:colId xmlns:a16="http://schemas.microsoft.com/office/drawing/2014/main" val="20016"/>
                    </a:ext>
                  </a:extLst>
                </a:gridCol>
                <a:gridCol w="345831">
                  <a:extLst>
                    <a:ext uri="{9D8B030D-6E8A-4147-A177-3AD203B41FA5}">
                      <a16:colId xmlns:a16="http://schemas.microsoft.com/office/drawing/2014/main" val="20017"/>
                    </a:ext>
                  </a:extLst>
                </a:gridCol>
                <a:gridCol w="345831">
                  <a:extLst>
                    <a:ext uri="{9D8B030D-6E8A-4147-A177-3AD203B41FA5}">
                      <a16:colId xmlns:a16="http://schemas.microsoft.com/office/drawing/2014/main" val="20018"/>
                    </a:ext>
                  </a:extLst>
                </a:gridCol>
                <a:gridCol w="345831">
                  <a:extLst>
                    <a:ext uri="{9D8B030D-6E8A-4147-A177-3AD203B41FA5}">
                      <a16:colId xmlns:a16="http://schemas.microsoft.com/office/drawing/2014/main" val="20019"/>
                    </a:ext>
                  </a:extLst>
                </a:gridCol>
                <a:gridCol w="345831">
                  <a:extLst>
                    <a:ext uri="{9D8B030D-6E8A-4147-A177-3AD203B41FA5}">
                      <a16:colId xmlns:a16="http://schemas.microsoft.com/office/drawing/2014/main" val="20020"/>
                    </a:ext>
                  </a:extLst>
                </a:gridCol>
                <a:gridCol w="345831">
                  <a:extLst>
                    <a:ext uri="{9D8B030D-6E8A-4147-A177-3AD203B41FA5}">
                      <a16:colId xmlns:a16="http://schemas.microsoft.com/office/drawing/2014/main" val="20021"/>
                    </a:ext>
                  </a:extLst>
                </a:gridCol>
                <a:gridCol w="345831">
                  <a:extLst>
                    <a:ext uri="{9D8B030D-6E8A-4147-A177-3AD203B41FA5}">
                      <a16:colId xmlns:a16="http://schemas.microsoft.com/office/drawing/2014/main" val="20022"/>
                    </a:ext>
                  </a:extLst>
                </a:gridCol>
                <a:gridCol w="345831">
                  <a:extLst>
                    <a:ext uri="{9D8B030D-6E8A-4147-A177-3AD203B41FA5}">
                      <a16:colId xmlns:a16="http://schemas.microsoft.com/office/drawing/2014/main" val="20023"/>
                    </a:ext>
                  </a:extLst>
                </a:gridCol>
                <a:gridCol w="345831">
                  <a:extLst>
                    <a:ext uri="{9D8B030D-6E8A-4147-A177-3AD203B41FA5}">
                      <a16:colId xmlns:a16="http://schemas.microsoft.com/office/drawing/2014/main" val="20024"/>
                    </a:ext>
                  </a:extLst>
                </a:gridCol>
                <a:gridCol w="345831">
                  <a:extLst>
                    <a:ext uri="{9D8B030D-6E8A-4147-A177-3AD203B41FA5}">
                      <a16:colId xmlns:a16="http://schemas.microsoft.com/office/drawing/2014/main" val="20025"/>
                    </a:ext>
                  </a:extLst>
                </a:gridCol>
              </a:tblGrid>
              <a:tr h="292100">
                <a:tc>
                  <a:txBody>
                    <a:bodyPr/>
                    <a:lstStyle/>
                    <a:p>
                      <a:pPr algn="ctr"/>
                      <a:r>
                        <a:rPr lang="en-US" sz="1200" dirty="0">
                          <a:latin typeface="Arial" panose="020B0604020202020204" pitchFamily="34" charset="0"/>
                          <a:cs typeface="Arial" panose="020B0604020202020204" pitchFamily="34" charset="0"/>
                        </a:rPr>
                        <a:t>A</a:t>
                      </a:r>
                    </a:p>
                  </a:txBody>
                  <a:tcPr marL="0" marR="0" marT="0" marB="0" anchor="ctr"/>
                </a:tc>
                <a:tc>
                  <a:txBody>
                    <a:bodyPr/>
                    <a:lstStyle/>
                    <a:p>
                      <a:pPr algn="ctr"/>
                      <a:r>
                        <a:rPr lang="en-US" sz="1200" dirty="0">
                          <a:latin typeface="Arial" panose="020B0604020202020204" pitchFamily="34" charset="0"/>
                          <a:cs typeface="Arial" panose="020B0604020202020204" pitchFamily="34" charset="0"/>
                        </a:rPr>
                        <a:t>B</a:t>
                      </a:r>
                    </a:p>
                  </a:txBody>
                  <a:tcPr anchor="ctr"/>
                </a:tc>
                <a:tc>
                  <a:txBody>
                    <a:bodyPr/>
                    <a:lstStyle/>
                    <a:p>
                      <a:pPr algn="ctr"/>
                      <a:r>
                        <a:rPr lang="en-US" sz="1200" dirty="0">
                          <a:latin typeface="Arial" panose="020B0604020202020204" pitchFamily="34" charset="0"/>
                          <a:cs typeface="Arial" panose="020B0604020202020204" pitchFamily="34" charset="0"/>
                        </a:rPr>
                        <a:t>C</a:t>
                      </a:r>
                    </a:p>
                  </a:txBody>
                  <a:tcPr anchor="ctr"/>
                </a:tc>
                <a:tc>
                  <a:txBody>
                    <a:bodyPr/>
                    <a:lstStyle/>
                    <a:p>
                      <a:pPr algn="ctr"/>
                      <a:r>
                        <a:rPr lang="en-US" sz="1200" dirty="0">
                          <a:latin typeface="Arial" panose="020B0604020202020204" pitchFamily="34" charset="0"/>
                          <a:cs typeface="Arial" panose="020B0604020202020204" pitchFamily="34" charset="0"/>
                        </a:rPr>
                        <a:t>D</a:t>
                      </a:r>
                    </a:p>
                  </a:txBody>
                  <a:tcPr anchor="ctr"/>
                </a:tc>
                <a:tc>
                  <a:txBody>
                    <a:bodyPr/>
                    <a:lstStyle/>
                    <a:p>
                      <a:pPr algn="ctr"/>
                      <a:r>
                        <a:rPr lang="en-US" sz="1200" dirty="0">
                          <a:latin typeface="Arial" panose="020B0604020202020204" pitchFamily="34" charset="0"/>
                          <a:cs typeface="Arial" panose="020B0604020202020204" pitchFamily="34" charset="0"/>
                        </a:rPr>
                        <a:t>E</a:t>
                      </a:r>
                    </a:p>
                  </a:txBody>
                  <a:tcPr anchor="ctr"/>
                </a:tc>
                <a:tc>
                  <a:txBody>
                    <a:bodyPr/>
                    <a:lstStyle/>
                    <a:p>
                      <a:pPr algn="ctr"/>
                      <a:r>
                        <a:rPr lang="en-US" sz="1200" dirty="0">
                          <a:latin typeface="Arial" panose="020B0604020202020204" pitchFamily="34" charset="0"/>
                          <a:cs typeface="Arial" panose="020B0604020202020204" pitchFamily="34" charset="0"/>
                        </a:rPr>
                        <a:t>F</a:t>
                      </a:r>
                    </a:p>
                  </a:txBody>
                  <a:tcPr anchor="ctr"/>
                </a:tc>
                <a:tc>
                  <a:txBody>
                    <a:bodyPr/>
                    <a:lstStyle/>
                    <a:p>
                      <a:pPr algn="ctr"/>
                      <a:r>
                        <a:rPr lang="en-US" sz="1200" dirty="0">
                          <a:latin typeface="Arial" panose="020B0604020202020204" pitchFamily="34" charset="0"/>
                          <a:cs typeface="Arial" panose="020B0604020202020204" pitchFamily="34" charset="0"/>
                        </a:rPr>
                        <a:t>G</a:t>
                      </a:r>
                    </a:p>
                  </a:txBody>
                  <a:tcPr anchor="ctr"/>
                </a:tc>
                <a:tc>
                  <a:txBody>
                    <a:bodyPr/>
                    <a:lstStyle/>
                    <a:p>
                      <a:pPr algn="ctr"/>
                      <a:r>
                        <a:rPr lang="en-US" sz="1200" dirty="0">
                          <a:latin typeface="Arial" panose="020B0604020202020204" pitchFamily="34" charset="0"/>
                          <a:cs typeface="Arial" panose="020B0604020202020204" pitchFamily="34" charset="0"/>
                        </a:rPr>
                        <a:t>H</a:t>
                      </a:r>
                    </a:p>
                  </a:txBody>
                  <a:tcPr anchor="ctr"/>
                </a:tc>
                <a:tc>
                  <a:txBody>
                    <a:bodyPr/>
                    <a:lstStyle/>
                    <a:p>
                      <a:pPr algn="ctr"/>
                      <a:r>
                        <a:rPr lang="en-US" sz="1200" dirty="0">
                          <a:latin typeface="Arial" panose="020B0604020202020204" pitchFamily="34" charset="0"/>
                          <a:cs typeface="Arial" panose="020B0604020202020204" pitchFamily="34" charset="0"/>
                        </a:rPr>
                        <a:t>I</a:t>
                      </a:r>
                    </a:p>
                  </a:txBody>
                  <a:tcPr anchor="ctr"/>
                </a:tc>
                <a:tc>
                  <a:txBody>
                    <a:bodyPr/>
                    <a:lstStyle/>
                    <a:p>
                      <a:pPr algn="ctr"/>
                      <a:r>
                        <a:rPr lang="en-US" sz="1200" dirty="0">
                          <a:latin typeface="Arial" panose="020B0604020202020204" pitchFamily="34" charset="0"/>
                          <a:cs typeface="Arial" panose="020B0604020202020204" pitchFamily="34" charset="0"/>
                        </a:rPr>
                        <a:t>J</a:t>
                      </a:r>
                    </a:p>
                  </a:txBody>
                  <a:tcPr anchor="ctr"/>
                </a:tc>
                <a:tc>
                  <a:txBody>
                    <a:bodyPr/>
                    <a:lstStyle/>
                    <a:p>
                      <a:pPr algn="ctr"/>
                      <a:r>
                        <a:rPr lang="en-US" sz="1200" dirty="0">
                          <a:latin typeface="Arial" panose="020B0604020202020204" pitchFamily="34" charset="0"/>
                          <a:cs typeface="Arial" panose="020B0604020202020204" pitchFamily="34" charset="0"/>
                        </a:rPr>
                        <a:t>K</a:t>
                      </a:r>
                    </a:p>
                  </a:txBody>
                  <a:tcPr anchor="ctr"/>
                </a:tc>
                <a:tc>
                  <a:txBody>
                    <a:bodyPr/>
                    <a:lstStyle/>
                    <a:p>
                      <a:pPr algn="ctr"/>
                      <a:r>
                        <a:rPr lang="en-US" sz="1200" dirty="0">
                          <a:latin typeface="Arial" panose="020B0604020202020204" pitchFamily="34" charset="0"/>
                          <a:cs typeface="Arial" panose="020B0604020202020204" pitchFamily="34" charset="0"/>
                        </a:rPr>
                        <a:t>L</a:t>
                      </a:r>
                    </a:p>
                  </a:txBody>
                  <a:tcPr anchor="ctr"/>
                </a:tc>
                <a:tc>
                  <a:txBody>
                    <a:bodyPr/>
                    <a:lstStyle/>
                    <a:p>
                      <a:pPr algn="ctr"/>
                      <a:r>
                        <a:rPr lang="en-US" sz="1200" dirty="0">
                          <a:latin typeface="Arial" panose="020B0604020202020204" pitchFamily="34" charset="0"/>
                          <a:cs typeface="Arial" panose="020B0604020202020204" pitchFamily="34" charset="0"/>
                        </a:rPr>
                        <a:t>M</a:t>
                      </a:r>
                    </a:p>
                  </a:txBody>
                  <a:tcPr anchor="ctr"/>
                </a:tc>
                <a:tc>
                  <a:txBody>
                    <a:bodyPr/>
                    <a:lstStyle/>
                    <a:p>
                      <a:pPr algn="ctr"/>
                      <a:r>
                        <a:rPr lang="en-US" sz="1200" dirty="0">
                          <a:latin typeface="Arial" panose="020B0604020202020204" pitchFamily="34" charset="0"/>
                          <a:cs typeface="Arial" panose="020B0604020202020204" pitchFamily="34" charset="0"/>
                        </a:rPr>
                        <a:t>N</a:t>
                      </a:r>
                    </a:p>
                  </a:txBody>
                  <a:tcPr anchor="ctr"/>
                </a:tc>
                <a:tc>
                  <a:txBody>
                    <a:bodyPr/>
                    <a:lstStyle/>
                    <a:p>
                      <a:pPr algn="ctr"/>
                      <a:r>
                        <a:rPr lang="en-US" sz="1200" dirty="0">
                          <a:latin typeface="Arial" panose="020B0604020202020204" pitchFamily="34" charset="0"/>
                          <a:cs typeface="Arial" panose="020B0604020202020204" pitchFamily="34" charset="0"/>
                        </a:rPr>
                        <a:t>O</a:t>
                      </a:r>
                    </a:p>
                  </a:txBody>
                  <a:tcPr anchor="ctr"/>
                </a:tc>
                <a:tc>
                  <a:txBody>
                    <a:bodyPr/>
                    <a:lstStyle/>
                    <a:p>
                      <a:pPr algn="ctr"/>
                      <a:r>
                        <a:rPr lang="en-US" sz="1200" dirty="0">
                          <a:latin typeface="Arial" panose="020B0604020202020204" pitchFamily="34" charset="0"/>
                          <a:cs typeface="Arial" panose="020B0604020202020204" pitchFamily="34" charset="0"/>
                        </a:rPr>
                        <a:t>P</a:t>
                      </a:r>
                    </a:p>
                  </a:txBody>
                  <a:tcPr anchor="ctr"/>
                </a:tc>
                <a:tc>
                  <a:txBody>
                    <a:bodyPr/>
                    <a:lstStyle/>
                    <a:p>
                      <a:pPr algn="ctr"/>
                      <a:r>
                        <a:rPr lang="en-US" sz="1200" dirty="0">
                          <a:latin typeface="Arial" panose="020B0604020202020204" pitchFamily="34" charset="0"/>
                          <a:cs typeface="Arial" panose="020B0604020202020204" pitchFamily="34" charset="0"/>
                        </a:rPr>
                        <a:t>Q</a:t>
                      </a:r>
                    </a:p>
                  </a:txBody>
                  <a:tcPr anchor="ctr"/>
                </a:tc>
                <a:tc>
                  <a:txBody>
                    <a:bodyPr/>
                    <a:lstStyle/>
                    <a:p>
                      <a:pPr algn="ctr"/>
                      <a:r>
                        <a:rPr lang="en-US" sz="1200" dirty="0">
                          <a:latin typeface="Arial" panose="020B0604020202020204" pitchFamily="34" charset="0"/>
                          <a:cs typeface="Arial" panose="020B0604020202020204" pitchFamily="34" charset="0"/>
                        </a:rPr>
                        <a:t>R</a:t>
                      </a:r>
                    </a:p>
                  </a:txBody>
                  <a:tcPr anchor="ctr"/>
                </a:tc>
                <a:tc>
                  <a:txBody>
                    <a:bodyPr/>
                    <a:lstStyle/>
                    <a:p>
                      <a:pPr algn="ctr"/>
                      <a:r>
                        <a:rPr lang="en-US" sz="1200" dirty="0">
                          <a:latin typeface="Arial" panose="020B0604020202020204" pitchFamily="34" charset="0"/>
                          <a:cs typeface="Arial" panose="020B0604020202020204" pitchFamily="34" charset="0"/>
                        </a:rPr>
                        <a:t>S</a:t>
                      </a:r>
                    </a:p>
                  </a:txBody>
                  <a:tcPr anchor="ctr"/>
                </a:tc>
                <a:tc>
                  <a:txBody>
                    <a:bodyPr/>
                    <a:lstStyle/>
                    <a:p>
                      <a:pPr algn="ctr"/>
                      <a:r>
                        <a:rPr lang="en-US" sz="1200" dirty="0">
                          <a:latin typeface="Arial" panose="020B0604020202020204" pitchFamily="34" charset="0"/>
                          <a:cs typeface="Arial" panose="020B0604020202020204" pitchFamily="34" charset="0"/>
                        </a:rPr>
                        <a:t>T</a:t>
                      </a:r>
                    </a:p>
                  </a:txBody>
                  <a:tcPr anchor="ctr"/>
                </a:tc>
                <a:tc>
                  <a:txBody>
                    <a:bodyPr/>
                    <a:lstStyle/>
                    <a:p>
                      <a:pPr algn="ctr"/>
                      <a:r>
                        <a:rPr lang="en-US" sz="1200" dirty="0">
                          <a:latin typeface="Arial" panose="020B0604020202020204" pitchFamily="34" charset="0"/>
                          <a:cs typeface="Arial" panose="020B0604020202020204" pitchFamily="34" charset="0"/>
                        </a:rPr>
                        <a:t>U</a:t>
                      </a:r>
                    </a:p>
                  </a:txBody>
                  <a:tcPr anchor="ctr"/>
                </a:tc>
                <a:tc>
                  <a:txBody>
                    <a:bodyPr/>
                    <a:lstStyle/>
                    <a:p>
                      <a:pPr algn="ctr"/>
                      <a:r>
                        <a:rPr lang="en-US" sz="1200" dirty="0">
                          <a:latin typeface="Arial" panose="020B0604020202020204" pitchFamily="34" charset="0"/>
                          <a:cs typeface="Arial" panose="020B0604020202020204" pitchFamily="34" charset="0"/>
                        </a:rPr>
                        <a:t>V</a:t>
                      </a:r>
                    </a:p>
                  </a:txBody>
                  <a:tcPr anchor="ctr"/>
                </a:tc>
                <a:tc>
                  <a:txBody>
                    <a:bodyPr/>
                    <a:lstStyle/>
                    <a:p>
                      <a:pPr algn="ctr"/>
                      <a:r>
                        <a:rPr lang="en-US" sz="1200" dirty="0">
                          <a:latin typeface="Arial" panose="020B0604020202020204" pitchFamily="34" charset="0"/>
                          <a:cs typeface="Arial" panose="020B0604020202020204" pitchFamily="34" charset="0"/>
                        </a:rPr>
                        <a:t>W</a:t>
                      </a:r>
                    </a:p>
                  </a:txBody>
                  <a:tcPr anchor="ctr"/>
                </a:tc>
                <a:tc>
                  <a:txBody>
                    <a:bodyPr/>
                    <a:lstStyle/>
                    <a:p>
                      <a:pPr algn="ctr"/>
                      <a:r>
                        <a:rPr lang="en-US" sz="1200" dirty="0">
                          <a:latin typeface="Arial" panose="020B0604020202020204" pitchFamily="34" charset="0"/>
                          <a:cs typeface="Arial" panose="020B0604020202020204" pitchFamily="34" charset="0"/>
                        </a:rPr>
                        <a:t>X</a:t>
                      </a:r>
                    </a:p>
                  </a:txBody>
                  <a:tcPr anchor="ctr"/>
                </a:tc>
                <a:tc>
                  <a:txBody>
                    <a:bodyPr/>
                    <a:lstStyle/>
                    <a:p>
                      <a:pPr algn="ctr"/>
                      <a:r>
                        <a:rPr lang="en-US" sz="1200" dirty="0">
                          <a:latin typeface="Arial" panose="020B0604020202020204" pitchFamily="34" charset="0"/>
                          <a:cs typeface="Arial" panose="020B0604020202020204" pitchFamily="34" charset="0"/>
                        </a:rPr>
                        <a:t>Y</a:t>
                      </a:r>
                    </a:p>
                  </a:txBody>
                  <a:tcPr anchor="ctr"/>
                </a:tc>
                <a:tc>
                  <a:txBody>
                    <a:bodyPr/>
                    <a:lstStyle/>
                    <a:p>
                      <a:pPr algn="ctr"/>
                      <a:r>
                        <a:rPr lang="en-US" sz="1200" dirty="0">
                          <a:latin typeface="Arial" panose="020B0604020202020204" pitchFamily="34" charset="0"/>
                          <a:cs typeface="Arial" panose="020B0604020202020204" pitchFamily="34" charset="0"/>
                        </a:rPr>
                        <a:t>Z</a:t>
                      </a:r>
                    </a:p>
                  </a:txBody>
                  <a:tcPr anchor="ctr"/>
                </a:tc>
                <a:extLst>
                  <a:ext uri="{0D108BD9-81ED-4DB2-BD59-A6C34878D82A}">
                    <a16:rowId xmlns:a16="http://schemas.microsoft.com/office/drawing/2014/main" val="10000"/>
                  </a:ext>
                </a:extLst>
              </a:tr>
              <a:tr h="292100">
                <a:tc>
                  <a:txBody>
                    <a:bodyPr/>
                    <a:lstStyle/>
                    <a:p>
                      <a:pPr algn="ctr"/>
                      <a:r>
                        <a:rPr lang="en-US" sz="1200" b="1" dirty="0">
                          <a:latin typeface="Arial Narrow" panose="020B0606020202030204" pitchFamily="34" charset="0"/>
                          <a:cs typeface="Arial" panose="020B0604020202020204" pitchFamily="34" charset="0"/>
                        </a:rPr>
                        <a:t>41</a:t>
                      </a:r>
                    </a:p>
                  </a:txBody>
                  <a:tcPr anchor="ctr"/>
                </a:tc>
                <a:tc>
                  <a:txBody>
                    <a:bodyPr/>
                    <a:lstStyle/>
                    <a:p>
                      <a:pPr algn="ctr"/>
                      <a:r>
                        <a:rPr lang="en-US" sz="1200" b="1" dirty="0">
                          <a:latin typeface="Arial Narrow" panose="020B0606020202030204" pitchFamily="34" charset="0"/>
                          <a:cs typeface="Arial" panose="020B0604020202020204" pitchFamily="34" charset="0"/>
                        </a:rPr>
                        <a:t>42</a:t>
                      </a:r>
                    </a:p>
                  </a:txBody>
                  <a:tcPr anchor="ctr"/>
                </a:tc>
                <a:tc>
                  <a:txBody>
                    <a:bodyPr/>
                    <a:lstStyle/>
                    <a:p>
                      <a:pPr algn="ctr"/>
                      <a:r>
                        <a:rPr lang="en-US" sz="1200" b="1" dirty="0">
                          <a:latin typeface="Arial Narrow" panose="020B0606020202030204" pitchFamily="34" charset="0"/>
                          <a:cs typeface="Arial" panose="020B0604020202020204" pitchFamily="34" charset="0"/>
                        </a:rPr>
                        <a:t>43</a:t>
                      </a:r>
                    </a:p>
                  </a:txBody>
                  <a:tcPr anchor="ctr"/>
                </a:tc>
                <a:tc>
                  <a:txBody>
                    <a:bodyPr/>
                    <a:lstStyle/>
                    <a:p>
                      <a:pPr algn="ctr"/>
                      <a:r>
                        <a:rPr lang="en-US" sz="1200" b="1" dirty="0">
                          <a:latin typeface="Arial Narrow" panose="020B0606020202030204" pitchFamily="34" charset="0"/>
                          <a:cs typeface="Arial" panose="020B0604020202020204" pitchFamily="34" charset="0"/>
                        </a:rPr>
                        <a:t>44</a:t>
                      </a:r>
                    </a:p>
                  </a:txBody>
                  <a:tcPr anchor="ctr"/>
                </a:tc>
                <a:tc>
                  <a:txBody>
                    <a:bodyPr/>
                    <a:lstStyle/>
                    <a:p>
                      <a:pPr algn="ctr"/>
                      <a:r>
                        <a:rPr lang="en-US" sz="1200" b="1" dirty="0">
                          <a:latin typeface="Arial Narrow" panose="020B0606020202030204" pitchFamily="34" charset="0"/>
                          <a:cs typeface="Arial" panose="020B0604020202020204" pitchFamily="34" charset="0"/>
                        </a:rPr>
                        <a:t>45</a:t>
                      </a:r>
                    </a:p>
                  </a:txBody>
                  <a:tcPr anchor="ctr"/>
                </a:tc>
                <a:tc>
                  <a:txBody>
                    <a:bodyPr/>
                    <a:lstStyle/>
                    <a:p>
                      <a:pPr algn="ctr"/>
                      <a:r>
                        <a:rPr lang="en-US" sz="1200" b="1" dirty="0">
                          <a:latin typeface="Arial Narrow" panose="020B0606020202030204" pitchFamily="34" charset="0"/>
                          <a:cs typeface="Arial" panose="020B0604020202020204" pitchFamily="34" charset="0"/>
                        </a:rPr>
                        <a:t>46</a:t>
                      </a:r>
                    </a:p>
                  </a:txBody>
                  <a:tcPr anchor="ctr"/>
                </a:tc>
                <a:tc>
                  <a:txBody>
                    <a:bodyPr/>
                    <a:lstStyle/>
                    <a:p>
                      <a:pPr algn="ctr"/>
                      <a:r>
                        <a:rPr lang="en-US" sz="1200" b="1" dirty="0">
                          <a:latin typeface="Arial Narrow" panose="020B0606020202030204" pitchFamily="34" charset="0"/>
                          <a:cs typeface="Arial" panose="020B0604020202020204" pitchFamily="34" charset="0"/>
                        </a:rPr>
                        <a:t>47</a:t>
                      </a:r>
                    </a:p>
                  </a:txBody>
                  <a:tcPr anchor="ctr"/>
                </a:tc>
                <a:tc>
                  <a:txBody>
                    <a:bodyPr/>
                    <a:lstStyle/>
                    <a:p>
                      <a:pPr algn="ctr"/>
                      <a:r>
                        <a:rPr lang="en-US" sz="1200" b="1" dirty="0">
                          <a:latin typeface="Arial Narrow" panose="020B0606020202030204" pitchFamily="34" charset="0"/>
                          <a:cs typeface="Arial" panose="020B0604020202020204" pitchFamily="34" charset="0"/>
                        </a:rPr>
                        <a:t>48</a:t>
                      </a:r>
                    </a:p>
                  </a:txBody>
                  <a:tcPr anchor="ctr"/>
                </a:tc>
                <a:tc>
                  <a:txBody>
                    <a:bodyPr/>
                    <a:lstStyle/>
                    <a:p>
                      <a:pPr algn="ctr"/>
                      <a:r>
                        <a:rPr lang="en-US" sz="1200" b="1" dirty="0">
                          <a:latin typeface="Arial Narrow" panose="020B0606020202030204" pitchFamily="34" charset="0"/>
                          <a:cs typeface="Arial" panose="020B0604020202020204" pitchFamily="34" charset="0"/>
                        </a:rPr>
                        <a:t>49</a:t>
                      </a:r>
                    </a:p>
                  </a:txBody>
                  <a:tcPr anchor="ctr"/>
                </a:tc>
                <a:tc>
                  <a:txBody>
                    <a:bodyPr/>
                    <a:lstStyle/>
                    <a:p>
                      <a:r>
                        <a:rPr lang="en-US" sz="1200" b="1" dirty="0" err="1">
                          <a:latin typeface="Arial Narrow" panose="020B0606020202030204" pitchFamily="34" charset="0"/>
                        </a:rPr>
                        <a:t>4A</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4B</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4C</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4D</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4E</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4F</a:t>
                      </a:r>
                      <a:endParaRPr lang="en-US" sz="1200" b="1" dirty="0">
                        <a:latin typeface="Arial Narrow" panose="020B0606020202030204" pitchFamily="34" charset="0"/>
                      </a:endParaRPr>
                    </a:p>
                  </a:txBody>
                  <a:tcPr anchor="ctr"/>
                </a:tc>
                <a:tc>
                  <a:txBody>
                    <a:bodyPr/>
                    <a:lstStyle/>
                    <a:p>
                      <a:pPr algn="ctr"/>
                      <a:r>
                        <a:rPr lang="en-US" sz="1200" b="1" dirty="0">
                          <a:latin typeface="Arial Narrow" panose="020B0606020202030204" pitchFamily="34" charset="0"/>
                          <a:cs typeface="Arial" panose="020B0604020202020204" pitchFamily="34" charset="0"/>
                        </a:rPr>
                        <a:t>50</a:t>
                      </a:r>
                    </a:p>
                  </a:txBody>
                  <a:tcPr anchor="ctr"/>
                </a:tc>
                <a:tc>
                  <a:txBody>
                    <a:bodyPr/>
                    <a:lstStyle/>
                    <a:p>
                      <a:pPr algn="ctr"/>
                      <a:r>
                        <a:rPr lang="en-US" sz="1200" b="1" dirty="0">
                          <a:latin typeface="Arial Narrow" panose="020B0606020202030204" pitchFamily="34" charset="0"/>
                          <a:cs typeface="Arial" panose="020B0604020202020204" pitchFamily="34" charset="0"/>
                        </a:rPr>
                        <a:t>51</a:t>
                      </a:r>
                    </a:p>
                  </a:txBody>
                  <a:tcPr anchor="ctr"/>
                </a:tc>
                <a:tc>
                  <a:txBody>
                    <a:bodyPr/>
                    <a:lstStyle/>
                    <a:p>
                      <a:pPr algn="ctr"/>
                      <a:r>
                        <a:rPr lang="en-US" sz="1200" b="1" dirty="0">
                          <a:latin typeface="Arial Narrow" panose="020B0606020202030204" pitchFamily="34" charset="0"/>
                          <a:cs typeface="Arial" panose="020B0604020202020204" pitchFamily="34" charset="0"/>
                        </a:rPr>
                        <a:t>52</a:t>
                      </a:r>
                    </a:p>
                  </a:txBody>
                  <a:tcPr anchor="ctr"/>
                </a:tc>
                <a:tc>
                  <a:txBody>
                    <a:bodyPr/>
                    <a:lstStyle/>
                    <a:p>
                      <a:pPr algn="ctr"/>
                      <a:r>
                        <a:rPr lang="en-US" sz="1200" b="1" dirty="0">
                          <a:latin typeface="Arial Narrow" panose="020B0606020202030204" pitchFamily="34" charset="0"/>
                          <a:cs typeface="Arial" panose="020B0604020202020204" pitchFamily="34" charset="0"/>
                        </a:rPr>
                        <a:t>53</a:t>
                      </a:r>
                    </a:p>
                  </a:txBody>
                  <a:tcPr anchor="ctr"/>
                </a:tc>
                <a:tc>
                  <a:txBody>
                    <a:bodyPr/>
                    <a:lstStyle/>
                    <a:p>
                      <a:pPr algn="ctr"/>
                      <a:r>
                        <a:rPr lang="en-US" sz="1200" b="1" dirty="0">
                          <a:latin typeface="Arial Narrow" panose="020B0606020202030204" pitchFamily="34" charset="0"/>
                          <a:cs typeface="Arial" panose="020B0604020202020204" pitchFamily="34" charset="0"/>
                        </a:rPr>
                        <a:t>54</a:t>
                      </a:r>
                    </a:p>
                  </a:txBody>
                  <a:tcPr anchor="ctr"/>
                </a:tc>
                <a:tc>
                  <a:txBody>
                    <a:bodyPr/>
                    <a:lstStyle/>
                    <a:p>
                      <a:pPr algn="ctr"/>
                      <a:r>
                        <a:rPr lang="en-US" sz="1200" b="1" dirty="0">
                          <a:latin typeface="Arial Narrow" panose="020B0606020202030204" pitchFamily="34" charset="0"/>
                          <a:cs typeface="Arial" panose="020B0604020202020204" pitchFamily="34" charset="0"/>
                        </a:rPr>
                        <a:t>55</a:t>
                      </a:r>
                    </a:p>
                  </a:txBody>
                  <a:tcPr anchor="ctr"/>
                </a:tc>
                <a:tc>
                  <a:txBody>
                    <a:bodyPr/>
                    <a:lstStyle/>
                    <a:p>
                      <a:pPr algn="ctr"/>
                      <a:r>
                        <a:rPr lang="en-US" sz="1200" b="1" dirty="0">
                          <a:latin typeface="Arial Narrow" panose="020B0606020202030204" pitchFamily="34" charset="0"/>
                          <a:cs typeface="Arial" panose="020B0604020202020204" pitchFamily="34" charset="0"/>
                        </a:rPr>
                        <a:t>56</a:t>
                      </a:r>
                    </a:p>
                  </a:txBody>
                  <a:tcPr anchor="ctr"/>
                </a:tc>
                <a:tc>
                  <a:txBody>
                    <a:bodyPr/>
                    <a:lstStyle/>
                    <a:p>
                      <a:pPr algn="ctr"/>
                      <a:r>
                        <a:rPr lang="en-US" sz="1200" b="1" dirty="0">
                          <a:latin typeface="Arial Narrow" panose="020B0606020202030204" pitchFamily="34" charset="0"/>
                          <a:cs typeface="Arial" panose="020B0604020202020204" pitchFamily="34" charset="0"/>
                        </a:rPr>
                        <a:t>57</a:t>
                      </a:r>
                    </a:p>
                  </a:txBody>
                  <a:tcPr anchor="ctr"/>
                </a:tc>
                <a:tc>
                  <a:txBody>
                    <a:bodyPr/>
                    <a:lstStyle/>
                    <a:p>
                      <a:pPr algn="ctr"/>
                      <a:r>
                        <a:rPr lang="en-US" sz="1200" b="1" dirty="0">
                          <a:latin typeface="Arial Narrow" panose="020B0606020202030204" pitchFamily="34" charset="0"/>
                          <a:cs typeface="Arial" panose="020B0604020202020204" pitchFamily="34" charset="0"/>
                        </a:rPr>
                        <a:t>58</a:t>
                      </a:r>
                    </a:p>
                  </a:txBody>
                  <a:tcPr anchor="ctr"/>
                </a:tc>
                <a:tc>
                  <a:txBody>
                    <a:bodyPr/>
                    <a:lstStyle/>
                    <a:p>
                      <a:pPr algn="ctr"/>
                      <a:r>
                        <a:rPr lang="en-US" sz="1200" b="1" dirty="0">
                          <a:latin typeface="Arial Narrow" panose="020B0606020202030204" pitchFamily="34" charset="0"/>
                          <a:cs typeface="Arial" panose="020B0604020202020204" pitchFamily="34" charset="0"/>
                        </a:rPr>
                        <a:t>59</a:t>
                      </a:r>
                    </a:p>
                  </a:txBody>
                  <a:tcPr anchor="ctr"/>
                </a:tc>
                <a:tc>
                  <a:txBody>
                    <a:bodyPr/>
                    <a:lstStyle/>
                    <a:p>
                      <a:pPr algn="ctr"/>
                      <a:r>
                        <a:rPr lang="en-US" sz="1200" b="1" dirty="0" err="1">
                          <a:latin typeface="Arial Narrow" panose="020B0606020202030204" pitchFamily="34" charset="0"/>
                          <a:cs typeface="Arial" panose="020B0604020202020204" pitchFamily="34" charset="0"/>
                        </a:rPr>
                        <a:t>5A</a:t>
                      </a:r>
                      <a:endParaRPr lang="en-US" sz="1200" b="1" dirty="0">
                        <a:latin typeface="Arial Narrow" panose="020B0606020202030204" pitchFamily="34" charset="0"/>
                        <a:cs typeface="Arial" panose="020B0604020202020204" pitchFamily="34" charset="0"/>
                      </a:endParaRPr>
                    </a:p>
                  </a:txBody>
                  <a:tcPr anchor="ct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778243730"/>
              </p:ext>
            </p:extLst>
          </p:nvPr>
        </p:nvGraphicFramePr>
        <p:xfrm>
          <a:off x="1600200" y="2077720"/>
          <a:ext cx="8991606" cy="589280"/>
        </p:xfrm>
        <a:graphic>
          <a:graphicData uri="http://schemas.openxmlformats.org/drawingml/2006/table">
            <a:tbl>
              <a:tblPr firstRow="1" bandRow="1">
                <a:tableStyleId>{5C22544A-7EE6-4342-B048-85BDC9FD1C3A}</a:tableStyleId>
              </a:tblPr>
              <a:tblGrid>
                <a:gridCol w="345831">
                  <a:extLst>
                    <a:ext uri="{9D8B030D-6E8A-4147-A177-3AD203B41FA5}">
                      <a16:colId xmlns:a16="http://schemas.microsoft.com/office/drawing/2014/main" val="20000"/>
                    </a:ext>
                  </a:extLst>
                </a:gridCol>
                <a:gridCol w="345831">
                  <a:extLst>
                    <a:ext uri="{9D8B030D-6E8A-4147-A177-3AD203B41FA5}">
                      <a16:colId xmlns:a16="http://schemas.microsoft.com/office/drawing/2014/main" val="20001"/>
                    </a:ext>
                  </a:extLst>
                </a:gridCol>
                <a:gridCol w="345831">
                  <a:extLst>
                    <a:ext uri="{9D8B030D-6E8A-4147-A177-3AD203B41FA5}">
                      <a16:colId xmlns:a16="http://schemas.microsoft.com/office/drawing/2014/main" val="20002"/>
                    </a:ext>
                  </a:extLst>
                </a:gridCol>
                <a:gridCol w="345831">
                  <a:extLst>
                    <a:ext uri="{9D8B030D-6E8A-4147-A177-3AD203B41FA5}">
                      <a16:colId xmlns:a16="http://schemas.microsoft.com/office/drawing/2014/main" val="20003"/>
                    </a:ext>
                  </a:extLst>
                </a:gridCol>
                <a:gridCol w="345831">
                  <a:extLst>
                    <a:ext uri="{9D8B030D-6E8A-4147-A177-3AD203B41FA5}">
                      <a16:colId xmlns:a16="http://schemas.microsoft.com/office/drawing/2014/main" val="20004"/>
                    </a:ext>
                  </a:extLst>
                </a:gridCol>
                <a:gridCol w="345831">
                  <a:extLst>
                    <a:ext uri="{9D8B030D-6E8A-4147-A177-3AD203B41FA5}">
                      <a16:colId xmlns:a16="http://schemas.microsoft.com/office/drawing/2014/main" val="20005"/>
                    </a:ext>
                  </a:extLst>
                </a:gridCol>
                <a:gridCol w="345831">
                  <a:extLst>
                    <a:ext uri="{9D8B030D-6E8A-4147-A177-3AD203B41FA5}">
                      <a16:colId xmlns:a16="http://schemas.microsoft.com/office/drawing/2014/main" val="20006"/>
                    </a:ext>
                  </a:extLst>
                </a:gridCol>
                <a:gridCol w="345831">
                  <a:extLst>
                    <a:ext uri="{9D8B030D-6E8A-4147-A177-3AD203B41FA5}">
                      <a16:colId xmlns:a16="http://schemas.microsoft.com/office/drawing/2014/main" val="20007"/>
                    </a:ext>
                  </a:extLst>
                </a:gridCol>
                <a:gridCol w="345831">
                  <a:extLst>
                    <a:ext uri="{9D8B030D-6E8A-4147-A177-3AD203B41FA5}">
                      <a16:colId xmlns:a16="http://schemas.microsoft.com/office/drawing/2014/main" val="20008"/>
                    </a:ext>
                  </a:extLst>
                </a:gridCol>
                <a:gridCol w="345831">
                  <a:extLst>
                    <a:ext uri="{9D8B030D-6E8A-4147-A177-3AD203B41FA5}">
                      <a16:colId xmlns:a16="http://schemas.microsoft.com/office/drawing/2014/main" val="20009"/>
                    </a:ext>
                  </a:extLst>
                </a:gridCol>
                <a:gridCol w="345831">
                  <a:extLst>
                    <a:ext uri="{9D8B030D-6E8A-4147-A177-3AD203B41FA5}">
                      <a16:colId xmlns:a16="http://schemas.microsoft.com/office/drawing/2014/main" val="20010"/>
                    </a:ext>
                  </a:extLst>
                </a:gridCol>
                <a:gridCol w="345831">
                  <a:extLst>
                    <a:ext uri="{9D8B030D-6E8A-4147-A177-3AD203B41FA5}">
                      <a16:colId xmlns:a16="http://schemas.microsoft.com/office/drawing/2014/main" val="20011"/>
                    </a:ext>
                  </a:extLst>
                </a:gridCol>
                <a:gridCol w="345831">
                  <a:extLst>
                    <a:ext uri="{9D8B030D-6E8A-4147-A177-3AD203B41FA5}">
                      <a16:colId xmlns:a16="http://schemas.microsoft.com/office/drawing/2014/main" val="20012"/>
                    </a:ext>
                  </a:extLst>
                </a:gridCol>
                <a:gridCol w="345831">
                  <a:extLst>
                    <a:ext uri="{9D8B030D-6E8A-4147-A177-3AD203B41FA5}">
                      <a16:colId xmlns:a16="http://schemas.microsoft.com/office/drawing/2014/main" val="20013"/>
                    </a:ext>
                  </a:extLst>
                </a:gridCol>
                <a:gridCol w="345831">
                  <a:extLst>
                    <a:ext uri="{9D8B030D-6E8A-4147-A177-3AD203B41FA5}">
                      <a16:colId xmlns:a16="http://schemas.microsoft.com/office/drawing/2014/main" val="20014"/>
                    </a:ext>
                  </a:extLst>
                </a:gridCol>
                <a:gridCol w="345831">
                  <a:extLst>
                    <a:ext uri="{9D8B030D-6E8A-4147-A177-3AD203B41FA5}">
                      <a16:colId xmlns:a16="http://schemas.microsoft.com/office/drawing/2014/main" val="20015"/>
                    </a:ext>
                  </a:extLst>
                </a:gridCol>
                <a:gridCol w="345831">
                  <a:extLst>
                    <a:ext uri="{9D8B030D-6E8A-4147-A177-3AD203B41FA5}">
                      <a16:colId xmlns:a16="http://schemas.microsoft.com/office/drawing/2014/main" val="20016"/>
                    </a:ext>
                  </a:extLst>
                </a:gridCol>
                <a:gridCol w="345831">
                  <a:extLst>
                    <a:ext uri="{9D8B030D-6E8A-4147-A177-3AD203B41FA5}">
                      <a16:colId xmlns:a16="http://schemas.microsoft.com/office/drawing/2014/main" val="20017"/>
                    </a:ext>
                  </a:extLst>
                </a:gridCol>
                <a:gridCol w="345831">
                  <a:extLst>
                    <a:ext uri="{9D8B030D-6E8A-4147-A177-3AD203B41FA5}">
                      <a16:colId xmlns:a16="http://schemas.microsoft.com/office/drawing/2014/main" val="20018"/>
                    </a:ext>
                  </a:extLst>
                </a:gridCol>
                <a:gridCol w="345831">
                  <a:extLst>
                    <a:ext uri="{9D8B030D-6E8A-4147-A177-3AD203B41FA5}">
                      <a16:colId xmlns:a16="http://schemas.microsoft.com/office/drawing/2014/main" val="20019"/>
                    </a:ext>
                  </a:extLst>
                </a:gridCol>
                <a:gridCol w="345831">
                  <a:extLst>
                    <a:ext uri="{9D8B030D-6E8A-4147-A177-3AD203B41FA5}">
                      <a16:colId xmlns:a16="http://schemas.microsoft.com/office/drawing/2014/main" val="20020"/>
                    </a:ext>
                  </a:extLst>
                </a:gridCol>
                <a:gridCol w="345831">
                  <a:extLst>
                    <a:ext uri="{9D8B030D-6E8A-4147-A177-3AD203B41FA5}">
                      <a16:colId xmlns:a16="http://schemas.microsoft.com/office/drawing/2014/main" val="20021"/>
                    </a:ext>
                  </a:extLst>
                </a:gridCol>
                <a:gridCol w="345831">
                  <a:extLst>
                    <a:ext uri="{9D8B030D-6E8A-4147-A177-3AD203B41FA5}">
                      <a16:colId xmlns:a16="http://schemas.microsoft.com/office/drawing/2014/main" val="20022"/>
                    </a:ext>
                  </a:extLst>
                </a:gridCol>
                <a:gridCol w="345831">
                  <a:extLst>
                    <a:ext uri="{9D8B030D-6E8A-4147-A177-3AD203B41FA5}">
                      <a16:colId xmlns:a16="http://schemas.microsoft.com/office/drawing/2014/main" val="20023"/>
                    </a:ext>
                  </a:extLst>
                </a:gridCol>
                <a:gridCol w="345831">
                  <a:extLst>
                    <a:ext uri="{9D8B030D-6E8A-4147-A177-3AD203B41FA5}">
                      <a16:colId xmlns:a16="http://schemas.microsoft.com/office/drawing/2014/main" val="20024"/>
                    </a:ext>
                  </a:extLst>
                </a:gridCol>
                <a:gridCol w="345831">
                  <a:extLst>
                    <a:ext uri="{9D8B030D-6E8A-4147-A177-3AD203B41FA5}">
                      <a16:colId xmlns:a16="http://schemas.microsoft.com/office/drawing/2014/main" val="20025"/>
                    </a:ext>
                  </a:extLst>
                </a:gridCol>
              </a:tblGrid>
              <a:tr h="294640">
                <a:tc>
                  <a:txBody>
                    <a:bodyPr/>
                    <a:lstStyle/>
                    <a:p>
                      <a:pPr algn="ctr"/>
                      <a:r>
                        <a:rPr lang="en-US" sz="1200" dirty="0">
                          <a:latin typeface="Arial" panose="020B0604020202020204" pitchFamily="34" charset="0"/>
                          <a:cs typeface="Arial" panose="020B0604020202020204" pitchFamily="34" charset="0"/>
                        </a:rPr>
                        <a:t>a</a:t>
                      </a:r>
                    </a:p>
                  </a:txBody>
                  <a:tcPr marL="0" marR="0" marT="0" marB="0" anchor="ctr"/>
                </a:tc>
                <a:tc>
                  <a:txBody>
                    <a:bodyPr/>
                    <a:lstStyle/>
                    <a:p>
                      <a:pPr algn="ctr"/>
                      <a:r>
                        <a:rPr lang="en-US" sz="1200" dirty="0">
                          <a:latin typeface="Arial" panose="020B0604020202020204" pitchFamily="34" charset="0"/>
                          <a:cs typeface="Arial" panose="020B0604020202020204" pitchFamily="34" charset="0"/>
                        </a:rPr>
                        <a:t>b</a:t>
                      </a:r>
                    </a:p>
                  </a:txBody>
                  <a:tcPr anchor="ctr"/>
                </a:tc>
                <a:tc>
                  <a:txBody>
                    <a:bodyPr/>
                    <a:lstStyle/>
                    <a:p>
                      <a:pPr algn="ctr"/>
                      <a:r>
                        <a:rPr lang="en-US" sz="1200" dirty="0">
                          <a:latin typeface="Arial" panose="020B0604020202020204" pitchFamily="34" charset="0"/>
                          <a:cs typeface="Arial" panose="020B0604020202020204" pitchFamily="34" charset="0"/>
                        </a:rPr>
                        <a:t>c</a:t>
                      </a:r>
                    </a:p>
                  </a:txBody>
                  <a:tcPr anchor="ctr"/>
                </a:tc>
                <a:tc>
                  <a:txBody>
                    <a:bodyPr/>
                    <a:lstStyle/>
                    <a:p>
                      <a:pPr algn="ctr"/>
                      <a:r>
                        <a:rPr lang="en-US" sz="1200" dirty="0">
                          <a:latin typeface="Arial" panose="020B0604020202020204" pitchFamily="34" charset="0"/>
                          <a:cs typeface="Arial" panose="020B0604020202020204" pitchFamily="34" charset="0"/>
                        </a:rPr>
                        <a:t>d</a:t>
                      </a:r>
                    </a:p>
                  </a:txBody>
                  <a:tcPr anchor="ctr"/>
                </a:tc>
                <a:tc>
                  <a:txBody>
                    <a:bodyPr/>
                    <a:lstStyle/>
                    <a:p>
                      <a:pPr algn="ctr"/>
                      <a:r>
                        <a:rPr lang="en-US" sz="1200" dirty="0">
                          <a:latin typeface="Arial" panose="020B0604020202020204" pitchFamily="34" charset="0"/>
                          <a:cs typeface="Arial" panose="020B0604020202020204" pitchFamily="34" charset="0"/>
                        </a:rPr>
                        <a:t>e</a:t>
                      </a:r>
                    </a:p>
                  </a:txBody>
                  <a:tcPr anchor="ctr"/>
                </a:tc>
                <a:tc>
                  <a:txBody>
                    <a:bodyPr/>
                    <a:lstStyle/>
                    <a:p>
                      <a:pPr algn="ctr"/>
                      <a:r>
                        <a:rPr lang="en-US" sz="1200" dirty="0">
                          <a:latin typeface="Arial" panose="020B0604020202020204" pitchFamily="34" charset="0"/>
                          <a:cs typeface="Arial" panose="020B0604020202020204" pitchFamily="34" charset="0"/>
                        </a:rPr>
                        <a:t>f</a:t>
                      </a:r>
                    </a:p>
                  </a:txBody>
                  <a:tcPr anchor="ctr"/>
                </a:tc>
                <a:tc>
                  <a:txBody>
                    <a:bodyPr/>
                    <a:lstStyle/>
                    <a:p>
                      <a:pPr algn="ctr"/>
                      <a:r>
                        <a:rPr lang="en-US" sz="1200" dirty="0">
                          <a:latin typeface="Arial" panose="020B0604020202020204" pitchFamily="34" charset="0"/>
                          <a:cs typeface="Arial" panose="020B0604020202020204" pitchFamily="34" charset="0"/>
                        </a:rPr>
                        <a:t>g</a:t>
                      </a:r>
                    </a:p>
                  </a:txBody>
                  <a:tcPr anchor="ctr"/>
                </a:tc>
                <a:tc>
                  <a:txBody>
                    <a:bodyPr/>
                    <a:lstStyle/>
                    <a:p>
                      <a:pPr algn="ctr"/>
                      <a:r>
                        <a:rPr lang="en-US" sz="1200" dirty="0">
                          <a:latin typeface="Arial" panose="020B0604020202020204" pitchFamily="34" charset="0"/>
                          <a:cs typeface="Arial" panose="020B0604020202020204" pitchFamily="34" charset="0"/>
                        </a:rPr>
                        <a:t>h</a:t>
                      </a:r>
                    </a:p>
                  </a:txBody>
                  <a:tcPr anchor="ctr"/>
                </a:tc>
                <a:tc>
                  <a:txBody>
                    <a:bodyPr/>
                    <a:lstStyle/>
                    <a:p>
                      <a:pPr algn="ctr"/>
                      <a:r>
                        <a:rPr lang="en-US" sz="1200" dirty="0" err="1">
                          <a:latin typeface="Arial" panose="020B0604020202020204" pitchFamily="34" charset="0"/>
                          <a:cs typeface="Arial" panose="020B0604020202020204" pitchFamily="34" charset="0"/>
                        </a:rPr>
                        <a:t>i</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j</a:t>
                      </a:r>
                    </a:p>
                  </a:txBody>
                  <a:tcPr anchor="ctr"/>
                </a:tc>
                <a:tc>
                  <a:txBody>
                    <a:bodyPr/>
                    <a:lstStyle/>
                    <a:p>
                      <a:pPr algn="ctr"/>
                      <a:r>
                        <a:rPr lang="en-US" sz="1200" dirty="0">
                          <a:latin typeface="Arial" panose="020B0604020202020204" pitchFamily="34" charset="0"/>
                          <a:cs typeface="Arial" panose="020B0604020202020204" pitchFamily="34" charset="0"/>
                        </a:rPr>
                        <a:t>k</a:t>
                      </a:r>
                    </a:p>
                  </a:txBody>
                  <a:tcPr anchor="ctr"/>
                </a:tc>
                <a:tc>
                  <a:txBody>
                    <a:bodyPr/>
                    <a:lstStyle/>
                    <a:p>
                      <a:pPr algn="ctr"/>
                      <a:r>
                        <a:rPr lang="en-US" sz="1200" dirty="0">
                          <a:latin typeface="Arial" panose="020B0604020202020204" pitchFamily="34" charset="0"/>
                          <a:cs typeface="Arial" panose="020B0604020202020204" pitchFamily="34" charset="0"/>
                        </a:rPr>
                        <a:t>l</a:t>
                      </a:r>
                    </a:p>
                  </a:txBody>
                  <a:tcPr anchor="ctr"/>
                </a:tc>
                <a:tc>
                  <a:txBody>
                    <a:bodyPr/>
                    <a:lstStyle/>
                    <a:p>
                      <a:pPr algn="ctr"/>
                      <a:r>
                        <a:rPr lang="en-US" sz="1200" dirty="0">
                          <a:latin typeface="Arial" panose="020B0604020202020204" pitchFamily="34" charset="0"/>
                          <a:cs typeface="Arial" panose="020B0604020202020204" pitchFamily="34" charset="0"/>
                        </a:rPr>
                        <a:t>m</a:t>
                      </a:r>
                    </a:p>
                  </a:txBody>
                  <a:tcPr anchor="ctr"/>
                </a:tc>
                <a:tc>
                  <a:txBody>
                    <a:bodyPr/>
                    <a:lstStyle/>
                    <a:p>
                      <a:pPr algn="ctr"/>
                      <a:r>
                        <a:rPr lang="en-US" sz="1200" dirty="0">
                          <a:latin typeface="Arial" panose="020B0604020202020204" pitchFamily="34" charset="0"/>
                          <a:cs typeface="Arial" panose="020B0604020202020204" pitchFamily="34" charset="0"/>
                        </a:rPr>
                        <a:t>n</a:t>
                      </a:r>
                    </a:p>
                  </a:txBody>
                  <a:tcPr anchor="ctr"/>
                </a:tc>
                <a:tc>
                  <a:txBody>
                    <a:bodyPr/>
                    <a:lstStyle/>
                    <a:p>
                      <a:pPr algn="ctr"/>
                      <a:r>
                        <a:rPr lang="en-US" sz="1200" dirty="0">
                          <a:latin typeface="Arial" panose="020B0604020202020204" pitchFamily="34" charset="0"/>
                          <a:cs typeface="Arial" panose="020B0604020202020204" pitchFamily="34" charset="0"/>
                        </a:rPr>
                        <a:t>o</a:t>
                      </a:r>
                    </a:p>
                  </a:txBody>
                  <a:tcPr anchor="ctr"/>
                </a:tc>
                <a:tc>
                  <a:txBody>
                    <a:bodyPr/>
                    <a:lstStyle/>
                    <a:p>
                      <a:pPr algn="ctr"/>
                      <a:r>
                        <a:rPr lang="en-US" sz="1200" dirty="0">
                          <a:latin typeface="Arial" panose="020B0604020202020204" pitchFamily="34" charset="0"/>
                          <a:cs typeface="Arial" panose="020B0604020202020204" pitchFamily="34" charset="0"/>
                        </a:rPr>
                        <a:t>p</a:t>
                      </a:r>
                    </a:p>
                  </a:txBody>
                  <a:tcPr anchor="ctr"/>
                </a:tc>
                <a:tc>
                  <a:txBody>
                    <a:bodyPr/>
                    <a:lstStyle/>
                    <a:p>
                      <a:pPr algn="ctr"/>
                      <a:r>
                        <a:rPr lang="en-US" sz="1200" dirty="0">
                          <a:latin typeface="Arial" panose="020B0604020202020204" pitchFamily="34" charset="0"/>
                          <a:cs typeface="Arial" panose="020B0604020202020204" pitchFamily="34" charset="0"/>
                        </a:rPr>
                        <a:t>q</a:t>
                      </a:r>
                    </a:p>
                  </a:txBody>
                  <a:tcPr anchor="ctr"/>
                </a:tc>
                <a:tc>
                  <a:txBody>
                    <a:bodyPr/>
                    <a:lstStyle/>
                    <a:p>
                      <a:pPr algn="ctr"/>
                      <a:r>
                        <a:rPr lang="en-US" sz="1200" dirty="0">
                          <a:latin typeface="Arial" panose="020B0604020202020204" pitchFamily="34" charset="0"/>
                          <a:cs typeface="Arial" panose="020B0604020202020204" pitchFamily="34" charset="0"/>
                        </a:rPr>
                        <a:t>r</a:t>
                      </a:r>
                    </a:p>
                  </a:txBody>
                  <a:tcPr anchor="ctr"/>
                </a:tc>
                <a:tc>
                  <a:txBody>
                    <a:bodyPr/>
                    <a:lstStyle/>
                    <a:p>
                      <a:pPr algn="ctr"/>
                      <a:r>
                        <a:rPr lang="en-US" sz="1200" dirty="0">
                          <a:latin typeface="Arial" panose="020B0604020202020204" pitchFamily="34" charset="0"/>
                          <a:cs typeface="Arial" panose="020B0604020202020204" pitchFamily="34" charset="0"/>
                        </a:rPr>
                        <a:t>s</a:t>
                      </a:r>
                    </a:p>
                  </a:txBody>
                  <a:tcPr anchor="ctr"/>
                </a:tc>
                <a:tc>
                  <a:txBody>
                    <a:bodyPr/>
                    <a:lstStyle/>
                    <a:p>
                      <a:pPr algn="ctr"/>
                      <a:r>
                        <a:rPr lang="en-US" sz="1200" dirty="0">
                          <a:latin typeface="Arial" panose="020B0604020202020204" pitchFamily="34" charset="0"/>
                          <a:cs typeface="Arial" panose="020B0604020202020204" pitchFamily="34" charset="0"/>
                        </a:rPr>
                        <a:t>t</a:t>
                      </a:r>
                    </a:p>
                  </a:txBody>
                  <a:tcPr anchor="ctr"/>
                </a:tc>
                <a:tc>
                  <a:txBody>
                    <a:bodyPr/>
                    <a:lstStyle/>
                    <a:p>
                      <a:pPr algn="ctr"/>
                      <a:r>
                        <a:rPr lang="en-US" sz="1200" dirty="0">
                          <a:latin typeface="Arial" panose="020B0604020202020204" pitchFamily="34" charset="0"/>
                          <a:cs typeface="Arial" panose="020B0604020202020204" pitchFamily="34" charset="0"/>
                        </a:rPr>
                        <a:t>u</a:t>
                      </a:r>
                    </a:p>
                  </a:txBody>
                  <a:tcPr anchor="ctr"/>
                </a:tc>
                <a:tc>
                  <a:txBody>
                    <a:bodyPr/>
                    <a:lstStyle/>
                    <a:p>
                      <a:pPr algn="ctr"/>
                      <a:r>
                        <a:rPr lang="en-US" sz="1200" dirty="0">
                          <a:latin typeface="Arial" panose="020B0604020202020204" pitchFamily="34" charset="0"/>
                          <a:cs typeface="Arial" panose="020B0604020202020204" pitchFamily="34" charset="0"/>
                        </a:rPr>
                        <a:t>v</a:t>
                      </a:r>
                    </a:p>
                  </a:txBody>
                  <a:tcPr anchor="ctr"/>
                </a:tc>
                <a:tc>
                  <a:txBody>
                    <a:bodyPr/>
                    <a:lstStyle/>
                    <a:p>
                      <a:pPr algn="ctr"/>
                      <a:r>
                        <a:rPr lang="en-US" sz="1200" dirty="0">
                          <a:latin typeface="Arial" panose="020B0604020202020204" pitchFamily="34" charset="0"/>
                          <a:cs typeface="Arial" panose="020B0604020202020204" pitchFamily="34" charset="0"/>
                        </a:rPr>
                        <a:t>w</a:t>
                      </a:r>
                    </a:p>
                  </a:txBody>
                  <a:tcPr anchor="ctr"/>
                </a:tc>
                <a:tc>
                  <a:txBody>
                    <a:bodyPr/>
                    <a:lstStyle/>
                    <a:p>
                      <a:pPr algn="ctr"/>
                      <a:r>
                        <a:rPr lang="en-US" sz="1200" dirty="0">
                          <a:latin typeface="Arial" panose="020B0604020202020204" pitchFamily="34" charset="0"/>
                          <a:cs typeface="Arial" panose="020B0604020202020204" pitchFamily="34" charset="0"/>
                        </a:rPr>
                        <a:t>x</a:t>
                      </a:r>
                    </a:p>
                  </a:txBody>
                  <a:tcPr anchor="ctr"/>
                </a:tc>
                <a:tc>
                  <a:txBody>
                    <a:bodyPr/>
                    <a:lstStyle/>
                    <a:p>
                      <a:pPr algn="ctr"/>
                      <a:r>
                        <a:rPr lang="en-US" sz="1200" dirty="0">
                          <a:latin typeface="Arial" panose="020B0604020202020204" pitchFamily="34" charset="0"/>
                          <a:cs typeface="Arial" panose="020B0604020202020204" pitchFamily="34" charset="0"/>
                        </a:rPr>
                        <a:t>y</a:t>
                      </a:r>
                    </a:p>
                  </a:txBody>
                  <a:tcPr anchor="ctr"/>
                </a:tc>
                <a:tc>
                  <a:txBody>
                    <a:bodyPr/>
                    <a:lstStyle/>
                    <a:p>
                      <a:pPr algn="ctr"/>
                      <a:r>
                        <a:rPr lang="en-US" sz="1200" dirty="0">
                          <a:latin typeface="Arial" panose="020B0604020202020204" pitchFamily="34" charset="0"/>
                          <a:cs typeface="Arial" panose="020B0604020202020204" pitchFamily="34" charset="0"/>
                        </a:rPr>
                        <a:t>z</a:t>
                      </a:r>
                    </a:p>
                  </a:txBody>
                  <a:tcPr anchor="ctr"/>
                </a:tc>
                <a:extLst>
                  <a:ext uri="{0D108BD9-81ED-4DB2-BD59-A6C34878D82A}">
                    <a16:rowId xmlns:a16="http://schemas.microsoft.com/office/drawing/2014/main" val="10000"/>
                  </a:ext>
                </a:extLst>
              </a:tr>
              <a:tr h="294640">
                <a:tc>
                  <a:txBody>
                    <a:bodyPr/>
                    <a:lstStyle/>
                    <a:p>
                      <a:pPr algn="ctr"/>
                      <a:r>
                        <a:rPr lang="en-US" sz="1200" b="1" dirty="0">
                          <a:latin typeface="Arial Narrow" panose="020B0606020202030204" pitchFamily="34" charset="0"/>
                          <a:cs typeface="Arial" panose="020B0604020202020204" pitchFamily="34" charset="0"/>
                        </a:rPr>
                        <a:t>61</a:t>
                      </a:r>
                    </a:p>
                  </a:txBody>
                  <a:tcPr anchor="ctr"/>
                </a:tc>
                <a:tc>
                  <a:txBody>
                    <a:bodyPr/>
                    <a:lstStyle/>
                    <a:p>
                      <a:pPr algn="ctr"/>
                      <a:r>
                        <a:rPr lang="en-US" sz="1200" b="1" dirty="0">
                          <a:latin typeface="Arial Narrow" panose="020B0606020202030204" pitchFamily="34" charset="0"/>
                          <a:cs typeface="Arial" panose="020B0604020202020204" pitchFamily="34" charset="0"/>
                        </a:rPr>
                        <a:t>62</a:t>
                      </a:r>
                    </a:p>
                  </a:txBody>
                  <a:tcPr anchor="ctr"/>
                </a:tc>
                <a:tc>
                  <a:txBody>
                    <a:bodyPr/>
                    <a:lstStyle/>
                    <a:p>
                      <a:pPr algn="ctr"/>
                      <a:r>
                        <a:rPr lang="en-US" sz="1200" b="1" dirty="0">
                          <a:latin typeface="Arial Narrow" panose="020B0606020202030204" pitchFamily="34" charset="0"/>
                          <a:cs typeface="Arial" panose="020B0604020202020204" pitchFamily="34" charset="0"/>
                        </a:rPr>
                        <a:t>63</a:t>
                      </a:r>
                    </a:p>
                  </a:txBody>
                  <a:tcPr anchor="ctr"/>
                </a:tc>
                <a:tc>
                  <a:txBody>
                    <a:bodyPr/>
                    <a:lstStyle/>
                    <a:p>
                      <a:pPr algn="ctr"/>
                      <a:r>
                        <a:rPr lang="en-US" sz="1200" b="1" dirty="0">
                          <a:latin typeface="Arial Narrow" panose="020B0606020202030204" pitchFamily="34" charset="0"/>
                          <a:cs typeface="Arial" panose="020B0604020202020204" pitchFamily="34" charset="0"/>
                        </a:rPr>
                        <a:t>64</a:t>
                      </a:r>
                    </a:p>
                  </a:txBody>
                  <a:tcPr anchor="ctr"/>
                </a:tc>
                <a:tc>
                  <a:txBody>
                    <a:bodyPr/>
                    <a:lstStyle/>
                    <a:p>
                      <a:pPr algn="ctr"/>
                      <a:r>
                        <a:rPr lang="en-US" sz="1200" b="1" dirty="0">
                          <a:latin typeface="Arial Narrow" panose="020B0606020202030204" pitchFamily="34" charset="0"/>
                          <a:cs typeface="Arial" panose="020B0604020202020204" pitchFamily="34" charset="0"/>
                        </a:rPr>
                        <a:t>65</a:t>
                      </a:r>
                    </a:p>
                  </a:txBody>
                  <a:tcPr anchor="ctr"/>
                </a:tc>
                <a:tc>
                  <a:txBody>
                    <a:bodyPr/>
                    <a:lstStyle/>
                    <a:p>
                      <a:pPr algn="ctr"/>
                      <a:r>
                        <a:rPr lang="en-US" sz="1200" b="1" dirty="0">
                          <a:latin typeface="Arial Narrow" panose="020B0606020202030204" pitchFamily="34" charset="0"/>
                          <a:cs typeface="Arial" panose="020B0604020202020204" pitchFamily="34" charset="0"/>
                        </a:rPr>
                        <a:t>66</a:t>
                      </a:r>
                    </a:p>
                  </a:txBody>
                  <a:tcPr anchor="ctr"/>
                </a:tc>
                <a:tc>
                  <a:txBody>
                    <a:bodyPr/>
                    <a:lstStyle/>
                    <a:p>
                      <a:pPr algn="ctr"/>
                      <a:r>
                        <a:rPr lang="en-US" sz="1200" b="1" dirty="0">
                          <a:latin typeface="Arial Narrow" panose="020B0606020202030204" pitchFamily="34" charset="0"/>
                          <a:cs typeface="Arial" panose="020B0604020202020204" pitchFamily="34" charset="0"/>
                        </a:rPr>
                        <a:t>67</a:t>
                      </a:r>
                    </a:p>
                  </a:txBody>
                  <a:tcPr anchor="ctr"/>
                </a:tc>
                <a:tc>
                  <a:txBody>
                    <a:bodyPr/>
                    <a:lstStyle/>
                    <a:p>
                      <a:pPr algn="ctr"/>
                      <a:r>
                        <a:rPr lang="en-US" sz="1200" b="1" dirty="0">
                          <a:latin typeface="Arial Narrow" panose="020B0606020202030204" pitchFamily="34" charset="0"/>
                          <a:cs typeface="Arial" panose="020B0604020202020204" pitchFamily="34" charset="0"/>
                        </a:rPr>
                        <a:t>68</a:t>
                      </a:r>
                    </a:p>
                  </a:txBody>
                  <a:tcPr anchor="ctr"/>
                </a:tc>
                <a:tc>
                  <a:txBody>
                    <a:bodyPr/>
                    <a:lstStyle/>
                    <a:p>
                      <a:pPr algn="ctr"/>
                      <a:r>
                        <a:rPr lang="en-US" sz="1200" b="1" dirty="0">
                          <a:latin typeface="Arial Narrow" panose="020B0606020202030204" pitchFamily="34" charset="0"/>
                          <a:cs typeface="Arial" panose="020B0604020202020204" pitchFamily="34" charset="0"/>
                        </a:rPr>
                        <a:t>69</a:t>
                      </a:r>
                    </a:p>
                  </a:txBody>
                  <a:tcPr anchor="ctr"/>
                </a:tc>
                <a:tc>
                  <a:txBody>
                    <a:bodyPr/>
                    <a:lstStyle/>
                    <a:p>
                      <a:r>
                        <a:rPr lang="en-US" sz="1200" b="1" dirty="0" err="1">
                          <a:latin typeface="Arial Narrow" panose="020B0606020202030204" pitchFamily="34" charset="0"/>
                        </a:rPr>
                        <a:t>6A</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6B</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6C</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6D</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6E</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6F</a:t>
                      </a:r>
                      <a:endParaRPr lang="en-US" sz="1200" b="1" dirty="0">
                        <a:latin typeface="Arial Narrow" panose="020B0606020202030204" pitchFamily="34" charset="0"/>
                      </a:endParaRPr>
                    </a:p>
                  </a:txBody>
                  <a:tcPr anchor="ctr"/>
                </a:tc>
                <a:tc>
                  <a:txBody>
                    <a:bodyPr/>
                    <a:lstStyle/>
                    <a:p>
                      <a:pPr algn="ctr"/>
                      <a:r>
                        <a:rPr lang="en-US" sz="1200" b="1" dirty="0">
                          <a:latin typeface="Arial Narrow" panose="020B0606020202030204" pitchFamily="34" charset="0"/>
                          <a:cs typeface="Arial" panose="020B0604020202020204" pitchFamily="34" charset="0"/>
                        </a:rPr>
                        <a:t>70</a:t>
                      </a:r>
                    </a:p>
                  </a:txBody>
                  <a:tcPr anchor="ctr"/>
                </a:tc>
                <a:tc>
                  <a:txBody>
                    <a:bodyPr/>
                    <a:lstStyle/>
                    <a:p>
                      <a:pPr algn="ctr"/>
                      <a:r>
                        <a:rPr lang="en-US" sz="1200" b="1" dirty="0">
                          <a:latin typeface="Arial Narrow" panose="020B0606020202030204" pitchFamily="34" charset="0"/>
                          <a:cs typeface="Arial" panose="020B0604020202020204" pitchFamily="34" charset="0"/>
                        </a:rPr>
                        <a:t>71</a:t>
                      </a:r>
                    </a:p>
                  </a:txBody>
                  <a:tcPr anchor="ctr"/>
                </a:tc>
                <a:tc>
                  <a:txBody>
                    <a:bodyPr/>
                    <a:lstStyle/>
                    <a:p>
                      <a:pPr algn="ctr"/>
                      <a:r>
                        <a:rPr lang="en-US" sz="1200" b="1" dirty="0">
                          <a:latin typeface="Arial Narrow" panose="020B0606020202030204" pitchFamily="34" charset="0"/>
                          <a:cs typeface="Arial" panose="020B0604020202020204" pitchFamily="34" charset="0"/>
                        </a:rPr>
                        <a:t>72</a:t>
                      </a:r>
                    </a:p>
                  </a:txBody>
                  <a:tcPr anchor="ctr"/>
                </a:tc>
                <a:tc>
                  <a:txBody>
                    <a:bodyPr/>
                    <a:lstStyle/>
                    <a:p>
                      <a:pPr algn="ctr"/>
                      <a:r>
                        <a:rPr lang="en-US" sz="1200" b="1" dirty="0">
                          <a:latin typeface="Arial Narrow" panose="020B0606020202030204" pitchFamily="34" charset="0"/>
                          <a:cs typeface="Arial" panose="020B0604020202020204" pitchFamily="34" charset="0"/>
                        </a:rPr>
                        <a:t>73</a:t>
                      </a:r>
                    </a:p>
                  </a:txBody>
                  <a:tcPr anchor="ctr"/>
                </a:tc>
                <a:tc>
                  <a:txBody>
                    <a:bodyPr/>
                    <a:lstStyle/>
                    <a:p>
                      <a:pPr algn="ctr"/>
                      <a:r>
                        <a:rPr lang="en-US" sz="1200" b="1" dirty="0">
                          <a:latin typeface="Arial Narrow" panose="020B0606020202030204" pitchFamily="34" charset="0"/>
                          <a:cs typeface="Arial" panose="020B0604020202020204" pitchFamily="34" charset="0"/>
                        </a:rPr>
                        <a:t>74</a:t>
                      </a:r>
                    </a:p>
                  </a:txBody>
                  <a:tcPr anchor="ctr"/>
                </a:tc>
                <a:tc>
                  <a:txBody>
                    <a:bodyPr/>
                    <a:lstStyle/>
                    <a:p>
                      <a:pPr algn="ctr"/>
                      <a:r>
                        <a:rPr lang="en-US" sz="1200" b="1" dirty="0">
                          <a:latin typeface="Arial Narrow" panose="020B0606020202030204" pitchFamily="34" charset="0"/>
                          <a:cs typeface="Arial" panose="020B0604020202020204" pitchFamily="34" charset="0"/>
                        </a:rPr>
                        <a:t>75</a:t>
                      </a:r>
                    </a:p>
                  </a:txBody>
                  <a:tcPr anchor="ctr"/>
                </a:tc>
                <a:tc>
                  <a:txBody>
                    <a:bodyPr/>
                    <a:lstStyle/>
                    <a:p>
                      <a:pPr algn="ctr"/>
                      <a:r>
                        <a:rPr lang="en-US" sz="1200" b="1" dirty="0">
                          <a:latin typeface="Arial Narrow" panose="020B0606020202030204" pitchFamily="34" charset="0"/>
                          <a:cs typeface="Arial" panose="020B0604020202020204" pitchFamily="34" charset="0"/>
                        </a:rPr>
                        <a:t>76</a:t>
                      </a:r>
                    </a:p>
                  </a:txBody>
                  <a:tcPr anchor="ctr"/>
                </a:tc>
                <a:tc>
                  <a:txBody>
                    <a:bodyPr/>
                    <a:lstStyle/>
                    <a:p>
                      <a:pPr algn="ctr"/>
                      <a:r>
                        <a:rPr lang="en-US" sz="1200" b="1" dirty="0">
                          <a:latin typeface="Arial Narrow" panose="020B0606020202030204" pitchFamily="34" charset="0"/>
                          <a:cs typeface="Arial" panose="020B0604020202020204" pitchFamily="34" charset="0"/>
                        </a:rPr>
                        <a:t>77</a:t>
                      </a:r>
                    </a:p>
                  </a:txBody>
                  <a:tcPr anchor="ctr"/>
                </a:tc>
                <a:tc>
                  <a:txBody>
                    <a:bodyPr/>
                    <a:lstStyle/>
                    <a:p>
                      <a:pPr algn="ctr"/>
                      <a:r>
                        <a:rPr lang="en-US" sz="1200" b="1" dirty="0">
                          <a:latin typeface="Arial Narrow" panose="020B0606020202030204" pitchFamily="34" charset="0"/>
                          <a:cs typeface="Arial" panose="020B0604020202020204" pitchFamily="34" charset="0"/>
                        </a:rPr>
                        <a:t>78</a:t>
                      </a:r>
                    </a:p>
                  </a:txBody>
                  <a:tcPr anchor="ctr"/>
                </a:tc>
                <a:tc>
                  <a:txBody>
                    <a:bodyPr/>
                    <a:lstStyle/>
                    <a:p>
                      <a:pPr algn="ctr"/>
                      <a:r>
                        <a:rPr lang="en-US" sz="1200" b="1" dirty="0">
                          <a:latin typeface="Arial Narrow" panose="020B0606020202030204" pitchFamily="34" charset="0"/>
                          <a:cs typeface="Arial" panose="020B0604020202020204" pitchFamily="34" charset="0"/>
                        </a:rPr>
                        <a:t>79</a:t>
                      </a:r>
                    </a:p>
                  </a:txBody>
                  <a:tcPr anchor="ctr"/>
                </a:tc>
                <a:tc>
                  <a:txBody>
                    <a:bodyPr/>
                    <a:lstStyle/>
                    <a:p>
                      <a:pPr algn="ctr"/>
                      <a:r>
                        <a:rPr lang="en-US" sz="1200" b="1" dirty="0" err="1">
                          <a:latin typeface="Arial Narrow" panose="020B0606020202030204" pitchFamily="34" charset="0"/>
                          <a:cs typeface="Arial" panose="020B0604020202020204" pitchFamily="34" charset="0"/>
                        </a:rPr>
                        <a:t>7A</a:t>
                      </a:r>
                      <a:endParaRPr lang="en-US" sz="1200" b="1" dirty="0">
                        <a:latin typeface="Arial Narrow" panose="020B0606020202030204" pitchFamily="34" charset="0"/>
                        <a:cs typeface="Arial" panose="020B0604020202020204" pitchFamily="34" charset="0"/>
                      </a:endParaRPr>
                    </a:p>
                  </a:txBody>
                  <a:tcPr anchor="ctr"/>
                </a:tc>
                <a:extLst>
                  <a:ext uri="{0D108BD9-81ED-4DB2-BD59-A6C34878D82A}">
                    <a16:rowId xmlns:a16="http://schemas.microsoft.com/office/drawing/2014/main" val="10001"/>
                  </a:ext>
                </a:extLst>
              </a:tr>
            </a:tbl>
          </a:graphicData>
        </a:graphic>
      </p:graphicFrame>
      <p:sp>
        <p:nvSpPr>
          <p:cNvPr id="11" name="TextBox 10"/>
          <p:cNvSpPr txBox="1"/>
          <p:nvPr/>
        </p:nvSpPr>
        <p:spPr>
          <a:xfrm>
            <a:off x="3505200" y="2971800"/>
            <a:ext cx="4616970" cy="369332"/>
          </a:xfrm>
          <a:prstGeom prst="rect">
            <a:avLst/>
          </a:prstGeom>
          <a:noFill/>
        </p:spPr>
        <p:txBody>
          <a:bodyPr wrap="none" rtlCol="0">
            <a:spAutoFit/>
          </a:bodyPr>
          <a:lstStyle/>
          <a:p>
            <a:r>
              <a:rPr lang="en-US" b="1" dirty="0">
                <a:solidFill>
                  <a:srgbClr val="C00000"/>
                </a:solidFill>
                <a:latin typeface="Consolas" panose="020B0609020204030204" pitchFamily="49" charset="0"/>
                <a:cs typeface="Consolas" panose="020B0609020204030204" pitchFamily="49" charset="0"/>
              </a:rPr>
              <a:t>‘a’ – ‘A’ = </a:t>
            </a:r>
            <a:r>
              <a:rPr lang="en-US" b="1" dirty="0" err="1">
                <a:solidFill>
                  <a:srgbClr val="C00000"/>
                </a:solidFill>
                <a:latin typeface="Consolas" panose="020B0609020204030204" pitchFamily="49" charset="0"/>
                <a:cs typeface="Consolas" panose="020B0609020204030204" pitchFamily="49" charset="0"/>
              </a:rPr>
              <a:t>0x61</a:t>
            </a:r>
            <a:r>
              <a:rPr lang="en-US" b="1" dirty="0">
                <a:solidFill>
                  <a:srgbClr val="C00000"/>
                </a:solidFill>
                <a:latin typeface="Consolas" panose="020B0609020204030204" pitchFamily="49" charset="0"/>
                <a:cs typeface="Consolas" panose="020B0609020204030204" pitchFamily="49" charset="0"/>
              </a:rPr>
              <a:t> – </a:t>
            </a:r>
            <a:r>
              <a:rPr lang="en-US" b="1" dirty="0" err="1">
                <a:solidFill>
                  <a:srgbClr val="C00000"/>
                </a:solidFill>
                <a:latin typeface="Consolas" panose="020B0609020204030204" pitchFamily="49" charset="0"/>
                <a:cs typeface="Consolas" panose="020B0609020204030204" pitchFamily="49" charset="0"/>
              </a:rPr>
              <a:t>0x41</a:t>
            </a:r>
            <a:r>
              <a:rPr lang="en-US" b="1" dirty="0">
                <a:solidFill>
                  <a:srgbClr val="C00000"/>
                </a:solidFill>
                <a:latin typeface="Consolas" panose="020B0609020204030204" pitchFamily="49" charset="0"/>
                <a:cs typeface="Consolas" panose="020B0609020204030204" pitchFamily="49" charset="0"/>
              </a:rPr>
              <a:t> = </a:t>
            </a:r>
            <a:r>
              <a:rPr lang="en-US" b="1" dirty="0" err="1">
                <a:solidFill>
                  <a:srgbClr val="C00000"/>
                </a:solidFill>
                <a:latin typeface="Consolas" panose="020B0609020204030204" pitchFamily="49" charset="0"/>
                <a:cs typeface="Consolas" panose="020B0609020204030204" pitchFamily="49" charset="0"/>
              </a:rPr>
              <a:t>0x20</a:t>
            </a:r>
            <a:r>
              <a:rPr lang="en-US" b="1" dirty="0">
                <a:solidFill>
                  <a:srgbClr val="C00000"/>
                </a:solidFill>
                <a:latin typeface="Consolas" panose="020B0609020204030204" pitchFamily="49" charset="0"/>
                <a:cs typeface="Consolas" panose="020B0609020204030204" pitchFamily="49" charset="0"/>
              </a:rPr>
              <a:t> = 32</a:t>
            </a:r>
          </a:p>
        </p:txBody>
      </p:sp>
    </p:spTree>
    <p:extLst>
      <p:ext uri="{BB962C8B-B14F-4D97-AF65-F5344CB8AC3E}">
        <p14:creationId xmlns:p14="http://schemas.microsoft.com/office/powerpoint/2010/main" val="3705688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Unsigned Integers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a:t>
            </a:fld>
            <a:endParaRPr kumimoji="0" lang="en-US" dirty="0"/>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371600"/>
            <a:ext cx="4659567" cy="4485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5" name="Rectangle 4"/>
              <p:cNvSpPr/>
              <p:nvPr/>
            </p:nvSpPr>
            <p:spPr>
              <a:xfrm>
                <a:off x="6136242" y="4914348"/>
                <a:ext cx="4074559" cy="85369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a:rPr>
                            <m:t>𝟏𝟎𝟏𝟏</m:t>
                          </m:r>
                        </m:e>
                        <m:sub>
                          <m:r>
                            <a:rPr lang="en-US" sz="1600" b="1" i="1">
                              <a:latin typeface="Cambria Math"/>
                            </a:rPr>
                            <m:t>𝟐</m:t>
                          </m:r>
                        </m:sub>
                      </m:sSub>
                      <m:r>
                        <m:rPr>
                          <m:aln/>
                        </m:rPr>
                        <a:rPr lang="en-US" sz="1600" b="1" i="1">
                          <a:latin typeface="Cambria Math"/>
                        </a:rPr>
                        <m:t>=</m:t>
                      </m:r>
                      <m:r>
                        <a:rPr lang="en-US" sz="1600" b="1" i="1">
                          <a:solidFill>
                            <a:srgbClr val="FF0000"/>
                          </a:solidFill>
                          <a:latin typeface="Cambria Math"/>
                        </a:rPr>
                        <m:t>𝟏</m:t>
                      </m:r>
                      <m:sSup>
                        <m:sSupPr>
                          <m:ctrlPr>
                            <a:rPr lang="en-US" sz="1600" b="1" i="1">
                              <a:latin typeface="Cambria Math" panose="02040503050406030204" pitchFamily="18" charset="0"/>
                            </a:rPr>
                          </m:ctrlPr>
                        </m:sSupPr>
                        <m:e>
                          <m:r>
                            <a:rPr lang="en-US" sz="1600" b="1" i="1">
                              <a:latin typeface="Cambria Math"/>
                            </a:rPr>
                            <m:t>×</m:t>
                          </m:r>
                          <m:r>
                            <a:rPr lang="en-US" sz="1600" b="1" i="1">
                              <a:latin typeface="Cambria Math"/>
                            </a:rPr>
                            <m:t>𝟐</m:t>
                          </m:r>
                        </m:e>
                        <m:sup>
                          <m:r>
                            <a:rPr lang="en-US" sz="1600" b="1" i="1">
                              <a:latin typeface="Cambria Math"/>
                            </a:rPr>
                            <m:t>𝟑</m:t>
                          </m:r>
                        </m:sup>
                      </m:sSup>
                      <m:r>
                        <a:rPr lang="en-US" sz="1600" b="1" i="1">
                          <a:latin typeface="Cambria Math"/>
                        </a:rPr>
                        <m:t>+</m:t>
                      </m:r>
                      <m:r>
                        <a:rPr lang="en-US" sz="1600" b="1" i="1">
                          <a:solidFill>
                            <a:srgbClr val="FF0000"/>
                          </a:solidFill>
                          <a:latin typeface="Cambria Math"/>
                        </a:rPr>
                        <m:t>𝟎</m:t>
                      </m:r>
                      <m:sSup>
                        <m:sSupPr>
                          <m:ctrlPr>
                            <a:rPr lang="en-US" sz="1600" b="1" i="1">
                              <a:latin typeface="Cambria Math" panose="02040503050406030204" pitchFamily="18" charset="0"/>
                            </a:rPr>
                          </m:ctrlPr>
                        </m:sSupPr>
                        <m:e>
                          <m:r>
                            <a:rPr lang="en-US" sz="1600" b="1" i="1">
                              <a:latin typeface="Cambria Math"/>
                            </a:rPr>
                            <m:t>×</m:t>
                          </m:r>
                          <m:r>
                            <a:rPr lang="en-US" sz="1600" b="1" i="1">
                              <a:latin typeface="Cambria Math"/>
                            </a:rPr>
                            <m:t>𝟐</m:t>
                          </m:r>
                        </m:e>
                        <m:sup>
                          <m:r>
                            <a:rPr lang="en-US" sz="1600" b="1" i="1">
                              <a:latin typeface="Cambria Math"/>
                            </a:rPr>
                            <m:t>𝟐</m:t>
                          </m:r>
                        </m:sup>
                      </m:sSup>
                      <m:r>
                        <a:rPr lang="en-US" sz="1600" b="1" i="1">
                          <a:latin typeface="Cambria Math"/>
                        </a:rPr>
                        <m:t>+</m:t>
                      </m:r>
                      <m:r>
                        <a:rPr lang="en-US" sz="1600" b="1" i="1">
                          <a:solidFill>
                            <a:srgbClr val="FF0000"/>
                          </a:solidFill>
                          <a:latin typeface="Cambria Math"/>
                        </a:rPr>
                        <m:t>𝟏</m:t>
                      </m:r>
                      <m:sSup>
                        <m:sSupPr>
                          <m:ctrlPr>
                            <a:rPr lang="en-US" sz="1600" b="1" i="1">
                              <a:latin typeface="Cambria Math" panose="02040503050406030204" pitchFamily="18" charset="0"/>
                            </a:rPr>
                          </m:ctrlPr>
                        </m:sSupPr>
                        <m:e>
                          <m:r>
                            <a:rPr lang="en-US" sz="1600" b="1" i="1">
                              <a:latin typeface="Cambria Math"/>
                            </a:rPr>
                            <m:t>×</m:t>
                          </m:r>
                          <m:r>
                            <a:rPr lang="en-US" sz="1600" b="1" i="1">
                              <a:latin typeface="Cambria Math"/>
                            </a:rPr>
                            <m:t>𝟐</m:t>
                          </m:r>
                        </m:e>
                        <m:sup>
                          <m:r>
                            <a:rPr lang="en-US" sz="1600" b="1" i="1">
                              <a:latin typeface="Cambria Math"/>
                            </a:rPr>
                            <m:t>𝟏</m:t>
                          </m:r>
                        </m:sup>
                      </m:sSup>
                      <m:r>
                        <a:rPr lang="en-US" sz="1600" b="1" i="1">
                          <a:latin typeface="Cambria Math"/>
                        </a:rPr>
                        <m:t>+ </m:t>
                      </m:r>
                      <m:r>
                        <a:rPr lang="en-US" sz="1600" b="1" i="1">
                          <a:solidFill>
                            <a:srgbClr val="FF0000"/>
                          </a:solidFill>
                          <a:latin typeface="Cambria Math"/>
                        </a:rPr>
                        <m:t>𝟏</m:t>
                      </m:r>
                      <m:sSup>
                        <m:sSupPr>
                          <m:ctrlPr>
                            <a:rPr lang="en-US" sz="1600" b="1" i="1">
                              <a:latin typeface="Cambria Math" panose="02040503050406030204" pitchFamily="18" charset="0"/>
                            </a:rPr>
                          </m:ctrlPr>
                        </m:sSupPr>
                        <m:e>
                          <m:r>
                            <a:rPr lang="en-US" sz="1600" b="1" i="1">
                              <a:latin typeface="Cambria Math"/>
                            </a:rPr>
                            <m:t>×</m:t>
                          </m:r>
                          <m:r>
                            <a:rPr lang="en-US" sz="1600" b="1" i="1">
                              <a:latin typeface="Cambria Math"/>
                            </a:rPr>
                            <m:t>𝟐</m:t>
                          </m:r>
                        </m:e>
                        <m:sup>
                          <m:r>
                            <a:rPr lang="en-US" sz="1600" b="1" i="1">
                              <a:latin typeface="Cambria Math"/>
                            </a:rPr>
                            <m:t>𝟎</m:t>
                          </m:r>
                        </m:sup>
                      </m:sSup>
                    </m:oMath>
                    <m:oMath xmlns:m="http://schemas.openxmlformats.org/officeDocument/2006/math">
                      <m:r>
                        <m:rPr>
                          <m:aln/>
                        </m:rPr>
                        <a:rPr lang="en-US" sz="1600" b="1" i="1">
                          <a:latin typeface="Cambria Math"/>
                        </a:rPr>
                        <m:t>=</m:t>
                      </m:r>
                      <m:r>
                        <a:rPr lang="en-US" sz="1600" b="1" i="1">
                          <a:latin typeface="Cambria Math"/>
                        </a:rPr>
                        <m:t>𝟖</m:t>
                      </m:r>
                      <m:r>
                        <a:rPr lang="en-US" sz="1600" b="1" i="1">
                          <a:latin typeface="Cambria Math"/>
                        </a:rPr>
                        <m:t>+</m:t>
                      </m:r>
                      <m:r>
                        <a:rPr lang="en-US" sz="1600" b="1" i="1">
                          <a:latin typeface="Cambria Math"/>
                        </a:rPr>
                        <m:t>𝟐</m:t>
                      </m:r>
                      <m:r>
                        <a:rPr lang="en-US" sz="1600" b="1" i="1">
                          <a:latin typeface="Cambria Math"/>
                        </a:rPr>
                        <m:t>+</m:t>
                      </m:r>
                      <m:r>
                        <a:rPr lang="en-US" sz="1600" b="1" i="1">
                          <a:latin typeface="Cambria Math"/>
                        </a:rPr>
                        <m:t>𝟏</m:t>
                      </m:r>
                    </m:oMath>
                    <m:oMath xmlns:m="http://schemas.openxmlformats.org/officeDocument/2006/math">
                      <m:r>
                        <m:rPr>
                          <m:aln/>
                        </m:rPr>
                        <a:rPr lang="en-US" sz="1600" b="1" i="1">
                          <a:latin typeface="Cambria Math"/>
                        </a:rPr>
                        <m:t>=</m:t>
                      </m:r>
                      <m:r>
                        <a:rPr lang="en-US" sz="1600" b="1" i="1">
                          <a:latin typeface="Cambria Math"/>
                        </a:rPr>
                        <m:t>𝟏𝟏</m:t>
                      </m:r>
                    </m:oMath>
                  </m:oMathPara>
                </a14:m>
                <a:endParaRPr lang="en-US" sz="1600" b="1" dirty="0"/>
              </a:p>
            </p:txBody>
          </p:sp>
        </mc:Choice>
        <mc:Fallback xmlns="">
          <p:sp>
            <p:nvSpPr>
              <p:cNvPr id="5" name="Rectangle 4"/>
              <p:cNvSpPr>
                <a:spLocks noRot="1" noChangeAspect="1" noMove="1" noResize="1" noEditPoints="1" noAdjustHandles="1" noChangeArrowheads="1" noChangeShapeType="1" noTextEdit="1"/>
              </p:cNvSpPr>
              <p:nvPr/>
            </p:nvSpPr>
            <p:spPr>
              <a:xfrm>
                <a:off x="6136242" y="4914348"/>
                <a:ext cx="4074559" cy="853695"/>
              </a:xfrm>
              <a:prstGeom prst="rect">
                <a:avLst/>
              </a:prstGeom>
              <a:blipFill>
                <a:blip r:embed="rId3"/>
                <a:stretch>
                  <a:fillRect/>
                </a:stretch>
              </a:blipFill>
            </p:spPr>
            <p:txBody>
              <a:bodyPr/>
              <a:lstStyle/>
              <a:p>
                <a:r>
                  <a:rPr lang="en-US">
                    <a:noFill/>
                  </a:rPr>
                  <a:t> </a:t>
                </a:r>
              </a:p>
            </p:txBody>
          </p:sp>
        </mc:Fallback>
      </mc:AlternateContent>
      <p:sp>
        <p:nvSpPr>
          <p:cNvPr id="6" name="TextBox 5"/>
          <p:cNvSpPr txBox="1"/>
          <p:nvPr/>
        </p:nvSpPr>
        <p:spPr>
          <a:xfrm>
            <a:off x="6420980" y="4450650"/>
            <a:ext cx="3789820" cy="369332"/>
          </a:xfrm>
          <a:prstGeom prst="rect">
            <a:avLst/>
          </a:prstGeom>
          <a:noFill/>
        </p:spPr>
        <p:txBody>
          <a:bodyPr wrap="none" rtlCol="0">
            <a:spAutoFit/>
          </a:bodyPr>
          <a:lstStyle/>
          <a:p>
            <a:r>
              <a:rPr lang="en-US" b="1" dirty="0"/>
              <a:t>Convert from Binary to Decimal: </a:t>
            </a:r>
          </a:p>
        </p:txBody>
      </p:sp>
      <p:sp>
        <p:nvSpPr>
          <p:cNvPr id="4" name="TextBox 3"/>
          <p:cNvSpPr txBox="1"/>
          <p:nvPr/>
        </p:nvSpPr>
        <p:spPr>
          <a:xfrm>
            <a:off x="2989397" y="5911334"/>
            <a:ext cx="2320507" cy="369332"/>
          </a:xfrm>
          <a:prstGeom prst="rect">
            <a:avLst/>
          </a:prstGeom>
          <a:noFill/>
        </p:spPr>
        <p:txBody>
          <a:bodyPr wrap="none" rtlCol="0">
            <a:spAutoFit/>
          </a:bodyPr>
          <a:lstStyle/>
          <a:p>
            <a:r>
              <a:rPr lang="en-US" dirty="0"/>
              <a:t>Five-bit binary integers</a:t>
            </a:r>
          </a:p>
        </p:txBody>
      </p:sp>
      <p:sp>
        <p:nvSpPr>
          <p:cNvPr id="7" name="Rectangle 6">
            <a:extLst>
              <a:ext uri="{FF2B5EF4-FFF2-40B4-BE49-F238E27FC236}">
                <a16:creationId xmlns:a16="http://schemas.microsoft.com/office/drawing/2014/main" id="{741C23C9-59AF-BB4E-B5EE-16A2556C40FE}"/>
              </a:ext>
            </a:extLst>
          </p:cNvPr>
          <p:cNvSpPr/>
          <p:nvPr/>
        </p:nvSpPr>
        <p:spPr>
          <a:xfrm rot="1567755">
            <a:off x="4971416" y="4532473"/>
            <a:ext cx="1293773" cy="383854"/>
          </a:xfrm>
          <a:prstGeom prst="rect">
            <a:avLst/>
          </a:prstGeom>
          <a:noFill/>
          <a:ln w="38100">
            <a:solidFill>
              <a:srgbClr val="FF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2147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15B04-437F-474A-B7BE-D630BA3FEA18}"/>
              </a:ext>
            </a:extLst>
          </p:cNvPr>
          <p:cNvSpPr>
            <a:spLocks noGrp="1"/>
          </p:cNvSpPr>
          <p:nvPr>
            <p:ph type="title"/>
          </p:nvPr>
        </p:nvSpPr>
        <p:spPr/>
        <p:txBody>
          <a:bodyPr/>
          <a:lstStyle/>
          <a:p>
            <a:r>
              <a:rPr lang="en-US" dirty="0"/>
              <a:t>Range of Unsigned Integers</a:t>
            </a:r>
          </a:p>
        </p:txBody>
      </p:sp>
      <p:sp>
        <p:nvSpPr>
          <p:cNvPr id="3" name="Slide Number Placeholder 2">
            <a:extLst>
              <a:ext uri="{FF2B5EF4-FFF2-40B4-BE49-F238E27FC236}">
                <a16:creationId xmlns:a16="http://schemas.microsoft.com/office/drawing/2014/main" id="{CD769408-F06B-B447-9D5C-D530E6861A14}"/>
              </a:ext>
            </a:extLst>
          </p:cNvPr>
          <p:cNvSpPr>
            <a:spLocks noGrp="1"/>
          </p:cNvSpPr>
          <p:nvPr>
            <p:ph type="sldNum" sz="quarter" idx="12"/>
          </p:nvPr>
        </p:nvSpPr>
        <p:spPr/>
        <p:txBody>
          <a:bodyPr/>
          <a:lstStyle/>
          <a:p>
            <a:fld id="{EA7C8D44-3667-46F6-9772-CC52308E2A7F}" type="slidenum">
              <a:rPr kumimoji="0" lang="en-US" smtClean="0"/>
              <a:pPr/>
              <a:t>5</a:t>
            </a:fld>
            <a:endParaRPr kumimoji="0" lang="en-US" dirty="0"/>
          </a:p>
        </p:txBody>
      </p:sp>
      <p:graphicFrame>
        <p:nvGraphicFramePr>
          <p:cNvPr id="5" name="Table 4">
            <a:extLst>
              <a:ext uri="{FF2B5EF4-FFF2-40B4-BE49-F238E27FC236}">
                <a16:creationId xmlns:a16="http://schemas.microsoft.com/office/drawing/2014/main" id="{BC24311B-E1D8-904F-8F58-7536EEABD684}"/>
              </a:ext>
            </a:extLst>
          </p:cNvPr>
          <p:cNvGraphicFramePr>
            <a:graphicFrameLocks noGrp="1"/>
          </p:cNvGraphicFramePr>
          <p:nvPr>
            <p:extLst>
              <p:ext uri="{D42A27DB-BD31-4B8C-83A1-F6EECF244321}">
                <p14:modId xmlns:p14="http://schemas.microsoft.com/office/powerpoint/2010/main" val="1317694449"/>
              </p:ext>
            </p:extLst>
          </p:nvPr>
        </p:nvGraphicFramePr>
        <p:xfrm>
          <a:off x="1905000" y="4059698"/>
          <a:ext cx="8458200" cy="2112500"/>
        </p:xfrm>
        <a:graphic>
          <a:graphicData uri="http://schemas.openxmlformats.org/drawingml/2006/table">
            <a:tbl>
              <a:tblPr firstRow="1" bandRow="1">
                <a:tableStyleId>{5C22544A-7EE6-4342-B048-85BDC9FD1C3A}</a:tableStyleId>
              </a:tblPr>
              <a:tblGrid>
                <a:gridCol w="2608604">
                  <a:extLst>
                    <a:ext uri="{9D8B030D-6E8A-4147-A177-3AD203B41FA5}">
                      <a16:colId xmlns:a16="http://schemas.microsoft.com/office/drawing/2014/main" val="3190717045"/>
                    </a:ext>
                  </a:extLst>
                </a:gridCol>
                <a:gridCol w="4175577">
                  <a:extLst>
                    <a:ext uri="{9D8B030D-6E8A-4147-A177-3AD203B41FA5}">
                      <a16:colId xmlns:a16="http://schemas.microsoft.com/office/drawing/2014/main" val="1430391139"/>
                    </a:ext>
                  </a:extLst>
                </a:gridCol>
                <a:gridCol w="1674019">
                  <a:extLst>
                    <a:ext uri="{9D8B030D-6E8A-4147-A177-3AD203B41FA5}">
                      <a16:colId xmlns:a16="http://schemas.microsoft.com/office/drawing/2014/main" val="2800719782"/>
                    </a:ext>
                  </a:extLst>
                </a:gridCol>
              </a:tblGrid>
              <a:tr h="422500">
                <a:tc>
                  <a:txBody>
                    <a:bodyPr/>
                    <a:lstStyle/>
                    <a:p>
                      <a:r>
                        <a:rPr lang="en-US" dirty="0"/>
                        <a:t>Storage Size</a:t>
                      </a:r>
                    </a:p>
                  </a:txBody>
                  <a:tcPr/>
                </a:tc>
                <a:tc>
                  <a:txBody>
                    <a:bodyPr/>
                    <a:lstStyle/>
                    <a:p>
                      <a:r>
                        <a:rPr lang="en-US" dirty="0"/>
                        <a:t>Range</a:t>
                      </a:r>
                    </a:p>
                  </a:txBody>
                  <a:tcPr/>
                </a:tc>
                <a:tc>
                  <a:txBody>
                    <a:bodyPr/>
                    <a:lstStyle/>
                    <a:p>
                      <a:r>
                        <a:rPr lang="en-US" dirty="0"/>
                        <a:t>Powers of 2</a:t>
                      </a:r>
                    </a:p>
                  </a:txBody>
                  <a:tcPr/>
                </a:tc>
                <a:extLst>
                  <a:ext uri="{0D108BD9-81ED-4DB2-BD59-A6C34878D82A}">
                    <a16:rowId xmlns:a16="http://schemas.microsoft.com/office/drawing/2014/main" val="620067711"/>
                  </a:ext>
                </a:extLst>
              </a:tr>
              <a:tr h="422500">
                <a:tc>
                  <a:txBody>
                    <a:bodyPr/>
                    <a:lstStyle/>
                    <a:p>
                      <a:r>
                        <a:rPr lang="en-US" dirty="0"/>
                        <a:t>Unsigned Byte</a:t>
                      </a:r>
                    </a:p>
                  </a:txBody>
                  <a:tcPr/>
                </a:tc>
                <a:tc>
                  <a:txBody>
                    <a:bodyPr/>
                    <a:lstStyle/>
                    <a:p>
                      <a:r>
                        <a:rPr lang="en-US" dirty="0">
                          <a:latin typeface="Consolas" panose="020B0609020204030204" pitchFamily="49" charset="0"/>
                          <a:cs typeface="Consolas" panose="020B0609020204030204" pitchFamily="49" charset="0"/>
                        </a:rPr>
                        <a:t>0 to 255</a:t>
                      </a:r>
                    </a:p>
                  </a:txBody>
                  <a:tcPr/>
                </a:tc>
                <a:tc>
                  <a:txBody>
                    <a:bodyPr/>
                    <a:lstStyle/>
                    <a:p>
                      <a:r>
                        <a:rPr lang="en-US" dirty="0">
                          <a:latin typeface="Consolas" panose="020B0609020204030204" pitchFamily="49" charset="0"/>
                          <a:cs typeface="Consolas" panose="020B0609020204030204" pitchFamily="49" charset="0"/>
                        </a:rPr>
                        <a:t>0 to 2</a:t>
                      </a:r>
                      <a:r>
                        <a:rPr lang="en-US" baseline="30000" dirty="0">
                          <a:latin typeface="Consolas" panose="020B0609020204030204" pitchFamily="49" charset="0"/>
                          <a:cs typeface="Consolas" panose="020B0609020204030204" pitchFamily="49" charset="0"/>
                        </a:rPr>
                        <a:t>8</a:t>
                      </a:r>
                      <a:r>
                        <a:rPr lang="en-US" dirty="0">
                          <a:latin typeface="Consolas" panose="020B0609020204030204" pitchFamily="49" charset="0"/>
                          <a:cs typeface="Consolas" panose="020B0609020204030204" pitchFamily="49" charset="0"/>
                        </a:rPr>
                        <a:t>-1</a:t>
                      </a:r>
                    </a:p>
                  </a:txBody>
                  <a:tcPr/>
                </a:tc>
                <a:extLst>
                  <a:ext uri="{0D108BD9-81ED-4DB2-BD59-A6C34878D82A}">
                    <a16:rowId xmlns:a16="http://schemas.microsoft.com/office/drawing/2014/main" val="1374279697"/>
                  </a:ext>
                </a:extLst>
              </a:tr>
              <a:tr h="422500">
                <a:tc>
                  <a:txBody>
                    <a:bodyPr/>
                    <a:lstStyle/>
                    <a:p>
                      <a:r>
                        <a:rPr lang="en-US" dirty="0"/>
                        <a:t>Unsigned Halfword</a:t>
                      </a:r>
                    </a:p>
                  </a:txBody>
                  <a:tcPr/>
                </a:tc>
                <a:tc>
                  <a:txBody>
                    <a:bodyPr/>
                    <a:lstStyle/>
                    <a:p>
                      <a:r>
                        <a:rPr lang="en-US" dirty="0">
                          <a:latin typeface="Consolas" panose="020B0609020204030204" pitchFamily="49" charset="0"/>
                          <a:cs typeface="Consolas" panose="020B0609020204030204" pitchFamily="49" charset="0"/>
                        </a:rPr>
                        <a:t>0 to 65,535</a:t>
                      </a:r>
                    </a:p>
                  </a:txBody>
                  <a:tcPr/>
                </a:tc>
                <a:tc>
                  <a:txBody>
                    <a:bodyPr/>
                    <a:lstStyle/>
                    <a:p>
                      <a:r>
                        <a:rPr lang="en-US" dirty="0">
                          <a:latin typeface="Consolas" panose="020B0609020204030204" pitchFamily="49" charset="0"/>
                          <a:cs typeface="Consolas" panose="020B0609020204030204" pitchFamily="49" charset="0"/>
                        </a:rPr>
                        <a:t>0 to 2</a:t>
                      </a:r>
                      <a:r>
                        <a:rPr lang="en-US" baseline="30000" dirty="0">
                          <a:latin typeface="Consolas" panose="020B0609020204030204" pitchFamily="49" charset="0"/>
                          <a:cs typeface="Consolas" panose="020B0609020204030204" pitchFamily="49" charset="0"/>
                        </a:rPr>
                        <a:t>16</a:t>
                      </a:r>
                      <a:r>
                        <a:rPr lang="en-US" dirty="0">
                          <a:latin typeface="Consolas" panose="020B0609020204030204" pitchFamily="49" charset="0"/>
                          <a:cs typeface="Consolas" panose="020B0609020204030204" pitchFamily="49" charset="0"/>
                        </a:rPr>
                        <a:t>-1</a:t>
                      </a:r>
                    </a:p>
                  </a:txBody>
                  <a:tcPr/>
                </a:tc>
                <a:extLst>
                  <a:ext uri="{0D108BD9-81ED-4DB2-BD59-A6C34878D82A}">
                    <a16:rowId xmlns:a16="http://schemas.microsoft.com/office/drawing/2014/main" val="3695154742"/>
                  </a:ext>
                </a:extLst>
              </a:tr>
              <a:tr h="422500">
                <a:tc>
                  <a:txBody>
                    <a:bodyPr/>
                    <a:lstStyle/>
                    <a:p>
                      <a:r>
                        <a:rPr lang="en-US" dirty="0"/>
                        <a:t>Unsigned Word</a:t>
                      </a:r>
                    </a:p>
                  </a:txBody>
                  <a:tcPr/>
                </a:tc>
                <a:tc>
                  <a:txBody>
                    <a:bodyPr/>
                    <a:lstStyle/>
                    <a:p>
                      <a:r>
                        <a:rPr lang="en-US" dirty="0">
                          <a:latin typeface="Consolas" panose="020B0609020204030204" pitchFamily="49" charset="0"/>
                          <a:cs typeface="Consolas" panose="020B0609020204030204" pitchFamily="49" charset="0"/>
                        </a:rPr>
                        <a:t>0 to 4,294,967,295 </a:t>
                      </a:r>
                    </a:p>
                  </a:txBody>
                  <a:tcPr/>
                </a:tc>
                <a:tc>
                  <a:txBody>
                    <a:bodyPr/>
                    <a:lstStyle/>
                    <a:p>
                      <a:r>
                        <a:rPr lang="en-US" dirty="0">
                          <a:latin typeface="Consolas" panose="020B0609020204030204" pitchFamily="49" charset="0"/>
                          <a:cs typeface="Consolas" panose="020B0609020204030204" pitchFamily="49" charset="0"/>
                        </a:rPr>
                        <a:t>0 to 2</a:t>
                      </a:r>
                      <a:r>
                        <a:rPr lang="en-US" baseline="30000" dirty="0">
                          <a:latin typeface="Consolas" panose="020B0609020204030204" pitchFamily="49" charset="0"/>
                          <a:cs typeface="Consolas" panose="020B0609020204030204" pitchFamily="49" charset="0"/>
                        </a:rPr>
                        <a:t>32</a:t>
                      </a:r>
                      <a:r>
                        <a:rPr lang="en-US" dirty="0">
                          <a:latin typeface="Consolas" panose="020B0609020204030204" pitchFamily="49" charset="0"/>
                          <a:cs typeface="Consolas" panose="020B0609020204030204" pitchFamily="49" charset="0"/>
                        </a:rPr>
                        <a:t>-1</a:t>
                      </a:r>
                    </a:p>
                  </a:txBody>
                  <a:tcPr/>
                </a:tc>
                <a:extLst>
                  <a:ext uri="{0D108BD9-81ED-4DB2-BD59-A6C34878D82A}">
                    <a16:rowId xmlns:a16="http://schemas.microsoft.com/office/drawing/2014/main" val="3261474874"/>
                  </a:ext>
                </a:extLst>
              </a:tr>
              <a:tr h="422500">
                <a:tc>
                  <a:txBody>
                    <a:bodyPr/>
                    <a:lstStyle/>
                    <a:p>
                      <a:r>
                        <a:rPr lang="en-US" dirty="0"/>
                        <a:t>Unsigned Double-word</a:t>
                      </a:r>
                    </a:p>
                  </a:txBody>
                  <a:tcPr/>
                </a:tc>
                <a:tc>
                  <a:txBody>
                    <a:bodyPr/>
                    <a:lstStyle/>
                    <a:p>
                      <a:r>
                        <a:rPr lang="en-US" dirty="0">
                          <a:latin typeface="Consolas" panose="020B0609020204030204" pitchFamily="49" charset="0"/>
                          <a:cs typeface="Consolas" panose="020B0609020204030204" pitchFamily="49" charset="0"/>
                        </a:rPr>
                        <a:t>0 to 18,446,744,073,709,551,615</a:t>
                      </a:r>
                    </a:p>
                  </a:txBody>
                  <a:tcPr/>
                </a:tc>
                <a:tc>
                  <a:txBody>
                    <a:bodyPr/>
                    <a:lstStyle/>
                    <a:p>
                      <a:r>
                        <a:rPr lang="en-US" dirty="0">
                          <a:latin typeface="Consolas" panose="020B0609020204030204" pitchFamily="49" charset="0"/>
                          <a:cs typeface="Consolas" panose="020B0609020204030204" pitchFamily="49" charset="0"/>
                        </a:rPr>
                        <a:t>0 to 2</a:t>
                      </a:r>
                      <a:r>
                        <a:rPr lang="en-US" baseline="30000" dirty="0">
                          <a:latin typeface="Consolas" panose="020B0609020204030204" pitchFamily="49" charset="0"/>
                          <a:cs typeface="Consolas" panose="020B0609020204030204" pitchFamily="49" charset="0"/>
                        </a:rPr>
                        <a:t>64</a:t>
                      </a:r>
                      <a:r>
                        <a:rPr lang="en-US" dirty="0">
                          <a:latin typeface="Consolas" panose="020B0609020204030204" pitchFamily="49" charset="0"/>
                          <a:cs typeface="Consolas" panose="020B0609020204030204" pitchFamily="49" charset="0"/>
                        </a:rPr>
                        <a:t>-1</a:t>
                      </a:r>
                    </a:p>
                  </a:txBody>
                  <a:tcPr/>
                </a:tc>
                <a:extLst>
                  <a:ext uri="{0D108BD9-81ED-4DB2-BD59-A6C34878D82A}">
                    <a16:rowId xmlns:a16="http://schemas.microsoft.com/office/drawing/2014/main" val="2526923844"/>
                  </a:ext>
                </a:extLst>
              </a:tr>
            </a:tbl>
          </a:graphicData>
        </a:graphic>
      </p:graphicFrame>
      <p:pic>
        <p:nvPicPr>
          <p:cNvPr id="6" name="Picture 2">
            <a:extLst>
              <a:ext uri="{FF2B5EF4-FFF2-40B4-BE49-F238E27FC236}">
                <a16:creationId xmlns:a16="http://schemas.microsoft.com/office/drawing/2014/main" id="{7ED386D6-DCF5-5F49-B79D-9DCD839335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1" y="1321897"/>
            <a:ext cx="7307465"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4964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Unsigned Integers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a:t>
            </a:fld>
            <a:endParaRPr kumimoji="0" lang="en-US" dirty="0"/>
          </a:p>
        </p:txBody>
      </p:sp>
      <p:sp>
        <p:nvSpPr>
          <p:cNvPr id="6" name="TextBox 5"/>
          <p:cNvSpPr txBox="1"/>
          <p:nvPr/>
        </p:nvSpPr>
        <p:spPr>
          <a:xfrm>
            <a:off x="1828801" y="1302199"/>
            <a:ext cx="3159839" cy="369332"/>
          </a:xfrm>
          <a:prstGeom prst="rect">
            <a:avLst/>
          </a:prstGeom>
          <a:noFill/>
        </p:spPr>
        <p:txBody>
          <a:bodyPr wrap="none" rtlCol="0">
            <a:spAutoFit/>
          </a:bodyPr>
          <a:lstStyle/>
          <a:p>
            <a:r>
              <a:rPr lang="en-US" b="1" dirty="0">
                <a:solidFill>
                  <a:srgbClr val="C00000"/>
                </a:solidFill>
              </a:rPr>
              <a:t>Convert Decimal to Binary </a:t>
            </a:r>
          </a:p>
        </p:txBody>
      </p:sp>
      <p:pic>
        <p:nvPicPr>
          <p:cNvPr id="399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2744" y="2514600"/>
            <a:ext cx="3810857" cy="3088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3155265" y="5794087"/>
            <a:ext cx="1715534" cy="369332"/>
          </a:xfrm>
          <a:prstGeom prst="rect">
            <a:avLst/>
          </a:prstGeom>
        </p:spPr>
        <p:txBody>
          <a:bodyPr wrap="none">
            <a:spAutoFit/>
          </a:bodyPr>
          <a:lstStyle/>
          <a:p>
            <a:r>
              <a:rPr lang="en-US" b="1" dirty="0">
                <a:solidFill>
                  <a:srgbClr val="0000FF"/>
                </a:solidFill>
              </a:rPr>
              <a:t>52</a:t>
            </a:r>
            <a:r>
              <a:rPr lang="en-US" b="1" baseline="-25000" dirty="0"/>
              <a:t>10</a:t>
            </a:r>
            <a:r>
              <a:rPr lang="en-US" b="1" dirty="0"/>
              <a:t> = </a:t>
            </a:r>
            <a:r>
              <a:rPr lang="en-US" b="1" dirty="0">
                <a:solidFill>
                  <a:srgbClr val="C00000"/>
                </a:solidFill>
              </a:rPr>
              <a:t>110100</a:t>
            </a:r>
            <a:r>
              <a:rPr lang="en-US" b="1" baseline="-25000" dirty="0"/>
              <a:t>2</a:t>
            </a:r>
            <a:endParaRPr lang="en-US" b="1" dirty="0"/>
          </a:p>
        </p:txBody>
      </p:sp>
      <p:sp>
        <p:nvSpPr>
          <p:cNvPr id="11" name="Rectangle 10"/>
          <p:cNvSpPr/>
          <p:nvPr/>
        </p:nvSpPr>
        <p:spPr>
          <a:xfrm>
            <a:off x="3323580" y="1920654"/>
            <a:ext cx="1378904" cy="369332"/>
          </a:xfrm>
          <a:prstGeom prst="rect">
            <a:avLst/>
          </a:prstGeom>
        </p:spPr>
        <p:txBody>
          <a:bodyPr wrap="none">
            <a:spAutoFit/>
          </a:bodyPr>
          <a:lstStyle/>
          <a:p>
            <a:r>
              <a:rPr lang="en-US" b="1" dirty="0"/>
              <a:t>Example 1 </a:t>
            </a:r>
          </a:p>
        </p:txBody>
      </p:sp>
      <p:grpSp>
        <p:nvGrpSpPr>
          <p:cNvPr id="13" name="Group 12"/>
          <p:cNvGrpSpPr/>
          <p:nvPr/>
        </p:nvGrpSpPr>
        <p:grpSpPr>
          <a:xfrm>
            <a:off x="6324601" y="1302200"/>
            <a:ext cx="4272503" cy="5022401"/>
            <a:chOff x="4800600" y="1302199"/>
            <a:chExt cx="4272503" cy="5022401"/>
          </a:xfrm>
        </p:grpSpPr>
        <p:pic>
          <p:nvPicPr>
            <p:cNvPr id="399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8171" y="2289986"/>
              <a:ext cx="4144932" cy="3274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6"/>
            <p:cNvCxnSpPr/>
            <p:nvPr/>
          </p:nvCxnSpPr>
          <p:spPr>
            <a:xfrm>
              <a:off x="4800600" y="1302199"/>
              <a:ext cx="0" cy="5022401"/>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203659" y="5799224"/>
              <a:ext cx="1715534" cy="369332"/>
            </a:xfrm>
            <a:prstGeom prst="rect">
              <a:avLst/>
            </a:prstGeom>
          </p:spPr>
          <p:txBody>
            <a:bodyPr wrap="none">
              <a:spAutoFit/>
            </a:bodyPr>
            <a:lstStyle/>
            <a:p>
              <a:r>
                <a:rPr lang="en-US" b="1" dirty="0">
                  <a:solidFill>
                    <a:srgbClr val="0000FF"/>
                  </a:solidFill>
                </a:rPr>
                <a:t>32</a:t>
              </a:r>
              <a:r>
                <a:rPr lang="en-US" b="1" baseline="-25000" dirty="0"/>
                <a:t>10</a:t>
              </a:r>
              <a:r>
                <a:rPr lang="en-US" b="1" dirty="0"/>
                <a:t> = </a:t>
              </a:r>
              <a:r>
                <a:rPr lang="en-US" b="1" dirty="0">
                  <a:solidFill>
                    <a:srgbClr val="C00000"/>
                  </a:solidFill>
                </a:rPr>
                <a:t>100000</a:t>
              </a:r>
              <a:r>
                <a:rPr lang="en-US" b="1" baseline="-25000" dirty="0"/>
                <a:t>2</a:t>
              </a:r>
              <a:endParaRPr lang="en-US" b="1" dirty="0"/>
            </a:p>
          </p:txBody>
        </p:sp>
        <p:sp>
          <p:nvSpPr>
            <p:cNvPr id="12" name="Rectangle 11"/>
            <p:cNvSpPr/>
            <p:nvPr/>
          </p:nvSpPr>
          <p:spPr>
            <a:xfrm>
              <a:off x="6311185" y="1956101"/>
              <a:ext cx="1378904" cy="369332"/>
            </a:xfrm>
            <a:prstGeom prst="rect">
              <a:avLst/>
            </a:prstGeom>
          </p:spPr>
          <p:txBody>
            <a:bodyPr wrap="none">
              <a:spAutoFit/>
            </a:bodyPr>
            <a:lstStyle/>
            <a:p>
              <a:r>
                <a:rPr lang="en-US" b="1" dirty="0"/>
                <a:t>Example 2 </a:t>
              </a:r>
            </a:p>
          </p:txBody>
        </p:sp>
      </p:grpSp>
    </p:spTree>
    <p:extLst>
      <p:ext uri="{BB962C8B-B14F-4D97-AF65-F5344CB8AC3E}">
        <p14:creationId xmlns:p14="http://schemas.microsoft.com/office/powerpoint/2010/main" val="146790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Carry/borrow flag bit for unsigned numbers</a:t>
            </a:r>
          </a:p>
        </p:txBody>
      </p:sp>
      <p:sp>
        <p:nvSpPr>
          <p:cNvPr id="2" name="Slide Number Placeholder 1"/>
          <p:cNvSpPr>
            <a:spLocks noGrp="1"/>
          </p:cNvSpPr>
          <p:nvPr>
            <p:ph type="sldNum" sz="quarter" idx="12"/>
          </p:nvPr>
        </p:nvSpPr>
        <p:spPr/>
        <p:txBody>
          <a:bodyPr/>
          <a:lstStyle/>
          <a:p>
            <a:fld id="{EA7C8D44-3667-46F6-9772-CC52308E2A7F}" type="slidenum">
              <a:rPr kumimoji="0" lang="en-US" smtClean="0"/>
              <a:pPr/>
              <a:t>7</a:t>
            </a:fld>
            <a:endParaRPr kumimoji="0" lang="en-US"/>
          </a:p>
        </p:txBody>
      </p:sp>
      <mc:AlternateContent xmlns:mc="http://schemas.openxmlformats.org/markup-compatibility/2006" xmlns:a14="http://schemas.microsoft.com/office/drawing/2010/main">
        <mc:Choice Requires="a14">
          <p:sp>
            <p:nvSpPr>
              <p:cNvPr id="7" name="Rectangle 6"/>
              <p:cNvSpPr/>
              <p:nvPr/>
            </p:nvSpPr>
            <p:spPr>
              <a:xfrm>
                <a:off x="813400" y="1524000"/>
                <a:ext cx="8382000" cy="4154984"/>
              </a:xfrm>
              <a:prstGeom prst="rect">
                <a:avLst/>
              </a:prstGeom>
              <a:ln>
                <a:noFill/>
              </a:ln>
            </p:spPr>
            <p:txBody>
              <a:bodyPr wrap="square">
                <a:spAutoFit/>
              </a:bodyPr>
              <a:lstStyle/>
              <a:p>
                <a:pPr marL="342900" indent="-342900">
                  <a:buFont typeface="Arial" panose="020B0604020202020204" pitchFamily="34" charset="0"/>
                  <a:buChar char="•"/>
                </a:pPr>
                <a:r>
                  <a:rPr lang="en-US" sz="2400" dirty="0"/>
                  <a:t>Given </a:t>
                </a:r>
                <a:r>
                  <a:rPr lang="en-US" sz="2400" dirty="0">
                    <a:solidFill>
                      <a:srgbClr val="C00000"/>
                    </a:solidFill>
                  </a:rPr>
                  <a:t>unsigned</a:t>
                </a:r>
                <a:r>
                  <a:rPr lang="en-US" sz="2400" dirty="0"/>
                  <a:t> integers </a:t>
                </a:r>
                <a14:m>
                  <m:oMath xmlns:m="http://schemas.openxmlformats.org/officeDocument/2006/math">
                    <m:r>
                      <a:rPr lang="en-US" sz="2400" i="1">
                        <a:latin typeface="Cambria Math" panose="02040503050406030204" pitchFamily="18" charset="0"/>
                      </a:rPr>
                      <m:t>𝑎</m:t>
                    </m:r>
                  </m:oMath>
                </a14:m>
                <a:r>
                  <a:rPr lang="en-US" sz="2400" dirty="0"/>
                  <a:t> and </a:t>
                </a:r>
                <a14:m>
                  <m:oMath xmlns:m="http://schemas.openxmlformats.org/officeDocument/2006/math">
                    <m:r>
                      <a:rPr lang="en-US" sz="2400" i="1">
                        <a:latin typeface="Cambria Math" panose="02040503050406030204" pitchFamily="18" charset="0"/>
                      </a:rPr>
                      <m:t>𝑏</m:t>
                    </m:r>
                  </m:oMath>
                </a14:m>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14:m>
                  <m:oMath xmlns:m="http://schemas.openxmlformats.org/officeDocument/2006/math">
                    <m:r>
                      <a:rPr lang="en-US" sz="2400" b="1" i="1">
                        <a:latin typeface="Cambria Math" panose="02040503050406030204" pitchFamily="18" charset="0"/>
                      </a:rPr>
                      <m:t>𝒄</m:t>
                    </m:r>
                    <m:r>
                      <a:rPr lang="en-US" sz="2400" b="1" i="1">
                        <a:latin typeface="Cambria Math" panose="02040503050406030204" pitchFamily="18" charset="0"/>
                      </a:rPr>
                      <m:t>=</m:t>
                    </m:r>
                    <m:r>
                      <a:rPr lang="en-US" sz="2400" b="1" i="1">
                        <a:latin typeface="Cambria Math" panose="02040503050406030204" pitchFamily="18" charset="0"/>
                      </a:rPr>
                      <m:t>𝒂</m:t>
                    </m:r>
                    <m:r>
                      <a:rPr lang="en-US" sz="2400" b="1" i="1">
                        <a:latin typeface="Cambria Math" panose="02040503050406030204" pitchFamily="18" charset="0"/>
                      </a:rPr>
                      <m:t>+</m:t>
                    </m:r>
                    <m:r>
                      <a:rPr lang="en-US" sz="2400" b="1" i="1">
                        <a:latin typeface="Cambria Math" panose="02040503050406030204" pitchFamily="18" charset="0"/>
                      </a:rPr>
                      <m:t>𝒃</m:t>
                    </m:r>
                  </m:oMath>
                </a14:m>
                <a:endParaRPr lang="en-US" sz="2400" b="1" dirty="0"/>
              </a:p>
              <a:p>
                <a:pPr marL="800100" lvl="1" indent="-342900">
                  <a:buFont typeface="Arial" panose="020B0604020202020204" pitchFamily="34" charset="0"/>
                  <a:buChar char="•"/>
                </a:pPr>
                <a:r>
                  <a:rPr lang="en-US" sz="2400" dirty="0"/>
                  <a:t>Carry happens if </a:t>
                </a:r>
                <a:r>
                  <a:rPr lang="en-US" sz="2400" dirty="0">
                    <a:solidFill>
                      <a:srgbClr val="C00000"/>
                    </a:solidFill>
                  </a:rPr>
                  <a:t>c is too big to fit in </a:t>
                </a:r>
                <a:r>
                  <a:rPr lang="en-US" sz="2400" i="1" dirty="0">
                    <a:solidFill>
                      <a:srgbClr val="C00000"/>
                    </a:solidFill>
                  </a:rPr>
                  <a:t>n</a:t>
                </a:r>
                <a:r>
                  <a:rPr lang="en-US" sz="2400" dirty="0">
                    <a:solidFill>
                      <a:srgbClr val="C00000"/>
                    </a:solidFill>
                  </a:rPr>
                  <a:t> bits </a:t>
                </a:r>
                <a:r>
                  <a:rPr lang="en-US" sz="2400" dirty="0"/>
                  <a:t>(</a:t>
                </a:r>
                <a:r>
                  <a:rPr lang="en-US" sz="2400" i="1" dirty="0"/>
                  <a:t>i.e.</a:t>
                </a:r>
                <a:r>
                  <a:rPr lang="en-US" sz="2400" dirty="0"/>
                  <a:t>, </a:t>
                </a:r>
                <a14:m>
                  <m:oMath xmlns:m="http://schemas.openxmlformats.org/officeDocument/2006/math">
                    <m:r>
                      <m:rPr>
                        <m:sty m:val="p"/>
                      </m:rPr>
                      <a:rPr lang="en-US" sz="2400">
                        <a:latin typeface="Cambria Math" panose="02040503050406030204" pitchFamily="18" charset="0"/>
                      </a:rPr>
                      <m:t>c</m:t>
                    </m:r>
                    <m:sSup>
                      <m:sSupPr>
                        <m:ctrlPr>
                          <a:rPr lang="en-US" sz="2400" i="1">
                            <a:latin typeface="Cambria Math" panose="02040503050406030204" pitchFamily="18" charset="0"/>
                          </a:rPr>
                        </m:ctrlPr>
                      </m:sSupPr>
                      <m:e>
                        <m:r>
                          <a:rPr lang="en-US" sz="2400" i="1">
                            <a:latin typeface="Cambria Math" panose="02040503050406030204" pitchFamily="18" charset="0"/>
                          </a:rPr>
                          <m:t>&gt;</m:t>
                        </m:r>
                        <m:r>
                          <a:rPr lang="en-US" sz="2400" i="1">
                            <a:latin typeface="Cambria Math"/>
                          </a:rPr>
                          <m:t>2</m:t>
                        </m:r>
                      </m:e>
                      <m:sup>
                        <m:r>
                          <a:rPr lang="en-US" sz="2400" i="1">
                            <a:latin typeface="Cambria Math"/>
                          </a:rPr>
                          <m:t>𝑛</m:t>
                        </m:r>
                      </m:sup>
                    </m:sSup>
                    <m:r>
                      <a:rPr lang="en-US" sz="2400" i="1">
                        <a:latin typeface="Cambria Math"/>
                      </a:rPr>
                      <m:t>−1</m:t>
                    </m:r>
                  </m:oMath>
                </a14:m>
                <a:r>
                  <a:rPr lang="en-US" sz="2400" dirty="0"/>
                  <a:t>).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14:m>
                  <m:oMath xmlns:m="http://schemas.openxmlformats.org/officeDocument/2006/math">
                    <m:r>
                      <a:rPr lang="en-US" sz="2400" b="1" i="1">
                        <a:latin typeface="Cambria Math" panose="02040503050406030204" pitchFamily="18" charset="0"/>
                      </a:rPr>
                      <m:t>𝒄</m:t>
                    </m:r>
                    <m:r>
                      <a:rPr lang="en-US" sz="2400" b="1" i="1">
                        <a:latin typeface="Cambria Math" panose="02040503050406030204" pitchFamily="18" charset="0"/>
                      </a:rPr>
                      <m:t>=</m:t>
                    </m:r>
                    <m:r>
                      <a:rPr lang="en-US" sz="2400" b="1" i="1">
                        <a:latin typeface="Cambria Math" panose="02040503050406030204" pitchFamily="18" charset="0"/>
                      </a:rPr>
                      <m:t>𝒂</m:t>
                    </m:r>
                    <m:r>
                      <a:rPr lang="en-US" sz="2400" b="1" i="1">
                        <a:latin typeface="Cambria Math" panose="02040503050406030204" pitchFamily="18" charset="0"/>
                      </a:rPr>
                      <m:t>−</m:t>
                    </m:r>
                    <m:r>
                      <a:rPr lang="en-US" sz="2400" b="1" i="1">
                        <a:latin typeface="Cambria Math" panose="02040503050406030204" pitchFamily="18" charset="0"/>
                      </a:rPr>
                      <m:t>𝒃</m:t>
                    </m:r>
                  </m:oMath>
                </a14:m>
                <a:endParaRPr lang="en-US" sz="2400" b="1" dirty="0"/>
              </a:p>
              <a:p>
                <a:pPr marL="800100" lvl="1" indent="-342900">
                  <a:buFont typeface="Arial" panose="020B0604020202020204" pitchFamily="34" charset="0"/>
                  <a:buChar char="•"/>
                </a:pPr>
                <a:r>
                  <a:rPr lang="en-US" sz="2400" dirty="0"/>
                  <a:t>Borrow happens if </a:t>
                </a:r>
                <a14:m>
                  <m:oMath xmlns:m="http://schemas.openxmlformats.org/officeDocument/2006/math">
                    <m:r>
                      <a:rPr lang="en-US" sz="2400" i="1">
                        <a:latin typeface="Cambria Math" panose="02040503050406030204" pitchFamily="18" charset="0"/>
                      </a:rPr>
                      <m:t>𝑐</m:t>
                    </m:r>
                    <m:r>
                      <a:rPr lang="en-US" sz="2400" i="1">
                        <a:latin typeface="Cambria Math" panose="02040503050406030204" pitchFamily="18" charset="0"/>
                      </a:rPr>
                      <m:t>&lt;0</m:t>
                    </m:r>
                  </m:oMath>
                </a14:m>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On ARM Cortex-M processors, the carry flag and the borrow flag are physically the same flag bit in the status register. </a:t>
                </a:r>
              </a:p>
              <a:p>
                <a:pPr marL="800100" lvl="1" indent="-342900">
                  <a:buFont typeface="Arial" panose="020B0604020202020204" pitchFamily="34" charset="0"/>
                  <a:buChar char="•"/>
                </a:pPr>
                <a:r>
                  <a:rPr lang="en-US" sz="2400" dirty="0">
                    <a:solidFill>
                      <a:srgbClr val="C00000"/>
                    </a:solidFill>
                  </a:rPr>
                  <a:t>For an unsigned subtraction, Carry = NOT Borrow</a:t>
                </a:r>
              </a:p>
            </p:txBody>
          </p:sp>
        </mc:Choice>
        <mc:Fallback xmlns="">
          <p:sp>
            <p:nvSpPr>
              <p:cNvPr id="7" name="Rectangle 6"/>
              <p:cNvSpPr>
                <a:spLocks noRot="1" noChangeAspect="1" noMove="1" noResize="1" noEditPoints="1" noAdjustHandles="1" noChangeArrowheads="1" noChangeShapeType="1" noTextEdit="1"/>
              </p:cNvSpPr>
              <p:nvPr/>
            </p:nvSpPr>
            <p:spPr>
              <a:xfrm>
                <a:off x="813400" y="1524000"/>
                <a:ext cx="8382000" cy="4154984"/>
              </a:xfrm>
              <a:prstGeom prst="rect">
                <a:avLst/>
              </a:prstGeom>
              <a:blipFill>
                <a:blip r:embed="rId3"/>
                <a:stretch>
                  <a:fillRect l="-908" t="-1220" r="-1210" b="-243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398972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Carry/borrow flag bit for unsigned numbers</a:t>
            </a:r>
          </a:p>
        </p:txBody>
      </p:sp>
      <p:sp>
        <p:nvSpPr>
          <p:cNvPr id="2" name="Slide Number Placeholder 1"/>
          <p:cNvSpPr>
            <a:spLocks noGrp="1"/>
          </p:cNvSpPr>
          <p:nvPr>
            <p:ph type="sldNum" sz="quarter" idx="12"/>
          </p:nvPr>
        </p:nvSpPr>
        <p:spPr/>
        <p:txBody>
          <a:bodyPr/>
          <a:lstStyle/>
          <a:p>
            <a:fld id="{EA7C8D44-3667-46F6-9772-CC52308E2A7F}" type="slidenum">
              <a:rPr kumimoji="0" lang="en-US" smtClean="0"/>
              <a:pPr/>
              <a:t>8</a:t>
            </a:fld>
            <a:endParaRPr kumimoji="0" lang="en-US"/>
          </a:p>
        </p:txBody>
      </p:sp>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986418"/>
            <a:ext cx="4210404" cy="388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1828800" y="5867400"/>
            <a:ext cx="3676776" cy="369332"/>
          </a:xfrm>
          <a:prstGeom prst="rect">
            <a:avLst/>
          </a:prstGeom>
        </p:spPr>
        <p:txBody>
          <a:bodyPr wrap="none">
            <a:spAutoFit/>
          </a:bodyPr>
          <a:lstStyle/>
          <a:p>
            <a:r>
              <a:rPr lang="en-US" dirty="0"/>
              <a:t>A carry occurs when adding 28 and 6</a:t>
            </a:r>
          </a:p>
        </p:txBody>
      </p:sp>
      <mc:AlternateContent xmlns:mc="http://schemas.openxmlformats.org/markup-compatibility/2006" xmlns:a14="http://schemas.microsoft.com/office/drawing/2010/main">
        <mc:Choice Requires="a14">
          <p:sp>
            <p:nvSpPr>
              <p:cNvPr id="8" name="Rectangle 7"/>
              <p:cNvSpPr/>
              <p:nvPr/>
            </p:nvSpPr>
            <p:spPr>
              <a:xfrm>
                <a:off x="609600" y="1219201"/>
                <a:ext cx="9870934" cy="646331"/>
              </a:xfrm>
              <a:prstGeom prst="rect">
                <a:avLst/>
              </a:prstGeom>
            </p:spPr>
            <p:txBody>
              <a:bodyPr wrap="square">
                <a:spAutoFit/>
              </a:bodyPr>
              <a:lstStyle/>
              <a:p>
                <a:r>
                  <a:rPr lang="en-US" b="1" i="1" dirty="0">
                    <a:solidFill>
                      <a:srgbClr val="C00000"/>
                    </a:solidFill>
                  </a:rPr>
                  <a:t>If the traverse crosses the boundary between 0 and  </a:t>
                </a:r>
                <a14:m>
                  <m:oMath xmlns:m="http://schemas.openxmlformats.org/officeDocument/2006/math">
                    <m:sSup>
                      <m:sSupPr>
                        <m:ctrlPr>
                          <a:rPr lang="en-US" b="1" i="1">
                            <a:solidFill>
                              <a:srgbClr val="C00000"/>
                            </a:solidFill>
                            <a:latin typeface="Cambria Math" panose="02040503050406030204" pitchFamily="18" charset="0"/>
                          </a:rPr>
                        </m:ctrlPr>
                      </m:sSupPr>
                      <m:e>
                        <m:r>
                          <a:rPr lang="en-US" b="1" i="1">
                            <a:solidFill>
                              <a:srgbClr val="C00000"/>
                            </a:solidFill>
                            <a:latin typeface="Cambria Math"/>
                          </a:rPr>
                          <m:t>𝟐</m:t>
                        </m:r>
                      </m:e>
                      <m:sup>
                        <m:r>
                          <a:rPr lang="en-US" b="1" i="1">
                            <a:solidFill>
                              <a:srgbClr val="C00000"/>
                            </a:solidFill>
                            <a:latin typeface="Cambria Math"/>
                          </a:rPr>
                          <m:t>𝒏</m:t>
                        </m:r>
                      </m:sup>
                    </m:sSup>
                    <m:r>
                      <a:rPr lang="en-US" b="1" i="1">
                        <a:solidFill>
                          <a:srgbClr val="C00000"/>
                        </a:solidFill>
                        <a:latin typeface="Cambria Math"/>
                      </a:rPr>
                      <m:t>−</m:t>
                    </m:r>
                    <m:r>
                      <a:rPr lang="en-US" b="1" i="1">
                        <a:solidFill>
                          <a:srgbClr val="C00000"/>
                        </a:solidFill>
                        <a:latin typeface="Cambria Math"/>
                      </a:rPr>
                      <m:t>𝟏</m:t>
                    </m:r>
                  </m:oMath>
                </a14:m>
                <a:r>
                  <a:rPr lang="en-US" b="1" i="1" dirty="0">
                    <a:solidFill>
                      <a:srgbClr val="C00000"/>
                    </a:solidFill>
                  </a:rPr>
                  <a:t>, the carry flag is set on addition and is cleared on subtraction</a:t>
                </a:r>
                <a:r>
                  <a:rPr lang="en-US" b="1" dirty="0">
                    <a:solidFill>
                      <a:srgbClr val="C00000"/>
                    </a:solidFill>
                  </a:rPr>
                  <a:t>. </a:t>
                </a:r>
              </a:p>
            </p:txBody>
          </p:sp>
        </mc:Choice>
        <mc:Fallback xmlns="">
          <p:sp>
            <p:nvSpPr>
              <p:cNvPr id="8" name="Rectangle 7"/>
              <p:cNvSpPr>
                <a:spLocks noRot="1" noChangeAspect="1" noMove="1" noResize="1" noEditPoints="1" noAdjustHandles="1" noChangeArrowheads="1" noChangeShapeType="1" noTextEdit="1"/>
              </p:cNvSpPr>
              <p:nvPr/>
            </p:nvSpPr>
            <p:spPr>
              <a:xfrm>
                <a:off x="609600" y="1219201"/>
                <a:ext cx="9870934" cy="646331"/>
              </a:xfrm>
              <a:prstGeom prst="rect">
                <a:avLst/>
              </a:prstGeom>
              <a:blipFill>
                <a:blip r:embed="rId4"/>
                <a:stretch>
                  <a:fillRect l="-514" t="-3922" b="-13725"/>
                </a:stretch>
              </a:blipFill>
            </p:spPr>
            <p:txBody>
              <a:bodyPr/>
              <a:lstStyle/>
              <a:p>
                <a:r>
                  <a:rPr lang="en-US">
                    <a:noFill/>
                  </a:rPr>
                  <a:t> </a:t>
                </a:r>
              </a:p>
            </p:txBody>
          </p:sp>
        </mc:Fallback>
      </mc:AlternateContent>
      <p:sp>
        <p:nvSpPr>
          <p:cNvPr id="9" name="Rectangle 8"/>
          <p:cNvSpPr/>
          <p:nvPr/>
        </p:nvSpPr>
        <p:spPr>
          <a:xfrm>
            <a:off x="6047225" y="4724401"/>
            <a:ext cx="4572000" cy="1200329"/>
          </a:xfrm>
          <a:prstGeom prst="rect">
            <a:avLst/>
          </a:prstGeom>
        </p:spPr>
        <p:txBody>
          <a:bodyPr>
            <a:spAutoFit/>
          </a:bodyPr>
          <a:lstStyle/>
          <a:p>
            <a:pPr marL="285750" indent="-285750">
              <a:buFont typeface="Arial" panose="020B0604020202020204" pitchFamily="34" charset="0"/>
              <a:buChar char="•"/>
            </a:pPr>
            <a:r>
              <a:rPr lang="en-US" dirty="0"/>
              <a:t>Carry flag = </a:t>
            </a:r>
            <a:r>
              <a:rPr lang="en-US" dirty="0">
                <a:latin typeface="Consolas" panose="020B0609020204030204" pitchFamily="49" charset="0"/>
                <a:cs typeface="Consolas" panose="020B0609020204030204" pitchFamily="49" charset="0"/>
              </a:rPr>
              <a:t>1</a:t>
            </a:r>
            <a:r>
              <a:rPr lang="en-US" dirty="0"/>
              <a:t>, indicating carry has occurred on unsigned addition. </a:t>
            </a:r>
          </a:p>
          <a:p>
            <a:pPr marL="285750" indent="-285750">
              <a:buFont typeface="Arial" panose="020B0604020202020204" pitchFamily="34" charset="0"/>
              <a:buChar char="•"/>
            </a:pPr>
            <a:r>
              <a:rPr lang="en-US" dirty="0"/>
              <a:t>Carry flag is </a:t>
            </a:r>
            <a:r>
              <a:rPr lang="en-US" dirty="0">
                <a:latin typeface="Consolas" panose="020B0609020204030204" pitchFamily="49" charset="0"/>
                <a:cs typeface="Consolas" panose="020B0609020204030204" pitchFamily="49" charset="0"/>
              </a:rPr>
              <a:t>1</a:t>
            </a:r>
            <a:r>
              <a:rPr lang="en-US" dirty="0"/>
              <a:t> because the result crosses the boundary between </a:t>
            </a:r>
            <a:r>
              <a:rPr lang="en-US" dirty="0">
                <a:latin typeface="Consolas" panose="020B0609020204030204" pitchFamily="49" charset="0"/>
                <a:cs typeface="Consolas" panose="020B0609020204030204" pitchFamily="49" charset="0"/>
              </a:rPr>
              <a:t>31</a:t>
            </a:r>
            <a:r>
              <a:rPr lang="en-US" dirty="0"/>
              <a:t> and 0.</a:t>
            </a:r>
          </a:p>
        </p:txBody>
      </p:sp>
      <p:pic>
        <p:nvPicPr>
          <p:cNvPr id="4" name="Picture 3"/>
          <p:cNvPicPr>
            <a:picLocks noChangeAspect="1"/>
          </p:cNvPicPr>
          <p:nvPr/>
        </p:nvPicPr>
        <p:blipFill>
          <a:blip r:embed="rId5"/>
          <a:stretch>
            <a:fillRect/>
          </a:stretch>
        </p:blipFill>
        <p:spPr>
          <a:xfrm>
            <a:off x="6477000" y="2133601"/>
            <a:ext cx="3851134" cy="2316133"/>
          </a:xfrm>
          <a:prstGeom prst="rect">
            <a:avLst/>
          </a:prstGeom>
        </p:spPr>
      </p:pic>
    </p:spTree>
    <p:extLst>
      <p:ext uri="{BB962C8B-B14F-4D97-AF65-F5344CB8AC3E}">
        <p14:creationId xmlns:p14="http://schemas.microsoft.com/office/powerpoint/2010/main" val="1388852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Carry/borrow flag bit for unsigned numbers</a:t>
            </a:r>
          </a:p>
        </p:txBody>
      </p:sp>
      <p:sp>
        <p:nvSpPr>
          <p:cNvPr id="2" name="Slide Number Placeholder 1"/>
          <p:cNvSpPr>
            <a:spLocks noGrp="1"/>
          </p:cNvSpPr>
          <p:nvPr>
            <p:ph type="sldNum" sz="quarter" idx="12"/>
          </p:nvPr>
        </p:nvSpPr>
        <p:spPr/>
        <p:txBody>
          <a:bodyPr/>
          <a:lstStyle/>
          <a:p>
            <a:fld id="{EA7C8D44-3667-46F6-9772-CC52308E2A7F}" type="slidenum">
              <a:rPr kumimoji="0" lang="en-US" smtClean="0"/>
              <a:pPr/>
              <a:t>9</a:t>
            </a:fld>
            <a:endParaRPr kumimoji="0" lang="en-US"/>
          </a:p>
        </p:txBody>
      </p:sp>
      <p:pic>
        <p:nvPicPr>
          <p:cNvPr id="378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9763" y="1931458"/>
            <a:ext cx="4114801" cy="3886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963220" y="5834413"/>
            <a:ext cx="4384534" cy="369332"/>
          </a:xfrm>
          <a:prstGeom prst="rect">
            <a:avLst/>
          </a:prstGeom>
        </p:spPr>
        <p:txBody>
          <a:bodyPr wrap="none">
            <a:spAutoFit/>
          </a:bodyPr>
          <a:lstStyle/>
          <a:p>
            <a:r>
              <a:rPr lang="en-US" dirty="0"/>
              <a:t>A borrow occurs when subtracting 5 from 3.</a:t>
            </a:r>
          </a:p>
        </p:txBody>
      </p:sp>
      <mc:AlternateContent xmlns:mc="http://schemas.openxmlformats.org/markup-compatibility/2006" xmlns:a14="http://schemas.microsoft.com/office/drawing/2010/main">
        <mc:Choice Requires="a14">
          <p:sp>
            <p:nvSpPr>
              <p:cNvPr id="8" name="Rectangle 7"/>
              <p:cNvSpPr/>
              <p:nvPr/>
            </p:nvSpPr>
            <p:spPr>
              <a:xfrm>
                <a:off x="609600" y="1241928"/>
                <a:ext cx="8499334" cy="646331"/>
              </a:xfrm>
              <a:prstGeom prst="rect">
                <a:avLst/>
              </a:prstGeom>
            </p:spPr>
            <p:txBody>
              <a:bodyPr wrap="square">
                <a:spAutoFit/>
              </a:bodyPr>
              <a:lstStyle/>
              <a:p>
                <a:r>
                  <a:rPr lang="en-US" b="1" i="1" dirty="0">
                    <a:solidFill>
                      <a:srgbClr val="C00000"/>
                    </a:solidFill>
                  </a:rPr>
                  <a:t>If the traverse crosses the boundary between 0 and  </a:t>
                </a:r>
                <a14:m>
                  <m:oMath xmlns:m="http://schemas.openxmlformats.org/officeDocument/2006/math">
                    <m:sSup>
                      <m:sSupPr>
                        <m:ctrlPr>
                          <a:rPr lang="en-US" b="1" i="1">
                            <a:solidFill>
                              <a:srgbClr val="C00000"/>
                            </a:solidFill>
                            <a:latin typeface="Cambria Math" panose="02040503050406030204" pitchFamily="18" charset="0"/>
                          </a:rPr>
                        </m:ctrlPr>
                      </m:sSupPr>
                      <m:e>
                        <m:r>
                          <a:rPr lang="en-US" b="1" i="1">
                            <a:solidFill>
                              <a:srgbClr val="C00000"/>
                            </a:solidFill>
                            <a:latin typeface="Cambria Math"/>
                          </a:rPr>
                          <m:t>𝟐</m:t>
                        </m:r>
                      </m:e>
                      <m:sup>
                        <m:r>
                          <a:rPr lang="en-US" b="1" i="1">
                            <a:solidFill>
                              <a:srgbClr val="C00000"/>
                            </a:solidFill>
                            <a:latin typeface="Cambria Math"/>
                          </a:rPr>
                          <m:t>𝒏</m:t>
                        </m:r>
                      </m:sup>
                    </m:sSup>
                    <m:r>
                      <a:rPr lang="en-US" b="1" i="1">
                        <a:solidFill>
                          <a:srgbClr val="C00000"/>
                        </a:solidFill>
                        <a:latin typeface="Cambria Math"/>
                      </a:rPr>
                      <m:t>−</m:t>
                    </m:r>
                    <m:r>
                      <a:rPr lang="en-US" b="1" i="1">
                        <a:solidFill>
                          <a:srgbClr val="C00000"/>
                        </a:solidFill>
                        <a:latin typeface="Cambria Math"/>
                      </a:rPr>
                      <m:t>𝟏</m:t>
                    </m:r>
                  </m:oMath>
                </a14:m>
                <a:r>
                  <a:rPr lang="en-US" b="1" i="1" dirty="0">
                    <a:solidFill>
                      <a:srgbClr val="C00000"/>
                    </a:solidFill>
                  </a:rPr>
                  <a:t>, the carry flag is set on addition and is cleared on subtraction</a:t>
                </a:r>
                <a:r>
                  <a:rPr lang="en-US" b="1" dirty="0">
                    <a:solidFill>
                      <a:srgbClr val="C00000"/>
                    </a:solidFill>
                  </a:rPr>
                  <a:t>. </a:t>
                </a:r>
              </a:p>
            </p:txBody>
          </p:sp>
        </mc:Choice>
        <mc:Fallback xmlns="">
          <p:sp>
            <p:nvSpPr>
              <p:cNvPr id="8" name="Rectangle 7"/>
              <p:cNvSpPr>
                <a:spLocks noRot="1" noChangeAspect="1" noMove="1" noResize="1" noEditPoints="1" noAdjustHandles="1" noChangeArrowheads="1" noChangeShapeType="1" noTextEdit="1"/>
              </p:cNvSpPr>
              <p:nvPr/>
            </p:nvSpPr>
            <p:spPr>
              <a:xfrm>
                <a:off x="609600" y="1241928"/>
                <a:ext cx="8499334" cy="646331"/>
              </a:xfrm>
              <a:prstGeom prst="rect">
                <a:avLst/>
              </a:prstGeom>
              <a:blipFill>
                <a:blip r:embed="rId4"/>
                <a:stretch>
                  <a:fillRect l="-597" t="-3846" b="-13462"/>
                </a:stretch>
              </a:blipFill>
            </p:spPr>
            <p:txBody>
              <a:bodyPr/>
              <a:lstStyle/>
              <a:p>
                <a:r>
                  <a:rPr lang="en-US">
                    <a:noFill/>
                  </a:rPr>
                  <a:t> </a:t>
                </a:r>
              </a:p>
            </p:txBody>
          </p:sp>
        </mc:Fallback>
      </mc:AlternateContent>
      <p:sp>
        <p:nvSpPr>
          <p:cNvPr id="4" name="Rectangle 3"/>
          <p:cNvSpPr/>
          <p:nvPr/>
        </p:nvSpPr>
        <p:spPr>
          <a:xfrm>
            <a:off x="6242854" y="4648200"/>
            <a:ext cx="4147412" cy="923330"/>
          </a:xfrm>
          <a:prstGeom prst="rect">
            <a:avLst/>
          </a:prstGeom>
        </p:spPr>
        <p:txBody>
          <a:bodyPr wrap="square">
            <a:spAutoFit/>
          </a:bodyPr>
          <a:lstStyle/>
          <a:p>
            <a:pPr marL="342900" indent="-342900">
              <a:buFont typeface="Arial" panose="020B0604020202020204" pitchFamily="34" charset="0"/>
              <a:buChar char="•"/>
            </a:pPr>
            <a:r>
              <a:rPr lang="en-US" dirty="0"/>
              <a:t>Carry flag = </a:t>
            </a:r>
            <a:r>
              <a:rPr lang="en-US" dirty="0">
                <a:latin typeface="Consolas" panose="020B0609020204030204" pitchFamily="49" charset="0"/>
                <a:cs typeface="Consolas" panose="020B0609020204030204" pitchFamily="49" charset="0"/>
              </a:rPr>
              <a:t>0</a:t>
            </a:r>
            <a:r>
              <a:rPr lang="en-US" dirty="0"/>
              <a:t>, indicating borrow has occurred on unsigned subtraction.</a:t>
            </a:r>
          </a:p>
          <a:p>
            <a:pPr marL="342900" indent="-342900">
              <a:buFont typeface="Arial" panose="020B0604020202020204" pitchFamily="34" charset="0"/>
              <a:buChar char="•"/>
            </a:pPr>
            <a:r>
              <a:rPr lang="en-US" dirty="0"/>
              <a:t>For subtraction, carry = NOT borrow.</a:t>
            </a:r>
          </a:p>
        </p:txBody>
      </p:sp>
      <p:pic>
        <p:nvPicPr>
          <p:cNvPr id="5" name="Picture 4"/>
          <p:cNvPicPr>
            <a:picLocks noChangeAspect="1"/>
          </p:cNvPicPr>
          <p:nvPr/>
        </p:nvPicPr>
        <p:blipFill>
          <a:blip r:embed="rId5"/>
          <a:stretch>
            <a:fillRect/>
          </a:stretch>
        </p:blipFill>
        <p:spPr>
          <a:xfrm>
            <a:off x="6525656" y="2240637"/>
            <a:ext cx="3864610" cy="2144681"/>
          </a:xfrm>
          <a:prstGeom prst="rect">
            <a:avLst/>
          </a:prstGeom>
        </p:spPr>
      </p:pic>
    </p:spTree>
    <p:extLst>
      <p:ext uri="{BB962C8B-B14F-4D97-AF65-F5344CB8AC3E}">
        <p14:creationId xmlns:p14="http://schemas.microsoft.com/office/powerpoint/2010/main" val="5433663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0.3|8.2|11.8|6.7|11.8|0.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2864</TotalTime>
  <Words>3560</Words>
  <Application>Microsoft Office PowerPoint</Application>
  <PresentationFormat>Widescreen</PresentationFormat>
  <Paragraphs>1155</Paragraphs>
  <Slides>36</Slides>
  <Notes>16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36</vt:i4>
      </vt:variant>
    </vt:vector>
  </HeadingPairs>
  <TitlesOfParts>
    <vt:vector size="50" baseType="lpstr">
      <vt:lpstr>Bookman Old Style (Headings)</vt:lpstr>
      <vt:lpstr>Gill Sans Light</vt:lpstr>
      <vt:lpstr>Arial</vt:lpstr>
      <vt:lpstr>Arial Narrow</vt:lpstr>
      <vt:lpstr>Bookman Old Style</vt:lpstr>
      <vt:lpstr>Calibri</vt:lpstr>
      <vt:lpstr>Cambria Math</vt:lpstr>
      <vt:lpstr>Consolas</vt:lpstr>
      <vt:lpstr>Gill Sans MT</vt:lpstr>
      <vt:lpstr>Palatino Linotype</vt:lpstr>
      <vt:lpstr>Times New Roman</vt:lpstr>
      <vt:lpstr>Wingdings</vt:lpstr>
      <vt:lpstr>Wingdings 3</vt:lpstr>
      <vt:lpstr>Origin</vt:lpstr>
      <vt:lpstr>Zonghua Gu</vt:lpstr>
      <vt:lpstr>Bit, Byte, Half-word, Word, Double-Word</vt:lpstr>
      <vt:lpstr>Binary, Octal, Decimal and Hex</vt:lpstr>
      <vt:lpstr>Unsigned Integers</vt:lpstr>
      <vt:lpstr>Range of Unsigned Integers</vt:lpstr>
      <vt:lpstr>Unsigned Integers</vt:lpstr>
      <vt:lpstr>Carry/borrow flag bit for unsigned numbers</vt:lpstr>
      <vt:lpstr>Carry/borrow flag bit for unsigned numbers</vt:lpstr>
      <vt:lpstr>Carry/borrow flag bit for unsigned numbers</vt:lpstr>
      <vt:lpstr>Signed Integer Representation</vt:lpstr>
      <vt:lpstr>Signed Integers Method 1: Signed Magnitude </vt:lpstr>
      <vt:lpstr>Signed Integers Method 2: One’s Complement</vt:lpstr>
      <vt:lpstr>Signed Integers Method 3: Two’s Complement (TC)</vt:lpstr>
      <vt:lpstr>Signed Integers Method 3: Two’s Complement (TC)</vt:lpstr>
      <vt:lpstr>Comparison</vt:lpstr>
      <vt:lpstr>Range of Signed Integers (Two’s Complement)</vt:lpstr>
      <vt:lpstr>Overflow for Signed Add/Sub</vt:lpstr>
      <vt:lpstr>Overflow for Signed Add</vt:lpstr>
      <vt:lpstr>Overflow for Signed Add</vt:lpstr>
      <vt:lpstr>Signed or Unsigned</vt:lpstr>
      <vt:lpstr>Signed or unsigned</vt:lpstr>
      <vt:lpstr>Signed or Unsigned</vt:lpstr>
      <vt:lpstr>Signed or Unsigned</vt:lpstr>
      <vt:lpstr>Signed Integer Representation Method 3: Two’s Complement</vt:lpstr>
      <vt:lpstr>Signed Integer Representation Method 3: Two’s Complement</vt:lpstr>
      <vt:lpstr>Why use Two’s Complement</vt:lpstr>
      <vt:lpstr>Adding two signed integers:  (-9) + 6</vt:lpstr>
      <vt:lpstr>Subtracting two signed integers:  (-9) - 6</vt:lpstr>
      <vt:lpstr>Two’s Complement Simplifies Hardware Implementation</vt:lpstr>
      <vt:lpstr>Condition Codes</vt:lpstr>
      <vt:lpstr>Carry and Overflow</vt:lpstr>
      <vt:lpstr>Characters</vt:lpstr>
      <vt:lpstr>Null-terminated String</vt:lpstr>
      <vt:lpstr>String Comparison</vt:lpstr>
      <vt:lpstr>String Length</vt:lpstr>
      <vt:lpstr>Convert to Upper 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Zonghua Gu</cp:lastModifiedBy>
  <cp:revision>313</cp:revision>
  <dcterms:created xsi:type="dcterms:W3CDTF">2013-02-03T05:36:57Z</dcterms:created>
  <dcterms:modified xsi:type="dcterms:W3CDTF">2025-09-02T00:33:51Z</dcterms:modified>
</cp:coreProperties>
</file>