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6" r:id="rId1"/>
  </p:sldMasterIdLst>
  <p:notesMasterIdLst>
    <p:notesMasterId r:id="rId75"/>
  </p:notesMasterIdLst>
  <p:handoutMasterIdLst>
    <p:handoutMasterId r:id="rId76"/>
  </p:handoutMasterIdLst>
  <p:sldIdLst>
    <p:sldId id="385" r:id="rId2"/>
    <p:sldId id="484" r:id="rId3"/>
    <p:sldId id="497" r:id="rId4"/>
    <p:sldId id="471" r:id="rId5"/>
    <p:sldId id="474" r:id="rId6"/>
    <p:sldId id="498" r:id="rId7"/>
    <p:sldId id="475" r:id="rId8"/>
    <p:sldId id="472" r:id="rId9"/>
    <p:sldId id="473" r:id="rId10"/>
    <p:sldId id="504" r:id="rId11"/>
    <p:sldId id="503" r:id="rId12"/>
    <p:sldId id="506" r:id="rId13"/>
    <p:sldId id="505" r:id="rId14"/>
    <p:sldId id="740" r:id="rId15"/>
    <p:sldId id="521" r:id="rId16"/>
    <p:sldId id="476" r:id="rId17"/>
    <p:sldId id="741" r:id="rId18"/>
    <p:sldId id="742" r:id="rId19"/>
    <p:sldId id="737" r:id="rId20"/>
    <p:sldId id="738" r:id="rId21"/>
    <p:sldId id="478" r:id="rId22"/>
    <p:sldId id="479" r:id="rId23"/>
    <p:sldId id="739" r:id="rId24"/>
    <p:sldId id="743" r:id="rId25"/>
    <p:sldId id="744" r:id="rId26"/>
    <p:sldId id="463" r:id="rId27"/>
    <p:sldId id="526" r:id="rId28"/>
    <p:sldId id="454" r:id="rId29"/>
    <p:sldId id="453" r:id="rId30"/>
    <p:sldId id="745" r:id="rId31"/>
    <p:sldId id="734" r:id="rId32"/>
    <p:sldId id="735" r:id="rId33"/>
    <p:sldId id="360" r:id="rId34"/>
    <p:sldId id="455" r:id="rId35"/>
    <p:sldId id="456" r:id="rId36"/>
    <p:sldId id="528" r:id="rId37"/>
    <p:sldId id="529" r:id="rId38"/>
    <p:sldId id="511" r:id="rId39"/>
    <p:sldId id="509" r:id="rId40"/>
    <p:sldId id="508" r:id="rId41"/>
    <p:sldId id="507" r:id="rId42"/>
    <p:sldId id="510" r:id="rId43"/>
    <p:sldId id="522" r:id="rId44"/>
    <p:sldId id="512" r:id="rId45"/>
    <p:sldId id="514" r:id="rId46"/>
    <p:sldId id="513" r:id="rId47"/>
    <p:sldId id="515" r:id="rId48"/>
    <p:sldId id="516" r:id="rId49"/>
    <p:sldId id="519" r:id="rId50"/>
    <p:sldId id="520" r:id="rId51"/>
    <p:sldId id="406" r:id="rId52"/>
    <p:sldId id="408" r:id="rId53"/>
    <p:sldId id="409" r:id="rId54"/>
    <p:sldId id="411" r:id="rId55"/>
    <p:sldId id="410" r:id="rId56"/>
    <p:sldId id="412" r:id="rId57"/>
    <p:sldId id="413" r:id="rId58"/>
    <p:sldId id="414" r:id="rId59"/>
    <p:sldId id="415" r:id="rId60"/>
    <p:sldId id="417" r:id="rId61"/>
    <p:sldId id="492" r:id="rId62"/>
    <p:sldId id="493" r:id="rId63"/>
    <p:sldId id="494" r:id="rId64"/>
    <p:sldId id="495" r:id="rId65"/>
    <p:sldId id="489" r:id="rId66"/>
    <p:sldId id="490" r:id="rId67"/>
    <p:sldId id="496" r:id="rId68"/>
    <p:sldId id="523" r:id="rId69"/>
    <p:sldId id="524" r:id="rId70"/>
    <p:sldId id="746" r:id="rId71"/>
    <p:sldId id="527" r:id="rId72"/>
    <p:sldId id="525" r:id="rId73"/>
    <p:sldId id="469" r:id="rId74"/>
  </p:sldIdLst>
  <p:sldSz cx="12192000" cy="6858000"/>
  <p:notesSz cx="9601200" cy="7315200"/>
  <p:defaultTextStyle>
    <a:defPPr>
      <a:defRPr lang="en-US"/>
    </a:defPPr>
    <a:lvl1pPr algn="l" rtl="0" eaLnBrk="0" fontAlgn="base" hangingPunct="0">
      <a:spcBef>
        <a:spcPct val="0"/>
      </a:spcBef>
      <a:spcAft>
        <a:spcPct val="0"/>
      </a:spcAft>
      <a:defRPr sz="1400" b="1"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400" b="1"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400" b="1"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400" b="1"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400" b="1" kern="1200">
        <a:solidFill>
          <a:schemeClr val="tx1"/>
        </a:solidFill>
        <a:latin typeface="Courier New" pitchFamily="49" charset="0"/>
        <a:ea typeface="+mn-ea"/>
        <a:cs typeface="+mn-cs"/>
      </a:defRPr>
    </a:lvl5pPr>
    <a:lvl6pPr marL="2286000" algn="l" defTabSz="914400" rtl="0" eaLnBrk="1" latinLnBrk="0" hangingPunct="1">
      <a:defRPr sz="1400" b="1" kern="1200">
        <a:solidFill>
          <a:schemeClr val="tx1"/>
        </a:solidFill>
        <a:latin typeface="Courier New" pitchFamily="49" charset="0"/>
        <a:ea typeface="+mn-ea"/>
        <a:cs typeface="+mn-cs"/>
      </a:defRPr>
    </a:lvl6pPr>
    <a:lvl7pPr marL="2743200" algn="l" defTabSz="914400" rtl="0" eaLnBrk="1" latinLnBrk="0" hangingPunct="1">
      <a:defRPr sz="1400" b="1" kern="1200">
        <a:solidFill>
          <a:schemeClr val="tx1"/>
        </a:solidFill>
        <a:latin typeface="Courier New" pitchFamily="49" charset="0"/>
        <a:ea typeface="+mn-ea"/>
        <a:cs typeface="+mn-cs"/>
      </a:defRPr>
    </a:lvl7pPr>
    <a:lvl8pPr marL="3200400" algn="l" defTabSz="914400" rtl="0" eaLnBrk="1" latinLnBrk="0" hangingPunct="1">
      <a:defRPr sz="1400" b="1" kern="1200">
        <a:solidFill>
          <a:schemeClr val="tx1"/>
        </a:solidFill>
        <a:latin typeface="Courier New" pitchFamily="49" charset="0"/>
        <a:ea typeface="+mn-ea"/>
        <a:cs typeface="+mn-cs"/>
      </a:defRPr>
    </a:lvl8pPr>
    <a:lvl9pPr marL="3657600" algn="l" defTabSz="914400" rtl="0" eaLnBrk="1" latinLnBrk="0" hangingPunct="1">
      <a:defRPr sz="1400" b="1"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1083" userDrawn="1">
          <p15:clr>
            <a:srgbClr val="A4A3A4"/>
          </p15:clr>
        </p15:guide>
        <p15:guide id="2" orient="horz" pos="1826" userDrawn="1">
          <p15:clr>
            <a:srgbClr val="A4A3A4"/>
          </p15:clr>
        </p15:guide>
        <p15:guide id="3" orient="horz" pos="1381" userDrawn="1">
          <p15:clr>
            <a:srgbClr val="A4A3A4"/>
          </p15:clr>
        </p15:guide>
        <p15:guide id="4" pos="527" userDrawn="1">
          <p15:clr>
            <a:srgbClr val="A4A3A4"/>
          </p15:clr>
        </p15:guide>
        <p15:guide id="5" pos="4345" userDrawn="1">
          <p15:clr>
            <a:srgbClr val="A4A3A4"/>
          </p15:clr>
        </p15:guide>
        <p15:guide id="6" pos="207" userDrawn="1">
          <p15:clr>
            <a:srgbClr val="A4A3A4"/>
          </p15:clr>
        </p15:guide>
      </p15:sldGuideLst>
    </p:ext>
    <p:ext uri="{2D200454-40CA-4A62-9FC3-DE9A4176ACB9}">
      <p15:notesGuideLst xmlns:p15="http://schemas.microsoft.com/office/powerpoint/2012/main">
        <p15:guide id="1" orient="horz" pos="1615">
          <p15:clr>
            <a:srgbClr val="A4A3A4"/>
          </p15:clr>
        </p15:guide>
        <p15:guide id="2" pos="402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41FF"/>
    <a:srgbClr val="00618C"/>
    <a:srgbClr val="006D82"/>
    <a:srgbClr val="A5D0E3"/>
    <a:srgbClr val="49C7FF"/>
    <a:srgbClr val="DDDDDD"/>
    <a:srgbClr val="60E4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2040FF-B0E8-4123-BBD0-A732EE9C4008}" v="3" dt="2025-09-02T00:45:35.5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60" autoAdjust="0"/>
    <p:restoredTop sz="77687" autoAdjust="0"/>
  </p:normalViewPr>
  <p:slideViewPr>
    <p:cSldViewPr snapToGrid="0">
      <p:cViewPr varScale="1">
        <p:scale>
          <a:sx n="64" d="100"/>
          <a:sy n="64" d="100"/>
        </p:scale>
        <p:origin x="1046" y="58"/>
      </p:cViewPr>
      <p:guideLst>
        <p:guide orient="horz" pos="1083"/>
        <p:guide orient="horz" pos="1826"/>
        <p:guide orient="horz" pos="1381"/>
        <p:guide pos="527"/>
        <p:guide pos="4345"/>
        <p:guide pos="207"/>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4914"/>
    </p:cViewPr>
  </p:sorterViewPr>
  <p:notesViewPr>
    <p:cSldViewPr snapToGrid="0">
      <p:cViewPr>
        <p:scale>
          <a:sx n="100" d="100"/>
          <a:sy n="100" d="100"/>
        </p:scale>
        <p:origin x="-648" y="-821"/>
      </p:cViewPr>
      <p:guideLst>
        <p:guide orient="horz" pos="1615"/>
        <p:guide pos="402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modSld">
      <pc:chgData name="Zonghua Gu" userId="9a7e1853e1951ef5" providerId="LiveId" clId="{CF1FAA12-072C-4ED5-BA76-0FFFAEFDB88A}" dt="2025-09-02T00:45:35.586" v="12"/>
      <pc:docMkLst>
        <pc:docMk/>
      </pc:docMkLst>
      <pc:sldChg chg="addSp modSp mod">
        <pc:chgData name="Zonghua Gu" userId="9a7e1853e1951ef5" providerId="LiveId" clId="{CF1FAA12-072C-4ED5-BA76-0FFFAEFDB88A}" dt="2025-09-02T00:45:35.586" v="12"/>
        <pc:sldMkLst>
          <pc:docMk/>
          <pc:sldMk cId="0" sldId="385"/>
        </pc:sldMkLst>
        <pc:spChg chg="add mod">
          <ac:chgData name="Zonghua Gu" userId="9a7e1853e1951ef5" providerId="LiveId" clId="{CF1FAA12-072C-4ED5-BA76-0FFFAEFDB88A}" dt="2025-09-02T00:45:30.466" v="11"/>
          <ac:spMkLst>
            <pc:docMk/>
            <pc:sldMk cId="0" sldId="385"/>
            <ac:spMk id="2" creationId="{AEE93D2C-15F7-0265-F9C7-0D4096A1224E}"/>
          </ac:spMkLst>
        </pc:spChg>
        <pc:spChg chg="add mod">
          <ac:chgData name="Zonghua Gu" userId="9a7e1853e1951ef5" providerId="LiveId" clId="{CF1FAA12-072C-4ED5-BA76-0FFFAEFDB88A}" dt="2025-09-02T00:45:35.586" v="12"/>
          <ac:spMkLst>
            <pc:docMk/>
            <pc:sldMk cId="0" sldId="385"/>
            <ac:spMk id="3" creationId="{606E68E1-D971-B392-C8B9-0E161283FA39}"/>
          </ac:spMkLst>
        </pc:spChg>
        <pc:spChg chg="mod">
          <ac:chgData name="Zonghua Gu" userId="9a7e1853e1951ef5" providerId="LiveId" clId="{CF1FAA12-072C-4ED5-BA76-0FFFAEFDB88A}" dt="2025-09-02T00:45:24.955" v="10" actId="20577"/>
          <ac:spMkLst>
            <pc:docMk/>
            <pc:sldMk cId="0" sldId="385"/>
            <ac:spMk id="12" creationId="{00000000-0000-0000-0000-000000000000}"/>
          </ac:spMkLst>
        </pc:spChg>
        <pc:spChg chg="mod">
          <ac:chgData name="Zonghua Gu" userId="9a7e1853e1951ef5" providerId="LiveId" clId="{CF1FAA12-072C-4ED5-BA76-0FFFAEFDB88A}" dt="2025-09-02T00:45:22.182" v="9" actId="20577"/>
          <ac:spMkLst>
            <pc:docMk/>
            <pc:sldMk cId="0" sldId="385"/>
            <ac:spMk id="1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7" name="Rectangle 5"/>
          <p:cNvSpPr>
            <a:spLocks noChangeArrowheads="1"/>
          </p:cNvSpPr>
          <p:nvPr/>
        </p:nvSpPr>
        <p:spPr bwMode="auto">
          <a:xfrm>
            <a:off x="2269102" y="229451"/>
            <a:ext cx="5179142" cy="251035"/>
          </a:xfrm>
          <a:prstGeom prst="rect">
            <a:avLst/>
          </a:prstGeom>
          <a:noFill/>
          <a:ln w="9525">
            <a:noFill/>
            <a:miter lim="800000"/>
            <a:headEnd/>
            <a:tailEnd/>
          </a:ln>
        </p:spPr>
        <p:txBody>
          <a:bodyPr/>
          <a:lstStyle/>
          <a:p>
            <a:pPr>
              <a:defRPr/>
            </a:pPr>
            <a:endParaRPr lang="en-US"/>
          </a:p>
        </p:txBody>
      </p:sp>
    </p:spTree>
    <p:extLst>
      <p:ext uri="{BB962C8B-B14F-4D97-AF65-F5344CB8AC3E}">
        <p14:creationId xmlns:p14="http://schemas.microsoft.com/office/powerpoint/2010/main" val="1388626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1277580" y="3487216"/>
            <a:ext cx="7043891" cy="3306607"/>
          </a:xfrm>
          <a:prstGeom prst="rect">
            <a:avLst/>
          </a:prstGeom>
          <a:noFill/>
          <a:ln w="9525">
            <a:noFill/>
            <a:miter lim="800000"/>
            <a:headEnd/>
            <a:tailEnd/>
          </a:ln>
          <a:effectLst/>
        </p:spPr>
        <p:txBody>
          <a:bodyPr vert="horz" wrap="square" lIns="98798" tIns="49399" rIns="98798" bIns="4939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2" name="Rectangle 4"/>
          <p:cNvSpPr>
            <a:spLocks noChangeArrowheads="1"/>
          </p:cNvSpPr>
          <p:nvPr/>
        </p:nvSpPr>
        <p:spPr bwMode="gray">
          <a:xfrm>
            <a:off x="7351457" y="144260"/>
            <a:ext cx="1740003" cy="346450"/>
          </a:xfrm>
          <a:prstGeom prst="rect">
            <a:avLst/>
          </a:prstGeom>
          <a:solidFill>
            <a:schemeClr val="tx1"/>
          </a:solidFill>
          <a:ln w="12700">
            <a:solidFill>
              <a:schemeClr val="tx1"/>
            </a:solidFill>
            <a:miter lim="800000"/>
            <a:headEnd/>
            <a:tailEnd/>
          </a:ln>
          <a:effectLst/>
        </p:spPr>
        <p:txBody>
          <a:bodyPr wrap="none" lIns="100444" tIns="49399" rIns="100444" bIns="49399" anchor="ctr"/>
          <a:lstStyle/>
          <a:p>
            <a:pPr algn="ctr" defTabSz="1036638">
              <a:defRPr/>
            </a:pPr>
            <a:r>
              <a:rPr lang="en-US" sz="1900">
                <a:solidFill>
                  <a:schemeClr val="bg1"/>
                </a:solidFill>
                <a:latin typeface="Arial" pitchFamily="34" charset="0"/>
              </a:rPr>
              <a:t>Notes</a:t>
            </a:r>
          </a:p>
        </p:txBody>
      </p:sp>
      <p:sp>
        <p:nvSpPr>
          <p:cNvPr id="2053" name="Line 5"/>
          <p:cNvSpPr>
            <a:spLocks noChangeShapeType="1"/>
          </p:cNvSpPr>
          <p:nvPr/>
        </p:nvSpPr>
        <p:spPr bwMode="auto">
          <a:xfrm>
            <a:off x="628036" y="571358"/>
            <a:ext cx="8472027" cy="0"/>
          </a:xfrm>
          <a:prstGeom prst="line">
            <a:avLst/>
          </a:prstGeom>
          <a:noFill/>
          <a:ln w="12700">
            <a:solidFill>
              <a:schemeClr val="tx1"/>
            </a:solidFill>
            <a:round/>
            <a:headEnd type="none" w="sm" len="sm"/>
            <a:tailEnd type="none" w="sm" len="sm"/>
          </a:ln>
          <a:effectLst/>
        </p:spPr>
        <p:txBody>
          <a:bodyPr wrap="none" anchor="ctr"/>
          <a:lstStyle/>
          <a:p>
            <a:pPr>
              <a:defRPr/>
            </a:pPr>
            <a:endParaRPr lang="en-US"/>
          </a:p>
        </p:txBody>
      </p:sp>
      <p:sp>
        <p:nvSpPr>
          <p:cNvPr id="2054" name="Rectangle 6"/>
          <p:cNvSpPr>
            <a:spLocks noChangeArrowheads="1"/>
          </p:cNvSpPr>
          <p:nvPr/>
        </p:nvSpPr>
        <p:spPr bwMode="auto">
          <a:xfrm>
            <a:off x="619432" y="371440"/>
            <a:ext cx="5802876" cy="226484"/>
          </a:xfrm>
          <a:prstGeom prst="rect">
            <a:avLst/>
          </a:prstGeom>
          <a:noFill/>
          <a:ln w="9525">
            <a:noFill/>
            <a:miter lim="800000"/>
            <a:headEnd/>
            <a:tailEnd/>
          </a:ln>
          <a:effectLst/>
        </p:spPr>
        <p:txBody>
          <a:bodyPr lIns="69158" tIns="26346" rIns="69158" bIns="26346">
            <a:spAutoFit/>
          </a:bodyPr>
          <a:lstStyle/>
          <a:p>
            <a:pPr defTabSz="1036638">
              <a:lnSpc>
                <a:spcPct val="90000"/>
              </a:lnSpc>
              <a:tabLst>
                <a:tab pos="989013" algn="l"/>
              </a:tabLst>
              <a:defRPr/>
            </a:pPr>
            <a:r>
              <a:rPr lang="en-US" sz="1200">
                <a:latin typeface="Arial" pitchFamily="34" charset="0"/>
              </a:rPr>
              <a:t>The ARM Architecture</a:t>
            </a:r>
          </a:p>
        </p:txBody>
      </p:sp>
      <p:sp>
        <p:nvSpPr>
          <p:cNvPr id="2055" name="Rectangle 7"/>
          <p:cNvSpPr>
            <a:spLocks noChangeArrowheads="1"/>
          </p:cNvSpPr>
          <p:nvPr/>
        </p:nvSpPr>
        <p:spPr bwMode="auto">
          <a:xfrm>
            <a:off x="4553259" y="6947168"/>
            <a:ext cx="319203" cy="219406"/>
          </a:xfrm>
          <a:prstGeom prst="rect">
            <a:avLst/>
          </a:prstGeom>
          <a:noFill/>
          <a:ln w="9525">
            <a:noFill/>
            <a:miter lim="800000"/>
            <a:headEnd/>
            <a:tailEnd/>
          </a:ln>
          <a:effectLst/>
        </p:spPr>
        <p:txBody>
          <a:bodyPr wrap="none" lIns="69158" tIns="26346" rIns="69158" bIns="26346">
            <a:spAutoFit/>
          </a:bodyPr>
          <a:lstStyle/>
          <a:p>
            <a:pPr defTabSz="1036638">
              <a:lnSpc>
                <a:spcPct val="90000"/>
              </a:lnSpc>
              <a:defRPr/>
            </a:pPr>
            <a:fld id="{01D96813-752F-4230-8F78-89BE1AD35FEA}" type="slidenum">
              <a:rPr lang="en-US" sz="1200">
                <a:solidFill>
                  <a:srgbClr val="006D82"/>
                </a:solidFill>
                <a:latin typeface="Times New Roman" pitchFamily="18" charset="0"/>
              </a:rPr>
              <a:pPr defTabSz="1036638">
                <a:lnSpc>
                  <a:spcPct val="90000"/>
                </a:lnSpc>
                <a:defRPr/>
              </a:pPr>
              <a:t>‹#›</a:t>
            </a:fld>
            <a:endParaRPr lang="en-US" sz="1200">
              <a:solidFill>
                <a:srgbClr val="006D82"/>
              </a:solidFill>
              <a:latin typeface="Times New Roman" pitchFamily="18" charset="0"/>
            </a:endParaRPr>
          </a:p>
        </p:txBody>
      </p:sp>
      <p:sp>
        <p:nvSpPr>
          <p:cNvPr id="32775" name="Rectangle 8"/>
          <p:cNvSpPr>
            <a:spLocks noGrp="1" noRot="1" noChangeAspect="1" noChangeArrowheads="1" noTextEdit="1"/>
          </p:cNvSpPr>
          <p:nvPr>
            <p:ph type="sldImg" idx="2"/>
          </p:nvPr>
        </p:nvSpPr>
        <p:spPr bwMode="auto">
          <a:xfrm>
            <a:off x="2503488" y="673100"/>
            <a:ext cx="4570412" cy="2571750"/>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1201248719"/>
      </p:ext>
    </p:extLst>
  </p:cSld>
  <p:clrMap bg1="lt1" tx1="dk1" bg2="lt2" tx2="dk2" accent1="accent1" accent2="accent2" accent3="accent3" accent4="accent4" accent5="accent5" accent6="accent6" hlink="hlink" folHlink="folHlink"/>
  <p:notesStyle>
    <a:lvl1pPr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73075"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47738"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420813"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93888"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03488" y="673100"/>
            <a:ext cx="4570412" cy="257175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49773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F4C3A-4FFF-4769-A3DC-CFCC34F8DA1C}" type="slidenum">
              <a:rPr lang="en-US" smtClean="0"/>
              <a:pPr/>
              <a:t>20</a:t>
            </a:fld>
            <a:endParaRPr lang="en-US"/>
          </a:p>
        </p:txBody>
      </p:sp>
    </p:spTree>
    <p:extLst>
      <p:ext uri="{BB962C8B-B14F-4D97-AF65-F5344CB8AC3E}">
        <p14:creationId xmlns:p14="http://schemas.microsoft.com/office/powerpoint/2010/main" val="2261828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2482850" y="684213"/>
            <a:ext cx="4649788" cy="2616200"/>
          </a:xfrm>
          <a:ln/>
        </p:spPr>
      </p:sp>
      <p:sp>
        <p:nvSpPr>
          <p:cNvPr id="56323" name="Rectangle 1027"/>
          <p:cNvSpPr>
            <a:spLocks noGrp="1" noChangeArrowheads="1"/>
          </p:cNvSpPr>
          <p:nvPr>
            <p:ph type="body" idx="1"/>
          </p:nvPr>
        </p:nvSpPr>
        <p:spPr>
          <a:xfrm>
            <a:off x="1277580" y="3488352"/>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683511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2482850" y="684213"/>
            <a:ext cx="4649788" cy="2616200"/>
          </a:xfrm>
          <a:ln/>
        </p:spPr>
      </p:sp>
      <p:sp>
        <p:nvSpPr>
          <p:cNvPr id="56323" name="Rectangle 1027"/>
          <p:cNvSpPr>
            <a:spLocks noGrp="1" noChangeArrowheads="1"/>
          </p:cNvSpPr>
          <p:nvPr>
            <p:ph type="body" idx="1"/>
          </p:nvPr>
        </p:nvSpPr>
        <p:spPr>
          <a:xfrm>
            <a:off x="1277580" y="3488352"/>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929045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endian is better? In modern computers, some computers use little endian, some use little endian, some support both. There are no significant advantages of one over the other. While Arm Cortex-M supports both, a specific Arm chip might only support only one endian. For example, ST’s L4, TI’s </a:t>
            </a:r>
            <a:r>
              <a:rPr lang="en-US" dirty="0" err="1"/>
              <a:t>Tiva</a:t>
            </a:r>
            <a:r>
              <a:rPr lang="en-US" dirty="0"/>
              <a:t> C, and NXP’s K64 support only Little Endian.</a:t>
            </a:r>
          </a:p>
        </p:txBody>
      </p:sp>
      <p:sp>
        <p:nvSpPr>
          <p:cNvPr id="4" name="Slide Number Placeholder 3"/>
          <p:cNvSpPr>
            <a:spLocks noGrp="1"/>
          </p:cNvSpPr>
          <p:nvPr>
            <p:ph type="sldNum" sz="quarter" idx="5"/>
          </p:nvPr>
        </p:nvSpPr>
        <p:spPr/>
        <p:txBody>
          <a:bodyPr/>
          <a:lstStyle/>
          <a:p>
            <a:fld id="{581F4C3A-4FFF-4769-A3DC-CFCC34F8DA1C}" type="slidenum">
              <a:rPr lang="en-US" smtClean="0"/>
              <a:pPr/>
              <a:t>23</a:t>
            </a:fld>
            <a:endParaRPr lang="en-US"/>
          </a:p>
        </p:txBody>
      </p:sp>
    </p:spTree>
    <p:extLst>
      <p:ext uri="{BB962C8B-B14F-4D97-AF65-F5344CB8AC3E}">
        <p14:creationId xmlns:p14="http://schemas.microsoft.com/office/powerpoint/2010/main" val="2430215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modern computers, a value in the memory cannot directly be the source operands of the processor core. When we need to perform an arithmetic or logic operation on a value in the memory, the processor needs to execute the load instruction to load the data from the memory into one of the processor registers firstly. </a:t>
            </a:r>
          </a:p>
        </p:txBody>
      </p:sp>
      <p:sp>
        <p:nvSpPr>
          <p:cNvPr id="4" name="Slide Number Placeholder 3"/>
          <p:cNvSpPr>
            <a:spLocks noGrp="1"/>
          </p:cNvSpPr>
          <p:nvPr>
            <p:ph type="sldNum" sz="quarter" idx="5"/>
          </p:nvPr>
        </p:nvSpPr>
        <p:spPr/>
        <p:txBody>
          <a:bodyPr/>
          <a:lstStyle/>
          <a:p>
            <a:fld id="{581F4C3A-4FFF-4769-A3DC-CFCC34F8DA1C}" type="slidenum">
              <a:rPr lang="en-US" smtClean="0"/>
              <a:pPr/>
              <a:t>24</a:t>
            </a:fld>
            <a:endParaRPr lang="en-US"/>
          </a:p>
        </p:txBody>
      </p:sp>
    </p:spTree>
    <p:extLst>
      <p:ext uri="{BB962C8B-B14F-4D97-AF65-F5344CB8AC3E}">
        <p14:creationId xmlns:p14="http://schemas.microsoft.com/office/powerpoint/2010/main" val="1927528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the result of the ALU cannot be directly saved into the memory. Instead, the result is saved into a register first, then the processor executed a store instruction to save the value to the memory. The key reasons that registers are much faster than memory. Saving values in registers temporally help improves the processor speed if those values are used repeatedly within a short timeframe. </a:t>
            </a:r>
          </a:p>
        </p:txBody>
      </p:sp>
      <p:sp>
        <p:nvSpPr>
          <p:cNvPr id="4" name="Slide Number Placeholder 3"/>
          <p:cNvSpPr>
            <a:spLocks noGrp="1"/>
          </p:cNvSpPr>
          <p:nvPr>
            <p:ph type="sldNum" sz="quarter" idx="5"/>
          </p:nvPr>
        </p:nvSpPr>
        <p:spPr/>
        <p:txBody>
          <a:bodyPr/>
          <a:lstStyle/>
          <a:p>
            <a:fld id="{581F4C3A-4FFF-4769-A3DC-CFCC34F8DA1C}" type="slidenum">
              <a:rPr lang="en-US" smtClean="0"/>
              <a:pPr/>
              <a:t>25</a:t>
            </a:fld>
            <a:endParaRPr lang="en-US"/>
          </a:p>
        </p:txBody>
      </p:sp>
    </p:spTree>
    <p:extLst>
      <p:ext uri="{BB962C8B-B14F-4D97-AF65-F5344CB8AC3E}">
        <p14:creationId xmlns:p14="http://schemas.microsoft.com/office/powerpoint/2010/main" val="3956803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03488" y="673100"/>
            <a:ext cx="4570412" cy="2571750"/>
          </a:xfrm>
        </p:spPr>
      </p:sp>
      <p:sp>
        <p:nvSpPr>
          <p:cNvPr id="3" name="Notes Placeholder 2"/>
          <p:cNvSpPr>
            <a:spLocks noGrp="1"/>
          </p:cNvSpPr>
          <p:nvPr>
            <p:ph type="body" idx="1"/>
          </p:nvPr>
        </p:nvSpPr>
        <p:spPr/>
        <p:txBody>
          <a:bodyPr/>
          <a:lstStyle/>
          <a:p>
            <a:r>
              <a:rPr lang="en-US" dirty="0"/>
              <a:t>Assume x is a</a:t>
            </a:r>
            <a:r>
              <a:rPr lang="en-US" baseline="0" dirty="0"/>
              <a:t> 32-bit integer stored in the memory</a:t>
            </a:r>
          </a:p>
          <a:p>
            <a:endParaRPr lang="en-US" dirty="0"/>
          </a:p>
        </p:txBody>
      </p:sp>
    </p:spTree>
    <p:extLst>
      <p:ext uri="{BB962C8B-B14F-4D97-AF65-F5344CB8AC3E}">
        <p14:creationId xmlns:p14="http://schemas.microsoft.com/office/powerpoint/2010/main" val="3654810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2482850" y="684213"/>
            <a:ext cx="4649788" cy="2616200"/>
          </a:xfrm>
          <a:ln/>
        </p:spPr>
      </p:sp>
      <p:sp>
        <p:nvSpPr>
          <p:cNvPr id="55299" name="Rectangle 3"/>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endParaRPr lang="en-US" dirty="0"/>
          </a:p>
        </p:txBody>
      </p:sp>
    </p:spTree>
    <p:extLst>
      <p:ext uri="{BB962C8B-B14F-4D97-AF65-F5344CB8AC3E}">
        <p14:creationId xmlns:p14="http://schemas.microsoft.com/office/powerpoint/2010/main" val="2094108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2482850" y="684213"/>
            <a:ext cx="4649788" cy="2616200"/>
          </a:xfrm>
          <a:ln/>
        </p:spPr>
      </p:sp>
      <p:sp>
        <p:nvSpPr>
          <p:cNvPr id="55299" name="Rectangle 3"/>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endParaRPr lang="en-US" dirty="0"/>
          </a:p>
        </p:txBody>
      </p:sp>
    </p:spTree>
    <p:extLst>
      <p:ext uri="{BB962C8B-B14F-4D97-AF65-F5344CB8AC3E}">
        <p14:creationId xmlns:p14="http://schemas.microsoft.com/office/powerpoint/2010/main" val="2887916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ALU in the processor core cannot directly use values stored in memory as source or destination operands. When software needs to perform an arithmetic or logical operation on a value stored in the memory, software needs to load the target value from the memory to one of the core registers. Note that every processor core register has 32 bits.  Here gives an example of the LDR instruction. LDR stands for load to register, and it reads a 32-bit word from the memory and saves the value into the destination register. For example, in this instruction, register r0 specifies the memory address where we will read data. Register r1 is the destination register.  In this example, suppose register r</a:t>
            </a:r>
            <a:r>
              <a:rPr lang="en-US" altLang="zh-CN" dirty="0"/>
              <a:t>0</a:t>
            </a:r>
            <a:r>
              <a:rPr lang="zh-CN" altLang="en-US" dirty="0"/>
              <a:t> </a:t>
            </a:r>
            <a:r>
              <a:rPr lang="en-US" altLang="zh-CN" dirty="0"/>
              <a:t>holds this memory address, which points to this location. </a:t>
            </a:r>
          </a:p>
          <a:p>
            <a:endParaRPr lang="en-US" altLang="zh-CN" dirty="0"/>
          </a:p>
          <a:p>
            <a:r>
              <a:rPr lang="en-US" altLang="zh-CN" dirty="0"/>
              <a:t>This LDR instruction will load a word, i.e., 4 bytes, into the destination register r1. If we assume the system uses little-endian, then the value of register r1 will be this value: Dead beef.</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81F4C3A-4FFF-4769-A3DC-CFCC34F8DA1C}" type="slidenum">
              <a:rPr lang="en-US" smtClean="0"/>
              <a:pPr/>
              <a:t>30</a:t>
            </a:fld>
            <a:endParaRPr lang="en-US"/>
          </a:p>
        </p:txBody>
      </p:sp>
    </p:spTree>
    <p:extLst>
      <p:ext uri="{BB962C8B-B14F-4D97-AF65-F5344CB8AC3E}">
        <p14:creationId xmlns:p14="http://schemas.microsoft.com/office/powerpoint/2010/main" val="4144422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03488" y="673100"/>
            <a:ext cx="4570412" cy="25717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9493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software needs to save a word into the memory, the processor core needs to run the STR instruction. STR stands for store to register. In this example, it saves the 32-bit value held in register r1 into the memory at the address specified in register r0. Assume register r0 has this value, pointing to this memory location. Suppose register r1 holds a special value, Bad Café. </a:t>
            </a:r>
          </a:p>
        </p:txBody>
      </p:sp>
      <p:sp>
        <p:nvSpPr>
          <p:cNvPr id="4" name="Slide Number Placeholder 3"/>
          <p:cNvSpPr>
            <a:spLocks noGrp="1"/>
          </p:cNvSpPr>
          <p:nvPr>
            <p:ph type="sldNum" sz="quarter" idx="5"/>
          </p:nvPr>
        </p:nvSpPr>
        <p:spPr/>
        <p:txBody>
          <a:bodyPr/>
          <a:lstStyle/>
          <a:p>
            <a:fld id="{581F4C3A-4FFF-4769-A3DC-CFCC34F8DA1C}" type="slidenum">
              <a:rPr lang="en-US" smtClean="0"/>
              <a:pPr/>
              <a:t>31</a:t>
            </a:fld>
            <a:endParaRPr lang="en-US"/>
          </a:p>
        </p:txBody>
      </p:sp>
    </p:spTree>
    <p:extLst>
      <p:ext uri="{BB962C8B-B14F-4D97-AF65-F5344CB8AC3E}">
        <p14:creationId xmlns:p14="http://schemas.microsoft.com/office/powerpoint/2010/main" val="1980445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the system uses little endian, here are the memory values if the STR instruction completes. The least significant byte 0xFE is stored at the lowest memory address.</a:t>
            </a:r>
          </a:p>
        </p:txBody>
      </p:sp>
      <p:sp>
        <p:nvSpPr>
          <p:cNvPr id="4" name="Slide Number Placeholder 3"/>
          <p:cNvSpPr>
            <a:spLocks noGrp="1"/>
          </p:cNvSpPr>
          <p:nvPr>
            <p:ph type="sldNum" sz="quarter" idx="5"/>
          </p:nvPr>
        </p:nvSpPr>
        <p:spPr/>
        <p:txBody>
          <a:bodyPr/>
          <a:lstStyle/>
          <a:p>
            <a:fld id="{581F4C3A-4FFF-4769-A3DC-CFCC34F8DA1C}" type="slidenum">
              <a:rPr lang="en-US" smtClean="0"/>
              <a:pPr/>
              <a:t>32</a:t>
            </a:fld>
            <a:endParaRPr lang="en-US"/>
          </a:p>
        </p:txBody>
      </p:sp>
    </p:spTree>
    <p:extLst>
      <p:ext uri="{BB962C8B-B14F-4D97-AF65-F5344CB8AC3E}">
        <p14:creationId xmlns:p14="http://schemas.microsoft.com/office/powerpoint/2010/main" val="1597321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2482850" y="684213"/>
            <a:ext cx="4649788" cy="2616200"/>
          </a:xfrm>
          <a:ln/>
        </p:spPr>
      </p:sp>
      <p:sp>
        <p:nvSpPr>
          <p:cNvPr id="55299" name="Rectangle 3"/>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endParaRPr lang="en-US" dirty="0"/>
          </a:p>
        </p:txBody>
      </p:sp>
    </p:spTree>
    <p:extLst>
      <p:ext uri="{BB962C8B-B14F-4D97-AF65-F5344CB8AC3E}">
        <p14:creationId xmlns:p14="http://schemas.microsoft.com/office/powerpoint/2010/main" val="1270341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2482850" y="684213"/>
            <a:ext cx="464978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endParaRPr lang="en-US" dirty="0"/>
          </a:p>
        </p:txBody>
      </p:sp>
    </p:spTree>
    <p:extLst>
      <p:ext uri="{BB962C8B-B14F-4D97-AF65-F5344CB8AC3E}">
        <p14:creationId xmlns:p14="http://schemas.microsoft.com/office/powerpoint/2010/main" val="3223943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2482850" y="684213"/>
            <a:ext cx="464978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endParaRPr lang="en-US" dirty="0"/>
          </a:p>
        </p:txBody>
      </p:sp>
    </p:spTree>
    <p:extLst>
      <p:ext uri="{BB962C8B-B14F-4D97-AF65-F5344CB8AC3E}">
        <p14:creationId xmlns:p14="http://schemas.microsoft.com/office/powerpoint/2010/main" val="19126657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2482850" y="684213"/>
            <a:ext cx="464978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pPr rtl="0"/>
            <a:endParaRPr lang="pt-BR" sz="1200" b="1" i="0" u="none" strike="noStrike" kern="1200" baseline="0" dirty="0">
              <a:solidFill>
                <a:schemeClr val="tx1"/>
              </a:solidFill>
              <a:latin typeface="Times New Roman" pitchFamily="18" charset="0"/>
              <a:ea typeface="+mn-ea"/>
              <a:cs typeface="+mn-cs"/>
            </a:endParaRPr>
          </a:p>
        </p:txBody>
      </p:sp>
    </p:spTree>
    <p:extLst>
      <p:ext uri="{BB962C8B-B14F-4D97-AF65-F5344CB8AC3E}">
        <p14:creationId xmlns:p14="http://schemas.microsoft.com/office/powerpoint/2010/main" val="3822891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2482850" y="684213"/>
            <a:ext cx="464978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pPr rtl="0"/>
            <a:endParaRPr lang="pt-BR" sz="1200" b="1" i="0" u="none" strike="noStrike" kern="1200" baseline="0" dirty="0">
              <a:solidFill>
                <a:schemeClr val="tx1"/>
              </a:solidFill>
              <a:latin typeface="Times New Roman" pitchFamily="18" charset="0"/>
              <a:ea typeface="+mn-ea"/>
              <a:cs typeface="+mn-cs"/>
            </a:endParaRPr>
          </a:p>
        </p:txBody>
      </p:sp>
    </p:spTree>
    <p:extLst>
      <p:ext uri="{BB962C8B-B14F-4D97-AF65-F5344CB8AC3E}">
        <p14:creationId xmlns:p14="http://schemas.microsoft.com/office/powerpoint/2010/main" val="718810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2482850" y="684213"/>
            <a:ext cx="464978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pPr rtl="0"/>
            <a:endParaRPr lang="pt-BR" sz="1200" b="1" i="0" u="none" strike="noStrike" kern="1200" baseline="0" dirty="0">
              <a:solidFill>
                <a:schemeClr val="tx1"/>
              </a:solidFill>
              <a:latin typeface="Times New Roman" pitchFamily="18" charset="0"/>
              <a:ea typeface="+mn-ea"/>
              <a:cs typeface="+mn-cs"/>
            </a:endParaRPr>
          </a:p>
        </p:txBody>
      </p:sp>
    </p:spTree>
    <p:extLst>
      <p:ext uri="{BB962C8B-B14F-4D97-AF65-F5344CB8AC3E}">
        <p14:creationId xmlns:p14="http://schemas.microsoft.com/office/powerpoint/2010/main" val="13506340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2482850" y="684213"/>
            <a:ext cx="464978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pPr rtl="0"/>
            <a:endParaRPr lang="pt-BR" sz="1200" b="1" i="0" u="none" strike="noStrike" kern="1200" baseline="0" dirty="0">
              <a:solidFill>
                <a:schemeClr val="tx1"/>
              </a:solidFill>
              <a:latin typeface="Times New Roman" pitchFamily="18" charset="0"/>
              <a:ea typeface="+mn-ea"/>
              <a:cs typeface="+mn-cs"/>
            </a:endParaRPr>
          </a:p>
        </p:txBody>
      </p:sp>
    </p:spTree>
    <p:extLst>
      <p:ext uri="{BB962C8B-B14F-4D97-AF65-F5344CB8AC3E}">
        <p14:creationId xmlns:p14="http://schemas.microsoft.com/office/powerpoint/2010/main" val="20466342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2482850" y="684213"/>
            <a:ext cx="464978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pPr rtl="0"/>
            <a:endParaRPr lang="pt-BR" sz="1200" b="1" i="0" u="none" strike="noStrike" kern="1200" baseline="0" dirty="0">
              <a:solidFill>
                <a:schemeClr val="tx1"/>
              </a:solidFill>
              <a:latin typeface="Times New Roman" pitchFamily="18" charset="0"/>
              <a:ea typeface="+mn-ea"/>
              <a:cs typeface="+mn-cs"/>
            </a:endParaRPr>
          </a:p>
        </p:txBody>
      </p:sp>
    </p:spTree>
    <p:extLst>
      <p:ext uri="{BB962C8B-B14F-4D97-AF65-F5344CB8AC3E}">
        <p14:creationId xmlns:p14="http://schemas.microsoft.com/office/powerpoint/2010/main" val="1203052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03488" y="673100"/>
            <a:ext cx="4570412" cy="25717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59406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2482850" y="684213"/>
            <a:ext cx="464978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pPr rtl="0"/>
            <a:endParaRPr lang="pt-BR" sz="1200" b="1" i="0" u="none" strike="noStrike" kern="1200" baseline="0" dirty="0">
              <a:solidFill>
                <a:schemeClr val="tx1"/>
              </a:solidFill>
              <a:latin typeface="Times New Roman" pitchFamily="18" charset="0"/>
              <a:ea typeface="+mn-ea"/>
              <a:cs typeface="+mn-cs"/>
            </a:endParaRPr>
          </a:p>
        </p:txBody>
      </p:sp>
    </p:spTree>
    <p:extLst>
      <p:ext uri="{BB962C8B-B14F-4D97-AF65-F5344CB8AC3E}">
        <p14:creationId xmlns:p14="http://schemas.microsoft.com/office/powerpoint/2010/main" val="20177486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2482850" y="684213"/>
            <a:ext cx="464978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pPr rtl="0"/>
            <a:endParaRPr lang="pt-BR" sz="1200" b="1" i="0" u="none" strike="noStrike" kern="1200" baseline="0" dirty="0">
              <a:solidFill>
                <a:schemeClr val="tx1"/>
              </a:solidFill>
              <a:latin typeface="Times New Roman" pitchFamily="18" charset="0"/>
              <a:ea typeface="+mn-ea"/>
              <a:cs typeface="+mn-cs"/>
            </a:endParaRPr>
          </a:p>
        </p:txBody>
      </p:sp>
    </p:spTree>
    <p:extLst>
      <p:ext uri="{BB962C8B-B14F-4D97-AF65-F5344CB8AC3E}">
        <p14:creationId xmlns:p14="http://schemas.microsoft.com/office/powerpoint/2010/main" val="39021912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2482850" y="684213"/>
            <a:ext cx="464978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pPr rtl="0"/>
            <a:endParaRPr lang="pt-BR" sz="1200" b="1" i="0" u="none" strike="noStrike" kern="1200" baseline="0" dirty="0">
              <a:solidFill>
                <a:schemeClr val="tx1"/>
              </a:solidFill>
              <a:latin typeface="Times New Roman" pitchFamily="18" charset="0"/>
              <a:ea typeface="+mn-ea"/>
              <a:cs typeface="+mn-cs"/>
            </a:endParaRPr>
          </a:p>
        </p:txBody>
      </p:sp>
    </p:spTree>
    <p:extLst>
      <p:ext uri="{BB962C8B-B14F-4D97-AF65-F5344CB8AC3E}">
        <p14:creationId xmlns:p14="http://schemas.microsoft.com/office/powerpoint/2010/main" val="1580613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2482850" y="684213"/>
            <a:ext cx="464978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pPr rtl="0"/>
            <a:endParaRPr lang="pt-BR" sz="1200" b="1" i="0" u="none" strike="noStrike" kern="1200" baseline="0" dirty="0">
              <a:solidFill>
                <a:schemeClr val="tx1"/>
              </a:solidFill>
              <a:latin typeface="Times New Roman" pitchFamily="18" charset="0"/>
              <a:ea typeface="+mn-ea"/>
              <a:cs typeface="+mn-cs"/>
            </a:endParaRPr>
          </a:p>
        </p:txBody>
      </p:sp>
    </p:spTree>
    <p:extLst>
      <p:ext uri="{BB962C8B-B14F-4D97-AF65-F5344CB8AC3E}">
        <p14:creationId xmlns:p14="http://schemas.microsoft.com/office/powerpoint/2010/main" val="19790929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2482850" y="684213"/>
            <a:ext cx="464978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pPr rtl="0"/>
            <a:endParaRPr lang="pt-BR" sz="1200" b="1" i="0" u="none" strike="noStrike" kern="1200" baseline="0" dirty="0">
              <a:solidFill>
                <a:schemeClr val="tx1"/>
              </a:solidFill>
              <a:latin typeface="Times New Roman" pitchFamily="18" charset="0"/>
              <a:ea typeface="+mn-ea"/>
              <a:cs typeface="+mn-cs"/>
            </a:endParaRPr>
          </a:p>
        </p:txBody>
      </p:sp>
    </p:spTree>
    <p:extLst>
      <p:ext uri="{BB962C8B-B14F-4D97-AF65-F5344CB8AC3E}">
        <p14:creationId xmlns:p14="http://schemas.microsoft.com/office/powerpoint/2010/main" val="2983177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2482850" y="684213"/>
            <a:ext cx="464978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pPr rtl="0"/>
            <a:endParaRPr lang="pt-BR" sz="1200" b="1" i="0" u="none" strike="noStrike" kern="1200" baseline="0" dirty="0">
              <a:solidFill>
                <a:schemeClr val="tx1"/>
              </a:solidFill>
              <a:latin typeface="Times New Roman" pitchFamily="18" charset="0"/>
              <a:ea typeface="+mn-ea"/>
              <a:cs typeface="+mn-cs"/>
            </a:endParaRPr>
          </a:p>
        </p:txBody>
      </p:sp>
    </p:spTree>
    <p:extLst>
      <p:ext uri="{BB962C8B-B14F-4D97-AF65-F5344CB8AC3E}">
        <p14:creationId xmlns:p14="http://schemas.microsoft.com/office/powerpoint/2010/main" val="38870298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2482850" y="684213"/>
            <a:ext cx="464978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40088923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2482850" y="684213"/>
            <a:ext cx="464978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41878104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2482850" y="684213"/>
            <a:ext cx="464978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34818366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2482850" y="684213"/>
            <a:ext cx="464978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2890109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03488" y="673100"/>
            <a:ext cx="4570412" cy="25717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15692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2482850" y="684213"/>
            <a:ext cx="464978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31361934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2482850" y="684213"/>
            <a:ext cx="464978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dirty="0"/>
              <a:t>Halfword access and signed halfword/byte accesses were added to the architecture in v4T, this is the reason the offset field is not as flexible as the normal word/byte load/store - not a problem because these accesses are less common.</a:t>
            </a:r>
          </a:p>
          <a:p>
            <a:endParaRPr lang="en-US" dirty="0"/>
          </a:p>
          <a:p>
            <a:r>
              <a:rPr lang="en-US" dirty="0"/>
              <a:t>Link: diagram on next slide</a:t>
            </a:r>
          </a:p>
        </p:txBody>
      </p:sp>
    </p:spTree>
    <p:extLst>
      <p:ext uri="{BB962C8B-B14F-4D97-AF65-F5344CB8AC3E}">
        <p14:creationId xmlns:p14="http://schemas.microsoft.com/office/powerpoint/2010/main" val="36553936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2482850" y="684213"/>
            <a:ext cx="464978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dirty="0"/>
              <a:t>Halfword access and signed halfword/byte accesses were added to the architecture in v4T, this is the reason the offset field is not as flexible as the normal word/byte load/store - not a problem because these accesses are less common.</a:t>
            </a:r>
          </a:p>
          <a:p>
            <a:endParaRPr lang="en-US" dirty="0"/>
          </a:p>
          <a:p>
            <a:r>
              <a:rPr lang="en-US" dirty="0"/>
              <a:t>Link: diagram on next slide</a:t>
            </a:r>
          </a:p>
        </p:txBody>
      </p:sp>
    </p:spTree>
    <p:extLst>
      <p:ext uri="{BB962C8B-B14F-4D97-AF65-F5344CB8AC3E}">
        <p14:creationId xmlns:p14="http://schemas.microsoft.com/office/powerpoint/2010/main" val="21274030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2482850" y="684213"/>
            <a:ext cx="464978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27184722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2482850" y="684213"/>
            <a:ext cx="464978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22525025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2482850" y="684213"/>
            <a:ext cx="464978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2013822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03488" y="673100"/>
            <a:ext cx="4570412" cy="25717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0195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terms are originated from a very old story.  The little </a:t>
            </a:r>
            <a:r>
              <a:rPr lang="en-US" dirty="0" err="1"/>
              <a:t>endians</a:t>
            </a:r>
            <a:r>
              <a:rPr lang="en-US" dirty="0"/>
              <a:t> break their boiled eggs on the smaller end. The big </a:t>
            </a:r>
            <a:r>
              <a:rPr lang="en-US" dirty="0" err="1"/>
              <a:t>endians</a:t>
            </a:r>
            <a:r>
              <a:rPr lang="en-US" dirty="0"/>
              <a:t> break their eggs on the larger end. </a:t>
            </a:r>
          </a:p>
        </p:txBody>
      </p:sp>
      <p:sp>
        <p:nvSpPr>
          <p:cNvPr id="4" name="Slide Number Placeholder 3"/>
          <p:cNvSpPr>
            <a:spLocks noGrp="1"/>
          </p:cNvSpPr>
          <p:nvPr>
            <p:ph type="sldNum" sz="quarter" idx="5"/>
          </p:nvPr>
        </p:nvSpPr>
        <p:spPr/>
        <p:txBody>
          <a:bodyPr/>
          <a:lstStyle/>
          <a:p>
            <a:fld id="{581F4C3A-4FFF-4769-A3DC-CFCC34F8DA1C}" type="slidenum">
              <a:rPr lang="en-US" smtClean="0"/>
              <a:pPr/>
              <a:t>14</a:t>
            </a:fld>
            <a:endParaRPr lang="en-US"/>
          </a:p>
        </p:txBody>
      </p:sp>
    </p:spTree>
    <p:extLst>
      <p:ext uri="{BB962C8B-B14F-4D97-AF65-F5344CB8AC3E}">
        <p14:creationId xmlns:p14="http://schemas.microsoft.com/office/powerpoint/2010/main" val="3191124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90000"/>
              </a:lnSpc>
              <a:spcBef>
                <a:spcPts val="0"/>
              </a:spcBef>
              <a:spcAft>
                <a:spcPts val="0"/>
              </a:spcAft>
              <a:buClrTx/>
              <a:buSzTx/>
              <a:buFontTx/>
              <a:buNone/>
              <a:tabLst/>
              <a:defRPr/>
            </a:pPr>
            <a:r>
              <a:rPr lang="en-US" altLang="zh-TW" sz="2000" b="0" dirty="0"/>
              <a:t>In a little-endian system,  the least significant byte of a word is stored at the smallest memory address, and the most significant byte at the largest.</a:t>
            </a:r>
          </a:p>
          <a:p>
            <a:pPr lvl="1" fontAlgn="auto">
              <a:lnSpc>
                <a:spcPct val="90000"/>
              </a:lnSpc>
              <a:spcAft>
                <a:spcPts val="0"/>
              </a:spcAft>
            </a:pPr>
            <a:endParaRPr lang="en-US" altLang="zh-TW" sz="2000" b="0" dirty="0"/>
          </a:p>
        </p:txBody>
      </p:sp>
      <p:sp>
        <p:nvSpPr>
          <p:cNvPr id="4" name="Slide Number Placeholder 3"/>
          <p:cNvSpPr>
            <a:spLocks noGrp="1"/>
          </p:cNvSpPr>
          <p:nvPr>
            <p:ph type="sldNum" sz="quarter" idx="5"/>
          </p:nvPr>
        </p:nvSpPr>
        <p:spPr/>
        <p:txBody>
          <a:bodyPr/>
          <a:lstStyle/>
          <a:p>
            <a:fld id="{581F4C3A-4FFF-4769-A3DC-CFCC34F8DA1C}" type="slidenum">
              <a:rPr lang="en-US" smtClean="0"/>
              <a:pPr/>
              <a:t>17</a:t>
            </a:fld>
            <a:endParaRPr lang="en-US"/>
          </a:p>
        </p:txBody>
      </p:sp>
    </p:spTree>
    <p:extLst>
      <p:ext uri="{BB962C8B-B14F-4D97-AF65-F5344CB8AC3E}">
        <p14:creationId xmlns:p14="http://schemas.microsoft.com/office/powerpoint/2010/main" val="616480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fontAlgn="auto">
              <a:lnSpc>
                <a:spcPct val="90000"/>
              </a:lnSpc>
              <a:spcAft>
                <a:spcPts val="0"/>
              </a:spcAft>
            </a:pPr>
            <a:endParaRPr lang="en-US" altLang="zh-TW" sz="2000" b="0" dirty="0"/>
          </a:p>
          <a:p>
            <a:pPr lvl="1" fontAlgn="auto">
              <a:lnSpc>
                <a:spcPct val="90000"/>
              </a:lnSpc>
              <a:spcAft>
                <a:spcPts val="0"/>
              </a:spcAft>
            </a:pPr>
            <a:r>
              <a:rPr lang="en-US" altLang="zh-TW" sz="2000" b="0" dirty="0"/>
              <a:t>In a big-endian system,  the most significant byte of a word is stored at the smallest memory address, and the least significant byte at the largest.</a:t>
            </a:r>
          </a:p>
        </p:txBody>
      </p:sp>
      <p:sp>
        <p:nvSpPr>
          <p:cNvPr id="4" name="Slide Number Placeholder 3"/>
          <p:cNvSpPr>
            <a:spLocks noGrp="1"/>
          </p:cNvSpPr>
          <p:nvPr>
            <p:ph type="sldNum" sz="quarter" idx="5"/>
          </p:nvPr>
        </p:nvSpPr>
        <p:spPr/>
        <p:txBody>
          <a:bodyPr/>
          <a:lstStyle/>
          <a:p>
            <a:fld id="{581F4C3A-4FFF-4769-A3DC-CFCC34F8DA1C}" type="slidenum">
              <a:rPr lang="en-US" smtClean="0"/>
              <a:pPr/>
              <a:t>18</a:t>
            </a:fld>
            <a:endParaRPr lang="en-US"/>
          </a:p>
        </p:txBody>
      </p:sp>
    </p:spTree>
    <p:extLst>
      <p:ext uri="{BB962C8B-B14F-4D97-AF65-F5344CB8AC3E}">
        <p14:creationId xmlns:p14="http://schemas.microsoft.com/office/powerpoint/2010/main" val="2438128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90000"/>
              </a:lnSpc>
              <a:spcBef>
                <a:spcPts val="0"/>
              </a:spcBef>
              <a:spcAft>
                <a:spcPts val="0"/>
              </a:spcAft>
              <a:buClrTx/>
              <a:buSzTx/>
              <a:buFontTx/>
              <a:buNone/>
              <a:tabLst/>
              <a:defRPr/>
            </a:pPr>
            <a:r>
              <a:rPr lang="en-US" altLang="zh-TW" sz="2000" b="0" dirty="0"/>
              <a:t>Again, for little endian, the Least significant byte (LSB) is stored at the lowest address. For big endian, the Most significant byte (MSB) is stored at the lowest address.  The little endian stores the bytes of a word in the opposite order as the big endian.</a:t>
            </a:r>
          </a:p>
          <a:p>
            <a:pPr lvl="1" fontAlgn="auto">
              <a:lnSpc>
                <a:spcPct val="90000"/>
              </a:lnSpc>
              <a:spcAft>
                <a:spcPts val="0"/>
              </a:spcAft>
            </a:pPr>
            <a:endParaRPr lang="en-US" altLang="zh-TW" sz="2000" b="0" dirty="0"/>
          </a:p>
        </p:txBody>
      </p:sp>
      <p:sp>
        <p:nvSpPr>
          <p:cNvPr id="4" name="Slide Number Placeholder 3"/>
          <p:cNvSpPr>
            <a:spLocks noGrp="1"/>
          </p:cNvSpPr>
          <p:nvPr>
            <p:ph type="sldNum" sz="quarter" idx="5"/>
          </p:nvPr>
        </p:nvSpPr>
        <p:spPr/>
        <p:txBody>
          <a:bodyPr/>
          <a:lstStyle/>
          <a:p>
            <a:fld id="{581F4C3A-4FFF-4769-A3DC-CFCC34F8DA1C}" type="slidenum">
              <a:rPr lang="en-US" smtClean="0"/>
              <a:pPr/>
              <a:t>19</a:t>
            </a:fld>
            <a:endParaRPr lang="en-US"/>
          </a:p>
        </p:txBody>
      </p:sp>
    </p:spTree>
    <p:extLst>
      <p:ext uri="{BB962C8B-B14F-4D97-AF65-F5344CB8AC3E}">
        <p14:creationId xmlns:p14="http://schemas.microsoft.com/office/powerpoint/2010/main" val="244727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fld id="{BA00D299-558C-468E-A8B3-0F5C3BFA45F9}" type="datetime1">
              <a:rPr lang="en-US" smtClean="0"/>
              <a:pPr/>
              <a:t>9/1/2025</a:t>
            </a:fld>
            <a:endParaRPr lang="en-US"/>
          </a:p>
        </p:txBody>
      </p:sp>
      <p:sp>
        <p:nvSpPr>
          <p:cNvPr id="17" name="Footer Placeholder 16"/>
          <p:cNvSpPr>
            <a:spLocks noGrp="1"/>
          </p:cNvSpPr>
          <p:nvPr>
            <p:ph type="ftr" sz="quarter" idx="11"/>
          </p:nvPr>
        </p:nvSpPr>
        <p:spPr>
          <a:xfrm>
            <a:off x="3864864" y="6355080"/>
            <a:ext cx="4632960" cy="365760"/>
          </a:xfrm>
        </p:spPr>
        <p:txBody>
          <a:bodyPr/>
          <a:lstStyle/>
          <a:p>
            <a:endParaRPr lang="en-US"/>
          </a:p>
        </p:txBody>
      </p:sp>
      <p:sp>
        <p:nvSpPr>
          <p:cNvPr id="29" name="Slide Number Placeholder 28"/>
          <p:cNvSpPr>
            <a:spLocks noGrp="1"/>
          </p:cNvSpPr>
          <p:nvPr>
            <p:ph type="sldNum" sz="quarter" idx="12"/>
          </p:nvPr>
        </p:nvSpPr>
        <p:spPr>
          <a:xfrm>
            <a:off x="1621536" y="6355080"/>
            <a:ext cx="1625600" cy="365760"/>
          </a:xfrm>
        </p:spPr>
        <p:txBody>
          <a:bodyPr/>
          <a:lstStyle>
            <a:lvl1pPr>
              <a:defRPr sz="1800"/>
            </a:lvl1pPr>
          </a:lstStyle>
          <a:p>
            <a:fld id="{AEE14D4A-FE32-40AF-B06D-E9622816B101}" type="slidenum">
              <a:rPr lang="en-US" smtClean="0"/>
              <a:pPr/>
              <a:t>‹#›</a:t>
            </a:fld>
            <a:endParaRPr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4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4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4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4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B22D175-8905-42BE-8088-EB39001CF9E2}" type="datetime1">
              <a:rPr lang="en-US" smtClean="0"/>
              <a:pPr/>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14D4A-FE32-40AF-B06D-E9622816B101}" type="slidenum">
              <a:rPr lang="en-US" smtClean="0"/>
              <a:pPr/>
              <a:t>‹#›</a:t>
            </a:fld>
            <a:endParaRPr lang="en-US"/>
          </a:p>
        </p:txBody>
      </p:sp>
    </p:spTree>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2AA8DD-1B66-47DA-8A31-5DCDA0DEF224}" type="datetime1">
              <a:rPr lang="en-US" smtClean="0"/>
              <a:pPr/>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14D4A-FE32-40AF-B06D-E9622816B101}" type="slidenum">
              <a:rPr lang="en-US" smtClean="0"/>
              <a:pPr/>
              <a:t>‹#›</a:t>
            </a:fld>
            <a:endParaRPr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40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4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400"/>
          </a:p>
        </p:txBody>
      </p:sp>
    </p:spTree>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3A8BFB9-75E0-4A72-9D54-3C687B559A4D}" type="datetime1">
              <a:rPr lang="en-US" smtClean="0"/>
              <a:pPr/>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14D4A-FE32-40AF-B06D-E9622816B101}" type="slidenum">
              <a:rPr lang="en-US" smtClean="0"/>
              <a:pPr/>
              <a:t>‹#›</a:t>
            </a:fld>
            <a:endParaRPr lang="en-US"/>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fld id="{E470CD76-7AB7-4744-8178-DC5367B833CD}" type="datetime1">
              <a:rPr lang="en-US" smtClean="0"/>
              <a:pPr/>
              <a:t>9/1/2025</a:t>
            </a:fld>
            <a:endParaRPr lang="en-US"/>
          </a:p>
        </p:txBody>
      </p:sp>
      <p:sp>
        <p:nvSpPr>
          <p:cNvPr id="5" name="Footer Placeholder 4"/>
          <p:cNvSpPr>
            <a:spLocks noGrp="1"/>
          </p:cNvSpPr>
          <p:nvPr>
            <p:ph type="ftr" sz="quarter" idx="11"/>
          </p:nvPr>
        </p:nvSpPr>
        <p:spPr>
          <a:xfrm>
            <a:off x="3864864" y="6355080"/>
            <a:ext cx="4632960" cy="365760"/>
          </a:xfrm>
        </p:spPr>
        <p:txBody>
          <a:bodyPr/>
          <a:lstStyle/>
          <a:p>
            <a:endParaRPr lang="en-US"/>
          </a:p>
        </p:txBody>
      </p:sp>
      <p:sp>
        <p:nvSpPr>
          <p:cNvPr id="6" name="Slide Number Placeholder 5"/>
          <p:cNvSpPr>
            <a:spLocks noGrp="1"/>
          </p:cNvSpPr>
          <p:nvPr>
            <p:ph type="sldNum" sz="quarter" idx="12"/>
          </p:nvPr>
        </p:nvSpPr>
        <p:spPr>
          <a:xfrm>
            <a:off x="1426464" y="6355080"/>
            <a:ext cx="2027936" cy="365760"/>
          </a:xfrm>
        </p:spPr>
        <p:txBody>
          <a:bodyPr/>
          <a:lstStyle/>
          <a:p>
            <a:fld id="{AEE14D4A-FE32-40AF-B06D-E9622816B101}" type="slidenum">
              <a:rPr lang="en-US" smtClean="0"/>
              <a:pPr/>
              <a:t>‹#›</a:t>
            </a:fld>
            <a:endParaRPr lang="en-US"/>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4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400"/>
          </a:p>
        </p:txBody>
      </p:sp>
    </p:spTree>
  </p:cSld>
  <p:clrMapOvr>
    <a:overrideClrMapping bg1="dk1" tx1="lt1" bg2="dk2" tx2="lt2" accent1="accent1" accent2="accent2" accent3="accent3" accent4="accent4" accent5="accent5" accent6="accent6" hlink="hlink" folHlink="folHlink"/>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A5E3FC63-82A8-4ACC-B2CB-6D46E8B59216}" type="datetime1">
              <a:rPr lang="en-US" smtClean="0"/>
              <a:pPr/>
              <a:t>9/1/2025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14D4A-FE32-40AF-B06D-E9622816B101}" type="slidenum">
              <a:rPr lang="en-US" smtClean="0"/>
              <a:pPr/>
              <a:t>‹#›</a:t>
            </a:fld>
            <a:endParaRPr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3A9B8A6-94F4-4AF6-98DE-0FFC617E1C31}" type="datetime1">
              <a:rPr lang="en-US" smtClean="0"/>
              <a:pPr/>
              <a:t>9/1/2025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E14D4A-FE32-40AF-B06D-E9622816B101}" type="slidenum">
              <a:rPr lang="en-US" smtClean="0"/>
              <a:pPr/>
              <a:t>‹#›</a:t>
            </a:fld>
            <a:endParaRPr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73CF4FC-8D0E-4C14-A02E-A429C4519FEF}" type="datetime1">
              <a:rPr lang="en-US" smtClean="0"/>
              <a:pPr/>
              <a:t>9/1/2025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E14D4A-FE32-40AF-B06D-E9622816B101}" type="slidenum">
              <a:rPr lang="en-US" smtClean="0"/>
              <a:pPr/>
              <a:t>‹#›</a:t>
            </a:fld>
            <a:endParaRPr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400"/>
          </a:p>
        </p:txBody>
      </p:sp>
    </p:spTree>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BDC487-A287-485A-B215-4EC98DD3E443}" type="datetime1">
              <a:rPr lang="en-US" smtClean="0"/>
              <a:pPr/>
              <a:t>9/1/2025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E14D4A-FE32-40AF-B06D-E9622816B101}" type="slidenum">
              <a:rPr lang="en-US" smtClean="0"/>
              <a:pPr/>
              <a:t>‹#›</a:t>
            </a:fld>
            <a:endParaRPr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40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400"/>
          </a:p>
        </p:txBody>
      </p:sp>
    </p:spTree>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6049AC6-4AC4-4D5F-9A1B-0E1C0FF133F9}" type="datetime1">
              <a:rPr lang="en-US" smtClean="0"/>
              <a:pPr/>
              <a:t>9/1/2025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14D4A-FE32-40AF-B06D-E9622816B101}" type="slidenum">
              <a:rPr lang="en-US" smtClean="0"/>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4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4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4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3AF4EF9-9AC8-4842-AFC3-C27337CCABE8}" type="datetime1">
              <a:rPr lang="en-US" smtClean="0"/>
              <a:pPr/>
              <a:t>9/1/2025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14D4A-FE32-40AF-B06D-E9622816B101}" type="slidenum">
              <a:rPr lang="en-US" smtClean="0"/>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4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4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400"/>
          </a:p>
        </p:txBody>
      </p:sp>
    </p:spTree>
  </p:cSld>
  <p:clrMapOvr>
    <a:overrideClrMapping bg1="dk1" tx1="lt1" bg2="dk2" tx2="lt2" accent1="accent1" accent2="accent2" accent3="accent3" accent4="accent4" accent5="accent5" accent6="accent6" hlink="hlink" folHlink="folHlink"/>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8DF0DD18-6EB7-49F7-A70C-A012EDB48BDB}" type="datetime1">
              <a:rPr lang="en-US" smtClean="0"/>
              <a:pPr/>
              <a:t>9/1/2025</a:t>
            </a:fld>
            <a:endParaRPr lang="en-US"/>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800">
                <a:solidFill>
                  <a:schemeClr val="tx2"/>
                </a:solidFill>
              </a:defRPr>
            </a:lvl1pPr>
          </a:lstStyle>
          <a:p>
            <a:fld id="{AEE14D4A-FE32-40AF-B06D-E9622816B101}" type="slidenum">
              <a:rPr lang="en-US" smtClean="0"/>
              <a:pPr/>
              <a:t>‹#›</a:t>
            </a:fld>
            <a:endParaRPr lang="en-US"/>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40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40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400"/>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p:pull dir="ru"/>
  </p:transition>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eb.eece.maine.edu/~zhu/boo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0A1CC8E-A1B6-4F03-86F4-7DF2A440C9C6}" type="slidenum">
              <a:rPr lang="en-US" smtClean="0"/>
              <a:pPr/>
              <a:t>1</a:t>
            </a:fld>
            <a:endParaRPr lang="en-US"/>
          </a:p>
        </p:txBody>
      </p:sp>
      <p:sp>
        <p:nvSpPr>
          <p:cNvPr id="10" name="TextBox 9"/>
          <p:cNvSpPr txBox="1"/>
          <p:nvPr/>
        </p:nvSpPr>
        <p:spPr>
          <a:xfrm>
            <a:off x="4462585" y="597192"/>
            <a:ext cx="6477000" cy="523220"/>
          </a:xfrm>
          <a:prstGeom prst="rect">
            <a:avLst/>
          </a:prstGeom>
          <a:noFill/>
        </p:spPr>
        <p:txBody>
          <a:bodyPr wrap="square" rtlCol="0">
            <a:spAutoFit/>
          </a:bodyPr>
          <a:lstStyle/>
          <a:p>
            <a:pPr algn="r"/>
            <a:r>
              <a:rPr lang="en-US" dirty="0">
                <a:latin typeface="Bookman Old Style (Headings)"/>
              </a:rPr>
              <a:t>Embedded Systems with ARM Cortex-M Microcontrollers in Assembly Language and C</a:t>
            </a:r>
          </a:p>
        </p:txBody>
      </p:sp>
      <p:sp>
        <p:nvSpPr>
          <p:cNvPr id="11" name="TextBox 10"/>
          <p:cNvSpPr txBox="1"/>
          <p:nvPr/>
        </p:nvSpPr>
        <p:spPr>
          <a:xfrm>
            <a:off x="8214348" y="1903277"/>
            <a:ext cx="2606052" cy="830997"/>
          </a:xfrm>
          <a:prstGeom prst="rect">
            <a:avLst/>
          </a:prstGeom>
          <a:noFill/>
        </p:spPr>
        <p:txBody>
          <a:bodyPr wrap="none" rtlCol="0">
            <a:spAutoFit/>
          </a:bodyPr>
          <a:lstStyle/>
          <a:p>
            <a:pPr algn="r"/>
            <a:r>
              <a:rPr lang="en-US" sz="2400" dirty="0">
                <a:solidFill>
                  <a:srgbClr val="C00000"/>
                </a:solidFill>
              </a:rPr>
              <a:t>Chapter 5</a:t>
            </a:r>
          </a:p>
          <a:p>
            <a:pPr algn="r"/>
            <a:r>
              <a:rPr lang="en-US" sz="2400" dirty="0">
                <a:solidFill>
                  <a:srgbClr val="C00000"/>
                </a:solidFill>
              </a:rPr>
              <a:t>Memory Access</a:t>
            </a:r>
          </a:p>
        </p:txBody>
      </p:sp>
      <p:sp>
        <p:nvSpPr>
          <p:cNvPr id="12" name="Subtitle 2"/>
          <p:cNvSpPr txBox="1">
            <a:spLocks/>
          </p:cNvSpPr>
          <p:nvPr/>
        </p:nvSpPr>
        <p:spPr>
          <a:xfrm>
            <a:off x="3962400" y="5179158"/>
            <a:ext cx="6858000" cy="533400"/>
          </a:xfrm>
          <a:prstGeom prst="rect">
            <a:avLst/>
          </a:prstGeom>
        </p:spPr>
        <p:txBody>
          <a:bodyPr vert="horz">
            <a:norm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b="0" dirty="0"/>
              <a:t>Fall 2025</a:t>
            </a:r>
          </a:p>
        </p:txBody>
      </p:sp>
      <p:sp>
        <p:nvSpPr>
          <p:cNvPr id="14" name="Title 1"/>
          <p:cNvSpPr>
            <a:spLocks noGrp="1"/>
          </p:cNvSpPr>
          <p:nvPr>
            <p:ph type="ctrTitle"/>
          </p:nvPr>
        </p:nvSpPr>
        <p:spPr>
          <a:xfrm>
            <a:off x="3868615" y="3776785"/>
            <a:ext cx="6858000" cy="990600"/>
          </a:xfrm>
        </p:spPr>
        <p:txBody>
          <a:bodyPr>
            <a:noAutofit/>
          </a:bodyPr>
          <a:lstStyle/>
          <a:p>
            <a:r>
              <a:rPr lang="en-US" sz="2000" dirty="0"/>
              <a:t>Zonghua Gu</a:t>
            </a:r>
          </a:p>
        </p:txBody>
      </p:sp>
      <p:sp>
        <p:nvSpPr>
          <p:cNvPr id="3" name="TextBox 2">
            <a:extLst>
              <a:ext uri="{FF2B5EF4-FFF2-40B4-BE49-F238E27FC236}">
                <a16:creationId xmlns:a16="http://schemas.microsoft.com/office/drawing/2014/main" id="{606E68E1-D971-B392-C8B9-0E161283FA39}"/>
              </a:ext>
            </a:extLst>
          </p:cNvPr>
          <p:cNvSpPr txBox="1"/>
          <p:nvPr/>
        </p:nvSpPr>
        <p:spPr>
          <a:xfrm>
            <a:off x="2334738" y="6321031"/>
            <a:ext cx="7725724" cy="461665"/>
          </a:xfrm>
          <a:prstGeom prst="rect">
            <a:avLst/>
          </a:prstGeom>
          <a:solidFill>
            <a:sysClr val="window" lastClr="FFFFFF"/>
          </a:solidFill>
          <a:ln w="9525" cap="flat" cmpd="sng" algn="ctr">
            <a:solidFill>
              <a:srgbClr val="4BACC6"/>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black"/>
                </a:solidFill>
                <a:effectLst/>
                <a:uLnTx/>
                <a:uFillTx/>
                <a:latin typeface="Gill Sans Light"/>
                <a:ea typeface="华文新魏" panose="02010800040101010101" pitchFamily="2" charset="-122"/>
                <a:cs typeface="+mn-cs"/>
              </a:rPr>
              <a:t>Acknowledgement: Lecture slides based on Embedded Systems with ARM Cortex-M Microcontrollers in Assembly Language and C, University of Maine </a:t>
            </a:r>
            <a:r>
              <a:rPr kumimoji="0" lang="en-US" altLang="zh-CN" sz="1200" b="0" i="0" u="none" strike="noStrike" kern="0" cap="none" spc="0" normalizeH="0" baseline="0" noProof="0" dirty="0">
                <a:ln>
                  <a:noFill/>
                </a:ln>
                <a:solidFill>
                  <a:prstClr val="black"/>
                </a:solidFill>
                <a:effectLst/>
                <a:uLnTx/>
                <a:uFillTx/>
                <a:latin typeface="Gill Sans Light"/>
                <a:ea typeface="华文新魏" panose="02010800040101010101" pitchFamily="2" charset="-122"/>
                <a:cs typeface="+mn-cs"/>
                <a:hlinkClick r:id="rId3"/>
              </a:rPr>
              <a:t>https://web.eece.maine.edu/~zhu/book/</a:t>
            </a:r>
            <a:r>
              <a:rPr kumimoji="0" lang="en-US" altLang="zh-CN" sz="1200" b="0" i="0" u="none" strike="noStrike" kern="0" cap="none" spc="0" normalizeH="0" baseline="0" noProof="0" dirty="0">
                <a:ln>
                  <a:noFill/>
                </a:ln>
                <a:solidFill>
                  <a:prstClr val="black"/>
                </a:solidFill>
                <a:effectLst/>
                <a:uLnTx/>
                <a:uFillTx/>
                <a:latin typeface="Gill Sans Light"/>
                <a:ea typeface="华文新魏" panose="02010800040101010101" pitchFamily="2" charset="-122"/>
                <a:cs typeface="+mn-cs"/>
              </a:rPr>
              <a:t> </a:t>
            </a:r>
            <a:endParaRPr kumimoji="0" lang="en-SE" sz="1200" b="0" i="0" u="none" strike="noStrike" kern="0" cap="none" spc="0" normalizeH="0" baseline="0" noProof="0" dirty="0">
              <a:ln>
                <a:noFill/>
              </a:ln>
              <a:solidFill>
                <a:prstClr val="black"/>
              </a:solidFill>
              <a:effectLst/>
              <a:uLnTx/>
              <a:uFillTx/>
              <a:latin typeface="Gill Sans Ligh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type="title"/>
          </p:nvPr>
        </p:nvSpPr>
        <p:spPr/>
        <p:txBody>
          <a:bodyPr/>
          <a:lstStyle/>
          <a:p>
            <a:pPr marL="119063" indent="-119063"/>
            <a:r>
              <a:rPr lang="en-US" dirty="0"/>
              <a:t>Quiz</a:t>
            </a:r>
          </a:p>
        </p:txBody>
      </p:sp>
      <p:sp>
        <p:nvSpPr>
          <p:cNvPr id="63" name="Rectangle 6"/>
          <p:cNvSpPr>
            <a:spLocks/>
          </p:cNvSpPr>
          <p:nvPr/>
        </p:nvSpPr>
        <p:spPr bwMode="auto">
          <a:xfrm>
            <a:off x="8434997" y="13758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64" name="Rectangle 7"/>
          <p:cNvSpPr>
            <a:spLocks/>
          </p:cNvSpPr>
          <p:nvPr/>
        </p:nvSpPr>
        <p:spPr bwMode="auto">
          <a:xfrm>
            <a:off x="8434997" y="16806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65" name="Rectangle 8"/>
          <p:cNvSpPr>
            <a:spLocks/>
          </p:cNvSpPr>
          <p:nvPr/>
        </p:nvSpPr>
        <p:spPr bwMode="auto">
          <a:xfrm>
            <a:off x="8434997" y="19854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66" name="Rectangle 9"/>
          <p:cNvSpPr>
            <a:spLocks/>
          </p:cNvSpPr>
          <p:nvPr/>
        </p:nvSpPr>
        <p:spPr bwMode="auto">
          <a:xfrm>
            <a:off x="8434997" y="22902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67" name="Rectangle 10"/>
          <p:cNvSpPr>
            <a:spLocks/>
          </p:cNvSpPr>
          <p:nvPr/>
        </p:nvSpPr>
        <p:spPr bwMode="auto">
          <a:xfrm>
            <a:off x="8434997" y="25950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68" name="Rectangle 11"/>
          <p:cNvSpPr>
            <a:spLocks/>
          </p:cNvSpPr>
          <p:nvPr/>
        </p:nvSpPr>
        <p:spPr bwMode="auto">
          <a:xfrm>
            <a:off x="8434997" y="28998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69" name="Rectangle 12"/>
          <p:cNvSpPr>
            <a:spLocks/>
          </p:cNvSpPr>
          <p:nvPr/>
        </p:nvSpPr>
        <p:spPr bwMode="auto">
          <a:xfrm>
            <a:off x="8434997" y="32046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70" name="Rectangle 13"/>
          <p:cNvSpPr>
            <a:spLocks/>
          </p:cNvSpPr>
          <p:nvPr/>
        </p:nvSpPr>
        <p:spPr bwMode="auto">
          <a:xfrm>
            <a:off x="8434997" y="35094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71" name="Rectangle 14"/>
          <p:cNvSpPr>
            <a:spLocks/>
          </p:cNvSpPr>
          <p:nvPr/>
        </p:nvSpPr>
        <p:spPr bwMode="auto">
          <a:xfrm>
            <a:off x="8434997" y="38142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72" name="Rectangle 15"/>
          <p:cNvSpPr>
            <a:spLocks/>
          </p:cNvSpPr>
          <p:nvPr/>
        </p:nvSpPr>
        <p:spPr bwMode="auto">
          <a:xfrm>
            <a:off x="8434997" y="41190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73" name="Rectangle 16"/>
          <p:cNvSpPr>
            <a:spLocks/>
          </p:cNvSpPr>
          <p:nvPr/>
        </p:nvSpPr>
        <p:spPr bwMode="auto">
          <a:xfrm>
            <a:off x="8434997" y="44238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74" name="Rectangle 17"/>
          <p:cNvSpPr>
            <a:spLocks/>
          </p:cNvSpPr>
          <p:nvPr/>
        </p:nvSpPr>
        <p:spPr bwMode="auto">
          <a:xfrm>
            <a:off x="8434997" y="47286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89" name="Rectangle 39"/>
          <p:cNvSpPr>
            <a:spLocks/>
          </p:cNvSpPr>
          <p:nvPr/>
        </p:nvSpPr>
        <p:spPr bwMode="auto">
          <a:xfrm>
            <a:off x="8222377" y="842488"/>
            <a:ext cx="1028488" cy="379591"/>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dirty="0">
                <a:latin typeface="Helvetica" charset="0"/>
                <a:ea typeface="Helvetica" charset="0"/>
                <a:cs typeface="Helvetica" charset="0"/>
                <a:sym typeface="Helvetica" charset="0"/>
              </a:rPr>
              <a:t>Memory</a:t>
            </a:r>
          </a:p>
        </p:txBody>
      </p:sp>
      <p:sp>
        <p:nvSpPr>
          <p:cNvPr id="91" name="Rectangle 41"/>
          <p:cNvSpPr>
            <a:spLocks/>
          </p:cNvSpPr>
          <p:nvPr/>
        </p:nvSpPr>
        <p:spPr bwMode="auto">
          <a:xfrm>
            <a:off x="8434997" y="50334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93" name="Rectangle 43"/>
          <p:cNvSpPr>
            <a:spLocks/>
          </p:cNvSpPr>
          <p:nvPr/>
        </p:nvSpPr>
        <p:spPr bwMode="auto">
          <a:xfrm>
            <a:off x="8434997" y="53382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95" name="Rectangle 45"/>
          <p:cNvSpPr>
            <a:spLocks/>
          </p:cNvSpPr>
          <p:nvPr/>
        </p:nvSpPr>
        <p:spPr bwMode="auto">
          <a:xfrm>
            <a:off x="8434997" y="56430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97" name="Rectangle 47"/>
          <p:cNvSpPr>
            <a:spLocks/>
          </p:cNvSpPr>
          <p:nvPr/>
        </p:nvSpPr>
        <p:spPr bwMode="auto">
          <a:xfrm>
            <a:off x="8434997" y="59478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10" name="TextBox 9"/>
          <p:cNvSpPr txBox="1"/>
          <p:nvPr/>
        </p:nvSpPr>
        <p:spPr>
          <a:xfrm>
            <a:off x="2261675" y="3043885"/>
            <a:ext cx="3324096" cy="707886"/>
          </a:xfrm>
          <a:prstGeom prst="rect">
            <a:avLst/>
          </a:prstGeom>
          <a:noFill/>
        </p:spPr>
        <p:txBody>
          <a:bodyPr wrap="square" rtlCol="0">
            <a:spAutoFit/>
          </a:bodyPr>
          <a:lstStyle/>
          <a:p>
            <a:r>
              <a:rPr lang="en-US" sz="2000" b="0" dirty="0">
                <a:solidFill>
                  <a:srgbClr val="C00000"/>
                </a:solidFill>
                <a:latin typeface="+mn-lt"/>
              </a:rPr>
              <a:t>What are their memory address offsets?</a:t>
            </a:r>
          </a:p>
        </p:txBody>
      </p:sp>
      <p:sp>
        <p:nvSpPr>
          <p:cNvPr id="2" name="TextBox 1">
            <a:extLst>
              <a:ext uri="{FF2B5EF4-FFF2-40B4-BE49-F238E27FC236}">
                <a16:creationId xmlns:a16="http://schemas.microsoft.com/office/drawing/2014/main" id="{A024A743-C767-A942-B673-E2C97C81A1E4}"/>
              </a:ext>
            </a:extLst>
          </p:cNvPr>
          <p:cNvSpPr txBox="1"/>
          <p:nvPr/>
        </p:nvSpPr>
        <p:spPr>
          <a:xfrm>
            <a:off x="2261676" y="2238692"/>
            <a:ext cx="2084225" cy="369332"/>
          </a:xfrm>
          <a:prstGeom prst="rect">
            <a:avLst/>
          </a:prstGeom>
          <a:noFill/>
        </p:spPr>
        <p:txBody>
          <a:bodyPr wrap="none" rtlCol="0">
            <a:spAutoFit/>
          </a:bodyPr>
          <a:lstStyle/>
          <a:p>
            <a:r>
              <a:rPr lang="en-US" sz="1800" dirty="0">
                <a:solidFill>
                  <a:schemeClr val="bg2"/>
                </a:solidFill>
                <a:latin typeface="Consolas" panose="020B0609020204030204" pitchFamily="49" charset="0"/>
                <a:cs typeface="Consolas" panose="020B0609020204030204" pitchFamily="49" charset="0"/>
              </a:rPr>
              <a:t>uint32_t X[4]; </a:t>
            </a:r>
          </a:p>
        </p:txBody>
      </p:sp>
      <p:sp>
        <p:nvSpPr>
          <p:cNvPr id="60" name="Slide Number Placeholder 3">
            <a:extLst>
              <a:ext uri="{FF2B5EF4-FFF2-40B4-BE49-F238E27FC236}">
                <a16:creationId xmlns:a16="http://schemas.microsoft.com/office/drawing/2014/main" id="{279A0FB8-EBF4-814F-8D32-99E85EEC529A}"/>
              </a:ext>
            </a:extLst>
          </p:cNvPr>
          <p:cNvSpPr>
            <a:spLocks noGrp="1"/>
          </p:cNvSpPr>
          <p:nvPr>
            <p:ph type="sldNum" sz="quarter" idx="12"/>
          </p:nvPr>
        </p:nvSpPr>
        <p:spPr>
          <a:xfrm>
            <a:off x="2136648" y="6356350"/>
            <a:ext cx="1981200" cy="365760"/>
          </a:xfrm>
        </p:spPr>
        <p:txBody>
          <a:bodyPr/>
          <a:lstStyle/>
          <a:p>
            <a:fld id="{EA7C8D44-3667-46F6-9772-CC52308E2A7F}" type="slidenum">
              <a:rPr kumimoji="0" lang="en-US" smtClean="0"/>
              <a:pPr/>
              <a:t>10</a:t>
            </a:fld>
            <a:endParaRPr kumimoji="0" lang="en-US" dirty="0"/>
          </a:p>
        </p:txBody>
      </p:sp>
      <p:cxnSp>
        <p:nvCxnSpPr>
          <p:cNvPr id="4" name="Straight Connector 3">
            <a:extLst>
              <a:ext uri="{FF2B5EF4-FFF2-40B4-BE49-F238E27FC236}">
                <a16:creationId xmlns:a16="http://schemas.microsoft.com/office/drawing/2014/main" id="{904E6BE9-B1D5-1843-8D68-9B9E3253021A}"/>
              </a:ext>
            </a:extLst>
          </p:cNvPr>
          <p:cNvCxnSpPr/>
          <p:nvPr/>
        </p:nvCxnSpPr>
        <p:spPr>
          <a:xfrm>
            <a:off x="8434997" y="6337879"/>
            <a:ext cx="0" cy="151057"/>
          </a:xfrm>
          <a:prstGeom prst="line">
            <a:avLst/>
          </a:prstGeom>
          <a:ln w="28575">
            <a:solidFill>
              <a:srgbClr val="0041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2E21AF3-5CD8-9747-9428-9BA0CBCBE3F2}"/>
              </a:ext>
            </a:extLst>
          </p:cNvPr>
          <p:cNvCxnSpPr/>
          <p:nvPr/>
        </p:nvCxnSpPr>
        <p:spPr>
          <a:xfrm>
            <a:off x="9044597" y="6337879"/>
            <a:ext cx="0" cy="151057"/>
          </a:xfrm>
          <a:prstGeom prst="line">
            <a:avLst/>
          </a:prstGeom>
          <a:ln w="28575">
            <a:solidFill>
              <a:srgbClr val="0041FF"/>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327F032-519B-794C-851C-2026DD784CCA}"/>
              </a:ext>
            </a:extLst>
          </p:cNvPr>
          <p:cNvCxnSpPr/>
          <p:nvPr/>
        </p:nvCxnSpPr>
        <p:spPr>
          <a:xfrm flipH="1">
            <a:off x="8434997" y="6414814"/>
            <a:ext cx="609600" cy="0"/>
          </a:xfrm>
          <a:prstGeom prst="straightConnector1">
            <a:avLst/>
          </a:prstGeom>
          <a:ln w="19050">
            <a:solidFill>
              <a:srgbClr val="0041F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4A9A475-8420-AC47-85FF-1D45FD6D4078}"/>
              </a:ext>
            </a:extLst>
          </p:cNvPr>
          <p:cNvSpPr txBox="1"/>
          <p:nvPr/>
        </p:nvSpPr>
        <p:spPr>
          <a:xfrm>
            <a:off x="8322085" y="6508217"/>
            <a:ext cx="829073" cy="307777"/>
          </a:xfrm>
          <a:prstGeom prst="rect">
            <a:avLst/>
          </a:prstGeom>
          <a:noFill/>
        </p:spPr>
        <p:txBody>
          <a:bodyPr wrap="none" rtlCol="0">
            <a:spAutoFit/>
          </a:bodyPr>
          <a:lstStyle/>
          <a:p>
            <a:r>
              <a:rPr lang="en-US" dirty="0">
                <a:solidFill>
                  <a:srgbClr val="0041FF"/>
                </a:solidFill>
              </a:rPr>
              <a:t>1 byte</a:t>
            </a:r>
          </a:p>
        </p:txBody>
      </p:sp>
      <p:grpSp>
        <p:nvGrpSpPr>
          <p:cNvPr id="15" name="Group 14">
            <a:extLst>
              <a:ext uri="{FF2B5EF4-FFF2-40B4-BE49-F238E27FC236}">
                <a16:creationId xmlns:a16="http://schemas.microsoft.com/office/drawing/2014/main" id="{A7849C5F-C333-EC41-B2EA-A211031B2F51}"/>
              </a:ext>
            </a:extLst>
          </p:cNvPr>
          <p:cNvGrpSpPr/>
          <p:nvPr/>
        </p:nvGrpSpPr>
        <p:grpSpPr>
          <a:xfrm>
            <a:off x="9090881" y="1404655"/>
            <a:ext cx="1533757" cy="4940033"/>
            <a:chOff x="7566880" y="1404654"/>
            <a:chExt cx="1533757" cy="4940033"/>
          </a:xfrm>
        </p:grpSpPr>
        <p:cxnSp>
          <p:nvCxnSpPr>
            <p:cNvPr id="5" name="Straight Arrow Connector 4">
              <a:extLst>
                <a:ext uri="{FF2B5EF4-FFF2-40B4-BE49-F238E27FC236}">
                  <a16:creationId xmlns:a16="http://schemas.microsoft.com/office/drawing/2014/main" id="{B1A949BA-B6AA-A648-9EAB-EB906CCFC146}"/>
                </a:ext>
              </a:extLst>
            </p:cNvPr>
            <p:cNvCxnSpPr>
              <a:cxnSpLocks/>
            </p:cNvCxnSpPr>
            <p:nvPr/>
          </p:nvCxnSpPr>
          <p:spPr>
            <a:xfrm flipV="1">
              <a:off x="8249920" y="1722278"/>
              <a:ext cx="0" cy="422560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8A9C222-75E9-3242-B788-0C4A6C66CF81}"/>
                </a:ext>
              </a:extLst>
            </p:cNvPr>
            <p:cNvSpPr txBox="1"/>
            <p:nvPr/>
          </p:nvSpPr>
          <p:spPr>
            <a:xfrm>
              <a:off x="7566880" y="6036910"/>
              <a:ext cx="1366080" cy="307777"/>
            </a:xfrm>
            <a:prstGeom prst="rect">
              <a:avLst/>
            </a:prstGeom>
            <a:noFill/>
          </p:spPr>
          <p:txBody>
            <a:bodyPr wrap="none" rtlCol="0">
              <a:spAutoFit/>
            </a:bodyPr>
            <a:lstStyle/>
            <a:p>
              <a:r>
                <a:rPr lang="en-US" dirty="0">
                  <a:solidFill>
                    <a:srgbClr val="C00000"/>
                  </a:solidFill>
                </a:rPr>
                <a:t>Low Address</a:t>
              </a:r>
            </a:p>
          </p:txBody>
        </p:sp>
        <p:sp>
          <p:nvSpPr>
            <p:cNvPr id="87" name="TextBox 86">
              <a:extLst>
                <a:ext uri="{FF2B5EF4-FFF2-40B4-BE49-F238E27FC236}">
                  <a16:creationId xmlns:a16="http://schemas.microsoft.com/office/drawing/2014/main" id="{3B3AB812-1011-A84C-94E0-7BF447A5994C}"/>
                </a:ext>
              </a:extLst>
            </p:cNvPr>
            <p:cNvSpPr txBox="1"/>
            <p:nvPr/>
          </p:nvSpPr>
          <p:spPr>
            <a:xfrm>
              <a:off x="7627157" y="1404654"/>
              <a:ext cx="1473480" cy="307777"/>
            </a:xfrm>
            <a:prstGeom prst="rect">
              <a:avLst/>
            </a:prstGeom>
            <a:noFill/>
          </p:spPr>
          <p:txBody>
            <a:bodyPr wrap="none" rtlCol="0">
              <a:spAutoFit/>
            </a:bodyPr>
            <a:lstStyle/>
            <a:p>
              <a:r>
                <a:rPr lang="en-US" dirty="0">
                  <a:solidFill>
                    <a:srgbClr val="C00000"/>
                  </a:solidFill>
                </a:rPr>
                <a:t>High Address</a:t>
              </a:r>
            </a:p>
          </p:txBody>
        </p:sp>
      </p:grpSp>
    </p:spTree>
    <p:extLst>
      <p:ext uri="{BB962C8B-B14F-4D97-AF65-F5344CB8AC3E}">
        <p14:creationId xmlns:p14="http://schemas.microsoft.com/office/powerpoint/2010/main" val="213693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F937A06D-B67F-4C41-9319-69F2845CCBC8}"/>
              </a:ext>
            </a:extLst>
          </p:cNvPr>
          <p:cNvGrpSpPr/>
          <p:nvPr/>
        </p:nvGrpSpPr>
        <p:grpSpPr>
          <a:xfrm>
            <a:off x="9090881" y="1404655"/>
            <a:ext cx="1533757" cy="4940033"/>
            <a:chOff x="7566880" y="1404654"/>
            <a:chExt cx="1533757" cy="4940033"/>
          </a:xfrm>
        </p:grpSpPr>
        <p:cxnSp>
          <p:nvCxnSpPr>
            <p:cNvPr id="119" name="Straight Arrow Connector 118">
              <a:extLst>
                <a:ext uri="{FF2B5EF4-FFF2-40B4-BE49-F238E27FC236}">
                  <a16:creationId xmlns:a16="http://schemas.microsoft.com/office/drawing/2014/main" id="{F09A8BE4-F62E-5B4F-91A6-52E251468459}"/>
                </a:ext>
              </a:extLst>
            </p:cNvPr>
            <p:cNvCxnSpPr>
              <a:cxnSpLocks/>
            </p:cNvCxnSpPr>
            <p:nvPr/>
          </p:nvCxnSpPr>
          <p:spPr>
            <a:xfrm flipV="1">
              <a:off x="8249920" y="1722278"/>
              <a:ext cx="0" cy="422560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B80ADFF-1DCF-8F4A-9767-E4A604981BA7}"/>
                </a:ext>
              </a:extLst>
            </p:cNvPr>
            <p:cNvSpPr txBox="1"/>
            <p:nvPr/>
          </p:nvSpPr>
          <p:spPr>
            <a:xfrm>
              <a:off x="7566880" y="6036910"/>
              <a:ext cx="1366080" cy="307777"/>
            </a:xfrm>
            <a:prstGeom prst="rect">
              <a:avLst/>
            </a:prstGeom>
            <a:noFill/>
          </p:spPr>
          <p:txBody>
            <a:bodyPr wrap="none" rtlCol="0">
              <a:spAutoFit/>
            </a:bodyPr>
            <a:lstStyle/>
            <a:p>
              <a:r>
                <a:rPr lang="en-US" dirty="0">
                  <a:solidFill>
                    <a:srgbClr val="C00000"/>
                  </a:solidFill>
                </a:rPr>
                <a:t>Low Address</a:t>
              </a:r>
            </a:p>
          </p:txBody>
        </p:sp>
        <p:sp>
          <p:nvSpPr>
            <p:cNvPr id="121" name="TextBox 120">
              <a:extLst>
                <a:ext uri="{FF2B5EF4-FFF2-40B4-BE49-F238E27FC236}">
                  <a16:creationId xmlns:a16="http://schemas.microsoft.com/office/drawing/2014/main" id="{3111F15E-5777-AD49-B835-EB3FD22D3FF9}"/>
                </a:ext>
              </a:extLst>
            </p:cNvPr>
            <p:cNvSpPr txBox="1"/>
            <p:nvPr/>
          </p:nvSpPr>
          <p:spPr>
            <a:xfrm>
              <a:off x="7627157" y="1404654"/>
              <a:ext cx="1473480" cy="307777"/>
            </a:xfrm>
            <a:prstGeom prst="rect">
              <a:avLst/>
            </a:prstGeom>
            <a:noFill/>
          </p:spPr>
          <p:txBody>
            <a:bodyPr wrap="none" rtlCol="0">
              <a:spAutoFit/>
            </a:bodyPr>
            <a:lstStyle/>
            <a:p>
              <a:r>
                <a:rPr lang="en-US" dirty="0">
                  <a:solidFill>
                    <a:srgbClr val="C00000"/>
                  </a:solidFill>
                </a:rPr>
                <a:t>High Address</a:t>
              </a:r>
            </a:p>
          </p:txBody>
        </p:sp>
      </p:grpSp>
      <p:sp>
        <p:nvSpPr>
          <p:cNvPr id="46084" name="Rectangle 3"/>
          <p:cNvSpPr>
            <a:spLocks noGrp="1" noChangeArrowheads="1"/>
          </p:cNvSpPr>
          <p:nvPr>
            <p:ph type="title"/>
          </p:nvPr>
        </p:nvSpPr>
        <p:spPr>
          <a:xfrm>
            <a:off x="597877" y="106310"/>
            <a:ext cx="8229600" cy="990600"/>
          </a:xfrm>
        </p:spPr>
        <p:txBody>
          <a:bodyPr/>
          <a:lstStyle/>
          <a:p>
            <a:pPr marL="119063" indent="-119063"/>
            <a:r>
              <a:rPr lang="en-US" dirty="0"/>
              <a:t>Quiz</a:t>
            </a:r>
          </a:p>
        </p:txBody>
      </p:sp>
      <p:sp>
        <p:nvSpPr>
          <p:cNvPr id="63" name="Rectangle 6"/>
          <p:cNvSpPr>
            <a:spLocks/>
          </p:cNvSpPr>
          <p:nvPr/>
        </p:nvSpPr>
        <p:spPr bwMode="auto">
          <a:xfrm>
            <a:off x="8434997" y="13758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64" name="Rectangle 7"/>
          <p:cNvSpPr>
            <a:spLocks/>
          </p:cNvSpPr>
          <p:nvPr/>
        </p:nvSpPr>
        <p:spPr bwMode="auto">
          <a:xfrm>
            <a:off x="8434997" y="16806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65" name="Rectangle 8"/>
          <p:cNvSpPr>
            <a:spLocks/>
          </p:cNvSpPr>
          <p:nvPr/>
        </p:nvSpPr>
        <p:spPr bwMode="auto">
          <a:xfrm>
            <a:off x="8434997" y="19854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66" name="Rectangle 9"/>
          <p:cNvSpPr>
            <a:spLocks/>
          </p:cNvSpPr>
          <p:nvPr/>
        </p:nvSpPr>
        <p:spPr bwMode="auto">
          <a:xfrm>
            <a:off x="8434997" y="22902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67" name="Rectangle 10"/>
          <p:cNvSpPr>
            <a:spLocks/>
          </p:cNvSpPr>
          <p:nvPr/>
        </p:nvSpPr>
        <p:spPr bwMode="auto">
          <a:xfrm>
            <a:off x="8434997" y="25950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68" name="Rectangle 11"/>
          <p:cNvSpPr>
            <a:spLocks/>
          </p:cNvSpPr>
          <p:nvPr/>
        </p:nvSpPr>
        <p:spPr bwMode="auto">
          <a:xfrm>
            <a:off x="8434997" y="28998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69" name="Rectangle 12"/>
          <p:cNvSpPr>
            <a:spLocks/>
          </p:cNvSpPr>
          <p:nvPr/>
        </p:nvSpPr>
        <p:spPr bwMode="auto">
          <a:xfrm>
            <a:off x="8434997" y="32046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70" name="Rectangle 13"/>
          <p:cNvSpPr>
            <a:spLocks/>
          </p:cNvSpPr>
          <p:nvPr/>
        </p:nvSpPr>
        <p:spPr bwMode="auto">
          <a:xfrm>
            <a:off x="8434997" y="35094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71" name="Rectangle 14"/>
          <p:cNvSpPr>
            <a:spLocks/>
          </p:cNvSpPr>
          <p:nvPr/>
        </p:nvSpPr>
        <p:spPr bwMode="auto">
          <a:xfrm>
            <a:off x="8434997" y="38142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72" name="Rectangle 15"/>
          <p:cNvSpPr>
            <a:spLocks/>
          </p:cNvSpPr>
          <p:nvPr/>
        </p:nvSpPr>
        <p:spPr bwMode="auto">
          <a:xfrm>
            <a:off x="8434997" y="41190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73" name="Rectangle 16"/>
          <p:cNvSpPr>
            <a:spLocks/>
          </p:cNvSpPr>
          <p:nvPr/>
        </p:nvSpPr>
        <p:spPr bwMode="auto">
          <a:xfrm>
            <a:off x="8434997" y="44238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74" name="Rectangle 17"/>
          <p:cNvSpPr>
            <a:spLocks/>
          </p:cNvSpPr>
          <p:nvPr/>
        </p:nvSpPr>
        <p:spPr bwMode="auto">
          <a:xfrm>
            <a:off x="8434997" y="47286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89" name="Rectangle 39"/>
          <p:cNvSpPr>
            <a:spLocks/>
          </p:cNvSpPr>
          <p:nvPr/>
        </p:nvSpPr>
        <p:spPr bwMode="auto">
          <a:xfrm>
            <a:off x="8222377" y="842488"/>
            <a:ext cx="1028488" cy="379591"/>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dirty="0">
                <a:latin typeface="Helvetica" charset="0"/>
                <a:ea typeface="Helvetica" charset="0"/>
                <a:cs typeface="Helvetica" charset="0"/>
                <a:sym typeface="Helvetica" charset="0"/>
              </a:rPr>
              <a:t>Memory</a:t>
            </a:r>
          </a:p>
        </p:txBody>
      </p:sp>
      <p:sp>
        <p:nvSpPr>
          <p:cNvPr id="91" name="Rectangle 41"/>
          <p:cNvSpPr>
            <a:spLocks/>
          </p:cNvSpPr>
          <p:nvPr/>
        </p:nvSpPr>
        <p:spPr bwMode="auto">
          <a:xfrm>
            <a:off x="8434997" y="50334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93" name="Rectangle 43"/>
          <p:cNvSpPr>
            <a:spLocks/>
          </p:cNvSpPr>
          <p:nvPr/>
        </p:nvSpPr>
        <p:spPr bwMode="auto">
          <a:xfrm>
            <a:off x="8434997" y="53382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95" name="Rectangle 45"/>
          <p:cNvSpPr>
            <a:spLocks/>
          </p:cNvSpPr>
          <p:nvPr/>
        </p:nvSpPr>
        <p:spPr bwMode="auto">
          <a:xfrm>
            <a:off x="8434997" y="56430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97" name="Rectangle 47"/>
          <p:cNvSpPr>
            <a:spLocks/>
          </p:cNvSpPr>
          <p:nvPr/>
        </p:nvSpPr>
        <p:spPr bwMode="auto">
          <a:xfrm>
            <a:off x="8434997" y="59478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10" name="TextBox 9"/>
          <p:cNvSpPr txBox="1"/>
          <p:nvPr/>
        </p:nvSpPr>
        <p:spPr>
          <a:xfrm>
            <a:off x="2261675" y="3043885"/>
            <a:ext cx="3324096" cy="707886"/>
          </a:xfrm>
          <a:prstGeom prst="rect">
            <a:avLst/>
          </a:prstGeom>
          <a:noFill/>
        </p:spPr>
        <p:txBody>
          <a:bodyPr wrap="square" rtlCol="0">
            <a:spAutoFit/>
          </a:bodyPr>
          <a:lstStyle/>
          <a:p>
            <a:r>
              <a:rPr lang="en-US" sz="2000" b="0" dirty="0">
                <a:solidFill>
                  <a:srgbClr val="C00000"/>
                </a:solidFill>
                <a:latin typeface="+mn-lt"/>
              </a:rPr>
              <a:t>What are their memory address offsets?</a:t>
            </a:r>
          </a:p>
        </p:txBody>
      </p:sp>
      <p:grpSp>
        <p:nvGrpSpPr>
          <p:cNvPr id="103" name="Group 56"/>
          <p:cNvGrpSpPr>
            <a:grpSpLocks/>
          </p:cNvGrpSpPr>
          <p:nvPr/>
        </p:nvGrpSpPr>
        <p:grpSpPr bwMode="auto">
          <a:xfrm>
            <a:off x="8672515" y="2028084"/>
            <a:ext cx="96838" cy="3954463"/>
            <a:chOff x="139" y="3"/>
            <a:chExt cx="61" cy="2491"/>
          </a:xfrm>
        </p:grpSpPr>
        <p:sp>
          <p:nvSpPr>
            <p:cNvPr id="104" name="Rectangle 59"/>
            <p:cNvSpPr>
              <a:spLocks/>
            </p:cNvSpPr>
            <p:nvPr/>
          </p:nvSpPr>
          <p:spPr bwMode="auto">
            <a:xfrm>
              <a:off x="139" y="3"/>
              <a:ext cx="61" cy="187"/>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none" lIns="50800" tIns="50800" rIns="45720" bIns="50800" anchor="ctr">
              <a:prstTxWarp prst="textNoShape">
                <a:avLst/>
              </a:prstTxWarp>
              <a:spAutoFit/>
            </a:bodyPr>
            <a:lstStyle/>
            <a:p>
              <a:pPr algn="ctr" eaLnBrk="1" hangingPunct="1">
                <a:lnSpc>
                  <a:spcPct val="90000"/>
                </a:lnSpc>
              </a:pPr>
              <a:endParaRPr lang="en-US" dirty="0">
                <a:solidFill>
                  <a:schemeClr val="tx1"/>
                </a:solidFill>
                <a:latin typeface="Consolas" panose="020B0609020204030204" pitchFamily="49" charset="0"/>
                <a:ea typeface="Courier New" charset="0"/>
                <a:cs typeface="Consolas" panose="020B0609020204030204" pitchFamily="49" charset="0"/>
                <a:sym typeface="Courier New" charset="0"/>
              </a:endParaRPr>
            </a:p>
          </p:txBody>
        </p:sp>
        <p:sp>
          <p:nvSpPr>
            <p:cNvPr id="105" name="Rectangle 62"/>
            <p:cNvSpPr>
              <a:spLocks/>
            </p:cNvSpPr>
            <p:nvPr/>
          </p:nvSpPr>
          <p:spPr bwMode="auto">
            <a:xfrm>
              <a:off x="139" y="771"/>
              <a:ext cx="61" cy="187"/>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none" lIns="50800" tIns="50800" rIns="45720" bIns="50800" anchor="ctr">
              <a:prstTxWarp prst="textNoShape">
                <a:avLst/>
              </a:prstTxWarp>
              <a:spAutoFit/>
            </a:bodyPr>
            <a:lstStyle/>
            <a:p>
              <a:pPr algn="ctr" eaLnBrk="1" hangingPunct="1">
                <a:lnSpc>
                  <a:spcPct val="90000"/>
                </a:lnSpc>
              </a:pPr>
              <a:endParaRPr lang="en-US" dirty="0">
                <a:solidFill>
                  <a:schemeClr val="tx1"/>
                </a:solidFill>
                <a:latin typeface="Consolas" panose="020B0609020204030204" pitchFamily="49" charset="0"/>
                <a:ea typeface="Courier New" charset="0"/>
                <a:cs typeface="Consolas" panose="020B0609020204030204" pitchFamily="49" charset="0"/>
                <a:sym typeface="Courier New" charset="0"/>
              </a:endParaRPr>
            </a:p>
          </p:txBody>
        </p:sp>
        <p:sp>
          <p:nvSpPr>
            <p:cNvPr id="106" name="Rectangle 65"/>
            <p:cNvSpPr>
              <a:spLocks/>
            </p:cNvSpPr>
            <p:nvPr/>
          </p:nvSpPr>
          <p:spPr bwMode="auto">
            <a:xfrm>
              <a:off x="139" y="1539"/>
              <a:ext cx="61" cy="187"/>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none" lIns="50800" tIns="50800" rIns="45720" bIns="50800" anchor="ctr">
              <a:prstTxWarp prst="textNoShape">
                <a:avLst/>
              </a:prstTxWarp>
              <a:spAutoFit/>
            </a:bodyPr>
            <a:lstStyle/>
            <a:p>
              <a:pPr algn="ctr" eaLnBrk="1" hangingPunct="1">
                <a:lnSpc>
                  <a:spcPct val="90000"/>
                </a:lnSpc>
              </a:pPr>
              <a:endParaRPr lang="en-US" dirty="0">
                <a:solidFill>
                  <a:schemeClr val="tx1"/>
                </a:solidFill>
                <a:latin typeface="Consolas" panose="020B0609020204030204" pitchFamily="49" charset="0"/>
                <a:ea typeface="Courier New" charset="0"/>
                <a:cs typeface="Consolas" panose="020B0609020204030204" pitchFamily="49" charset="0"/>
                <a:sym typeface="Courier New" charset="0"/>
              </a:endParaRPr>
            </a:p>
          </p:txBody>
        </p:sp>
        <p:sp>
          <p:nvSpPr>
            <p:cNvPr id="107" name="Rectangle 68"/>
            <p:cNvSpPr>
              <a:spLocks/>
            </p:cNvSpPr>
            <p:nvPr/>
          </p:nvSpPr>
          <p:spPr bwMode="auto">
            <a:xfrm>
              <a:off x="139" y="2307"/>
              <a:ext cx="61" cy="187"/>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none" lIns="50800" tIns="50800" rIns="45720" bIns="50800" anchor="ctr">
              <a:prstTxWarp prst="textNoShape">
                <a:avLst/>
              </a:prstTxWarp>
              <a:spAutoFit/>
            </a:bodyPr>
            <a:lstStyle/>
            <a:p>
              <a:pPr algn="ctr" eaLnBrk="1" hangingPunct="1">
                <a:lnSpc>
                  <a:spcPct val="90000"/>
                </a:lnSpc>
              </a:pPr>
              <a:endParaRPr lang="en-US" dirty="0">
                <a:solidFill>
                  <a:schemeClr val="tx1"/>
                </a:solidFill>
                <a:latin typeface="Consolas" panose="020B0609020204030204" pitchFamily="49" charset="0"/>
                <a:ea typeface="Courier New" charset="0"/>
                <a:cs typeface="Consolas" panose="020B0609020204030204" pitchFamily="49" charset="0"/>
                <a:sym typeface="Courier New" charset="0"/>
              </a:endParaRPr>
            </a:p>
          </p:txBody>
        </p:sp>
      </p:grpSp>
      <p:grpSp>
        <p:nvGrpSpPr>
          <p:cNvPr id="14" name="Group 13">
            <a:extLst>
              <a:ext uri="{FF2B5EF4-FFF2-40B4-BE49-F238E27FC236}">
                <a16:creationId xmlns:a16="http://schemas.microsoft.com/office/drawing/2014/main" id="{764C4963-E62D-894E-902A-FCC7AAB27749}"/>
              </a:ext>
            </a:extLst>
          </p:cNvPr>
          <p:cNvGrpSpPr/>
          <p:nvPr/>
        </p:nvGrpSpPr>
        <p:grpSpPr>
          <a:xfrm>
            <a:off x="8428324" y="1375620"/>
            <a:ext cx="691215" cy="1219200"/>
            <a:chOff x="5750528" y="1721428"/>
            <a:chExt cx="691215" cy="1219200"/>
          </a:xfrm>
        </p:grpSpPr>
        <p:sp>
          <p:nvSpPr>
            <p:cNvPr id="108" name="Rectangle 34"/>
            <p:cNvSpPr>
              <a:spLocks/>
            </p:cNvSpPr>
            <p:nvPr/>
          </p:nvSpPr>
          <p:spPr bwMode="auto">
            <a:xfrm>
              <a:off x="5759451" y="1721428"/>
              <a:ext cx="609600" cy="1219200"/>
            </a:xfrm>
            <a:prstGeom prst="rect">
              <a:avLst/>
            </a:prstGeom>
            <a:solidFill>
              <a:schemeClr val="tx2"/>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dirty="0">
                <a:latin typeface="Gill Sans" charset="0"/>
                <a:ea typeface="ヒラギノ角ゴ ProN W3" charset="-128"/>
                <a:cs typeface="ヒラギノ角ゴ ProN W3" charset="-128"/>
                <a:sym typeface="Gill Sans" charset="0"/>
              </a:endParaRPr>
            </a:p>
          </p:txBody>
        </p:sp>
        <p:sp>
          <p:nvSpPr>
            <p:cNvPr id="11" name="TextBox 10"/>
            <p:cNvSpPr txBox="1"/>
            <p:nvPr/>
          </p:nvSpPr>
          <p:spPr>
            <a:xfrm>
              <a:off x="5750528" y="2191584"/>
              <a:ext cx="691215" cy="369332"/>
            </a:xfrm>
            <a:prstGeom prst="rect">
              <a:avLst/>
            </a:prstGeom>
            <a:noFill/>
          </p:spPr>
          <p:txBody>
            <a:bodyPr wrap="none" rtlCol="0">
              <a:spAutoFit/>
            </a:bodyPr>
            <a:lstStyle/>
            <a:p>
              <a:r>
                <a:rPr lang="en-US" sz="1800" dirty="0">
                  <a:solidFill>
                    <a:schemeClr val="bg1"/>
                  </a:solidFill>
                  <a:latin typeface="Consolas" panose="020B0609020204030204" pitchFamily="49" charset="0"/>
                  <a:cs typeface="Consolas" panose="020B0609020204030204" pitchFamily="49" charset="0"/>
                </a:rPr>
                <a:t>X[3]</a:t>
              </a:r>
            </a:p>
          </p:txBody>
        </p:sp>
      </p:grpSp>
      <p:grpSp>
        <p:nvGrpSpPr>
          <p:cNvPr id="13" name="Group 12">
            <a:extLst>
              <a:ext uri="{FF2B5EF4-FFF2-40B4-BE49-F238E27FC236}">
                <a16:creationId xmlns:a16="http://schemas.microsoft.com/office/drawing/2014/main" id="{A330FEAA-9918-E148-844D-3F4212C5BE37}"/>
              </a:ext>
            </a:extLst>
          </p:cNvPr>
          <p:cNvGrpSpPr/>
          <p:nvPr/>
        </p:nvGrpSpPr>
        <p:grpSpPr>
          <a:xfrm>
            <a:off x="8424950" y="2594820"/>
            <a:ext cx="691215" cy="1219200"/>
            <a:chOff x="5747154" y="2940628"/>
            <a:chExt cx="691215" cy="1219200"/>
          </a:xfrm>
        </p:grpSpPr>
        <p:sp>
          <p:nvSpPr>
            <p:cNvPr id="109" name="Rectangle 35"/>
            <p:cNvSpPr>
              <a:spLocks/>
            </p:cNvSpPr>
            <p:nvPr/>
          </p:nvSpPr>
          <p:spPr bwMode="auto">
            <a:xfrm>
              <a:off x="5759451" y="2940628"/>
              <a:ext cx="609600" cy="1219200"/>
            </a:xfrm>
            <a:prstGeom prst="rect">
              <a:avLst/>
            </a:prstGeom>
            <a:solidFill>
              <a:schemeClr val="accent2">
                <a:lumMod val="75000"/>
              </a:schemeClr>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115" name="TextBox 114"/>
            <p:cNvSpPr txBox="1"/>
            <p:nvPr/>
          </p:nvSpPr>
          <p:spPr>
            <a:xfrm>
              <a:off x="5747154" y="3420209"/>
              <a:ext cx="691215" cy="369332"/>
            </a:xfrm>
            <a:prstGeom prst="rect">
              <a:avLst/>
            </a:prstGeom>
            <a:noFill/>
          </p:spPr>
          <p:txBody>
            <a:bodyPr wrap="none" rtlCol="0">
              <a:spAutoFit/>
            </a:bodyPr>
            <a:lstStyle/>
            <a:p>
              <a:r>
                <a:rPr lang="en-US" sz="1800" dirty="0">
                  <a:solidFill>
                    <a:schemeClr val="bg1"/>
                  </a:solidFill>
                  <a:latin typeface="Consolas" panose="020B0609020204030204" pitchFamily="49" charset="0"/>
                  <a:cs typeface="Consolas" panose="020B0609020204030204" pitchFamily="49" charset="0"/>
                </a:rPr>
                <a:t>X[2]</a:t>
              </a:r>
            </a:p>
          </p:txBody>
        </p:sp>
      </p:grpSp>
      <p:grpSp>
        <p:nvGrpSpPr>
          <p:cNvPr id="12" name="Group 11">
            <a:extLst>
              <a:ext uri="{FF2B5EF4-FFF2-40B4-BE49-F238E27FC236}">
                <a16:creationId xmlns:a16="http://schemas.microsoft.com/office/drawing/2014/main" id="{EA76E154-4885-3047-BE8A-5BDAE9F552A4}"/>
              </a:ext>
            </a:extLst>
          </p:cNvPr>
          <p:cNvGrpSpPr/>
          <p:nvPr/>
        </p:nvGrpSpPr>
        <p:grpSpPr>
          <a:xfrm>
            <a:off x="8416651" y="3814020"/>
            <a:ext cx="691215" cy="1219200"/>
            <a:chOff x="5738855" y="4159828"/>
            <a:chExt cx="691215" cy="1219200"/>
          </a:xfrm>
        </p:grpSpPr>
        <p:sp>
          <p:nvSpPr>
            <p:cNvPr id="110" name="Rectangle 36"/>
            <p:cNvSpPr>
              <a:spLocks/>
            </p:cNvSpPr>
            <p:nvPr/>
          </p:nvSpPr>
          <p:spPr bwMode="auto">
            <a:xfrm>
              <a:off x="5759451" y="4159828"/>
              <a:ext cx="609600" cy="1219200"/>
            </a:xfrm>
            <a:prstGeom prst="rect">
              <a:avLst/>
            </a:prstGeom>
            <a:solidFill>
              <a:schemeClr val="tx2"/>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Consolas" panose="020B0609020204030204" pitchFamily="49" charset="0"/>
                <a:ea typeface="ヒラギノ角ゴ ProN W3" charset="-128"/>
                <a:cs typeface="Consolas" panose="020B0609020204030204" pitchFamily="49" charset="0"/>
                <a:sym typeface="Gill Sans" charset="0"/>
              </a:endParaRPr>
            </a:p>
          </p:txBody>
        </p:sp>
        <p:sp>
          <p:nvSpPr>
            <p:cNvPr id="116" name="TextBox 115"/>
            <p:cNvSpPr txBox="1"/>
            <p:nvPr/>
          </p:nvSpPr>
          <p:spPr>
            <a:xfrm>
              <a:off x="5738855" y="4593826"/>
              <a:ext cx="691215" cy="369332"/>
            </a:xfrm>
            <a:prstGeom prst="rect">
              <a:avLst/>
            </a:prstGeom>
            <a:noFill/>
          </p:spPr>
          <p:txBody>
            <a:bodyPr wrap="none" rtlCol="0">
              <a:spAutoFit/>
            </a:bodyPr>
            <a:lstStyle/>
            <a:p>
              <a:r>
                <a:rPr lang="en-US" sz="1800" dirty="0">
                  <a:solidFill>
                    <a:schemeClr val="bg1"/>
                  </a:solidFill>
                  <a:latin typeface="Consolas" panose="020B0609020204030204" pitchFamily="49" charset="0"/>
                  <a:cs typeface="Consolas" panose="020B0609020204030204" pitchFamily="49" charset="0"/>
                </a:rPr>
                <a:t>X[1]</a:t>
              </a:r>
            </a:p>
          </p:txBody>
        </p:sp>
      </p:grpSp>
      <p:grpSp>
        <p:nvGrpSpPr>
          <p:cNvPr id="9" name="Group 8">
            <a:extLst>
              <a:ext uri="{FF2B5EF4-FFF2-40B4-BE49-F238E27FC236}">
                <a16:creationId xmlns:a16="http://schemas.microsoft.com/office/drawing/2014/main" id="{4AE740D9-0008-804D-968C-57B62285A086}"/>
              </a:ext>
            </a:extLst>
          </p:cNvPr>
          <p:cNvGrpSpPr/>
          <p:nvPr/>
        </p:nvGrpSpPr>
        <p:grpSpPr>
          <a:xfrm>
            <a:off x="8423996" y="5033220"/>
            <a:ext cx="691215" cy="1219200"/>
            <a:chOff x="5746200" y="5379028"/>
            <a:chExt cx="691215" cy="1219200"/>
          </a:xfrm>
        </p:grpSpPr>
        <p:sp>
          <p:nvSpPr>
            <p:cNvPr id="111" name="Rectangle 37"/>
            <p:cNvSpPr>
              <a:spLocks/>
            </p:cNvSpPr>
            <p:nvPr/>
          </p:nvSpPr>
          <p:spPr bwMode="auto">
            <a:xfrm>
              <a:off x="5759451" y="5379028"/>
              <a:ext cx="609600" cy="1219200"/>
            </a:xfrm>
            <a:prstGeom prst="rect">
              <a:avLst/>
            </a:prstGeom>
            <a:solidFill>
              <a:schemeClr val="accent2">
                <a:lumMod val="75000"/>
              </a:schemeClr>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117" name="TextBox 116"/>
            <p:cNvSpPr txBox="1"/>
            <p:nvPr/>
          </p:nvSpPr>
          <p:spPr>
            <a:xfrm>
              <a:off x="5746200" y="5823828"/>
              <a:ext cx="691215" cy="369332"/>
            </a:xfrm>
            <a:prstGeom prst="rect">
              <a:avLst/>
            </a:prstGeom>
            <a:noFill/>
          </p:spPr>
          <p:txBody>
            <a:bodyPr wrap="none" rtlCol="0">
              <a:spAutoFit/>
            </a:bodyPr>
            <a:lstStyle/>
            <a:p>
              <a:r>
                <a:rPr lang="en-US" sz="1800" dirty="0">
                  <a:solidFill>
                    <a:schemeClr val="bg1"/>
                  </a:solidFill>
                  <a:latin typeface="Consolas" panose="020B0609020204030204" pitchFamily="49" charset="0"/>
                  <a:cs typeface="Consolas" panose="020B0609020204030204" pitchFamily="49" charset="0"/>
                </a:rPr>
                <a:t>X[0]</a:t>
              </a:r>
            </a:p>
          </p:txBody>
        </p:sp>
      </p:grpSp>
      <p:sp>
        <p:nvSpPr>
          <p:cNvPr id="2" name="TextBox 1">
            <a:extLst>
              <a:ext uri="{FF2B5EF4-FFF2-40B4-BE49-F238E27FC236}">
                <a16:creationId xmlns:a16="http://schemas.microsoft.com/office/drawing/2014/main" id="{A024A743-C767-A942-B673-E2C97C81A1E4}"/>
              </a:ext>
            </a:extLst>
          </p:cNvPr>
          <p:cNvSpPr txBox="1"/>
          <p:nvPr/>
        </p:nvSpPr>
        <p:spPr>
          <a:xfrm>
            <a:off x="2261676" y="2238692"/>
            <a:ext cx="2084225" cy="369332"/>
          </a:xfrm>
          <a:prstGeom prst="rect">
            <a:avLst/>
          </a:prstGeom>
          <a:noFill/>
        </p:spPr>
        <p:txBody>
          <a:bodyPr wrap="none" rtlCol="0">
            <a:spAutoFit/>
          </a:bodyPr>
          <a:lstStyle/>
          <a:p>
            <a:r>
              <a:rPr lang="en-US" sz="1800" dirty="0">
                <a:solidFill>
                  <a:schemeClr val="bg2"/>
                </a:solidFill>
                <a:latin typeface="Consolas" panose="020B0609020204030204" pitchFamily="49" charset="0"/>
                <a:cs typeface="Consolas" panose="020B0609020204030204" pitchFamily="49" charset="0"/>
              </a:rPr>
              <a:t>uint32_t X[4]; </a:t>
            </a:r>
          </a:p>
        </p:txBody>
      </p:sp>
      <p:sp>
        <p:nvSpPr>
          <p:cNvPr id="60" name="Slide Number Placeholder 3">
            <a:extLst>
              <a:ext uri="{FF2B5EF4-FFF2-40B4-BE49-F238E27FC236}">
                <a16:creationId xmlns:a16="http://schemas.microsoft.com/office/drawing/2014/main" id="{279A0FB8-EBF4-814F-8D32-99E85EEC529A}"/>
              </a:ext>
            </a:extLst>
          </p:cNvPr>
          <p:cNvSpPr>
            <a:spLocks noGrp="1"/>
          </p:cNvSpPr>
          <p:nvPr>
            <p:ph type="sldNum" sz="quarter" idx="12"/>
          </p:nvPr>
        </p:nvSpPr>
        <p:spPr>
          <a:xfrm>
            <a:off x="2136648" y="6356350"/>
            <a:ext cx="1981200" cy="365760"/>
          </a:xfrm>
        </p:spPr>
        <p:txBody>
          <a:bodyPr/>
          <a:lstStyle/>
          <a:p>
            <a:fld id="{EA7C8D44-3667-46F6-9772-CC52308E2A7F}" type="slidenum">
              <a:rPr kumimoji="0" lang="en-US" smtClean="0"/>
              <a:pPr/>
              <a:t>11</a:t>
            </a:fld>
            <a:endParaRPr kumimoji="0" lang="en-US" dirty="0"/>
          </a:p>
        </p:txBody>
      </p:sp>
      <p:cxnSp>
        <p:nvCxnSpPr>
          <p:cNvPr id="4" name="Straight Connector 3">
            <a:extLst>
              <a:ext uri="{FF2B5EF4-FFF2-40B4-BE49-F238E27FC236}">
                <a16:creationId xmlns:a16="http://schemas.microsoft.com/office/drawing/2014/main" id="{904E6BE9-B1D5-1843-8D68-9B9E3253021A}"/>
              </a:ext>
            </a:extLst>
          </p:cNvPr>
          <p:cNvCxnSpPr/>
          <p:nvPr/>
        </p:nvCxnSpPr>
        <p:spPr>
          <a:xfrm>
            <a:off x="8434997" y="6337879"/>
            <a:ext cx="0" cy="151057"/>
          </a:xfrm>
          <a:prstGeom prst="line">
            <a:avLst/>
          </a:prstGeom>
          <a:ln w="28575">
            <a:solidFill>
              <a:srgbClr val="0041FF"/>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327F032-519B-794C-851C-2026DD784CCA}"/>
              </a:ext>
            </a:extLst>
          </p:cNvPr>
          <p:cNvCxnSpPr/>
          <p:nvPr/>
        </p:nvCxnSpPr>
        <p:spPr>
          <a:xfrm flipH="1">
            <a:off x="8434997" y="6414814"/>
            <a:ext cx="609600" cy="0"/>
          </a:xfrm>
          <a:prstGeom prst="straightConnector1">
            <a:avLst/>
          </a:prstGeom>
          <a:ln w="19050">
            <a:solidFill>
              <a:srgbClr val="0041F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4A9A475-8420-AC47-85FF-1D45FD6D4078}"/>
              </a:ext>
            </a:extLst>
          </p:cNvPr>
          <p:cNvSpPr txBox="1"/>
          <p:nvPr/>
        </p:nvSpPr>
        <p:spPr>
          <a:xfrm>
            <a:off x="8322085" y="6508217"/>
            <a:ext cx="829073" cy="307777"/>
          </a:xfrm>
          <a:prstGeom prst="rect">
            <a:avLst/>
          </a:prstGeom>
          <a:noFill/>
        </p:spPr>
        <p:txBody>
          <a:bodyPr wrap="none" rtlCol="0">
            <a:spAutoFit/>
          </a:bodyPr>
          <a:lstStyle/>
          <a:p>
            <a:r>
              <a:rPr lang="en-US" dirty="0">
                <a:solidFill>
                  <a:srgbClr val="0041FF"/>
                </a:solidFill>
              </a:rPr>
              <a:t>1 byte</a:t>
            </a:r>
          </a:p>
        </p:txBody>
      </p:sp>
      <p:sp>
        <p:nvSpPr>
          <p:cNvPr id="90" name="TextBox 89">
            <a:extLst>
              <a:ext uri="{FF2B5EF4-FFF2-40B4-BE49-F238E27FC236}">
                <a16:creationId xmlns:a16="http://schemas.microsoft.com/office/drawing/2014/main" id="{94719159-840E-A14E-B3C2-3E671A69AC83}"/>
              </a:ext>
            </a:extLst>
          </p:cNvPr>
          <p:cNvSpPr txBox="1"/>
          <p:nvPr/>
        </p:nvSpPr>
        <p:spPr>
          <a:xfrm>
            <a:off x="6663105" y="1893561"/>
            <a:ext cx="1377300" cy="307777"/>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Offset = ???</a:t>
            </a:r>
          </a:p>
        </p:txBody>
      </p:sp>
      <p:sp>
        <p:nvSpPr>
          <p:cNvPr id="112" name="TextBox 111">
            <a:extLst>
              <a:ext uri="{FF2B5EF4-FFF2-40B4-BE49-F238E27FC236}">
                <a16:creationId xmlns:a16="http://schemas.microsoft.com/office/drawing/2014/main" id="{C855F749-0A77-634D-9FD2-C4BCA7C7891F}"/>
              </a:ext>
            </a:extLst>
          </p:cNvPr>
          <p:cNvSpPr txBox="1"/>
          <p:nvPr/>
        </p:nvSpPr>
        <p:spPr>
          <a:xfrm>
            <a:off x="6663105" y="3105179"/>
            <a:ext cx="1377300" cy="307777"/>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Offset = ???</a:t>
            </a:r>
          </a:p>
        </p:txBody>
      </p:sp>
      <p:sp>
        <p:nvSpPr>
          <p:cNvPr id="113" name="TextBox 112">
            <a:extLst>
              <a:ext uri="{FF2B5EF4-FFF2-40B4-BE49-F238E27FC236}">
                <a16:creationId xmlns:a16="http://schemas.microsoft.com/office/drawing/2014/main" id="{CAFEE8CF-F071-BB48-B5DD-58677A1D420D}"/>
              </a:ext>
            </a:extLst>
          </p:cNvPr>
          <p:cNvSpPr txBox="1"/>
          <p:nvPr/>
        </p:nvSpPr>
        <p:spPr>
          <a:xfrm>
            <a:off x="6667989" y="4294052"/>
            <a:ext cx="1377300" cy="307777"/>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Offset = ???</a:t>
            </a:r>
          </a:p>
        </p:txBody>
      </p:sp>
      <p:sp>
        <p:nvSpPr>
          <p:cNvPr id="114" name="TextBox 113">
            <a:extLst>
              <a:ext uri="{FF2B5EF4-FFF2-40B4-BE49-F238E27FC236}">
                <a16:creationId xmlns:a16="http://schemas.microsoft.com/office/drawing/2014/main" id="{E6D0FB29-793B-6744-9A04-A2036634E3D1}"/>
              </a:ext>
            </a:extLst>
          </p:cNvPr>
          <p:cNvSpPr txBox="1"/>
          <p:nvPr/>
        </p:nvSpPr>
        <p:spPr>
          <a:xfrm>
            <a:off x="6663105" y="5413079"/>
            <a:ext cx="1377300" cy="307777"/>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Offset = ???</a:t>
            </a:r>
          </a:p>
        </p:txBody>
      </p:sp>
      <p:cxnSp>
        <p:nvCxnSpPr>
          <p:cNvPr id="122" name="Straight Connector 121">
            <a:extLst>
              <a:ext uri="{FF2B5EF4-FFF2-40B4-BE49-F238E27FC236}">
                <a16:creationId xmlns:a16="http://schemas.microsoft.com/office/drawing/2014/main" id="{A50F0E4E-6AEA-AA4B-B249-1899DAEEABB8}"/>
              </a:ext>
            </a:extLst>
          </p:cNvPr>
          <p:cNvCxnSpPr/>
          <p:nvPr/>
        </p:nvCxnSpPr>
        <p:spPr>
          <a:xfrm>
            <a:off x="9044597" y="6337879"/>
            <a:ext cx="0" cy="151057"/>
          </a:xfrm>
          <a:prstGeom prst="line">
            <a:avLst/>
          </a:prstGeom>
          <a:ln w="28575">
            <a:solidFill>
              <a:srgbClr val="0041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175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112" grpId="0"/>
      <p:bldP spid="113" grpId="0"/>
      <p:bldP spid="1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
          <p:cNvSpPr>
            <a:spLocks/>
          </p:cNvSpPr>
          <p:nvPr/>
        </p:nvSpPr>
        <p:spPr bwMode="auto">
          <a:xfrm>
            <a:off x="8434997" y="13758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64" name="Rectangle 7"/>
          <p:cNvSpPr>
            <a:spLocks/>
          </p:cNvSpPr>
          <p:nvPr/>
        </p:nvSpPr>
        <p:spPr bwMode="auto">
          <a:xfrm>
            <a:off x="8434997" y="16806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65" name="Rectangle 8"/>
          <p:cNvSpPr>
            <a:spLocks/>
          </p:cNvSpPr>
          <p:nvPr/>
        </p:nvSpPr>
        <p:spPr bwMode="auto">
          <a:xfrm>
            <a:off x="8434997" y="19854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66" name="Rectangle 9"/>
          <p:cNvSpPr>
            <a:spLocks/>
          </p:cNvSpPr>
          <p:nvPr/>
        </p:nvSpPr>
        <p:spPr bwMode="auto">
          <a:xfrm>
            <a:off x="8434997" y="22902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67" name="Rectangle 10"/>
          <p:cNvSpPr>
            <a:spLocks/>
          </p:cNvSpPr>
          <p:nvPr/>
        </p:nvSpPr>
        <p:spPr bwMode="auto">
          <a:xfrm>
            <a:off x="8434997" y="25950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68" name="Rectangle 11"/>
          <p:cNvSpPr>
            <a:spLocks/>
          </p:cNvSpPr>
          <p:nvPr/>
        </p:nvSpPr>
        <p:spPr bwMode="auto">
          <a:xfrm>
            <a:off x="8434997" y="28998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69" name="Rectangle 12"/>
          <p:cNvSpPr>
            <a:spLocks/>
          </p:cNvSpPr>
          <p:nvPr/>
        </p:nvSpPr>
        <p:spPr bwMode="auto">
          <a:xfrm>
            <a:off x="8434997" y="32046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70" name="Rectangle 13"/>
          <p:cNvSpPr>
            <a:spLocks/>
          </p:cNvSpPr>
          <p:nvPr/>
        </p:nvSpPr>
        <p:spPr bwMode="auto">
          <a:xfrm>
            <a:off x="8434997" y="35094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71" name="Rectangle 14"/>
          <p:cNvSpPr>
            <a:spLocks/>
          </p:cNvSpPr>
          <p:nvPr/>
        </p:nvSpPr>
        <p:spPr bwMode="auto">
          <a:xfrm>
            <a:off x="8434997" y="38142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72" name="Rectangle 15"/>
          <p:cNvSpPr>
            <a:spLocks/>
          </p:cNvSpPr>
          <p:nvPr/>
        </p:nvSpPr>
        <p:spPr bwMode="auto">
          <a:xfrm>
            <a:off x="8434997" y="41190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73" name="Rectangle 16"/>
          <p:cNvSpPr>
            <a:spLocks/>
          </p:cNvSpPr>
          <p:nvPr/>
        </p:nvSpPr>
        <p:spPr bwMode="auto">
          <a:xfrm>
            <a:off x="8434997" y="44238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74" name="Rectangle 17"/>
          <p:cNvSpPr>
            <a:spLocks/>
          </p:cNvSpPr>
          <p:nvPr/>
        </p:nvSpPr>
        <p:spPr bwMode="auto">
          <a:xfrm>
            <a:off x="8434997" y="47286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89" name="Rectangle 39"/>
          <p:cNvSpPr>
            <a:spLocks/>
          </p:cNvSpPr>
          <p:nvPr/>
        </p:nvSpPr>
        <p:spPr bwMode="auto">
          <a:xfrm>
            <a:off x="8222377" y="842488"/>
            <a:ext cx="1028488" cy="379591"/>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dirty="0">
                <a:latin typeface="Helvetica" charset="0"/>
                <a:ea typeface="Helvetica" charset="0"/>
                <a:cs typeface="Helvetica" charset="0"/>
                <a:sym typeface="Helvetica" charset="0"/>
              </a:rPr>
              <a:t>Memory</a:t>
            </a:r>
          </a:p>
        </p:txBody>
      </p:sp>
      <p:sp>
        <p:nvSpPr>
          <p:cNvPr id="91" name="Rectangle 41"/>
          <p:cNvSpPr>
            <a:spLocks/>
          </p:cNvSpPr>
          <p:nvPr/>
        </p:nvSpPr>
        <p:spPr bwMode="auto">
          <a:xfrm>
            <a:off x="8434997" y="50334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93" name="Rectangle 43"/>
          <p:cNvSpPr>
            <a:spLocks/>
          </p:cNvSpPr>
          <p:nvPr/>
        </p:nvSpPr>
        <p:spPr bwMode="auto">
          <a:xfrm>
            <a:off x="8434997" y="53382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95" name="Rectangle 45"/>
          <p:cNvSpPr>
            <a:spLocks/>
          </p:cNvSpPr>
          <p:nvPr/>
        </p:nvSpPr>
        <p:spPr bwMode="auto">
          <a:xfrm>
            <a:off x="8434997" y="56430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97" name="Rectangle 47"/>
          <p:cNvSpPr>
            <a:spLocks/>
          </p:cNvSpPr>
          <p:nvPr/>
        </p:nvSpPr>
        <p:spPr bwMode="auto">
          <a:xfrm>
            <a:off x="8434997" y="59478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10" name="TextBox 9"/>
          <p:cNvSpPr txBox="1"/>
          <p:nvPr/>
        </p:nvSpPr>
        <p:spPr>
          <a:xfrm>
            <a:off x="2261675" y="3043885"/>
            <a:ext cx="3324096" cy="707886"/>
          </a:xfrm>
          <a:prstGeom prst="rect">
            <a:avLst/>
          </a:prstGeom>
          <a:noFill/>
        </p:spPr>
        <p:txBody>
          <a:bodyPr wrap="square" rtlCol="0">
            <a:spAutoFit/>
          </a:bodyPr>
          <a:lstStyle/>
          <a:p>
            <a:r>
              <a:rPr lang="en-US" sz="2000" b="0" dirty="0">
                <a:solidFill>
                  <a:srgbClr val="C00000"/>
                </a:solidFill>
                <a:latin typeface="+mn-lt"/>
              </a:rPr>
              <a:t>What are their memory address offsets?</a:t>
            </a:r>
          </a:p>
        </p:txBody>
      </p:sp>
      <p:grpSp>
        <p:nvGrpSpPr>
          <p:cNvPr id="103" name="Group 56"/>
          <p:cNvGrpSpPr>
            <a:grpSpLocks/>
          </p:cNvGrpSpPr>
          <p:nvPr/>
        </p:nvGrpSpPr>
        <p:grpSpPr bwMode="auto">
          <a:xfrm>
            <a:off x="8672515" y="2028084"/>
            <a:ext cx="96838" cy="3954463"/>
            <a:chOff x="139" y="3"/>
            <a:chExt cx="61" cy="2491"/>
          </a:xfrm>
        </p:grpSpPr>
        <p:sp>
          <p:nvSpPr>
            <p:cNvPr id="104" name="Rectangle 59"/>
            <p:cNvSpPr>
              <a:spLocks/>
            </p:cNvSpPr>
            <p:nvPr/>
          </p:nvSpPr>
          <p:spPr bwMode="auto">
            <a:xfrm>
              <a:off x="139" y="3"/>
              <a:ext cx="61" cy="187"/>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none" lIns="50800" tIns="50800" rIns="45720" bIns="50800" anchor="ctr">
              <a:prstTxWarp prst="textNoShape">
                <a:avLst/>
              </a:prstTxWarp>
              <a:spAutoFit/>
            </a:bodyPr>
            <a:lstStyle/>
            <a:p>
              <a:pPr algn="ctr" eaLnBrk="1" hangingPunct="1">
                <a:lnSpc>
                  <a:spcPct val="90000"/>
                </a:lnSpc>
              </a:pPr>
              <a:endParaRPr lang="en-US" dirty="0">
                <a:solidFill>
                  <a:schemeClr val="tx1"/>
                </a:solidFill>
                <a:latin typeface="Consolas" panose="020B0609020204030204" pitchFamily="49" charset="0"/>
                <a:ea typeface="Courier New" charset="0"/>
                <a:cs typeface="Consolas" panose="020B0609020204030204" pitchFamily="49" charset="0"/>
                <a:sym typeface="Courier New" charset="0"/>
              </a:endParaRPr>
            </a:p>
          </p:txBody>
        </p:sp>
        <p:sp>
          <p:nvSpPr>
            <p:cNvPr id="105" name="Rectangle 62"/>
            <p:cNvSpPr>
              <a:spLocks/>
            </p:cNvSpPr>
            <p:nvPr/>
          </p:nvSpPr>
          <p:spPr bwMode="auto">
            <a:xfrm>
              <a:off x="139" y="771"/>
              <a:ext cx="61" cy="187"/>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none" lIns="50800" tIns="50800" rIns="45720" bIns="50800" anchor="ctr">
              <a:prstTxWarp prst="textNoShape">
                <a:avLst/>
              </a:prstTxWarp>
              <a:spAutoFit/>
            </a:bodyPr>
            <a:lstStyle/>
            <a:p>
              <a:pPr algn="ctr" eaLnBrk="1" hangingPunct="1">
                <a:lnSpc>
                  <a:spcPct val="90000"/>
                </a:lnSpc>
              </a:pPr>
              <a:endParaRPr lang="en-US" dirty="0">
                <a:solidFill>
                  <a:schemeClr val="tx1"/>
                </a:solidFill>
                <a:latin typeface="Consolas" panose="020B0609020204030204" pitchFamily="49" charset="0"/>
                <a:ea typeface="Courier New" charset="0"/>
                <a:cs typeface="Consolas" panose="020B0609020204030204" pitchFamily="49" charset="0"/>
                <a:sym typeface="Courier New" charset="0"/>
              </a:endParaRPr>
            </a:p>
          </p:txBody>
        </p:sp>
        <p:sp>
          <p:nvSpPr>
            <p:cNvPr id="106" name="Rectangle 65"/>
            <p:cNvSpPr>
              <a:spLocks/>
            </p:cNvSpPr>
            <p:nvPr/>
          </p:nvSpPr>
          <p:spPr bwMode="auto">
            <a:xfrm>
              <a:off x="139" y="1539"/>
              <a:ext cx="61" cy="187"/>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none" lIns="50800" tIns="50800" rIns="45720" bIns="50800" anchor="ctr">
              <a:prstTxWarp prst="textNoShape">
                <a:avLst/>
              </a:prstTxWarp>
              <a:spAutoFit/>
            </a:bodyPr>
            <a:lstStyle/>
            <a:p>
              <a:pPr algn="ctr" eaLnBrk="1" hangingPunct="1">
                <a:lnSpc>
                  <a:spcPct val="90000"/>
                </a:lnSpc>
              </a:pPr>
              <a:endParaRPr lang="en-US" dirty="0">
                <a:solidFill>
                  <a:schemeClr val="tx1"/>
                </a:solidFill>
                <a:latin typeface="Consolas" panose="020B0609020204030204" pitchFamily="49" charset="0"/>
                <a:ea typeface="Courier New" charset="0"/>
                <a:cs typeface="Consolas" panose="020B0609020204030204" pitchFamily="49" charset="0"/>
                <a:sym typeface="Courier New" charset="0"/>
              </a:endParaRPr>
            </a:p>
          </p:txBody>
        </p:sp>
        <p:sp>
          <p:nvSpPr>
            <p:cNvPr id="107" name="Rectangle 68"/>
            <p:cNvSpPr>
              <a:spLocks/>
            </p:cNvSpPr>
            <p:nvPr/>
          </p:nvSpPr>
          <p:spPr bwMode="auto">
            <a:xfrm>
              <a:off x="139" y="2307"/>
              <a:ext cx="61" cy="187"/>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none" lIns="50800" tIns="50800" rIns="45720" bIns="50800" anchor="ctr">
              <a:prstTxWarp prst="textNoShape">
                <a:avLst/>
              </a:prstTxWarp>
              <a:spAutoFit/>
            </a:bodyPr>
            <a:lstStyle/>
            <a:p>
              <a:pPr algn="ctr" eaLnBrk="1" hangingPunct="1">
                <a:lnSpc>
                  <a:spcPct val="90000"/>
                </a:lnSpc>
              </a:pPr>
              <a:endParaRPr lang="en-US" dirty="0">
                <a:solidFill>
                  <a:schemeClr val="tx1"/>
                </a:solidFill>
                <a:latin typeface="Consolas" panose="020B0609020204030204" pitchFamily="49" charset="0"/>
                <a:ea typeface="Courier New" charset="0"/>
                <a:cs typeface="Consolas" panose="020B0609020204030204" pitchFamily="49" charset="0"/>
                <a:sym typeface="Courier New" charset="0"/>
              </a:endParaRPr>
            </a:p>
          </p:txBody>
        </p:sp>
      </p:grpSp>
      <p:grpSp>
        <p:nvGrpSpPr>
          <p:cNvPr id="14" name="Group 13">
            <a:extLst>
              <a:ext uri="{FF2B5EF4-FFF2-40B4-BE49-F238E27FC236}">
                <a16:creationId xmlns:a16="http://schemas.microsoft.com/office/drawing/2014/main" id="{764C4963-E62D-894E-902A-FCC7AAB27749}"/>
              </a:ext>
            </a:extLst>
          </p:cNvPr>
          <p:cNvGrpSpPr/>
          <p:nvPr/>
        </p:nvGrpSpPr>
        <p:grpSpPr>
          <a:xfrm>
            <a:off x="8428324" y="1375620"/>
            <a:ext cx="691215" cy="1219200"/>
            <a:chOff x="5750528" y="1721428"/>
            <a:chExt cx="691215" cy="1219200"/>
          </a:xfrm>
        </p:grpSpPr>
        <p:sp>
          <p:nvSpPr>
            <p:cNvPr id="108" name="Rectangle 34"/>
            <p:cNvSpPr>
              <a:spLocks/>
            </p:cNvSpPr>
            <p:nvPr/>
          </p:nvSpPr>
          <p:spPr bwMode="auto">
            <a:xfrm>
              <a:off x="5759451" y="1721428"/>
              <a:ext cx="609600" cy="1219200"/>
            </a:xfrm>
            <a:prstGeom prst="rect">
              <a:avLst/>
            </a:prstGeom>
            <a:solidFill>
              <a:schemeClr val="tx2"/>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dirty="0">
                <a:latin typeface="Gill Sans" charset="0"/>
                <a:ea typeface="ヒラギノ角ゴ ProN W3" charset="-128"/>
                <a:cs typeface="ヒラギノ角ゴ ProN W3" charset="-128"/>
                <a:sym typeface="Gill Sans" charset="0"/>
              </a:endParaRPr>
            </a:p>
          </p:txBody>
        </p:sp>
        <p:sp>
          <p:nvSpPr>
            <p:cNvPr id="11" name="TextBox 10"/>
            <p:cNvSpPr txBox="1"/>
            <p:nvPr/>
          </p:nvSpPr>
          <p:spPr>
            <a:xfrm>
              <a:off x="5750528" y="2191584"/>
              <a:ext cx="691215" cy="369332"/>
            </a:xfrm>
            <a:prstGeom prst="rect">
              <a:avLst/>
            </a:prstGeom>
            <a:noFill/>
          </p:spPr>
          <p:txBody>
            <a:bodyPr wrap="none" rtlCol="0">
              <a:spAutoFit/>
            </a:bodyPr>
            <a:lstStyle/>
            <a:p>
              <a:r>
                <a:rPr lang="en-US" sz="1800" dirty="0">
                  <a:solidFill>
                    <a:schemeClr val="bg1"/>
                  </a:solidFill>
                  <a:latin typeface="Consolas" panose="020B0609020204030204" pitchFamily="49" charset="0"/>
                  <a:cs typeface="Consolas" panose="020B0609020204030204" pitchFamily="49" charset="0"/>
                </a:rPr>
                <a:t>X[3]</a:t>
              </a:r>
            </a:p>
          </p:txBody>
        </p:sp>
      </p:grpSp>
      <p:grpSp>
        <p:nvGrpSpPr>
          <p:cNvPr id="13" name="Group 12">
            <a:extLst>
              <a:ext uri="{FF2B5EF4-FFF2-40B4-BE49-F238E27FC236}">
                <a16:creationId xmlns:a16="http://schemas.microsoft.com/office/drawing/2014/main" id="{A330FEAA-9918-E148-844D-3F4212C5BE37}"/>
              </a:ext>
            </a:extLst>
          </p:cNvPr>
          <p:cNvGrpSpPr/>
          <p:nvPr/>
        </p:nvGrpSpPr>
        <p:grpSpPr>
          <a:xfrm>
            <a:off x="8424950" y="2594820"/>
            <a:ext cx="691215" cy="1219200"/>
            <a:chOff x="5747154" y="2940628"/>
            <a:chExt cx="691215" cy="1219200"/>
          </a:xfrm>
        </p:grpSpPr>
        <p:sp>
          <p:nvSpPr>
            <p:cNvPr id="109" name="Rectangle 35"/>
            <p:cNvSpPr>
              <a:spLocks/>
            </p:cNvSpPr>
            <p:nvPr/>
          </p:nvSpPr>
          <p:spPr bwMode="auto">
            <a:xfrm>
              <a:off x="5759451" y="2940628"/>
              <a:ext cx="609600" cy="1219200"/>
            </a:xfrm>
            <a:prstGeom prst="rect">
              <a:avLst/>
            </a:prstGeom>
            <a:solidFill>
              <a:schemeClr val="accent2">
                <a:lumMod val="75000"/>
              </a:schemeClr>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115" name="TextBox 114"/>
            <p:cNvSpPr txBox="1"/>
            <p:nvPr/>
          </p:nvSpPr>
          <p:spPr>
            <a:xfrm>
              <a:off x="5747154" y="3420209"/>
              <a:ext cx="691215" cy="369332"/>
            </a:xfrm>
            <a:prstGeom prst="rect">
              <a:avLst/>
            </a:prstGeom>
            <a:noFill/>
          </p:spPr>
          <p:txBody>
            <a:bodyPr wrap="none" rtlCol="0">
              <a:spAutoFit/>
            </a:bodyPr>
            <a:lstStyle/>
            <a:p>
              <a:r>
                <a:rPr lang="en-US" sz="1800" dirty="0">
                  <a:solidFill>
                    <a:schemeClr val="bg1"/>
                  </a:solidFill>
                  <a:latin typeface="Consolas" panose="020B0609020204030204" pitchFamily="49" charset="0"/>
                  <a:cs typeface="Consolas" panose="020B0609020204030204" pitchFamily="49" charset="0"/>
                </a:rPr>
                <a:t>X[2]</a:t>
              </a:r>
            </a:p>
          </p:txBody>
        </p:sp>
      </p:grpSp>
      <p:grpSp>
        <p:nvGrpSpPr>
          <p:cNvPr id="12" name="Group 11">
            <a:extLst>
              <a:ext uri="{FF2B5EF4-FFF2-40B4-BE49-F238E27FC236}">
                <a16:creationId xmlns:a16="http://schemas.microsoft.com/office/drawing/2014/main" id="{EA76E154-4885-3047-BE8A-5BDAE9F552A4}"/>
              </a:ext>
            </a:extLst>
          </p:cNvPr>
          <p:cNvGrpSpPr/>
          <p:nvPr/>
        </p:nvGrpSpPr>
        <p:grpSpPr>
          <a:xfrm>
            <a:off x="8416651" y="3814020"/>
            <a:ext cx="691215" cy="1219200"/>
            <a:chOff x="5738855" y="4159828"/>
            <a:chExt cx="691215" cy="1219200"/>
          </a:xfrm>
        </p:grpSpPr>
        <p:sp>
          <p:nvSpPr>
            <p:cNvPr id="110" name="Rectangle 36"/>
            <p:cNvSpPr>
              <a:spLocks/>
            </p:cNvSpPr>
            <p:nvPr/>
          </p:nvSpPr>
          <p:spPr bwMode="auto">
            <a:xfrm>
              <a:off x="5759451" y="4159828"/>
              <a:ext cx="609600" cy="1219200"/>
            </a:xfrm>
            <a:prstGeom prst="rect">
              <a:avLst/>
            </a:prstGeom>
            <a:solidFill>
              <a:schemeClr val="tx2"/>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Consolas" panose="020B0609020204030204" pitchFamily="49" charset="0"/>
                <a:ea typeface="ヒラギノ角ゴ ProN W3" charset="-128"/>
                <a:cs typeface="Consolas" panose="020B0609020204030204" pitchFamily="49" charset="0"/>
                <a:sym typeface="Gill Sans" charset="0"/>
              </a:endParaRPr>
            </a:p>
          </p:txBody>
        </p:sp>
        <p:sp>
          <p:nvSpPr>
            <p:cNvPr id="116" name="TextBox 115"/>
            <p:cNvSpPr txBox="1"/>
            <p:nvPr/>
          </p:nvSpPr>
          <p:spPr>
            <a:xfrm>
              <a:off x="5738855" y="4593826"/>
              <a:ext cx="691215" cy="369332"/>
            </a:xfrm>
            <a:prstGeom prst="rect">
              <a:avLst/>
            </a:prstGeom>
            <a:noFill/>
          </p:spPr>
          <p:txBody>
            <a:bodyPr wrap="none" rtlCol="0">
              <a:spAutoFit/>
            </a:bodyPr>
            <a:lstStyle/>
            <a:p>
              <a:r>
                <a:rPr lang="en-US" sz="1800" dirty="0">
                  <a:solidFill>
                    <a:schemeClr val="bg1"/>
                  </a:solidFill>
                  <a:latin typeface="Consolas" panose="020B0609020204030204" pitchFamily="49" charset="0"/>
                  <a:cs typeface="Consolas" panose="020B0609020204030204" pitchFamily="49" charset="0"/>
                </a:rPr>
                <a:t>X[1]</a:t>
              </a:r>
            </a:p>
          </p:txBody>
        </p:sp>
      </p:grpSp>
      <p:grpSp>
        <p:nvGrpSpPr>
          <p:cNvPr id="9" name="Group 8">
            <a:extLst>
              <a:ext uri="{FF2B5EF4-FFF2-40B4-BE49-F238E27FC236}">
                <a16:creationId xmlns:a16="http://schemas.microsoft.com/office/drawing/2014/main" id="{4AE740D9-0008-804D-968C-57B62285A086}"/>
              </a:ext>
            </a:extLst>
          </p:cNvPr>
          <p:cNvGrpSpPr/>
          <p:nvPr/>
        </p:nvGrpSpPr>
        <p:grpSpPr>
          <a:xfrm>
            <a:off x="8423996" y="5033220"/>
            <a:ext cx="691215" cy="1219200"/>
            <a:chOff x="5746200" y="5379028"/>
            <a:chExt cx="691215" cy="1219200"/>
          </a:xfrm>
        </p:grpSpPr>
        <p:sp>
          <p:nvSpPr>
            <p:cNvPr id="111" name="Rectangle 37"/>
            <p:cNvSpPr>
              <a:spLocks/>
            </p:cNvSpPr>
            <p:nvPr/>
          </p:nvSpPr>
          <p:spPr bwMode="auto">
            <a:xfrm>
              <a:off x="5759451" y="5379028"/>
              <a:ext cx="609600" cy="1219200"/>
            </a:xfrm>
            <a:prstGeom prst="rect">
              <a:avLst/>
            </a:prstGeom>
            <a:solidFill>
              <a:schemeClr val="accent2">
                <a:lumMod val="75000"/>
              </a:schemeClr>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117" name="TextBox 116"/>
            <p:cNvSpPr txBox="1"/>
            <p:nvPr/>
          </p:nvSpPr>
          <p:spPr>
            <a:xfrm>
              <a:off x="5746200" y="5823828"/>
              <a:ext cx="691215" cy="369332"/>
            </a:xfrm>
            <a:prstGeom prst="rect">
              <a:avLst/>
            </a:prstGeom>
            <a:noFill/>
          </p:spPr>
          <p:txBody>
            <a:bodyPr wrap="none" rtlCol="0">
              <a:spAutoFit/>
            </a:bodyPr>
            <a:lstStyle/>
            <a:p>
              <a:r>
                <a:rPr lang="en-US" sz="1800" dirty="0">
                  <a:solidFill>
                    <a:schemeClr val="bg1"/>
                  </a:solidFill>
                  <a:latin typeface="Consolas" panose="020B0609020204030204" pitchFamily="49" charset="0"/>
                  <a:cs typeface="Consolas" panose="020B0609020204030204" pitchFamily="49" charset="0"/>
                </a:rPr>
                <a:t>X[0]</a:t>
              </a:r>
            </a:p>
          </p:txBody>
        </p:sp>
      </p:grpSp>
      <p:sp>
        <p:nvSpPr>
          <p:cNvPr id="2" name="TextBox 1">
            <a:extLst>
              <a:ext uri="{FF2B5EF4-FFF2-40B4-BE49-F238E27FC236}">
                <a16:creationId xmlns:a16="http://schemas.microsoft.com/office/drawing/2014/main" id="{A024A743-C767-A942-B673-E2C97C81A1E4}"/>
              </a:ext>
            </a:extLst>
          </p:cNvPr>
          <p:cNvSpPr txBox="1"/>
          <p:nvPr/>
        </p:nvSpPr>
        <p:spPr>
          <a:xfrm>
            <a:off x="2261676" y="2238692"/>
            <a:ext cx="2084225" cy="369332"/>
          </a:xfrm>
          <a:prstGeom prst="rect">
            <a:avLst/>
          </a:prstGeom>
          <a:noFill/>
        </p:spPr>
        <p:txBody>
          <a:bodyPr wrap="none" rtlCol="0">
            <a:spAutoFit/>
          </a:bodyPr>
          <a:lstStyle/>
          <a:p>
            <a:r>
              <a:rPr lang="en-US" sz="1800" dirty="0">
                <a:solidFill>
                  <a:schemeClr val="bg2"/>
                </a:solidFill>
                <a:latin typeface="Consolas" panose="020B0609020204030204" pitchFamily="49" charset="0"/>
                <a:cs typeface="Consolas" panose="020B0609020204030204" pitchFamily="49" charset="0"/>
              </a:rPr>
              <a:t>uint32_t X[4]; </a:t>
            </a:r>
          </a:p>
        </p:txBody>
      </p:sp>
      <p:sp>
        <p:nvSpPr>
          <p:cNvPr id="60" name="Slide Number Placeholder 3">
            <a:extLst>
              <a:ext uri="{FF2B5EF4-FFF2-40B4-BE49-F238E27FC236}">
                <a16:creationId xmlns:a16="http://schemas.microsoft.com/office/drawing/2014/main" id="{279A0FB8-EBF4-814F-8D32-99E85EEC529A}"/>
              </a:ext>
            </a:extLst>
          </p:cNvPr>
          <p:cNvSpPr>
            <a:spLocks noGrp="1"/>
          </p:cNvSpPr>
          <p:nvPr>
            <p:ph type="sldNum" sz="quarter" idx="12"/>
          </p:nvPr>
        </p:nvSpPr>
        <p:spPr>
          <a:xfrm>
            <a:off x="2136648" y="6356350"/>
            <a:ext cx="1981200" cy="365760"/>
          </a:xfrm>
        </p:spPr>
        <p:txBody>
          <a:bodyPr/>
          <a:lstStyle/>
          <a:p>
            <a:fld id="{EA7C8D44-3667-46F6-9772-CC52308E2A7F}" type="slidenum">
              <a:rPr kumimoji="0" lang="en-US" smtClean="0"/>
              <a:pPr/>
              <a:t>12</a:t>
            </a:fld>
            <a:endParaRPr kumimoji="0" lang="en-US" dirty="0"/>
          </a:p>
        </p:txBody>
      </p:sp>
      <p:cxnSp>
        <p:nvCxnSpPr>
          <p:cNvPr id="4" name="Straight Connector 3">
            <a:extLst>
              <a:ext uri="{FF2B5EF4-FFF2-40B4-BE49-F238E27FC236}">
                <a16:creationId xmlns:a16="http://schemas.microsoft.com/office/drawing/2014/main" id="{904E6BE9-B1D5-1843-8D68-9B9E3253021A}"/>
              </a:ext>
            </a:extLst>
          </p:cNvPr>
          <p:cNvCxnSpPr/>
          <p:nvPr/>
        </p:nvCxnSpPr>
        <p:spPr>
          <a:xfrm>
            <a:off x="8434997" y="6337879"/>
            <a:ext cx="0" cy="151057"/>
          </a:xfrm>
          <a:prstGeom prst="line">
            <a:avLst/>
          </a:prstGeom>
          <a:ln w="28575">
            <a:solidFill>
              <a:srgbClr val="0041FF"/>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44767A3-2EE7-2348-824C-E6A6718C0417}"/>
              </a:ext>
            </a:extLst>
          </p:cNvPr>
          <p:cNvGrpSpPr/>
          <p:nvPr/>
        </p:nvGrpSpPr>
        <p:grpSpPr>
          <a:xfrm>
            <a:off x="9044597" y="1320603"/>
            <a:ext cx="802578" cy="5168333"/>
            <a:chOff x="7520597" y="1320602"/>
            <a:chExt cx="802578" cy="5168333"/>
          </a:xfrm>
        </p:grpSpPr>
        <p:sp>
          <p:nvSpPr>
            <p:cNvPr id="75" name="Rectangle 18"/>
            <p:cNvSpPr>
              <a:spLocks/>
            </p:cNvSpPr>
            <p:nvPr/>
          </p:nvSpPr>
          <p:spPr bwMode="auto">
            <a:xfrm>
              <a:off x="7672997" y="1320602"/>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0015</a:t>
              </a:r>
            </a:p>
          </p:txBody>
        </p:sp>
        <p:sp>
          <p:nvSpPr>
            <p:cNvPr id="76" name="Rectangle 19"/>
            <p:cNvSpPr>
              <a:spLocks/>
            </p:cNvSpPr>
            <p:nvPr/>
          </p:nvSpPr>
          <p:spPr bwMode="auto">
            <a:xfrm>
              <a:off x="7672997" y="1697122"/>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0014</a:t>
              </a:r>
            </a:p>
          </p:txBody>
        </p:sp>
        <p:sp>
          <p:nvSpPr>
            <p:cNvPr id="77" name="Rectangle 20"/>
            <p:cNvSpPr>
              <a:spLocks/>
            </p:cNvSpPr>
            <p:nvPr/>
          </p:nvSpPr>
          <p:spPr bwMode="auto">
            <a:xfrm>
              <a:off x="7672997" y="20108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0013</a:t>
              </a:r>
            </a:p>
          </p:txBody>
        </p:sp>
        <p:sp>
          <p:nvSpPr>
            <p:cNvPr id="78" name="Rectangle 21"/>
            <p:cNvSpPr>
              <a:spLocks/>
            </p:cNvSpPr>
            <p:nvPr/>
          </p:nvSpPr>
          <p:spPr bwMode="auto">
            <a:xfrm>
              <a:off x="7672997" y="23156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0012</a:t>
              </a:r>
            </a:p>
          </p:txBody>
        </p:sp>
        <p:sp>
          <p:nvSpPr>
            <p:cNvPr id="79" name="Rectangle 22"/>
            <p:cNvSpPr>
              <a:spLocks/>
            </p:cNvSpPr>
            <p:nvPr/>
          </p:nvSpPr>
          <p:spPr bwMode="auto">
            <a:xfrm>
              <a:off x="7672997" y="26204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0011</a:t>
              </a:r>
            </a:p>
          </p:txBody>
        </p:sp>
        <p:sp>
          <p:nvSpPr>
            <p:cNvPr id="80" name="Rectangle 23"/>
            <p:cNvSpPr>
              <a:spLocks/>
            </p:cNvSpPr>
            <p:nvPr/>
          </p:nvSpPr>
          <p:spPr bwMode="auto">
            <a:xfrm>
              <a:off x="7672997" y="29252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0010</a:t>
              </a:r>
            </a:p>
          </p:txBody>
        </p:sp>
        <p:sp>
          <p:nvSpPr>
            <p:cNvPr id="81" name="Rectangle 24"/>
            <p:cNvSpPr>
              <a:spLocks/>
            </p:cNvSpPr>
            <p:nvPr/>
          </p:nvSpPr>
          <p:spPr bwMode="auto">
            <a:xfrm>
              <a:off x="7672997" y="32300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0009</a:t>
              </a:r>
            </a:p>
          </p:txBody>
        </p:sp>
        <p:sp>
          <p:nvSpPr>
            <p:cNvPr id="82" name="Rectangle 25"/>
            <p:cNvSpPr>
              <a:spLocks/>
            </p:cNvSpPr>
            <p:nvPr/>
          </p:nvSpPr>
          <p:spPr bwMode="auto">
            <a:xfrm>
              <a:off x="7672997" y="35348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0008</a:t>
              </a:r>
            </a:p>
          </p:txBody>
        </p:sp>
        <p:sp>
          <p:nvSpPr>
            <p:cNvPr id="83" name="Rectangle 26"/>
            <p:cNvSpPr>
              <a:spLocks/>
            </p:cNvSpPr>
            <p:nvPr/>
          </p:nvSpPr>
          <p:spPr bwMode="auto">
            <a:xfrm>
              <a:off x="7672997" y="38396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0007</a:t>
              </a:r>
            </a:p>
          </p:txBody>
        </p:sp>
        <p:sp>
          <p:nvSpPr>
            <p:cNvPr id="84" name="Rectangle 27"/>
            <p:cNvSpPr>
              <a:spLocks/>
            </p:cNvSpPr>
            <p:nvPr/>
          </p:nvSpPr>
          <p:spPr bwMode="auto">
            <a:xfrm>
              <a:off x="7672997" y="41444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0006</a:t>
              </a:r>
            </a:p>
          </p:txBody>
        </p:sp>
        <p:sp>
          <p:nvSpPr>
            <p:cNvPr id="85" name="Rectangle 28"/>
            <p:cNvSpPr>
              <a:spLocks/>
            </p:cNvSpPr>
            <p:nvPr/>
          </p:nvSpPr>
          <p:spPr bwMode="auto">
            <a:xfrm>
              <a:off x="7672997" y="44238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0005</a:t>
              </a:r>
            </a:p>
          </p:txBody>
        </p:sp>
        <p:sp>
          <p:nvSpPr>
            <p:cNvPr id="86" name="Rectangle 29"/>
            <p:cNvSpPr>
              <a:spLocks/>
            </p:cNvSpPr>
            <p:nvPr/>
          </p:nvSpPr>
          <p:spPr bwMode="auto">
            <a:xfrm>
              <a:off x="7672997" y="47286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0004</a:t>
              </a:r>
            </a:p>
          </p:txBody>
        </p:sp>
        <p:sp>
          <p:nvSpPr>
            <p:cNvPr id="92" name="Rectangle 42"/>
            <p:cNvSpPr>
              <a:spLocks/>
            </p:cNvSpPr>
            <p:nvPr/>
          </p:nvSpPr>
          <p:spPr bwMode="auto">
            <a:xfrm>
              <a:off x="7672997" y="50334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0003</a:t>
              </a:r>
            </a:p>
          </p:txBody>
        </p:sp>
        <p:sp>
          <p:nvSpPr>
            <p:cNvPr id="94" name="Rectangle 44"/>
            <p:cNvSpPr>
              <a:spLocks/>
            </p:cNvSpPr>
            <p:nvPr/>
          </p:nvSpPr>
          <p:spPr bwMode="auto">
            <a:xfrm>
              <a:off x="7672997" y="53382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0002</a:t>
              </a:r>
            </a:p>
          </p:txBody>
        </p:sp>
        <p:sp>
          <p:nvSpPr>
            <p:cNvPr id="96" name="Rectangle 46"/>
            <p:cNvSpPr>
              <a:spLocks/>
            </p:cNvSpPr>
            <p:nvPr/>
          </p:nvSpPr>
          <p:spPr bwMode="auto">
            <a:xfrm>
              <a:off x="7672997" y="56430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0001</a:t>
              </a:r>
            </a:p>
          </p:txBody>
        </p:sp>
        <p:sp>
          <p:nvSpPr>
            <p:cNvPr id="98" name="Rectangle 48"/>
            <p:cNvSpPr>
              <a:spLocks/>
            </p:cNvSpPr>
            <p:nvPr/>
          </p:nvSpPr>
          <p:spPr bwMode="auto">
            <a:xfrm>
              <a:off x="7672997" y="59478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0000</a:t>
              </a:r>
            </a:p>
          </p:txBody>
        </p:sp>
        <p:cxnSp>
          <p:nvCxnSpPr>
            <p:cNvPr id="61" name="Straight Connector 60">
              <a:extLst>
                <a:ext uri="{FF2B5EF4-FFF2-40B4-BE49-F238E27FC236}">
                  <a16:creationId xmlns:a16="http://schemas.microsoft.com/office/drawing/2014/main" id="{92E21AF3-5CD8-9747-9428-9BA0CBCBE3F2}"/>
                </a:ext>
              </a:extLst>
            </p:cNvPr>
            <p:cNvCxnSpPr/>
            <p:nvPr/>
          </p:nvCxnSpPr>
          <p:spPr>
            <a:xfrm>
              <a:off x="7520597" y="6337878"/>
              <a:ext cx="0" cy="151057"/>
            </a:xfrm>
            <a:prstGeom prst="line">
              <a:avLst/>
            </a:prstGeom>
            <a:ln w="28575">
              <a:solidFill>
                <a:srgbClr val="0041FF"/>
              </a:solidFill>
            </a:ln>
          </p:spPr>
          <p:style>
            <a:lnRef idx="1">
              <a:schemeClr val="accent1"/>
            </a:lnRef>
            <a:fillRef idx="0">
              <a:schemeClr val="accent1"/>
            </a:fillRef>
            <a:effectRef idx="0">
              <a:schemeClr val="accent1"/>
            </a:effectRef>
            <a:fontRef idx="minor">
              <a:schemeClr val="tx1"/>
            </a:fontRef>
          </p:style>
        </p:cxnSp>
      </p:grpSp>
      <p:cxnSp>
        <p:nvCxnSpPr>
          <p:cNvPr id="6" name="Straight Arrow Connector 5">
            <a:extLst>
              <a:ext uri="{FF2B5EF4-FFF2-40B4-BE49-F238E27FC236}">
                <a16:creationId xmlns:a16="http://schemas.microsoft.com/office/drawing/2014/main" id="{3327F032-519B-794C-851C-2026DD784CCA}"/>
              </a:ext>
            </a:extLst>
          </p:cNvPr>
          <p:cNvCxnSpPr/>
          <p:nvPr/>
        </p:nvCxnSpPr>
        <p:spPr>
          <a:xfrm flipH="1">
            <a:off x="8434997" y="6414814"/>
            <a:ext cx="609600" cy="0"/>
          </a:xfrm>
          <a:prstGeom prst="straightConnector1">
            <a:avLst/>
          </a:prstGeom>
          <a:ln w="19050">
            <a:solidFill>
              <a:srgbClr val="0041F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4A9A475-8420-AC47-85FF-1D45FD6D4078}"/>
              </a:ext>
            </a:extLst>
          </p:cNvPr>
          <p:cNvSpPr txBox="1"/>
          <p:nvPr/>
        </p:nvSpPr>
        <p:spPr>
          <a:xfrm>
            <a:off x="8322085" y="6508217"/>
            <a:ext cx="829073" cy="307777"/>
          </a:xfrm>
          <a:prstGeom prst="rect">
            <a:avLst/>
          </a:prstGeom>
          <a:noFill/>
        </p:spPr>
        <p:txBody>
          <a:bodyPr wrap="none" rtlCol="0">
            <a:spAutoFit/>
          </a:bodyPr>
          <a:lstStyle/>
          <a:p>
            <a:r>
              <a:rPr lang="en-US" dirty="0">
                <a:solidFill>
                  <a:srgbClr val="0041FF"/>
                </a:solidFill>
              </a:rPr>
              <a:t>1 byte</a:t>
            </a:r>
          </a:p>
        </p:txBody>
      </p:sp>
      <p:sp>
        <p:nvSpPr>
          <p:cNvPr id="16" name="TextBox 15">
            <a:extLst>
              <a:ext uri="{FF2B5EF4-FFF2-40B4-BE49-F238E27FC236}">
                <a16:creationId xmlns:a16="http://schemas.microsoft.com/office/drawing/2014/main" id="{16366EB3-D746-A841-97EE-98375E55A28E}"/>
              </a:ext>
            </a:extLst>
          </p:cNvPr>
          <p:cNvSpPr txBox="1"/>
          <p:nvPr/>
        </p:nvSpPr>
        <p:spPr>
          <a:xfrm>
            <a:off x="9160558" y="6252420"/>
            <a:ext cx="1050242" cy="523220"/>
          </a:xfrm>
          <a:prstGeom prst="rect">
            <a:avLst/>
          </a:prstGeom>
          <a:noFill/>
        </p:spPr>
        <p:txBody>
          <a:bodyPr wrap="square" rtlCol="0">
            <a:spAutoFit/>
          </a:bodyPr>
          <a:lstStyle/>
          <a:p>
            <a:r>
              <a:rPr lang="en-US" dirty="0"/>
              <a:t>Offset of bytes</a:t>
            </a:r>
          </a:p>
        </p:txBody>
      </p:sp>
      <p:sp>
        <p:nvSpPr>
          <p:cNvPr id="99" name="TextBox 98">
            <a:extLst>
              <a:ext uri="{FF2B5EF4-FFF2-40B4-BE49-F238E27FC236}">
                <a16:creationId xmlns:a16="http://schemas.microsoft.com/office/drawing/2014/main" id="{E0C9BAFE-CCB2-9F44-AF58-E8F507A71743}"/>
              </a:ext>
            </a:extLst>
          </p:cNvPr>
          <p:cNvSpPr txBox="1"/>
          <p:nvPr/>
        </p:nvSpPr>
        <p:spPr>
          <a:xfrm>
            <a:off x="6663105" y="1893561"/>
            <a:ext cx="1377300" cy="307777"/>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Offset = ???</a:t>
            </a:r>
          </a:p>
        </p:txBody>
      </p:sp>
      <p:sp>
        <p:nvSpPr>
          <p:cNvPr id="100" name="TextBox 99">
            <a:extLst>
              <a:ext uri="{FF2B5EF4-FFF2-40B4-BE49-F238E27FC236}">
                <a16:creationId xmlns:a16="http://schemas.microsoft.com/office/drawing/2014/main" id="{50E36268-14EB-3240-8A69-792AE8BCE146}"/>
              </a:ext>
            </a:extLst>
          </p:cNvPr>
          <p:cNvSpPr txBox="1"/>
          <p:nvPr/>
        </p:nvSpPr>
        <p:spPr>
          <a:xfrm>
            <a:off x="6663105" y="3105179"/>
            <a:ext cx="1377300" cy="307777"/>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Offset = ???</a:t>
            </a:r>
          </a:p>
        </p:txBody>
      </p:sp>
      <p:sp>
        <p:nvSpPr>
          <p:cNvPr id="101" name="TextBox 100">
            <a:extLst>
              <a:ext uri="{FF2B5EF4-FFF2-40B4-BE49-F238E27FC236}">
                <a16:creationId xmlns:a16="http://schemas.microsoft.com/office/drawing/2014/main" id="{DA696AA5-B4FF-0242-A53D-09FC0DBEA2EE}"/>
              </a:ext>
            </a:extLst>
          </p:cNvPr>
          <p:cNvSpPr txBox="1"/>
          <p:nvPr/>
        </p:nvSpPr>
        <p:spPr>
          <a:xfrm>
            <a:off x="6667989" y="4294052"/>
            <a:ext cx="1377300" cy="307777"/>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Offset = ???</a:t>
            </a:r>
          </a:p>
        </p:txBody>
      </p:sp>
      <p:sp>
        <p:nvSpPr>
          <p:cNvPr id="102" name="TextBox 101">
            <a:extLst>
              <a:ext uri="{FF2B5EF4-FFF2-40B4-BE49-F238E27FC236}">
                <a16:creationId xmlns:a16="http://schemas.microsoft.com/office/drawing/2014/main" id="{8B481D7F-2F55-664D-B5DF-225B77C5D698}"/>
              </a:ext>
            </a:extLst>
          </p:cNvPr>
          <p:cNvSpPr txBox="1"/>
          <p:nvPr/>
        </p:nvSpPr>
        <p:spPr>
          <a:xfrm>
            <a:off x="6663105" y="5413079"/>
            <a:ext cx="1377300" cy="307777"/>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Offset = ???</a:t>
            </a:r>
          </a:p>
        </p:txBody>
      </p:sp>
      <p:sp>
        <p:nvSpPr>
          <p:cNvPr id="5" name="Title 4">
            <a:extLst>
              <a:ext uri="{FF2B5EF4-FFF2-40B4-BE49-F238E27FC236}">
                <a16:creationId xmlns:a16="http://schemas.microsoft.com/office/drawing/2014/main" id="{A001383E-28D6-B24E-8EFB-40B232A35C46}"/>
              </a:ext>
            </a:extLst>
          </p:cNvPr>
          <p:cNvSpPr>
            <a:spLocks noGrp="1"/>
          </p:cNvSpPr>
          <p:nvPr>
            <p:ph type="title"/>
          </p:nvPr>
        </p:nvSpPr>
        <p:spPr/>
        <p:txBody>
          <a:bodyPr/>
          <a:lstStyle/>
          <a:p>
            <a:r>
              <a:rPr lang="en-US" dirty="0"/>
              <a:t>Quiz</a:t>
            </a:r>
          </a:p>
        </p:txBody>
      </p:sp>
    </p:spTree>
    <p:extLst>
      <p:ext uri="{BB962C8B-B14F-4D97-AF65-F5344CB8AC3E}">
        <p14:creationId xmlns:p14="http://schemas.microsoft.com/office/powerpoint/2010/main" val="1106957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
          <p:cNvSpPr>
            <a:spLocks/>
          </p:cNvSpPr>
          <p:nvPr/>
        </p:nvSpPr>
        <p:spPr bwMode="auto">
          <a:xfrm>
            <a:off x="8434997" y="13758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64" name="Rectangle 7"/>
          <p:cNvSpPr>
            <a:spLocks/>
          </p:cNvSpPr>
          <p:nvPr/>
        </p:nvSpPr>
        <p:spPr bwMode="auto">
          <a:xfrm>
            <a:off x="8434997" y="16806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65" name="Rectangle 8"/>
          <p:cNvSpPr>
            <a:spLocks/>
          </p:cNvSpPr>
          <p:nvPr/>
        </p:nvSpPr>
        <p:spPr bwMode="auto">
          <a:xfrm>
            <a:off x="8434997" y="19854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66" name="Rectangle 9"/>
          <p:cNvSpPr>
            <a:spLocks/>
          </p:cNvSpPr>
          <p:nvPr/>
        </p:nvSpPr>
        <p:spPr bwMode="auto">
          <a:xfrm>
            <a:off x="8434997" y="22902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67" name="Rectangle 10"/>
          <p:cNvSpPr>
            <a:spLocks/>
          </p:cNvSpPr>
          <p:nvPr/>
        </p:nvSpPr>
        <p:spPr bwMode="auto">
          <a:xfrm>
            <a:off x="8434997" y="25950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68" name="Rectangle 11"/>
          <p:cNvSpPr>
            <a:spLocks/>
          </p:cNvSpPr>
          <p:nvPr/>
        </p:nvSpPr>
        <p:spPr bwMode="auto">
          <a:xfrm>
            <a:off x="8434997" y="28998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69" name="Rectangle 12"/>
          <p:cNvSpPr>
            <a:spLocks/>
          </p:cNvSpPr>
          <p:nvPr/>
        </p:nvSpPr>
        <p:spPr bwMode="auto">
          <a:xfrm>
            <a:off x="8434997" y="32046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70" name="Rectangle 13"/>
          <p:cNvSpPr>
            <a:spLocks/>
          </p:cNvSpPr>
          <p:nvPr/>
        </p:nvSpPr>
        <p:spPr bwMode="auto">
          <a:xfrm>
            <a:off x="8434997" y="35094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71" name="Rectangle 14"/>
          <p:cNvSpPr>
            <a:spLocks/>
          </p:cNvSpPr>
          <p:nvPr/>
        </p:nvSpPr>
        <p:spPr bwMode="auto">
          <a:xfrm>
            <a:off x="8434997" y="38142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72" name="Rectangle 15"/>
          <p:cNvSpPr>
            <a:spLocks/>
          </p:cNvSpPr>
          <p:nvPr/>
        </p:nvSpPr>
        <p:spPr bwMode="auto">
          <a:xfrm>
            <a:off x="8434997" y="41190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73" name="Rectangle 16"/>
          <p:cNvSpPr>
            <a:spLocks/>
          </p:cNvSpPr>
          <p:nvPr/>
        </p:nvSpPr>
        <p:spPr bwMode="auto">
          <a:xfrm>
            <a:off x="8434997" y="44238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74" name="Rectangle 17"/>
          <p:cNvSpPr>
            <a:spLocks/>
          </p:cNvSpPr>
          <p:nvPr/>
        </p:nvSpPr>
        <p:spPr bwMode="auto">
          <a:xfrm>
            <a:off x="8434997" y="47286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89" name="Rectangle 39"/>
          <p:cNvSpPr>
            <a:spLocks/>
          </p:cNvSpPr>
          <p:nvPr/>
        </p:nvSpPr>
        <p:spPr bwMode="auto">
          <a:xfrm>
            <a:off x="8222377" y="842488"/>
            <a:ext cx="1028488" cy="379591"/>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sz="1800" dirty="0">
                <a:latin typeface="Helvetica" charset="0"/>
                <a:ea typeface="Helvetica" charset="0"/>
                <a:cs typeface="Helvetica" charset="0"/>
                <a:sym typeface="Helvetica" charset="0"/>
              </a:rPr>
              <a:t>Memory</a:t>
            </a:r>
          </a:p>
        </p:txBody>
      </p:sp>
      <p:sp>
        <p:nvSpPr>
          <p:cNvPr id="91" name="Rectangle 41"/>
          <p:cNvSpPr>
            <a:spLocks/>
          </p:cNvSpPr>
          <p:nvPr/>
        </p:nvSpPr>
        <p:spPr bwMode="auto">
          <a:xfrm>
            <a:off x="8434997" y="50334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93" name="Rectangle 43"/>
          <p:cNvSpPr>
            <a:spLocks/>
          </p:cNvSpPr>
          <p:nvPr/>
        </p:nvSpPr>
        <p:spPr bwMode="auto">
          <a:xfrm>
            <a:off x="8434997" y="53382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95" name="Rectangle 45"/>
          <p:cNvSpPr>
            <a:spLocks/>
          </p:cNvSpPr>
          <p:nvPr/>
        </p:nvSpPr>
        <p:spPr bwMode="auto">
          <a:xfrm>
            <a:off x="8434997" y="56430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97" name="Rectangle 47"/>
          <p:cNvSpPr>
            <a:spLocks/>
          </p:cNvSpPr>
          <p:nvPr/>
        </p:nvSpPr>
        <p:spPr bwMode="auto">
          <a:xfrm>
            <a:off x="8434997" y="5947887"/>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10" name="TextBox 9"/>
          <p:cNvSpPr txBox="1"/>
          <p:nvPr/>
        </p:nvSpPr>
        <p:spPr>
          <a:xfrm>
            <a:off x="2261675" y="3043885"/>
            <a:ext cx="3324096" cy="707886"/>
          </a:xfrm>
          <a:prstGeom prst="rect">
            <a:avLst/>
          </a:prstGeom>
          <a:noFill/>
        </p:spPr>
        <p:txBody>
          <a:bodyPr wrap="square" rtlCol="0">
            <a:spAutoFit/>
          </a:bodyPr>
          <a:lstStyle/>
          <a:p>
            <a:r>
              <a:rPr lang="en-US" sz="2000" b="0" dirty="0">
                <a:solidFill>
                  <a:srgbClr val="C00000"/>
                </a:solidFill>
                <a:latin typeface="+mn-lt"/>
              </a:rPr>
              <a:t>What are their memory address offsets?</a:t>
            </a:r>
          </a:p>
        </p:txBody>
      </p:sp>
      <p:grpSp>
        <p:nvGrpSpPr>
          <p:cNvPr id="103" name="Group 56"/>
          <p:cNvGrpSpPr>
            <a:grpSpLocks/>
          </p:cNvGrpSpPr>
          <p:nvPr/>
        </p:nvGrpSpPr>
        <p:grpSpPr bwMode="auto">
          <a:xfrm>
            <a:off x="8672515" y="2028084"/>
            <a:ext cx="96838" cy="3954463"/>
            <a:chOff x="139" y="3"/>
            <a:chExt cx="61" cy="2491"/>
          </a:xfrm>
        </p:grpSpPr>
        <p:sp>
          <p:nvSpPr>
            <p:cNvPr id="104" name="Rectangle 59"/>
            <p:cNvSpPr>
              <a:spLocks/>
            </p:cNvSpPr>
            <p:nvPr/>
          </p:nvSpPr>
          <p:spPr bwMode="auto">
            <a:xfrm>
              <a:off x="139" y="3"/>
              <a:ext cx="61" cy="187"/>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none" lIns="50800" tIns="50800" rIns="45720" bIns="50800" anchor="ctr">
              <a:prstTxWarp prst="textNoShape">
                <a:avLst/>
              </a:prstTxWarp>
              <a:spAutoFit/>
            </a:bodyPr>
            <a:lstStyle/>
            <a:p>
              <a:pPr algn="ctr" eaLnBrk="1" hangingPunct="1">
                <a:lnSpc>
                  <a:spcPct val="90000"/>
                </a:lnSpc>
              </a:pPr>
              <a:endParaRPr lang="en-US" dirty="0">
                <a:solidFill>
                  <a:schemeClr val="tx1"/>
                </a:solidFill>
                <a:latin typeface="Consolas" panose="020B0609020204030204" pitchFamily="49" charset="0"/>
                <a:ea typeface="Courier New" charset="0"/>
                <a:cs typeface="Consolas" panose="020B0609020204030204" pitchFamily="49" charset="0"/>
                <a:sym typeface="Courier New" charset="0"/>
              </a:endParaRPr>
            </a:p>
          </p:txBody>
        </p:sp>
        <p:sp>
          <p:nvSpPr>
            <p:cNvPr id="105" name="Rectangle 62"/>
            <p:cNvSpPr>
              <a:spLocks/>
            </p:cNvSpPr>
            <p:nvPr/>
          </p:nvSpPr>
          <p:spPr bwMode="auto">
            <a:xfrm>
              <a:off x="139" y="771"/>
              <a:ext cx="61" cy="187"/>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none" lIns="50800" tIns="50800" rIns="45720" bIns="50800" anchor="ctr">
              <a:prstTxWarp prst="textNoShape">
                <a:avLst/>
              </a:prstTxWarp>
              <a:spAutoFit/>
            </a:bodyPr>
            <a:lstStyle/>
            <a:p>
              <a:pPr algn="ctr" eaLnBrk="1" hangingPunct="1">
                <a:lnSpc>
                  <a:spcPct val="90000"/>
                </a:lnSpc>
              </a:pPr>
              <a:endParaRPr lang="en-US" dirty="0">
                <a:solidFill>
                  <a:schemeClr val="tx1"/>
                </a:solidFill>
                <a:latin typeface="Consolas" panose="020B0609020204030204" pitchFamily="49" charset="0"/>
                <a:ea typeface="Courier New" charset="0"/>
                <a:cs typeface="Consolas" panose="020B0609020204030204" pitchFamily="49" charset="0"/>
                <a:sym typeface="Courier New" charset="0"/>
              </a:endParaRPr>
            </a:p>
          </p:txBody>
        </p:sp>
        <p:sp>
          <p:nvSpPr>
            <p:cNvPr id="106" name="Rectangle 65"/>
            <p:cNvSpPr>
              <a:spLocks/>
            </p:cNvSpPr>
            <p:nvPr/>
          </p:nvSpPr>
          <p:spPr bwMode="auto">
            <a:xfrm>
              <a:off x="139" y="1539"/>
              <a:ext cx="61" cy="187"/>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none" lIns="50800" tIns="50800" rIns="45720" bIns="50800" anchor="ctr">
              <a:prstTxWarp prst="textNoShape">
                <a:avLst/>
              </a:prstTxWarp>
              <a:spAutoFit/>
            </a:bodyPr>
            <a:lstStyle/>
            <a:p>
              <a:pPr algn="ctr" eaLnBrk="1" hangingPunct="1">
                <a:lnSpc>
                  <a:spcPct val="90000"/>
                </a:lnSpc>
              </a:pPr>
              <a:endParaRPr lang="en-US" dirty="0">
                <a:solidFill>
                  <a:schemeClr val="tx1"/>
                </a:solidFill>
                <a:latin typeface="Consolas" panose="020B0609020204030204" pitchFamily="49" charset="0"/>
                <a:ea typeface="Courier New" charset="0"/>
                <a:cs typeface="Consolas" panose="020B0609020204030204" pitchFamily="49" charset="0"/>
                <a:sym typeface="Courier New" charset="0"/>
              </a:endParaRPr>
            </a:p>
          </p:txBody>
        </p:sp>
        <p:sp>
          <p:nvSpPr>
            <p:cNvPr id="107" name="Rectangle 68"/>
            <p:cNvSpPr>
              <a:spLocks/>
            </p:cNvSpPr>
            <p:nvPr/>
          </p:nvSpPr>
          <p:spPr bwMode="auto">
            <a:xfrm>
              <a:off x="139" y="2307"/>
              <a:ext cx="61" cy="187"/>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none" lIns="50800" tIns="50800" rIns="45720" bIns="50800" anchor="ctr">
              <a:prstTxWarp prst="textNoShape">
                <a:avLst/>
              </a:prstTxWarp>
              <a:spAutoFit/>
            </a:bodyPr>
            <a:lstStyle/>
            <a:p>
              <a:pPr algn="ctr" eaLnBrk="1" hangingPunct="1">
                <a:lnSpc>
                  <a:spcPct val="90000"/>
                </a:lnSpc>
              </a:pPr>
              <a:endParaRPr lang="en-US" dirty="0">
                <a:solidFill>
                  <a:schemeClr val="tx1"/>
                </a:solidFill>
                <a:latin typeface="Consolas" panose="020B0609020204030204" pitchFamily="49" charset="0"/>
                <a:ea typeface="Courier New" charset="0"/>
                <a:cs typeface="Consolas" panose="020B0609020204030204" pitchFamily="49" charset="0"/>
                <a:sym typeface="Courier New" charset="0"/>
              </a:endParaRPr>
            </a:p>
          </p:txBody>
        </p:sp>
      </p:grpSp>
      <p:grpSp>
        <p:nvGrpSpPr>
          <p:cNvPr id="14" name="Group 13">
            <a:extLst>
              <a:ext uri="{FF2B5EF4-FFF2-40B4-BE49-F238E27FC236}">
                <a16:creationId xmlns:a16="http://schemas.microsoft.com/office/drawing/2014/main" id="{764C4963-E62D-894E-902A-FCC7AAB27749}"/>
              </a:ext>
            </a:extLst>
          </p:cNvPr>
          <p:cNvGrpSpPr/>
          <p:nvPr/>
        </p:nvGrpSpPr>
        <p:grpSpPr>
          <a:xfrm>
            <a:off x="8428324" y="1375620"/>
            <a:ext cx="691215" cy="1219200"/>
            <a:chOff x="5750528" y="1721428"/>
            <a:chExt cx="691215" cy="1219200"/>
          </a:xfrm>
        </p:grpSpPr>
        <p:sp>
          <p:nvSpPr>
            <p:cNvPr id="108" name="Rectangle 34"/>
            <p:cNvSpPr>
              <a:spLocks/>
            </p:cNvSpPr>
            <p:nvPr/>
          </p:nvSpPr>
          <p:spPr bwMode="auto">
            <a:xfrm>
              <a:off x="5759451" y="1721428"/>
              <a:ext cx="609600" cy="1219200"/>
            </a:xfrm>
            <a:prstGeom prst="rect">
              <a:avLst/>
            </a:prstGeom>
            <a:solidFill>
              <a:schemeClr val="tx2"/>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dirty="0">
                <a:latin typeface="Gill Sans" charset="0"/>
                <a:ea typeface="ヒラギノ角ゴ ProN W3" charset="-128"/>
                <a:cs typeface="ヒラギノ角ゴ ProN W3" charset="-128"/>
                <a:sym typeface="Gill Sans" charset="0"/>
              </a:endParaRPr>
            </a:p>
          </p:txBody>
        </p:sp>
        <p:sp>
          <p:nvSpPr>
            <p:cNvPr id="11" name="TextBox 10"/>
            <p:cNvSpPr txBox="1"/>
            <p:nvPr/>
          </p:nvSpPr>
          <p:spPr>
            <a:xfrm>
              <a:off x="5750528" y="2191584"/>
              <a:ext cx="691215" cy="369332"/>
            </a:xfrm>
            <a:prstGeom prst="rect">
              <a:avLst/>
            </a:prstGeom>
            <a:noFill/>
          </p:spPr>
          <p:txBody>
            <a:bodyPr wrap="none" rtlCol="0">
              <a:spAutoFit/>
            </a:bodyPr>
            <a:lstStyle/>
            <a:p>
              <a:r>
                <a:rPr lang="en-US" sz="1800" dirty="0">
                  <a:solidFill>
                    <a:schemeClr val="bg1"/>
                  </a:solidFill>
                  <a:latin typeface="Consolas" panose="020B0609020204030204" pitchFamily="49" charset="0"/>
                  <a:cs typeface="Consolas" panose="020B0609020204030204" pitchFamily="49" charset="0"/>
                </a:rPr>
                <a:t>X[3]</a:t>
              </a:r>
            </a:p>
          </p:txBody>
        </p:sp>
      </p:grpSp>
      <p:grpSp>
        <p:nvGrpSpPr>
          <p:cNvPr id="13" name="Group 12">
            <a:extLst>
              <a:ext uri="{FF2B5EF4-FFF2-40B4-BE49-F238E27FC236}">
                <a16:creationId xmlns:a16="http://schemas.microsoft.com/office/drawing/2014/main" id="{A330FEAA-9918-E148-844D-3F4212C5BE37}"/>
              </a:ext>
            </a:extLst>
          </p:cNvPr>
          <p:cNvGrpSpPr/>
          <p:nvPr/>
        </p:nvGrpSpPr>
        <p:grpSpPr>
          <a:xfrm>
            <a:off x="8424950" y="2594820"/>
            <a:ext cx="691215" cy="1219200"/>
            <a:chOff x="5747154" y="2940628"/>
            <a:chExt cx="691215" cy="1219200"/>
          </a:xfrm>
        </p:grpSpPr>
        <p:sp>
          <p:nvSpPr>
            <p:cNvPr id="109" name="Rectangle 35"/>
            <p:cNvSpPr>
              <a:spLocks/>
            </p:cNvSpPr>
            <p:nvPr/>
          </p:nvSpPr>
          <p:spPr bwMode="auto">
            <a:xfrm>
              <a:off x="5759451" y="2940628"/>
              <a:ext cx="609600" cy="1219200"/>
            </a:xfrm>
            <a:prstGeom prst="rect">
              <a:avLst/>
            </a:prstGeom>
            <a:solidFill>
              <a:schemeClr val="accent2">
                <a:lumMod val="75000"/>
              </a:schemeClr>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115" name="TextBox 114"/>
            <p:cNvSpPr txBox="1"/>
            <p:nvPr/>
          </p:nvSpPr>
          <p:spPr>
            <a:xfrm>
              <a:off x="5747154" y="3420209"/>
              <a:ext cx="691215" cy="369332"/>
            </a:xfrm>
            <a:prstGeom prst="rect">
              <a:avLst/>
            </a:prstGeom>
            <a:noFill/>
          </p:spPr>
          <p:txBody>
            <a:bodyPr wrap="none" rtlCol="0">
              <a:spAutoFit/>
            </a:bodyPr>
            <a:lstStyle/>
            <a:p>
              <a:r>
                <a:rPr lang="en-US" sz="1800" dirty="0">
                  <a:solidFill>
                    <a:schemeClr val="bg1"/>
                  </a:solidFill>
                  <a:latin typeface="Consolas" panose="020B0609020204030204" pitchFamily="49" charset="0"/>
                  <a:cs typeface="Consolas" panose="020B0609020204030204" pitchFamily="49" charset="0"/>
                </a:rPr>
                <a:t>X[2]</a:t>
              </a:r>
            </a:p>
          </p:txBody>
        </p:sp>
      </p:grpSp>
      <p:grpSp>
        <p:nvGrpSpPr>
          <p:cNvPr id="12" name="Group 11">
            <a:extLst>
              <a:ext uri="{FF2B5EF4-FFF2-40B4-BE49-F238E27FC236}">
                <a16:creationId xmlns:a16="http://schemas.microsoft.com/office/drawing/2014/main" id="{EA76E154-4885-3047-BE8A-5BDAE9F552A4}"/>
              </a:ext>
            </a:extLst>
          </p:cNvPr>
          <p:cNvGrpSpPr/>
          <p:nvPr/>
        </p:nvGrpSpPr>
        <p:grpSpPr>
          <a:xfrm>
            <a:off x="8416651" y="3814020"/>
            <a:ext cx="691215" cy="1219200"/>
            <a:chOff x="5738855" y="4159828"/>
            <a:chExt cx="691215" cy="1219200"/>
          </a:xfrm>
        </p:grpSpPr>
        <p:sp>
          <p:nvSpPr>
            <p:cNvPr id="110" name="Rectangle 36"/>
            <p:cNvSpPr>
              <a:spLocks/>
            </p:cNvSpPr>
            <p:nvPr/>
          </p:nvSpPr>
          <p:spPr bwMode="auto">
            <a:xfrm>
              <a:off x="5759451" y="4159828"/>
              <a:ext cx="609600" cy="1219200"/>
            </a:xfrm>
            <a:prstGeom prst="rect">
              <a:avLst/>
            </a:prstGeom>
            <a:solidFill>
              <a:schemeClr val="tx2"/>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Consolas" panose="020B0609020204030204" pitchFamily="49" charset="0"/>
                <a:ea typeface="ヒラギノ角ゴ ProN W3" charset="-128"/>
                <a:cs typeface="Consolas" panose="020B0609020204030204" pitchFamily="49" charset="0"/>
                <a:sym typeface="Gill Sans" charset="0"/>
              </a:endParaRPr>
            </a:p>
          </p:txBody>
        </p:sp>
        <p:sp>
          <p:nvSpPr>
            <p:cNvPr id="116" name="TextBox 115"/>
            <p:cNvSpPr txBox="1"/>
            <p:nvPr/>
          </p:nvSpPr>
          <p:spPr>
            <a:xfrm>
              <a:off x="5738855" y="4593826"/>
              <a:ext cx="691215" cy="369332"/>
            </a:xfrm>
            <a:prstGeom prst="rect">
              <a:avLst/>
            </a:prstGeom>
            <a:noFill/>
          </p:spPr>
          <p:txBody>
            <a:bodyPr wrap="none" rtlCol="0">
              <a:spAutoFit/>
            </a:bodyPr>
            <a:lstStyle/>
            <a:p>
              <a:r>
                <a:rPr lang="en-US" sz="1800" dirty="0">
                  <a:solidFill>
                    <a:schemeClr val="bg1"/>
                  </a:solidFill>
                  <a:latin typeface="Consolas" panose="020B0609020204030204" pitchFamily="49" charset="0"/>
                  <a:cs typeface="Consolas" panose="020B0609020204030204" pitchFamily="49" charset="0"/>
                </a:rPr>
                <a:t>X[1]</a:t>
              </a:r>
            </a:p>
          </p:txBody>
        </p:sp>
      </p:grpSp>
      <p:grpSp>
        <p:nvGrpSpPr>
          <p:cNvPr id="9" name="Group 8">
            <a:extLst>
              <a:ext uri="{FF2B5EF4-FFF2-40B4-BE49-F238E27FC236}">
                <a16:creationId xmlns:a16="http://schemas.microsoft.com/office/drawing/2014/main" id="{4AE740D9-0008-804D-968C-57B62285A086}"/>
              </a:ext>
            </a:extLst>
          </p:cNvPr>
          <p:cNvGrpSpPr/>
          <p:nvPr/>
        </p:nvGrpSpPr>
        <p:grpSpPr>
          <a:xfrm>
            <a:off x="8423996" y="5033220"/>
            <a:ext cx="691215" cy="1219200"/>
            <a:chOff x="5746200" y="5379028"/>
            <a:chExt cx="691215" cy="1219200"/>
          </a:xfrm>
        </p:grpSpPr>
        <p:sp>
          <p:nvSpPr>
            <p:cNvPr id="111" name="Rectangle 37"/>
            <p:cNvSpPr>
              <a:spLocks/>
            </p:cNvSpPr>
            <p:nvPr/>
          </p:nvSpPr>
          <p:spPr bwMode="auto">
            <a:xfrm>
              <a:off x="5759451" y="5379028"/>
              <a:ext cx="609600" cy="1219200"/>
            </a:xfrm>
            <a:prstGeom prst="rect">
              <a:avLst/>
            </a:prstGeom>
            <a:solidFill>
              <a:schemeClr val="accent2">
                <a:lumMod val="75000"/>
              </a:schemeClr>
            </a:solidFill>
            <a:ln w="25400">
              <a:solidFill>
                <a:schemeClr val="tx1"/>
              </a:solidFill>
              <a:miter lim="800000"/>
              <a:headEnd/>
              <a:tailEnd/>
            </a:ln>
          </p:spPr>
          <p:txBody>
            <a:bodyPr lIns="0" tIns="0" rIns="0" bIns="0">
              <a:prstTxWarp prst="textNoShape">
                <a:avLst/>
              </a:prstTxWarp>
            </a:bodyPr>
            <a:lstStyle/>
            <a:p>
              <a:pPr algn="ctr" eaLnBrk="1" hangingPunct="1"/>
              <a:endParaRPr lang="en-US" sz="4200" b="0">
                <a:latin typeface="Gill Sans" charset="0"/>
                <a:ea typeface="ヒラギノ角ゴ ProN W3" charset="-128"/>
                <a:cs typeface="ヒラギノ角ゴ ProN W3" charset="-128"/>
                <a:sym typeface="Gill Sans" charset="0"/>
              </a:endParaRPr>
            </a:p>
          </p:txBody>
        </p:sp>
        <p:sp>
          <p:nvSpPr>
            <p:cNvPr id="117" name="TextBox 116"/>
            <p:cNvSpPr txBox="1"/>
            <p:nvPr/>
          </p:nvSpPr>
          <p:spPr>
            <a:xfrm>
              <a:off x="5746200" y="5823828"/>
              <a:ext cx="691215" cy="369332"/>
            </a:xfrm>
            <a:prstGeom prst="rect">
              <a:avLst/>
            </a:prstGeom>
            <a:noFill/>
          </p:spPr>
          <p:txBody>
            <a:bodyPr wrap="none" rtlCol="0">
              <a:spAutoFit/>
            </a:bodyPr>
            <a:lstStyle/>
            <a:p>
              <a:r>
                <a:rPr lang="en-US" sz="1800" dirty="0">
                  <a:solidFill>
                    <a:schemeClr val="bg1"/>
                  </a:solidFill>
                  <a:latin typeface="Consolas" panose="020B0609020204030204" pitchFamily="49" charset="0"/>
                  <a:cs typeface="Consolas" panose="020B0609020204030204" pitchFamily="49" charset="0"/>
                </a:rPr>
                <a:t>X[0]</a:t>
              </a:r>
            </a:p>
          </p:txBody>
        </p:sp>
      </p:grpSp>
      <p:sp>
        <p:nvSpPr>
          <p:cNvPr id="2" name="TextBox 1">
            <a:extLst>
              <a:ext uri="{FF2B5EF4-FFF2-40B4-BE49-F238E27FC236}">
                <a16:creationId xmlns:a16="http://schemas.microsoft.com/office/drawing/2014/main" id="{A024A743-C767-A942-B673-E2C97C81A1E4}"/>
              </a:ext>
            </a:extLst>
          </p:cNvPr>
          <p:cNvSpPr txBox="1"/>
          <p:nvPr/>
        </p:nvSpPr>
        <p:spPr>
          <a:xfrm>
            <a:off x="2261676" y="2238692"/>
            <a:ext cx="2084225" cy="369332"/>
          </a:xfrm>
          <a:prstGeom prst="rect">
            <a:avLst/>
          </a:prstGeom>
          <a:noFill/>
        </p:spPr>
        <p:txBody>
          <a:bodyPr wrap="none" rtlCol="0">
            <a:spAutoFit/>
          </a:bodyPr>
          <a:lstStyle/>
          <a:p>
            <a:r>
              <a:rPr lang="en-US" sz="1800" dirty="0">
                <a:solidFill>
                  <a:schemeClr val="bg2"/>
                </a:solidFill>
                <a:latin typeface="Consolas" panose="020B0609020204030204" pitchFamily="49" charset="0"/>
                <a:cs typeface="Consolas" panose="020B0609020204030204" pitchFamily="49" charset="0"/>
              </a:rPr>
              <a:t>uint32_t X[4]; </a:t>
            </a:r>
          </a:p>
        </p:txBody>
      </p:sp>
      <p:sp>
        <p:nvSpPr>
          <p:cNvPr id="60" name="Slide Number Placeholder 3">
            <a:extLst>
              <a:ext uri="{FF2B5EF4-FFF2-40B4-BE49-F238E27FC236}">
                <a16:creationId xmlns:a16="http://schemas.microsoft.com/office/drawing/2014/main" id="{279A0FB8-EBF4-814F-8D32-99E85EEC529A}"/>
              </a:ext>
            </a:extLst>
          </p:cNvPr>
          <p:cNvSpPr>
            <a:spLocks noGrp="1"/>
          </p:cNvSpPr>
          <p:nvPr>
            <p:ph type="sldNum" sz="quarter" idx="12"/>
          </p:nvPr>
        </p:nvSpPr>
        <p:spPr>
          <a:xfrm>
            <a:off x="2136648" y="6356350"/>
            <a:ext cx="1981200" cy="365760"/>
          </a:xfrm>
        </p:spPr>
        <p:txBody>
          <a:bodyPr/>
          <a:lstStyle/>
          <a:p>
            <a:fld id="{EA7C8D44-3667-46F6-9772-CC52308E2A7F}" type="slidenum">
              <a:rPr kumimoji="0" lang="en-US" smtClean="0"/>
              <a:pPr/>
              <a:t>13</a:t>
            </a:fld>
            <a:endParaRPr kumimoji="0" lang="en-US" dirty="0"/>
          </a:p>
        </p:txBody>
      </p:sp>
      <p:cxnSp>
        <p:nvCxnSpPr>
          <p:cNvPr id="4" name="Straight Connector 3">
            <a:extLst>
              <a:ext uri="{FF2B5EF4-FFF2-40B4-BE49-F238E27FC236}">
                <a16:creationId xmlns:a16="http://schemas.microsoft.com/office/drawing/2014/main" id="{904E6BE9-B1D5-1843-8D68-9B9E3253021A}"/>
              </a:ext>
            </a:extLst>
          </p:cNvPr>
          <p:cNvCxnSpPr/>
          <p:nvPr/>
        </p:nvCxnSpPr>
        <p:spPr>
          <a:xfrm>
            <a:off x="8434997" y="6337879"/>
            <a:ext cx="0" cy="151057"/>
          </a:xfrm>
          <a:prstGeom prst="line">
            <a:avLst/>
          </a:prstGeom>
          <a:ln w="28575">
            <a:solidFill>
              <a:srgbClr val="0041FF"/>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44767A3-2EE7-2348-824C-E6A6718C0417}"/>
              </a:ext>
            </a:extLst>
          </p:cNvPr>
          <p:cNvGrpSpPr/>
          <p:nvPr/>
        </p:nvGrpSpPr>
        <p:grpSpPr>
          <a:xfrm>
            <a:off x="9044597" y="1320603"/>
            <a:ext cx="802578" cy="5168333"/>
            <a:chOff x="7520597" y="1320602"/>
            <a:chExt cx="802578" cy="5168333"/>
          </a:xfrm>
        </p:grpSpPr>
        <p:sp>
          <p:nvSpPr>
            <p:cNvPr id="75" name="Rectangle 18"/>
            <p:cNvSpPr>
              <a:spLocks/>
            </p:cNvSpPr>
            <p:nvPr/>
          </p:nvSpPr>
          <p:spPr bwMode="auto">
            <a:xfrm>
              <a:off x="7672997" y="1320602"/>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0015</a:t>
              </a:r>
            </a:p>
          </p:txBody>
        </p:sp>
        <p:sp>
          <p:nvSpPr>
            <p:cNvPr id="76" name="Rectangle 19"/>
            <p:cNvSpPr>
              <a:spLocks/>
            </p:cNvSpPr>
            <p:nvPr/>
          </p:nvSpPr>
          <p:spPr bwMode="auto">
            <a:xfrm>
              <a:off x="7672997" y="1697122"/>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0014</a:t>
              </a:r>
            </a:p>
          </p:txBody>
        </p:sp>
        <p:sp>
          <p:nvSpPr>
            <p:cNvPr id="77" name="Rectangle 20"/>
            <p:cNvSpPr>
              <a:spLocks/>
            </p:cNvSpPr>
            <p:nvPr/>
          </p:nvSpPr>
          <p:spPr bwMode="auto">
            <a:xfrm>
              <a:off x="7672997" y="20108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0013</a:t>
              </a:r>
            </a:p>
          </p:txBody>
        </p:sp>
        <p:sp>
          <p:nvSpPr>
            <p:cNvPr id="78" name="Rectangle 21"/>
            <p:cNvSpPr>
              <a:spLocks/>
            </p:cNvSpPr>
            <p:nvPr/>
          </p:nvSpPr>
          <p:spPr bwMode="auto">
            <a:xfrm>
              <a:off x="7672997" y="23156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0012</a:t>
              </a:r>
            </a:p>
          </p:txBody>
        </p:sp>
        <p:sp>
          <p:nvSpPr>
            <p:cNvPr id="79" name="Rectangle 22"/>
            <p:cNvSpPr>
              <a:spLocks/>
            </p:cNvSpPr>
            <p:nvPr/>
          </p:nvSpPr>
          <p:spPr bwMode="auto">
            <a:xfrm>
              <a:off x="7672997" y="26204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0011</a:t>
              </a:r>
            </a:p>
          </p:txBody>
        </p:sp>
        <p:sp>
          <p:nvSpPr>
            <p:cNvPr id="80" name="Rectangle 23"/>
            <p:cNvSpPr>
              <a:spLocks/>
            </p:cNvSpPr>
            <p:nvPr/>
          </p:nvSpPr>
          <p:spPr bwMode="auto">
            <a:xfrm>
              <a:off x="7672997" y="29252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0010</a:t>
              </a:r>
            </a:p>
          </p:txBody>
        </p:sp>
        <p:sp>
          <p:nvSpPr>
            <p:cNvPr id="81" name="Rectangle 24"/>
            <p:cNvSpPr>
              <a:spLocks/>
            </p:cNvSpPr>
            <p:nvPr/>
          </p:nvSpPr>
          <p:spPr bwMode="auto">
            <a:xfrm>
              <a:off x="7672997" y="32300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0009</a:t>
              </a:r>
            </a:p>
          </p:txBody>
        </p:sp>
        <p:sp>
          <p:nvSpPr>
            <p:cNvPr id="82" name="Rectangle 25"/>
            <p:cNvSpPr>
              <a:spLocks/>
            </p:cNvSpPr>
            <p:nvPr/>
          </p:nvSpPr>
          <p:spPr bwMode="auto">
            <a:xfrm>
              <a:off x="7672997" y="35348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0008</a:t>
              </a:r>
            </a:p>
          </p:txBody>
        </p:sp>
        <p:sp>
          <p:nvSpPr>
            <p:cNvPr id="83" name="Rectangle 26"/>
            <p:cNvSpPr>
              <a:spLocks/>
            </p:cNvSpPr>
            <p:nvPr/>
          </p:nvSpPr>
          <p:spPr bwMode="auto">
            <a:xfrm>
              <a:off x="7672997" y="38396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0007</a:t>
              </a:r>
            </a:p>
          </p:txBody>
        </p:sp>
        <p:sp>
          <p:nvSpPr>
            <p:cNvPr id="84" name="Rectangle 27"/>
            <p:cNvSpPr>
              <a:spLocks/>
            </p:cNvSpPr>
            <p:nvPr/>
          </p:nvSpPr>
          <p:spPr bwMode="auto">
            <a:xfrm>
              <a:off x="7672997" y="41444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0006</a:t>
              </a:r>
            </a:p>
          </p:txBody>
        </p:sp>
        <p:sp>
          <p:nvSpPr>
            <p:cNvPr id="85" name="Rectangle 28"/>
            <p:cNvSpPr>
              <a:spLocks/>
            </p:cNvSpPr>
            <p:nvPr/>
          </p:nvSpPr>
          <p:spPr bwMode="auto">
            <a:xfrm>
              <a:off x="7672997" y="44238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0005</a:t>
              </a:r>
            </a:p>
          </p:txBody>
        </p:sp>
        <p:sp>
          <p:nvSpPr>
            <p:cNvPr id="86" name="Rectangle 29"/>
            <p:cNvSpPr>
              <a:spLocks/>
            </p:cNvSpPr>
            <p:nvPr/>
          </p:nvSpPr>
          <p:spPr bwMode="auto">
            <a:xfrm>
              <a:off x="7672997" y="47286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0004</a:t>
              </a:r>
            </a:p>
          </p:txBody>
        </p:sp>
        <p:sp>
          <p:nvSpPr>
            <p:cNvPr id="92" name="Rectangle 42"/>
            <p:cNvSpPr>
              <a:spLocks/>
            </p:cNvSpPr>
            <p:nvPr/>
          </p:nvSpPr>
          <p:spPr bwMode="auto">
            <a:xfrm>
              <a:off x="7672997" y="50334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0003</a:t>
              </a:r>
            </a:p>
          </p:txBody>
        </p:sp>
        <p:sp>
          <p:nvSpPr>
            <p:cNvPr id="94" name="Rectangle 44"/>
            <p:cNvSpPr>
              <a:spLocks/>
            </p:cNvSpPr>
            <p:nvPr/>
          </p:nvSpPr>
          <p:spPr bwMode="auto">
            <a:xfrm>
              <a:off x="7672997" y="53382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0002</a:t>
              </a:r>
            </a:p>
          </p:txBody>
        </p:sp>
        <p:sp>
          <p:nvSpPr>
            <p:cNvPr id="96" name="Rectangle 46"/>
            <p:cNvSpPr>
              <a:spLocks/>
            </p:cNvSpPr>
            <p:nvPr/>
          </p:nvSpPr>
          <p:spPr bwMode="auto">
            <a:xfrm>
              <a:off x="7672997" y="56430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0001</a:t>
              </a:r>
            </a:p>
          </p:txBody>
        </p:sp>
        <p:sp>
          <p:nvSpPr>
            <p:cNvPr id="98" name="Rectangle 48"/>
            <p:cNvSpPr>
              <a:spLocks/>
            </p:cNvSpPr>
            <p:nvPr/>
          </p:nvSpPr>
          <p:spPr bwMode="auto">
            <a:xfrm>
              <a:off x="7672997" y="5947887"/>
              <a:ext cx="650178"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latin typeface="Consolas" panose="020B0609020204030204" pitchFamily="49" charset="0"/>
                  <a:ea typeface="Courier New" charset="0"/>
                  <a:cs typeface="Consolas" panose="020B0609020204030204" pitchFamily="49" charset="0"/>
                  <a:sym typeface="Courier New" charset="0"/>
                </a:rPr>
                <a:t>0000</a:t>
              </a:r>
            </a:p>
          </p:txBody>
        </p:sp>
        <p:cxnSp>
          <p:nvCxnSpPr>
            <p:cNvPr id="61" name="Straight Connector 60">
              <a:extLst>
                <a:ext uri="{FF2B5EF4-FFF2-40B4-BE49-F238E27FC236}">
                  <a16:creationId xmlns:a16="http://schemas.microsoft.com/office/drawing/2014/main" id="{92E21AF3-5CD8-9747-9428-9BA0CBCBE3F2}"/>
                </a:ext>
              </a:extLst>
            </p:cNvPr>
            <p:cNvCxnSpPr/>
            <p:nvPr/>
          </p:nvCxnSpPr>
          <p:spPr>
            <a:xfrm>
              <a:off x="7520597" y="6337878"/>
              <a:ext cx="0" cy="151057"/>
            </a:xfrm>
            <a:prstGeom prst="line">
              <a:avLst/>
            </a:prstGeom>
            <a:ln w="28575">
              <a:solidFill>
                <a:srgbClr val="0041FF"/>
              </a:solidFill>
            </a:ln>
          </p:spPr>
          <p:style>
            <a:lnRef idx="1">
              <a:schemeClr val="accent1"/>
            </a:lnRef>
            <a:fillRef idx="0">
              <a:schemeClr val="accent1"/>
            </a:fillRef>
            <a:effectRef idx="0">
              <a:schemeClr val="accent1"/>
            </a:effectRef>
            <a:fontRef idx="minor">
              <a:schemeClr val="tx1"/>
            </a:fontRef>
          </p:style>
        </p:cxnSp>
      </p:grpSp>
      <p:cxnSp>
        <p:nvCxnSpPr>
          <p:cNvPr id="6" name="Straight Arrow Connector 5">
            <a:extLst>
              <a:ext uri="{FF2B5EF4-FFF2-40B4-BE49-F238E27FC236}">
                <a16:creationId xmlns:a16="http://schemas.microsoft.com/office/drawing/2014/main" id="{3327F032-519B-794C-851C-2026DD784CCA}"/>
              </a:ext>
            </a:extLst>
          </p:cNvPr>
          <p:cNvCxnSpPr/>
          <p:nvPr/>
        </p:nvCxnSpPr>
        <p:spPr>
          <a:xfrm flipH="1">
            <a:off x="8434997" y="6414814"/>
            <a:ext cx="609600" cy="0"/>
          </a:xfrm>
          <a:prstGeom prst="straightConnector1">
            <a:avLst/>
          </a:prstGeom>
          <a:ln w="19050">
            <a:solidFill>
              <a:srgbClr val="0041F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4A9A475-8420-AC47-85FF-1D45FD6D4078}"/>
              </a:ext>
            </a:extLst>
          </p:cNvPr>
          <p:cNvSpPr txBox="1"/>
          <p:nvPr/>
        </p:nvSpPr>
        <p:spPr>
          <a:xfrm>
            <a:off x="8322085" y="6508217"/>
            <a:ext cx="829073" cy="307777"/>
          </a:xfrm>
          <a:prstGeom prst="rect">
            <a:avLst/>
          </a:prstGeom>
          <a:noFill/>
        </p:spPr>
        <p:txBody>
          <a:bodyPr wrap="none" rtlCol="0">
            <a:spAutoFit/>
          </a:bodyPr>
          <a:lstStyle/>
          <a:p>
            <a:r>
              <a:rPr lang="en-US" dirty="0">
                <a:solidFill>
                  <a:srgbClr val="0041FF"/>
                </a:solidFill>
              </a:rPr>
              <a:t>1 byte</a:t>
            </a:r>
          </a:p>
        </p:txBody>
      </p:sp>
      <p:sp>
        <p:nvSpPr>
          <p:cNvPr id="90" name="TextBox 89">
            <a:extLst>
              <a:ext uri="{FF2B5EF4-FFF2-40B4-BE49-F238E27FC236}">
                <a16:creationId xmlns:a16="http://schemas.microsoft.com/office/drawing/2014/main" id="{94719159-840E-A14E-B3C2-3E671A69AC83}"/>
              </a:ext>
            </a:extLst>
          </p:cNvPr>
          <p:cNvSpPr txBox="1"/>
          <p:nvPr/>
        </p:nvSpPr>
        <p:spPr>
          <a:xfrm>
            <a:off x="6663105" y="1893560"/>
            <a:ext cx="133241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Offset = </a:t>
            </a:r>
            <a:r>
              <a:rPr lang="en-US" sz="1800" dirty="0">
                <a:solidFill>
                  <a:srgbClr val="C00000"/>
                </a:solidFill>
                <a:latin typeface="Consolas" panose="020B0609020204030204" pitchFamily="49" charset="0"/>
                <a:cs typeface="Consolas" panose="020B0609020204030204" pitchFamily="49" charset="0"/>
              </a:rPr>
              <a:t>12</a:t>
            </a:r>
          </a:p>
        </p:txBody>
      </p:sp>
      <p:sp>
        <p:nvSpPr>
          <p:cNvPr id="112" name="TextBox 111">
            <a:extLst>
              <a:ext uri="{FF2B5EF4-FFF2-40B4-BE49-F238E27FC236}">
                <a16:creationId xmlns:a16="http://schemas.microsoft.com/office/drawing/2014/main" id="{C855F749-0A77-634D-9FD2-C4BCA7C7891F}"/>
              </a:ext>
            </a:extLst>
          </p:cNvPr>
          <p:cNvSpPr txBox="1"/>
          <p:nvPr/>
        </p:nvSpPr>
        <p:spPr>
          <a:xfrm>
            <a:off x="6663106" y="3105178"/>
            <a:ext cx="1205779"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Offset = </a:t>
            </a:r>
            <a:r>
              <a:rPr lang="en-US" sz="1800" dirty="0">
                <a:solidFill>
                  <a:srgbClr val="C00000"/>
                </a:solidFill>
                <a:latin typeface="Consolas" panose="020B0609020204030204" pitchFamily="49" charset="0"/>
                <a:cs typeface="Consolas" panose="020B0609020204030204" pitchFamily="49" charset="0"/>
              </a:rPr>
              <a:t>8</a:t>
            </a:r>
          </a:p>
        </p:txBody>
      </p:sp>
      <p:sp>
        <p:nvSpPr>
          <p:cNvPr id="113" name="TextBox 112">
            <a:extLst>
              <a:ext uri="{FF2B5EF4-FFF2-40B4-BE49-F238E27FC236}">
                <a16:creationId xmlns:a16="http://schemas.microsoft.com/office/drawing/2014/main" id="{CAFEE8CF-F071-BB48-B5DD-58677A1D420D}"/>
              </a:ext>
            </a:extLst>
          </p:cNvPr>
          <p:cNvSpPr txBox="1"/>
          <p:nvPr/>
        </p:nvSpPr>
        <p:spPr>
          <a:xfrm>
            <a:off x="6667990" y="4294051"/>
            <a:ext cx="1205779"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Offset = </a:t>
            </a:r>
            <a:r>
              <a:rPr lang="en-US" sz="1800" dirty="0">
                <a:solidFill>
                  <a:srgbClr val="C00000"/>
                </a:solidFill>
                <a:latin typeface="Consolas" panose="020B0609020204030204" pitchFamily="49" charset="0"/>
                <a:cs typeface="Consolas" panose="020B0609020204030204" pitchFamily="49" charset="0"/>
              </a:rPr>
              <a:t>4</a:t>
            </a:r>
          </a:p>
        </p:txBody>
      </p:sp>
      <p:sp>
        <p:nvSpPr>
          <p:cNvPr id="114" name="TextBox 113">
            <a:extLst>
              <a:ext uri="{FF2B5EF4-FFF2-40B4-BE49-F238E27FC236}">
                <a16:creationId xmlns:a16="http://schemas.microsoft.com/office/drawing/2014/main" id="{E6D0FB29-793B-6744-9A04-A2036634E3D1}"/>
              </a:ext>
            </a:extLst>
          </p:cNvPr>
          <p:cNvSpPr txBox="1"/>
          <p:nvPr/>
        </p:nvSpPr>
        <p:spPr>
          <a:xfrm>
            <a:off x="6663106" y="5413078"/>
            <a:ext cx="1205779"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Offset = </a:t>
            </a:r>
            <a:r>
              <a:rPr lang="en-US" sz="1800" dirty="0">
                <a:solidFill>
                  <a:srgbClr val="C00000"/>
                </a:solidFill>
                <a:latin typeface="Consolas" panose="020B0609020204030204" pitchFamily="49" charset="0"/>
                <a:cs typeface="Consolas" panose="020B0609020204030204" pitchFamily="49" charset="0"/>
              </a:rPr>
              <a:t>0</a:t>
            </a:r>
          </a:p>
        </p:txBody>
      </p:sp>
      <p:sp>
        <p:nvSpPr>
          <p:cNvPr id="16" name="TextBox 15">
            <a:extLst>
              <a:ext uri="{FF2B5EF4-FFF2-40B4-BE49-F238E27FC236}">
                <a16:creationId xmlns:a16="http://schemas.microsoft.com/office/drawing/2014/main" id="{16366EB3-D746-A841-97EE-98375E55A28E}"/>
              </a:ext>
            </a:extLst>
          </p:cNvPr>
          <p:cNvSpPr txBox="1"/>
          <p:nvPr/>
        </p:nvSpPr>
        <p:spPr>
          <a:xfrm>
            <a:off x="9160558" y="6252420"/>
            <a:ext cx="1050242" cy="523220"/>
          </a:xfrm>
          <a:prstGeom prst="rect">
            <a:avLst/>
          </a:prstGeom>
          <a:noFill/>
        </p:spPr>
        <p:txBody>
          <a:bodyPr wrap="square" rtlCol="0">
            <a:spAutoFit/>
          </a:bodyPr>
          <a:lstStyle/>
          <a:p>
            <a:r>
              <a:rPr lang="en-US" dirty="0"/>
              <a:t>Offset of bytes</a:t>
            </a:r>
          </a:p>
        </p:txBody>
      </p:sp>
      <p:sp>
        <p:nvSpPr>
          <p:cNvPr id="87" name="TextBox 86">
            <a:extLst>
              <a:ext uri="{FF2B5EF4-FFF2-40B4-BE49-F238E27FC236}">
                <a16:creationId xmlns:a16="http://schemas.microsoft.com/office/drawing/2014/main" id="{F8EE5DCF-3F89-0149-83E9-474A2E21C5F3}"/>
              </a:ext>
            </a:extLst>
          </p:cNvPr>
          <p:cNvSpPr txBox="1"/>
          <p:nvPr/>
        </p:nvSpPr>
        <p:spPr>
          <a:xfrm>
            <a:off x="1745028" y="4336140"/>
            <a:ext cx="4339650" cy="1169551"/>
          </a:xfrm>
          <a:prstGeom prst="rect">
            <a:avLst/>
          </a:prstGeom>
          <a:noFill/>
        </p:spPr>
        <p:txBody>
          <a:bodyPr wrap="none" rtlCol="0">
            <a:spAutoFit/>
          </a:bodyPr>
          <a:lstStyle/>
          <a:p>
            <a:r>
              <a:rPr lang="en-US" dirty="0"/>
              <a:t>If the array starts at address </a:t>
            </a:r>
            <a:r>
              <a:rPr lang="en-US" dirty="0" err="1"/>
              <a:t>pAddr</a:t>
            </a:r>
            <a:r>
              <a:rPr lang="en-US" dirty="0"/>
              <a:t>,</a:t>
            </a:r>
          </a:p>
          <a:p>
            <a:pPr marL="285750" indent="-285750">
              <a:buFont typeface="Arial" panose="020B0604020202020204" pitchFamily="34" charset="0"/>
              <a:buChar char="•"/>
            </a:pPr>
            <a:r>
              <a:rPr lang="en-US" dirty="0"/>
              <a:t>Memory address of X[0] is </a:t>
            </a:r>
            <a:r>
              <a:rPr lang="en-US" dirty="0" err="1"/>
              <a:t>pAddr</a:t>
            </a:r>
            <a:r>
              <a:rPr lang="en-US" dirty="0"/>
              <a:t> </a:t>
            </a:r>
          </a:p>
          <a:p>
            <a:pPr marL="285750" indent="-285750">
              <a:buFont typeface="Arial" panose="020B0604020202020204" pitchFamily="34" charset="0"/>
              <a:buChar char="•"/>
            </a:pPr>
            <a:r>
              <a:rPr lang="en-US" dirty="0"/>
              <a:t>Memory address of X[1] is </a:t>
            </a:r>
            <a:r>
              <a:rPr lang="en-US" dirty="0" err="1"/>
              <a:t>pAddr</a:t>
            </a:r>
            <a:r>
              <a:rPr lang="en-US" dirty="0"/>
              <a:t> + 4</a:t>
            </a:r>
          </a:p>
          <a:p>
            <a:pPr marL="285750" indent="-285750">
              <a:buFont typeface="Arial" panose="020B0604020202020204" pitchFamily="34" charset="0"/>
              <a:buChar char="•"/>
            </a:pPr>
            <a:r>
              <a:rPr lang="en-US" dirty="0"/>
              <a:t>Memory address of X[2] is </a:t>
            </a:r>
            <a:r>
              <a:rPr lang="en-US" dirty="0" err="1"/>
              <a:t>pAddr</a:t>
            </a:r>
            <a:r>
              <a:rPr lang="en-US" dirty="0"/>
              <a:t> + 8</a:t>
            </a:r>
          </a:p>
          <a:p>
            <a:pPr marL="285750" indent="-285750">
              <a:buFont typeface="Arial" panose="020B0604020202020204" pitchFamily="34" charset="0"/>
              <a:buChar char="•"/>
            </a:pPr>
            <a:r>
              <a:rPr lang="en-US" dirty="0"/>
              <a:t>Memory address of X[3] is </a:t>
            </a:r>
            <a:r>
              <a:rPr lang="en-US" dirty="0" err="1"/>
              <a:t>pAddr</a:t>
            </a:r>
            <a:r>
              <a:rPr lang="en-US" dirty="0"/>
              <a:t> + 12</a:t>
            </a:r>
          </a:p>
        </p:txBody>
      </p:sp>
      <p:sp>
        <p:nvSpPr>
          <p:cNvPr id="88" name="Rectangle 87">
            <a:extLst>
              <a:ext uri="{FF2B5EF4-FFF2-40B4-BE49-F238E27FC236}">
                <a16:creationId xmlns:a16="http://schemas.microsoft.com/office/drawing/2014/main" id="{5F5DA7B0-21DD-C54D-8CDD-88D0B473B3FC}"/>
              </a:ext>
            </a:extLst>
          </p:cNvPr>
          <p:cNvSpPr/>
          <p:nvPr/>
        </p:nvSpPr>
        <p:spPr>
          <a:xfrm>
            <a:off x="1696881" y="5615832"/>
            <a:ext cx="4572000" cy="523220"/>
          </a:xfrm>
          <a:prstGeom prst="rect">
            <a:avLst/>
          </a:prstGeom>
        </p:spPr>
        <p:txBody>
          <a:bodyPr>
            <a:spAutoFit/>
          </a:bodyPr>
          <a:lstStyle/>
          <a:p>
            <a:pPr algn="ctr"/>
            <a:r>
              <a:rPr lang="en-US" dirty="0">
                <a:solidFill>
                  <a:schemeClr val="bg2"/>
                </a:solidFill>
              </a:rPr>
              <a:t>Sequential words are at addresses incremented by 4, not by 1!</a:t>
            </a:r>
          </a:p>
        </p:txBody>
      </p:sp>
      <p:sp>
        <p:nvSpPr>
          <p:cNvPr id="5" name="Title 4">
            <a:extLst>
              <a:ext uri="{FF2B5EF4-FFF2-40B4-BE49-F238E27FC236}">
                <a16:creationId xmlns:a16="http://schemas.microsoft.com/office/drawing/2014/main" id="{2670ACD3-0B35-7B48-9A4F-EC5638D035BA}"/>
              </a:ext>
            </a:extLst>
          </p:cNvPr>
          <p:cNvSpPr>
            <a:spLocks noGrp="1"/>
          </p:cNvSpPr>
          <p:nvPr>
            <p:ph type="title"/>
          </p:nvPr>
        </p:nvSpPr>
        <p:spPr/>
        <p:txBody>
          <a:bodyPr/>
          <a:lstStyle/>
          <a:p>
            <a:r>
              <a:rPr lang="en-US" dirty="0"/>
              <a:t>Quiz</a:t>
            </a:r>
          </a:p>
        </p:txBody>
      </p:sp>
    </p:spTree>
    <p:extLst>
      <p:ext uri="{BB962C8B-B14F-4D97-AF65-F5344CB8AC3E}">
        <p14:creationId xmlns:p14="http://schemas.microsoft.com/office/powerpoint/2010/main" val="709916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2C0D32-22A7-B84F-B503-7E3C6DAED702}"/>
              </a:ext>
            </a:extLst>
          </p:cNvPr>
          <p:cNvSpPr>
            <a:spLocks noGrp="1"/>
          </p:cNvSpPr>
          <p:nvPr>
            <p:ph type="sldNum" sz="quarter" idx="12"/>
          </p:nvPr>
        </p:nvSpPr>
        <p:spPr/>
        <p:txBody>
          <a:bodyPr/>
          <a:lstStyle/>
          <a:p>
            <a:fld id="{EA7C8D44-3667-46F6-9772-CC52308E2A7F}" type="slidenum">
              <a:rPr kumimoji="0" lang="en-US" smtClean="0"/>
              <a:pPr/>
              <a:t>14</a:t>
            </a:fld>
            <a:endParaRPr kumimoji="0" lang="en-US"/>
          </a:p>
        </p:txBody>
      </p:sp>
      <p:pic>
        <p:nvPicPr>
          <p:cNvPr id="1026" name="Picture 2">
            <a:extLst>
              <a:ext uri="{FF2B5EF4-FFF2-40B4-BE49-F238E27FC236}">
                <a16:creationId xmlns:a16="http://schemas.microsoft.com/office/drawing/2014/main" id="{1F5C6405-0494-9244-8A64-1092DE6C4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676400"/>
            <a:ext cx="2491391" cy="33218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CC4F88D9-7ECD-7E41-AB5C-54866A0A9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580409" y="1618795"/>
            <a:ext cx="2491391" cy="332185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6F8A4526-70FC-204C-A3D2-C0ABAAEC4C55}"/>
              </a:ext>
            </a:extLst>
          </p:cNvPr>
          <p:cNvCxnSpPr>
            <a:cxnSpLocks/>
          </p:cNvCxnSpPr>
          <p:nvPr/>
        </p:nvCxnSpPr>
        <p:spPr>
          <a:xfrm flipV="1">
            <a:off x="2590800" y="4800600"/>
            <a:ext cx="609600" cy="325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527EEB4-281C-E749-84E2-788F418CB66B}"/>
              </a:ext>
            </a:extLst>
          </p:cNvPr>
          <p:cNvSpPr txBox="1"/>
          <p:nvPr/>
        </p:nvSpPr>
        <p:spPr>
          <a:xfrm>
            <a:off x="1802948" y="5255841"/>
            <a:ext cx="1342034" cy="369332"/>
          </a:xfrm>
          <a:prstGeom prst="rect">
            <a:avLst/>
          </a:prstGeom>
          <a:noFill/>
        </p:spPr>
        <p:txBody>
          <a:bodyPr wrap="none" rtlCol="0">
            <a:spAutoFit/>
          </a:bodyPr>
          <a:lstStyle/>
          <a:p>
            <a:r>
              <a:rPr lang="en-US" dirty="0"/>
              <a:t>Little Endian</a:t>
            </a:r>
          </a:p>
        </p:txBody>
      </p:sp>
      <p:sp>
        <p:nvSpPr>
          <p:cNvPr id="8" name="Rectangle 7">
            <a:extLst>
              <a:ext uri="{FF2B5EF4-FFF2-40B4-BE49-F238E27FC236}">
                <a16:creationId xmlns:a16="http://schemas.microsoft.com/office/drawing/2014/main" id="{5A72C243-C7D7-E34F-9697-011CF1BC2EEE}"/>
              </a:ext>
            </a:extLst>
          </p:cNvPr>
          <p:cNvSpPr/>
          <p:nvPr/>
        </p:nvSpPr>
        <p:spPr>
          <a:xfrm>
            <a:off x="1802948" y="732675"/>
            <a:ext cx="5774851" cy="461665"/>
          </a:xfrm>
          <a:prstGeom prst="rect">
            <a:avLst/>
          </a:prstGeom>
        </p:spPr>
        <p:txBody>
          <a:bodyPr wrap="none">
            <a:spAutoFit/>
          </a:bodyPr>
          <a:lstStyle/>
          <a:p>
            <a:r>
              <a:rPr lang="en-US" sz="2400" dirty="0"/>
              <a:t>Which end do you break to eat a boiled egg?</a:t>
            </a:r>
          </a:p>
        </p:txBody>
      </p:sp>
      <p:cxnSp>
        <p:nvCxnSpPr>
          <p:cNvPr id="10" name="Straight Arrow Connector 9">
            <a:extLst>
              <a:ext uri="{FF2B5EF4-FFF2-40B4-BE49-F238E27FC236}">
                <a16:creationId xmlns:a16="http://schemas.microsoft.com/office/drawing/2014/main" id="{082DDDB7-2B54-5140-92E5-231DBAB3D0EE}"/>
              </a:ext>
            </a:extLst>
          </p:cNvPr>
          <p:cNvCxnSpPr>
            <a:cxnSpLocks/>
          </p:cNvCxnSpPr>
          <p:nvPr/>
        </p:nvCxnSpPr>
        <p:spPr>
          <a:xfrm flipV="1">
            <a:off x="7331590" y="4930259"/>
            <a:ext cx="609600" cy="325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5C9E2C0-737D-6C45-8939-F0A749964ACF}"/>
              </a:ext>
            </a:extLst>
          </p:cNvPr>
          <p:cNvSpPr txBox="1"/>
          <p:nvPr/>
        </p:nvSpPr>
        <p:spPr>
          <a:xfrm>
            <a:off x="6543738" y="5385500"/>
            <a:ext cx="1140056" cy="369332"/>
          </a:xfrm>
          <a:prstGeom prst="rect">
            <a:avLst/>
          </a:prstGeom>
          <a:noFill/>
        </p:spPr>
        <p:txBody>
          <a:bodyPr wrap="none" rtlCol="0">
            <a:spAutoFit/>
          </a:bodyPr>
          <a:lstStyle/>
          <a:p>
            <a:r>
              <a:rPr lang="en-US" dirty="0"/>
              <a:t>Big Endian</a:t>
            </a:r>
          </a:p>
        </p:txBody>
      </p:sp>
    </p:spTree>
    <p:extLst>
      <p:ext uri="{BB962C8B-B14F-4D97-AF65-F5344CB8AC3E}">
        <p14:creationId xmlns:p14="http://schemas.microsoft.com/office/powerpoint/2010/main" val="2849311319"/>
      </p:ext>
    </p:extLst>
  </p:cSld>
  <p:clrMapOvr>
    <a:masterClrMapping/>
  </p:clrMapOvr>
  <p:transition>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91A08E28-A3F8-4D29-AE8D-4F5B8A5E8B73}" type="slidenum">
              <a:rPr lang="en-US" altLang="zh-TW" smtClean="0">
                <a:solidFill>
                  <a:srgbClr val="C00000"/>
                </a:solidFill>
              </a:rPr>
              <a:pPr/>
              <a:t>15</a:t>
            </a:fld>
            <a:endParaRPr lang="en-US" altLang="zh-TW" dirty="0">
              <a:solidFill>
                <a:srgbClr val="C00000"/>
              </a:solidFill>
            </a:endParaRPr>
          </a:p>
        </p:txBody>
      </p:sp>
      <p:sp>
        <p:nvSpPr>
          <p:cNvPr id="30723" name="Rectangle 2"/>
          <p:cNvSpPr>
            <a:spLocks noGrp="1" noChangeArrowheads="1"/>
          </p:cNvSpPr>
          <p:nvPr>
            <p:ph type="title"/>
          </p:nvPr>
        </p:nvSpPr>
        <p:spPr/>
        <p:txBody>
          <a:bodyPr/>
          <a:lstStyle/>
          <a:p>
            <a:pPr eaLnBrk="1" hangingPunct="1"/>
            <a:r>
              <a:rPr lang="en-US" altLang="zh-TW">
                <a:ea typeface="PMingLiU" pitchFamily="18" charset="-120"/>
              </a:rPr>
              <a:t>Endianess</a:t>
            </a:r>
            <a:endParaRPr lang="zh-TW" altLang="en-US">
              <a:ea typeface="PMingLiU" pitchFamily="18" charset="-120"/>
            </a:endParaRPr>
          </a:p>
        </p:txBody>
      </p:sp>
      <p:cxnSp>
        <p:nvCxnSpPr>
          <p:cNvPr id="17" name="Straight Arrow Connector 16"/>
          <p:cNvCxnSpPr/>
          <p:nvPr/>
        </p:nvCxnSpPr>
        <p:spPr>
          <a:xfrm flipV="1">
            <a:off x="2459275" y="1717831"/>
            <a:ext cx="0" cy="209212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784031" y="1325417"/>
            <a:ext cx="1473480" cy="307777"/>
          </a:xfrm>
          <a:prstGeom prst="rect">
            <a:avLst/>
          </a:prstGeom>
          <a:noFill/>
        </p:spPr>
        <p:txBody>
          <a:bodyPr wrap="none" rtlCol="0">
            <a:spAutoFit/>
          </a:bodyPr>
          <a:lstStyle/>
          <a:p>
            <a:pPr algn="ctr"/>
            <a:r>
              <a:rPr lang="en-US" dirty="0"/>
              <a:t>High address</a:t>
            </a:r>
          </a:p>
        </p:txBody>
      </p:sp>
      <p:sp>
        <p:nvSpPr>
          <p:cNvPr id="19" name="TextBox 18"/>
          <p:cNvSpPr txBox="1"/>
          <p:nvPr/>
        </p:nvSpPr>
        <p:spPr>
          <a:xfrm>
            <a:off x="1856815" y="3816814"/>
            <a:ext cx="1366080" cy="307777"/>
          </a:xfrm>
          <a:prstGeom prst="rect">
            <a:avLst/>
          </a:prstGeom>
          <a:noFill/>
        </p:spPr>
        <p:txBody>
          <a:bodyPr wrap="none" rtlCol="0">
            <a:spAutoFit/>
          </a:bodyPr>
          <a:lstStyle/>
          <a:p>
            <a:pPr algn="ctr"/>
            <a:r>
              <a:rPr lang="en-US" dirty="0"/>
              <a:t>Low address</a:t>
            </a:r>
          </a:p>
        </p:txBody>
      </p:sp>
      <p:grpSp>
        <p:nvGrpSpPr>
          <p:cNvPr id="20" name="Group 19"/>
          <p:cNvGrpSpPr/>
          <p:nvPr/>
        </p:nvGrpSpPr>
        <p:grpSpPr>
          <a:xfrm>
            <a:off x="4411108" y="1312224"/>
            <a:ext cx="1523784" cy="1974442"/>
            <a:chOff x="2042699" y="4330762"/>
            <a:chExt cx="1113536" cy="1472105"/>
          </a:xfrm>
        </p:grpSpPr>
        <p:pic>
          <p:nvPicPr>
            <p:cNvPr id="26" name="Picture 2" descr="http://pngimg.com/upload/egg_PNG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flipH="1">
              <a:off x="1863414" y="4510047"/>
              <a:ext cx="1472105" cy="1113536"/>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2115894" y="4743425"/>
              <a:ext cx="914400" cy="527786"/>
            </a:xfrm>
            <a:prstGeom prst="rect">
              <a:avLst/>
            </a:prstGeom>
            <a:noFill/>
          </p:spPr>
          <p:txBody>
            <a:bodyPr wrap="square" rtlCol="0">
              <a:spAutoFit/>
            </a:bodyPr>
            <a:lstStyle/>
            <a:p>
              <a:pPr algn="ctr"/>
              <a:r>
                <a:rPr lang="en-US" sz="2000" dirty="0">
                  <a:solidFill>
                    <a:srgbClr val="FF0000"/>
                  </a:solidFill>
                </a:rPr>
                <a:t>Little Endian</a:t>
              </a:r>
            </a:p>
          </p:txBody>
        </p:sp>
        <p:sp>
          <p:nvSpPr>
            <p:cNvPr id="28" name="TextBox 27"/>
            <p:cNvSpPr txBox="1"/>
            <p:nvPr/>
          </p:nvSpPr>
          <p:spPr>
            <a:xfrm>
              <a:off x="2392009" y="4367817"/>
              <a:ext cx="405548" cy="252419"/>
            </a:xfrm>
            <a:prstGeom prst="rect">
              <a:avLst/>
            </a:prstGeom>
            <a:noFill/>
          </p:spPr>
          <p:txBody>
            <a:bodyPr wrap="none" rtlCol="0">
              <a:spAutoFit/>
            </a:bodyPr>
            <a:lstStyle/>
            <a:p>
              <a:r>
                <a:rPr lang="en-US" sz="1600" dirty="0"/>
                <a:t>MSB</a:t>
              </a:r>
            </a:p>
          </p:txBody>
        </p:sp>
        <p:sp>
          <p:nvSpPr>
            <p:cNvPr id="29" name="TextBox 28"/>
            <p:cNvSpPr txBox="1"/>
            <p:nvPr/>
          </p:nvSpPr>
          <p:spPr>
            <a:xfrm>
              <a:off x="2348129" y="5421460"/>
              <a:ext cx="405548" cy="252419"/>
            </a:xfrm>
            <a:prstGeom prst="rect">
              <a:avLst/>
            </a:prstGeom>
            <a:noFill/>
          </p:spPr>
          <p:txBody>
            <a:bodyPr wrap="none" rtlCol="0">
              <a:spAutoFit/>
            </a:bodyPr>
            <a:lstStyle/>
            <a:p>
              <a:r>
                <a:rPr lang="en-US" sz="1600" dirty="0"/>
                <a:t>LSB</a:t>
              </a:r>
            </a:p>
          </p:txBody>
        </p:sp>
      </p:grpSp>
      <p:grpSp>
        <p:nvGrpSpPr>
          <p:cNvPr id="21" name="Group 20"/>
          <p:cNvGrpSpPr/>
          <p:nvPr/>
        </p:nvGrpSpPr>
        <p:grpSpPr>
          <a:xfrm>
            <a:off x="7310974" y="1325416"/>
            <a:ext cx="1486230" cy="1925780"/>
            <a:chOff x="3818752" y="4334996"/>
            <a:chExt cx="1086093" cy="1435824"/>
          </a:xfrm>
        </p:grpSpPr>
        <p:pic>
          <p:nvPicPr>
            <p:cNvPr id="22" name="Picture 2" descr="http://pngimg.com/upload/egg_PNG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flipH="1">
              <a:off x="3643887" y="4509861"/>
              <a:ext cx="1435824" cy="1086093"/>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04599" y="4774427"/>
              <a:ext cx="914400" cy="527786"/>
            </a:xfrm>
            <a:prstGeom prst="rect">
              <a:avLst/>
            </a:prstGeom>
            <a:noFill/>
          </p:spPr>
          <p:txBody>
            <a:bodyPr wrap="square" rtlCol="0">
              <a:spAutoFit/>
            </a:bodyPr>
            <a:lstStyle/>
            <a:p>
              <a:pPr algn="ctr"/>
              <a:r>
                <a:rPr lang="en-US" sz="2000" dirty="0">
                  <a:solidFill>
                    <a:srgbClr val="0041FF"/>
                  </a:solidFill>
                </a:rPr>
                <a:t>Big Endian</a:t>
              </a:r>
            </a:p>
          </p:txBody>
        </p:sp>
        <p:sp>
          <p:nvSpPr>
            <p:cNvPr id="24" name="TextBox 23"/>
            <p:cNvSpPr txBox="1"/>
            <p:nvPr/>
          </p:nvSpPr>
          <p:spPr>
            <a:xfrm>
              <a:off x="4159281" y="4404871"/>
              <a:ext cx="405548" cy="252419"/>
            </a:xfrm>
            <a:prstGeom prst="rect">
              <a:avLst/>
            </a:prstGeom>
            <a:noFill/>
          </p:spPr>
          <p:txBody>
            <a:bodyPr wrap="none" rtlCol="0">
              <a:spAutoFit/>
            </a:bodyPr>
            <a:lstStyle/>
            <a:p>
              <a:r>
                <a:rPr lang="en-US" sz="1600" dirty="0"/>
                <a:t>LSB</a:t>
              </a:r>
            </a:p>
          </p:txBody>
        </p:sp>
        <p:sp>
          <p:nvSpPr>
            <p:cNvPr id="25" name="TextBox 24"/>
            <p:cNvSpPr txBox="1"/>
            <p:nvPr/>
          </p:nvSpPr>
          <p:spPr>
            <a:xfrm>
              <a:off x="4165615" y="5397049"/>
              <a:ext cx="405548" cy="252419"/>
            </a:xfrm>
            <a:prstGeom prst="rect">
              <a:avLst/>
            </a:prstGeom>
            <a:noFill/>
          </p:spPr>
          <p:txBody>
            <a:bodyPr wrap="none" rtlCol="0">
              <a:spAutoFit/>
            </a:bodyPr>
            <a:lstStyle/>
            <a:p>
              <a:r>
                <a:rPr lang="en-US" sz="1600" dirty="0"/>
                <a:t>MSB</a:t>
              </a:r>
            </a:p>
          </p:txBody>
        </p:sp>
      </p:grpSp>
      <p:sp>
        <p:nvSpPr>
          <p:cNvPr id="3" name="TextBox 2"/>
          <p:cNvSpPr txBox="1"/>
          <p:nvPr/>
        </p:nvSpPr>
        <p:spPr>
          <a:xfrm>
            <a:off x="4514361" y="3327230"/>
            <a:ext cx="1599531" cy="523220"/>
          </a:xfrm>
          <a:prstGeom prst="rect">
            <a:avLst/>
          </a:prstGeom>
          <a:noFill/>
        </p:spPr>
        <p:txBody>
          <a:bodyPr wrap="square" rtlCol="0">
            <a:spAutoFit/>
          </a:bodyPr>
          <a:lstStyle/>
          <a:p>
            <a:r>
              <a:rPr lang="en-US" dirty="0">
                <a:solidFill>
                  <a:srgbClr val="FF0000"/>
                </a:solidFill>
              </a:rPr>
              <a:t>LSB is at least address</a:t>
            </a:r>
          </a:p>
        </p:txBody>
      </p:sp>
      <p:sp>
        <p:nvSpPr>
          <p:cNvPr id="30" name="TextBox 29"/>
          <p:cNvSpPr txBox="1"/>
          <p:nvPr/>
        </p:nvSpPr>
        <p:spPr>
          <a:xfrm>
            <a:off x="7418640" y="3320743"/>
            <a:ext cx="1599531" cy="523220"/>
          </a:xfrm>
          <a:prstGeom prst="rect">
            <a:avLst/>
          </a:prstGeom>
          <a:noFill/>
        </p:spPr>
        <p:txBody>
          <a:bodyPr wrap="square" rtlCol="0">
            <a:spAutoFit/>
          </a:bodyPr>
          <a:lstStyle/>
          <a:p>
            <a:r>
              <a:rPr lang="en-US" dirty="0">
                <a:solidFill>
                  <a:srgbClr val="0041FF"/>
                </a:solidFill>
              </a:rPr>
              <a:t>MSB is at least address</a:t>
            </a:r>
          </a:p>
        </p:txBody>
      </p:sp>
      <p:grpSp>
        <p:nvGrpSpPr>
          <p:cNvPr id="9" name="Group 8"/>
          <p:cNvGrpSpPr/>
          <p:nvPr/>
        </p:nvGrpSpPr>
        <p:grpSpPr>
          <a:xfrm>
            <a:off x="2576750" y="2119886"/>
            <a:ext cx="862242" cy="1232068"/>
            <a:chOff x="1005186" y="2119886"/>
            <a:chExt cx="835970" cy="1232068"/>
          </a:xfrm>
        </p:grpSpPr>
        <p:sp>
          <p:nvSpPr>
            <p:cNvPr id="8" name="TextBox 7"/>
            <p:cNvSpPr txBox="1"/>
            <p:nvPr/>
          </p:nvSpPr>
          <p:spPr>
            <a:xfrm>
              <a:off x="1005186" y="3044177"/>
              <a:ext cx="832903" cy="307777"/>
            </a:xfrm>
            <a:prstGeom prst="rect">
              <a:avLst/>
            </a:prstGeom>
            <a:noFill/>
            <a:ln w="19050">
              <a:solidFill>
                <a:schemeClr val="tx1"/>
              </a:solidFill>
            </a:ln>
          </p:spPr>
          <p:txBody>
            <a:bodyPr wrap="square" rtlCol="0">
              <a:spAutoFit/>
            </a:bodyPr>
            <a:lstStyle/>
            <a:p>
              <a:pPr algn="ctr"/>
              <a:r>
                <a:rPr lang="en-US" dirty="0"/>
                <a:t>byte 0</a:t>
              </a:r>
            </a:p>
          </p:txBody>
        </p:sp>
        <p:sp>
          <p:nvSpPr>
            <p:cNvPr id="39" name="TextBox 38"/>
            <p:cNvSpPr txBox="1"/>
            <p:nvPr/>
          </p:nvSpPr>
          <p:spPr>
            <a:xfrm>
              <a:off x="1008252" y="2738633"/>
              <a:ext cx="832904" cy="307777"/>
            </a:xfrm>
            <a:prstGeom prst="rect">
              <a:avLst/>
            </a:prstGeom>
            <a:noFill/>
            <a:ln w="19050">
              <a:solidFill>
                <a:schemeClr val="tx1"/>
              </a:solidFill>
            </a:ln>
          </p:spPr>
          <p:txBody>
            <a:bodyPr wrap="square" rtlCol="0">
              <a:spAutoFit/>
            </a:bodyPr>
            <a:lstStyle/>
            <a:p>
              <a:pPr algn="ctr"/>
              <a:r>
                <a:rPr lang="en-US" dirty="0"/>
                <a:t>byte 1</a:t>
              </a:r>
            </a:p>
          </p:txBody>
        </p:sp>
        <p:sp>
          <p:nvSpPr>
            <p:cNvPr id="40" name="TextBox 39"/>
            <p:cNvSpPr txBox="1"/>
            <p:nvPr/>
          </p:nvSpPr>
          <p:spPr>
            <a:xfrm>
              <a:off x="1007025" y="2431094"/>
              <a:ext cx="832903" cy="307777"/>
            </a:xfrm>
            <a:prstGeom prst="rect">
              <a:avLst/>
            </a:prstGeom>
            <a:noFill/>
            <a:ln w="19050">
              <a:solidFill>
                <a:schemeClr val="tx1"/>
              </a:solidFill>
            </a:ln>
          </p:spPr>
          <p:txBody>
            <a:bodyPr wrap="square" rtlCol="0">
              <a:spAutoFit/>
            </a:bodyPr>
            <a:lstStyle/>
            <a:p>
              <a:pPr algn="ctr"/>
              <a:r>
                <a:rPr lang="en-US" dirty="0"/>
                <a:t>byte 2</a:t>
              </a:r>
            </a:p>
          </p:txBody>
        </p:sp>
        <p:sp>
          <p:nvSpPr>
            <p:cNvPr id="41" name="TextBox 40"/>
            <p:cNvSpPr txBox="1"/>
            <p:nvPr/>
          </p:nvSpPr>
          <p:spPr>
            <a:xfrm>
              <a:off x="1007025" y="2119886"/>
              <a:ext cx="832903" cy="307777"/>
            </a:xfrm>
            <a:prstGeom prst="rect">
              <a:avLst/>
            </a:prstGeom>
            <a:noFill/>
            <a:ln w="19050">
              <a:solidFill>
                <a:schemeClr val="tx1"/>
              </a:solidFill>
            </a:ln>
          </p:spPr>
          <p:txBody>
            <a:bodyPr wrap="square" rtlCol="0">
              <a:spAutoFit/>
            </a:bodyPr>
            <a:lstStyle/>
            <a:p>
              <a:pPr algn="ctr"/>
              <a:r>
                <a:rPr lang="en-US" dirty="0"/>
                <a:t>byte 3</a:t>
              </a:r>
            </a:p>
          </p:txBody>
        </p:sp>
      </p:grpSp>
      <p:cxnSp>
        <p:nvCxnSpPr>
          <p:cNvPr id="6" name="Straight Connector 5"/>
          <p:cNvCxnSpPr/>
          <p:nvPr/>
        </p:nvCxnSpPr>
        <p:spPr>
          <a:xfrm>
            <a:off x="1611400" y="4137972"/>
            <a:ext cx="9056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468311" y="4721899"/>
            <a:ext cx="5589825"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latin typeface="Gill Sans MT (Body)"/>
              </a:rPr>
              <a:t>Gulliver’s Travels (by Jonathan Swift, published in 1726): </a:t>
            </a:r>
          </a:p>
          <a:p>
            <a:pPr marL="285750" indent="-285750">
              <a:buFont typeface="Arial" panose="020B0604020202020204" pitchFamily="34" charset="0"/>
              <a:buChar char="•"/>
            </a:pPr>
            <a:r>
              <a:rPr lang="en-US" dirty="0">
                <a:latin typeface="Gill Sans MT (Body)"/>
              </a:rPr>
              <a:t>Two religious sects of Lilliputians </a:t>
            </a:r>
          </a:p>
          <a:p>
            <a:pPr marL="285750" indent="-285750">
              <a:buFont typeface="Arial" panose="020B0604020202020204" pitchFamily="34" charset="0"/>
              <a:buChar char="•"/>
            </a:pPr>
            <a:r>
              <a:rPr lang="en-US" dirty="0">
                <a:latin typeface="Gill Sans MT (Body)"/>
              </a:rPr>
              <a:t>The Little-</a:t>
            </a:r>
            <a:r>
              <a:rPr lang="en-US" dirty="0" err="1">
                <a:latin typeface="Gill Sans MT (Body)"/>
              </a:rPr>
              <a:t>Endians</a:t>
            </a:r>
            <a:r>
              <a:rPr lang="en-US" dirty="0">
                <a:latin typeface="Gill Sans MT (Body)"/>
              </a:rPr>
              <a:t> crack open their eggs from the little end</a:t>
            </a:r>
          </a:p>
          <a:p>
            <a:pPr marL="285750" indent="-285750">
              <a:buFont typeface="Arial" panose="020B0604020202020204" pitchFamily="34" charset="0"/>
              <a:buChar char="•"/>
            </a:pPr>
            <a:r>
              <a:rPr lang="en-US" dirty="0">
                <a:latin typeface="Gill Sans MT (Body)"/>
              </a:rPr>
              <a:t>The Big-</a:t>
            </a:r>
            <a:r>
              <a:rPr lang="en-US" dirty="0" err="1">
                <a:latin typeface="Gill Sans MT (Body)"/>
              </a:rPr>
              <a:t>Endians</a:t>
            </a:r>
            <a:r>
              <a:rPr lang="en-US" dirty="0">
                <a:latin typeface="Gill Sans MT (Body)"/>
              </a:rPr>
              <a:t> break their on the big end</a:t>
            </a:r>
          </a:p>
        </p:txBody>
      </p:sp>
    </p:spTree>
    <p:extLst>
      <p:ext uri="{BB962C8B-B14F-4D97-AF65-F5344CB8AC3E}">
        <p14:creationId xmlns:p14="http://schemas.microsoft.com/office/powerpoint/2010/main" val="2243932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91A08E28-A3F8-4D29-AE8D-4F5B8A5E8B73}" type="slidenum">
              <a:rPr lang="en-US" altLang="zh-TW" smtClean="0">
                <a:solidFill>
                  <a:srgbClr val="C00000"/>
                </a:solidFill>
              </a:rPr>
              <a:pPr/>
              <a:t>16</a:t>
            </a:fld>
            <a:endParaRPr lang="en-US" altLang="zh-TW" dirty="0">
              <a:solidFill>
                <a:srgbClr val="C00000"/>
              </a:solidFill>
            </a:endParaRPr>
          </a:p>
        </p:txBody>
      </p:sp>
      <p:sp>
        <p:nvSpPr>
          <p:cNvPr id="30723" name="Rectangle 2"/>
          <p:cNvSpPr>
            <a:spLocks noGrp="1" noChangeArrowheads="1"/>
          </p:cNvSpPr>
          <p:nvPr>
            <p:ph type="title"/>
          </p:nvPr>
        </p:nvSpPr>
        <p:spPr/>
        <p:txBody>
          <a:bodyPr/>
          <a:lstStyle/>
          <a:p>
            <a:pPr eaLnBrk="1" hangingPunct="1"/>
            <a:r>
              <a:rPr lang="en-US" altLang="zh-TW">
                <a:ea typeface="PMingLiU" pitchFamily="18" charset="-120"/>
              </a:rPr>
              <a:t>Endianess</a:t>
            </a:r>
            <a:endParaRPr lang="zh-TW" altLang="en-US">
              <a:ea typeface="PMingLiU" pitchFamily="18" charset="-120"/>
            </a:endParaRPr>
          </a:p>
        </p:txBody>
      </p:sp>
      <p:cxnSp>
        <p:nvCxnSpPr>
          <p:cNvPr id="17" name="Straight Arrow Connector 16"/>
          <p:cNvCxnSpPr/>
          <p:nvPr/>
        </p:nvCxnSpPr>
        <p:spPr>
          <a:xfrm flipV="1">
            <a:off x="2459275" y="1717831"/>
            <a:ext cx="0" cy="209212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784031" y="1325417"/>
            <a:ext cx="1473480" cy="307777"/>
          </a:xfrm>
          <a:prstGeom prst="rect">
            <a:avLst/>
          </a:prstGeom>
          <a:noFill/>
        </p:spPr>
        <p:txBody>
          <a:bodyPr wrap="none" rtlCol="0">
            <a:spAutoFit/>
          </a:bodyPr>
          <a:lstStyle/>
          <a:p>
            <a:pPr algn="ctr"/>
            <a:r>
              <a:rPr lang="en-US" dirty="0"/>
              <a:t>High address</a:t>
            </a:r>
          </a:p>
        </p:txBody>
      </p:sp>
      <p:sp>
        <p:nvSpPr>
          <p:cNvPr id="19" name="TextBox 18"/>
          <p:cNvSpPr txBox="1"/>
          <p:nvPr/>
        </p:nvSpPr>
        <p:spPr>
          <a:xfrm>
            <a:off x="1856815" y="3816814"/>
            <a:ext cx="1366080" cy="307777"/>
          </a:xfrm>
          <a:prstGeom prst="rect">
            <a:avLst/>
          </a:prstGeom>
          <a:noFill/>
        </p:spPr>
        <p:txBody>
          <a:bodyPr wrap="none" rtlCol="0">
            <a:spAutoFit/>
          </a:bodyPr>
          <a:lstStyle/>
          <a:p>
            <a:pPr algn="ctr"/>
            <a:r>
              <a:rPr lang="en-US" dirty="0"/>
              <a:t>Low address</a:t>
            </a:r>
          </a:p>
        </p:txBody>
      </p:sp>
      <p:grpSp>
        <p:nvGrpSpPr>
          <p:cNvPr id="20" name="Group 19"/>
          <p:cNvGrpSpPr/>
          <p:nvPr/>
        </p:nvGrpSpPr>
        <p:grpSpPr>
          <a:xfrm>
            <a:off x="4411108" y="1312224"/>
            <a:ext cx="1523784" cy="1974442"/>
            <a:chOff x="2042699" y="4330762"/>
            <a:chExt cx="1113536" cy="1472105"/>
          </a:xfrm>
        </p:grpSpPr>
        <p:pic>
          <p:nvPicPr>
            <p:cNvPr id="26" name="Picture 2" descr="http://pngimg.com/upload/egg_PNG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flipH="1">
              <a:off x="1863414" y="4510047"/>
              <a:ext cx="1472105" cy="1113536"/>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2115894" y="4743425"/>
              <a:ext cx="914400" cy="527786"/>
            </a:xfrm>
            <a:prstGeom prst="rect">
              <a:avLst/>
            </a:prstGeom>
            <a:noFill/>
          </p:spPr>
          <p:txBody>
            <a:bodyPr wrap="square" rtlCol="0">
              <a:spAutoFit/>
            </a:bodyPr>
            <a:lstStyle/>
            <a:p>
              <a:pPr algn="ctr"/>
              <a:r>
                <a:rPr lang="en-US" sz="2000" dirty="0">
                  <a:solidFill>
                    <a:srgbClr val="FF0000"/>
                  </a:solidFill>
                </a:rPr>
                <a:t>Little Endian</a:t>
              </a:r>
            </a:p>
          </p:txBody>
        </p:sp>
        <p:sp>
          <p:nvSpPr>
            <p:cNvPr id="28" name="TextBox 27"/>
            <p:cNvSpPr txBox="1"/>
            <p:nvPr/>
          </p:nvSpPr>
          <p:spPr>
            <a:xfrm>
              <a:off x="2392009" y="4367817"/>
              <a:ext cx="405548" cy="252419"/>
            </a:xfrm>
            <a:prstGeom prst="rect">
              <a:avLst/>
            </a:prstGeom>
            <a:noFill/>
          </p:spPr>
          <p:txBody>
            <a:bodyPr wrap="none" rtlCol="0">
              <a:spAutoFit/>
            </a:bodyPr>
            <a:lstStyle/>
            <a:p>
              <a:r>
                <a:rPr lang="en-US" sz="1600" dirty="0"/>
                <a:t>MSB</a:t>
              </a:r>
            </a:p>
          </p:txBody>
        </p:sp>
        <p:sp>
          <p:nvSpPr>
            <p:cNvPr id="29" name="TextBox 28"/>
            <p:cNvSpPr txBox="1"/>
            <p:nvPr/>
          </p:nvSpPr>
          <p:spPr>
            <a:xfrm>
              <a:off x="2348129" y="5421460"/>
              <a:ext cx="405548" cy="252419"/>
            </a:xfrm>
            <a:prstGeom prst="rect">
              <a:avLst/>
            </a:prstGeom>
            <a:noFill/>
          </p:spPr>
          <p:txBody>
            <a:bodyPr wrap="none" rtlCol="0">
              <a:spAutoFit/>
            </a:bodyPr>
            <a:lstStyle/>
            <a:p>
              <a:r>
                <a:rPr lang="en-US" sz="1600" dirty="0"/>
                <a:t>LSB</a:t>
              </a:r>
            </a:p>
          </p:txBody>
        </p:sp>
      </p:grpSp>
      <p:grpSp>
        <p:nvGrpSpPr>
          <p:cNvPr id="21" name="Group 20"/>
          <p:cNvGrpSpPr/>
          <p:nvPr/>
        </p:nvGrpSpPr>
        <p:grpSpPr>
          <a:xfrm>
            <a:off x="7310974" y="1325416"/>
            <a:ext cx="1486230" cy="1925780"/>
            <a:chOff x="3818752" y="4334996"/>
            <a:chExt cx="1086093" cy="1435824"/>
          </a:xfrm>
        </p:grpSpPr>
        <p:pic>
          <p:nvPicPr>
            <p:cNvPr id="22" name="Picture 2" descr="http://pngimg.com/upload/egg_PNG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flipH="1">
              <a:off x="3643887" y="4509861"/>
              <a:ext cx="1435824" cy="1086093"/>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04599" y="4774427"/>
              <a:ext cx="914400" cy="527786"/>
            </a:xfrm>
            <a:prstGeom prst="rect">
              <a:avLst/>
            </a:prstGeom>
            <a:noFill/>
          </p:spPr>
          <p:txBody>
            <a:bodyPr wrap="square" rtlCol="0">
              <a:spAutoFit/>
            </a:bodyPr>
            <a:lstStyle/>
            <a:p>
              <a:pPr algn="ctr"/>
              <a:r>
                <a:rPr lang="en-US" sz="2000" dirty="0">
                  <a:solidFill>
                    <a:srgbClr val="0041FF"/>
                  </a:solidFill>
                </a:rPr>
                <a:t>Big Endian</a:t>
              </a:r>
            </a:p>
          </p:txBody>
        </p:sp>
        <p:sp>
          <p:nvSpPr>
            <p:cNvPr id="24" name="TextBox 23"/>
            <p:cNvSpPr txBox="1"/>
            <p:nvPr/>
          </p:nvSpPr>
          <p:spPr>
            <a:xfrm>
              <a:off x="4159281" y="4404871"/>
              <a:ext cx="405548" cy="252419"/>
            </a:xfrm>
            <a:prstGeom prst="rect">
              <a:avLst/>
            </a:prstGeom>
            <a:noFill/>
          </p:spPr>
          <p:txBody>
            <a:bodyPr wrap="none" rtlCol="0">
              <a:spAutoFit/>
            </a:bodyPr>
            <a:lstStyle/>
            <a:p>
              <a:r>
                <a:rPr lang="en-US" sz="1600" dirty="0"/>
                <a:t>LSB</a:t>
              </a:r>
            </a:p>
          </p:txBody>
        </p:sp>
        <p:sp>
          <p:nvSpPr>
            <p:cNvPr id="25" name="TextBox 24"/>
            <p:cNvSpPr txBox="1"/>
            <p:nvPr/>
          </p:nvSpPr>
          <p:spPr>
            <a:xfrm>
              <a:off x="4165615" y="5397049"/>
              <a:ext cx="405548" cy="252419"/>
            </a:xfrm>
            <a:prstGeom prst="rect">
              <a:avLst/>
            </a:prstGeom>
            <a:noFill/>
          </p:spPr>
          <p:txBody>
            <a:bodyPr wrap="none" rtlCol="0">
              <a:spAutoFit/>
            </a:bodyPr>
            <a:lstStyle/>
            <a:p>
              <a:r>
                <a:rPr lang="en-US" sz="1600" dirty="0"/>
                <a:t>MSB</a:t>
              </a:r>
            </a:p>
          </p:txBody>
        </p:sp>
      </p:grpSp>
      <p:sp>
        <p:nvSpPr>
          <p:cNvPr id="3" name="TextBox 2"/>
          <p:cNvSpPr txBox="1"/>
          <p:nvPr/>
        </p:nvSpPr>
        <p:spPr>
          <a:xfrm>
            <a:off x="4514361" y="3327230"/>
            <a:ext cx="1599531" cy="523220"/>
          </a:xfrm>
          <a:prstGeom prst="rect">
            <a:avLst/>
          </a:prstGeom>
          <a:noFill/>
        </p:spPr>
        <p:txBody>
          <a:bodyPr wrap="square" rtlCol="0">
            <a:spAutoFit/>
          </a:bodyPr>
          <a:lstStyle/>
          <a:p>
            <a:r>
              <a:rPr lang="en-US" dirty="0">
                <a:solidFill>
                  <a:srgbClr val="FF0000"/>
                </a:solidFill>
              </a:rPr>
              <a:t>LSB is at least address</a:t>
            </a:r>
          </a:p>
        </p:txBody>
      </p:sp>
      <p:sp>
        <p:nvSpPr>
          <p:cNvPr id="30" name="TextBox 29"/>
          <p:cNvSpPr txBox="1"/>
          <p:nvPr/>
        </p:nvSpPr>
        <p:spPr>
          <a:xfrm>
            <a:off x="7418640" y="3320743"/>
            <a:ext cx="1599531" cy="523220"/>
          </a:xfrm>
          <a:prstGeom prst="rect">
            <a:avLst/>
          </a:prstGeom>
          <a:noFill/>
        </p:spPr>
        <p:txBody>
          <a:bodyPr wrap="square" rtlCol="0">
            <a:spAutoFit/>
          </a:bodyPr>
          <a:lstStyle/>
          <a:p>
            <a:r>
              <a:rPr lang="en-US" dirty="0">
                <a:solidFill>
                  <a:srgbClr val="0041FF"/>
                </a:solidFill>
              </a:rPr>
              <a:t>MSB is at least address</a:t>
            </a:r>
          </a:p>
        </p:txBody>
      </p:sp>
      <p:sp>
        <p:nvSpPr>
          <p:cNvPr id="4" name="TextBox 3"/>
          <p:cNvSpPr txBox="1"/>
          <p:nvPr/>
        </p:nvSpPr>
        <p:spPr>
          <a:xfrm>
            <a:off x="4199899" y="4216050"/>
            <a:ext cx="3097323" cy="369332"/>
          </a:xfrm>
          <a:prstGeom prst="rect">
            <a:avLst/>
          </a:prstGeom>
          <a:noFill/>
        </p:spPr>
        <p:txBody>
          <a:bodyPr wrap="none" rtlCol="0">
            <a:spAutoFit/>
          </a:bodyPr>
          <a:lstStyle/>
          <a:p>
            <a:r>
              <a:rPr lang="en-US" sz="1800" dirty="0">
                <a:latin typeface="Consolas" panose="020B0609020204030204" pitchFamily="49" charset="0"/>
              </a:rPr>
              <a:t>uint32_t a = 0x87654321</a:t>
            </a:r>
          </a:p>
        </p:txBody>
      </p:sp>
      <p:grpSp>
        <p:nvGrpSpPr>
          <p:cNvPr id="31" name="Group 30"/>
          <p:cNvGrpSpPr/>
          <p:nvPr/>
        </p:nvGrpSpPr>
        <p:grpSpPr>
          <a:xfrm>
            <a:off x="4162582" y="5294531"/>
            <a:ext cx="3111500" cy="457200"/>
            <a:chOff x="2638582" y="5294531"/>
            <a:chExt cx="3111500" cy="457200"/>
          </a:xfrm>
        </p:grpSpPr>
        <p:sp>
          <p:nvSpPr>
            <p:cNvPr id="30726" name="Rectangle 4"/>
            <p:cNvSpPr>
              <a:spLocks noChangeArrowheads="1"/>
            </p:cNvSpPr>
            <p:nvPr/>
          </p:nvSpPr>
          <p:spPr bwMode="auto">
            <a:xfrm>
              <a:off x="2638582" y="5300881"/>
              <a:ext cx="3111500" cy="444500"/>
            </a:xfrm>
            <a:prstGeom prst="rect">
              <a:avLst/>
            </a:prstGeom>
            <a:noFill/>
            <a:ln w="12700">
              <a:solidFill>
                <a:schemeClr val="tx1"/>
              </a:solidFill>
              <a:miter lim="800000"/>
              <a:headEnd/>
              <a:tailEnd/>
            </a:ln>
          </p:spPr>
          <p:txBody>
            <a:bodyPr wrap="none" anchor="ctr"/>
            <a:lstStyle/>
            <a:p>
              <a:endParaRPr lang="en-US" sz="1800">
                <a:solidFill>
                  <a:srgbClr val="C00000"/>
                </a:solidFill>
              </a:endParaRPr>
            </a:p>
          </p:txBody>
        </p:sp>
        <p:sp>
          <p:nvSpPr>
            <p:cNvPr id="30727" name="Line 5"/>
            <p:cNvSpPr>
              <a:spLocks noChangeShapeType="1"/>
            </p:cNvSpPr>
            <p:nvPr/>
          </p:nvSpPr>
          <p:spPr bwMode="auto">
            <a:xfrm>
              <a:off x="4156232" y="5294531"/>
              <a:ext cx="0" cy="457200"/>
            </a:xfrm>
            <a:prstGeom prst="line">
              <a:avLst/>
            </a:prstGeom>
            <a:noFill/>
            <a:ln w="12700">
              <a:solidFill>
                <a:schemeClr val="tx1"/>
              </a:solidFill>
              <a:round/>
              <a:headEnd/>
              <a:tailEnd/>
            </a:ln>
          </p:spPr>
          <p:txBody>
            <a:bodyPr/>
            <a:lstStyle/>
            <a:p>
              <a:endParaRPr lang="en-US" sz="1800"/>
            </a:p>
          </p:txBody>
        </p:sp>
        <p:sp>
          <p:nvSpPr>
            <p:cNvPr id="30728" name="Line 6"/>
            <p:cNvSpPr>
              <a:spLocks noChangeShapeType="1"/>
            </p:cNvSpPr>
            <p:nvPr/>
          </p:nvSpPr>
          <p:spPr bwMode="auto">
            <a:xfrm>
              <a:off x="3394232" y="5294531"/>
              <a:ext cx="0" cy="457200"/>
            </a:xfrm>
            <a:prstGeom prst="line">
              <a:avLst/>
            </a:prstGeom>
            <a:noFill/>
            <a:ln w="12700">
              <a:solidFill>
                <a:schemeClr val="tx1"/>
              </a:solidFill>
              <a:round/>
              <a:headEnd/>
              <a:tailEnd/>
            </a:ln>
          </p:spPr>
          <p:txBody>
            <a:bodyPr/>
            <a:lstStyle/>
            <a:p>
              <a:endParaRPr lang="en-US" sz="1800"/>
            </a:p>
          </p:txBody>
        </p:sp>
        <p:sp>
          <p:nvSpPr>
            <p:cNvPr id="30729" name="Line 7"/>
            <p:cNvSpPr>
              <a:spLocks noChangeShapeType="1"/>
            </p:cNvSpPr>
            <p:nvPr/>
          </p:nvSpPr>
          <p:spPr bwMode="auto">
            <a:xfrm>
              <a:off x="4918232" y="5294531"/>
              <a:ext cx="0" cy="457200"/>
            </a:xfrm>
            <a:prstGeom prst="line">
              <a:avLst/>
            </a:prstGeom>
            <a:noFill/>
            <a:ln w="12700">
              <a:solidFill>
                <a:schemeClr val="tx1"/>
              </a:solidFill>
              <a:round/>
              <a:headEnd/>
              <a:tailEnd/>
            </a:ln>
          </p:spPr>
          <p:txBody>
            <a:bodyPr/>
            <a:lstStyle/>
            <a:p>
              <a:endParaRPr lang="en-US" sz="1800"/>
            </a:p>
          </p:txBody>
        </p:sp>
        <p:grpSp>
          <p:nvGrpSpPr>
            <p:cNvPr id="10" name="Group 9"/>
            <p:cNvGrpSpPr/>
            <p:nvPr/>
          </p:nvGrpSpPr>
          <p:grpSpPr>
            <a:xfrm>
              <a:off x="2661232" y="5324468"/>
              <a:ext cx="3060507" cy="389736"/>
              <a:chOff x="2661232" y="5162239"/>
              <a:chExt cx="3060507" cy="389736"/>
            </a:xfrm>
          </p:grpSpPr>
          <p:sp>
            <p:nvSpPr>
              <p:cNvPr id="5" name="TextBox 4"/>
              <p:cNvSpPr txBox="1"/>
              <p:nvPr/>
            </p:nvSpPr>
            <p:spPr>
              <a:xfrm>
                <a:off x="2661232" y="5182643"/>
                <a:ext cx="736099" cy="369332"/>
              </a:xfrm>
              <a:prstGeom prst="rect">
                <a:avLst/>
              </a:prstGeom>
              <a:noFill/>
            </p:spPr>
            <p:txBody>
              <a:bodyPr wrap="none" rtlCol="0">
                <a:spAutoFit/>
              </a:bodyPr>
              <a:lstStyle/>
              <a:p>
                <a:r>
                  <a:rPr lang="en-US" sz="1800" dirty="0"/>
                  <a:t>0x87</a:t>
                </a:r>
              </a:p>
            </p:txBody>
          </p:sp>
          <p:sp>
            <p:nvSpPr>
              <p:cNvPr id="33" name="TextBox 32"/>
              <p:cNvSpPr txBox="1"/>
              <p:nvPr/>
            </p:nvSpPr>
            <p:spPr>
              <a:xfrm>
                <a:off x="3410281" y="5179215"/>
                <a:ext cx="736099" cy="369332"/>
              </a:xfrm>
              <a:prstGeom prst="rect">
                <a:avLst/>
              </a:prstGeom>
              <a:noFill/>
            </p:spPr>
            <p:txBody>
              <a:bodyPr wrap="none" rtlCol="0">
                <a:spAutoFit/>
              </a:bodyPr>
              <a:lstStyle/>
              <a:p>
                <a:r>
                  <a:rPr lang="en-US" sz="1800" dirty="0"/>
                  <a:t>0x65</a:t>
                </a:r>
              </a:p>
            </p:txBody>
          </p:sp>
          <p:sp>
            <p:nvSpPr>
              <p:cNvPr id="34" name="TextBox 33"/>
              <p:cNvSpPr txBox="1"/>
              <p:nvPr/>
            </p:nvSpPr>
            <p:spPr>
              <a:xfrm>
                <a:off x="4203950" y="5169041"/>
                <a:ext cx="736099" cy="369332"/>
              </a:xfrm>
              <a:prstGeom prst="rect">
                <a:avLst/>
              </a:prstGeom>
              <a:noFill/>
            </p:spPr>
            <p:txBody>
              <a:bodyPr wrap="none" rtlCol="0">
                <a:spAutoFit/>
              </a:bodyPr>
              <a:lstStyle/>
              <a:p>
                <a:r>
                  <a:rPr lang="en-US" sz="1800" dirty="0"/>
                  <a:t>0x43</a:t>
                </a:r>
              </a:p>
            </p:txBody>
          </p:sp>
          <p:sp>
            <p:nvSpPr>
              <p:cNvPr id="35" name="TextBox 34"/>
              <p:cNvSpPr txBox="1"/>
              <p:nvPr/>
            </p:nvSpPr>
            <p:spPr>
              <a:xfrm>
                <a:off x="4985640" y="5162239"/>
                <a:ext cx="736099" cy="369332"/>
              </a:xfrm>
              <a:prstGeom prst="rect">
                <a:avLst/>
              </a:prstGeom>
              <a:noFill/>
            </p:spPr>
            <p:txBody>
              <a:bodyPr wrap="none" rtlCol="0">
                <a:spAutoFit/>
              </a:bodyPr>
              <a:lstStyle/>
              <a:p>
                <a:r>
                  <a:rPr lang="en-US" sz="1800" dirty="0"/>
                  <a:t>0x21</a:t>
                </a:r>
              </a:p>
            </p:txBody>
          </p:sp>
        </p:grpSp>
      </p:grpSp>
      <p:grpSp>
        <p:nvGrpSpPr>
          <p:cNvPr id="9" name="Group 8"/>
          <p:cNvGrpSpPr/>
          <p:nvPr/>
        </p:nvGrpSpPr>
        <p:grpSpPr>
          <a:xfrm>
            <a:off x="2576750" y="2119886"/>
            <a:ext cx="862242" cy="1232068"/>
            <a:chOff x="1005186" y="2119886"/>
            <a:chExt cx="835970" cy="1232068"/>
          </a:xfrm>
        </p:grpSpPr>
        <p:sp>
          <p:nvSpPr>
            <p:cNvPr id="8" name="TextBox 7"/>
            <p:cNvSpPr txBox="1"/>
            <p:nvPr/>
          </p:nvSpPr>
          <p:spPr>
            <a:xfrm>
              <a:off x="1005186" y="3044177"/>
              <a:ext cx="832903" cy="307777"/>
            </a:xfrm>
            <a:prstGeom prst="rect">
              <a:avLst/>
            </a:prstGeom>
            <a:noFill/>
            <a:ln w="19050">
              <a:solidFill>
                <a:schemeClr val="tx1"/>
              </a:solidFill>
            </a:ln>
          </p:spPr>
          <p:txBody>
            <a:bodyPr wrap="square" rtlCol="0">
              <a:spAutoFit/>
            </a:bodyPr>
            <a:lstStyle/>
            <a:p>
              <a:pPr algn="ctr"/>
              <a:r>
                <a:rPr lang="en-US" dirty="0"/>
                <a:t>byte 0</a:t>
              </a:r>
            </a:p>
          </p:txBody>
        </p:sp>
        <p:sp>
          <p:nvSpPr>
            <p:cNvPr id="39" name="TextBox 38"/>
            <p:cNvSpPr txBox="1"/>
            <p:nvPr/>
          </p:nvSpPr>
          <p:spPr>
            <a:xfrm>
              <a:off x="1008252" y="2738633"/>
              <a:ext cx="832904" cy="307777"/>
            </a:xfrm>
            <a:prstGeom prst="rect">
              <a:avLst/>
            </a:prstGeom>
            <a:noFill/>
            <a:ln w="19050">
              <a:solidFill>
                <a:schemeClr val="tx1"/>
              </a:solidFill>
            </a:ln>
          </p:spPr>
          <p:txBody>
            <a:bodyPr wrap="square" rtlCol="0">
              <a:spAutoFit/>
            </a:bodyPr>
            <a:lstStyle/>
            <a:p>
              <a:pPr algn="ctr"/>
              <a:r>
                <a:rPr lang="en-US" dirty="0"/>
                <a:t>byte 1</a:t>
              </a:r>
            </a:p>
          </p:txBody>
        </p:sp>
        <p:sp>
          <p:nvSpPr>
            <p:cNvPr id="40" name="TextBox 39"/>
            <p:cNvSpPr txBox="1"/>
            <p:nvPr/>
          </p:nvSpPr>
          <p:spPr>
            <a:xfrm>
              <a:off x="1007025" y="2431094"/>
              <a:ext cx="832903" cy="307777"/>
            </a:xfrm>
            <a:prstGeom prst="rect">
              <a:avLst/>
            </a:prstGeom>
            <a:noFill/>
            <a:ln w="19050">
              <a:solidFill>
                <a:schemeClr val="tx1"/>
              </a:solidFill>
            </a:ln>
          </p:spPr>
          <p:txBody>
            <a:bodyPr wrap="square" rtlCol="0">
              <a:spAutoFit/>
            </a:bodyPr>
            <a:lstStyle/>
            <a:p>
              <a:pPr algn="ctr"/>
              <a:r>
                <a:rPr lang="en-US" dirty="0"/>
                <a:t>byte 2</a:t>
              </a:r>
            </a:p>
          </p:txBody>
        </p:sp>
        <p:sp>
          <p:nvSpPr>
            <p:cNvPr id="41" name="TextBox 40"/>
            <p:cNvSpPr txBox="1"/>
            <p:nvPr/>
          </p:nvSpPr>
          <p:spPr>
            <a:xfrm>
              <a:off x="1007025" y="2119886"/>
              <a:ext cx="832903" cy="307777"/>
            </a:xfrm>
            <a:prstGeom prst="rect">
              <a:avLst/>
            </a:prstGeom>
            <a:noFill/>
            <a:ln w="19050">
              <a:solidFill>
                <a:schemeClr val="tx1"/>
              </a:solidFill>
            </a:ln>
          </p:spPr>
          <p:txBody>
            <a:bodyPr wrap="square" rtlCol="0">
              <a:spAutoFit/>
            </a:bodyPr>
            <a:lstStyle/>
            <a:p>
              <a:pPr algn="ctr"/>
              <a:r>
                <a:rPr lang="en-US" dirty="0"/>
                <a:t>byte 3</a:t>
              </a:r>
            </a:p>
          </p:txBody>
        </p:sp>
      </p:grpSp>
      <p:grpSp>
        <p:nvGrpSpPr>
          <p:cNvPr id="13" name="Group 12"/>
          <p:cNvGrpSpPr/>
          <p:nvPr/>
        </p:nvGrpSpPr>
        <p:grpSpPr>
          <a:xfrm>
            <a:off x="2118308" y="4319038"/>
            <a:ext cx="5329582" cy="2284821"/>
            <a:chOff x="594308" y="4319037"/>
            <a:chExt cx="5329582" cy="2284821"/>
          </a:xfrm>
        </p:grpSpPr>
        <p:sp>
          <p:nvSpPr>
            <p:cNvPr id="30732" name="Rectangle 10"/>
            <p:cNvSpPr>
              <a:spLocks noChangeArrowheads="1"/>
            </p:cNvSpPr>
            <p:nvPr/>
          </p:nvSpPr>
          <p:spPr bwMode="auto">
            <a:xfrm>
              <a:off x="2631322" y="5000383"/>
              <a:ext cx="3292568" cy="286745"/>
            </a:xfrm>
            <a:prstGeom prst="rect">
              <a:avLst/>
            </a:prstGeom>
            <a:noFill/>
            <a:ln w="12700">
              <a:noFill/>
              <a:miter lim="800000"/>
              <a:headEnd/>
              <a:tailEnd/>
            </a:ln>
          </p:spPr>
          <p:txBody>
            <a:bodyPr wrap="none" lIns="63500" tIns="25400" rIns="63500" bIns="25400">
              <a:spAutoFit/>
            </a:bodyPr>
            <a:lstStyle/>
            <a:p>
              <a:pPr>
                <a:lnSpc>
                  <a:spcPct val="85000"/>
                </a:lnSpc>
              </a:pPr>
              <a:r>
                <a:rPr lang="en-US" altLang="zh-TW" sz="1800" dirty="0">
                  <a:solidFill>
                    <a:srgbClr val="FF0000"/>
                  </a:solidFill>
                  <a:latin typeface="Arial" pitchFamily="34" charset="0"/>
                </a:rPr>
                <a:t>byte 3   byte 2   byte 1  byte 0</a:t>
              </a:r>
            </a:p>
          </p:txBody>
        </p:sp>
        <p:sp>
          <p:nvSpPr>
            <p:cNvPr id="30733" name="Rectangle 11"/>
            <p:cNvSpPr>
              <a:spLocks noChangeArrowheads="1"/>
            </p:cNvSpPr>
            <p:nvPr/>
          </p:nvSpPr>
          <p:spPr bwMode="auto">
            <a:xfrm>
              <a:off x="594308" y="4319037"/>
              <a:ext cx="1788459" cy="293670"/>
            </a:xfrm>
            <a:prstGeom prst="rect">
              <a:avLst/>
            </a:prstGeom>
            <a:noFill/>
            <a:ln w="12700">
              <a:noFill/>
              <a:miter lim="800000"/>
              <a:headEnd/>
              <a:tailEnd/>
            </a:ln>
          </p:spPr>
          <p:txBody>
            <a:bodyPr wrap="square" lIns="63500" tIns="25400" rIns="63500" bIns="25400">
              <a:spAutoFit/>
            </a:bodyPr>
            <a:lstStyle/>
            <a:p>
              <a:pPr>
                <a:lnSpc>
                  <a:spcPct val="85000"/>
                </a:lnSpc>
              </a:pPr>
              <a:r>
                <a:rPr lang="en-US" altLang="zh-TW" sz="1800" i="1" dirty="0">
                  <a:solidFill>
                    <a:srgbClr val="FF0000"/>
                  </a:solidFill>
                  <a:latin typeface="Arial" pitchFamily="34" charset="0"/>
                </a:rPr>
                <a:t>Little-Endian</a:t>
              </a:r>
              <a:endParaRPr lang="en-US" altLang="zh-TW" sz="1800" i="1" u="sng" dirty="0">
                <a:solidFill>
                  <a:srgbClr val="FF0000"/>
                </a:solidFill>
                <a:latin typeface="Arial" pitchFamily="34" charset="0"/>
              </a:endParaRPr>
            </a:p>
          </p:txBody>
        </p:sp>
        <p:grpSp>
          <p:nvGrpSpPr>
            <p:cNvPr id="12" name="Group 11"/>
            <p:cNvGrpSpPr/>
            <p:nvPr/>
          </p:nvGrpSpPr>
          <p:grpSpPr>
            <a:xfrm>
              <a:off x="794456" y="4597599"/>
              <a:ext cx="1533038" cy="2006259"/>
              <a:chOff x="794456" y="4597599"/>
              <a:chExt cx="1533038" cy="2006259"/>
            </a:xfrm>
          </p:grpSpPr>
          <p:grpSp>
            <p:nvGrpSpPr>
              <p:cNvPr id="44" name="Group 43"/>
              <p:cNvGrpSpPr/>
              <p:nvPr/>
            </p:nvGrpSpPr>
            <p:grpSpPr>
              <a:xfrm>
                <a:off x="794456" y="4934809"/>
                <a:ext cx="839228" cy="1232068"/>
                <a:chOff x="-5746041" y="2592963"/>
                <a:chExt cx="839228" cy="1232068"/>
              </a:xfrm>
            </p:grpSpPr>
            <p:sp>
              <p:nvSpPr>
                <p:cNvPr id="45" name="TextBox 44"/>
                <p:cNvSpPr txBox="1"/>
                <p:nvPr/>
              </p:nvSpPr>
              <p:spPr>
                <a:xfrm>
                  <a:off x="-5739716" y="3517254"/>
                  <a:ext cx="832903" cy="307777"/>
                </a:xfrm>
                <a:prstGeom prst="rect">
                  <a:avLst/>
                </a:prstGeom>
                <a:noFill/>
                <a:ln w="19050">
                  <a:solidFill>
                    <a:srgbClr val="FF0000"/>
                  </a:solidFill>
                </a:ln>
              </p:spPr>
              <p:txBody>
                <a:bodyPr wrap="square" rtlCol="0">
                  <a:spAutoFit/>
                </a:bodyPr>
                <a:lstStyle/>
                <a:p>
                  <a:pPr algn="ctr"/>
                  <a:r>
                    <a:rPr lang="en-US" dirty="0">
                      <a:solidFill>
                        <a:srgbClr val="FF0000"/>
                      </a:solidFill>
                    </a:rPr>
                    <a:t>0x21</a:t>
                  </a:r>
                </a:p>
              </p:txBody>
            </p:sp>
            <p:sp>
              <p:nvSpPr>
                <p:cNvPr id="46" name="TextBox 45"/>
                <p:cNvSpPr txBox="1"/>
                <p:nvPr/>
              </p:nvSpPr>
              <p:spPr>
                <a:xfrm>
                  <a:off x="-5744813" y="3211710"/>
                  <a:ext cx="832903" cy="307777"/>
                </a:xfrm>
                <a:prstGeom prst="rect">
                  <a:avLst/>
                </a:prstGeom>
                <a:noFill/>
                <a:ln w="19050">
                  <a:solidFill>
                    <a:srgbClr val="FF0000"/>
                  </a:solidFill>
                </a:ln>
              </p:spPr>
              <p:txBody>
                <a:bodyPr wrap="square" rtlCol="0">
                  <a:spAutoFit/>
                </a:bodyPr>
                <a:lstStyle/>
                <a:p>
                  <a:pPr algn="ctr"/>
                  <a:r>
                    <a:rPr lang="en-US" dirty="0">
                      <a:solidFill>
                        <a:srgbClr val="FF0000"/>
                      </a:solidFill>
                    </a:rPr>
                    <a:t>0x43</a:t>
                  </a:r>
                </a:p>
              </p:txBody>
            </p:sp>
            <p:sp>
              <p:nvSpPr>
                <p:cNvPr id="47" name="TextBox 46"/>
                <p:cNvSpPr txBox="1"/>
                <p:nvPr/>
              </p:nvSpPr>
              <p:spPr>
                <a:xfrm>
                  <a:off x="-5746041" y="2904171"/>
                  <a:ext cx="832903" cy="307777"/>
                </a:xfrm>
                <a:prstGeom prst="rect">
                  <a:avLst/>
                </a:prstGeom>
                <a:noFill/>
                <a:ln w="19050">
                  <a:solidFill>
                    <a:srgbClr val="FF0000"/>
                  </a:solidFill>
                </a:ln>
              </p:spPr>
              <p:txBody>
                <a:bodyPr wrap="square" rtlCol="0">
                  <a:spAutoFit/>
                </a:bodyPr>
                <a:lstStyle/>
                <a:p>
                  <a:pPr algn="ctr"/>
                  <a:r>
                    <a:rPr lang="en-US" dirty="0">
                      <a:solidFill>
                        <a:srgbClr val="FF0000"/>
                      </a:solidFill>
                    </a:rPr>
                    <a:t>0x65</a:t>
                  </a:r>
                </a:p>
              </p:txBody>
            </p:sp>
            <p:sp>
              <p:nvSpPr>
                <p:cNvPr id="48" name="TextBox 47"/>
                <p:cNvSpPr txBox="1"/>
                <p:nvPr/>
              </p:nvSpPr>
              <p:spPr>
                <a:xfrm>
                  <a:off x="-5746041" y="2592963"/>
                  <a:ext cx="832903" cy="307777"/>
                </a:xfrm>
                <a:prstGeom prst="rect">
                  <a:avLst/>
                </a:prstGeom>
                <a:noFill/>
                <a:ln w="19050">
                  <a:solidFill>
                    <a:srgbClr val="FF0000"/>
                  </a:solidFill>
                </a:ln>
              </p:spPr>
              <p:txBody>
                <a:bodyPr wrap="square" rtlCol="0">
                  <a:spAutoFit/>
                </a:bodyPr>
                <a:lstStyle/>
                <a:p>
                  <a:pPr algn="ctr"/>
                  <a:r>
                    <a:rPr lang="en-US" dirty="0">
                      <a:solidFill>
                        <a:srgbClr val="FF0000"/>
                      </a:solidFill>
                    </a:rPr>
                    <a:t>0x87</a:t>
                  </a:r>
                </a:p>
              </p:txBody>
            </p:sp>
          </p:grpSp>
          <p:cxnSp>
            <p:nvCxnSpPr>
              <p:cNvPr id="56" name="Straight Arrow Connector 55"/>
              <p:cNvCxnSpPr/>
              <p:nvPr/>
            </p:nvCxnSpPr>
            <p:spPr>
              <a:xfrm flipV="1">
                <a:off x="1754260" y="4830975"/>
                <a:ext cx="11080" cy="146757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181026" y="4597599"/>
                <a:ext cx="1146468" cy="253916"/>
              </a:xfrm>
              <a:prstGeom prst="rect">
                <a:avLst/>
              </a:prstGeom>
              <a:noFill/>
            </p:spPr>
            <p:txBody>
              <a:bodyPr wrap="none" rtlCol="0">
                <a:spAutoFit/>
              </a:bodyPr>
              <a:lstStyle/>
              <a:p>
                <a:pPr algn="ctr"/>
                <a:r>
                  <a:rPr lang="en-US" sz="1050" dirty="0">
                    <a:solidFill>
                      <a:srgbClr val="FF0000"/>
                    </a:solidFill>
                  </a:rPr>
                  <a:t>High address</a:t>
                </a:r>
              </a:p>
            </p:txBody>
          </p:sp>
          <p:sp>
            <p:nvSpPr>
              <p:cNvPr id="58" name="TextBox 57"/>
              <p:cNvSpPr txBox="1"/>
              <p:nvPr/>
            </p:nvSpPr>
            <p:spPr>
              <a:xfrm>
                <a:off x="1181026" y="6349942"/>
                <a:ext cx="1066318" cy="253916"/>
              </a:xfrm>
              <a:prstGeom prst="rect">
                <a:avLst/>
              </a:prstGeom>
              <a:noFill/>
            </p:spPr>
            <p:txBody>
              <a:bodyPr wrap="none" rtlCol="0">
                <a:spAutoFit/>
              </a:bodyPr>
              <a:lstStyle/>
              <a:p>
                <a:pPr algn="ctr"/>
                <a:r>
                  <a:rPr lang="en-US" sz="1050" dirty="0">
                    <a:solidFill>
                      <a:srgbClr val="FF0000"/>
                    </a:solidFill>
                  </a:rPr>
                  <a:t>Low address</a:t>
                </a:r>
              </a:p>
            </p:txBody>
          </p:sp>
        </p:grpSp>
      </p:grpSp>
      <p:grpSp>
        <p:nvGrpSpPr>
          <p:cNvPr id="15" name="Group 14"/>
          <p:cNvGrpSpPr/>
          <p:nvPr/>
        </p:nvGrpSpPr>
        <p:grpSpPr>
          <a:xfrm>
            <a:off x="4155322" y="4258745"/>
            <a:ext cx="4862848" cy="2270234"/>
            <a:chOff x="2631322" y="4258745"/>
            <a:chExt cx="4862848" cy="2270234"/>
          </a:xfrm>
        </p:grpSpPr>
        <p:grpSp>
          <p:nvGrpSpPr>
            <p:cNvPr id="14" name="Group 13"/>
            <p:cNvGrpSpPr/>
            <p:nvPr/>
          </p:nvGrpSpPr>
          <p:grpSpPr>
            <a:xfrm>
              <a:off x="2631322" y="4258745"/>
              <a:ext cx="4862848" cy="1853475"/>
              <a:chOff x="2631322" y="4258745"/>
              <a:chExt cx="4862848" cy="1853475"/>
            </a:xfrm>
          </p:grpSpPr>
          <p:sp>
            <p:nvSpPr>
              <p:cNvPr id="30734" name="Rectangle 12"/>
              <p:cNvSpPr>
                <a:spLocks noChangeArrowheads="1"/>
              </p:cNvSpPr>
              <p:nvPr/>
            </p:nvSpPr>
            <p:spPr bwMode="auto">
              <a:xfrm>
                <a:off x="2631322" y="5825475"/>
                <a:ext cx="3372718" cy="286745"/>
              </a:xfrm>
              <a:prstGeom prst="rect">
                <a:avLst/>
              </a:prstGeom>
              <a:noFill/>
              <a:ln w="12700">
                <a:noFill/>
                <a:miter lim="800000"/>
                <a:headEnd/>
                <a:tailEnd/>
              </a:ln>
            </p:spPr>
            <p:txBody>
              <a:bodyPr wrap="none" lIns="63500" tIns="25400" rIns="63500" bIns="25400">
                <a:spAutoFit/>
              </a:bodyPr>
              <a:lstStyle/>
              <a:p>
                <a:pPr>
                  <a:lnSpc>
                    <a:spcPct val="85000"/>
                  </a:lnSpc>
                </a:pPr>
                <a:r>
                  <a:rPr lang="en-US" altLang="zh-TW" sz="1800" dirty="0">
                    <a:solidFill>
                      <a:srgbClr val="0041FF"/>
                    </a:solidFill>
                    <a:latin typeface="Arial" pitchFamily="34" charset="0"/>
                  </a:rPr>
                  <a:t>byte 0   byte 1   byte 2   byte 3</a:t>
                </a:r>
              </a:p>
            </p:txBody>
          </p:sp>
          <p:sp>
            <p:nvSpPr>
              <p:cNvPr id="30735" name="Rectangle 13"/>
              <p:cNvSpPr>
                <a:spLocks noChangeArrowheads="1"/>
              </p:cNvSpPr>
              <p:nvPr/>
            </p:nvSpPr>
            <p:spPr bwMode="auto">
              <a:xfrm>
                <a:off x="6147648" y="4258745"/>
                <a:ext cx="1346522" cy="286745"/>
              </a:xfrm>
              <a:prstGeom prst="rect">
                <a:avLst/>
              </a:prstGeom>
              <a:noFill/>
              <a:ln w="12700">
                <a:noFill/>
                <a:miter lim="800000"/>
                <a:headEnd/>
                <a:tailEnd/>
              </a:ln>
            </p:spPr>
            <p:txBody>
              <a:bodyPr wrap="none" lIns="63500" tIns="25400" rIns="63500" bIns="25400">
                <a:spAutoFit/>
              </a:bodyPr>
              <a:lstStyle/>
              <a:p>
                <a:pPr>
                  <a:lnSpc>
                    <a:spcPct val="85000"/>
                  </a:lnSpc>
                </a:pPr>
                <a:r>
                  <a:rPr lang="en-US" altLang="zh-TW" sz="1800" i="1" dirty="0">
                    <a:solidFill>
                      <a:srgbClr val="0041FF"/>
                    </a:solidFill>
                    <a:latin typeface="Arial" pitchFamily="34" charset="0"/>
                  </a:rPr>
                  <a:t>Big-Endian</a:t>
                </a:r>
              </a:p>
            </p:txBody>
          </p:sp>
        </p:grpSp>
        <p:grpSp>
          <p:nvGrpSpPr>
            <p:cNvPr id="49" name="Group 48"/>
            <p:cNvGrpSpPr/>
            <p:nvPr/>
          </p:nvGrpSpPr>
          <p:grpSpPr>
            <a:xfrm>
              <a:off x="6530089" y="4936356"/>
              <a:ext cx="839228" cy="1232068"/>
              <a:chOff x="7244808" y="2062252"/>
              <a:chExt cx="839228" cy="1232068"/>
            </a:xfrm>
          </p:grpSpPr>
          <p:sp>
            <p:nvSpPr>
              <p:cNvPr id="50" name="TextBox 49"/>
              <p:cNvSpPr txBox="1"/>
              <p:nvPr/>
            </p:nvSpPr>
            <p:spPr>
              <a:xfrm>
                <a:off x="7251133" y="2986543"/>
                <a:ext cx="832903" cy="307777"/>
              </a:xfrm>
              <a:prstGeom prst="rect">
                <a:avLst/>
              </a:prstGeom>
              <a:noFill/>
              <a:ln w="19050">
                <a:solidFill>
                  <a:srgbClr val="0041FF"/>
                </a:solidFill>
              </a:ln>
            </p:spPr>
            <p:txBody>
              <a:bodyPr wrap="square" rtlCol="0">
                <a:spAutoFit/>
              </a:bodyPr>
              <a:lstStyle/>
              <a:p>
                <a:pPr algn="ctr"/>
                <a:r>
                  <a:rPr lang="en-US" dirty="0">
                    <a:solidFill>
                      <a:srgbClr val="0041FF"/>
                    </a:solidFill>
                  </a:rPr>
                  <a:t>0x87</a:t>
                </a:r>
              </a:p>
            </p:txBody>
          </p:sp>
          <p:sp>
            <p:nvSpPr>
              <p:cNvPr id="51" name="TextBox 50"/>
              <p:cNvSpPr txBox="1"/>
              <p:nvPr/>
            </p:nvSpPr>
            <p:spPr>
              <a:xfrm>
                <a:off x="7246036" y="2680999"/>
                <a:ext cx="832903" cy="307777"/>
              </a:xfrm>
              <a:prstGeom prst="rect">
                <a:avLst/>
              </a:prstGeom>
              <a:noFill/>
              <a:ln w="19050">
                <a:solidFill>
                  <a:srgbClr val="0041FF"/>
                </a:solidFill>
              </a:ln>
            </p:spPr>
            <p:txBody>
              <a:bodyPr wrap="square" rtlCol="0">
                <a:spAutoFit/>
              </a:bodyPr>
              <a:lstStyle/>
              <a:p>
                <a:pPr algn="ctr"/>
                <a:r>
                  <a:rPr lang="en-US" dirty="0">
                    <a:solidFill>
                      <a:srgbClr val="0041FF"/>
                    </a:solidFill>
                  </a:rPr>
                  <a:t>0x65</a:t>
                </a:r>
              </a:p>
            </p:txBody>
          </p:sp>
          <p:sp>
            <p:nvSpPr>
              <p:cNvPr id="52" name="TextBox 51"/>
              <p:cNvSpPr txBox="1"/>
              <p:nvPr/>
            </p:nvSpPr>
            <p:spPr>
              <a:xfrm>
                <a:off x="7244808" y="2373460"/>
                <a:ext cx="832903" cy="307777"/>
              </a:xfrm>
              <a:prstGeom prst="rect">
                <a:avLst/>
              </a:prstGeom>
              <a:noFill/>
              <a:ln w="19050">
                <a:solidFill>
                  <a:srgbClr val="0041FF"/>
                </a:solidFill>
              </a:ln>
            </p:spPr>
            <p:txBody>
              <a:bodyPr wrap="square" rtlCol="0">
                <a:spAutoFit/>
              </a:bodyPr>
              <a:lstStyle/>
              <a:p>
                <a:pPr algn="ctr"/>
                <a:r>
                  <a:rPr lang="en-US" dirty="0">
                    <a:solidFill>
                      <a:srgbClr val="0041FF"/>
                    </a:solidFill>
                  </a:rPr>
                  <a:t>0x43</a:t>
                </a:r>
              </a:p>
            </p:txBody>
          </p:sp>
          <p:sp>
            <p:nvSpPr>
              <p:cNvPr id="53" name="TextBox 52"/>
              <p:cNvSpPr txBox="1"/>
              <p:nvPr/>
            </p:nvSpPr>
            <p:spPr>
              <a:xfrm>
                <a:off x="7244808" y="2062252"/>
                <a:ext cx="832903" cy="307777"/>
              </a:xfrm>
              <a:prstGeom prst="rect">
                <a:avLst/>
              </a:prstGeom>
              <a:noFill/>
              <a:ln w="19050">
                <a:solidFill>
                  <a:srgbClr val="0041FF"/>
                </a:solidFill>
              </a:ln>
            </p:spPr>
            <p:txBody>
              <a:bodyPr wrap="square" rtlCol="0">
                <a:spAutoFit/>
              </a:bodyPr>
              <a:lstStyle/>
              <a:p>
                <a:pPr algn="ctr"/>
                <a:r>
                  <a:rPr lang="en-US" dirty="0">
                    <a:solidFill>
                      <a:srgbClr val="0041FF"/>
                    </a:solidFill>
                  </a:rPr>
                  <a:t>0x21</a:t>
                </a:r>
              </a:p>
            </p:txBody>
          </p:sp>
        </p:grpSp>
        <p:cxnSp>
          <p:nvCxnSpPr>
            <p:cNvPr id="54" name="Straight Arrow Connector 53"/>
            <p:cNvCxnSpPr/>
            <p:nvPr/>
          </p:nvCxnSpPr>
          <p:spPr>
            <a:xfrm flipV="1">
              <a:off x="6418432" y="4819685"/>
              <a:ext cx="11080" cy="1467577"/>
            </a:xfrm>
            <a:prstGeom prst="straightConnector1">
              <a:avLst/>
            </a:prstGeom>
            <a:ln w="19050">
              <a:solidFill>
                <a:srgbClr val="0041FF"/>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196153" y="4522720"/>
              <a:ext cx="1146468" cy="253916"/>
            </a:xfrm>
            <a:prstGeom prst="rect">
              <a:avLst/>
            </a:prstGeom>
            <a:noFill/>
          </p:spPr>
          <p:txBody>
            <a:bodyPr wrap="none" rtlCol="0">
              <a:spAutoFit/>
            </a:bodyPr>
            <a:lstStyle/>
            <a:p>
              <a:pPr algn="ctr"/>
              <a:r>
                <a:rPr lang="en-US" sz="1050" dirty="0">
                  <a:solidFill>
                    <a:srgbClr val="0041FF"/>
                  </a:solidFill>
                </a:rPr>
                <a:t>High address</a:t>
              </a:r>
            </a:p>
          </p:txBody>
        </p:sp>
        <p:sp>
          <p:nvSpPr>
            <p:cNvPr id="60" name="TextBox 59"/>
            <p:cNvSpPr txBox="1"/>
            <p:nvPr/>
          </p:nvSpPr>
          <p:spPr>
            <a:xfrm>
              <a:off x="6196153" y="6275063"/>
              <a:ext cx="1066318" cy="253916"/>
            </a:xfrm>
            <a:prstGeom prst="rect">
              <a:avLst/>
            </a:prstGeom>
            <a:noFill/>
          </p:spPr>
          <p:txBody>
            <a:bodyPr wrap="none" rtlCol="0">
              <a:spAutoFit/>
            </a:bodyPr>
            <a:lstStyle/>
            <a:p>
              <a:pPr algn="ctr"/>
              <a:r>
                <a:rPr lang="en-US" sz="1050" dirty="0">
                  <a:solidFill>
                    <a:srgbClr val="0041FF"/>
                  </a:solidFill>
                </a:rPr>
                <a:t>Low address</a:t>
              </a:r>
            </a:p>
          </p:txBody>
        </p:sp>
      </p:grpSp>
      <p:sp>
        <p:nvSpPr>
          <p:cNvPr id="32" name="TextBox 31"/>
          <p:cNvSpPr txBox="1"/>
          <p:nvPr/>
        </p:nvSpPr>
        <p:spPr>
          <a:xfrm>
            <a:off x="5762552" y="586943"/>
            <a:ext cx="4068935"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sz="2000" dirty="0"/>
              <a:t>Endian: byte order, not bit order!</a:t>
            </a:r>
          </a:p>
        </p:txBody>
      </p:sp>
      <p:cxnSp>
        <p:nvCxnSpPr>
          <p:cNvPr id="6" name="Straight Connector 5"/>
          <p:cNvCxnSpPr/>
          <p:nvPr/>
        </p:nvCxnSpPr>
        <p:spPr>
          <a:xfrm>
            <a:off x="1611400" y="4137972"/>
            <a:ext cx="9056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243059" y="4712861"/>
            <a:ext cx="2810938" cy="307777"/>
          </a:xfrm>
          <a:prstGeom prst="rect">
            <a:avLst/>
          </a:prstGeom>
          <a:noFill/>
        </p:spPr>
        <p:txBody>
          <a:bodyPr wrap="square" rtlCol="0">
            <a:spAutoFit/>
          </a:bodyPr>
          <a:lstStyle/>
          <a:p>
            <a:pPr algn="ctr"/>
            <a:r>
              <a:rPr lang="en-US" dirty="0">
                <a:solidFill>
                  <a:srgbClr val="FF0000"/>
                </a:solidFill>
              </a:rPr>
              <a:t>Reading from the top</a:t>
            </a:r>
          </a:p>
        </p:txBody>
      </p:sp>
      <p:sp>
        <p:nvSpPr>
          <p:cNvPr id="62" name="TextBox 61"/>
          <p:cNvSpPr txBox="1"/>
          <p:nvPr/>
        </p:nvSpPr>
        <p:spPr>
          <a:xfrm>
            <a:off x="4474159" y="6100232"/>
            <a:ext cx="2654894" cy="307777"/>
          </a:xfrm>
          <a:prstGeom prst="rect">
            <a:avLst/>
          </a:prstGeom>
          <a:noFill/>
        </p:spPr>
        <p:txBody>
          <a:bodyPr wrap="none" rtlCol="0">
            <a:spAutoFit/>
          </a:bodyPr>
          <a:lstStyle/>
          <a:p>
            <a:pPr algn="ctr"/>
            <a:r>
              <a:rPr lang="en-US" dirty="0">
                <a:solidFill>
                  <a:srgbClr val="0041FF"/>
                </a:solidFill>
              </a:rPr>
              <a:t>Reading from the bottom</a:t>
            </a:r>
          </a:p>
        </p:txBody>
      </p:sp>
    </p:spTree>
    <p:extLst>
      <p:ext uri="{BB962C8B-B14F-4D97-AF65-F5344CB8AC3E}">
        <p14:creationId xmlns:p14="http://schemas.microsoft.com/office/powerpoint/2010/main" val="3517712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2" grpId="0" animBg="1"/>
      <p:bldP spid="61" grpId="0"/>
      <p:bldP spid="6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81B2B6C-D82E-F542-9619-6F8EF4558B0D}"/>
              </a:ext>
            </a:extLst>
          </p:cNvPr>
          <p:cNvGrpSpPr/>
          <p:nvPr/>
        </p:nvGrpSpPr>
        <p:grpSpPr>
          <a:xfrm>
            <a:off x="4114800" y="2057400"/>
            <a:ext cx="3962400" cy="422677"/>
            <a:chOff x="6858000" y="3733800"/>
            <a:chExt cx="3962400" cy="422677"/>
          </a:xfrm>
        </p:grpSpPr>
        <p:sp>
          <p:nvSpPr>
            <p:cNvPr id="41" name="Rectangle 40">
              <a:extLst>
                <a:ext uri="{FF2B5EF4-FFF2-40B4-BE49-F238E27FC236}">
                  <a16:creationId xmlns:a16="http://schemas.microsoft.com/office/drawing/2014/main" id="{579982C6-5381-4441-9F6E-E540539196B4}"/>
                </a:ext>
              </a:extLst>
            </p:cNvPr>
            <p:cNvSpPr/>
            <p:nvPr/>
          </p:nvSpPr>
          <p:spPr>
            <a:xfrm>
              <a:off x="6858000" y="3733800"/>
              <a:ext cx="990600" cy="42267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3</a:t>
              </a:r>
            </a:p>
          </p:txBody>
        </p:sp>
        <p:sp>
          <p:nvSpPr>
            <p:cNvPr id="42" name="Rectangle 41">
              <a:extLst>
                <a:ext uri="{FF2B5EF4-FFF2-40B4-BE49-F238E27FC236}">
                  <a16:creationId xmlns:a16="http://schemas.microsoft.com/office/drawing/2014/main" id="{B7AC4393-574A-3943-A8F4-014652AAC19D}"/>
                </a:ext>
              </a:extLst>
            </p:cNvPr>
            <p:cNvSpPr/>
            <p:nvPr/>
          </p:nvSpPr>
          <p:spPr>
            <a:xfrm>
              <a:off x="7848600" y="3733800"/>
              <a:ext cx="990600" cy="42267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2</a:t>
              </a:r>
            </a:p>
          </p:txBody>
        </p:sp>
        <p:sp>
          <p:nvSpPr>
            <p:cNvPr id="54" name="Rectangle 53">
              <a:extLst>
                <a:ext uri="{FF2B5EF4-FFF2-40B4-BE49-F238E27FC236}">
                  <a16:creationId xmlns:a16="http://schemas.microsoft.com/office/drawing/2014/main" id="{EB193416-9D52-674C-A444-9E54E13BB330}"/>
                </a:ext>
              </a:extLst>
            </p:cNvPr>
            <p:cNvSpPr/>
            <p:nvPr/>
          </p:nvSpPr>
          <p:spPr>
            <a:xfrm>
              <a:off x="8839200" y="3733800"/>
              <a:ext cx="990600" cy="42267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1</a:t>
              </a:r>
            </a:p>
          </p:txBody>
        </p:sp>
        <p:sp>
          <p:nvSpPr>
            <p:cNvPr id="55" name="Rectangle 54">
              <a:extLst>
                <a:ext uri="{FF2B5EF4-FFF2-40B4-BE49-F238E27FC236}">
                  <a16:creationId xmlns:a16="http://schemas.microsoft.com/office/drawing/2014/main" id="{8AAF546C-3033-5E47-AC97-F8A929D8DB68}"/>
                </a:ext>
              </a:extLst>
            </p:cNvPr>
            <p:cNvSpPr/>
            <p:nvPr/>
          </p:nvSpPr>
          <p:spPr>
            <a:xfrm>
              <a:off x="9829800" y="3733800"/>
              <a:ext cx="990600" cy="42267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0</a:t>
              </a:r>
            </a:p>
          </p:txBody>
        </p:sp>
      </p:grpSp>
      <p:sp>
        <p:nvSpPr>
          <p:cNvPr id="2" name="Title 1">
            <a:extLst>
              <a:ext uri="{FF2B5EF4-FFF2-40B4-BE49-F238E27FC236}">
                <a16:creationId xmlns:a16="http://schemas.microsoft.com/office/drawing/2014/main" id="{BA9F9A71-2218-2543-A347-EE4C5C116C78}"/>
              </a:ext>
            </a:extLst>
          </p:cNvPr>
          <p:cNvSpPr>
            <a:spLocks noGrp="1"/>
          </p:cNvSpPr>
          <p:nvPr>
            <p:ph type="title"/>
          </p:nvPr>
        </p:nvSpPr>
        <p:spPr/>
        <p:txBody>
          <a:bodyPr/>
          <a:lstStyle/>
          <a:p>
            <a:r>
              <a:rPr lang="en-US" dirty="0"/>
              <a:t>Little Endian </a:t>
            </a:r>
            <a:r>
              <a:rPr lang="en-US" i="1" dirty="0"/>
              <a:t>vs</a:t>
            </a:r>
            <a:r>
              <a:rPr lang="en-US" dirty="0"/>
              <a:t> Big Endian</a:t>
            </a:r>
          </a:p>
        </p:txBody>
      </p:sp>
      <p:sp>
        <p:nvSpPr>
          <p:cNvPr id="3" name="Slide Number Placeholder 2">
            <a:extLst>
              <a:ext uri="{FF2B5EF4-FFF2-40B4-BE49-F238E27FC236}">
                <a16:creationId xmlns:a16="http://schemas.microsoft.com/office/drawing/2014/main" id="{D8D2B075-E61F-0244-82A5-7D9CCCB4C353}"/>
              </a:ext>
            </a:extLst>
          </p:cNvPr>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
        <p:nvSpPr>
          <p:cNvPr id="4" name="Rectangle 3">
            <a:extLst>
              <a:ext uri="{FF2B5EF4-FFF2-40B4-BE49-F238E27FC236}">
                <a16:creationId xmlns:a16="http://schemas.microsoft.com/office/drawing/2014/main" id="{C5553AB3-06AE-B540-8CE7-26F634E17044}"/>
              </a:ext>
            </a:extLst>
          </p:cNvPr>
          <p:cNvSpPr/>
          <p:nvPr/>
        </p:nvSpPr>
        <p:spPr>
          <a:xfrm>
            <a:off x="4114800" y="2057400"/>
            <a:ext cx="990600" cy="42267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3</a:t>
            </a:r>
          </a:p>
        </p:txBody>
      </p:sp>
      <p:sp>
        <p:nvSpPr>
          <p:cNvPr id="12" name="Rectangle 11">
            <a:extLst>
              <a:ext uri="{FF2B5EF4-FFF2-40B4-BE49-F238E27FC236}">
                <a16:creationId xmlns:a16="http://schemas.microsoft.com/office/drawing/2014/main" id="{F287E757-80C5-214B-863C-B7C3FCF3DACE}"/>
              </a:ext>
            </a:extLst>
          </p:cNvPr>
          <p:cNvSpPr/>
          <p:nvPr/>
        </p:nvSpPr>
        <p:spPr>
          <a:xfrm>
            <a:off x="5105400" y="2057400"/>
            <a:ext cx="990600" cy="42267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2</a:t>
            </a:r>
          </a:p>
        </p:txBody>
      </p:sp>
      <p:sp>
        <p:nvSpPr>
          <p:cNvPr id="13" name="Rectangle 12">
            <a:extLst>
              <a:ext uri="{FF2B5EF4-FFF2-40B4-BE49-F238E27FC236}">
                <a16:creationId xmlns:a16="http://schemas.microsoft.com/office/drawing/2014/main" id="{B50668F7-A1CF-204E-B8BF-D538371EFD6C}"/>
              </a:ext>
            </a:extLst>
          </p:cNvPr>
          <p:cNvSpPr/>
          <p:nvPr/>
        </p:nvSpPr>
        <p:spPr>
          <a:xfrm>
            <a:off x="6096000" y="2057400"/>
            <a:ext cx="990600" cy="42267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1</a:t>
            </a:r>
          </a:p>
        </p:txBody>
      </p:sp>
      <p:sp>
        <p:nvSpPr>
          <p:cNvPr id="14" name="Rectangle 13">
            <a:extLst>
              <a:ext uri="{FF2B5EF4-FFF2-40B4-BE49-F238E27FC236}">
                <a16:creationId xmlns:a16="http://schemas.microsoft.com/office/drawing/2014/main" id="{13FAEFC6-3F6F-BA4D-BE8E-373F8FED81BB}"/>
              </a:ext>
            </a:extLst>
          </p:cNvPr>
          <p:cNvSpPr/>
          <p:nvPr/>
        </p:nvSpPr>
        <p:spPr>
          <a:xfrm>
            <a:off x="7086600" y="2057400"/>
            <a:ext cx="990600" cy="42267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0</a:t>
            </a:r>
          </a:p>
        </p:txBody>
      </p:sp>
      <p:cxnSp>
        <p:nvCxnSpPr>
          <p:cNvPr id="11" name="Straight Connector 10">
            <a:extLst>
              <a:ext uri="{FF2B5EF4-FFF2-40B4-BE49-F238E27FC236}">
                <a16:creationId xmlns:a16="http://schemas.microsoft.com/office/drawing/2014/main" id="{D4B478AE-8C93-5742-820A-81A8158C74AE}"/>
              </a:ext>
            </a:extLst>
          </p:cNvPr>
          <p:cNvCxnSpPr>
            <a:cxnSpLocks/>
          </p:cNvCxnSpPr>
          <p:nvPr/>
        </p:nvCxnSpPr>
        <p:spPr>
          <a:xfrm>
            <a:off x="2439546" y="3195670"/>
            <a:ext cx="0" cy="2133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3198DEB-FC0D-6141-B803-A8770761C102}"/>
              </a:ext>
            </a:extLst>
          </p:cNvPr>
          <p:cNvCxnSpPr>
            <a:cxnSpLocks/>
          </p:cNvCxnSpPr>
          <p:nvPr/>
        </p:nvCxnSpPr>
        <p:spPr>
          <a:xfrm>
            <a:off x="3430146" y="3195670"/>
            <a:ext cx="0" cy="21336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F14A28E-0B32-ED49-B800-999693CC5F3A}"/>
              </a:ext>
            </a:extLst>
          </p:cNvPr>
          <p:cNvSpPr txBox="1"/>
          <p:nvPr/>
        </p:nvSpPr>
        <p:spPr>
          <a:xfrm>
            <a:off x="4310178" y="1673280"/>
            <a:ext cx="599844" cy="369332"/>
          </a:xfrm>
          <a:prstGeom prst="rect">
            <a:avLst/>
          </a:prstGeom>
          <a:noFill/>
        </p:spPr>
        <p:txBody>
          <a:bodyPr wrap="none" rtlCol="0">
            <a:spAutoFit/>
          </a:bodyPr>
          <a:lstStyle/>
          <a:p>
            <a:r>
              <a:rPr lang="en-US" dirty="0">
                <a:solidFill>
                  <a:schemeClr val="accent6"/>
                </a:solidFill>
              </a:rPr>
              <a:t>MSB</a:t>
            </a:r>
          </a:p>
        </p:txBody>
      </p:sp>
      <p:sp>
        <p:nvSpPr>
          <p:cNvPr id="30" name="TextBox 29">
            <a:extLst>
              <a:ext uri="{FF2B5EF4-FFF2-40B4-BE49-F238E27FC236}">
                <a16:creationId xmlns:a16="http://schemas.microsoft.com/office/drawing/2014/main" id="{B2D7FABE-BA42-1649-A7A0-4E9EB915E808}"/>
              </a:ext>
            </a:extLst>
          </p:cNvPr>
          <p:cNvSpPr txBox="1"/>
          <p:nvPr/>
        </p:nvSpPr>
        <p:spPr>
          <a:xfrm>
            <a:off x="1015754" y="3102228"/>
            <a:ext cx="1121910" cy="307777"/>
          </a:xfrm>
          <a:prstGeom prst="rect">
            <a:avLst/>
          </a:prstGeom>
          <a:noFill/>
        </p:spPr>
        <p:txBody>
          <a:bodyPr wrap="none" rtlCol="0">
            <a:spAutoFit/>
          </a:bodyPr>
          <a:lstStyle/>
          <a:p>
            <a:r>
              <a:rPr lang="en-US" sz="1400" dirty="0"/>
              <a:t>High address</a:t>
            </a:r>
          </a:p>
        </p:txBody>
      </p:sp>
      <p:sp>
        <p:nvSpPr>
          <p:cNvPr id="31" name="TextBox 30">
            <a:extLst>
              <a:ext uri="{FF2B5EF4-FFF2-40B4-BE49-F238E27FC236}">
                <a16:creationId xmlns:a16="http://schemas.microsoft.com/office/drawing/2014/main" id="{43354109-814D-8049-BDA8-EF2CB0E13ABB}"/>
              </a:ext>
            </a:extLst>
          </p:cNvPr>
          <p:cNvSpPr txBox="1"/>
          <p:nvPr/>
        </p:nvSpPr>
        <p:spPr>
          <a:xfrm>
            <a:off x="1013548" y="5043207"/>
            <a:ext cx="1099340" cy="307777"/>
          </a:xfrm>
          <a:prstGeom prst="rect">
            <a:avLst/>
          </a:prstGeom>
          <a:noFill/>
        </p:spPr>
        <p:txBody>
          <a:bodyPr wrap="none" rtlCol="0">
            <a:spAutoFit/>
          </a:bodyPr>
          <a:lstStyle/>
          <a:p>
            <a:r>
              <a:rPr lang="en-US" sz="1400" dirty="0"/>
              <a:t>Low address</a:t>
            </a:r>
          </a:p>
        </p:txBody>
      </p:sp>
      <p:sp>
        <p:nvSpPr>
          <p:cNvPr id="43" name="TextBox 42">
            <a:extLst>
              <a:ext uri="{FF2B5EF4-FFF2-40B4-BE49-F238E27FC236}">
                <a16:creationId xmlns:a16="http://schemas.microsoft.com/office/drawing/2014/main" id="{8C2625C0-0178-9544-9F6A-4BE835F72CA7}"/>
              </a:ext>
            </a:extLst>
          </p:cNvPr>
          <p:cNvSpPr txBox="1"/>
          <p:nvPr/>
        </p:nvSpPr>
        <p:spPr>
          <a:xfrm>
            <a:off x="2263829" y="5350984"/>
            <a:ext cx="1342034" cy="369332"/>
          </a:xfrm>
          <a:prstGeom prst="rect">
            <a:avLst/>
          </a:prstGeom>
          <a:noFill/>
        </p:spPr>
        <p:txBody>
          <a:bodyPr wrap="none" rtlCol="0">
            <a:spAutoFit/>
          </a:bodyPr>
          <a:lstStyle/>
          <a:p>
            <a:r>
              <a:rPr lang="en-US" dirty="0"/>
              <a:t>Little Endian</a:t>
            </a:r>
          </a:p>
        </p:txBody>
      </p:sp>
      <p:sp>
        <p:nvSpPr>
          <p:cNvPr id="74" name="TextBox 73">
            <a:extLst>
              <a:ext uri="{FF2B5EF4-FFF2-40B4-BE49-F238E27FC236}">
                <a16:creationId xmlns:a16="http://schemas.microsoft.com/office/drawing/2014/main" id="{C1549DF4-1C38-1F4F-A70D-8FAAF9772963}"/>
              </a:ext>
            </a:extLst>
          </p:cNvPr>
          <p:cNvSpPr txBox="1"/>
          <p:nvPr/>
        </p:nvSpPr>
        <p:spPr>
          <a:xfrm>
            <a:off x="7314839" y="1664959"/>
            <a:ext cx="534121" cy="369332"/>
          </a:xfrm>
          <a:prstGeom prst="rect">
            <a:avLst/>
          </a:prstGeom>
          <a:noFill/>
        </p:spPr>
        <p:txBody>
          <a:bodyPr wrap="none" rtlCol="0">
            <a:spAutoFit/>
          </a:bodyPr>
          <a:lstStyle/>
          <a:p>
            <a:r>
              <a:rPr lang="en-US" dirty="0">
                <a:solidFill>
                  <a:schemeClr val="accent3"/>
                </a:solidFill>
              </a:rPr>
              <a:t>LSB</a:t>
            </a:r>
          </a:p>
        </p:txBody>
      </p:sp>
      <p:sp>
        <p:nvSpPr>
          <p:cNvPr id="75" name="Rectangle 74">
            <a:extLst>
              <a:ext uri="{FF2B5EF4-FFF2-40B4-BE49-F238E27FC236}">
                <a16:creationId xmlns:a16="http://schemas.microsoft.com/office/drawing/2014/main" id="{C662A4EF-9F38-9040-AF7A-296806F10A0A}"/>
              </a:ext>
            </a:extLst>
          </p:cNvPr>
          <p:cNvSpPr/>
          <p:nvPr/>
        </p:nvSpPr>
        <p:spPr>
          <a:xfrm>
            <a:off x="1849126" y="5749021"/>
            <a:ext cx="2176558" cy="369332"/>
          </a:xfrm>
          <a:prstGeom prst="rect">
            <a:avLst/>
          </a:prstGeom>
        </p:spPr>
        <p:txBody>
          <a:bodyPr wrap="none">
            <a:spAutoFit/>
          </a:bodyPr>
          <a:lstStyle/>
          <a:p>
            <a:pPr algn="ctr"/>
            <a:r>
              <a:rPr lang="en-US" i="1" dirty="0"/>
              <a:t>LSB is at least address!</a:t>
            </a:r>
          </a:p>
        </p:txBody>
      </p:sp>
    </p:spTree>
    <p:extLst>
      <p:ext uri="{BB962C8B-B14F-4D97-AF65-F5344CB8AC3E}">
        <p14:creationId xmlns:p14="http://schemas.microsoft.com/office/powerpoint/2010/main" val="206804301"/>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2.96296E-6 L -0.38112 0.3831 " pathEditMode="relative" rAng="0" ptsTypes="AA">
                                      <p:cBhvr>
                                        <p:cTn id="6" dur="1000" fill="hold"/>
                                        <p:tgtEl>
                                          <p:spTgt spid="14"/>
                                        </p:tgtEl>
                                        <p:attrNameLst>
                                          <p:attrName>ppt_x</p:attrName>
                                          <p:attrName>ppt_y</p:attrName>
                                        </p:attrNameLst>
                                      </p:cBhvr>
                                      <p:rCtr x="-19062" y="19144"/>
                                    </p:animMotion>
                                  </p:childTnLst>
                                </p:cTn>
                              </p:par>
                            </p:childTnLst>
                          </p:cTn>
                        </p:par>
                        <p:par>
                          <p:cTn id="7" fill="hold">
                            <p:stCondLst>
                              <p:cond delay="1000"/>
                            </p:stCondLst>
                            <p:childTnLst>
                              <p:par>
                                <p:cTn id="8" presetID="42" presetClass="path" presetSubtype="0" accel="50000" decel="50000" fill="hold" grpId="0" nodeType="afterEffect">
                                  <p:stCondLst>
                                    <p:cond delay="0"/>
                                  </p:stCondLst>
                                  <p:childTnLst>
                                    <p:animMotion origin="layout" path="M 5E-6 2.96296E-6 L -0.29987 0.32152 " pathEditMode="relative" rAng="0" ptsTypes="AA">
                                      <p:cBhvr>
                                        <p:cTn id="9" dur="1000" fill="hold"/>
                                        <p:tgtEl>
                                          <p:spTgt spid="13"/>
                                        </p:tgtEl>
                                        <p:attrNameLst>
                                          <p:attrName>ppt_x</p:attrName>
                                          <p:attrName>ppt_y</p:attrName>
                                        </p:attrNameLst>
                                      </p:cBhvr>
                                      <p:rCtr x="-15000" y="16065"/>
                                    </p:animMotion>
                                  </p:childTnLst>
                                </p:cTn>
                              </p:par>
                            </p:childTnLst>
                          </p:cTn>
                        </p:par>
                        <p:par>
                          <p:cTn id="10" fill="hold">
                            <p:stCondLst>
                              <p:cond delay="2000"/>
                            </p:stCondLst>
                            <p:childTnLst>
                              <p:par>
                                <p:cTn id="11" presetID="42" presetClass="path" presetSubtype="0" accel="50000" decel="50000" fill="hold" grpId="0" nodeType="afterEffect">
                                  <p:stCondLst>
                                    <p:cond delay="0"/>
                                  </p:stCondLst>
                                  <p:childTnLst>
                                    <p:animMotion origin="layout" path="M 5E-6 2.96296E-6 L -0.21862 0.25995 " pathEditMode="relative" rAng="0" ptsTypes="AA">
                                      <p:cBhvr>
                                        <p:cTn id="12" dur="1000" fill="hold"/>
                                        <p:tgtEl>
                                          <p:spTgt spid="12"/>
                                        </p:tgtEl>
                                        <p:attrNameLst>
                                          <p:attrName>ppt_x</p:attrName>
                                          <p:attrName>ppt_y</p:attrName>
                                        </p:attrNameLst>
                                      </p:cBhvr>
                                      <p:rCtr x="-10938" y="12986"/>
                                    </p:animMotion>
                                  </p:childTnLst>
                                </p:cTn>
                              </p:par>
                            </p:childTnLst>
                          </p:cTn>
                        </p:par>
                        <p:par>
                          <p:cTn id="13" fill="hold">
                            <p:stCondLst>
                              <p:cond delay="3000"/>
                            </p:stCondLst>
                            <p:childTnLst>
                              <p:par>
                                <p:cTn id="14" presetID="42" presetClass="path" presetSubtype="0" accel="50000" decel="50000" fill="hold" grpId="0" nodeType="afterEffect">
                                  <p:stCondLst>
                                    <p:cond delay="0"/>
                                  </p:stCondLst>
                                  <p:childTnLst>
                                    <p:animMotion origin="layout" path="M 5E-6 2.96296E-6 L -0.13737 0.2 " pathEditMode="relative" rAng="0" ptsTypes="AA">
                                      <p:cBhvr>
                                        <p:cTn id="15" dur="1000" fill="hold"/>
                                        <p:tgtEl>
                                          <p:spTgt spid="4"/>
                                        </p:tgtEl>
                                        <p:attrNameLst>
                                          <p:attrName>ppt_x</p:attrName>
                                          <p:attrName>ppt_y</p:attrName>
                                        </p:attrNameLst>
                                      </p:cBhvr>
                                      <p:rCtr x="-6875" y="1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1C187A1-03AB-5246-9EA4-C5F85C944E32}"/>
              </a:ext>
            </a:extLst>
          </p:cNvPr>
          <p:cNvGrpSpPr/>
          <p:nvPr/>
        </p:nvGrpSpPr>
        <p:grpSpPr>
          <a:xfrm>
            <a:off x="4114800" y="2057400"/>
            <a:ext cx="3962400" cy="422677"/>
            <a:chOff x="6780654" y="516761"/>
            <a:chExt cx="3962400" cy="422677"/>
          </a:xfrm>
        </p:grpSpPr>
        <p:sp>
          <p:nvSpPr>
            <p:cNvPr id="42" name="Rectangle 41">
              <a:extLst>
                <a:ext uri="{FF2B5EF4-FFF2-40B4-BE49-F238E27FC236}">
                  <a16:creationId xmlns:a16="http://schemas.microsoft.com/office/drawing/2014/main" id="{516B6B64-A737-CD4A-9260-328F25EF9B41}"/>
                </a:ext>
              </a:extLst>
            </p:cNvPr>
            <p:cNvSpPr/>
            <p:nvPr/>
          </p:nvSpPr>
          <p:spPr>
            <a:xfrm>
              <a:off x="6780654" y="516761"/>
              <a:ext cx="990600" cy="42267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3</a:t>
              </a:r>
            </a:p>
          </p:txBody>
        </p:sp>
        <p:sp>
          <p:nvSpPr>
            <p:cNvPr id="54" name="Rectangle 53">
              <a:extLst>
                <a:ext uri="{FF2B5EF4-FFF2-40B4-BE49-F238E27FC236}">
                  <a16:creationId xmlns:a16="http://schemas.microsoft.com/office/drawing/2014/main" id="{DACACE0F-5B4D-AF41-8B85-EE2C13FC0B53}"/>
                </a:ext>
              </a:extLst>
            </p:cNvPr>
            <p:cNvSpPr/>
            <p:nvPr/>
          </p:nvSpPr>
          <p:spPr>
            <a:xfrm>
              <a:off x="7771254" y="516761"/>
              <a:ext cx="990600" cy="42267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2</a:t>
              </a:r>
            </a:p>
          </p:txBody>
        </p:sp>
        <p:sp>
          <p:nvSpPr>
            <p:cNvPr id="55" name="Rectangle 54">
              <a:extLst>
                <a:ext uri="{FF2B5EF4-FFF2-40B4-BE49-F238E27FC236}">
                  <a16:creationId xmlns:a16="http://schemas.microsoft.com/office/drawing/2014/main" id="{CA86CDC6-5998-A14D-B11C-BD603268F490}"/>
                </a:ext>
              </a:extLst>
            </p:cNvPr>
            <p:cNvSpPr/>
            <p:nvPr/>
          </p:nvSpPr>
          <p:spPr>
            <a:xfrm>
              <a:off x="8761854" y="516761"/>
              <a:ext cx="990600" cy="42267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1</a:t>
              </a:r>
            </a:p>
          </p:txBody>
        </p:sp>
        <p:sp>
          <p:nvSpPr>
            <p:cNvPr id="56" name="Rectangle 55">
              <a:extLst>
                <a:ext uri="{FF2B5EF4-FFF2-40B4-BE49-F238E27FC236}">
                  <a16:creationId xmlns:a16="http://schemas.microsoft.com/office/drawing/2014/main" id="{293A01C2-5054-764A-BB63-D8812EF765B5}"/>
                </a:ext>
              </a:extLst>
            </p:cNvPr>
            <p:cNvSpPr/>
            <p:nvPr/>
          </p:nvSpPr>
          <p:spPr>
            <a:xfrm>
              <a:off x="9752454" y="516761"/>
              <a:ext cx="990600" cy="42267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0</a:t>
              </a:r>
            </a:p>
          </p:txBody>
        </p:sp>
      </p:grpSp>
      <p:sp>
        <p:nvSpPr>
          <p:cNvPr id="2" name="Title 1">
            <a:extLst>
              <a:ext uri="{FF2B5EF4-FFF2-40B4-BE49-F238E27FC236}">
                <a16:creationId xmlns:a16="http://schemas.microsoft.com/office/drawing/2014/main" id="{BA9F9A71-2218-2543-A347-EE4C5C116C78}"/>
              </a:ext>
            </a:extLst>
          </p:cNvPr>
          <p:cNvSpPr>
            <a:spLocks noGrp="1"/>
          </p:cNvSpPr>
          <p:nvPr>
            <p:ph type="title"/>
          </p:nvPr>
        </p:nvSpPr>
        <p:spPr/>
        <p:txBody>
          <a:bodyPr/>
          <a:lstStyle/>
          <a:p>
            <a:r>
              <a:rPr lang="en-US" dirty="0"/>
              <a:t>Little Endian </a:t>
            </a:r>
            <a:r>
              <a:rPr lang="en-US" i="1" dirty="0"/>
              <a:t>vs</a:t>
            </a:r>
            <a:r>
              <a:rPr lang="en-US" dirty="0"/>
              <a:t> Big Endian</a:t>
            </a:r>
          </a:p>
        </p:txBody>
      </p:sp>
      <p:sp>
        <p:nvSpPr>
          <p:cNvPr id="3" name="Slide Number Placeholder 2">
            <a:extLst>
              <a:ext uri="{FF2B5EF4-FFF2-40B4-BE49-F238E27FC236}">
                <a16:creationId xmlns:a16="http://schemas.microsoft.com/office/drawing/2014/main" id="{D8D2B075-E61F-0244-82A5-7D9CCCB4C353}"/>
              </a:ext>
            </a:extLst>
          </p:cNvPr>
          <p:cNvSpPr>
            <a:spLocks noGrp="1"/>
          </p:cNvSpPr>
          <p:nvPr>
            <p:ph type="sldNum" sz="quarter" idx="12"/>
          </p:nvPr>
        </p:nvSpPr>
        <p:spPr/>
        <p:txBody>
          <a:bodyPr/>
          <a:lstStyle/>
          <a:p>
            <a:fld id="{EA7C8D44-3667-46F6-9772-CC52308E2A7F}" type="slidenum">
              <a:rPr kumimoji="0" lang="en-US" smtClean="0"/>
              <a:pPr/>
              <a:t>18</a:t>
            </a:fld>
            <a:endParaRPr kumimoji="0" lang="en-US" dirty="0"/>
          </a:p>
        </p:txBody>
      </p:sp>
      <p:sp>
        <p:nvSpPr>
          <p:cNvPr id="4" name="Rectangle 3">
            <a:extLst>
              <a:ext uri="{FF2B5EF4-FFF2-40B4-BE49-F238E27FC236}">
                <a16:creationId xmlns:a16="http://schemas.microsoft.com/office/drawing/2014/main" id="{C5553AB3-06AE-B540-8CE7-26F634E17044}"/>
              </a:ext>
            </a:extLst>
          </p:cNvPr>
          <p:cNvSpPr/>
          <p:nvPr/>
        </p:nvSpPr>
        <p:spPr>
          <a:xfrm>
            <a:off x="4114800" y="2057400"/>
            <a:ext cx="990600" cy="42267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3</a:t>
            </a:r>
          </a:p>
        </p:txBody>
      </p:sp>
      <p:sp>
        <p:nvSpPr>
          <p:cNvPr id="12" name="Rectangle 11">
            <a:extLst>
              <a:ext uri="{FF2B5EF4-FFF2-40B4-BE49-F238E27FC236}">
                <a16:creationId xmlns:a16="http://schemas.microsoft.com/office/drawing/2014/main" id="{F287E757-80C5-214B-863C-B7C3FCF3DACE}"/>
              </a:ext>
            </a:extLst>
          </p:cNvPr>
          <p:cNvSpPr/>
          <p:nvPr/>
        </p:nvSpPr>
        <p:spPr>
          <a:xfrm>
            <a:off x="5105400" y="2057400"/>
            <a:ext cx="990600" cy="42267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2</a:t>
            </a:r>
          </a:p>
        </p:txBody>
      </p:sp>
      <p:sp>
        <p:nvSpPr>
          <p:cNvPr id="13" name="Rectangle 12">
            <a:extLst>
              <a:ext uri="{FF2B5EF4-FFF2-40B4-BE49-F238E27FC236}">
                <a16:creationId xmlns:a16="http://schemas.microsoft.com/office/drawing/2014/main" id="{B50668F7-A1CF-204E-B8BF-D538371EFD6C}"/>
              </a:ext>
            </a:extLst>
          </p:cNvPr>
          <p:cNvSpPr/>
          <p:nvPr/>
        </p:nvSpPr>
        <p:spPr>
          <a:xfrm>
            <a:off x="6096000" y="2057400"/>
            <a:ext cx="990600" cy="42267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1</a:t>
            </a:r>
          </a:p>
        </p:txBody>
      </p:sp>
      <p:sp>
        <p:nvSpPr>
          <p:cNvPr id="14" name="Rectangle 13">
            <a:extLst>
              <a:ext uri="{FF2B5EF4-FFF2-40B4-BE49-F238E27FC236}">
                <a16:creationId xmlns:a16="http://schemas.microsoft.com/office/drawing/2014/main" id="{13FAEFC6-3F6F-BA4D-BE8E-373F8FED81BB}"/>
              </a:ext>
            </a:extLst>
          </p:cNvPr>
          <p:cNvSpPr/>
          <p:nvPr/>
        </p:nvSpPr>
        <p:spPr>
          <a:xfrm>
            <a:off x="7086600" y="2057400"/>
            <a:ext cx="990600" cy="42267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0</a:t>
            </a:r>
          </a:p>
        </p:txBody>
      </p:sp>
      <p:cxnSp>
        <p:nvCxnSpPr>
          <p:cNvPr id="11" name="Straight Connector 10">
            <a:extLst>
              <a:ext uri="{FF2B5EF4-FFF2-40B4-BE49-F238E27FC236}">
                <a16:creationId xmlns:a16="http://schemas.microsoft.com/office/drawing/2014/main" id="{D4B478AE-8C93-5742-820A-81A8158C74AE}"/>
              </a:ext>
            </a:extLst>
          </p:cNvPr>
          <p:cNvCxnSpPr>
            <a:cxnSpLocks/>
          </p:cNvCxnSpPr>
          <p:nvPr/>
        </p:nvCxnSpPr>
        <p:spPr>
          <a:xfrm>
            <a:off x="2439546" y="3195670"/>
            <a:ext cx="0" cy="2133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3198DEB-FC0D-6141-B803-A8770761C102}"/>
              </a:ext>
            </a:extLst>
          </p:cNvPr>
          <p:cNvCxnSpPr>
            <a:cxnSpLocks/>
          </p:cNvCxnSpPr>
          <p:nvPr/>
        </p:nvCxnSpPr>
        <p:spPr>
          <a:xfrm>
            <a:off x="3430146" y="3195670"/>
            <a:ext cx="0" cy="21336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0EF3BC2-90D8-5646-8748-3BC33CDA8510}"/>
              </a:ext>
            </a:extLst>
          </p:cNvPr>
          <p:cNvSpPr/>
          <p:nvPr/>
        </p:nvSpPr>
        <p:spPr>
          <a:xfrm>
            <a:off x="2439546" y="3429000"/>
            <a:ext cx="990600" cy="42267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3</a:t>
            </a:r>
          </a:p>
        </p:txBody>
      </p:sp>
      <p:sp>
        <p:nvSpPr>
          <p:cNvPr id="16" name="TextBox 15">
            <a:extLst>
              <a:ext uri="{FF2B5EF4-FFF2-40B4-BE49-F238E27FC236}">
                <a16:creationId xmlns:a16="http://schemas.microsoft.com/office/drawing/2014/main" id="{BF14A28E-0B32-ED49-B800-999693CC5F3A}"/>
              </a:ext>
            </a:extLst>
          </p:cNvPr>
          <p:cNvSpPr txBox="1"/>
          <p:nvPr/>
        </p:nvSpPr>
        <p:spPr>
          <a:xfrm>
            <a:off x="4310178" y="1673280"/>
            <a:ext cx="599844" cy="369332"/>
          </a:xfrm>
          <a:prstGeom prst="rect">
            <a:avLst/>
          </a:prstGeom>
          <a:noFill/>
        </p:spPr>
        <p:txBody>
          <a:bodyPr wrap="none" rtlCol="0">
            <a:spAutoFit/>
          </a:bodyPr>
          <a:lstStyle/>
          <a:p>
            <a:r>
              <a:rPr lang="en-US" dirty="0">
                <a:solidFill>
                  <a:schemeClr val="accent6"/>
                </a:solidFill>
              </a:rPr>
              <a:t>MSB</a:t>
            </a:r>
          </a:p>
        </p:txBody>
      </p:sp>
      <p:sp>
        <p:nvSpPr>
          <p:cNvPr id="20" name="TextBox 19">
            <a:extLst>
              <a:ext uri="{FF2B5EF4-FFF2-40B4-BE49-F238E27FC236}">
                <a16:creationId xmlns:a16="http://schemas.microsoft.com/office/drawing/2014/main" id="{BB0966DC-5394-BA45-B572-573CA201786F}"/>
              </a:ext>
            </a:extLst>
          </p:cNvPr>
          <p:cNvSpPr txBox="1"/>
          <p:nvPr/>
        </p:nvSpPr>
        <p:spPr>
          <a:xfrm>
            <a:off x="3510761" y="4768281"/>
            <a:ext cx="534121" cy="369332"/>
          </a:xfrm>
          <a:prstGeom prst="rect">
            <a:avLst/>
          </a:prstGeom>
          <a:noFill/>
        </p:spPr>
        <p:txBody>
          <a:bodyPr wrap="none" rtlCol="0">
            <a:spAutoFit/>
          </a:bodyPr>
          <a:lstStyle/>
          <a:p>
            <a:r>
              <a:rPr lang="en-US" dirty="0">
                <a:solidFill>
                  <a:schemeClr val="accent3"/>
                </a:solidFill>
              </a:rPr>
              <a:t>LSB</a:t>
            </a:r>
          </a:p>
        </p:txBody>
      </p:sp>
      <p:sp>
        <p:nvSpPr>
          <p:cNvPr id="21" name="Rectangle 20">
            <a:extLst>
              <a:ext uri="{FF2B5EF4-FFF2-40B4-BE49-F238E27FC236}">
                <a16:creationId xmlns:a16="http://schemas.microsoft.com/office/drawing/2014/main" id="{A3D79557-6BA5-3F40-A0ED-971C81B922BE}"/>
              </a:ext>
            </a:extLst>
          </p:cNvPr>
          <p:cNvSpPr/>
          <p:nvPr/>
        </p:nvSpPr>
        <p:spPr>
          <a:xfrm>
            <a:off x="2439546" y="3839793"/>
            <a:ext cx="990600" cy="42267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2</a:t>
            </a:r>
          </a:p>
        </p:txBody>
      </p:sp>
      <p:sp>
        <p:nvSpPr>
          <p:cNvPr id="22" name="Rectangle 21">
            <a:extLst>
              <a:ext uri="{FF2B5EF4-FFF2-40B4-BE49-F238E27FC236}">
                <a16:creationId xmlns:a16="http://schemas.microsoft.com/office/drawing/2014/main" id="{E526522A-A564-F043-8A5D-81B8AFACD477}"/>
              </a:ext>
            </a:extLst>
          </p:cNvPr>
          <p:cNvSpPr/>
          <p:nvPr/>
        </p:nvSpPr>
        <p:spPr>
          <a:xfrm>
            <a:off x="2442464" y="4267619"/>
            <a:ext cx="990600" cy="42267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1</a:t>
            </a:r>
          </a:p>
        </p:txBody>
      </p:sp>
      <p:sp>
        <p:nvSpPr>
          <p:cNvPr id="23" name="Rectangle 22">
            <a:extLst>
              <a:ext uri="{FF2B5EF4-FFF2-40B4-BE49-F238E27FC236}">
                <a16:creationId xmlns:a16="http://schemas.microsoft.com/office/drawing/2014/main" id="{79646872-17FD-8C4F-AE46-700CCBB6AB7A}"/>
              </a:ext>
            </a:extLst>
          </p:cNvPr>
          <p:cNvSpPr/>
          <p:nvPr/>
        </p:nvSpPr>
        <p:spPr>
          <a:xfrm>
            <a:off x="2439546" y="4690296"/>
            <a:ext cx="990600" cy="42267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0</a:t>
            </a:r>
          </a:p>
        </p:txBody>
      </p:sp>
      <p:sp>
        <p:nvSpPr>
          <p:cNvPr id="43" name="TextBox 42">
            <a:extLst>
              <a:ext uri="{FF2B5EF4-FFF2-40B4-BE49-F238E27FC236}">
                <a16:creationId xmlns:a16="http://schemas.microsoft.com/office/drawing/2014/main" id="{8C2625C0-0178-9544-9F6A-4BE835F72CA7}"/>
              </a:ext>
            </a:extLst>
          </p:cNvPr>
          <p:cNvSpPr txBox="1"/>
          <p:nvPr/>
        </p:nvSpPr>
        <p:spPr>
          <a:xfrm>
            <a:off x="2263829" y="5350984"/>
            <a:ext cx="1342034" cy="369332"/>
          </a:xfrm>
          <a:prstGeom prst="rect">
            <a:avLst/>
          </a:prstGeom>
          <a:noFill/>
        </p:spPr>
        <p:txBody>
          <a:bodyPr wrap="none" rtlCol="0">
            <a:spAutoFit/>
          </a:bodyPr>
          <a:lstStyle/>
          <a:p>
            <a:r>
              <a:rPr lang="en-US" dirty="0"/>
              <a:t>Little Endian</a:t>
            </a:r>
          </a:p>
        </p:txBody>
      </p:sp>
      <p:cxnSp>
        <p:nvCxnSpPr>
          <p:cNvPr id="44" name="Straight Connector 43">
            <a:extLst>
              <a:ext uri="{FF2B5EF4-FFF2-40B4-BE49-F238E27FC236}">
                <a16:creationId xmlns:a16="http://schemas.microsoft.com/office/drawing/2014/main" id="{53C2C889-D0FE-0A4E-960C-41BF8024A1D0}"/>
              </a:ext>
            </a:extLst>
          </p:cNvPr>
          <p:cNvCxnSpPr>
            <a:cxnSpLocks/>
          </p:cNvCxnSpPr>
          <p:nvPr/>
        </p:nvCxnSpPr>
        <p:spPr>
          <a:xfrm>
            <a:off x="8724328" y="3153518"/>
            <a:ext cx="0" cy="2133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88C9926-2D8D-744D-9635-511D2406E217}"/>
              </a:ext>
            </a:extLst>
          </p:cNvPr>
          <p:cNvCxnSpPr>
            <a:cxnSpLocks/>
          </p:cNvCxnSpPr>
          <p:nvPr/>
        </p:nvCxnSpPr>
        <p:spPr>
          <a:xfrm>
            <a:off x="9711753" y="3153518"/>
            <a:ext cx="0" cy="21336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817D9AB-0725-9D4F-A51A-0AC33AE7C903}"/>
              </a:ext>
            </a:extLst>
          </p:cNvPr>
          <p:cNvSpPr txBox="1"/>
          <p:nvPr/>
        </p:nvSpPr>
        <p:spPr>
          <a:xfrm>
            <a:off x="9752454" y="3153518"/>
            <a:ext cx="1121910" cy="307777"/>
          </a:xfrm>
          <a:prstGeom prst="rect">
            <a:avLst/>
          </a:prstGeom>
          <a:noFill/>
        </p:spPr>
        <p:txBody>
          <a:bodyPr wrap="none" rtlCol="0">
            <a:spAutoFit/>
          </a:bodyPr>
          <a:lstStyle/>
          <a:p>
            <a:r>
              <a:rPr lang="en-US" sz="1400" dirty="0"/>
              <a:t>High address</a:t>
            </a:r>
          </a:p>
        </p:txBody>
      </p:sp>
      <p:sp>
        <p:nvSpPr>
          <p:cNvPr id="51" name="TextBox 50">
            <a:extLst>
              <a:ext uri="{FF2B5EF4-FFF2-40B4-BE49-F238E27FC236}">
                <a16:creationId xmlns:a16="http://schemas.microsoft.com/office/drawing/2014/main" id="{4AC28B1F-C35A-824D-BA3D-5F7059A518C4}"/>
              </a:ext>
            </a:extLst>
          </p:cNvPr>
          <p:cNvSpPr txBox="1"/>
          <p:nvPr/>
        </p:nvSpPr>
        <p:spPr>
          <a:xfrm>
            <a:off x="9752454" y="4984619"/>
            <a:ext cx="1099340" cy="307777"/>
          </a:xfrm>
          <a:prstGeom prst="rect">
            <a:avLst/>
          </a:prstGeom>
          <a:noFill/>
        </p:spPr>
        <p:txBody>
          <a:bodyPr wrap="none" rtlCol="0">
            <a:spAutoFit/>
          </a:bodyPr>
          <a:lstStyle/>
          <a:p>
            <a:r>
              <a:rPr lang="en-US" sz="1400" dirty="0"/>
              <a:t>Low address</a:t>
            </a:r>
          </a:p>
        </p:txBody>
      </p:sp>
      <p:sp>
        <p:nvSpPr>
          <p:cNvPr id="52" name="TextBox 51">
            <a:extLst>
              <a:ext uri="{FF2B5EF4-FFF2-40B4-BE49-F238E27FC236}">
                <a16:creationId xmlns:a16="http://schemas.microsoft.com/office/drawing/2014/main" id="{346C211D-8C26-AC4F-84F5-AEAA54B9144C}"/>
              </a:ext>
            </a:extLst>
          </p:cNvPr>
          <p:cNvSpPr txBox="1"/>
          <p:nvPr/>
        </p:nvSpPr>
        <p:spPr>
          <a:xfrm>
            <a:off x="8586137" y="5287516"/>
            <a:ext cx="1342032" cy="369332"/>
          </a:xfrm>
          <a:prstGeom prst="rect">
            <a:avLst/>
          </a:prstGeom>
          <a:noFill/>
        </p:spPr>
        <p:txBody>
          <a:bodyPr wrap="square" rtlCol="0">
            <a:spAutoFit/>
          </a:bodyPr>
          <a:lstStyle/>
          <a:p>
            <a:pPr algn="ctr"/>
            <a:r>
              <a:rPr lang="en-US" dirty="0"/>
              <a:t>Big Endian</a:t>
            </a:r>
          </a:p>
        </p:txBody>
      </p:sp>
      <p:sp>
        <p:nvSpPr>
          <p:cNvPr id="53" name="TextBox 52">
            <a:extLst>
              <a:ext uri="{FF2B5EF4-FFF2-40B4-BE49-F238E27FC236}">
                <a16:creationId xmlns:a16="http://schemas.microsoft.com/office/drawing/2014/main" id="{876F1439-990C-A646-9B8D-E30682D0EE57}"/>
              </a:ext>
            </a:extLst>
          </p:cNvPr>
          <p:cNvSpPr txBox="1"/>
          <p:nvPr/>
        </p:nvSpPr>
        <p:spPr>
          <a:xfrm>
            <a:off x="7986293" y="4737057"/>
            <a:ext cx="599844" cy="369332"/>
          </a:xfrm>
          <a:prstGeom prst="rect">
            <a:avLst/>
          </a:prstGeom>
          <a:noFill/>
        </p:spPr>
        <p:txBody>
          <a:bodyPr wrap="none" rtlCol="0">
            <a:spAutoFit/>
          </a:bodyPr>
          <a:lstStyle/>
          <a:p>
            <a:r>
              <a:rPr lang="en-US" dirty="0">
                <a:solidFill>
                  <a:schemeClr val="accent6"/>
                </a:solidFill>
              </a:rPr>
              <a:t>MSB</a:t>
            </a:r>
          </a:p>
        </p:txBody>
      </p:sp>
      <p:sp>
        <p:nvSpPr>
          <p:cNvPr id="74" name="TextBox 73">
            <a:extLst>
              <a:ext uri="{FF2B5EF4-FFF2-40B4-BE49-F238E27FC236}">
                <a16:creationId xmlns:a16="http://schemas.microsoft.com/office/drawing/2014/main" id="{C1549DF4-1C38-1F4F-A70D-8FAAF9772963}"/>
              </a:ext>
            </a:extLst>
          </p:cNvPr>
          <p:cNvSpPr txBox="1"/>
          <p:nvPr/>
        </p:nvSpPr>
        <p:spPr>
          <a:xfrm>
            <a:off x="7314839" y="1664959"/>
            <a:ext cx="534121" cy="369332"/>
          </a:xfrm>
          <a:prstGeom prst="rect">
            <a:avLst/>
          </a:prstGeom>
          <a:noFill/>
        </p:spPr>
        <p:txBody>
          <a:bodyPr wrap="none" rtlCol="0">
            <a:spAutoFit/>
          </a:bodyPr>
          <a:lstStyle/>
          <a:p>
            <a:r>
              <a:rPr lang="en-US" dirty="0">
                <a:solidFill>
                  <a:schemeClr val="accent3"/>
                </a:solidFill>
              </a:rPr>
              <a:t>LSB</a:t>
            </a:r>
          </a:p>
        </p:txBody>
      </p:sp>
      <p:sp>
        <p:nvSpPr>
          <p:cNvPr id="75" name="Rectangle 74">
            <a:extLst>
              <a:ext uri="{FF2B5EF4-FFF2-40B4-BE49-F238E27FC236}">
                <a16:creationId xmlns:a16="http://schemas.microsoft.com/office/drawing/2014/main" id="{C662A4EF-9F38-9040-AF7A-296806F10A0A}"/>
              </a:ext>
            </a:extLst>
          </p:cNvPr>
          <p:cNvSpPr/>
          <p:nvPr/>
        </p:nvSpPr>
        <p:spPr>
          <a:xfrm>
            <a:off x="1849126" y="5749021"/>
            <a:ext cx="2176558" cy="369332"/>
          </a:xfrm>
          <a:prstGeom prst="rect">
            <a:avLst/>
          </a:prstGeom>
        </p:spPr>
        <p:txBody>
          <a:bodyPr wrap="none">
            <a:spAutoFit/>
          </a:bodyPr>
          <a:lstStyle/>
          <a:p>
            <a:pPr algn="ctr"/>
            <a:r>
              <a:rPr lang="en-US" i="1" dirty="0"/>
              <a:t>LSB is at least address!</a:t>
            </a:r>
          </a:p>
        </p:txBody>
      </p:sp>
      <p:sp>
        <p:nvSpPr>
          <p:cNvPr id="76" name="Rectangle 75">
            <a:extLst>
              <a:ext uri="{FF2B5EF4-FFF2-40B4-BE49-F238E27FC236}">
                <a16:creationId xmlns:a16="http://schemas.microsoft.com/office/drawing/2014/main" id="{743DF001-BD91-1646-942E-EAEA02026385}"/>
              </a:ext>
            </a:extLst>
          </p:cNvPr>
          <p:cNvSpPr/>
          <p:nvPr/>
        </p:nvSpPr>
        <p:spPr>
          <a:xfrm>
            <a:off x="8123189" y="5725632"/>
            <a:ext cx="2267929" cy="369332"/>
          </a:xfrm>
          <a:prstGeom prst="rect">
            <a:avLst/>
          </a:prstGeom>
        </p:spPr>
        <p:txBody>
          <a:bodyPr wrap="none">
            <a:spAutoFit/>
          </a:bodyPr>
          <a:lstStyle/>
          <a:p>
            <a:pPr algn="ctr"/>
            <a:r>
              <a:rPr lang="en-US" i="1" dirty="0"/>
              <a:t>MSB is at least address!</a:t>
            </a:r>
          </a:p>
        </p:txBody>
      </p:sp>
      <p:sp>
        <p:nvSpPr>
          <p:cNvPr id="33" name="TextBox 32">
            <a:extLst>
              <a:ext uri="{FF2B5EF4-FFF2-40B4-BE49-F238E27FC236}">
                <a16:creationId xmlns:a16="http://schemas.microsoft.com/office/drawing/2014/main" id="{F49EFD40-5A50-114B-B1AA-1C2CFE0BDBDC}"/>
              </a:ext>
            </a:extLst>
          </p:cNvPr>
          <p:cNvSpPr txBox="1"/>
          <p:nvPr/>
        </p:nvSpPr>
        <p:spPr>
          <a:xfrm>
            <a:off x="1015754" y="3102228"/>
            <a:ext cx="1121910" cy="307777"/>
          </a:xfrm>
          <a:prstGeom prst="rect">
            <a:avLst/>
          </a:prstGeom>
          <a:noFill/>
        </p:spPr>
        <p:txBody>
          <a:bodyPr wrap="none" rtlCol="0">
            <a:spAutoFit/>
          </a:bodyPr>
          <a:lstStyle/>
          <a:p>
            <a:r>
              <a:rPr lang="en-US" sz="1400" dirty="0"/>
              <a:t>High address</a:t>
            </a:r>
          </a:p>
        </p:txBody>
      </p:sp>
      <p:sp>
        <p:nvSpPr>
          <p:cNvPr id="34" name="TextBox 33">
            <a:extLst>
              <a:ext uri="{FF2B5EF4-FFF2-40B4-BE49-F238E27FC236}">
                <a16:creationId xmlns:a16="http://schemas.microsoft.com/office/drawing/2014/main" id="{6F692359-55CE-5648-89FB-3595C58F32EA}"/>
              </a:ext>
            </a:extLst>
          </p:cNvPr>
          <p:cNvSpPr txBox="1"/>
          <p:nvPr/>
        </p:nvSpPr>
        <p:spPr>
          <a:xfrm>
            <a:off x="1013548" y="5043207"/>
            <a:ext cx="1099340" cy="307777"/>
          </a:xfrm>
          <a:prstGeom prst="rect">
            <a:avLst/>
          </a:prstGeom>
          <a:noFill/>
        </p:spPr>
        <p:txBody>
          <a:bodyPr wrap="none" rtlCol="0">
            <a:spAutoFit/>
          </a:bodyPr>
          <a:lstStyle/>
          <a:p>
            <a:r>
              <a:rPr lang="en-US" sz="1400" dirty="0"/>
              <a:t>Low address</a:t>
            </a:r>
          </a:p>
        </p:txBody>
      </p:sp>
    </p:spTree>
    <p:extLst>
      <p:ext uri="{BB962C8B-B14F-4D97-AF65-F5344CB8AC3E}">
        <p14:creationId xmlns:p14="http://schemas.microsoft.com/office/powerpoint/2010/main" val="1126188160"/>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325 0.00162 L 0.37813 0.38032 " pathEditMode="relative" rAng="0" ptsTypes="AA">
                                      <p:cBhvr>
                                        <p:cTn id="6" dur="1000" fill="hold"/>
                                        <p:tgtEl>
                                          <p:spTgt spid="4"/>
                                        </p:tgtEl>
                                        <p:attrNameLst>
                                          <p:attrName>ppt_x</p:attrName>
                                          <p:attrName>ppt_y</p:attrName>
                                        </p:attrNameLst>
                                      </p:cBhvr>
                                      <p:rCtr x="19062" y="18935"/>
                                    </p:animMotion>
                                  </p:childTnLst>
                                </p:cTn>
                              </p:par>
                            </p:childTnLst>
                          </p:cTn>
                        </p:par>
                        <p:par>
                          <p:cTn id="7" fill="hold">
                            <p:stCondLst>
                              <p:cond delay="1000"/>
                            </p:stCondLst>
                            <p:childTnLst>
                              <p:par>
                                <p:cTn id="8" presetID="1" presetClass="entr" presetSubtype="0" fill="hold" grpId="0" nodeType="afterEffect">
                                  <p:stCondLst>
                                    <p:cond delay="0"/>
                                  </p:stCondLst>
                                  <p:childTnLst>
                                    <p:set>
                                      <p:cBhvr>
                                        <p:cTn id="9" dur="1" fill="hold">
                                          <p:stCondLst>
                                            <p:cond delay="0"/>
                                          </p:stCondLst>
                                        </p:cTn>
                                        <p:tgtEl>
                                          <p:spTgt spid="53"/>
                                        </p:tgtEl>
                                        <p:attrNameLst>
                                          <p:attrName>style.visibility</p:attrName>
                                        </p:attrNameLst>
                                      </p:cBhvr>
                                      <p:to>
                                        <p:strVal val="visible"/>
                                      </p:to>
                                    </p:set>
                                  </p:childTnLst>
                                </p:cTn>
                              </p:par>
                            </p:childTnLst>
                          </p:cTn>
                        </p:par>
                        <p:par>
                          <p:cTn id="10" fill="hold">
                            <p:stCondLst>
                              <p:cond delay="1000"/>
                            </p:stCondLst>
                            <p:childTnLst>
                              <p:par>
                                <p:cTn id="11" presetID="42" presetClass="path" presetSubtype="0" accel="50000" decel="50000" fill="hold" grpId="0" nodeType="afterEffect">
                                  <p:stCondLst>
                                    <p:cond delay="0"/>
                                  </p:stCondLst>
                                  <p:childTnLst>
                                    <p:animMotion origin="layout" path="M 5E-6 2.96296E-6 L 0.29688 0.31921 " pathEditMode="relative" rAng="0" ptsTypes="AA">
                                      <p:cBhvr>
                                        <p:cTn id="12" dur="1000" fill="hold"/>
                                        <p:tgtEl>
                                          <p:spTgt spid="12"/>
                                        </p:tgtEl>
                                        <p:attrNameLst>
                                          <p:attrName>ppt_x</p:attrName>
                                          <p:attrName>ppt_y</p:attrName>
                                        </p:attrNameLst>
                                      </p:cBhvr>
                                      <p:rCtr x="14844" y="15949"/>
                                    </p:animMotion>
                                  </p:childTnLst>
                                </p:cTn>
                              </p:par>
                            </p:childTnLst>
                          </p:cTn>
                        </p:par>
                        <p:par>
                          <p:cTn id="13" fill="hold">
                            <p:stCondLst>
                              <p:cond delay="2000"/>
                            </p:stCondLst>
                            <p:childTnLst>
                              <p:par>
                                <p:cTn id="14" presetID="42" presetClass="path" presetSubtype="0" accel="50000" decel="50000" fill="hold" grpId="0" nodeType="afterEffect">
                                  <p:stCondLst>
                                    <p:cond delay="0"/>
                                  </p:stCondLst>
                                  <p:childTnLst>
                                    <p:animMotion origin="layout" path="M 5E-6 2.96296E-6 L 0.21563 0.25717 " pathEditMode="relative" rAng="0" ptsTypes="AA">
                                      <p:cBhvr>
                                        <p:cTn id="15" dur="1000" fill="hold"/>
                                        <p:tgtEl>
                                          <p:spTgt spid="13"/>
                                        </p:tgtEl>
                                        <p:attrNameLst>
                                          <p:attrName>ppt_x</p:attrName>
                                          <p:attrName>ppt_y</p:attrName>
                                        </p:attrNameLst>
                                      </p:cBhvr>
                                      <p:rCtr x="10781" y="12847"/>
                                    </p:animMotion>
                                  </p:childTnLst>
                                </p:cTn>
                              </p:par>
                            </p:childTnLst>
                          </p:cTn>
                        </p:par>
                        <p:par>
                          <p:cTn id="16" fill="hold">
                            <p:stCondLst>
                              <p:cond delay="3000"/>
                            </p:stCondLst>
                            <p:childTnLst>
                              <p:par>
                                <p:cTn id="17" presetID="42" presetClass="path" presetSubtype="0" accel="50000" decel="50000" fill="hold" grpId="0" nodeType="afterEffect">
                                  <p:stCondLst>
                                    <p:cond delay="0"/>
                                  </p:stCondLst>
                                  <p:childTnLst>
                                    <p:animMotion origin="layout" path="M 5E-6 2.96296E-6 L 0.13438 0.19352 " pathEditMode="relative" rAng="0" ptsTypes="AA">
                                      <p:cBhvr>
                                        <p:cTn id="18" dur="1000" fill="hold"/>
                                        <p:tgtEl>
                                          <p:spTgt spid="14"/>
                                        </p:tgtEl>
                                        <p:attrNameLst>
                                          <p:attrName>ppt_x</p:attrName>
                                          <p:attrName>ppt_y</p:attrName>
                                        </p:attrNameLst>
                                      </p:cBhvr>
                                      <p:rCtr x="6719" y="96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5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9A71-2218-2543-A347-EE4C5C116C78}"/>
              </a:ext>
            </a:extLst>
          </p:cNvPr>
          <p:cNvSpPr>
            <a:spLocks noGrp="1"/>
          </p:cNvSpPr>
          <p:nvPr>
            <p:ph type="title"/>
          </p:nvPr>
        </p:nvSpPr>
        <p:spPr/>
        <p:txBody>
          <a:bodyPr/>
          <a:lstStyle/>
          <a:p>
            <a:r>
              <a:rPr lang="en-US" dirty="0"/>
              <a:t>Little Endian </a:t>
            </a:r>
            <a:r>
              <a:rPr lang="en-US" i="1" dirty="0"/>
              <a:t>vs</a:t>
            </a:r>
            <a:r>
              <a:rPr lang="en-US" dirty="0"/>
              <a:t> Big Endian</a:t>
            </a:r>
          </a:p>
        </p:txBody>
      </p:sp>
      <p:sp>
        <p:nvSpPr>
          <p:cNvPr id="3" name="Slide Number Placeholder 2">
            <a:extLst>
              <a:ext uri="{FF2B5EF4-FFF2-40B4-BE49-F238E27FC236}">
                <a16:creationId xmlns:a16="http://schemas.microsoft.com/office/drawing/2014/main" id="{D8D2B075-E61F-0244-82A5-7D9CCCB4C353}"/>
              </a:ext>
            </a:extLst>
          </p:cNvPr>
          <p:cNvSpPr>
            <a:spLocks noGrp="1"/>
          </p:cNvSpPr>
          <p:nvPr>
            <p:ph type="sldNum" sz="quarter" idx="12"/>
          </p:nvPr>
        </p:nvSpPr>
        <p:spPr/>
        <p:txBody>
          <a:bodyPr/>
          <a:lstStyle/>
          <a:p>
            <a:fld id="{EA7C8D44-3667-46F6-9772-CC52308E2A7F}" type="slidenum">
              <a:rPr kumimoji="0" lang="en-US" smtClean="0"/>
              <a:pPr/>
              <a:t>19</a:t>
            </a:fld>
            <a:endParaRPr kumimoji="0" lang="en-US" dirty="0"/>
          </a:p>
        </p:txBody>
      </p:sp>
      <p:sp>
        <p:nvSpPr>
          <p:cNvPr id="4" name="Rectangle 3">
            <a:extLst>
              <a:ext uri="{FF2B5EF4-FFF2-40B4-BE49-F238E27FC236}">
                <a16:creationId xmlns:a16="http://schemas.microsoft.com/office/drawing/2014/main" id="{C5553AB3-06AE-B540-8CE7-26F634E17044}"/>
              </a:ext>
            </a:extLst>
          </p:cNvPr>
          <p:cNvSpPr/>
          <p:nvPr/>
        </p:nvSpPr>
        <p:spPr>
          <a:xfrm>
            <a:off x="4114800" y="2057400"/>
            <a:ext cx="990600" cy="42267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3</a:t>
            </a:r>
          </a:p>
        </p:txBody>
      </p:sp>
      <p:sp>
        <p:nvSpPr>
          <p:cNvPr id="12" name="Rectangle 11">
            <a:extLst>
              <a:ext uri="{FF2B5EF4-FFF2-40B4-BE49-F238E27FC236}">
                <a16:creationId xmlns:a16="http://schemas.microsoft.com/office/drawing/2014/main" id="{F287E757-80C5-214B-863C-B7C3FCF3DACE}"/>
              </a:ext>
            </a:extLst>
          </p:cNvPr>
          <p:cNvSpPr/>
          <p:nvPr/>
        </p:nvSpPr>
        <p:spPr>
          <a:xfrm>
            <a:off x="5105400" y="2057400"/>
            <a:ext cx="990600" cy="42267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2</a:t>
            </a:r>
          </a:p>
        </p:txBody>
      </p:sp>
      <p:sp>
        <p:nvSpPr>
          <p:cNvPr id="13" name="Rectangle 12">
            <a:extLst>
              <a:ext uri="{FF2B5EF4-FFF2-40B4-BE49-F238E27FC236}">
                <a16:creationId xmlns:a16="http://schemas.microsoft.com/office/drawing/2014/main" id="{B50668F7-A1CF-204E-B8BF-D538371EFD6C}"/>
              </a:ext>
            </a:extLst>
          </p:cNvPr>
          <p:cNvSpPr/>
          <p:nvPr/>
        </p:nvSpPr>
        <p:spPr>
          <a:xfrm>
            <a:off x="6096000" y="2057400"/>
            <a:ext cx="990600" cy="42267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1</a:t>
            </a:r>
          </a:p>
        </p:txBody>
      </p:sp>
      <p:sp>
        <p:nvSpPr>
          <p:cNvPr id="14" name="Rectangle 13">
            <a:extLst>
              <a:ext uri="{FF2B5EF4-FFF2-40B4-BE49-F238E27FC236}">
                <a16:creationId xmlns:a16="http://schemas.microsoft.com/office/drawing/2014/main" id="{13FAEFC6-3F6F-BA4D-BE8E-373F8FED81BB}"/>
              </a:ext>
            </a:extLst>
          </p:cNvPr>
          <p:cNvSpPr/>
          <p:nvPr/>
        </p:nvSpPr>
        <p:spPr>
          <a:xfrm>
            <a:off x="7086600" y="2057400"/>
            <a:ext cx="990600" cy="42267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0</a:t>
            </a:r>
          </a:p>
        </p:txBody>
      </p:sp>
      <p:cxnSp>
        <p:nvCxnSpPr>
          <p:cNvPr id="11" name="Straight Connector 10">
            <a:extLst>
              <a:ext uri="{FF2B5EF4-FFF2-40B4-BE49-F238E27FC236}">
                <a16:creationId xmlns:a16="http://schemas.microsoft.com/office/drawing/2014/main" id="{D4B478AE-8C93-5742-820A-81A8158C74AE}"/>
              </a:ext>
            </a:extLst>
          </p:cNvPr>
          <p:cNvCxnSpPr>
            <a:cxnSpLocks/>
          </p:cNvCxnSpPr>
          <p:nvPr/>
        </p:nvCxnSpPr>
        <p:spPr>
          <a:xfrm>
            <a:off x="2439546" y="3195670"/>
            <a:ext cx="0" cy="2133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3198DEB-FC0D-6141-B803-A8770761C102}"/>
              </a:ext>
            </a:extLst>
          </p:cNvPr>
          <p:cNvCxnSpPr>
            <a:cxnSpLocks/>
          </p:cNvCxnSpPr>
          <p:nvPr/>
        </p:nvCxnSpPr>
        <p:spPr>
          <a:xfrm>
            <a:off x="3430146" y="3195670"/>
            <a:ext cx="0" cy="21336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0EF3BC2-90D8-5646-8748-3BC33CDA8510}"/>
              </a:ext>
            </a:extLst>
          </p:cNvPr>
          <p:cNvSpPr/>
          <p:nvPr/>
        </p:nvSpPr>
        <p:spPr>
          <a:xfrm>
            <a:off x="2439546" y="3429000"/>
            <a:ext cx="990600" cy="42267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3</a:t>
            </a:r>
          </a:p>
        </p:txBody>
      </p:sp>
      <p:sp>
        <p:nvSpPr>
          <p:cNvPr id="16" name="TextBox 15">
            <a:extLst>
              <a:ext uri="{FF2B5EF4-FFF2-40B4-BE49-F238E27FC236}">
                <a16:creationId xmlns:a16="http://schemas.microsoft.com/office/drawing/2014/main" id="{BF14A28E-0B32-ED49-B800-999693CC5F3A}"/>
              </a:ext>
            </a:extLst>
          </p:cNvPr>
          <p:cNvSpPr txBox="1"/>
          <p:nvPr/>
        </p:nvSpPr>
        <p:spPr>
          <a:xfrm>
            <a:off x="4310178" y="1673280"/>
            <a:ext cx="599844" cy="369332"/>
          </a:xfrm>
          <a:prstGeom prst="rect">
            <a:avLst/>
          </a:prstGeom>
          <a:noFill/>
        </p:spPr>
        <p:txBody>
          <a:bodyPr wrap="none" rtlCol="0">
            <a:spAutoFit/>
          </a:bodyPr>
          <a:lstStyle/>
          <a:p>
            <a:r>
              <a:rPr lang="en-US" dirty="0">
                <a:solidFill>
                  <a:schemeClr val="accent6"/>
                </a:solidFill>
              </a:rPr>
              <a:t>MSB</a:t>
            </a:r>
          </a:p>
        </p:txBody>
      </p:sp>
      <p:sp>
        <p:nvSpPr>
          <p:cNvPr id="20" name="TextBox 19">
            <a:extLst>
              <a:ext uri="{FF2B5EF4-FFF2-40B4-BE49-F238E27FC236}">
                <a16:creationId xmlns:a16="http://schemas.microsoft.com/office/drawing/2014/main" id="{BB0966DC-5394-BA45-B572-573CA201786F}"/>
              </a:ext>
            </a:extLst>
          </p:cNvPr>
          <p:cNvSpPr txBox="1"/>
          <p:nvPr/>
        </p:nvSpPr>
        <p:spPr>
          <a:xfrm>
            <a:off x="3510761" y="4768281"/>
            <a:ext cx="534121" cy="369332"/>
          </a:xfrm>
          <a:prstGeom prst="rect">
            <a:avLst/>
          </a:prstGeom>
          <a:noFill/>
        </p:spPr>
        <p:txBody>
          <a:bodyPr wrap="none" rtlCol="0">
            <a:spAutoFit/>
          </a:bodyPr>
          <a:lstStyle/>
          <a:p>
            <a:r>
              <a:rPr lang="en-US" dirty="0">
                <a:solidFill>
                  <a:schemeClr val="accent3"/>
                </a:solidFill>
              </a:rPr>
              <a:t>LSB</a:t>
            </a:r>
          </a:p>
        </p:txBody>
      </p:sp>
      <p:sp>
        <p:nvSpPr>
          <p:cNvPr id="21" name="Rectangle 20">
            <a:extLst>
              <a:ext uri="{FF2B5EF4-FFF2-40B4-BE49-F238E27FC236}">
                <a16:creationId xmlns:a16="http://schemas.microsoft.com/office/drawing/2014/main" id="{A3D79557-6BA5-3F40-A0ED-971C81B922BE}"/>
              </a:ext>
            </a:extLst>
          </p:cNvPr>
          <p:cNvSpPr/>
          <p:nvPr/>
        </p:nvSpPr>
        <p:spPr>
          <a:xfrm>
            <a:off x="2439546" y="3839793"/>
            <a:ext cx="990600" cy="42267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2</a:t>
            </a:r>
          </a:p>
        </p:txBody>
      </p:sp>
      <p:sp>
        <p:nvSpPr>
          <p:cNvPr id="22" name="Rectangle 21">
            <a:extLst>
              <a:ext uri="{FF2B5EF4-FFF2-40B4-BE49-F238E27FC236}">
                <a16:creationId xmlns:a16="http://schemas.microsoft.com/office/drawing/2014/main" id="{E526522A-A564-F043-8A5D-81B8AFACD477}"/>
              </a:ext>
            </a:extLst>
          </p:cNvPr>
          <p:cNvSpPr/>
          <p:nvPr/>
        </p:nvSpPr>
        <p:spPr>
          <a:xfrm>
            <a:off x="2442464" y="4267619"/>
            <a:ext cx="990600" cy="42267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1</a:t>
            </a:r>
          </a:p>
        </p:txBody>
      </p:sp>
      <p:sp>
        <p:nvSpPr>
          <p:cNvPr id="23" name="Rectangle 22">
            <a:extLst>
              <a:ext uri="{FF2B5EF4-FFF2-40B4-BE49-F238E27FC236}">
                <a16:creationId xmlns:a16="http://schemas.microsoft.com/office/drawing/2014/main" id="{79646872-17FD-8C4F-AE46-700CCBB6AB7A}"/>
              </a:ext>
            </a:extLst>
          </p:cNvPr>
          <p:cNvSpPr/>
          <p:nvPr/>
        </p:nvSpPr>
        <p:spPr>
          <a:xfrm>
            <a:off x="2439546" y="4690296"/>
            <a:ext cx="990600" cy="42267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0</a:t>
            </a:r>
          </a:p>
        </p:txBody>
      </p:sp>
      <p:sp>
        <p:nvSpPr>
          <p:cNvPr id="30" name="TextBox 29">
            <a:extLst>
              <a:ext uri="{FF2B5EF4-FFF2-40B4-BE49-F238E27FC236}">
                <a16:creationId xmlns:a16="http://schemas.microsoft.com/office/drawing/2014/main" id="{B2D7FABE-BA42-1649-A7A0-4E9EB915E808}"/>
              </a:ext>
            </a:extLst>
          </p:cNvPr>
          <p:cNvSpPr txBox="1"/>
          <p:nvPr/>
        </p:nvSpPr>
        <p:spPr>
          <a:xfrm>
            <a:off x="1317635" y="3195670"/>
            <a:ext cx="1121910" cy="307777"/>
          </a:xfrm>
          <a:prstGeom prst="rect">
            <a:avLst/>
          </a:prstGeom>
          <a:noFill/>
        </p:spPr>
        <p:txBody>
          <a:bodyPr wrap="none" rtlCol="0">
            <a:spAutoFit/>
          </a:bodyPr>
          <a:lstStyle/>
          <a:p>
            <a:r>
              <a:rPr lang="en-US" sz="1400" dirty="0"/>
              <a:t>High address</a:t>
            </a:r>
          </a:p>
        </p:txBody>
      </p:sp>
      <p:sp>
        <p:nvSpPr>
          <p:cNvPr id="31" name="TextBox 30">
            <a:extLst>
              <a:ext uri="{FF2B5EF4-FFF2-40B4-BE49-F238E27FC236}">
                <a16:creationId xmlns:a16="http://schemas.microsoft.com/office/drawing/2014/main" id="{43354109-814D-8049-BDA8-EF2CB0E13ABB}"/>
              </a:ext>
            </a:extLst>
          </p:cNvPr>
          <p:cNvSpPr txBox="1"/>
          <p:nvPr/>
        </p:nvSpPr>
        <p:spPr>
          <a:xfrm>
            <a:off x="1337289" y="5020005"/>
            <a:ext cx="1099340" cy="307777"/>
          </a:xfrm>
          <a:prstGeom prst="rect">
            <a:avLst/>
          </a:prstGeom>
          <a:noFill/>
        </p:spPr>
        <p:txBody>
          <a:bodyPr wrap="none" rtlCol="0">
            <a:spAutoFit/>
          </a:bodyPr>
          <a:lstStyle/>
          <a:p>
            <a:r>
              <a:rPr lang="en-US" sz="1400" dirty="0"/>
              <a:t>Low address</a:t>
            </a:r>
          </a:p>
        </p:txBody>
      </p:sp>
      <p:cxnSp>
        <p:nvCxnSpPr>
          <p:cNvPr id="33" name="Straight Connector 32">
            <a:extLst>
              <a:ext uri="{FF2B5EF4-FFF2-40B4-BE49-F238E27FC236}">
                <a16:creationId xmlns:a16="http://schemas.microsoft.com/office/drawing/2014/main" id="{2D04BBBF-B4E5-7743-A732-B3A2B4692B33}"/>
              </a:ext>
            </a:extLst>
          </p:cNvPr>
          <p:cNvCxnSpPr>
            <a:stCxn id="4" idx="2"/>
            <a:endCxn id="19" idx="3"/>
          </p:cNvCxnSpPr>
          <p:nvPr/>
        </p:nvCxnSpPr>
        <p:spPr>
          <a:xfrm flipH="1">
            <a:off x="3430146" y="2480077"/>
            <a:ext cx="1179954" cy="1160262"/>
          </a:xfrm>
          <a:prstGeom prst="line">
            <a:avLst/>
          </a:prstGeom>
          <a:ln w="28575">
            <a:solidFill>
              <a:schemeClr val="accent6"/>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4B6A37D-2AC8-824B-AF52-7E334B9F6574}"/>
              </a:ext>
            </a:extLst>
          </p:cNvPr>
          <p:cNvCxnSpPr>
            <a:cxnSpLocks/>
            <a:stCxn id="12" idx="2"/>
            <a:endCxn id="21" idx="3"/>
          </p:cNvCxnSpPr>
          <p:nvPr/>
        </p:nvCxnSpPr>
        <p:spPr>
          <a:xfrm flipH="1">
            <a:off x="3430146" y="2480077"/>
            <a:ext cx="2170554" cy="1571055"/>
          </a:xfrm>
          <a:prstGeom prst="line">
            <a:avLst/>
          </a:prstGeom>
          <a:ln w="28575">
            <a:solidFill>
              <a:schemeClr val="accent5"/>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356C853-358A-E44E-9130-11E98686993B}"/>
              </a:ext>
            </a:extLst>
          </p:cNvPr>
          <p:cNvCxnSpPr>
            <a:cxnSpLocks/>
            <a:stCxn id="13" idx="2"/>
            <a:endCxn id="22" idx="3"/>
          </p:cNvCxnSpPr>
          <p:nvPr/>
        </p:nvCxnSpPr>
        <p:spPr>
          <a:xfrm flipH="1">
            <a:off x="3433064" y="2480077"/>
            <a:ext cx="3158236" cy="1998881"/>
          </a:xfrm>
          <a:prstGeom prst="line">
            <a:avLst/>
          </a:prstGeom>
          <a:ln w="28575">
            <a:solidFill>
              <a:schemeClr val="accent4"/>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4C05AE4-E9D2-4D4E-9E75-4315490335D7}"/>
              </a:ext>
            </a:extLst>
          </p:cNvPr>
          <p:cNvCxnSpPr>
            <a:cxnSpLocks/>
            <a:stCxn id="14" idx="2"/>
            <a:endCxn id="23" idx="3"/>
          </p:cNvCxnSpPr>
          <p:nvPr/>
        </p:nvCxnSpPr>
        <p:spPr>
          <a:xfrm flipH="1">
            <a:off x="3430146" y="2480077"/>
            <a:ext cx="4151754" cy="2421558"/>
          </a:xfrm>
          <a:prstGeom prst="line">
            <a:avLst/>
          </a:prstGeom>
          <a:ln w="28575">
            <a:solidFill>
              <a:schemeClr val="accent3"/>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8C2625C0-0178-9544-9F6A-4BE835F72CA7}"/>
              </a:ext>
            </a:extLst>
          </p:cNvPr>
          <p:cNvSpPr txBox="1"/>
          <p:nvPr/>
        </p:nvSpPr>
        <p:spPr>
          <a:xfrm>
            <a:off x="2263829" y="5350984"/>
            <a:ext cx="1342034" cy="369332"/>
          </a:xfrm>
          <a:prstGeom prst="rect">
            <a:avLst/>
          </a:prstGeom>
          <a:noFill/>
        </p:spPr>
        <p:txBody>
          <a:bodyPr wrap="none" rtlCol="0">
            <a:spAutoFit/>
          </a:bodyPr>
          <a:lstStyle/>
          <a:p>
            <a:r>
              <a:rPr lang="en-US" dirty="0"/>
              <a:t>Little Endian</a:t>
            </a:r>
          </a:p>
        </p:txBody>
      </p:sp>
      <p:cxnSp>
        <p:nvCxnSpPr>
          <p:cNvPr id="44" name="Straight Connector 43">
            <a:extLst>
              <a:ext uri="{FF2B5EF4-FFF2-40B4-BE49-F238E27FC236}">
                <a16:creationId xmlns:a16="http://schemas.microsoft.com/office/drawing/2014/main" id="{53C2C889-D0FE-0A4E-960C-41BF8024A1D0}"/>
              </a:ext>
            </a:extLst>
          </p:cNvPr>
          <p:cNvCxnSpPr>
            <a:cxnSpLocks/>
          </p:cNvCxnSpPr>
          <p:nvPr/>
        </p:nvCxnSpPr>
        <p:spPr>
          <a:xfrm>
            <a:off x="8761854" y="3159524"/>
            <a:ext cx="0" cy="21336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88C9926-2D8D-744D-9635-511D2406E217}"/>
              </a:ext>
            </a:extLst>
          </p:cNvPr>
          <p:cNvCxnSpPr>
            <a:cxnSpLocks/>
          </p:cNvCxnSpPr>
          <p:nvPr/>
        </p:nvCxnSpPr>
        <p:spPr>
          <a:xfrm>
            <a:off x="9752454" y="3159524"/>
            <a:ext cx="0" cy="21336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4C25CD1C-2DE0-1142-A53B-A121C1883347}"/>
              </a:ext>
            </a:extLst>
          </p:cNvPr>
          <p:cNvSpPr/>
          <p:nvPr/>
        </p:nvSpPr>
        <p:spPr>
          <a:xfrm>
            <a:off x="8761854" y="4660994"/>
            <a:ext cx="990600" cy="42267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3</a:t>
            </a:r>
          </a:p>
        </p:txBody>
      </p:sp>
      <p:sp>
        <p:nvSpPr>
          <p:cNvPr id="47" name="Rectangle 46">
            <a:extLst>
              <a:ext uri="{FF2B5EF4-FFF2-40B4-BE49-F238E27FC236}">
                <a16:creationId xmlns:a16="http://schemas.microsoft.com/office/drawing/2014/main" id="{F4123A1F-E642-BD4C-AF23-4173764BA482}"/>
              </a:ext>
            </a:extLst>
          </p:cNvPr>
          <p:cNvSpPr/>
          <p:nvPr/>
        </p:nvSpPr>
        <p:spPr>
          <a:xfrm>
            <a:off x="8761854" y="4235314"/>
            <a:ext cx="990600" cy="42267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2</a:t>
            </a:r>
          </a:p>
        </p:txBody>
      </p:sp>
      <p:sp>
        <p:nvSpPr>
          <p:cNvPr id="48" name="Rectangle 47">
            <a:extLst>
              <a:ext uri="{FF2B5EF4-FFF2-40B4-BE49-F238E27FC236}">
                <a16:creationId xmlns:a16="http://schemas.microsoft.com/office/drawing/2014/main" id="{6058D9FC-C095-0149-BC5D-01CA02667BF3}"/>
              </a:ext>
            </a:extLst>
          </p:cNvPr>
          <p:cNvSpPr/>
          <p:nvPr/>
        </p:nvSpPr>
        <p:spPr>
          <a:xfrm>
            <a:off x="8761854" y="3798757"/>
            <a:ext cx="990600" cy="42267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1</a:t>
            </a:r>
          </a:p>
        </p:txBody>
      </p:sp>
      <p:sp>
        <p:nvSpPr>
          <p:cNvPr id="49" name="Rectangle 48">
            <a:extLst>
              <a:ext uri="{FF2B5EF4-FFF2-40B4-BE49-F238E27FC236}">
                <a16:creationId xmlns:a16="http://schemas.microsoft.com/office/drawing/2014/main" id="{76E1C0CC-F2CD-F04B-9ECF-68C84DD50057}"/>
              </a:ext>
            </a:extLst>
          </p:cNvPr>
          <p:cNvSpPr/>
          <p:nvPr/>
        </p:nvSpPr>
        <p:spPr>
          <a:xfrm>
            <a:off x="8761854" y="3375821"/>
            <a:ext cx="990600" cy="42267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Byte 0</a:t>
            </a:r>
          </a:p>
        </p:txBody>
      </p:sp>
      <p:sp>
        <p:nvSpPr>
          <p:cNvPr id="50" name="TextBox 49">
            <a:extLst>
              <a:ext uri="{FF2B5EF4-FFF2-40B4-BE49-F238E27FC236}">
                <a16:creationId xmlns:a16="http://schemas.microsoft.com/office/drawing/2014/main" id="{6817D9AB-0725-9D4F-A51A-0AC33AE7C903}"/>
              </a:ext>
            </a:extLst>
          </p:cNvPr>
          <p:cNvSpPr txBox="1"/>
          <p:nvPr/>
        </p:nvSpPr>
        <p:spPr>
          <a:xfrm>
            <a:off x="9752454" y="3153518"/>
            <a:ext cx="1121910" cy="307777"/>
          </a:xfrm>
          <a:prstGeom prst="rect">
            <a:avLst/>
          </a:prstGeom>
          <a:noFill/>
        </p:spPr>
        <p:txBody>
          <a:bodyPr wrap="none" rtlCol="0">
            <a:spAutoFit/>
          </a:bodyPr>
          <a:lstStyle/>
          <a:p>
            <a:r>
              <a:rPr lang="en-US" sz="1400" dirty="0"/>
              <a:t>High address</a:t>
            </a:r>
          </a:p>
        </p:txBody>
      </p:sp>
      <p:sp>
        <p:nvSpPr>
          <p:cNvPr id="51" name="TextBox 50">
            <a:extLst>
              <a:ext uri="{FF2B5EF4-FFF2-40B4-BE49-F238E27FC236}">
                <a16:creationId xmlns:a16="http://schemas.microsoft.com/office/drawing/2014/main" id="{4AC28B1F-C35A-824D-BA3D-5F7059A518C4}"/>
              </a:ext>
            </a:extLst>
          </p:cNvPr>
          <p:cNvSpPr txBox="1"/>
          <p:nvPr/>
        </p:nvSpPr>
        <p:spPr>
          <a:xfrm>
            <a:off x="9752454" y="4984619"/>
            <a:ext cx="1099340" cy="307777"/>
          </a:xfrm>
          <a:prstGeom prst="rect">
            <a:avLst/>
          </a:prstGeom>
          <a:noFill/>
        </p:spPr>
        <p:txBody>
          <a:bodyPr wrap="none" rtlCol="0">
            <a:spAutoFit/>
          </a:bodyPr>
          <a:lstStyle/>
          <a:p>
            <a:r>
              <a:rPr lang="en-US" sz="1400" dirty="0"/>
              <a:t>Low address</a:t>
            </a:r>
          </a:p>
        </p:txBody>
      </p:sp>
      <p:sp>
        <p:nvSpPr>
          <p:cNvPr id="52" name="TextBox 51">
            <a:extLst>
              <a:ext uri="{FF2B5EF4-FFF2-40B4-BE49-F238E27FC236}">
                <a16:creationId xmlns:a16="http://schemas.microsoft.com/office/drawing/2014/main" id="{346C211D-8C26-AC4F-84F5-AEAA54B9144C}"/>
              </a:ext>
            </a:extLst>
          </p:cNvPr>
          <p:cNvSpPr txBox="1"/>
          <p:nvPr/>
        </p:nvSpPr>
        <p:spPr>
          <a:xfrm>
            <a:off x="8586136" y="5287516"/>
            <a:ext cx="1342031" cy="369332"/>
          </a:xfrm>
          <a:prstGeom prst="rect">
            <a:avLst/>
          </a:prstGeom>
          <a:noFill/>
        </p:spPr>
        <p:txBody>
          <a:bodyPr wrap="square" rtlCol="0">
            <a:spAutoFit/>
          </a:bodyPr>
          <a:lstStyle/>
          <a:p>
            <a:pPr algn="ctr"/>
            <a:r>
              <a:rPr lang="en-US" dirty="0"/>
              <a:t>Big Endian</a:t>
            </a:r>
          </a:p>
        </p:txBody>
      </p:sp>
      <p:sp>
        <p:nvSpPr>
          <p:cNvPr id="53" name="TextBox 52">
            <a:extLst>
              <a:ext uri="{FF2B5EF4-FFF2-40B4-BE49-F238E27FC236}">
                <a16:creationId xmlns:a16="http://schemas.microsoft.com/office/drawing/2014/main" id="{876F1439-990C-A646-9B8D-E30682D0EE57}"/>
              </a:ext>
            </a:extLst>
          </p:cNvPr>
          <p:cNvSpPr txBox="1"/>
          <p:nvPr/>
        </p:nvSpPr>
        <p:spPr>
          <a:xfrm>
            <a:off x="7986293" y="4737057"/>
            <a:ext cx="599844" cy="369332"/>
          </a:xfrm>
          <a:prstGeom prst="rect">
            <a:avLst/>
          </a:prstGeom>
          <a:noFill/>
        </p:spPr>
        <p:txBody>
          <a:bodyPr wrap="none" rtlCol="0">
            <a:spAutoFit/>
          </a:bodyPr>
          <a:lstStyle/>
          <a:p>
            <a:r>
              <a:rPr lang="en-US" dirty="0">
                <a:solidFill>
                  <a:schemeClr val="accent6"/>
                </a:solidFill>
              </a:rPr>
              <a:t>MSB</a:t>
            </a:r>
          </a:p>
        </p:txBody>
      </p:sp>
      <p:cxnSp>
        <p:nvCxnSpPr>
          <p:cNvPr id="60" name="Straight Connector 59">
            <a:extLst>
              <a:ext uri="{FF2B5EF4-FFF2-40B4-BE49-F238E27FC236}">
                <a16:creationId xmlns:a16="http://schemas.microsoft.com/office/drawing/2014/main" id="{9945C74B-D068-1D42-961A-1436EE9CFEC6}"/>
              </a:ext>
            </a:extLst>
          </p:cNvPr>
          <p:cNvCxnSpPr>
            <a:cxnSpLocks/>
            <a:stCxn id="4" idx="2"/>
            <a:endCxn id="46" idx="1"/>
          </p:cNvCxnSpPr>
          <p:nvPr/>
        </p:nvCxnSpPr>
        <p:spPr>
          <a:xfrm>
            <a:off x="4610100" y="2480077"/>
            <a:ext cx="4151754" cy="2392256"/>
          </a:xfrm>
          <a:prstGeom prst="line">
            <a:avLst/>
          </a:prstGeom>
          <a:ln w="28575">
            <a:solidFill>
              <a:schemeClr val="accent6"/>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FC63E74-BACC-3342-B543-A79CA3F3F975}"/>
              </a:ext>
            </a:extLst>
          </p:cNvPr>
          <p:cNvCxnSpPr>
            <a:cxnSpLocks/>
            <a:stCxn id="12" idx="2"/>
            <a:endCxn id="47" idx="1"/>
          </p:cNvCxnSpPr>
          <p:nvPr/>
        </p:nvCxnSpPr>
        <p:spPr>
          <a:xfrm>
            <a:off x="5600700" y="2480077"/>
            <a:ext cx="3161154" cy="1966576"/>
          </a:xfrm>
          <a:prstGeom prst="line">
            <a:avLst/>
          </a:prstGeom>
          <a:ln w="28575">
            <a:solidFill>
              <a:schemeClr val="accent5"/>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1A2D475-E6C6-AE44-8E2F-1F725635334F}"/>
              </a:ext>
            </a:extLst>
          </p:cNvPr>
          <p:cNvCxnSpPr>
            <a:cxnSpLocks/>
            <a:stCxn id="13" idx="2"/>
            <a:endCxn id="48" idx="1"/>
          </p:cNvCxnSpPr>
          <p:nvPr/>
        </p:nvCxnSpPr>
        <p:spPr>
          <a:xfrm>
            <a:off x="6591300" y="2480077"/>
            <a:ext cx="2170554" cy="1530019"/>
          </a:xfrm>
          <a:prstGeom prst="line">
            <a:avLst/>
          </a:prstGeom>
          <a:ln w="28575">
            <a:solidFill>
              <a:schemeClr val="accent4"/>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FC20D3D-B238-7D4A-8824-D38A24EF8D5A}"/>
              </a:ext>
            </a:extLst>
          </p:cNvPr>
          <p:cNvCxnSpPr>
            <a:cxnSpLocks/>
            <a:stCxn id="14" idx="2"/>
            <a:endCxn id="49" idx="1"/>
          </p:cNvCxnSpPr>
          <p:nvPr/>
        </p:nvCxnSpPr>
        <p:spPr>
          <a:xfrm>
            <a:off x="7581900" y="2480077"/>
            <a:ext cx="1179954" cy="1107083"/>
          </a:xfrm>
          <a:prstGeom prst="line">
            <a:avLst/>
          </a:prstGeom>
          <a:ln w="28575">
            <a:solidFill>
              <a:schemeClr val="accent3"/>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C1549DF4-1C38-1F4F-A70D-8FAAF9772963}"/>
              </a:ext>
            </a:extLst>
          </p:cNvPr>
          <p:cNvSpPr txBox="1"/>
          <p:nvPr/>
        </p:nvSpPr>
        <p:spPr>
          <a:xfrm>
            <a:off x="7314839" y="1664959"/>
            <a:ext cx="534121" cy="369332"/>
          </a:xfrm>
          <a:prstGeom prst="rect">
            <a:avLst/>
          </a:prstGeom>
          <a:noFill/>
        </p:spPr>
        <p:txBody>
          <a:bodyPr wrap="none" rtlCol="0">
            <a:spAutoFit/>
          </a:bodyPr>
          <a:lstStyle/>
          <a:p>
            <a:r>
              <a:rPr lang="en-US" dirty="0">
                <a:solidFill>
                  <a:schemeClr val="accent3"/>
                </a:solidFill>
              </a:rPr>
              <a:t>LSB</a:t>
            </a:r>
          </a:p>
        </p:txBody>
      </p:sp>
      <p:sp>
        <p:nvSpPr>
          <p:cNvPr id="75" name="Rectangle 74">
            <a:extLst>
              <a:ext uri="{FF2B5EF4-FFF2-40B4-BE49-F238E27FC236}">
                <a16:creationId xmlns:a16="http://schemas.microsoft.com/office/drawing/2014/main" id="{C662A4EF-9F38-9040-AF7A-296806F10A0A}"/>
              </a:ext>
            </a:extLst>
          </p:cNvPr>
          <p:cNvSpPr/>
          <p:nvPr/>
        </p:nvSpPr>
        <p:spPr>
          <a:xfrm>
            <a:off x="1849126" y="5749021"/>
            <a:ext cx="2176558" cy="369332"/>
          </a:xfrm>
          <a:prstGeom prst="rect">
            <a:avLst/>
          </a:prstGeom>
        </p:spPr>
        <p:txBody>
          <a:bodyPr wrap="none">
            <a:spAutoFit/>
          </a:bodyPr>
          <a:lstStyle/>
          <a:p>
            <a:pPr algn="ctr"/>
            <a:r>
              <a:rPr lang="en-US" i="1" dirty="0"/>
              <a:t>LSB is at least address!</a:t>
            </a:r>
          </a:p>
        </p:txBody>
      </p:sp>
      <p:sp>
        <p:nvSpPr>
          <p:cNvPr id="76" name="Rectangle 75">
            <a:extLst>
              <a:ext uri="{FF2B5EF4-FFF2-40B4-BE49-F238E27FC236}">
                <a16:creationId xmlns:a16="http://schemas.microsoft.com/office/drawing/2014/main" id="{743DF001-BD91-1646-942E-EAEA02026385}"/>
              </a:ext>
            </a:extLst>
          </p:cNvPr>
          <p:cNvSpPr/>
          <p:nvPr/>
        </p:nvSpPr>
        <p:spPr>
          <a:xfrm>
            <a:off x="8123189" y="5725632"/>
            <a:ext cx="2267929" cy="369332"/>
          </a:xfrm>
          <a:prstGeom prst="rect">
            <a:avLst/>
          </a:prstGeom>
        </p:spPr>
        <p:txBody>
          <a:bodyPr wrap="none">
            <a:spAutoFit/>
          </a:bodyPr>
          <a:lstStyle/>
          <a:p>
            <a:pPr algn="ctr"/>
            <a:r>
              <a:rPr lang="en-US" i="1" dirty="0"/>
              <a:t>MSB is at least address!</a:t>
            </a:r>
          </a:p>
        </p:txBody>
      </p:sp>
    </p:spTree>
    <p:extLst>
      <p:ext uri="{BB962C8B-B14F-4D97-AF65-F5344CB8AC3E}">
        <p14:creationId xmlns:p14="http://schemas.microsoft.com/office/powerpoint/2010/main" val="3618545731"/>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22" presetClass="entr" presetSubtype="1"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up)">
                                      <p:cBhvr>
                                        <p:cTn id="15" dur="500"/>
                                        <p:tgtEl>
                                          <p:spTgt spid="37"/>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22" presetClass="entr" presetSubtype="1"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up)">
                                      <p:cBhvr>
                                        <p:cTn id="21" dur="500"/>
                                        <p:tgtEl>
                                          <p:spTgt spid="34"/>
                                        </p:tgtEl>
                                      </p:cBhvr>
                                    </p:animEffect>
                                  </p:childTnLst>
                                </p:cTn>
                              </p:par>
                            </p:childTnLst>
                          </p:cTn>
                        </p:par>
                        <p:par>
                          <p:cTn id="22" fill="hold">
                            <p:stCondLst>
                              <p:cond delay="1500"/>
                            </p:stCondLst>
                            <p:childTnLst>
                              <p:par>
                                <p:cTn id="23" presetID="1"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22" presetClass="entr" presetSubtype="1"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up)">
                                      <p:cBhvr>
                                        <p:cTn id="27" dur="500"/>
                                        <p:tgtEl>
                                          <p:spTgt spid="33"/>
                                        </p:tgtEl>
                                      </p:cBhvr>
                                    </p:animEffect>
                                  </p:childTnLst>
                                </p:cTn>
                              </p:par>
                            </p:childTnLst>
                          </p:cTn>
                        </p:par>
                        <p:par>
                          <p:cTn id="28" fill="hold">
                            <p:stCondLst>
                              <p:cond delay="2000"/>
                            </p:stCondLst>
                            <p:childTnLst>
                              <p:par>
                                <p:cTn id="29" presetID="1"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childTnLst>
                          </p:cTn>
                        </p:par>
                        <p:par>
                          <p:cTn id="33" fill="hold">
                            <p:stCondLst>
                              <p:cond delay="2000"/>
                            </p:stCondLst>
                            <p:childTnLst>
                              <p:par>
                                <p:cTn id="34" presetID="22" presetClass="entr" presetSubtype="1" fill="hold" nodeType="after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wipe(up)">
                                      <p:cBhvr>
                                        <p:cTn id="36" dur="500"/>
                                        <p:tgtEl>
                                          <p:spTgt spid="60"/>
                                        </p:tgtEl>
                                      </p:cBhvr>
                                    </p:animEffect>
                                  </p:childTnLst>
                                </p:cTn>
                              </p:par>
                            </p:childTnLst>
                          </p:cTn>
                        </p:par>
                        <p:par>
                          <p:cTn id="37" fill="hold">
                            <p:stCondLst>
                              <p:cond delay="2500"/>
                            </p:stCondLst>
                            <p:childTnLst>
                              <p:par>
                                <p:cTn id="38" presetID="1" presetClass="entr" presetSubtype="0" fill="hold" grpId="0" nodeType="afterEffect">
                                  <p:stCondLst>
                                    <p:cond delay="0"/>
                                  </p:stCondLst>
                                  <p:childTnLst>
                                    <p:set>
                                      <p:cBhvr>
                                        <p:cTn id="39" dur="1" fill="hold">
                                          <p:stCondLst>
                                            <p:cond delay="0"/>
                                          </p:stCondLst>
                                        </p:cTn>
                                        <p:tgtEl>
                                          <p:spTgt spid="4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childTnLst>
                                </p:cTn>
                              </p:par>
                              <p:par>
                                <p:cTn id="42" presetID="22" presetClass="entr" presetSubtype="1" fill="hold" nodeType="with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wipe(up)">
                                      <p:cBhvr>
                                        <p:cTn id="44" dur="500"/>
                                        <p:tgtEl>
                                          <p:spTgt spid="63"/>
                                        </p:tgtEl>
                                      </p:cBhvr>
                                    </p:animEffect>
                                  </p:childTnLst>
                                </p:cTn>
                              </p:par>
                            </p:childTnLst>
                          </p:cTn>
                        </p:par>
                        <p:par>
                          <p:cTn id="45" fill="hold">
                            <p:stCondLst>
                              <p:cond delay="3000"/>
                            </p:stCondLst>
                            <p:childTnLst>
                              <p:par>
                                <p:cTn id="46" presetID="1" presetClass="entr" presetSubtype="0" fill="hold" grpId="0" nodeType="afterEffect">
                                  <p:stCondLst>
                                    <p:cond delay="0"/>
                                  </p:stCondLst>
                                  <p:childTnLst>
                                    <p:set>
                                      <p:cBhvr>
                                        <p:cTn id="47" dur="1" fill="hold">
                                          <p:stCondLst>
                                            <p:cond delay="0"/>
                                          </p:stCondLst>
                                        </p:cTn>
                                        <p:tgtEl>
                                          <p:spTgt spid="47"/>
                                        </p:tgtEl>
                                        <p:attrNameLst>
                                          <p:attrName>style.visibility</p:attrName>
                                        </p:attrNameLst>
                                      </p:cBhvr>
                                      <p:to>
                                        <p:strVal val="visible"/>
                                      </p:to>
                                    </p:set>
                                  </p:childTnLst>
                                </p:cTn>
                              </p:par>
                              <p:par>
                                <p:cTn id="48" presetID="22" presetClass="entr" presetSubtype="1" fill="hold" nodeType="with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wipe(up)">
                                      <p:cBhvr>
                                        <p:cTn id="50" dur="500"/>
                                        <p:tgtEl>
                                          <p:spTgt spid="66"/>
                                        </p:tgtEl>
                                      </p:cBhvr>
                                    </p:animEffect>
                                  </p:childTnLst>
                                </p:cTn>
                              </p:par>
                            </p:childTnLst>
                          </p:cTn>
                        </p:par>
                        <p:par>
                          <p:cTn id="51" fill="hold">
                            <p:stCondLst>
                              <p:cond delay="3500"/>
                            </p:stCondLst>
                            <p:childTnLst>
                              <p:par>
                                <p:cTn id="52" presetID="1" presetClass="entr" presetSubtype="0" fill="hold" grpId="0" nodeType="afterEffect">
                                  <p:stCondLst>
                                    <p:cond delay="0"/>
                                  </p:stCondLst>
                                  <p:childTnLst>
                                    <p:set>
                                      <p:cBhvr>
                                        <p:cTn id="53" dur="1" fill="hold">
                                          <p:stCondLst>
                                            <p:cond delay="0"/>
                                          </p:stCondLst>
                                        </p:cTn>
                                        <p:tgtEl>
                                          <p:spTgt spid="48"/>
                                        </p:tgtEl>
                                        <p:attrNameLst>
                                          <p:attrName>style.visibility</p:attrName>
                                        </p:attrNameLst>
                                      </p:cBhvr>
                                      <p:to>
                                        <p:strVal val="visible"/>
                                      </p:to>
                                    </p:set>
                                  </p:childTnLst>
                                </p:cTn>
                              </p:par>
                              <p:par>
                                <p:cTn id="54" presetID="22" presetClass="entr" presetSubtype="1" fill="hold" nodeType="withEffect">
                                  <p:stCondLst>
                                    <p:cond delay="0"/>
                                  </p:stCondLst>
                                  <p:childTnLst>
                                    <p:set>
                                      <p:cBhvr>
                                        <p:cTn id="55" dur="1" fill="hold">
                                          <p:stCondLst>
                                            <p:cond delay="0"/>
                                          </p:stCondLst>
                                        </p:cTn>
                                        <p:tgtEl>
                                          <p:spTgt spid="69"/>
                                        </p:tgtEl>
                                        <p:attrNameLst>
                                          <p:attrName>style.visibility</p:attrName>
                                        </p:attrNameLst>
                                      </p:cBhvr>
                                      <p:to>
                                        <p:strVal val="visible"/>
                                      </p:to>
                                    </p:set>
                                    <p:animEffect transition="in" filter="wipe(up)">
                                      <p:cBhvr>
                                        <p:cTn id="56" dur="500"/>
                                        <p:tgtEl>
                                          <p:spTgt spid="69"/>
                                        </p:tgtEl>
                                      </p:cBhvr>
                                    </p:animEffect>
                                  </p:childTnLst>
                                </p:cTn>
                              </p:par>
                            </p:childTnLst>
                          </p:cTn>
                        </p:par>
                        <p:par>
                          <p:cTn id="57" fill="hold">
                            <p:stCondLst>
                              <p:cond delay="4000"/>
                            </p:stCondLst>
                            <p:childTnLst>
                              <p:par>
                                <p:cTn id="58" presetID="1" presetClass="entr" presetSubtype="0" fill="hold" grpId="0" nodeType="afterEffect">
                                  <p:stCondLst>
                                    <p:cond delay="0"/>
                                  </p:stCondLst>
                                  <p:childTnLst>
                                    <p:set>
                                      <p:cBhvr>
                                        <p:cTn id="59" dur="1" fill="hold">
                                          <p:stCondLst>
                                            <p:cond delay="0"/>
                                          </p:stCondLst>
                                        </p:cTn>
                                        <p:tgtEl>
                                          <p:spTgt spid="49"/>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46" grpId="0" animBg="1"/>
      <p:bldP spid="47" grpId="0" animBg="1"/>
      <p:bldP spid="48" grpId="0" animBg="1"/>
      <p:bldP spid="49" grpId="0" animBg="1"/>
      <p:bldP spid="53" grpId="0"/>
      <p:bldP spid="75" grpId="0"/>
      <p:bldP spid="7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Slide Number Placeholder 2"/>
          <p:cNvSpPr>
            <a:spLocks noGrp="1"/>
          </p:cNvSpPr>
          <p:nvPr>
            <p:ph type="sldNum" sz="quarter" idx="12"/>
          </p:nvPr>
        </p:nvSpPr>
        <p:spPr/>
        <p:txBody>
          <a:bodyPr/>
          <a:lstStyle/>
          <a:p>
            <a:fld id="{AEE14D4A-FE32-40AF-B06D-E9622816B101}" type="slidenum">
              <a:rPr lang="en-US" smtClean="0"/>
              <a:pPr/>
              <a:t>2</a:t>
            </a:fld>
            <a:endParaRPr lang="en-US"/>
          </a:p>
        </p:txBody>
      </p:sp>
      <p:sp>
        <p:nvSpPr>
          <p:cNvPr id="4" name="Content Placeholder 3"/>
          <p:cNvSpPr>
            <a:spLocks noGrp="1"/>
          </p:cNvSpPr>
          <p:nvPr>
            <p:ph sz="quarter" idx="1"/>
          </p:nvPr>
        </p:nvSpPr>
        <p:spPr/>
        <p:txBody>
          <a:bodyPr/>
          <a:lstStyle/>
          <a:p>
            <a:r>
              <a:rPr lang="en-US" dirty="0"/>
              <a:t>How is data organized in memory?</a:t>
            </a:r>
          </a:p>
          <a:p>
            <a:pPr lvl="1"/>
            <a:r>
              <a:rPr lang="en-US" dirty="0"/>
              <a:t>Big Endian vs Little Endian</a:t>
            </a:r>
          </a:p>
          <a:p>
            <a:pPr lvl="1"/>
            <a:endParaRPr lang="en-US" dirty="0"/>
          </a:p>
          <a:p>
            <a:r>
              <a:rPr lang="en-US" dirty="0"/>
              <a:t>How is data addressed?</a:t>
            </a:r>
          </a:p>
          <a:p>
            <a:pPr lvl="1"/>
            <a:r>
              <a:rPr lang="en-US" dirty="0"/>
              <a:t>Register offset</a:t>
            </a:r>
          </a:p>
          <a:p>
            <a:pPr lvl="2"/>
            <a:r>
              <a:rPr lang="en-US" b="1" dirty="0">
                <a:solidFill>
                  <a:srgbClr val="FF0000"/>
                </a:solidFill>
                <a:latin typeface="Consolas" panose="020B0609020204030204" pitchFamily="49" charset="0"/>
                <a:cs typeface="Consolas" panose="020B0609020204030204" pitchFamily="49" charset="0"/>
              </a:rPr>
              <a:t>LDR r1, [r0, r3]         </a:t>
            </a:r>
            <a:r>
              <a:rPr lang="en-US" b="1" dirty="0">
                <a:solidFill>
                  <a:schemeClr val="bg1">
                    <a:lumMod val="50000"/>
                  </a:schemeClr>
                </a:solidFill>
                <a:latin typeface="Consolas" panose="020B0609020204030204" pitchFamily="49" charset="0"/>
                <a:cs typeface="Consolas" panose="020B0609020204030204" pitchFamily="49" charset="0"/>
              </a:rPr>
              <a:t>; offset = r3</a:t>
            </a:r>
          </a:p>
          <a:p>
            <a:pPr lvl="2"/>
            <a:r>
              <a:rPr lang="en-US" b="1" dirty="0">
                <a:solidFill>
                  <a:srgbClr val="FF0000"/>
                </a:solidFill>
                <a:latin typeface="Consolas" panose="020B0609020204030204" pitchFamily="49" charset="0"/>
                <a:cs typeface="Consolas" panose="020B0609020204030204" pitchFamily="49" charset="0"/>
              </a:rPr>
              <a:t>LDR r1, [r0, r3, LSL #2] </a:t>
            </a:r>
            <a:r>
              <a:rPr lang="en-US" b="1" dirty="0">
                <a:solidFill>
                  <a:schemeClr val="bg1">
                    <a:lumMod val="50000"/>
                  </a:schemeClr>
                </a:solidFill>
                <a:latin typeface="Consolas" panose="020B0609020204030204" pitchFamily="49" charset="0"/>
                <a:cs typeface="Consolas" panose="020B0609020204030204" pitchFamily="49" charset="0"/>
              </a:rPr>
              <a:t>; offset = r3 * 4</a:t>
            </a:r>
            <a:endParaRPr lang="en-US" b="1" dirty="0">
              <a:solidFill>
                <a:srgbClr val="FF0000"/>
              </a:solidFill>
              <a:latin typeface="Consolas" panose="020B0609020204030204" pitchFamily="49" charset="0"/>
              <a:cs typeface="Consolas" panose="020B0609020204030204" pitchFamily="49" charset="0"/>
            </a:endParaRPr>
          </a:p>
          <a:p>
            <a:pPr lvl="1"/>
            <a:r>
              <a:rPr lang="en-US" dirty="0"/>
              <a:t>Immediate offset</a:t>
            </a:r>
          </a:p>
          <a:p>
            <a:pPr lvl="2"/>
            <a:r>
              <a:rPr lang="en-US" dirty="0"/>
              <a:t>Pre-index:   </a:t>
            </a:r>
            <a:r>
              <a:rPr lang="en-US" sz="2100" b="1" dirty="0">
                <a:solidFill>
                  <a:srgbClr val="FF0000"/>
                </a:solidFill>
                <a:latin typeface="Consolas" panose="020B0609020204030204" pitchFamily="49" charset="0"/>
                <a:cs typeface="Consolas" panose="020B0609020204030204" pitchFamily="49" charset="0"/>
              </a:rPr>
              <a:t>LDR r1, [r0, #4]</a:t>
            </a:r>
            <a:endParaRPr lang="en-US" dirty="0"/>
          </a:p>
          <a:p>
            <a:pPr lvl="2"/>
            <a:r>
              <a:rPr lang="en-US" dirty="0"/>
              <a:t>Post-index:  </a:t>
            </a:r>
            <a:r>
              <a:rPr lang="en-US" sz="2100" b="1" dirty="0">
                <a:solidFill>
                  <a:srgbClr val="FF0000"/>
                </a:solidFill>
                <a:latin typeface="Consolas" panose="020B0609020204030204" pitchFamily="49" charset="0"/>
                <a:cs typeface="Consolas" panose="020B0609020204030204" pitchFamily="49" charset="0"/>
              </a:rPr>
              <a:t>LDR r1, [r0], #4</a:t>
            </a:r>
            <a:endParaRPr lang="en-US" dirty="0"/>
          </a:p>
          <a:p>
            <a:pPr lvl="2"/>
            <a:r>
              <a:rPr lang="en-US" dirty="0"/>
              <a:t>Pre-index with update: </a:t>
            </a:r>
            <a:r>
              <a:rPr lang="en-US" sz="2100" b="1" dirty="0">
                <a:solidFill>
                  <a:srgbClr val="FF0000"/>
                </a:solidFill>
                <a:latin typeface="Consolas" panose="020B0609020204030204" pitchFamily="49" charset="0"/>
                <a:cs typeface="Consolas" panose="020B0609020204030204" pitchFamily="49" charset="0"/>
              </a:rPr>
              <a:t>LDR r1, [r0, #4]!</a:t>
            </a:r>
            <a:endParaRPr lang="en-US" sz="2900" b="1" dirty="0">
              <a:solidFill>
                <a:srgbClr val="FF0000"/>
              </a:solidFill>
              <a:latin typeface="Consolas" panose="020B0609020204030204" pitchFamily="49" charset="0"/>
              <a:ea typeface="宋体"/>
              <a:cs typeface="Consolas" panose="020B0609020204030204" pitchFamily="49" charset="0"/>
            </a:endParaRPr>
          </a:p>
        </p:txBody>
      </p:sp>
    </p:spTree>
    <p:extLst>
      <p:ext uri="{BB962C8B-B14F-4D97-AF65-F5344CB8AC3E}">
        <p14:creationId xmlns:p14="http://schemas.microsoft.com/office/powerpoint/2010/main" val="403617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D80A-4197-BB4D-B9F2-78DD155194F8}"/>
              </a:ext>
            </a:extLst>
          </p:cNvPr>
          <p:cNvSpPr>
            <a:spLocks noGrp="1"/>
          </p:cNvSpPr>
          <p:nvPr>
            <p:ph type="title"/>
          </p:nvPr>
        </p:nvSpPr>
        <p:spPr/>
        <p:txBody>
          <a:bodyPr/>
          <a:lstStyle/>
          <a:p>
            <a:r>
              <a:rPr lang="en-US" dirty="0"/>
              <a:t>Word stored at </a:t>
            </a:r>
            <a:r>
              <a:rPr lang="en-US" dirty="0">
                <a:latin typeface="Consolas" panose="020B0609020204030204" pitchFamily="49" charset="0"/>
                <a:cs typeface="Consolas" panose="020B0609020204030204" pitchFamily="49" charset="0"/>
              </a:rPr>
              <a:t>0x20000000</a:t>
            </a:r>
            <a:r>
              <a:rPr lang="en-US" dirty="0"/>
              <a:t>?</a:t>
            </a:r>
          </a:p>
        </p:txBody>
      </p:sp>
      <p:sp>
        <p:nvSpPr>
          <p:cNvPr id="3" name="Slide Number Placeholder 2">
            <a:extLst>
              <a:ext uri="{FF2B5EF4-FFF2-40B4-BE49-F238E27FC236}">
                <a16:creationId xmlns:a16="http://schemas.microsoft.com/office/drawing/2014/main" id="{4F2E85F1-07FC-614A-A658-7AE9A7DA1F7E}"/>
              </a:ext>
            </a:extLst>
          </p:cNvPr>
          <p:cNvSpPr>
            <a:spLocks noGrp="1"/>
          </p:cNvSpPr>
          <p:nvPr>
            <p:ph type="sldNum" sz="quarter" idx="12"/>
          </p:nvPr>
        </p:nvSpPr>
        <p:spPr/>
        <p:txBody>
          <a:bodyPr/>
          <a:lstStyle/>
          <a:p>
            <a:fld id="{EA7C8D44-3667-46F6-9772-CC52308E2A7F}" type="slidenum">
              <a:rPr kumimoji="0" lang="en-US" smtClean="0"/>
              <a:pPr/>
              <a:t>20</a:t>
            </a:fld>
            <a:endParaRPr kumimoji="0" lang="en-US" dirty="0"/>
          </a:p>
        </p:txBody>
      </p:sp>
      <p:grpSp>
        <p:nvGrpSpPr>
          <p:cNvPr id="43" name="Group 42">
            <a:extLst>
              <a:ext uri="{FF2B5EF4-FFF2-40B4-BE49-F238E27FC236}">
                <a16:creationId xmlns:a16="http://schemas.microsoft.com/office/drawing/2014/main" id="{4CAD31F8-2813-F84E-A6C9-4623906A0328}"/>
              </a:ext>
            </a:extLst>
          </p:cNvPr>
          <p:cNvGrpSpPr/>
          <p:nvPr/>
        </p:nvGrpSpPr>
        <p:grpSpPr>
          <a:xfrm>
            <a:off x="1905000" y="1828800"/>
            <a:ext cx="2714397" cy="3547456"/>
            <a:chOff x="7848600" y="1862744"/>
            <a:chExt cx="2714397" cy="3547456"/>
          </a:xfrm>
        </p:grpSpPr>
        <p:sp>
          <p:nvSpPr>
            <p:cNvPr id="9" name="Rectangle 8">
              <a:extLst>
                <a:ext uri="{FF2B5EF4-FFF2-40B4-BE49-F238E27FC236}">
                  <a16:creationId xmlns:a16="http://schemas.microsoft.com/office/drawing/2014/main" id="{41B43D82-F026-DD4F-952F-89C3D3539134}"/>
                </a:ext>
              </a:extLst>
            </p:cNvPr>
            <p:cNvSpPr/>
            <p:nvPr/>
          </p:nvSpPr>
          <p:spPr>
            <a:xfrm>
              <a:off x="9247456" y="3103865"/>
              <a:ext cx="1289400" cy="400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a:solidFill>
                    <a:srgbClr val="941100"/>
                  </a:solidFill>
                  <a:latin typeface="Consolas" panose="020B0609020204030204" pitchFamily="49" charset="0"/>
                  <a:cs typeface="Consolas" panose="020B0609020204030204" pitchFamily="49" charset="0"/>
                </a:rPr>
                <a:t>0x04</a:t>
              </a:r>
              <a:endParaRPr lang="pl-PL" sz="2000" dirty="0">
                <a:solidFill>
                  <a:srgbClr val="941100"/>
                </a:solidFill>
                <a:latin typeface="Consolas" panose="020B0609020204030204" pitchFamily="49" charset="0"/>
                <a:cs typeface="Consolas" panose="020B0609020204030204" pitchFamily="49" charset="0"/>
              </a:endParaRPr>
            </a:p>
          </p:txBody>
        </p:sp>
        <p:sp>
          <p:nvSpPr>
            <p:cNvPr id="10" name="Rectangle 9">
              <a:extLst>
                <a:ext uri="{FF2B5EF4-FFF2-40B4-BE49-F238E27FC236}">
                  <a16:creationId xmlns:a16="http://schemas.microsoft.com/office/drawing/2014/main" id="{C687BA5A-1E1C-1744-B6FF-1317705269F2}"/>
                </a:ext>
              </a:extLst>
            </p:cNvPr>
            <p:cNvSpPr/>
            <p:nvPr/>
          </p:nvSpPr>
          <p:spPr>
            <a:xfrm>
              <a:off x="9249136" y="3472751"/>
              <a:ext cx="1289400" cy="400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a:solidFill>
                    <a:srgbClr val="941100"/>
                  </a:solidFill>
                  <a:latin typeface="Consolas" panose="020B0609020204030204" pitchFamily="49" charset="0"/>
                  <a:cs typeface="Consolas" panose="020B0609020204030204" pitchFamily="49" charset="0"/>
                </a:rPr>
                <a:t>0x03</a:t>
              </a:r>
              <a:endParaRPr lang="pl-PL" sz="2000" dirty="0">
                <a:solidFill>
                  <a:srgbClr val="941100"/>
                </a:solidFill>
                <a:latin typeface="Consolas" panose="020B0609020204030204" pitchFamily="49" charset="0"/>
                <a:cs typeface="Consolas" panose="020B0609020204030204" pitchFamily="49" charset="0"/>
              </a:endParaRPr>
            </a:p>
          </p:txBody>
        </p:sp>
        <p:sp>
          <p:nvSpPr>
            <p:cNvPr id="11" name="Rectangle 10">
              <a:extLst>
                <a:ext uri="{FF2B5EF4-FFF2-40B4-BE49-F238E27FC236}">
                  <a16:creationId xmlns:a16="http://schemas.microsoft.com/office/drawing/2014/main" id="{DA5992C5-07A1-7C4B-80FD-086A3295CB6B}"/>
                </a:ext>
              </a:extLst>
            </p:cNvPr>
            <p:cNvSpPr/>
            <p:nvPr/>
          </p:nvSpPr>
          <p:spPr>
            <a:xfrm>
              <a:off x="9248951" y="3840465"/>
              <a:ext cx="1289400" cy="400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a:solidFill>
                    <a:srgbClr val="941100"/>
                  </a:solidFill>
                  <a:latin typeface="Consolas" panose="020B0609020204030204" pitchFamily="49" charset="0"/>
                  <a:cs typeface="Consolas" panose="020B0609020204030204" pitchFamily="49" charset="0"/>
                </a:rPr>
                <a:t>0x02</a:t>
              </a:r>
              <a:endParaRPr lang="pl-PL" sz="2000" dirty="0">
                <a:solidFill>
                  <a:srgbClr val="941100"/>
                </a:solidFill>
                <a:latin typeface="Consolas" panose="020B0609020204030204" pitchFamily="49" charset="0"/>
                <a:cs typeface="Consolas" panose="020B0609020204030204" pitchFamily="49" charset="0"/>
              </a:endParaRPr>
            </a:p>
          </p:txBody>
        </p:sp>
        <p:sp>
          <p:nvSpPr>
            <p:cNvPr id="12" name="Rectangle 11">
              <a:extLst>
                <a:ext uri="{FF2B5EF4-FFF2-40B4-BE49-F238E27FC236}">
                  <a16:creationId xmlns:a16="http://schemas.microsoft.com/office/drawing/2014/main" id="{2BF68B31-0522-D745-8403-8E13018A3969}"/>
                </a:ext>
              </a:extLst>
            </p:cNvPr>
            <p:cNvSpPr/>
            <p:nvPr/>
          </p:nvSpPr>
          <p:spPr>
            <a:xfrm>
              <a:off x="9247456" y="4209351"/>
              <a:ext cx="1289400" cy="40011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a:solidFill>
                    <a:srgbClr val="941100"/>
                  </a:solidFill>
                  <a:latin typeface="Consolas" panose="020B0609020204030204" pitchFamily="49" charset="0"/>
                  <a:cs typeface="Consolas" panose="020B0609020204030204" pitchFamily="49" charset="0"/>
                </a:rPr>
                <a:t>0x01</a:t>
              </a:r>
              <a:endParaRPr lang="pl-PL" sz="2000" dirty="0">
                <a:solidFill>
                  <a:srgbClr val="941100"/>
                </a:solidFill>
                <a:latin typeface="Consolas" panose="020B0609020204030204" pitchFamily="49" charset="0"/>
                <a:cs typeface="Consolas" panose="020B0609020204030204" pitchFamily="49" charset="0"/>
              </a:endParaRPr>
            </a:p>
          </p:txBody>
        </p:sp>
        <p:cxnSp>
          <p:nvCxnSpPr>
            <p:cNvPr id="13" name="Straight Connector 12">
              <a:extLst>
                <a:ext uri="{FF2B5EF4-FFF2-40B4-BE49-F238E27FC236}">
                  <a16:creationId xmlns:a16="http://schemas.microsoft.com/office/drawing/2014/main" id="{7B37A3C4-013D-454D-B4D4-497CE9722D2A}"/>
                </a:ext>
              </a:extLst>
            </p:cNvPr>
            <p:cNvCxnSpPr>
              <a:cxnSpLocks/>
              <a:stCxn id="17" idx="0"/>
            </p:cNvCxnSpPr>
            <p:nvPr/>
          </p:nvCxnSpPr>
          <p:spPr>
            <a:xfrm flipH="1">
              <a:off x="9247106" y="2732972"/>
              <a:ext cx="3525" cy="393771"/>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7E0AC2-BF0E-A34D-BEA5-204FC0C8DD95}"/>
                </a:ext>
              </a:extLst>
            </p:cNvPr>
            <p:cNvCxnSpPr>
              <a:cxnSpLocks/>
              <a:stCxn id="17" idx="3"/>
            </p:cNvCxnSpPr>
            <p:nvPr/>
          </p:nvCxnSpPr>
          <p:spPr>
            <a:xfrm>
              <a:off x="10536506" y="2523514"/>
              <a:ext cx="0" cy="603229"/>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C5C4AED-BE87-954C-962E-6F2F4817DDE4}"/>
                </a:ext>
              </a:extLst>
            </p:cNvPr>
            <p:cNvCxnSpPr>
              <a:cxnSpLocks/>
            </p:cNvCxnSpPr>
            <p:nvPr/>
          </p:nvCxnSpPr>
          <p:spPr>
            <a:xfrm flipH="1">
              <a:off x="9245075" y="4379985"/>
              <a:ext cx="620" cy="589402"/>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C051970-C41F-F44C-AEC6-BCBEBC62E712}"/>
                </a:ext>
              </a:extLst>
            </p:cNvPr>
            <p:cNvCxnSpPr>
              <a:stCxn id="12" idx="3"/>
              <a:endCxn id="18" idx="3"/>
            </p:cNvCxnSpPr>
            <p:nvPr/>
          </p:nvCxnSpPr>
          <p:spPr>
            <a:xfrm flipH="1">
              <a:off x="10532981" y="4409406"/>
              <a:ext cx="3875" cy="349166"/>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 name="Freeform 16">
              <a:extLst>
                <a:ext uri="{FF2B5EF4-FFF2-40B4-BE49-F238E27FC236}">
                  <a16:creationId xmlns:a16="http://schemas.microsoft.com/office/drawing/2014/main" id="{5EBA48A1-A0D6-294F-BC25-A400A1364E43}"/>
                </a:ext>
              </a:extLst>
            </p:cNvPr>
            <p:cNvSpPr/>
            <p:nvPr/>
          </p:nvSpPr>
          <p:spPr>
            <a:xfrm>
              <a:off x="9250631" y="2519807"/>
              <a:ext cx="1285875" cy="213783"/>
            </a:xfrm>
            <a:custGeom>
              <a:avLst/>
              <a:gdLst>
                <a:gd name="connsiteX0" fmla="*/ 0 w 1285875"/>
                <a:gd name="connsiteY0" fmla="*/ 365125 h 366183"/>
                <a:gd name="connsiteX1" fmla="*/ 428625 w 1285875"/>
                <a:gd name="connsiteY1" fmla="*/ 0 h 366183"/>
                <a:gd name="connsiteX2" fmla="*/ 885825 w 1285875"/>
                <a:gd name="connsiteY2" fmla="*/ 365125 h 366183"/>
                <a:gd name="connsiteX3" fmla="*/ 1285875 w 1285875"/>
                <a:gd name="connsiteY3" fmla="*/ 6350 h 366183"/>
              </a:gdLst>
              <a:ahLst/>
              <a:cxnLst>
                <a:cxn ang="0">
                  <a:pos x="connsiteX0" y="connsiteY0"/>
                </a:cxn>
                <a:cxn ang="0">
                  <a:pos x="connsiteX1" y="connsiteY1"/>
                </a:cxn>
                <a:cxn ang="0">
                  <a:pos x="connsiteX2" y="connsiteY2"/>
                </a:cxn>
                <a:cxn ang="0">
                  <a:pos x="connsiteX3" y="connsiteY3"/>
                </a:cxn>
              </a:cxnLst>
              <a:rect l="l" t="t" r="r" b="b"/>
              <a:pathLst>
                <a:path w="1285875" h="366183">
                  <a:moveTo>
                    <a:pt x="0" y="365125"/>
                  </a:moveTo>
                  <a:cubicBezTo>
                    <a:pt x="140494" y="182562"/>
                    <a:pt x="280988" y="0"/>
                    <a:pt x="428625" y="0"/>
                  </a:cubicBezTo>
                  <a:cubicBezTo>
                    <a:pt x="576262" y="0"/>
                    <a:pt x="742950" y="364067"/>
                    <a:pt x="885825" y="365125"/>
                  </a:cubicBezTo>
                  <a:cubicBezTo>
                    <a:pt x="1028700" y="366183"/>
                    <a:pt x="1233488" y="58737"/>
                    <a:pt x="1285875" y="6350"/>
                  </a:cubicBezTo>
                </a:path>
              </a:pathLst>
            </a:cu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solidFill>
                  <a:srgbClr val="941100"/>
                </a:solidFill>
                <a:latin typeface="Consolas" panose="020B0609020204030204" pitchFamily="49" charset="0"/>
                <a:cs typeface="Consolas" panose="020B0609020204030204" pitchFamily="49" charset="0"/>
              </a:endParaRPr>
            </a:p>
          </p:txBody>
        </p:sp>
        <p:sp>
          <p:nvSpPr>
            <p:cNvPr id="18" name="Freeform 17">
              <a:extLst>
                <a:ext uri="{FF2B5EF4-FFF2-40B4-BE49-F238E27FC236}">
                  <a16:creationId xmlns:a16="http://schemas.microsoft.com/office/drawing/2014/main" id="{5A28AA26-1927-7247-9D1B-C3FC4897E228}"/>
                </a:ext>
              </a:extLst>
            </p:cNvPr>
            <p:cNvSpPr/>
            <p:nvPr/>
          </p:nvSpPr>
          <p:spPr>
            <a:xfrm>
              <a:off x="9247106" y="4754865"/>
              <a:ext cx="1285875" cy="213783"/>
            </a:xfrm>
            <a:custGeom>
              <a:avLst/>
              <a:gdLst>
                <a:gd name="connsiteX0" fmla="*/ 0 w 1285875"/>
                <a:gd name="connsiteY0" fmla="*/ 365125 h 366183"/>
                <a:gd name="connsiteX1" fmla="*/ 428625 w 1285875"/>
                <a:gd name="connsiteY1" fmla="*/ 0 h 366183"/>
                <a:gd name="connsiteX2" fmla="*/ 885825 w 1285875"/>
                <a:gd name="connsiteY2" fmla="*/ 365125 h 366183"/>
                <a:gd name="connsiteX3" fmla="*/ 1285875 w 1285875"/>
                <a:gd name="connsiteY3" fmla="*/ 6350 h 366183"/>
              </a:gdLst>
              <a:ahLst/>
              <a:cxnLst>
                <a:cxn ang="0">
                  <a:pos x="connsiteX0" y="connsiteY0"/>
                </a:cxn>
                <a:cxn ang="0">
                  <a:pos x="connsiteX1" y="connsiteY1"/>
                </a:cxn>
                <a:cxn ang="0">
                  <a:pos x="connsiteX2" y="connsiteY2"/>
                </a:cxn>
                <a:cxn ang="0">
                  <a:pos x="connsiteX3" y="connsiteY3"/>
                </a:cxn>
              </a:cxnLst>
              <a:rect l="l" t="t" r="r" b="b"/>
              <a:pathLst>
                <a:path w="1285875" h="366183">
                  <a:moveTo>
                    <a:pt x="0" y="365125"/>
                  </a:moveTo>
                  <a:cubicBezTo>
                    <a:pt x="140494" y="182562"/>
                    <a:pt x="280988" y="0"/>
                    <a:pt x="428625" y="0"/>
                  </a:cubicBezTo>
                  <a:cubicBezTo>
                    <a:pt x="576262" y="0"/>
                    <a:pt x="742950" y="364067"/>
                    <a:pt x="885825" y="365125"/>
                  </a:cubicBezTo>
                  <a:cubicBezTo>
                    <a:pt x="1028700" y="366183"/>
                    <a:pt x="1233488" y="58737"/>
                    <a:pt x="1285875" y="6350"/>
                  </a:cubicBezTo>
                </a:path>
              </a:pathLst>
            </a:cu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4B99B083-99C9-134E-9B61-1B7F05F44D18}"/>
                </a:ext>
              </a:extLst>
            </p:cNvPr>
            <p:cNvSpPr/>
            <p:nvPr/>
          </p:nvSpPr>
          <p:spPr>
            <a:xfrm>
              <a:off x="7848600" y="3103865"/>
              <a:ext cx="1365600" cy="338554"/>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0070C0"/>
                  </a:solidFill>
                  <a:latin typeface="Consolas" panose="020B0609020204030204" pitchFamily="49" charset="0"/>
                  <a:cs typeface="Consolas" panose="020B0609020204030204" pitchFamily="49" charset="0"/>
                </a:rPr>
                <a:t>0x20000003</a:t>
              </a:r>
              <a:endParaRPr lang="pl-PL" sz="1600" dirty="0">
                <a:solidFill>
                  <a:srgbClr val="0070C0"/>
                </a:solidFill>
                <a:latin typeface="Consolas" panose="020B0609020204030204" pitchFamily="49" charset="0"/>
                <a:cs typeface="Consolas" panose="020B0609020204030204" pitchFamily="49" charset="0"/>
              </a:endParaRPr>
            </a:p>
          </p:txBody>
        </p:sp>
        <p:sp>
          <p:nvSpPr>
            <p:cNvPr id="24" name="Rectangle 23">
              <a:extLst>
                <a:ext uri="{FF2B5EF4-FFF2-40B4-BE49-F238E27FC236}">
                  <a16:creationId xmlns:a16="http://schemas.microsoft.com/office/drawing/2014/main" id="{D68484BD-E589-0C4F-AF7A-42DD07D75B02}"/>
                </a:ext>
              </a:extLst>
            </p:cNvPr>
            <p:cNvSpPr/>
            <p:nvPr/>
          </p:nvSpPr>
          <p:spPr>
            <a:xfrm>
              <a:off x="7850280" y="3472751"/>
              <a:ext cx="1365600" cy="338554"/>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0070C0"/>
                  </a:solidFill>
                  <a:latin typeface="Consolas" panose="020B0609020204030204" pitchFamily="49" charset="0"/>
                  <a:cs typeface="Consolas" panose="020B0609020204030204" pitchFamily="49" charset="0"/>
                </a:rPr>
                <a:t>0x20000002</a:t>
              </a:r>
              <a:endParaRPr lang="pl-PL" sz="1600" dirty="0">
                <a:solidFill>
                  <a:srgbClr val="0070C0"/>
                </a:solidFill>
                <a:latin typeface="Consolas" panose="020B0609020204030204" pitchFamily="49" charset="0"/>
                <a:cs typeface="Consolas" panose="020B0609020204030204" pitchFamily="49" charset="0"/>
              </a:endParaRPr>
            </a:p>
          </p:txBody>
        </p:sp>
        <p:sp>
          <p:nvSpPr>
            <p:cNvPr id="25" name="Rectangle 24">
              <a:extLst>
                <a:ext uri="{FF2B5EF4-FFF2-40B4-BE49-F238E27FC236}">
                  <a16:creationId xmlns:a16="http://schemas.microsoft.com/office/drawing/2014/main" id="{D686F7F5-608B-DD4F-8F6C-39C3DCFFA6D2}"/>
                </a:ext>
              </a:extLst>
            </p:cNvPr>
            <p:cNvSpPr/>
            <p:nvPr/>
          </p:nvSpPr>
          <p:spPr>
            <a:xfrm>
              <a:off x="7850095" y="3840465"/>
              <a:ext cx="1365600" cy="338554"/>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0070C0"/>
                  </a:solidFill>
                  <a:latin typeface="Consolas" panose="020B0609020204030204" pitchFamily="49" charset="0"/>
                  <a:cs typeface="Consolas" panose="020B0609020204030204" pitchFamily="49" charset="0"/>
                </a:rPr>
                <a:t>0x20000001</a:t>
              </a:r>
              <a:endParaRPr lang="pl-PL" sz="1600" dirty="0">
                <a:solidFill>
                  <a:srgbClr val="0070C0"/>
                </a:solidFill>
                <a:latin typeface="Consolas" panose="020B0609020204030204" pitchFamily="49" charset="0"/>
                <a:cs typeface="Consolas" panose="020B0609020204030204" pitchFamily="49" charset="0"/>
              </a:endParaRPr>
            </a:p>
          </p:txBody>
        </p:sp>
        <p:sp>
          <p:nvSpPr>
            <p:cNvPr id="26" name="Rectangle 25">
              <a:extLst>
                <a:ext uri="{FF2B5EF4-FFF2-40B4-BE49-F238E27FC236}">
                  <a16:creationId xmlns:a16="http://schemas.microsoft.com/office/drawing/2014/main" id="{36E506AE-604D-BE48-AB40-D7BC922AC7C6}"/>
                </a:ext>
              </a:extLst>
            </p:cNvPr>
            <p:cNvSpPr/>
            <p:nvPr/>
          </p:nvSpPr>
          <p:spPr>
            <a:xfrm>
              <a:off x="7848600" y="4209351"/>
              <a:ext cx="1365600" cy="338554"/>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b="1" dirty="0" err="1">
                  <a:solidFill>
                    <a:srgbClr val="0070C0"/>
                  </a:solidFill>
                  <a:latin typeface="Consolas" panose="020B0609020204030204" pitchFamily="49" charset="0"/>
                  <a:cs typeface="Consolas" panose="020B0609020204030204" pitchFamily="49" charset="0"/>
                </a:rPr>
                <a:t>0x20000000</a:t>
              </a:r>
              <a:endParaRPr lang="pl-PL" sz="1600" b="1" dirty="0">
                <a:solidFill>
                  <a:srgbClr val="0070C0"/>
                </a:solidFill>
                <a:latin typeface="Consolas" panose="020B0609020204030204" pitchFamily="49" charset="0"/>
                <a:cs typeface="Consolas" panose="020B0609020204030204" pitchFamily="49" charset="0"/>
              </a:endParaRPr>
            </a:p>
          </p:txBody>
        </p:sp>
        <p:grpSp>
          <p:nvGrpSpPr>
            <p:cNvPr id="27" name="Group 26">
              <a:extLst>
                <a:ext uri="{FF2B5EF4-FFF2-40B4-BE49-F238E27FC236}">
                  <a16:creationId xmlns:a16="http://schemas.microsoft.com/office/drawing/2014/main" id="{D478A1EF-78E8-534A-A734-91406BC247D7}"/>
                </a:ext>
              </a:extLst>
            </p:cNvPr>
            <p:cNvGrpSpPr/>
            <p:nvPr/>
          </p:nvGrpSpPr>
          <p:grpSpPr>
            <a:xfrm>
              <a:off x="9247106" y="4979254"/>
              <a:ext cx="1298223" cy="430946"/>
              <a:chOff x="3121377" y="4372215"/>
              <a:chExt cx="1298223" cy="430946"/>
            </a:xfrm>
          </p:grpSpPr>
          <p:sp>
            <p:nvSpPr>
              <p:cNvPr id="28" name="Rectangle 27">
                <a:extLst>
                  <a:ext uri="{FF2B5EF4-FFF2-40B4-BE49-F238E27FC236}">
                    <a16:creationId xmlns:a16="http://schemas.microsoft.com/office/drawing/2014/main" id="{A0DF987E-A3E1-7844-B72E-C9F0F5AF4568}"/>
                  </a:ext>
                </a:extLst>
              </p:cNvPr>
              <p:cNvSpPr/>
              <p:nvPr/>
            </p:nvSpPr>
            <p:spPr>
              <a:xfrm>
                <a:off x="3121377" y="4372215"/>
                <a:ext cx="1289400" cy="33855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a:latin typeface="Consolas" panose="020B0609020204030204" pitchFamily="49" charset="0"/>
                    <a:cs typeface="Consolas" panose="020B0609020204030204" pitchFamily="49" charset="0"/>
                  </a:rPr>
                  <a:t>8 bits</a:t>
                </a:r>
                <a:endParaRPr lang="pl-PL" sz="1600" dirty="0">
                  <a:latin typeface="Consolas" panose="020B0609020204030204" pitchFamily="49" charset="0"/>
                  <a:cs typeface="Consolas" panose="020B0609020204030204" pitchFamily="49" charset="0"/>
                </a:endParaRPr>
              </a:p>
            </p:txBody>
          </p:sp>
          <p:cxnSp>
            <p:nvCxnSpPr>
              <p:cNvPr id="29" name="Straight Connector 28">
                <a:extLst>
                  <a:ext uri="{FF2B5EF4-FFF2-40B4-BE49-F238E27FC236}">
                    <a16:creationId xmlns:a16="http://schemas.microsoft.com/office/drawing/2014/main" id="{CF5C5554-2CAA-E34B-8490-84C2648D313C}"/>
                  </a:ext>
                </a:extLst>
              </p:cNvPr>
              <p:cNvCxnSpPr>
                <a:cxnSpLocks/>
              </p:cNvCxnSpPr>
              <p:nvPr/>
            </p:nvCxnSpPr>
            <p:spPr>
              <a:xfrm>
                <a:off x="3124200" y="4529554"/>
                <a:ext cx="0" cy="273607"/>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10CBA6FB-F784-114B-AC48-97D88851542A}"/>
                  </a:ext>
                </a:extLst>
              </p:cNvPr>
              <p:cNvCxnSpPr>
                <a:cxnSpLocks/>
              </p:cNvCxnSpPr>
              <p:nvPr/>
            </p:nvCxnSpPr>
            <p:spPr>
              <a:xfrm>
                <a:off x="4415188" y="4520587"/>
                <a:ext cx="0" cy="282574"/>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C8D21B82-F8EA-EA4A-87AF-0FFD53F9EFB2}"/>
                  </a:ext>
                </a:extLst>
              </p:cNvPr>
              <p:cNvCxnSpPr/>
              <p:nvPr/>
            </p:nvCxnSpPr>
            <p:spPr>
              <a:xfrm>
                <a:off x="3124200" y="4648200"/>
                <a:ext cx="1295400" cy="1588"/>
              </a:xfrm>
              <a:prstGeom prst="line">
                <a:avLst/>
              </a:prstGeom>
              <a:ln>
                <a:solidFill>
                  <a:schemeClr val="tx2">
                    <a:lumMod val="75000"/>
                  </a:schemeClr>
                </a:solidFill>
                <a:headEnd type="arrow" w="lg" len="med"/>
                <a:tailEnd type="arrow" w="lg" len="med"/>
              </a:ln>
              <a:effectLst/>
            </p:spPr>
            <p:style>
              <a:lnRef idx="2">
                <a:schemeClr val="accent1"/>
              </a:lnRef>
              <a:fillRef idx="0">
                <a:schemeClr val="accent1"/>
              </a:fillRef>
              <a:effectRef idx="1">
                <a:schemeClr val="accent1"/>
              </a:effectRef>
              <a:fontRef idx="minor">
                <a:schemeClr val="tx1"/>
              </a:fontRef>
            </p:style>
          </p:cxnSp>
        </p:grpSp>
        <p:sp>
          <p:nvSpPr>
            <p:cNvPr id="32" name="TextBox 31">
              <a:extLst>
                <a:ext uri="{FF2B5EF4-FFF2-40B4-BE49-F238E27FC236}">
                  <a16:creationId xmlns:a16="http://schemas.microsoft.com/office/drawing/2014/main" id="{4C93604F-F444-1346-93F7-7143E63E6897}"/>
                </a:ext>
              </a:extLst>
            </p:cNvPr>
            <p:cNvSpPr txBox="1"/>
            <p:nvPr/>
          </p:nvSpPr>
          <p:spPr>
            <a:xfrm>
              <a:off x="9245075" y="1868834"/>
              <a:ext cx="1317922" cy="338554"/>
            </a:xfrm>
            <a:prstGeom prst="rect">
              <a:avLst/>
            </a:prstGeom>
            <a:noFill/>
          </p:spPr>
          <p:txBody>
            <a:bodyPr wrap="square" rtlCol="0">
              <a:spAutoFit/>
            </a:bodyPr>
            <a:lstStyle/>
            <a:p>
              <a:pPr algn="ctr"/>
              <a:r>
                <a:rPr lang="en-US" sz="1600" b="1" dirty="0">
                  <a:solidFill>
                    <a:srgbClr val="941100"/>
                  </a:solidFill>
                  <a:latin typeface="Consolas" panose="020B0609020204030204" pitchFamily="49" charset="0"/>
                  <a:cs typeface="Consolas" panose="020B0609020204030204" pitchFamily="49" charset="0"/>
                </a:rPr>
                <a:t>Contents</a:t>
              </a:r>
            </a:p>
          </p:txBody>
        </p:sp>
        <p:sp>
          <p:nvSpPr>
            <p:cNvPr id="33" name="Rectangle 32">
              <a:extLst>
                <a:ext uri="{FF2B5EF4-FFF2-40B4-BE49-F238E27FC236}">
                  <a16:creationId xmlns:a16="http://schemas.microsoft.com/office/drawing/2014/main" id="{80FA7CCC-FE28-7C46-9F43-5DE86873252F}"/>
                </a:ext>
              </a:extLst>
            </p:cNvPr>
            <p:cNvSpPr/>
            <p:nvPr/>
          </p:nvSpPr>
          <p:spPr>
            <a:xfrm>
              <a:off x="8042456" y="1862744"/>
              <a:ext cx="970137" cy="338554"/>
            </a:xfrm>
            <a:prstGeom prst="rect">
              <a:avLst/>
            </a:prstGeom>
          </p:spPr>
          <p:txBody>
            <a:bodyPr wrap="none">
              <a:spAutoFit/>
            </a:bodyPr>
            <a:lstStyle/>
            <a:p>
              <a:pPr algn="ctr"/>
              <a:r>
                <a:rPr lang="en-US" sz="1600" b="1" dirty="0">
                  <a:solidFill>
                    <a:srgbClr val="0070C0"/>
                  </a:solidFill>
                  <a:latin typeface="Consolas" panose="020B0609020204030204" pitchFamily="49" charset="0"/>
                  <a:cs typeface="Consolas" panose="020B0609020204030204" pitchFamily="49" charset="0"/>
                </a:rPr>
                <a:t>Address</a:t>
              </a:r>
            </a:p>
          </p:txBody>
        </p:sp>
        <p:grpSp>
          <p:nvGrpSpPr>
            <p:cNvPr id="34" name="Group 33">
              <a:extLst>
                <a:ext uri="{FF2B5EF4-FFF2-40B4-BE49-F238E27FC236}">
                  <a16:creationId xmlns:a16="http://schemas.microsoft.com/office/drawing/2014/main" id="{57C26C29-3396-AF40-9342-AB3D54D04A56}"/>
                </a:ext>
              </a:extLst>
            </p:cNvPr>
            <p:cNvGrpSpPr/>
            <p:nvPr/>
          </p:nvGrpSpPr>
          <p:grpSpPr>
            <a:xfrm>
              <a:off x="8465076" y="2491158"/>
              <a:ext cx="62449" cy="331229"/>
              <a:chOff x="8829642" y="2133600"/>
              <a:chExt cx="85758" cy="413491"/>
            </a:xfrm>
            <a:solidFill>
              <a:schemeClr val="tx2">
                <a:lumMod val="60000"/>
                <a:lumOff val="40000"/>
              </a:schemeClr>
            </a:solidFill>
          </p:grpSpPr>
          <p:sp>
            <p:nvSpPr>
              <p:cNvPr id="35" name="Oval 34">
                <a:extLst>
                  <a:ext uri="{FF2B5EF4-FFF2-40B4-BE49-F238E27FC236}">
                    <a16:creationId xmlns:a16="http://schemas.microsoft.com/office/drawing/2014/main" id="{E33BDE76-D4A1-8B47-8F30-3DED905D23D4}"/>
                  </a:ext>
                </a:extLst>
              </p:cNvPr>
              <p:cNvSpPr/>
              <p:nvPr/>
            </p:nvSpPr>
            <p:spPr>
              <a:xfrm>
                <a:off x="8829642" y="2133600"/>
                <a:ext cx="85758" cy="761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36" name="Oval 35">
                <a:extLst>
                  <a:ext uri="{FF2B5EF4-FFF2-40B4-BE49-F238E27FC236}">
                    <a16:creationId xmlns:a16="http://schemas.microsoft.com/office/drawing/2014/main" id="{8275C5E6-9931-3844-B7FA-6B6EBD5BEAE2}"/>
                  </a:ext>
                </a:extLst>
              </p:cNvPr>
              <p:cNvSpPr/>
              <p:nvPr/>
            </p:nvSpPr>
            <p:spPr>
              <a:xfrm>
                <a:off x="8829642" y="2299600"/>
                <a:ext cx="85758" cy="761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37" name="Oval 36">
                <a:extLst>
                  <a:ext uri="{FF2B5EF4-FFF2-40B4-BE49-F238E27FC236}">
                    <a16:creationId xmlns:a16="http://schemas.microsoft.com/office/drawing/2014/main" id="{D7A35D69-1127-FD41-BEE7-CFD60F025984}"/>
                  </a:ext>
                </a:extLst>
              </p:cNvPr>
              <p:cNvSpPr/>
              <p:nvPr/>
            </p:nvSpPr>
            <p:spPr>
              <a:xfrm>
                <a:off x="8829642" y="2470892"/>
                <a:ext cx="85758" cy="761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grpSp>
        <p:grpSp>
          <p:nvGrpSpPr>
            <p:cNvPr id="38" name="Group 37">
              <a:extLst>
                <a:ext uri="{FF2B5EF4-FFF2-40B4-BE49-F238E27FC236}">
                  <a16:creationId xmlns:a16="http://schemas.microsoft.com/office/drawing/2014/main" id="{DB86110B-793C-544E-BB78-B2F1E1473E4B}"/>
                </a:ext>
              </a:extLst>
            </p:cNvPr>
            <p:cNvGrpSpPr/>
            <p:nvPr/>
          </p:nvGrpSpPr>
          <p:grpSpPr>
            <a:xfrm>
              <a:off x="8527525" y="4768150"/>
              <a:ext cx="62449" cy="331229"/>
              <a:chOff x="8829642" y="2133600"/>
              <a:chExt cx="85758" cy="413491"/>
            </a:xfrm>
            <a:solidFill>
              <a:schemeClr val="tx2">
                <a:lumMod val="60000"/>
                <a:lumOff val="40000"/>
              </a:schemeClr>
            </a:solidFill>
          </p:grpSpPr>
          <p:sp>
            <p:nvSpPr>
              <p:cNvPr id="39" name="Oval 38">
                <a:extLst>
                  <a:ext uri="{FF2B5EF4-FFF2-40B4-BE49-F238E27FC236}">
                    <a16:creationId xmlns:a16="http://schemas.microsoft.com/office/drawing/2014/main" id="{7E917F64-43E3-6C4F-888C-EBE5D452212C}"/>
                  </a:ext>
                </a:extLst>
              </p:cNvPr>
              <p:cNvSpPr/>
              <p:nvPr/>
            </p:nvSpPr>
            <p:spPr>
              <a:xfrm>
                <a:off x="8829642" y="2133600"/>
                <a:ext cx="85758" cy="761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40" name="Oval 39">
                <a:extLst>
                  <a:ext uri="{FF2B5EF4-FFF2-40B4-BE49-F238E27FC236}">
                    <a16:creationId xmlns:a16="http://schemas.microsoft.com/office/drawing/2014/main" id="{2F259FA8-9D0E-A840-B943-4F5B35E8F73A}"/>
                  </a:ext>
                </a:extLst>
              </p:cNvPr>
              <p:cNvSpPr/>
              <p:nvPr/>
            </p:nvSpPr>
            <p:spPr>
              <a:xfrm>
                <a:off x="8829642" y="2299600"/>
                <a:ext cx="85758" cy="761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41" name="Oval 40">
                <a:extLst>
                  <a:ext uri="{FF2B5EF4-FFF2-40B4-BE49-F238E27FC236}">
                    <a16:creationId xmlns:a16="http://schemas.microsoft.com/office/drawing/2014/main" id="{85045B0B-0D18-F149-AAC6-E88082DF2511}"/>
                  </a:ext>
                </a:extLst>
              </p:cNvPr>
              <p:cNvSpPr/>
              <p:nvPr/>
            </p:nvSpPr>
            <p:spPr>
              <a:xfrm>
                <a:off x="8829642" y="2470892"/>
                <a:ext cx="85758" cy="761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grpSp>
      </p:grpSp>
      <p:sp>
        <p:nvSpPr>
          <p:cNvPr id="6" name="Content Placeholder 5">
            <a:extLst>
              <a:ext uri="{FF2B5EF4-FFF2-40B4-BE49-F238E27FC236}">
                <a16:creationId xmlns:a16="http://schemas.microsoft.com/office/drawing/2014/main" id="{9535ACDF-5E3C-CB47-9EF2-7EB825C628E1}"/>
              </a:ext>
            </a:extLst>
          </p:cNvPr>
          <p:cNvSpPr>
            <a:spLocks noGrp="1"/>
          </p:cNvSpPr>
          <p:nvPr>
            <p:ph sz="quarter" idx="1"/>
          </p:nvPr>
        </p:nvSpPr>
        <p:spPr>
          <a:xfrm>
            <a:off x="5391140" y="2486832"/>
            <a:ext cx="4411851" cy="2437431"/>
          </a:xfrm>
        </p:spPr>
        <p:txBody>
          <a:bodyPr>
            <a:normAutofit/>
          </a:bodyPr>
          <a:lstStyle/>
          <a:p>
            <a:r>
              <a:rPr lang="en-US" sz="2400" dirty="0"/>
              <a:t>If </a:t>
            </a:r>
            <a:r>
              <a:rPr lang="en-US" sz="2400" dirty="0">
                <a:solidFill>
                  <a:srgbClr val="FF40FF"/>
                </a:solidFill>
              </a:rPr>
              <a:t>Little</a:t>
            </a:r>
            <a:r>
              <a:rPr lang="en-US" sz="2400" dirty="0"/>
              <a:t> Endian </a:t>
            </a:r>
          </a:p>
          <a:p>
            <a:pPr marL="0" indent="0">
              <a:buNone/>
            </a:pPr>
            <a:r>
              <a:rPr lang="en-US" sz="2400" dirty="0"/>
              <a:t>	value = </a:t>
            </a:r>
            <a:r>
              <a:rPr lang="en-US" sz="2400" dirty="0">
                <a:solidFill>
                  <a:srgbClr val="FF40FF"/>
                </a:solidFill>
                <a:latin typeface="Consolas" panose="020B0609020204030204" pitchFamily="49" charset="0"/>
                <a:cs typeface="Consolas" panose="020B0609020204030204" pitchFamily="49" charset="0"/>
              </a:rPr>
              <a:t>0x04030201</a:t>
            </a:r>
          </a:p>
          <a:p>
            <a:endParaRPr lang="en-US" sz="2400" dirty="0">
              <a:latin typeface="Consolas" panose="020B0609020204030204" pitchFamily="49" charset="0"/>
              <a:cs typeface="Consolas" panose="020B0609020204030204" pitchFamily="49" charset="0"/>
            </a:endParaRPr>
          </a:p>
          <a:p>
            <a:r>
              <a:rPr lang="en-US" sz="2400" dirty="0"/>
              <a:t>If </a:t>
            </a:r>
            <a:r>
              <a:rPr lang="en-US" sz="2400" dirty="0">
                <a:solidFill>
                  <a:srgbClr val="0432FF"/>
                </a:solidFill>
              </a:rPr>
              <a:t>Big</a:t>
            </a:r>
            <a:r>
              <a:rPr lang="en-US" sz="2400" dirty="0"/>
              <a:t> Endian</a:t>
            </a:r>
          </a:p>
          <a:p>
            <a:pPr marL="0" indent="0">
              <a:buNone/>
            </a:pPr>
            <a:r>
              <a:rPr lang="en-US" sz="2400" dirty="0"/>
              <a:t>	value = </a:t>
            </a:r>
            <a:r>
              <a:rPr lang="en-US" sz="2400" dirty="0">
                <a:solidFill>
                  <a:srgbClr val="0432FF"/>
                </a:solidFill>
                <a:latin typeface="Consolas" panose="020B0609020204030204" pitchFamily="49" charset="0"/>
                <a:cs typeface="Consolas" panose="020B0609020204030204" pitchFamily="49" charset="0"/>
              </a:rPr>
              <a:t>0x01020304</a:t>
            </a:r>
          </a:p>
        </p:txBody>
      </p:sp>
    </p:spTree>
    <p:extLst>
      <p:ext uri="{BB962C8B-B14F-4D97-AF65-F5344CB8AC3E}">
        <p14:creationId xmlns:p14="http://schemas.microsoft.com/office/powerpoint/2010/main" val="3888067550"/>
      </p:ext>
    </p:extLst>
  </p:cSld>
  <p:clrMapOvr>
    <a:masterClrMapping/>
  </p:clrMapOvr>
  <p:transition>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vert="horz" lIns="92075" tIns="46038" rIns="92075" bIns="46038" anchor="b" anchorCtr="0">
            <a:normAutofit/>
          </a:bodyPr>
          <a:lstStyle/>
          <a:p>
            <a:pPr defTabSz="938213"/>
            <a:r>
              <a:rPr lang="en-US" dirty="0"/>
              <a:t>Example</a:t>
            </a:r>
          </a:p>
        </p:txBody>
      </p:sp>
      <p:sp>
        <p:nvSpPr>
          <p:cNvPr id="8" name="Slide Number Placeholder 7"/>
          <p:cNvSpPr>
            <a:spLocks noGrp="1"/>
          </p:cNvSpPr>
          <p:nvPr>
            <p:ph type="sldNum" sz="quarter" idx="12"/>
          </p:nvPr>
        </p:nvSpPr>
        <p:spPr/>
        <p:txBody>
          <a:bodyPr/>
          <a:lstStyle/>
          <a:p>
            <a:fld id="{AEE14D4A-FE32-40AF-B06D-E9622816B101}" type="slidenum">
              <a:rPr lang="en-US" smtClean="0"/>
              <a:pPr/>
              <a:t>21</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4219801708"/>
              </p:ext>
            </p:extLst>
          </p:nvPr>
        </p:nvGraphicFramePr>
        <p:xfrm>
          <a:off x="6412628" y="2689090"/>
          <a:ext cx="3798173" cy="3017520"/>
        </p:xfrm>
        <a:graphic>
          <a:graphicData uri="http://schemas.openxmlformats.org/drawingml/2006/table">
            <a:tbl>
              <a:tblPr firstRow="1" bandRow="1">
                <a:tableStyleId>{5C22544A-7EE6-4342-B048-85BDC9FD1C3A}</a:tableStyleId>
              </a:tblPr>
              <a:tblGrid>
                <a:gridCol w="2214983">
                  <a:extLst>
                    <a:ext uri="{9D8B030D-6E8A-4147-A177-3AD203B41FA5}">
                      <a16:colId xmlns:a16="http://schemas.microsoft.com/office/drawing/2014/main" val="20000"/>
                    </a:ext>
                  </a:extLst>
                </a:gridCol>
                <a:gridCol w="1583190">
                  <a:extLst>
                    <a:ext uri="{9D8B030D-6E8A-4147-A177-3AD203B41FA5}">
                      <a16:colId xmlns:a16="http://schemas.microsoft.com/office/drawing/2014/main" val="20001"/>
                    </a:ext>
                  </a:extLst>
                </a:gridCol>
              </a:tblGrid>
              <a:tr h="370840">
                <a:tc>
                  <a:txBody>
                    <a:bodyPr/>
                    <a:lstStyle/>
                    <a:p>
                      <a:pPr algn="ctr"/>
                      <a:r>
                        <a:rPr lang="en-US" sz="2800" dirty="0">
                          <a:solidFill>
                            <a:schemeClr val="tx1"/>
                          </a:solidFill>
                          <a:latin typeface="Consolas" panose="020B0609020204030204" pitchFamily="49" charset="0"/>
                          <a:cs typeface="Consolas" panose="020B0609020204030204" pitchFamily="49" charset="0"/>
                        </a:rPr>
                        <a:t>Memory Address</a:t>
                      </a:r>
                    </a:p>
                  </a:txBody>
                  <a:tcPr>
                    <a:noFill/>
                  </a:tcPr>
                </a:tc>
                <a:tc>
                  <a:txBody>
                    <a:bodyPr/>
                    <a:lstStyle/>
                    <a:p>
                      <a:pPr algn="ctr"/>
                      <a:r>
                        <a:rPr lang="en-US" sz="2800" dirty="0">
                          <a:latin typeface="Consolas" panose="020B0609020204030204" pitchFamily="49" charset="0"/>
                          <a:cs typeface="Consolas" panose="020B0609020204030204" pitchFamily="49" charset="0"/>
                        </a:rPr>
                        <a:t>Memory</a:t>
                      </a:r>
                      <a:r>
                        <a:rPr lang="en-US" sz="2800" baseline="0" dirty="0">
                          <a:latin typeface="Consolas" panose="020B0609020204030204" pitchFamily="49" charset="0"/>
                          <a:cs typeface="Consolas" panose="020B0609020204030204" pitchFamily="49" charset="0"/>
                        </a:rPr>
                        <a:t> </a:t>
                      </a:r>
                    </a:p>
                    <a:p>
                      <a:pPr algn="ctr"/>
                      <a:r>
                        <a:rPr lang="en-US" sz="2800" baseline="0" dirty="0">
                          <a:latin typeface="Consolas" panose="020B0609020204030204" pitchFamily="49" charset="0"/>
                          <a:cs typeface="Consolas" panose="020B0609020204030204" pitchFamily="49" charset="0"/>
                        </a:rPr>
                        <a:t>Data</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0xA7</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0x90</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0x8C</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3"/>
                  </a:ext>
                </a:extLst>
              </a:tr>
              <a:tr h="370840">
                <a:tc>
                  <a:txBody>
                    <a:bodyPr/>
                    <a:lstStyle/>
                    <a:p>
                      <a:pPr algn="ct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0xEE</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4"/>
                  </a:ext>
                </a:extLst>
              </a:tr>
            </a:tbl>
          </a:graphicData>
        </a:graphic>
      </p:graphicFrame>
      <p:sp>
        <p:nvSpPr>
          <p:cNvPr id="14" name="Rectangle 13"/>
          <p:cNvSpPr/>
          <p:nvPr/>
        </p:nvSpPr>
        <p:spPr>
          <a:xfrm>
            <a:off x="2487701" y="400723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sp>
        <p:nvSpPr>
          <p:cNvPr id="15" name="Rectangle 14"/>
          <p:cNvSpPr/>
          <p:nvPr/>
        </p:nvSpPr>
        <p:spPr>
          <a:xfrm>
            <a:off x="2500440" y="3967019"/>
            <a:ext cx="1883849" cy="461665"/>
          </a:xfrm>
          <a:prstGeom prst="rect">
            <a:avLst/>
          </a:prstGeom>
        </p:spPr>
        <p:txBody>
          <a:bodyPr wrap="none">
            <a:spAutoFit/>
          </a:bodyPr>
          <a:lstStyle/>
          <a:p>
            <a:r>
              <a:rPr lang="en-US" sz="2400" dirty="0">
                <a:solidFill>
                  <a:srgbClr val="FF0000"/>
                </a:solidFill>
                <a:latin typeface="Consolas" panose="020B0609020204030204" pitchFamily="49" charset="0"/>
                <a:cs typeface="Consolas" panose="020B0609020204030204" pitchFamily="49" charset="0"/>
              </a:rPr>
              <a:t>0xEE8C90A7</a:t>
            </a:r>
          </a:p>
        </p:txBody>
      </p:sp>
      <p:sp>
        <p:nvSpPr>
          <p:cNvPr id="16" name="TextBox 15"/>
          <p:cNvSpPr txBox="1"/>
          <p:nvPr/>
        </p:nvSpPr>
        <p:spPr>
          <a:xfrm>
            <a:off x="1853784" y="1394085"/>
            <a:ext cx="5389698" cy="523220"/>
          </a:xfrm>
          <a:prstGeom prst="rect">
            <a:avLst/>
          </a:prstGeom>
          <a:noFill/>
        </p:spPr>
        <p:txBody>
          <a:bodyPr wrap="square" rtlCol="0">
            <a:spAutoFit/>
          </a:bodyPr>
          <a:lstStyle/>
          <a:p>
            <a:r>
              <a:rPr lang="en-US" sz="2800" dirty="0">
                <a:solidFill>
                  <a:srgbClr val="FF0000"/>
                </a:solidFill>
              </a:rPr>
              <a:t>If big </a:t>
            </a:r>
            <a:r>
              <a:rPr lang="en-US" sz="2800" dirty="0" err="1">
                <a:solidFill>
                  <a:srgbClr val="FF0000"/>
                </a:solidFill>
              </a:rPr>
              <a:t>endianess</a:t>
            </a:r>
            <a:r>
              <a:rPr lang="en-US" sz="2800" dirty="0">
                <a:solidFill>
                  <a:srgbClr val="FF0000"/>
                </a:solidFill>
              </a:rPr>
              <a:t> is used</a:t>
            </a:r>
          </a:p>
        </p:txBody>
      </p:sp>
      <p:sp>
        <p:nvSpPr>
          <p:cNvPr id="18" name="TextBox 17"/>
          <p:cNvSpPr txBox="1"/>
          <p:nvPr/>
        </p:nvSpPr>
        <p:spPr>
          <a:xfrm>
            <a:off x="1828800" y="2667001"/>
            <a:ext cx="3810000" cy="1200329"/>
          </a:xfrm>
          <a:prstGeom prst="rect">
            <a:avLst/>
          </a:prstGeom>
          <a:noFill/>
        </p:spPr>
        <p:txBody>
          <a:bodyPr wrap="square" rtlCol="0">
            <a:spAutoFit/>
          </a:bodyPr>
          <a:lstStyle/>
          <a:p>
            <a:r>
              <a:rPr lang="en-US" sz="2400" dirty="0"/>
              <a:t>The word stored at address </a:t>
            </a:r>
            <a:r>
              <a:rPr lang="en-US" sz="2400" dirty="0" err="1">
                <a:latin typeface="Consolas" panose="020B0609020204030204" pitchFamily="49" charset="0"/>
                <a:cs typeface="Consolas" panose="020B0609020204030204" pitchFamily="49" charset="0"/>
              </a:rPr>
              <a:t>0x20008000</a:t>
            </a:r>
            <a:r>
              <a:rPr lang="en-US" sz="2400" dirty="0"/>
              <a:t> is</a:t>
            </a:r>
          </a:p>
        </p:txBody>
      </p:sp>
    </p:spTree>
    <p:extLst>
      <p:ext uri="{BB962C8B-B14F-4D97-AF65-F5344CB8AC3E}">
        <p14:creationId xmlns:p14="http://schemas.microsoft.com/office/powerpoint/2010/main" val="4040755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vert="horz" lIns="92075" tIns="46038" rIns="92075" bIns="46038" anchor="b" anchorCtr="0">
            <a:normAutofit/>
          </a:bodyPr>
          <a:lstStyle/>
          <a:p>
            <a:pPr defTabSz="938213"/>
            <a:r>
              <a:rPr lang="en-US" dirty="0"/>
              <a:t>Example</a:t>
            </a:r>
          </a:p>
        </p:txBody>
      </p:sp>
      <p:sp>
        <p:nvSpPr>
          <p:cNvPr id="8" name="Slide Number Placeholder 7"/>
          <p:cNvSpPr>
            <a:spLocks noGrp="1"/>
          </p:cNvSpPr>
          <p:nvPr>
            <p:ph type="sldNum" sz="quarter" idx="12"/>
          </p:nvPr>
        </p:nvSpPr>
        <p:spPr/>
        <p:txBody>
          <a:bodyPr/>
          <a:lstStyle/>
          <a:p>
            <a:fld id="{AEE14D4A-FE32-40AF-B06D-E9622816B101}" type="slidenum">
              <a:rPr lang="en-US" smtClean="0"/>
              <a:pPr/>
              <a:t>22</a:t>
            </a:fld>
            <a:endParaRPr lang="en-US"/>
          </a:p>
        </p:txBody>
      </p:sp>
      <p:sp>
        <p:nvSpPr>
          <p:cNvPr id="14" name="Rectangle 13"/>
          <p:cNvSpPr/>
          <p:nvPr/>
        </p:nvSpPr>
        <p:spPr>
          <a:xfrm>
            <a:off x="2667001" y="4105845"/>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sp>
        <p:nvSpPr>
          <p:cNvPr id="15" name="Rectangle 14"/>
          <p:cNvSpPr/>
          <p:nvPr/>
        </p:nvSpPr>
        <p:spPr>
          <a:xfrm>
            <a:off x="2679740" y="4065634"/>
            <a:ext cx="1883849" cy="461665"/>
          </a:xfrm>
          <a:prstGeom prst="rect">
            <a:avLst/>
          </a:prstGeom>
        </p:spPr>
        <p:txBody>
          <a:bodyPr wrap="none">
            <a:spAutoFit/>
          </a:bodyPr>
          <a:lstStyle/>
          <a:p>
            <a:r>
              <a:rPr lang="en-US" sz="2400" dirty="0">
                <a:solidFill>
                  <a:srgbClr val="FF0000"/>
                </a:solidFill>
                <a:latin typeface="Consolas" panose="020B0609020204030204" pitchFamily="49" charset="0"/>
                <a:cs typeface="Consolas" panose="020B0609020204030204" pitchFamily="49" charset="0"/>
              </a:rPr>
              <a:t>0xA7908CEE</a:t>
            </a:r>
          </a:p>
        </p:txBody>
      </p:sp>
      <p:sp>
        <p:nvSpPr>
          <p:cNvPr id="16" name="TextBox 15"/>
          <p:cNvSpPr txBox="1"/>
          <p:nvPr/>
        </p:nvSpPr>
        <p:spPr>
          <a:xfrm>
            <a:off x="1853784" y="1394085"/>
            <a:ext cx="6779228" cy="523220"/>
          </a:xfrm>
          <a:prstGeom prst="rect">
            <a:avLst/>
          </a:prstGeom>
          <a:noFill/>
        </p:spPr>
        <p:txBody>
          <a:bodyPr wrap="square" rtlCol="0">
            <a:spAutoFit/>
          </a:bodyPr>
          <a:lstStyle/>
          <a:p>
            <a:r>
              <a:rPr lang="en-US" sz="2800" dirty="0">
                <a:solidFill>
                  <a:srgbClr val="FF0000"/>
                </a:solidFill>
              </a:rPr>
              <a:t>If little </a:t>
            </a:r>
            <a:r>
              <a:rPr lang="en-US" sz="2800" dirty="0" err="1">
                <a:solidFill>
                  <a:srgbClr val="FF0000"/>
                </a:solidFill>
              </a:rPr>
              <a:t>endianess</a:t>
            </a:r>
            <a:r>
              <a:rPr lang="en-US" sz="2800" dirty="0">
                <a:solidFill>
                  <a:srgbClr val="FF0000"/>
                </a:solidFill>
              </a:rPr>
              <a:t> is used</a:t>
            </a:r>
          </a:p>
        </p:txBody>
      </p:sp>
      <p:sp>
        <p:nvSpPr>
          <p:cNvPr id="18" name="TextBox 17"/>
          <p:cNvSpPr txBox="1"/>
          <p:nvPr/>
        </p:nvSpPr>
        <p:spPr>
          <a:xfrm>
            <a:off x="1905000" y="2667001"/>
            <a:ext cx="3810000" cy="1200329"/>
          </a:xfrm>
          <a:prstGeom prst="rect">
            <a:avLst/>
          </a:prstGeom>
          <a:noFill/>
        </p:spPr>
        <p:txBody>
          <a:bodyPr wrap="square" rtlCol="0">
            <a:spAutoFit/>
          </a:bodyPr>
          <a:lstStyle/>
          <a:p>
            <a:r>
              <a:rPr lang="en-US" sz="2400" dirty="0"/>
              <a:t>The word stored at address </a:t>
            </a:r>
            <a:r>
              <a:rPr lang="en-US" sz="2400" dirty="0" err="1">
                <a:latin typeface="Consolas" panose="020B0609020204030204" pitchFamily="49" charset="0"/>
                <a:cs typeface="Consolas" panose="020B0609020204030204" pitchFamily="49" charset="0"/>
              </a:rPr>
              <a:t>0x20008000</a:t>
            </a:r>
            <a:r>
              <a:rPr lang="en-US" sz="2400" dirty="0"/>
              <a:t> is</a:t>
            </a:r>
          </a:p>
        </p:txBody>
      </p:sp>
      <p:sp>
        <p:nvSpPr>
          <p:cNvPr id="17" name="TextBox 16"/>
          <p:cNvSpPr txBox="1"/>
          <p:nvPr/>
        </p:nvSpPr>
        <p:spPr>
          <a:xfrm>
            <a:off x="1775292" y="4733364"/>
            <a:ext cx="4320708" cy="923330"/>
          </a:xfrm>
          <a:prstGeom prst="rect">
            <a:avLst/>
          </a:prstGeom>
          <a:noFill/>
        </p:spPr>
        <p:txBody>
          <a:bodyPr wrap="square" rtlCol="0">
            <a:spAutoFit/>
          </a:bodyPr>
          <a:lstStyle/>
          <a:p>
            <a:r>
              <a:rPr lang="en-US" sz="1800" dirty="0">
                <a:solidFill>
                  <a:srgbClr val="0041FF"/>
                </a:solidFill>
              </a:rPr>
              <a:t>Endian only specifies byte order, not bit order in a byte!</a:t>
            </a:r>
          </a:p>
        </p:txBody>
      </p:sp>
      <p:graphicFrame>
        <p:nvGraphicFramePr>
          <p:cNvPr id="19" name="Table 18">
            <a:extLst>
              <a:ext uri="{FF2B5EF4-FFF2-40B4-BE49-F238E27FC236}">
                <a16:creationId xmlns:a16="http://schemas.microsoft.com/office/drawing/2014/main" id="{4EEDEDAD-4F73-CC47-ADBE-1916FE408E00}"/>
              </a:ext>
            </a:extLst>
          </p:cNvPr>
          <p:cNvGraphicFramePr>
            <a:graphicFrameLocks noGrp="1"/>
          </p:cNvGraphicFramePr>
          <p:nvPr>
            <p:extLst>
              <p:ext uri="{D42A27DB-BD31-4B8C-83A1-F6EECF244321}">
                <p14:modId xmlns:p14="http://schemas.microsoft.com/office/powerpoint/2010/main" val="720847038"/>
              </p:ext>
            </p:extLst>
          </p:nvPr>
        </p:nvGraphicFramePr>
        <p:xfrm>
          <a:off x="6412628" y="2689090"/>
          <a:ext cx="3798173" cy="3017520"/>
        </p:xfrm>
        <a:graphic>
          <a:graphicData uri="http://schemas.openxmlformats.org/drawingml/2006/table">
            <a:tbl>
              <a:tblPr firstRow="1" bandRow="1">
                <a:tableStyleId>{5C22544A-7EE6-4342-B048-85BDC9FD1C3A}</a:tableStyleId>
              </a:tblPr>
              <a:tblGrid>
                <a:gridCol w="2214983">
                  <a:extLst>
                    <a:ext uri="{9D8B030D-6E8A-4147-A177-3AD203B41FA5}">
                      <a16:colId xmlns:a16="http://schemas.microsoft.com/office/drawing/2014/main" val="20000"/>
                    </a:ext>
                  </a:extLst>
                </a:gridCol>
                <a:gridCol w="1583190">
                  <a:extLst>
                    <a:ext uri="{9D8B030D-6E8A-4147-A177-3AD203B41FA5}">
                      <a16:colId xmlns:a16="http://schemas.microsoft.com/office/drawing/2014/main" val="20001"/>
                    </a:ext>
                  </a:extLst>
                </a:gridCol>
              </a:tblGrid>
              <a:tr h="370840">
                <a:tc>
                  <a:txBody>
                    <a:bodyPr/>
                    <a:lstStyle/>
                    <a:p>
                      <a:pPr algn="ctr"/>
                      <a:r>
                        <a:rPr lang="en-US" sz="2800" dirty="0">
                          <a:solidFill>
                            <a:schemeClr val="tx1"/>
                          </a:solidFill>
                          <a:latin typeface="Consolas" panose="020B0609020204030204" pitchFamily="49" charset="0"/>
                          <a:cs typeface="Consolas" panose="020B0609020204030204" pitchFamily="49" charset="0"/>
                        </a:rPr>
                        <a:t>Memory Address</a:t>
                      </a:r>
                    </a:p>
                  </a:txBody>
                  <a:tcPr>
                    <a:noFill/>
                  </a:tcPr>
                </a:tc>
                <a:tc>
                  <a:txBody>
                    <a:bodyPr/>
                    <a:lstStyle/>
                    <a:p>
                      <a:pPr algn="ctr"/>
                      <a:r>
                        <a:rPr lang="en-US" sz="2800" dirty="0">
                          <a:latin typeface="Consolas" panose="020B0609020204030204" pitchFamily="49" charset="0"/>
                          <a:cs typeface="Consolas" panose="020B0609020204030204" pitchFamily="49" charset="0"/>
                        </a:rPr>
                        <a:t>Memory</a:t>
                      </a:r>
                      <a:r>
                        <a:rPr lang="en-US" sz="2800" baseline="0" dirty="0">
                          <a:latin typeface="Consolas" panose="020B0609020204030204" pitchFamily="49" charset="0"/>
                          <a:cs typeface="Consolas" panose="020B0609020204030204" pitchFamily="49" charset="0"/>
                        </a:rPr>
                        <a:t> </a:t>
                      </a:r>
                    </a:p>
                    <a:p>
                      <a:pPr algn="ctr"/>
                      <a:r>
                        <a:rPr lang="en-US" sz="2800" baseline="0" dirty="0">
                          <a:latin typeface="Consolas" panose="020B0609020204030204" pitchFamily="49" charset="0"/>
                          <a:cs typeface="Consolas" panose="020B0609020204030204" pitchFamily="49" charset="0"/>
                        </a:rPr>
                        <a:t>Data</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0xA7</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0x90</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0x8C</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3"/>
                  </a:ext>
                </a:extLst>
              </a:tr>
              <a:tr h="370840">
                <a:tc>
                  <a:txBody>
                    <a:bodyPr/>
                    <a:lstStyle/>
                    <a:p>
                      <a:pPr algn="ct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0xEE</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83602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6B384-DD23-8F40-A007-BD7E7E4D49AB}"/>
              </a:ext>
            </a:extLst>
          </p:cNvPr>
          <p:cNvSpPr>
            <a:spLocks noGrp="1"/>
          </p:cNvSpPr>
          <p:nvPr>
            <p:ph type="title"/>
          </p:nvPr>
        </p:nvSpPr>
        <p:spPr/>
        <p:txBody>
          <a:bodyPr/>
          <a:lstStyle/>
          <a:p>
            <a:r>
              <a:rPr lang="en-US" dirty="0"/>
              <a:t>Endian on Modern Architecture</a:t>
            </a:r>
          </a:p>
        </p:txBody>
      </p:sp>
      <p:sp>
        <p:nvSpPr>
          <p:cNvPr id="3" name="Slide Number Placeholder 2">
            <a:extLst>
              <a:ext uri="{FF2B5EF4-FFF2-40B4-BE49-F238E27FC236}">
                <a16:creationId xmlns:a16="http://schemas.microsoft.com/office/drawing/2014/main" id="{9E6B4414-F83C-764D-AF43-F23D3FFBC616}"/>
              </a:ext>
            </a:extLst>
          </p:cNvPr>
          <p:cNvSpPr>
            <a:spLocks noGrp="1"/>
          </p:cNvSpPr>
          <p:nvPr>
            <p:ph type="sldNum" sz="quarter" idx="12"/>
          </p:nvPr>
        </p:nvSpPr>
        <p:spPr/>
        <p:txBody>
          <a:bodyPr/>
          <a:lstStyle/>
          <a:p>
            <a:fld id="{EA7C8D44-3667-46F6-9772-CC52308E2A7F}" type="slidenum">
              <a:rPr kumimoji="0" lang="en-US" smtClean="0"/>
              <a:pPr/>
              <a:t>23</a:t>
            </a:fld>
            <a:endParaRPr kumimoji="0" lang="en-US" dirty="0"/>
          </a:p>
        </p:txBody>
      </p:sp>
      <p:sp>
        <p:nvSpPr>
          <p:cNvPr id="4" name="Content Placeholder 3">
            <a:extLst>
              <a:ext uri="{FF2B5EF4-FFF2-40B4-BE49-F238E27FC236}">
                <a16:creationId xmlns:a16="http://schemas.microsoft.com/office/drawing/2014/main" id="{7F930A6F-BBBD-8B46-8AD4-652BC15A70D5}"/>
              </a:ext>
            </a:extLst>
          </p:cNvPr>
          <p:cNvSpPr>
            <a:spLocks noGrp="1"/>
          </p:cNvSpPr>
          <p:nvPr>
            <p:ph sz="quarter" idx="1"/>
          </p:nvPr>
        </p:nvSpPr>
        <p:spPr>
          <a:xfrm>
            <a:off x="609600" y="1563967"/>
            <a:ext cx="6156248" cy="4038600"/>
          </a:xfrm>
        </p:spPr>
        <p:txBody>
          <a:bodyPr>
            <a:normAutofit/>
          </a:bodyPr>
          <a:lstStyle/>
          <a:p>
            <a:r>
              <a:rPr lang="en-US" sz="2400" dirty="0"/>
              <a:t>Intel x86 and AMD64/x86-64 use little endian.</a:t>
            </a:r>
          </a:p>
          <a:p>
            <a:r>
              <a:rPr lang="en-US" sz="2400" dirty="0"/>
              <a:t>Atmel AVR32 and </a:t>
            </a:r>
            <a:r>
              <a:rPr lang="en-US" sz="2400" dirty="0" err="1"/>
              <a:t>OpenRISC</a:t>
            </a:r>
            <a:r>
              <a:rPr lang="en-US" sz="2400" dirty="0"/>
              <a:t> use big endian.</a:t>
            </a:r>
          </a:p>
          <a:p>
            <a:r>
              <a:rPr lang="en-US" sz="2400" dirty="0"/>
              <a:t>Arm Cortex-M supports both Little Endian and Big Endian. However, endian maybe fixed for specific chips. </a:t>
            </a:r>
          </a:p>
          <a:p>
            <a:pPr lvl="1"/>
            <a:r>
              <a:rPr lang="en-US" sz="2000" dirty="0"/>
              <a:t>ST’s L4 Series, TI’s </a:t>
            </a:r>
            <a:r>
              <a:rPr lang="en-US" sz="2000" dirty="0" err="1"/>
              <a:t>Tiva</a:t>
            </a:r>
            <a:r>
              <a:rPr lang="en-US" sz="2000" dirty="0"/>
              <a:t> C, and NXP’s K64 only supports only Little </a:t>
            </a:r>
            <a:r>
              <a:rPr lang="en-US" sz="2000"/>
              <a:t>Endian.</a:t>
            </a:r>
            <a:endParaRPr lang="en-US" sz="2000" dirty="0"/>
          </a:p>
        </p:txBody>
      </p:sp>
      <p:grpSp>
        <p:nvGrpSpPr>
          <p:cNvPr id="6" name="Group 5">
            <a:extLst>
              <a:ext uri="{FF2B5EF4-FFF2-40B4-BE49-F238E27FC236}">
                <a16:creationId xmlns:a16="http://schemas.microsoft.com/office/drawing/2014/main" id="{02D6451C-DE61-1C4A-A06B-3243F60253B2}"/>
              </a:ext>
            </a:extLst>
          </p:cNvPr>
          <p:cNvGrpSpPr/>
          <p:nvPr/>
        </p:nvGrpSpPr>
        <p:grpSpPr>
          <a:xfrm>
            <a:off x="7522967" y="2272808"/>
            <a:ext cx="1523784" cy="1974442"/>
            <a:chOff x="2042699" y="4330762"/>
            <a:chExt cx="1113536" cy="1472105"/>
          </a:xfrm>
        </p:grpSpPr>
        <p:pic>
          <p:nvPicPr>
            <p:cNvPr id="7" name="Picture 2" descr="http://pngimg.com/upload/egg_PNG12.png">
              <a:extLst>
                <a:ext uri="{FF2B5EF4-FFF2-40B4-BE49-F238E27FC236}">
                  <a16:creationId xmlns:a16="http://schemas.microsoft.com/office/drawing/2014/main" id="{82806008-E58C-3543-A595-610A553493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flipH="1">
              <a:off x="1863414" y="4510047"/>
              <a:ext cx="1472105" cy="111353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DAFDE76-0269-3E49-AC41-CA5E1D8234FB}"/>
                </a:ext>
              </a:extLst>
            </p:cNvPr>
            <p:cNvSpPr txBox="1"/>
            <p:nvPr/>
          </p:nvSpPr>
          <p:spPr>
            <a:xfrm>
              <a:off x="2115894" y="4743425"/>
              <a:ext cx="914400" cy="527786"/>
            </a:xfrm>
            <a:prstGeom prst="rect">
              <a:avLst/>
            </a:prstGeom>
            <a:noFill/>
          </p:spPr>
          <p:txBody>
            <a:bodyPr wrap="square" rtlCol="0">
              <a:spAutoFit/>
            </a:bodyPr>
            <a:lstStyle/>
            <a:p>
              <a:pPr algn="ctr"/>
              <a:r>
                <a:rPr lang="en-US" sz="2000" dirty="0">
                  <a:solidFill>
                    <a:srgbClr val="FF0000"/>
                  </a:solidFill>
                </a:rPr>
                <a:t>Little Endian</a:t>
              </a:r>
            </a:p>
          </p:txBody>
        </p:sp>
        <p:sp>
          <p:nvSpPr>
            <p:cNvPr id="9" name="TextBox 8">
              <a:extLst>
                <a:ext uri="{FF2B5EF4-FFF2-40B4-BE49-F238E27FC236}">
                  <a16:creationId xmlns:a16="http://schemas.microsoft.com/office/drawing/2014/main" id="{5CE53F24-A01A-A845-AD25-E09D50E3728C}"/>
                </a:ext>
              </a:extLst>
            </p:cNvPr>
            <p:cNvSpPr txBox="1"/>
            <p:nvPr/>
          </p:nvSpPr>
          <p:spPr>
            <a:xfrm>
              <a:off x="2392009" y="4367817"/>
              <a:ext cx="405548" cy="252419"/>
            </a:xfrm>
            <a:prstGeom prst="rect">
              <a:avLst/>
            </a:prstGeom>
            <a:noFill/>
          </p:spPr>
          <p:txBody>
            <a:bodyPr wrap="none" rtlCol="0">
              <a:spAutoFit/>
            </a:bodyPr>
            <a:lstStyle/>
            <a:p>
              <a:r>
                <a:rPr lang="en-US" sz="1600" dirty="0"/>
                <a:t>MSB</a:t>
              </a:r>
            </a:p>
          </p:txBody>
        </p:sp>
        <p:sp>
          <p:nvSpPr>
            <p:cNvPr id="10" name="TextBox 9">
              <a:extLst>
                <a:ext uri="{FF2B5EF4-FFF2-40B4-BE49-F238E27FC236}">
                  <a16:creationId xmlns:a16="http://schemas.microsoft.com/office/drawing/2014/main" id="{FE091203-28BE-C54F-BF78-45947884B41F}"/>
                </a:ext>
              </a:extLst>
            </p:cNvPr>
            <p:cNvSpPr txBox="1"/>
            <p:nvPr/>
          </p:nvSpPr>
          <p:spPr>
            <a:xfrm>
              <a:off x="2348129" y="5421460"/>
              <a:ext cx="405548" cy="252419"/>
            </a:xfrm>
            <a:prstGeom prst="rect">
              <a:avLst/>
            </a:prstGeom>
            <a:noFill/>
          </p:spPr>
          <p:txBody>
            <a:bodyPr wrap="none" rtlCol="0">
              <a:spAutoFit/>
            </a:bodyPr>
            <a:lstStyle/>
            <a:p>
              <a:r>
                <a:rPr lang="en-US" sz="1600" dirty="0"/>
                <a:t>LSB</a:t>
              </a:r>
            </a:p>
          </p:txBody>
        </p:sp>
      </p:grpSp>
      <p:grpSp>
        <p:nvGrpSpPr>
          <p:cNvPr id="11" name="Group 10">
            <a:extLst>
              <a:ext uri="{FF2B5EF4-FFF2-40B4-BE49-F238E27FC236}">
                <a16:creationId xmlns:a16="http://schemas.microsoft.com/office/drawing/2014/main" id="{A2B0DC9C-A6C4-7441-942B-BD82405EF5D1}"/>
              </a:ext>
            </a:extLst>
          </p:cNvPr>
          <p:cNvGrpSpPr/>
          <p:nvPr/>
        </p:nvGrpSpPr>
        <p:grpSpPr>
          <a:xfrm>
            <a:off x="9875203" y="2286000"/>
            <a:ext cx="1486230" cy="1925780"/>
            <a:chOff x="3818752" y="4334996"/>
            <a:chExt cx="1086093" cy="1435824"/>
          </a:xfrm>
        </p:grpSpPr>
        <p:pic>
          <p:nvPicPr>
            <p:cNvPr id="12" name="Picture 2" descr="http://pngimg.com/upload/egg_PNG12.png">
              <a:extLst>
                <a:ext uri="{FF2B5EF4-FFF2-40B4-BE49-F238E27FC236}">
                  <a16:creationId xmlns:a16="http://schemas.microsoft.com/office/drawing/2014/main" id="{04E2C0DF-AE70-C345-B17B-5D403CB67B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flipH="1">
              <a:off x="3643887" y="4509861"/>
              <a:ext cx="1435824" cy="108609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0C2B7A0-BA5C-964A-8630-13B0C9D1EEC2}"/>
                </a:ext>
              </a:extLst>
            </p:cNvPr>
            <p:cNvSpPr txBox="1"/>
            <p:nvPr/>
          </p:nvSpPr>
          <p:spPr>
            <a:xfrm>
              <a:off x="3904599" y="4774427"/>
              <a:ext cx="914400" cy="527786"/>
            </a:xfrm>
            <a:prstGeom prst="rect">
              <a:avLst/>
            </a:prstGeom>
            <a:noFill/>
          </p:spPr>
          <p:txBody>
            <a:bodyPr wrap="square" rtlCol="0">
              <a:spAutoFit/>
            </a:bodyPr>
            <a:lstStyle/>
            <a:p>
              <a:pPr algn="ctr"/>
              <a:r>
                <a:rPr lang="en-US" sz="2000" dirty="0">
                  <a:solidFill>
                    <a:srgbClr val="0041FF"/>
                  </a:solidFill>
                </a:rPr>
                <a:t>Big Endian</a:t>
              </a:r>
            </a:p>
          </p:txBody>
        </p:sp>
        <p:sp>
          <p:nvSpPr>
            <p:cNvPr id="14" name="TextBox 13">
              <a:extLst>
                <a:ext uri="{FF2B5EF4-FFF2-40B4-BE49-F238E27FC236}">
                  <a16:creationId xmlns:a16="http://schemas.microsoft.com/office/drawing/2014/main" id="{80D7576B-B93D-1E4F-A3CC-1A1F12C34AB6}"/>
                </a:ext>
              </a:extLst>
            </p:cNvPr>
            <p:cNvSpPr txBox="1"/>
            <p:nvPr/>
          </p:nvSpPr>
          <p:spPr>
            <a:xfrm>
              <a:off x="4159281" y="4404871"/>
              <a:ext cx="405548" cy="252419"/>
            </a:xfrm>
            <a:prstGeom prst="rect">
              <a:avLst/>
            </a:prstGeom>
            <a:noFill/>
          </p:spPr>
          <p:txBody>
            <a:bodyPr wrap="none" rtlCol="0">
              <a:spAutoFit/>
            </a:bodyPr>
            <a:lstStyle/>
            <a:p>
              <a:r>
                <a:rPr lang="en-US" sz="1600" dirty="0"/>
                <a:t>LSB</a:t>
              </a:r>
            </a:p>
          </p:txBody>
        </p:sp>
        <p:sp>
          <p:nvSpPr>
            <p:cNvPr id="15" name="TextBox 14">
              <a:extLst>
                <a:ext uri="{FF2B5EF4-FFF2-40B4-BE49-F238E27FC236}">
                  <a16:creationId xmlns:a16="http://schemas.microsoft.com/office/drawing/2014/main" id="{00D3A0D6-E414-7244-A987-60D7495C4101}"/>
                </a:ext>
              </a:extLst>
            </p:cNvPr>
            <p:cNvSpPr txBox="1"/>
            <p:nvPr/>
          </p:nvSpPr>
          <p:spPr>
            <a:xfrm>
              <a:off x="4165615" y="5397049"/>
              <a:ext cx="405548" cy="252419"/>
            </a:xfrm>
            <a:prstGeom prst="rect">
              <a:avLst/>
            </a:prstGeom>
            <a:noFill/>
          </p:spPr>
          <p:txBody>
            <a:bodyPr wrap="none" rtlCol="0">
              <a:spAutoFit/>
            </a:bodyPr>
            <a:lstStyle/>
            <a:p>
              <a:r>
                <a:rPr lang="en-US" sz="1600" dirty="0"/>
                <a:t>MSB</a:t>
              </a:r>
            </a:p>
          </p:txBody>
        </p:sp>
      </p:grpSp>
      <p:sp>
        <p:nvSpPr>
          <p:cNvPr id="16" name="TextBox 15">
            <a:extLst>
              <a:ext uri="{FF2B5EF4-FFF2-40B4-BE49-F238E27FC236}">
                <a16:creationId xmlns:a16="http://schemas.microsoft.com/office/drawing/2014/main" id="{A732D52A-07A8-1B49-8063-E60F6B8356CD}"/>
              </a:ext>
            </a:extLst>
          </p:cNvPr>
          <p:cNvSpPr txBox="1"/>
          <p:nvPr/>
        </p:nvSpPr>
        <p:spPr>
          <a:xfrm>
            <a:off x="7626220" y="4287814"/>
            <a:ext cx="1599531" cy="523220"/>
          </a:xfrm>
          <a:prstGeom prst="rect">
            <a:avLst/>
          </a:prstGeom>
          <a:noFill/>
        </p:spPr>
        <p:txBody>
          <a:bodyPr wrap="square" rtlCol="0">
            <a:spAutoFit/>
          </a:bodyPr>
          <a:lstStyle/>
          <a:p>
            <a:r>
              <a:rPr lang="en-US" dirty="0">
                <a:solidFill>
                  <a:srgbClr val="FF0000"/>
                </a:solidFill>
              </a:rPr>
              <a:t>LSB is at least address</a:t>
            </a:r>
          </a:p>
        </p:txBody>
      </p:sp>
      <p:sp>
        <p:nvSpPr>
          <p:cNvPr id="17" name="TextBox 16">
            <a:extLst>
              <a:ext uri="{FF2B5EF4-FFF2-40B4-BE49-F238E27FC236}">
                <a16:creationId xmlns:a16="http://schemas.microsoft.com/office/drawing/2014/main" id="{CF3ECDEF-9A22-CF45-AE81-C3471B3205C4}"/>
              </a:ext>
            </a:extLst>
          </p:cNvPr>
          <p:cNvSpPr txBox="1"/>
          <p:nvPr/>
        </p:nvSpPr>
        <p:spPr>
          <a:xfrm>
            <a:off x="9982869" y="4281327"/>
            <a:ext cx="1599531" cy="523220"/>
          </a:xfrm>
          <a:prstGeom prst="rect">
            <a:avLst/>
          </a:prstGeom>
          <a:noFill/>
        </p:spPr>
        <p:txBody>
          <a:bodyPr wrap="square" rtlCol="0">
            <a:spAutoFit/>
          </a:bodyPr>
          <a:lstStyle/>
          <a:p>
            <a:r>
              <a:rPr lang="en-US" dirty="0">
                <a:solidFill>
                  <a:srgbClr val="0041FF"/>
                </a:solidFill>
              </a:rPr>
              <a:t>MSB is at least address</a:t>
            </a:r>
          </a:p>
        </p:txBody>
      </p:sp>
    </p:spTree>
    <p:extLst>
      <p:ext uri="{BB962C8B-B14F-4D97-AF65-F5344CB8AC3E}">
        <p14:creationId xmlns:p14="http://schemas.microsoft.com/office/powerpoint/2010/main" val="982210311"/>
      </p:ext>
    </p:extLst>
  </p:cSld>
  <p:clrMapOvr>
    <a:masterClrMapping/>
  </p:clrMapOvr>
  <p:transition>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16E8-ED2B-7E49-8A83-032956F4239E}"/>
              </a:ext>
            </a:extLst>
          </p:cNvPr>
          <p:cNvSpPr>
            <a:spLocks noGrp="1"/>
          </p:cNvSpPr>
          <p:nvPr>
            <p:ph type="title"/>
          </p:nvPr>
        </p:nvSpPr>
        <p:spPr/>
        <p:txBody>
          <a:bodyPr/>
          <a:lstStyle/>
          <a:p>
            <a:r>
              <a:rPr lang="en-US" dirty="0"/>
              <a:t>Loading Data from Memory</a:t>
            </a:r>
          </a:p>
        </p:txBody>
      </p:sp>
      <p:sp>
        <p:nvSpPr>
          <p:cNvPr id="3" name="Slide Number Placeholder 2">
            <a:extLst>
              <a:ext uri="{FF2B5EF4-FFF2-40B4-BE49-F238E27FC236}">
                <a16:creationId xmlns:a16="http://schemas.microsoft.com/office/drawing/2014/main" id="{05018B41-777C-854D-9786-40364832E7F7}"/>
              </a:ext>
            </a:extLst>
          </p:cNvPr>
          <p:cNvSpPr>
            <a:spLocks noGrp="1"/>
          </p:cNvSpPr>
          <p:nvPr>
            <p:ph type="sldNum" sz="quarter" idx="12"/>
          </p:nvPr>
        </p:nvSpPr>
        <p:spPr/>
        <p:txBody>
          <a:bodyPr/>
          <a:lstStyle/>
          <a:p>
            <a:fld id="{EA7C8D44-3667-46F6-9772-CC52308E2A7F}" type="slidenum">
              <a:rPr kumimoji="0" lang="en-US" smtClean="0"/>
              <a:pPr/>
              <a:t>24</a:t>
            </a:fld>
            <a:endParaRPr kumimoji="0" lang="en-US"/>
          </a:p>
        </p:txBody>
      </p:sp>
      <p:cxnSp>
        <p:nvCxnSpPr>
          <p:cNvPr id="5" name="Straight Connector 4">
            <a:extLst>
              <a:ext uri="{FF2B5EF4-FFF2-40B4-BE49-F238E27FC236}">
                <a16:creationId xmlns:a16="http://schemas.microsoft.com/office/drawing/2014/main" id="{A05F9B87-F344-944A-8A8F-2B6CE7BD4264}"/>
              </a:ext>
            </a:extLst>
          </p:cNvPr>
          <p:cNvCxnSpPr>
            <a:cxnSpLocks/>
          </p:cNvCxnSpPr>
          <p:nvPr/>
        </p:nvCxnSpPr>
        <p:spPr>
          <a:xfrm>
            <a:off x="1542583" y="2818949"/>
            <a:ext cx="6018" cy="129919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6D7BB7D-0B07-0B4A-9295-4A7BE61DA046}"/>
              </a:ext>
            </a:extLst>
          </p:cNvPr>
          <p:cNvCxnSpPr>
            <a:cxnSpLocks/>
          </p:cNvCxnSpPr>
          <p:nvPr/>
        </p:nvCxnSpPr>
        <p:spPr>
          <a:xfrm>
            <a:off x="2411193" y="2362200"/>
            <a:ext cx="0" cy="95942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B8A3784-4B73-E948-B902-B5F336D41917}"/>
              </a:ext>
            </a:extLst>
          </p:cNvPr>
          <p:cNvCxnSpPr>
            <a:cxnSpLocks/>
          </p:cNvCxnSpPr>
          <p:nvPr/>
        </p:nvCxnSpPr>
        <p:spPr>
          <a:xfrm flipV="1">
            <a:off x="1542583" y="2362200"/>
            <a:ext cx="868610" cy="46816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F7BB33C-AB40-854A-945E-3D04399971E1}"/>
              </a:ext>
            </a:extLst>
          </p:cNvPr>
          <p:cNvCxnSpPr>
            <a:cxnSpLocks/>
          </p:cNvCxnSpPr>
          <p:nvPr/>
        </p:nvCxnSpPr>
        <p:spPr>
          <a:xfrm>
            <a:off x="1542583" y="4118146"/>
            <a:ext cx="868610" cy="46816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C78AC2-B11C-2641-831F-0C423BD49C81}"/>
              </a:ext>
            </a:extLst>
          </p:cNvPr>
          <p:cNvCxnSpPr>
            <a:cxnSpLocks/>
          </p:cNvCxnSpPr>
          <p:nvPr/>
        </p:nvCxnSpPr>
        <p:spPr>
          <a:xfrm flipV="1">
            <a:off x="2129288" y="3321621"/>
            <a:ext cx="281905" cy="17549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00BBAE9-5BD5-3049-B7D0-9C946DA44264}"/>
              </a:ext>
            </a:extLst>
          </p:cNvPr>
          <p:cNvCxnSpPr>
            <a:cxnSpLocks/>
          </p:cNvCxnSpPr>
          <p:nvPr/>
        </p:nvCxnSpPr>
        <p:spPr>
          <a:xfrm>
            <a:off x="2129288" y="3497116"/>
            <a:ext cx="281904" cy="17549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057436-95E6-8042-A6D3-090AA2A0D144}"/>
              </a:ext>
            </a:extLst>
          </p:cNvPr>
          <p:cNvCxnSpPr>
            <a:cxnSpLocks/>
          </p:cNvCxnSpPr>
          <p:nvPr/>
        </p:nvCxnSpPr>
        <p:spPr>
          <a:xfrm>
            <a:off x="2411192" y="3672613"/>
            <a:ext cx="0" cy="9137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167D6E7-D5D5-5041-BDFE-D180B1995C35}"/>
              </a:ext>
            </a:extLst>
          </p:cNvPr>
          <p:cNvCxnSpPr>
            <a:cxnSpLocks/>
          </p:cNvCxnSpPr>
          <p:nvPr/>
        </p:nvCxnSpPr>
        <p:spPr>
          <a:xfrm>
            <a:off x="2411192" y="2838089"/>
            <a:ext cx="1475007" cy="0"/>
          </a:xfrm>
          <a:prstGeom prst="line">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02D0F02-EFB7-444A-8EAB-68E62A65DE94}"/>
              </a:ext>
            </a:extLst>
          </p:cNvPr>
          <p:cNvCxnSpPr>
            <a:cxnSpLocks/>
          </p:cNvCxnSpPr>
          <p:nvPr/>
        </p:nvCxnSpPr>
        <p:spPr>
          <a:xfrm>
            <a:off x="1143000" y="3495205"/>
            <a:ext cx="405602" cy="3821"/>
          </a:xfrm>
          <a:prstGeom prst="line">
            <a:avLst/>
          </a:prstGeom>
          <a:ln w="12700">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41DDBAE-F6A4-8345-B30D-9AC28C54ACAF}"/>
              </a:ext>
            </a:extLst>
          </p:cNvPr>
          <p:cNvSpPr txBox="1"/>
          <p:nvPr/>
        </p:nvSpPr>
        <p:spPr>
          <a:xfrm>
            <a:off x="1577849" y="2981270"/>
            <a:ext cx="715345" cy="369332"/>
          </a:xfrm>
          <a:prstGeom prst="rect">
            <a:avLst/>
          </a:prstGeom>
          <a:noFill/>
          <a:ln w="12700">
            <a:noFill/>
          </a:ln>
        </p:spPr>
        <p:txBody>
          <a:bodyPr wrap="square" rtlCol="0">
            <a:spAutoFit/>
          </a:bodyPr>
          <a:lstStyle/>
          <a:p>
            <a:pPr algn="ctr"/>
            <a:r>
              <a:rPr lang="en-US" dirty="0"/>
              <a:t>ALU</a:t>
            </a:r>
          </a:p>
        </p:txBody>
      </p:sp>
      <p:sp>
        <p:nvSpPr>
          <p:cNvPr id="16" name="Rectangle 15">
            <a:extLst>
              <a:ext uri="{FF2B5EF4-FFF2-40B4-BE49-F238E27FC236}">
                <a16:creationId xmlns:a16="http://schemas.microsoft.com/office/drawing/2014/main" id="{433DE0D1-B574-814B-8D86-312824F6886B}"/>
              </a:ext>
            </a:extLst>
          </p:cNvPr>
          <p:cNvSpPr/>
          <p:nvPr/>
        </p:nvSpPr>
        <p:spPr>
          <a:xfrm>
            <a:off x="3886200" y="1739740"/>
            <a:ext cx="1054760" cy="351092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Memory</a:t>
            </a:r>
          </a:p>
        </p:txBody>
      </p:sp>
      <p:cxnSp>
        <p:nvCxnSpPr>
          <p:cNvPr id="21" name="Straight Connector 20">
            <a:extLst>
              <a:ext uri="{FF2B5EF4-FFF2-40B4-BE49-F238E27FC236}">
                <a16:creationId xmlns:a16="http://schemas.microsoft.com/office/drawing/2014/main" id="{7222F1E2-0429-AD47-93CA-AF93C6084FFE}"/>
              </a:ext>
            </a:extLst>
          </p:cNvPr>
          <p:cNvCxnSpPr>
            <a:cxnSpLocks/>
          </p:cNvCxnSpPr>
          <p:nvPr/>
        </p:nvCxnSpPr>
        <p:spPr>
          <a:xfrm>
            <a:off x="2411192" y="4105304"/>
            <a:ext cx="1475007" cy="0"/>
          </a:xfrm>
          <a:prstGeom prst="line">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A2BD3F5F-9622-DC4E-A428-55985D04CED7}"/>
              </a:ext>
            </a:extLst>
          </p:cNvPr>
          <p:cNvGrpSpPr/>
          <p:nvPr/>
        </p:nvGrpSpPr>
        <p:grpSpPr>
          <a:xfrm>
            <a:off x="2835596" y="2505520"/>
            <a:ext cx="669604" cy="1945194"/>
            <a:chOff x="2693661" y="2505520"/>
            <a:chExt cx="669604" cy="1945194"/>
          </a:xfrm>
        </p:grpSpPr>
        <p:pic>
          <p:nvPicPr>
            <p:cNvPr id="23" name="Graphic 22" descr="No sign with solid fill">
              <a:extLst>
                <a:ext uri="{FF2B5EF4-FFF2-40B4-BE49-F238E27FC236}">
                  <a16:creationId xmlns:a16="http://schemas.microsoft.com/office/drawing/2014/main" id="{991BB68D-DE49-1B4D-98FF-813BA022E5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98128" y="2505520"/>
              <a:ext cx="665137" cy="665137"/>
            </a:xfrm>
            <a:prstGeom prst="rect">
              <a:avLst/>
            </a:prstGeom>
          </p:spPr>
        </p:pic>
        <p:pic>
          <p:nvPicPr>
            <p:cNvPr id="44" name="Graphic 43" descr="No sign with solid fill">
              <a:extLst>
                <a:ext uri="{FF2B5EF4-FFF2-40B4-BE49-F238E27FC236}">
                  <a16:creationId xmlns:a16="http://schemas.microsoft.com/office/drawing/2014/main" id="{4788D007-9CE1-DA47-8583-2D9773E5A0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93661" y="3785577"/>
              <a:ext cx="665137" cy="665137"/>
            </a:xfrm>
            <a:prstGeom prst="rect">
              <a:avLst/>
            </a:prstGeom>
          </p:spPr>
        </p:pic>
      </p:grpSp>
      <p:cxnSp>
        <p:nvCxnSpPr>
          <p:cNvPr id="32" name="Straight Connector 31">
            <a:extLst>
              <a:ext uri="{FF2B5EF4-FFF2-40B4-BE49-F238E27FC236}">
                <a16:creationId xmlns:a16="http://schemas.microsoft.com/office/drawing/2014/main" id="{2C29FC63-4534-9D40-815E-C7B8AA7B6F1E}"/>
              </a:ext>
            </a:extLst>
          </p:cNvPr>
          <p:cNvCxnSpPr>
            <a:cxnSpLocks/>
          </p:cNvCxnSpPr>
          <p:nvPr/>
        </p:nvCxnSpPr>
        <p:spPr>
          <a:xfrm flipV="1">
            <a:off x="7684158" y="2838088"/>
            <a:ext cx="708510" cy="1"/>
          </a:xfrm>
          <a:prstGeom prst="line">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F1B9768-4863-D44D-8D55-BBFB70CE0ACA}"/>
              </a:ext>
            </a:extLst>
          </p:cNvPr>
          <p:cNvCxnSpPr>
            <a:cxnSpLocks/>
          </p:cNvCxnSpPr>
          <p:nvPr/>
        </p:nvCxnSpPr>
        <p:spPr>
          <a:xfrm>
            <a:off x="7684158" y="4105304"/>
            <a:ext cx="708510" cy="0"/>
          </a:xfrm>
          <a:prstGeom prst="line">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C9205211-A5FB-084C-B470-7A9627B0DFA7}"/>
              </a:ext>
            </a:extLst>
          </p:cNvPr>
          <p:cNvGrpSpPr/>
          <p:nvPr/>
        </p:nvGrpSpPr>
        <p:grpSpPr>
          <a:xfrm>
            <a:off x="6415966" y="1670671"/>
            <a:ext cx="5120126" cy="3510929"/>
            <a:chOff x="6415966" y="1670671"/>
            <a:chExt cx="5120126" cy="3510929"/>
          </a:xfrm>
        </p:grpSpPr>
        <p:cxnSp>
          <p:nvCxnSpPr>
            <p:cNvPr id="25" name="Straight Connector 24">
              <a:extLst>
                <a:ext uri="{FF2B5EF4-FFF2-40B4-BE49-F238E27FC236}">
                  <a16:creationId xmlns:a16="http://schemas.microsoft.com/office/drawing/2014/main" id="{952EEB1B-548A-E948-844F-3D535A48C927}"/>
                </a:ext>
              </a:extLst>
            </p:cNvPr>
            <p:cNvCxnSpPr>
              <a:cxnSpLocks/>
            </p:cNvCxnSpPr>
            <p:nvPr/>
          </p:nvCxnSpPr>
          <p:spPr>
            <a:xfrm>
              <a:off x="6815549" y="2818949"/>
              <a:ext cx="6018" cy="129919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684D979-E70B-7345-A41E-BA0962C9A277}"/>
                </a:ext>
              </a:extLst>
            </p:cNvPr>
            <p:cNvCxnSpPr>
              <a:cxnSpLocks/>
            </p:cNvCxnSpPr>
            <p:nvPr/>
          </p:nvCxnSpPr>
          <p:spPr>
            <a:xfrm>
              <a:off x="7684159" y="2362200"/>
              <a:ext cx="0" cy="95942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E0F11C2-AE47-A343-A936-2E6A0C4EF8A2}"/>
                </a:ext>
              </a:extLst>
            </p:cNvPr>
            <p:cNvCxnSpPr>
              <a:cxnSpLocks/>
            </p:cNvCxnSpPr>
            <p:nvPr/>
          </p:nvCxnSpPr>
          <p:spPr>
            <a:xfrm flipV="1">
              <a:off x="6815549" y="2362200"/>
              <a:ext cx="868610" cy="46816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3B64ABB-81CA-1B48-AD5B-AC270132B90E}"/>
                </a:ext>
              </a:extLst>
            </p:cNvPr>
            <p:cNvCxnSpPr>
              <a:cxnSpLocks/>
            </p:cNvCxnSpPr>
            <p:nvPr/>
          </p:nvCxnSpPr>
          <p:spPr>
            <a:xfrm>
              <a:off x="6815549" y="4118146"/>
              <a:ext cx="868610" cy="46816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93A56F3-C24E-514E-8AAE-F364D5D8A490}"/>
                </a:ext>
              </a:extLst>
            </p:cNvPr>
            <p:cNvCxnSpPr>
              <a:cxnSpLocks/>
            </p:cNvCxnSpPr>
            <p:nvPr/>
          </p:nvCxnSpPr>
          <p:spPr>
            <a:xfrm flipV="1">
              <a:off x="7402254" y="3321621"/>
              <a:ext cx="281905" cy="17549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C9D588F-FBA0-684C-9337-C4AB8C230A13}"/>
                </a:ext>
              </a:extLst>
            </p:cNvPr>
            <p:cNvCxnSpPr>
              <a:cxnSpLocks/>
            </p:cNvCxnSpPr>
            <p:nvPr/>
          </p:nvCxnSpPr>
          <p:spPr>
            <a:xfrm>
              <a:off x="7402254" y="3497116"/>
              <a:ext cx="281904" cy="17549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D4492F6-443C-6648-978B-03FE4BF01A32}"/>
                </a:ext>
              </a:extLst>
            </p:cNvPr>
            <p:cNvCxnSpPr>
              <a:cxnSpLocks/>
            </p:cNvCxnSpPr>
            <p:nvPr/>
          </p:nvCxnSpPr>
          <p:spPr>
            <a:xfrm>
              <a:off x="7684158" y="3672613"/>
              <a:ext cx="0" cy="9137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1F4B287-1368-774D-A9C8-A57035EAE926}"/>
                </a:ext>
              </a:extLst>
            </p:cNvPr>
            <p:cNvCxnSpPr>
              <a:cxnSpLocks/>
            </p:cNvCxnSpPr>
            <p:nvPr/>
          </p:nvCxnSpPr>
          <p:spPr>
            <a:xfrm>
              <a:off x="6415966" y="3495205"/>
              <a:ext cx="405602" cy="3821"/>
            </a:xfrm>
            <a:prstGeom prst="line">
              <a:avLst/>
            </a:prstGeom>
            <a:ln w="12700">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AF09FAB-0BBF-DE45-B0BE-68C18893853E}"/>
                </a:ext>
              </a:extLst>
            </p:cNvPr>
            <p:cNvSpPr txBox="1"/>
            <p:nvPr/>
          </p:nvSpPr>
          <p:spPr>
            <a:xfrm>
              <a:off x="6850815" y="2981270"/>
              <a:ext cx="715345" cy="369332"/>
            </a:xfrm>
            <a:prstGeom prst="rect">
              <a:avLst/>
            </a:prstGeom>
            <a:noFill/>
            <a:ln w="12700">
              <a:noFill/>
            </a:ln>
          </p:spPr>
          <p:txBody>
            <a:bodyPr wrap="square" rtlCol="0">
              <a:spAutoFit/>
            </a:bodyPr>
            <a:lstStyle/>
            <a:p>
              <a:pPr algn="ctr"/>
              <a:r>
                <a:rPr lang="en-US" dirty="0"/>
                <a:t>ALU</a:t>
              </a:r>
            </a:p>
          </p:txBody>
        </p:sp>
        <p:sp>
          <p:nvSpPr>
            <p:cNvPr id="35" name="Rectangle 34">
              <a:extLst>
                <a:ext uri="{FF2B5EF4-FFF2-40B4-BE49-F238E27FC236}">
                  <a16:creationId xmlns:a16="http://schemas.microsoft.com/office/drawing/2014/main" id="{C48F6892-D9E8-0A43-A92C-EAA5B8E88236}"/>
                </a:ext>
              </a:extLst>
            </p:cNvPr>
            <p:cNvSpPr/>
            <p:nvPr/>
          </p:nvSpPr>
          <p:spPr>
            <a:xfrm>
              <a:off x="10487876" y="1670671"/>
              <a:ext cx="1048216" cy="351092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Memory</a:t>
              </a:r>
            </a:p>
          </p:txBody>
        </p:sp>
        <p:sp>
          <p:nvSpPr>
            <p:cNvPr id="38" name="Rectangle 37">
              <a:extLst>
                <a:ext uri="{FF2B5EF4-FFF2-40B4-BE49-F238E27FC236}">
                  <a16:creationId xmlns:a16="http://schemas.microsoft.com/office/drawing/2014/main" id="{7F935333-F176-614A-AF3C-939084052B56}"/>
                </a:ext>
              </a:extLst>
            </p:cNvPr>
            <p:cNvSpPr/>
            <p:nvPr/>
          </p:nvSpPr>
          <p:spPr>
            <a:xfrm>
              <a:off x="8392668" y="2550778"/>
              <a:ext cx="1048216" cy="17616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Registers</a:t>
              </a:r>
            </a:p>
          </p:txBody>
        </p:sp>
      </p:grpSp>
      <p:cxnSp>
        <p:nvCxnSpPr>
          <p:cNvPr id="41" name="Straight Connector 40">
            <a:extLst>
              <a:ext uri="{FF2B5EF4-FFF2-40B4-BE49-F238E27FC236}">
                <a16:creationId xmlns:a16="http://schemas.microsoft.com/office/drawing/2014/main" id="{CA1EC314-A54A-0A45-BFEE-480DC5384BB8}"/>
              </a:ext>
            </a:extLst>
          </p:cNvPr>
          <p:cNvCxnSpPr>
            <a:cxnSpLocks/>
            <a:stCxn id="38" idx="3"/>
            <a:endCxn id="35" idx="1"/>
          </p:cNvCxnSpPr>
          <p:nvPr/>
        </p:nvCxnSpPr>
        <p:spPr>
          <a:xfrm flipV="1">
            <a:off x="9440884" y="3426136"/>
            <a:ext cx="1046992" cy="5482"/>
          </a:xfrm>
          <a:prstGeom prst="line">
            <a:avLst/>
          </a:prstGeom>
          <a:ln w="28575">
            <a:solidFill>
              <a:srgbClr val="0432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C3AF1A8-E069-8649-9FA8-86BED74A063A}"/>
              </a:ext>
            </a:extLst>
          </p:cNvPr>
          <p:cNvSpPr txBox="1"/>
          <p:nvPr/>
        </p:nvSpPr>
        <p:spPr>
          <a:xfrm>
            <a:off x="9642799" y="3037477"/>
            <a:ext cx="721672" cy="369332"/>
          </a:xfrm>
          <a:prstGeom prst="rect">
            <a:avLst/>
          </a:prstGeom>
          <a:noFill/>
        </p:spPr>
        <p:txBody>
          <a:bodyPr wrap="none" rtlCol="0">
            <a:spAutoFit/>
          </a:bodyPr>
          <a:lstStyle/>
          <a:p>
            <a:r>
              <a:rPr lang="en-US" b="1" dirty="0">
                <a:solidFill>
                  <a:srgbClr val="0432FF"/>
                </a:solidFill>
              </a:rPr>
              <a:t>Load</a:t>
            </a:r>
          </a:p>
        </p:txBody>
      </p:sp>
    </p:spTree>
    <p:extLst>
      <p:ext uri="{BB962C8B-B14F-4D97-AF65-F5344CB8AC3E}">
        <p14:creationId xmlns:p14="http://schemas.microsoft.com/office/powerpoint/2010/main" val="4033777743"/>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par>
                                <p:cTn id="8" presetID="22" presetClass="entr" presetSubtype="2"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right)">
                                      <p:cBhvr>
                                        <p:cTn id="10" dur="500"/>
                                        <p:tgtEl>
                                          <p:spTgt spid="21"/>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0"/>
                                        </p:tgtEl>
                                        <p:attrNameLst>
                                          <p:attrName>style.visibility</p:attrName>
                                        </p:attrNameLst>
                                      </p:cBhvr>
                                      <p:to>
                                        <p:strVal val="visible"/>
                                      </p:to>
                                    </p:set>
                                  </p:childTnLst>
                                </p:cTn>
                              </p:par>
                            </p:childTnLst>
                          </p:cTn>
                        </p:par>
                        <p:par>
                          <p:cTn id="18" fill="hold">
                            <p:stCondLst>
                              <p:cond delay="0"/>
                            </p:stCondLst>
                            <p:childTnLst>
                              <p:par>
                                <p:cTn id="19" presetID="22" presetClass="entr" presetSubtype="2" fill="hold" nodeType="afterEffect">
                                  <p:stCondLst>
                                    <p:cond delay="500"/>
                                  </p:stCondLst>
                                  <p:childTnLst>
                                    <p:set>
                                      <p:cBhvr>
                                        <p:cTn id="20" dur="1" fill="hold">
                                          <p:stCondLst>
                                            <p:cond delay="0"/>
                                          </p:stCondLst>
                                        </p:cTn>
                                        <p:tgtEl>
                                          <p:spTgt spid="41"/>
                                        </p:tgtEl>
                                        <p:attrNameLst>
                                          <p:attrName>style.visibility</p:attrName>
                                        </p:attrNameLst>
                                      </p:cBhvr>
                                      <p:to>
                                        <p:strVal val="visible"/>
                                      </p:to>
                                    </p:set>
                                    <p:animEffect transition="in" filter="wipe(right)">
                                      <p:cBhvr>
                                        <p:cTn id="21" dur="500"/>
                                        <p:tgtEl>
                                          <p:spTgt spid="41"/>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2" fill="hold" nodeType="afterEffect">
                                  <p:stCondLst>
                                    <p:cond delay="200"/>
                                  </p:stCondLst>
                                  <p:childTnLst>
                                    <p:set>
                                      <p:cBhvr>
                                        <p:cTn id="27" dur="1" fill="hold">
                                          <p:stCondLst>
                                            <p:cond delay="0"/>
                                          </p:stCondLst>
                                        </p:cTn>
                                        <p:tgtEl>
                                          <p:spTgt spid="32"/>
                                        </p:tgtEl>
                                        <p:attrNameLst>
                                          <p:attrName>style.visibility</p:attrName>
                                        </p:attrNameLst>
                                      </p:cBhvr>
                                      <p:to>
                                        <p:strVal val="visible"/>
                                      </p:to>
                                    </p:set>
                                    <p:animEffect transition="in" filter="wipe(right)">
                                      <p:cBhvr>
                                        <p:cTn id="28" dur="500"/>
                                        <p:tgtEl>
                                          <p:spTgt spid="32"/>
                                        </p:tgtEl>
                                      </p:cBhvr>
                                    </p:animEffect>
                                  </p:childTnLst>
                                </p:cTn>
                              </p:par>
                              <p:par>
                                <p:cTn id="29" presetID="22" presetClass="entr" presetSubtype="2" fill="hold" nodeType="withEffect">
                                  <p:stCondLst>
                                    <p:cond delay="200"/>
                                  </p:stCondLst>
                                  <p:childTnLst>
                                    <p:set>
                                      <p:cBhvr>
                                        <p:cTn id="30" dur="1" fill="hold">
                                          <p:stCondLst>
                                            <p:cond delay="0"/>
                                          </p:stCondLst>
                                        </p:cTn>
                                        <p:tgtEl>
                                          <p:spTgt spid="36"/>
                                        </p:tgtEl>
                                        <p:attrNameLst>
                                          <p:attrName>style.visibility</p:attrName>
                                        </p:attrNameLst>
                                      </p:cBhvr>
                                      <p:to>
                                        <p:strVal val="visible"/>
                                      </p:to>
                                    </p:set>
                                    <p:animEffect transition="in" filter="wipe(right)">
                                      <p:cBhvr>
                                        <p:cTn id="3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16E8-ED2B-7E49-8A83-032956F4239E}"/>
              </a:ext>
            </a:extLst>
          </p:cNvPr>
          <p:cNvSpPr>
            <a:spLocks noGrp="1"/>
          </p:cNvSpPr>
          <p:nvPr>
            <p:ph type="title"/>
          </p:nvPr>
        </p:nvSpPr>
        <p:spPr/>
        <p:txBody>
          <a:bodyPr/>
          <a:lstStyle/>
          <a:p>
            <a:r>
              <a:rPr lang="en-US" dirty="0"/>
              <a:t>Storing Data to Memory</a:t>
            </a:r>
          </a:p>
        </p:txBody>
      </p:sp>
      <p:sp>
        <p:nvSpPr>
          <p:cNvPr id="3" name="Slide Number Placeholder 2">
            <a:extLst>
              <a:ext uri="{FF2B5EF4-FFF2-40B4-BE49-F238E27FC236}">
                <a16:creationId xmlns:a16="http://schemas.microsoft.com/office/drawing/2014/main" id="{05018B41-777C-854D-9786-40364832E7F7}"/>
              </a:ext>
            </a:extLst>
          </p:cNvPr>
          <p:cNvSpPr>
            <a:spLocks noGrp="1"/>
          </p:cNvSpPr>
          <p:nvPr>
            <p:ph type="sldNum" sz="quarter" idx="12"/>
          </p:nvPr>
        </p:nvSpPr>
        <p:spPr/>
        <p:txBody>
          <a:bodyPr/>
          <a:lstStyle/>
          <a:p>
            <a:fld id="{EA7C8D44-3667-46F6-9772-CC52308E2A7F}" type="slidenum">
              <a:rPr kumimoji="0" lang="en-US" smtClean="0"/>
              <a:pPr/>
              <a:t>25</a:t>
            </a:fld>
            <a:endParaRPr kumimoji="0" lang="en-US"/>
          </a:p>
        </p:txBody>
      </p:sp>
      <p:cxnSp>
        <p:nvCxnSpPr>
          <p:cNvPr id="5" name="Straight Connector 4">
            <a:extLst>
              <a:ext uri="{FF2B5EF4-FFF2-40B4-BE49-F238E27FC236}">
                <a16:creationId xmlns:a16="http://schemas.microsoft.com/office/drawing/2014/main" id="{A05F9B87-F344-944A-8A8F-2B6CE7BD4264}"/>
              </a:ext>
            </a:extLst>
          </p:cNvPr>
          <p:cNvCxnSpPr>
            <a:cxnSpLocks/>
          </p:cNvCxnSpPr>
          <p:nvPr/>
        </p:nvCxnSpPr>
        <p:spPr>
          <a:xfrm>
            <a:off x="1542583" y="2818949"/>
            <a:ext cx="6018" cy="129919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6D7BB7D-0B07-0B4A-9295-4A7BE61DA046}"/>
              </a:ext>
            </a:extLst>
          </p:cNvPr>
          <p:cNvCxnSpPr>
            <a:cxnSpLocks/>
          </p:cNvCxnSpPr>
          <p:nvPr/>
        </p:nvCxnSpPr>
        <p:spPr>
          <a:xfrm>
            <a:off x="2411193" y="2362200"/>
            <a:ext cx="0" cy="95942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B8A3784-4B73-E948-B902-B5F336D41917}"/>
              </a:ext>
            </a:extLst>
          </p:cNvPr>
          <p:cNvCxnSpPr>
            <a:cxnSpLocks/>
          </p:cNvCxnSpPr>
          <p:nvPr/>
        </p:nvCxnSpPr>
        <p:spPr>
          <a:xfrm flipV="1">
            <a:off x="1542583" y="2362200"/>
            <a:ext cx="868610" cy="46816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F7BB33C-AB40-854A-945E-3D04399971E1}"/>
              </a:ext>
            </a:extLst>
          </p:cNvPr>
          <p:cNvCxnSpPr>
            <a:cxnSpLocks/>
          </p:cNvCxnSpPr>
          <p:nvPr/>
        </p:nvCxnSpPr>
        <p:spPr>
          <a:xfrm>
            <a:off x="1542583" y="4118146"/>
            <a:ext cx="868610" cy="46816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C78AC2-B11C-2641-831F-0C423BD49C81}"/>
              </a:ext>
            </a:extLst>
          </p:cNvPr>
          <p:cNvCxnSpPr>
            <a:cxnSpLocks/>
          </p:cNvCxnSpPr>
          <p:nvPr/>
        </p:nvCxnSpPr>
        <p:spPr>
          <a:xfrm flipV="1">
            <a:off x="2129288" y="3321621"/>
            <a:ext cx="281905" cy="17549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00BBAE9-5BD5-3049-B7D0-9C946DA44264}"/>
              </a:ext>
            </a:extLst>
          </p:cNvPr>
          <p:cNvCxnSpPr>
            <a:cxnSpLocks/>
          </p:cNvCxnSpPr>
          <p:nvPr/>
        </p:nvCxnSpPr>
        <p:spPr>
          <a:xfrm>
            <a:off x="2129288" y="3497116"/>
            <a:ext cx="281904" cy="17549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057436-95E6-8042-A6D3-090AA2A0D144}"/>
              </a:ext>
            </a:extLst>
          </p:cNvPr>
          <p:cNvCxnSpPr>
            <a:cxnSpLocks/>
          </p:cNvCxnSpPr>
          <p:nvPr/>
        </p:nvCxnSpPr>
        <p:spPr>
          <a:xfrm>
            <a:off x="2411192" y="3672613"/>
            <a:ext cx="0" cy="9137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02D0F02-EFB7-444A-8EAB-68E62A65DE94}"/>
              </a:ext>
            </a:extLst>
          </p:cNvPr>
          <p:cNvCxnSpPr>
            <a:cxnSpLocks/>
          </p:cNvCxnSpPr>
          <p:nvPr/>
        </p:nvCxnSpPr>
        <p:spPr>
          <a:xfrm>
            <a:off x="1143000" y="3495205"/>
            <a:ext cx="405602" cy="3821"/>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41DDBAE-F6A4-8345-B30D-9AC28C54ACAF}"/>
              </a:ext>
            </a:extLst>
          </p:cNvPr>
          <p:cNvSpPr txBox="1"/>
          <p:nvPr/>
        </p:nvSpPr>
        <p:spPr>
          <a:xfrm>
            <a:off x="1577849" y="2981270"/>
            <a:ext cx="715345" cy="369332"/>
          </a:xfrm>
          <a:prstGeom prst="rect">
            <a:avLst/>
          </a:prstGeom>
          <a:noFill/>
          <a:ln w="12700">
            <a:noFill/>
          </a:ln>
        </p:spPr>
        <p:txBody>
          <a:bodyPr wrap="square" rtlCol="0">
            <a:spAutoFit/>
          </a:bodyPr>
          <a:lstStyle/>
          <a:p>
            <a:pPr algn="ctr"/>
            <a:r>
              <a:rPr lang="en-US" dirty="0"/>
              <a:t>ALU</a:t>
            </a:r>
          </a:p>
        </p:txBody>
      </p:sp>
      <p:sp>
        <p:nvSpPr>
          <p:cNvPr id="16" name="Rectangle 15">
            <a:extLst>
              <a:ext uri="{FF2B5EF4-FFF2-40B4-BE49-F238E27FC236}">
                <a16:creationId xmlns:a16="http://schemas.microsoft.com/office/drawing/2014/main" id="{433DE0D1-B574-814B-8D86-312824F6886B}"/>
              </a:ext>
            </a:extLst>
          </p:cNvPr>
          <p:cNvSpPr/>
          <p:nvPr/>
        </p:nvSpPr>
        <p:spPr>
          <a:xfrm>
            <a:off x="3886200" y="1739740"/>
            <a:ext cx="1054760" cy="351092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Memory</a:t>
            </a:r>
          </a:p>
        </p:txBody>
      </p:sp>
      <p:pic>
        <p:nvPicPr>
          <p:cNvPr id="44" name="Graphic 43" descr="No sign with solid fill">
            <a:extLst>
              <a:ext uri="{FF2B5EF4-FFF2-40B4-BE49-F238E27FC236}">
                <a16:creationId xmlns:a16="http://schemas.microsoft.com/office/drawing/2014/main" id="{4788D007-9CE1-DA47-8583-2D9773E5A0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14600" y="4660287"/>
            <a:ext cx="665137" cy="665137"/>
          </a:xfrm>
          <a:prstGeom prst="rect">
            <a:avLst/>
          </a:prstGeom>
        </p:spPr>
      </p:pic>
      <p:cxnSp>
        <p:nvCxnSpPr>
          <p:cNvPr id="33" name="Straight Connector 32">
            <a:extLst>
              <a:ext uri="{FF2B5EF4-FFF2-40B4-BE49-F238E27FC236}">
                <a16:creationId xmlns:a16="http://schemas.microsoft.com/office/drawing/2014/main" id="{41F4B287-1368-774D-A9C8-A57035EAE926}"/>
              </a:ext>
            </a:extLst>
          </p:cNvPr>
          <p:cNvCxnSpPr>
            <a:cxnSpLocks/>
          </p:cNvCxnSpPr>
          <p:nvPr/>
        </p:nvCxnSpPr>
        <p:spPr>
          <a:xfrm>
            <a:off x="6415966" y="3495205"/>
            <a:ext cx="405602" cy="3821"/>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51C0D686-86EE-5B4C-8081-D513B127413C}"/>
              </a:ext>
            </a:extLst>
          </p:cNvPr>
          <p:cNvGrpSpPr/>
          <p:nvPr/>
        </p:nvGrpSpPr>
        <p:grpSpPr>
          <a:xfrm>
            <a:off x="6815549" y="2362200"/>
            <a:ext cx="868610" cy="2224113"/>
            <a:chOff x="6815549" y="2362200"/>
            <a:chExt cx="868610" cy="2224113"/>
          </a:xfrm>
        </p:grpSpPr>
        <p:cxnSp>
          <p:nvCxnSpPr>
            <p:cNvPr id="25" name="Straight Connector 24">
              <a:extLst>
                <a:ext uri="{FF2B5EF4-FFF2-40B4-BE49-F238E27FC236}">
                  <a16:creationId xmlns:a16="http://schemas.microsoft.com/office/drawing/2014/main" id="{952EEB1B-548A-E948-844F-3D535A48C927}"/>
                </a:ext>
              </a:extLst>
            </p:cNvPr>
            <p:cNvCxnSpPr>
              <a:cxnSpLocks/>
            </p:cNvCxnSpPr>
            <p:nvPr/>
          </p:nvCxnSpPr>
          <p:spPr>
            <a:xfrm>
              <a:off x="6815549" y="2818949"/>
              <a:ext cx="6018" cy="129919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684D979-E70B-7345-A41E-BA0962C9A277}"/>
                </a:ext>
              </a:extLst>
            </p:cNvPr>
            <p:cNvCxnSpPr>
              <a:cxnSpLocks/>
            </p:cNvCxnSpPr>
            <p:nvPr/>
          </p:nvCxnSpPr>
          <p:spPr>
            <a:xfrm>
              <a:off x="7684159" y="2362200"/>
              <a:ext cx="0" cy="95942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E0F11C2-AE47-A343-A936-2E6A0C4EF8A2}"/>
                </a:ext>
              </a:extLst>
            </p:cNvPr>
            <p:cNvCxnSpPr>
              <a:cxnSpLocks/>
            </p:cNvCxnSpPr>
            <p:nvPr/>
          </p:nvCxnSpPr>
          <p:spPr>
            <a:xfrm flipV="1">
              <a:off x="6815549" y="2362200"/>
              <a:ext cx="868610" cy="46816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3B64ABB-81CA-1B48-AD5B-AC270132B90E}"/>
                </a:ext>
              </a:extLst>
            </p:cNvPr>
            <p:cNvCxnSpPr>
              <a:cxnSpLocks/>
            </p:cNvCxnSpPr>
            <p:nvPr/>
          </p:nvCxnSpPr>
          <p:spPr>
            <a:xfrm>
              <a:off x="6815549" y="4118146"/>
              <a:ext cx="868610" cy="46816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93A56F3-C24E-514E-8AAE-F364D5D8A490}"/>
                </a:ext>
              </a:extLst>
            </p:cNvPr>
            <p:cNvCxnSpPr>
              <a:cxnSpLocks/>
            </p:cNvCxnSpPr>
            <p:nvPr/>
          </p:nvCxnSpPr>
          <p:spPr>
            <a:xfrm flipV="1">
              <a:off x="7402254" y="3321621"/>
              <a:ext cx="281905" cy="17549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C9D588F-FBA0-684C-9337-C4AB8C230A13}"/>
                </a:ext>
              </a:extLst>
            </p:cNvPr>
            <p:cNvCxnSpPr>
              <a:cxnSpLocks/>
            </p:cNvCxnSpPr>
            <p:nvPr/>
          </p:nvCxnSpPr>
          <p:spPr>
            <a:xfrm>
              <a:off x="7402254" y="3497116"/>
              <a:ext cx="281904" cy="17549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D4492F6-443C-6648-978B-03FE4BF01A32}"/>
                </a:ext>
              </a:extLst>
            </p:cNvPr>
            <p:cNvCxnSpPr>
              <a:cxnSpLocks/>
            </p:cNvCxnSpPr>
            <p:nvPr/>
          </p:nvCxnSpPr>
          <p:spPr>
            <a:xfrm>
              <a:off x="7684158" y="3672613"/>
              <a:ext cx="0" cy="9137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AF09FAB-0BBF-DE45-B0BE-68C18893853E}"/>
                </a:ext>
              </a:extLst>
            </p:cNvPr>
            <p:cNvSpPr txBox="1"/>
            <p:nvPr/>
          </p:nvSpPr>
          <p:spPr>
            <a:xfrm>
              <a:off x="6850815" y="2981270"/>
              <a:ext cx="715345" cy="369332"/>
            </a:xfrm>
            <a:prstGeom prst="rect">
              <a:avLst/>
            </a:prstGeom>
            <a:noFill/>
            <a:ln w="12700">
              <a:noFill/>
            </a:ln>
          </p:spPr>
          <p:txBody>
            <a:bodyPr wrap="square" rtlCol="0">
              <a:spAutoFit/>
            </a:bodyPr>
            <a:lstStyle/>
            <a:p>
              <a:pPr algn="ctr"/>
              <a:r>
                <a:rPr lang="en-US" dirty="0"/>
                <a:t>ALU</a:t>
              </a:r>
            </a:p>
          </p:txBody>
        </p:sp>
      </p:grpSp>
      <p:sp>
        <p:nvSpPr>
          <p:cNvPr id="35" name="Rectangle 34">
            <a:extLst>
              <a:ext uri="{FF2B5EF4-FFF2-40B4-BE49-F238E27FC236}">
                <a16:creationId xmlns:a16="http://schemas.microsoft.com/office/drawing/2014/main" id="{C48F6892-D9E8-0A43-A92C-EAA5B8E88236}"/>
              </a:ext>
            </a:extLst>
          </p:cNvPr>
          <p:cNvSpPr/>
          <p:nvPr/>
        </p:nvSpPr>
        <p:spPr>
          <a:xfrm>
            <a:off x="10487876" y="1670671"/>
            <a:ext cx="1048216" cy="351092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Memory</a:t>
            </a:r>
          </a:p>
        </p:txBody>
      </p:sp>
      <p:sp>
        <p:nvSpPr>
          <p:cNvPr id="38" name="Rectangle 37">
            <a:extLst>
              <a:ext uri="{FF2B5EF4-FFF2-40B4-BE49-F238E27FC236}">
                <a16:creationId xmlns:a16="http://schemas.microsoft.com/office/drawing/2014/main" id="{7F935333-F176-614A-AF3C-939084052B56}"/>
              </a:ext>
            </a:extLst>
          </p:cNvPr>
          <p:cNvSpPr/>
          <p:nvPr/>
        </p:nvSpPr>
        <p:spPr>
          <a:xfrm>
            <a:off x="8392668" y="2550778"/>
            <a:ext cx="1048216" cy="17616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Registers</a:t>
            </a:r>
          </a:p>
        </p:txBody>
      </p:sp>
      <p:cxnSp>
        <p:nvCxnSpPr>
          <p:cNvPr id="41" name="Straight Connector 40">
            <a:extLst>
              <a:ext uri="{FF2B5EF4-FFF2-40B4-BE49-F238E27FC236}">
                <a16:creationId xmlns:a16="http://schemas.microsoft.com/office/drawing/2014/main" id="{CA1EC314-A54A-0A45-BFEE-480DC5384BB8}"/>
              </a:ext>
            </a:extLst>
          </p:cNvPr>
          <p:cNvCxnSpPr>
            <a:cxnSpLocks/>
            <a:stCxn id="38" idx="3"/>
            <a:endCxn id="35" idx="1"/>
          </p:cNvCxnSpPr>
          <p:nvPr/>
        </p:nvCxnSpPr>
        <p:spPr>
          <a:xfrm flipV="1">
            <a:off x="9440884" y="3426136"/>
            <a:ext cx="1046992" cy="5482"/>
          </a:xfrm>
          <a:prstGeom prst="line">
            <a:avLst/>
          </a:prstGeom>
          <a:ln w="28575">
            <a:solidFill>
              <a:srgbClr val="0432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C3AF1A8-E069-8649-9FA8-86BED74A063A}"/>
              </a:ext>
            </a:extLst>
          </p:cNvPr>
          <p:cNvSpPr txBox="1"/>
          <p:nvPr/>
        </p:nvSpPr>
        <p:spPr>
          <a:xfrm>
            <a:off x="9601670" y="3041954"/>
            <a:ext cx="781176" cy="369332"/>
          </a:xfrm>
          <a:prstGeom prst="rect">
            <a:avLst/>
          </a:prstGeom>
          <a:noFill/>
        </p:spPr>
        <p:txBody>
          <a:bodyPr wrap="none" rtlCol="0">
            <a:spAutoFit/>
          </a:bodyPr>
          <a:lstStyle/>
          <a:p>
            <a:r>
              <a:rPr lang="en-US" b="1" dirty="0">
                <a:solidFill>
                  <a:srgbClr val="0432FF"/>
                </a:solidFill>
              </a:rPr>
              <a:t>Store</a:t>
            </a:r>
          </a:p>
        </p:txBody>
      </p:sp>
      <p:cxnSp>
        <p:nvCxnSpPr>
          <p:cNvPr id="37" name="Straight Connector 36">
            <a:extLst>
              <a:ext uri="{FF2B5EF4-FFF2-40B4-BE49-F238E27FC236}">
                <a16:creationId xmlns:a16="http://schemas.microsoft.com/office/drawing/2014/main" id="{F25322E6-827F-B440-A9D9-918B3C8054DF}"/>
              </a:ext>
            </a:extLst>
          </p:cNvPr>
          <p:cNvCxnSpPr>
            <a:cxnSpLocks/>
          </p:cNvCxnSpPr>
          <p:nvPr/>
        </p:nvCxnSpPr>
        <p:spPr>
          <a:xfrm flipH="1">
            <a:off x="1143000" y="4959634"/>
            <a:ext cx="2743200" cy="0"/>
          </a:xfrm>
          <a:prstGeom prst="line">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ADEA90-D762-1147-AB11-61B3C87C224B}"/>
              </a:ext>
            </a:extLst>
          </p:cNvPr>
          <p:cNvCxnSpPr>
            <a:cxnSpLocks/>
          </p:cNvCxnSpPr>
          <p:nvPr/>
        </p:nvCxnSpPr>
        <p:spPr>
          <a:xfrm flipV="1">
            <a:off x="1143000" y="3495204"/>
            <a:ext cx="0" cy="146443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F7DED1-2A60-2841-BAF5-BAB3884E446C}"/>
              </a:ext>
            </a:extLst>
          </p:cNvPr>
          <p:cNvCxnSpPr>
            <a:cxnSpLocks/>
          </p:cNvCxnSpPr>
          <p:nvPr/>
        </p:nvCxnSpPr>
        <p:spPr>
          <a:xfrm flipH="1" flipV="1">
            <a:off x="8077200" y="3465805"/>
            <a:ext cx="315468" cy="5483"/>
          </a:xfrm>
          <a:prstGeom prst="line">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99BA038-7428-5543-BDBA-00EFD2B439EB}"/>
              </a:ext>
            </a:extLst>
          </p:cNvPr>
          <p:cNvCxnSpPr>
            <a:cxnSpLocks/>
          </p:cNvCxnSpPr>
          <p:nvPr/>
        </p:nvCxnSpPr>
        <p:spPr>
          <a:xfrm flipV="1">
            <a:off x="6415966" y="3510591"/>
            <a:ext cx="0" cy="1449043"/>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1076921-53F7-054D-9051-4A3A6A8070CE}"/>
              </a:ext>
            </a:extLst>
          </p:cNvPr>
          <p:cNvCxnSpPr>
            <a:cxnSpLocks/>
          </p:cNvCxnSpPr>
          <p:nvPr/>
        </p:nvCxnSpPr>
        <p:spPr>
          <a:xfrm flipH="1">
            <a:off x="6415966" y="4959634"/>
            <a:ext cx="1661235" cy="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596ECD7-0974-9E41-9640-3CE071A4FD15}"/>
              </a:ext>
            </a:extLst>
          </p:cNvPr>
          <p:cNvCxnSpPr>
            <a:cxnSpLocks/>
          </p:cNvCxnSpPr>
          <p:nvPr/>
        </p:nvCxnSpPr>
        <p:spPr>
          <a:xfrm flipV="1">
            <a:off x="8077200" y="3468547"/>
            <a:ext cx="0" cy="1482264"/>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372919"/>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up)">
                                      <p:cBhvr>
                                        <p:cTn id="11" dur="500"/>
                                        <p:tgtEl>
                                          <p:spTgt spid="3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childTnLst>
                          </p:cTn>
                        </p:par>
                        <p:par>
                          <p:cTn id="16" fill="hold">
                            <p:stCondLst>
                              <p:cond delay="1500"/>
                            </p:stCondLst>
                            <p:childTnLst>
                              <p:par>
                                <p:cTn id="17" presetID="1" presetClass="entr" presetSubtype="0"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nodeType="afterEffect">
                                  <p:stCondLst>
                                    <p:cond delay="500"/>
                                  </p:stCondLst>
                                  <p:childTnLst>
                                    <p:set>
                                      <p:cBhvr>
                                        <p:cTn id="29" dur="1" fill="hold">
                                          <p:stCondLst>
                                            <p:cond delay="0"/>
                                          </p:stCondLst>
                                        </p:cTn>
                                        <p:tgtEl>
                                          <p:spTgt spid="33"/>
                                        </p:tgtEl>
                                        <p:attrNameLst>
                                          <p:attrName>style.visibility</p:attrName>
                                        </p:attrNameLst>
                                      </p:cBhvr>
                                      <p:to>
                                        <p:strVal val="visible"/>
                                      </p:to>
                                    </p:set>
                                    <p:animEffect transition="in" filter="wipe(right)">
                                      <p:cBhvr>
                                        <p:cTn id="30" dur="500"/>
                                        <p:tgtEl>
                                          <p:spTgt spid="33"/>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up)">
                                      <p:cBhvr>
                                        <p:cTn id="34" dur="500"/>
                                        <p:tgtEl>
                                          <p:spTgt spid="46"/>
                                        </p:tgtEl>
                                      </p:cBhvr>
                                    </p:animEffect>
                                  </p:childTnLst>
                                </p:cTn>
                              </p:par>
                            </p:childTnLst>
                          </p:cTn>
                        </p:par>
                        <p:par>
                          <p:cTn id="35" fill="hold">
                            <p:stCondLst>
                              <p:cond delay="1500"/>
                            </p:stCondLst>
                            <p:childTnLst>
                              <p:par>
                                <p:cTn id="36" presetID="22" presetClass="entr" presetSubtype="8" fill="hold" nodeType="after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wipe(left)">
                                      <p:cBhvr>
                                        <p:cTn id="38" dur="500"/>
                                        <p:tgtEl>
                                          <p:spTgt spid="47"/>
                                        </p:tgtEl>
                                      </p:cBhvr>
                                    </p:animEffect>
                                  </p:childTnLst>
                                </p:cTn>
                              </p:par>
                            </p:childTnLst>
                          </p:cTn>
                        </p:par>
                        <p:par>
                          <p:cTn id="39" fill="hold">
                            <p:stCondLst>
                              <p:cond delay="2000"/>
                            </p:stCondLst>
                            <p:childTnLst>
                              <p:par>
                                <p:cTn id="40" presetID="22" presetClass="entr" presetSubtype="4" fill="hold" nodeType="after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wipe(down)">
                                      <p:cBhvr>
                                        <p:cTn id="42" dur="500"/>
                                        <p:tgtEl>
                                          <p:spTgt spid="50"/>
                                        </p:tgtEl>
                                      </p:cBhvr>
                                    </p:animEffect>
                                  </p:childTnLst>
                                </p:cTn>
                              </p:par>
                            </p:childTnLst>
                          </p:cTn>
                        </p:par>
                        <p:par>
                          <p:cTn id="43" fill="hold">
                            <p:stCondLst>
                              <p:cond delay="2500"/>
                            </p:stCondLst>
                            <p:childTnLst>
                              <p:par>
                                <p:cTn id="44" presetID="22" presetClass="entr" presetSubtype="8" fill="hold" nodeType="after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childTnLst>
                          </p:cTn>
                        </p:par>
                        <p:par>
                          <p:cTn id="47" fill="hold">
                            <p:stCondLst>
                              <p:cond delay="3000"/>
                            </p:stCondLst>
                            <p:childTnLst>
                              <p:par>
                                <p:cTn id="48" presetID="22" presetClass="entr" presetSubtype="8" fill="hold"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ipe(left)">
                                      <p:cBhvr>
                                        <p:cTn id="50" dur="500"/>
                                        <p:tgtEl>
                                          <p:spTgt spid="41"/>
                                        </p:tgtEl>
                                      </p:cBhvr>
                                    </p:animEffect>
                                  </p:childTnLst>
                                </p:cTn>
                              </p:par>
                            </p:childTnLst>
                          </p:cTn>
                        </p:par>
                        <p:par>
                          <p:cTn id="51" fill="hold">
                            <p:stCondLst>
                              <p:cond delay="3500"/>
                            </p:stCondLst>
                            <p:childTnLst>
                              <p:par>
                                <p:cTn id="52" presetID="1" presetClass="entr" presetSubtype="0" fill="hold" grpId="0" nodeType="afterEffect">
                                  <p:stCondLst>
                                    <p:cond delay="0"/>
                                  </p:stCondLst>
                                  <p:childTnLst>
                                    <p:set>
                                      <p:cBhvr>
                                        <p:cTn id="53"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8" grpId="0" animBg="1"/>
      <p:bldP spid="4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Load-Modify-Store</a:t>
            </a:r>
          </a:p>
        </p:txBody>
      </p:sp>
      <p:sp>
        <p:nvSpPr>
          <p:cNvPr id="3" name="Slide Number Placeholder 2"/>
          <p:cNvSpPr>
            <a:spLocks noGrp="1"/>
          </p:cNvSpPr>
          <p:nvPr>
            <p:ph type="sldNum" sz="quarter" idx="12"/>
          </p:nvPr>
        </p:nvSpPr>
        <p:spPr/>
        <p:txBody>
          <a:bodyPr/>
          <a:lstStyle/>
          <a:p>
            <a:fld id="{AEE14D4A-FE32-40AF-B06D-E9622816B101}" type="slidenum">
              <a:rPr lang="en-US" smtClean="0"/>
              <a:pPr/>
              <a:t>26</a:t>
            </a:fld>
            <a:endParaRPr lang="en-US"/>
          </a:p>
        </p:txBody>
      </p:sp>
      <p:sp>
        <p:nvSpPr>
          <p:cNvPr id="4" name="Content Placeholder 3"/>
          <p:cNvSpPr>
            <a:spLocks noGrp="1"/>
          </p:cNvSpPr>
          <p:nvPr>
            <p:ph sz="quarter" idx="1"/>
          </p:nvPr>
        </p:nvSpPr>
        <p:spPr>
          <a:xfrm>
            <a:off x="2451848" y="3935505"/>
            <a:ext cx="7306235" cy="2043954"/>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sz="2000" dirty="0">
                <a:solidFill>
                  <a:schemeClr val="bg1">
                    <a:lumMod val="50000"/>
                  </a:schemeClr>
                </a:solidFill>
                <a:latin typeface="Consolas" panose="020B0609020204030204" pitchFamily="49" charset="0"/>
                <a:cs typeface="Consolas" panose="020B0609020204030204" pitchFamily="49" charset="0"/>
              </a:rPr>
              <a:t>; Assume the memory address of x is stored in r1</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b="1" dirty="0">
                <a:solidFill>
                  <a:srgbClr val="0041FF"/>
                </a:solidFill>
                <a:latin typeface="Consolas" panose="020B0609020204030204" pitchFamily="49" charset="0"/>
                <a:cs typeface="Consolas" panose="020B0609020204030204" pitchFamily="49" charset="0"/>
              </a:rPr>
              <a:t>LDR r0, [r1]     </a:t>
            </a:r>
            <a:r>
              <a:rPr lang="en-US" sz="2000" dirty="0">
                <a:solidFill>
                  <a:schemeClr val="bg1">
                    <a:lumMod val="50000"/>
                  </a:schemeClr>
                </a:solidFill>
                <a:latin typeface="Consolas" panose="020B0609020204030204" pitchFamily="49" charset="0"/>
                <a:cs typeface="Consolas" panose="020B0609020204030204" pitchFamily="49" charset="0"/>
              </a:rPr>
              <a:t>; load value of x from memory</a:t>
            </a:r>
          </a:p>
          <a:p>
            <a:pPr marL="0" indent="0">
              <a:buNone/>
            </a:pPr>
            <a:r>
              <a:rPr lang="en-US" sz="2000" b="1" dirty="0">
                <a:solidFill>
                  <a:srgbClr val="0041FF"/>
                </a:solidFill>
                <a:latin typeface="Consolas" panose="020B0609020204030204" pitchFamily="49" charset="0"/>
                <a:cs typeface="Consolas" panose="020B0609020204030204" pitchFamily="49" charset="0"/>
              </a:rPr>
              <a:t>ADD r0, r0, #1   </a:t>
            </a:r>
            <a:r>
              <a:rPr lang="en-US" sz="2000" dirty="0">
                <a:solidFill>
                  <a:schemeClr val="bg1">
                    <a:lumMod val="50000"/>
                  </a:schemeClr>
                </a:solidFill>
                <a:latin typeface="Consolas" panose="020B0609020204030204" pitchFamily="49" charset="0"/>
                <a:cs typeface="Consolas" panose="020B0609020204030204" pitchFamily="49" charset="0"/>
              </a:rPr>
              <a:t>; x = x + 1</a:t>
            </a:r>
          </a:p>
          <a:p>
            <a:pPr marL="0" indent="0">
              <a:buNone/>
            </a:pPr>
            <a:r>
              <a:rPr lang="en-US" sz="2000" b="1" dirty="0">
                <a:solidFill>
                  <a:srgbClr val="0041FF"/>
                </a:solidFill>
                <a:latin typeface="Consolas" panose="020B0609020204030204" pitchFamily="49" charset="0"/>
                <a:cs typeface="Consolas" panose="020B0609020204030204" pitchFamily="49" charset="0"/>
              </a:rPr>
              <a:t>STR r0, [r1]     </a:t>
            </a:r>
            <a:r>
              <a:rPr lang="en-US" sz="2000" dirty="0">
                <a:solidFill>
                  <a:schemeClr val="bg1">
                    <a:lumMod val="50000"/>
                  </a:schemeClr>
                </a:solidFill>
                <a:latin typeface="Consolas" panose="020B0609020204030204" pitchFamily="49" charset="0"/>
                <a:cs typeface="Consolas" panose="020B0609020204030204" pitchFamily="49" charset="0"/>
              </a:rPr>
              <a:t>; store x into memory</a:t>
            </a:r>
          </a:p>
        </p:txBody>
      </p:sp>
      <p:sp>
        <p:nvSpPr>
          <p:cNvPr id="5" name="TextBox 4"/>
          <p:cNvSpPr txBox="1"/>
          <p:nvPr/>
        </p:nvSpPr>
        <p:spPr>
          <a:xfrm>
            <a:off x="4488753" y="1860210"/>
            <a:ext cx="2873837" cy="646331"/>
          </a:xfrm>
          <a:prstGeom prst="rect">
            <a:avLst/>
          </a:prstGeom>
          <a:ln>
            <a:solidFill>
              <a:srgbClr val="00618C"/>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3600" dirty="0">
                <a:solidFill>
                  <a:schemeClr val="bg2"/>
                </a:solidFill>
                <a:latin typeface="Consolas" panose="020B0609020204030204" pitchFamily="49" charset="0"/>
                <a:cs typeface="Consolas" panose="020B0609020204030204" pitchFamily="49" charset="0"/>
              </a:rPr>
              <a:t>x = x + 1; </a:t>
            </a:r>
            <a:endParaRPr lang="en-US" sz="3600" dirty="0">
              <a:solidFill>
                <a:schemeClr val="bg1">
                  <a:lumMod val="50000"/>
                </a:schemeClr>
              </a:solidFill>
              <a:latin typeface="Consolas" panose="020B0609020204030204" pitchFamily="49" charset="0"/>
              <a:cs typeface="Consolas" panose="020B0609020204030204" pitchFamily="49" charset="0"/>
            </a:endParaRPr>
          </a:p>
        </p:txBody>
      </p:sp>
      <p:sp>
        <p:nvSpPr>
          <p:cNvPr id="6" name="Down Arrow 5"/>
          <p:cNvSpPr/>
          <p:nvPr/>
        </p:nvSpPr>
        <p:spPr>
          <a:xfrm>
            <a:off x="5746377" y="2743200"/>
            <a:ext cx="358588" cy="851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89929" y="1323797"/>
            <a:ext cx="2753478" cy="400110"/>
          </a:xfrm>
          <a:prstGeom prst="rect">
            <a:avLst/>
          </a:prstGeom>
          <a:noFill/>
        </p:spPr>
        <p:txBody>
          <a:bodyPr wrap="square" rtlCol="0">
            <a:spAutoFit/>
          </a:bodyPr>
          <a:lstStyle/>
          <a:p>
            <a:pPr algn="ctr"/>
            <a:r>
              <a:rPr lang="en-US" sz="2000" dirty="0"/>
              <a:t>C statement</a:t>
            </a:r>
          </a:p>
        </p:txBody>
      </p:sp>
      <p:sp>
        <p:nvSpPr>
          <p:cNvPr id="8" name="TextBox 7">
            <a:extLst>
              <a:ext uri="{FF2B5EF4-FFF2-40B4-BE49-F238E27FC236}">
                <a16:creationId xmlns:a16="http://schemas.microsoft.com/office/drawing/2014/main" id="{BA492CBE-0919-674D-B868-A0FA0261DE88}"/>
              </a:ext>
            </a:extLst>
          </p:cNvPr>
          <p:cNvSpPr txBox="1"/>
          <p:nvPr/>
        </p:nvSpPr>
        <p:spPr>
          <a:xfrm>
            <a:off x="6104964" y="2847200"/>
            <a:ext cx="3953436" cy="584775"/>
          </a:xfrm>
          <a:prstGeom prst="rect">
            <a:avLst/>
          </a:prstGeom>
          <a:noFill/>
        </p:spPr>
        <p:txBody>
          <a:bodyPr wrap="square" rtlCol="0">
            <a:spAutoFit/>
          </a:bodyPr>
          <a:lstStyle/>
          <a:p>
            <a:r>
              <a:rPr lang="en-US" sz="1600" dirty="0"/>
              <a:t>Assume variable X resides in memory and is a 32-bit integer</a:t>
            </a:r>
          </a:p>
        </p:txBody>
      </p:sp>
    </p:spTree>
    <p:extLst>
      <p:ext uri="{BB962C8B-B14F-4D97-AF65-F5344CB8AC3E}">
        <p14:creationId xmlns:p14="http://schemas.microsoft.com/office/powerpoint/2010/main" val="2240450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3689-4077-DD41-84D7-94D2A56F9241}"/>
              </a:ext>
            </a:extLst>
          </p:cNvPr>
          <p:cNvSpPr>
            <a:spLocks noGrp="1"/>
          </p:cNvSpPr>
          <p:nvPr>
            <p:ph type="title"/>
          </p:nvPr>
        </p:nvSpPr>
        <p:spPr/>
        <p:txBody>
          <a:bodyPr/>
          <a:lstStyle/>
          <a:p>
            <a:r>
              <a:rPr lang="en-US" dirty="0"/>
              <a:t>3 Steps: Load, Modify, Store</a:t>
            </a:r>
          </a:p>
        </p:txBody>
      </p:sp>
      <p:sp>
        <p:nvSpPr>
          <p:cNvPr id="3" name="Slide Number Placeholder 2">
            <a:extLst>
              <a:ext uri="{FF2B5EF4-FFF2-40B4-BE49-F238E27FC236}">
                <a16:creationId xmlns:a16="http://schemas.microsoft.com/office/drawing/2014/main" id="{1C8D52A9-ACBD-AA45-8416-2E844AF1A7B5}"/>
              </a:ext>
            </a:extLst>
          </p:cNvPr>
          <p:cNvSpPr>
            <a:spLocks noGrp="1"/>
          </p:cNvSpPr>
          <p:nvPr>
            <p:ph type="sldNum" sz="quarter" idx="12"/>
          </p:nvPr>
        </p:nvSpPr>
        <p:spPr/>
        <p:txBody>
          <a:bodyPr/>
          <a:lstStyle/>
          <a:p>
            <a:fld id="{AEE14D4A-FE32-40AF-B06D-E9622816B101}" type="slidenum">
              <a:rPr lang="en-US" smtClean="0"/>
              <a:pPr/>
              <a:t>27</a:t>
            </a:fld>
            <a:endParaRPr lang="en-US"/>
          </a:p>
        </p:txBody>
      </p:sp>
      <p:sp>
        <p:nvSpPr>
          <p:cNvPr id="5" name="Rectangle 4">
            <a:extLst>
              <a:ext uri="{FF2B5EF4-FFF2-40B4-BE49-F238E27FC236}">
                <a16:creationId xmlns:a16="http://schemas.microsoft.com/office/drawing/2014/main" id="{534C0AE0-3F6D-9446-98BC-2177D8F5ED78}"/>
              </a:ext>
            </a:extLst>
          </p:cNvPr>
          <p:cNvSpPr/>
          <p:nvPr/>
        </p:nvSpPr>
        <p:spPr>
          <a:xfrm>
            <a:off x="6502400" y="1554163"/>
            <a:ext cx="1843774" cy="2082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a:extLst>
              <a:ext uri="{FF2B5EF4-FFF2-40B4-BE49-F238E27FC236}">
                <a16:creationId xmlns:a16="http://schemas.microsoft.com/office/drawing/2014/main" id="{A129DF62-7B61-414C-9B84-F7D2EE4EAC47}"/>
              </a:ext>
            </a:extLst>
          </p:cNvPr>
          <p:cNvSpPr/>
          <p:nvPr/>
        </p:nvSpPr>
        <p:spPr>
          <a:xfrm rot="16200000">
            <a:off x="3076448" y="2032001"/>
            <a:ext cx="2082800" cy="1127125"/>
          </a:xfrm>
          <a:prstGeom prst="trapezoid">
            <a:avLst>
              <a:gd name="adj" fmla="val 576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AA959C8-27E8-E645-AB23-AAE9B2C143F5}"/>
              </a:ext>
            </a:extLst>
          </p:cNvPr>
          <p:cNvSpPr txBox="1"/>
          <p:nvPr/>
        </p:nvSpPr>
        <p:spPr>
          <a:xfrm>
            <a:off x="3748997" y="2287737"/>
            <a:ext cx="737702" cy="461665"/>
          </a:xfrm>
          <a:prstGeom prst="rect">
            <a:avLst/>
          </a:prstGeom>
          <a:noFill/>
        </p:spPr>
        <p:txBody>
          <a:bodyPr wrap="none" rtlCol="0">
            <a:spAutoFit/>
          </a:bodyPr>
          <a:lstStyle/>
          <a:p>
            <a:r>
              <a:rPr lang="en-US" sz="2400" dirty="0">
                <a:solidFill>
                  <a:schemeClr val="bg1"/>
                </a:solidFill>
              </a:rPr>
              <a:t>ALU</a:t>
            </a:r>
          </a:p>
        </p:txBody>
      </p:sp>
      <p:sp>
        <p:nvSpPr>
          <p:cNvPr id="8" name="TextBox 7">
            <a:extLst>
              <a:ext uri="{FF2B5EF4-FFF2-40B4-BE49-F238E27FC236}">
                <a16:creationId xmlns:a16="http://schemas.microsoft.com/office/drawing/2014/main" id="{32212917-8596-C84F-824B-BF1F2D9B7F91}"/>
              </a:ext>
            </a:extLst>
          </p:cNvPr>
          <p:cNvSpPr txBox="1"/>
          <p:nvPr/>
        </p:nvSpPr>
        <p:spPr>
          <a:xfrm>
            <a:off x="6502400" y="1554163"/>
            <a:ext cx="1843774" cy="461665"/>
          </a:xfrm>
          <a:prstGeom prst="rect">
            <a:avLst/>
          </a:prstGeom>
          <a:noFill/>
        </p:spPr>
        <p:txBody>
          <a:bodyPr wrap="none" rtlCol="0">
            <a:spAutoFit/>
          </a:bodyPr>
          <a:lstStyle/>
          <a:p>
            <a:r>
              <a:rPr lang="en-US" sz="2400" dirty="0">
                <a:solidFill>
                  <a:schemeClr val="bg1"/>
                </a:solidFill>
              </a:rPr>
              <a:t>Registers</a:t>
            </a:r>
          </a:p>
        </p:txBody>
      </p:sp>
      <p:cxnSp>
        <p:nvCxnSpPr>
          <p:cNvPr id="10" name="Straight Arrow Connector 9">
            <a:extLst>
              <a:ext uri="{FF2B5EF4-FFF2-40B4-BE49-F238E27FC236}">
                <a16:creationId xmlns:a16="http://schemas.microsoft.com/office/drawing/2014/main" id="{BE3C77F8-AB0D-2640-8841-1E6361EF0C53}"/>
              </a:ext>
            </a:extLst>
          </p:cNvPr>
          <p:cNvCxnSpPr/>
          <p:nvPr/>
        </p:nvCxnSpPr>
        <p:spPr>
          <a:xfrm flipH="1">
            <a:off x="4681412" y="2015827"/>
            <a:ext cx="182098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CC9D51C-6D90-2F4D-898A-60EBB51B59E8}"/>
              </a:ext>
            </a:extLst>
          </p:cNvPr>
          <p:cNvCxnSpPr/>
          <p:nvPr/>
        </p:nvCxnSpPr>
        <p:spPr>
          <a:xfrm flipH="1">
            <a:off x="4681411" y="3031827"/>
            <a:ext cx="182098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8FA2F9-ED65-A740-B4B1-EF045FEDC4B2}"/>
              </a:ext>
            </a:extLst>
          </p:cNvPr>
          <p:cNvCxnSpPr>
            <a:cxnSpLocks/>
          </p:cNvCxnSpPr>
          <p:nvPr/>
        </p:nvCxnSpPr>
        <p:spPr>
          <a:xfrm flipH="1">
            <a:off x="2806700" y="2595562"/>
            <a:ext cx="747586" cy="0"/>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B00476C-8AC9-8B45-B377-5E906BDE27CC}"/>
              </a:ext>
            </a:extLst>
          </p:cNvPr>
          <p:cNvCxnSpPr>
            <a:cxnSpLocks/>
          </p:cNvCxnSpPr>
          <p:nvPr/>
        </p:nvCxnSpPr>
        <p:spPr>
          <a:xfrm>
            <a:off x="2806700" y="1274762"/>
            <a:ext cx="7095544" cy="0"/>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0782C21-F9BF-1546-8183-E6B9775BE1B5}"/>
              </a:ext>
            </a:extLst>
          </p:cNvPr>
          <p:cNvCxnSpPr>
            <a:cxnSpLocks/>
          </p:cNvCxnSpPr>
          <p:nvPr/>
        </p:nvCxnSpPr>
        <p:spPr>
          <a:xfrm flipV="1">
            <a:off x="2837637" y="1274762"/>
            <a:ext cx="1" cy="1345902"/>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02EBE0-54A4-AB45-BC19-776F881E4274}"/>
              </a:ext>
            </a:extLst>
          </p:cNvPr>
          <p:cNvCxnSpPr>
            <a:cxnSpLocks/>
          </p:cNvCxnSpPr>
          <p:nvPr/>
        </p:nvCxnSpPr>
        <p:spPr>
          <a:xfrm flipV="1">
            <a:off x="9902245" y="1276299"/>
            <a:ext cx="1" cy="1345902"/>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5E5C9FE-5D5A-1149-A6AB-F1FD44773D8C}"/>
              </a:ext>
            </a:extLst>
          </p:cNvPr>
          <p:cNvCxnSpPr>
            <a:cxnSpLocks/>
            <a:endCxn id="5" idx="3"/>
          </p:cNvCxnSpPr>
          <p:nvPr/>
        </p:nvCxnSpPr>
        <p:spPr>
          <a:xfrm flipH="1">
            <a:off x="8346174" y="2595563"/>
            <a:ext cx="1556070" cy="0"/>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6EE6215-EE03-7443-9D43-B3FD6D1C29AC}"/>
              </a:ext>
            </a:extLst>
          </p:cNvPr>
          <p:cNvSpPr/>
          <p:nvPr/>
        </p:nvSpPr>
        <p:spPr>
          <a:xfrm>
            <a:off x="4623937" y="4517596"/>
            <a:ext cx="5600700" cy="1713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CA15E63-ECA0-6C4A-9918-61EC01B176B7}"/>
              </a:ext>
            </a:extLst>
          </p:cNvPr>
          <p:cNvSpPr txBox="1"/>
          <p:nvPr/>
        </p:nvSpPr>
        <p:spPr>
          <a:xfrm>
            <a:off x="6817487" y="5328163"/>
            <a:ext cx="1290738" cy="461665"/>
          </a:xfrm>
          <a:prstGeom prst="rect">
            <a:avLst/>
          </a:prstGeom>
          <a:noFill/>
        </p:spPr>
        <p:txBody>
          <a:bodyPr wrap="none" rtlCol="0">
            <a:spAutoFit/>
          </a:bodyPr>
          <a:lstStyle/>
          <a:p>
            <a:r>
              <a:rPr lang="en-US" sz="2400" dirty="0">
                <a:solidFill>
                  <a:schemeClr val="bg1"/>
                </a:solidFill>
              </a:rPr>
              <a:t>Memory</a:t>
            </a:r>
          </a:p>
        </p:txBody>
      </p:sp>
      <p:sp>
        <p:nvSpPr>
          <p:cNvPr id="32" name="TextBox 31">
            <a:extLst>
              <a:ext uri="{FF2B5EF4-FFF2-40B4-BE49-F238E27FC236}">
                <a16:creationId xmlns:a16="http://schemas.microsoft.com/office/drawing/2014/main" id="{CFA5EF4B-6DD3-034E-B46F-A9409DA64FA8}"/>
              </a:ext>
            </a:extLst>
          </p:cNvPr>
          <p:cNvSpPr txBox="1"/>
          <p:nvPr/>
        </p:nvSpPr>
        <p:spPr>
          <a:xfrm>
            <a:off x="8658481" y="2669769"/>
            <a:ext cx="1011815" cy="369332"/>
          </a:xfrm>
          <a:prstGeom prst="rect">
            <a:avLst/>
          </a:prstGeom>
          <a:noFill/>
        </p:spPr>
        <p:txBody>
          <a:bodyPr wrap="none" rtlCol="0">
            <a:spAutoFit/>
          </a:bodyPr>
          <a:lstStyle/>
          <a:p>
            <a:r>
              <a:rPr lang="en-US" sz="1800" dirty="0">
                <a:solidFill>
                  <a:srgbClr val="C00000"/>
                </a:solidFill>
              </a:rPr>
              <a:t>Modify</a:t>
            </a:r>
          </a:p>
        </p:txBody>
      </p:sp>
      <p:grpSp>
        <p:nvGrpSpPr>
          <p:cNvPr id="38" name="Group 37">
            <a:extLst>
              <a:ext uri="{FF2B5EF4-FFF2-40B4-BE49-F238E27FC236}">
                <a16:creationId xmlns:a16="http://schemas.microsoft.com/office/drawing/2014/main" id="{167FFD1D-89E6-F444-8211-CA84EE6BA5CF}"/>
              </a:ext>
            </a:extLst>
          </p:cNvPr>
          <p:cNvGrpSpPr/>
          <p:nvPr/>
        </p:nvGrpSpPr>
        <p:grpSpPr>
          <a:xfrm>
            <a:off x="6225203" y="3636964"/>
            <a:ext cx="1198283" cy="872529"/>
            <a:chOff x="4701202" y="3636963"/>
            <a:chExt cx="1198283" cy="872529"/>
          </a:xfrm>
        </p:grpSpPr>
        <p:cxnSp>
          <p:nvCxnSpPr>
            <p:cNvPr id="30" name="Straight Arrow Connector 29">
              <a:extLst>
                <a:ext uri="{FF2B5EF4-FFF2-40B4-BE49-F238E27FC236}">
                  <a16:creationId xmlns:a16="http://schemas.microsoft.com/office/drawing/2014/main" id="{8C9B2AD7-52EB-6B41-BE9F-64D268C4607F}"/>
                </a:ext>
              </a:extLst>
            </p:cNvPr>
            <p:cNvCxnSpPr>
              <a:cxnSpLocks/>
            </p:cNvCxnSpPr>
            <p:nvPr/>
          </p:nvCxnSpPr>
          <p:spPr>
            <a:xfrm>
              <a:off x="5164635" y="3636963"/>
              <a:ext cx="1" cy="872529"/>
            </a:xfrm>
            <a:prstGeom prst="straightConnector1">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2D9C4A1-C00A-7448-9459-5DA9589CAD57}"/>
                </a:ext>
              </a:extLst>
            </p:cNvPr>
            <p:cNvSpPr txBox="1"/>
            <p:nvPr/>
          </p:nvSpPr>
          <p:spPr>
            <a:xfrm>
              <a:off x="5163386" y="3895834"/>
              <a:ext cx="736099" cy="369332"/>
            </a:xfrm>
            <a:prstGeom prst="rect">
              <a:avLst/>
            </a:prstGeom>
            <a:noFill/>
          </p:spPr>
          <p:txBody>
            <a:bodyPr wrap="none" rtlCol="0">
              <a:spAutoFit/>
            </a:bodyPr>
            <a:lstStyle/>
            <a:p>
              <a:r>
                <a:rPr lang="en-US" sz="1800" dirty="0">
                  <a:solidFill>
                    <a:srgbClr val="C00000"/>
                  </a:solidFill>
                </a:rPr>
                <a:t>Load</a:t>
              </a:r>
            </a:p>
          </p:txBody>
        </p:sp>
        <p:sp>
          <p:nvSpPr>
            <p:cNvPr id="35" name="Heptagon 34">
              <a:extLst>
                <a:ext uri="{FF2B5EF4-FFF2-40B4-BE49-F238E27FC236}">
                  <a16:creationId xmlns:a16="http://schemas.microsoft.com/office/drawing/2014/main" id="{4EA1C85B-A0D0-1442-A9F6-FE7131180567}"/>
                </a:ext>
              </a:extLst>
            </p:cNvPr>
            <p:cNvSpPr/>
            <p:nvPr/>
          </p:nvSpPr>
          <p:spPr>
            <a:xfrm>
              <a:off x="4701202" y="3918545"/>
              <a:ext cx="342857" cy="325570"/>
            </a:xfrm>
            <a:prstGeom prst="heptagon">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latin typeface="Consolas" panose="020B0609020204030204" pitchFamily="49" charset="0"/>
                  <a:cs typeface="Consolas" panose="020B0609020204030204" pitchFamily="49" charset="0"/>
                </a:rPr>
                <a:t>1</a:t>
              </a:r>
            </a:p>
          </p:txBody>
        </p:sp>
      </p:grpSp>
      <p:sp>
        <p:nvSpPr>
          <p:cNvPr id="36" name="Heptagon 35">
            <a:extLst>
              <a:ext uri="{FF2B5EF4-FFF2-40B4-BE49-F238E27FC236}">
                <a16:creationId xmlns:a16="http://schemas.microsoft.com/office/drawing/2014/main" id="{61F8CEE9-2F52-7A4F-8B35-0CC205F43AF7}"/>
              </a:ext>
            </a:extLst>
          </p:cNvPr>
          <p:cNvSpPr/>
          <p:nvPr/>
        </p:nvSpPr>
        <p:spPr>
          <a:xfrm>
            <a:off x="8992961" y="2156817"/>
            <a:ext cx="342857" cy="325570"/>
          </a:xfrm>
          <a:prstGeom prst="heptagon">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latin typeface="Consolas" panose="020B0609020204030204" pitchFamily="49" charset="0"/>
                <a:cs typeface="Consolas" panose="020B0609020204030204" pitchFamily="49" charset="0"/>
              </a:rPr>
              <a:t>2</a:t>
            </a:r>
          </a:p>
        </p:txBody>
      </p:sp>
      <p:grpSp>
        <p:nvGrpSpPr>
          <p:cNvPr id="39" name="Group 38">
            <a:extLst>
              <a:ext uri="{FF2B5EF4-FFF2-40B4-BE49-F238E27FC236}">
                <a16:creationId xmlns:a16="http://schemas.microsoft.com/office/drawing/2014/main" id="{E2A12AD8-D265-3A4E-89EA-9B382597EBD1}"/>
              </a:ext>
            </a:extLst>
          </p:cNvPr>
          <p:cNvGrpSpPr/>
          <p:nvPr/>
        </p:nvGrpSpPr>
        <p:grpSpPr>
          <a:xfrm>
            <a:off x="7605500" y="3645067"/>
            <a:ext cx="1376683" cy="872529"/>
            <a:chOff x="6081499" y="3645066"/>
            <a:chExt cx="1376683" cy="872529"/>
          </a:xfrm>
        </p:grpSpPr>
        <p:cxnSp>
          <p:nvCxnSpPr>
            <p:cNvPr id="26" name="Straight Arrow Connector 25">
              <a:extLst>
                <a:ext uri="{FF2B5EF4-FFF2-40B4-BE49-F238E27FC236}">
                  <a16:creationId xmlns:a16="http://schemas.microsoft.com/office/drawing/2014/main" id="{FCD1F14E-1A4A-2445-976C-E8F40923C44B}"/>
                </a:ext>
              </a:extLst>
            </p:cNvPr>
            <p:cNvCxnSpPr>
              <a:cxnSpLocks/>
            </p:cNvCxnSpPr>
            <p:nvPr/>
          </p:nvCxnSpPr>
          <p:spPr>
            <a:xfrm>
              <a:off x="6521790" y="3645066"/>
              <a:ext cx="1" cy="87252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FF86D59-47C2-7545-A61F-2191C2AC9D65}"/>
                </a:ext>
              </a:extLst>
            </p:cNvPr>
            <p:cNvSpPr txBox="1"/>
            <p:nvPr/>
          </p:nvSpPr>
          <p:spPr>
            <a:xfrm>
              <a:off x="6584225" y="3889393"/>
              <a:ext cx="873957" cy="369332"/>
            </a:xfrm>
            <a:prstGeom prst="rect">
              <a:avLst/>
            </a:prstGeom>
            <a:noFill/>
          </p:spPr>
          <p:txBody>
            <a:bodyPr wrap="none" rtlCol="0">
              <a:spAutoFit/>
            </a:bodyPr>
            <a:lstStyle/>
            <a:p>
              <a:r>
                <a:rPr lang="en-US" sz="1800" dirty="0">
                  <a:solidFill>
                    <a:srgbClr val="C00000"/>
                  </a:solidFill>
                </a:rPr>
                <a:t>Store</a:t>
              </a:r>
            </a:p>
          </p:txBody>
        </p:sp>
        <p:sp>
          <p:nvSpPr>
            <p:cNvPr id="37" name="Heptagon 36">
              <a:extLst>
                <a:ext uri="{FF2B5EF4-FFF2-40B4-BE49-F238E27FC236}">
                  <a16:creationId xmlns:a16="http://schemas.microsoft.com/office/drawing/2014/main" id="{C1E0AF44-20B7-E841-AEE8-AF2EA828EB92}"/>
                </a:ext>
              </a:extLst>
            </p:cNvPr>
            <p:cNvSpPr/>
            <p:nvPr/>
          </p:nvSpPr>
          <p:spPr>
            <a:xfrm>
              <a:off x="6081499" y="3910442"/>
              <a:ext cx="342857" cy="325570"/>
            </a:xfrm>
            <a:prstGeom prst="heptagon">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latin typeface="Consolas" panose="020B0609020204030204" pitchFamily="49" charset="0"/>
                  <a:cs typeface="Consolas" panose="020B0609020204030204" pitchFamily="49" charset="0"/>
                </a:rPr>
                <a:t>3</a:t>
              </a:r>
            </a:p>
          </p:txBody>
        </p:sp>
      </p:grpSp>
      <p:sp>
        <p:nvSpPr>
          <p:cNvPr id="40" name="TextBox 39">
            <a:extLst>
              <a:ext uri="{FF2B5EF4-FFF2-40B4-BE49-F238E27FC236}">
                <a16:creationId xmlns:a16="http://schemas.microsoft.com/office/drawing/2014/main" id="{9DD5B263-8011-8D43-9B8B-257940F38D61}"/>
              </a:ext>
            </a:extLst>
          </p:cNvPr>
          <p:cNvSpPr txBox="1"/>
          <p:nvPr/>
        </p:nvSpPr>
        <p:spPr>
          <a:xfrm>
            <a:off x="1913136" y="3765401"/>
            <a:ext cx="2893260" cy="646331"/>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3600" dirty="0">
                <a:solidFill>
                  <a:schemeClr val="bg2"/>
                </a:solidFill>
                <a:latin typeface="Consolas" panose="020B0609020204030204" pitchFamily="49" charset="0"/>
                <a:cs typeface="Consolas" panose="020B0609020204030204" pitchFamily="49" charset="0"/>
              </a:rPr>
              <a:t>x = x + 1;</a:t>
            </a:r>
            <a:endParaRPr lang="en-US" sz="3600" dirty="0">
              <a:solidFill>
                <a:schemeClr val="bg1">
                  <a:lumMod val="50000"/>
                </a:schemeClr>
              </a:solidFill>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3A62E033-66B6-3746-AF04-A42D4CE97AE8}"/>
              </a:ext>
            </a:extLst>
          </p:cNvPr>
          <p:cNvSpPr/>
          <p:nvPr/>
        </p:nvSpPr>
        <p:spPr>
          <a:xfrm>
            <a:off x="4623938" y="4661065"/>
            <a:ext cx="5586863" cy="461665"/>
          </a:xfrm>
          <a:prstGeom prst="rect">
            <a:avLst/>
          </a:prstGeom>
        </p:spPr>
        <p:txBody>
          <a:bodyPr wrap="square">
            <a:spAutoFit/>
          </a:bodyPr>
          <a:lstStyle/>
          <a:p>
            <a:pPr algn="ctr"/>
            <a:r>
              <a:rPr lang="en-US" sz="2400" dirty="0">
                <a:solidFill>
                  <a:schemeClr val="bg1"/>
                </a:solidFill>
                <a:latin typeface="Consolas" panose="020B0609020204030204" pitchFamily="49" charset="0"/>
                <a:cs typeface="Consolas" panose="020B0609020204030204" pitchFamily="49" charset="0"/>
              </a:rPr>
              <a:t>Variable x resides in memory!</a:t>
            </a:r>
            <a:endParaRPr lang="en-US" sz="2400" dirty="0">
              <a:solidFill>
                <a:schemeClr val="bg1"/>
              </a:solidFill>
            </a:endParaRPr>
          </a:p>
        </p:txBody>
      </p:sp>
      <p:sp>
        <p:nvSpPr>
          <p:cNvPr id="4" name="TextBox 3">
            <a:extLst>
              <a:ext uri="{FF2B5EF4-FFF2-40B4-BE49-F238E27FC236}">
                <a16:creationId xmlns:a16="http://schemas.microsoft.com/office/drawing/2014/main" id="{31BC1A63-FB20-2845-8C98-6362E8CCEAE0}"/>
              </a:ext>
            </a:extLst>
          </p:cNvPr>
          <p:cNvSpPr txBox="1"/>
          <p:nvPr/>
        </p:nvSpPr>
        <p:spPr>
          <a:xfrm>
            <a:off x="1625600" y="5079414"/>
            <a:ext cx="2984500" cy="646331"/>
          </a:xfrm>
          <a:prstGeom prst="rect">
            <a:avLst/>
          </a:prstGeom>
          <a:noFill/>
        </p:spPr>
        <p:txBody>
          <a:bodyPr wrap="square" rtlCol="0">
            <a:spAutoFit/>
          </a:bodyPr>
          <a:lstStyle/>
          <a:p>
            <a:r>
              <a:rPr lang="en-US" sz="1800" dirty="0">
                <a:solidFill>
                  <a:srgbClr val="0000FF"/>
                </a:solidFill>
              </a:rPr>
              <a:t>ALU cannot directly operate memory data!</a:t>
            </a:r>
          </a:p>
        </p:txBody>
      </p:sp>
      <p:cxnSp>
        <p:nvCxnSpPr>
          <p:cNvPr id="33" name="Straight Arrow Connector 32">
            <a:extLst>
              <a:ext uri="{FF2B5EF4-FFF2-40B4-BE49-F238E27FC236}">
                <a16:creationId xmlns:a16="http://schemas.microsoft.com/office/drawing/2014/main" id="{532C09A9-F1AF-9D4D-8EDD-1825C4428C6A}"/>
              </a:ext>
            </a:extLst>
          </p:cNvPr>
          <p:cNvCxnSpPr>
            <a:cxnSpLocks/>
          </p:cNvCxnSpPr>
          <p:nvPr/>
        </p:nvCxnSpPr>
        <p:spPr>
          <a:xfrm flipH="1" flipV="1">
            <a:off x="4681410" y="3039101"/>
            <a:ext cx="1211390" cy="1478494"/>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9F02824-736B-2B42-9739-768D8A8E7351}"/>
              </a:ext>
            </a:extLst>
          </p:cNvPr>
          <p:cNvCxnSpPr>
            <a:cxnSpLocks/>
          </p:cNvCxnSpPr>
          <p:nvPr/>
        </p:nvCxnSpPr>
        <p:spPr>
          <a:xfrm flipH="1" flipV="1">
            <a:off x="5060099" y="3778348"/>
            <a:ext cx="549996" cy="84416"/>
          </a:xfrm>
          <a:prstGeom prst="straightConnector1">
            <a:avLst/>
          </a:prstGeom>
          <a:ln w="571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C5BC18-FE05-2E40-82C1-1402E009EA71}"/>
              </a:ext>
            </a:extLst>
          </p:cNvPr>
          <p:cNvCxnSpPr>
            <a:cxnSpLocks/>
          </p:cNvCxnSpPr>
          <p:nvPr/>
        </p:nvCxnSpPr>
        <p:spPr>
          <a:xfrm flipH="1">
            <a:off x="5214845" y="3636963"/>
            <a:ext cx="194561" cy="436264"/>
          </a:xfrm>
          <a:prstGeom prst="straightConnector1">
            <a:avLst/>
          </a:prstGeom>
          <a:ln w="571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442587"/>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par>
                                <p:cTn id="12" presetID="22" presetClass="entr" presetSubtype="2"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500"/>
                            </p:stCondLst>
                            <p:childTnLst>
                              <p:par>
                                <p:cTn id="16" presetID="22" presetClass="entr" presetSubtype="2"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000"/>
                            </p:stCondLst>
                            <p:childTnLst>
                              <p:par>
                                <p:cTn id="20" presetID="22" presetClass="entr" presetSubtype="4"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par>
                          <p:cTn id="27" fill="hold">
                            <p:stCondLst>
                              <p:cond delay="2000"/>
                            </p:stCondLst>
                            <p:childTnLst>
                              <p:par>
                                <p:cTn id="28" presetID="22" presetClass="entr" presetSubtype="1"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up)">
                                      <p:cBhvr>
                                        <p:cTn id="30" dur="500"/>
                                        <p:tgtEl>
                                          <p:spTgt spid="20"/>
                                        </p:tgtEl>
                                      </p:cBhvr>
                                    </p:animEffect>
                                  </p:childTnLst>
                                </p:cTn>
                              </p:par>
                            </p:childTnLst>
                          </p:cTn>
                        </p:par>
                        <p:par>
                          <p:cTn id="31" fill="hold">
                            <p:stCondLst>
                              <p:cond delay="2500"/>
                            </p:stCondLst>
                            <p:childTnLst>
                              <p:par>
                                <p:cTn id="32" presetID="22" presetClass="entr" presetSubtype="2"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right)">
                                      <p:cBhvr>
                                        <p:cTn id="34" dur="500"/>
                                        <p:tgtEl>
                                          <p:spTgt spid="21"/>
                                        </p:tgtEl>
                                      </p:cBhvr>
                                    </p:animEffect>
                                  </p:childTnLst>
                                </p:cTn>
                              </p:par>
                            </p:childTnLst>
                          </p:cTn>
                        </p:par>
                        <p:par>
                          <p:cTn id="35" fill="hold">
                            <p:stCondLst>
                              <p:cond delay="3000"/>
                            </p:stCondLst>
                            <p:childTnLst>
                              <p:par>
                                <p:cTn id="36" presetID="1" presetClass="entr" presetSubtype="0"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childTnLst>
                                </p:cTn>
                              </p:par>
                              <p:par>
                                <p:cTn id="48" presetID="22" presetClass="entr" presetSubtype="2" fill="hold"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right)">
                                      <p:cBhvr>
                                        <p:cTn id="50" dur="500"/>
                                        <p:tgtEl>
                                          <p:spTgt spid="33"/>
                                        </p:tgtEl>
                                      </p:cBhvr>
                                    </p:animEffect>
                                  </p:childTnLst>
                                </p:cTn>
                              </p:par>
                            </p:childTnLst>
                          </p:cTn>
                        </p:par>
                        <p:par>
                          <p:cTn id="51" fill="hold">
                            <p:stCondLst>
                              <p:cond delay="500"/>
                            </p:stCondLst>
                            <p:childTnLst>
                              <p:par>
                                <p:cTn id="52" presetID="1" presetClass="entr" presetSubtype="0" fill="hold" nodeType="afterEffect">
                                  <p:stCondLst>
                                    <p:cond delay="0"/>
                                  </p:stCondLst>
                                  <p:childTnLst>
                                    <p:set>
                                      <p:cBhvr>
                                        <p:cTn id="53" dur="1" fill="hold">
                                          <p:stCondLst>
                                            <p:cond delay="0"/>
                                          </p:stCondLst>
                                        </p:cTn>
                                        <p:tgtEl>
                                          <p:spTgt spid="42"/>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animBg="1"/>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4580" name="Rectangle 1028"/>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4581" name="Rectangle 1029"/>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4582" name="Rectangle 1030"/>
          <p:cNvSpPr>
            <a:spLocks noGrp="1" noChangeArrowheads="1"/>
          </p:cNvSpPr>
          <p:nvPr>
            <p:ph type="title"/>
          </p:nvPr>
        </p:nvSpPr>
        <p:spPr/>
        <p:txBody>
          <a:bodyPr/>
          <a:lstStyle/>
          <a:p>
            <a:r>
              <a:rPr lang="en-US" dirty="0"/>
              <a:t>Load Instructions</a:t>
            </a:r>
          </a:p>
        </p:txBody>
      </p:sp>
      <p:sp>
        <p:nvSpPr>
          <p:cNvPr id="24583" name="Rectangle 1031"/>
          <p:cNvSpPr>
            <a:spLocks noGrp="1" noChangeArrowheads="1"/>
          </p:cNvSpPr>
          <p:nvPr>
            <p:ph sz="quarter" idx="1"/>
          </p:nvPr>
        </p:nvSpPr>
        <p:spPr/>
        <p:txBody>
          <a:bodyPr>
            <a:noAutofit/>
          </a:bodyPr>
          <a:lstStyle/>
          <a:p>
            <a:r>
              <a:rPr lang="en-US" sz="2000" b="1" dirty="0">
                <a:solidFill>
                  <a:schemeClr val="bg2"/>
                </a:solidFill>
                <a:latin typeface="Courier New" pitchFamily="49" charset="0"/>
              </a:rPr>
              <a:t>LDR </a:t>
            </a:r>
            <a:r>
              <a:rPr lang="en-US" sz="2000" b="1" dirty="0" err="1">
                <a:solidFill>
                  <a:schemeClr val="bg2"/>
                </a:solidFill>
                <a:latin typeface="Courier New" pitchFamily="49" charset="0"/>
              </a:rPr>
              <a:t>rt</a:t>
            </a:r>
            <a:r>
              <a:rPr lang="en-US" sz="2000" b="1" dirty="0">
                <a:solidFill>
                  <a:schemeClr val="bg2"/>
                </a:solidFill>
                <a:latin typeface="Courier New" pitchFamily="49" charset="0"/>
              </a:rPr>
              <a:t>, [</a:t>
            </a:r>
            <a:r>
              <a:rPr lang="en-US" sz="2000" b="1" dirty="0" err="1">
                <a:solidFill>
                  <a:schemeClr val="bg2"/>
                </a:solidFill>
                <a:latin typeface="Courier New" pitchFamily="49" charset="0"/>
              </a:rPr>
              <a:t>rs</a:t>
            </a:r>
            <a:r>
              <a:rPr lang="en-US" sz="2000" b="1" dirty="0">
                <a:solidFill>
                  <a:schemeClr val="bg2"/>
                </a:solidFill>
                <a:latin typeface="Courier New" pitchFamily="49" charset="0"/>
              </a:rPr>
              <a:t>]</a:t>
            </a:r>
            <a:endParaRPr lang="en-US" sz="2000" b="1" dirty="0">
              <a:latin typeface="Courier New" pitchFamily="49" charset="0"/>
            </a:endParaRPr>
          </a:p>
          <a:p>
            <a:pPr lvl="1"/>
            <a:r>
              <a:rPr lang="en-US" sz="1800" b="1" dirty="0">
                <a:latin typeface="Courier New" pitchFamily="49" charset="0"/>
              </a:rPr>
              <a:t>Read from memory</a:t>
            </a:r>
          </a:p>
          <a:p>
            <a:pPr lvl="1"/>
            <a:r>
              <a:rPr lang="en-US" sz="1800" dirty="0">
                <a:latin typeface="Courier New" pitchFamily="49" charset="0"/>
              </a:rPr>
              <a:t>Mnemonic: </a:t>
            </a:r>
            <a:r>
              <a:rPr lang="en-US" sz="1800" b="1" u="sng" dirty="0" err="1">
                <a:solidFill>
                  <a:srgbClr val="C00000"/>
                </a:solidFill>
                <a:latin typeface="Courier New" pitchFamily="49" charset="0"/>
              </a:rPr>
              <a:t>L</a:t>
            </a:r>
            <a:r>
              <a:rPr lang="en-US" sz="1800" dirty="0" err="1">
                <a:latin typeface="Courier New" pitchFamily="49" charset="0"/>
              </a:rPr>
              <a:t>oa</a:t>
            </a:r>
            <a:r>
              <a:rPr lang="en-US" sz="1800" b="1" u="sng" dirty="0" err="1">
                <a:solidFill>
                  <a:srgbClr val="C00000"/>
                </a:solidFill>
                <a:latin typeface="Courier New" pitchFamily="49" charset="0"/>
              </a:rPr>
              <a:t>D</a:t>
            </a:r>
            <a:r>
              <a:rPr lang="en-US" sz="1800" dirty="0">
                <a:latin typeface="Courier New" pitchFamily="49" charset="0"/>
              </a:rPr>
              <a:t> to </a:t>
            </a:r>
            <a:r>
              <a:rPr lang="en-US" sz="1800" b="1" u="sng" dirty="0">
                <a:solidFill>
                  <a:srgbClr val="C00000"/>
                </a:solidFill>
                <a:latin typeface="Courier New" pitchFamily="49" charset="0"/>
              </a:rPr>
              <a:t>R</a:t>
            </a:r>
            <a:r>
              <a:rPr lang="en-US" sz="1800" dirty="0">
                <a:latin typeface="Courier New" pitchFamily="49" charset="0"/>
              </a:rPr>
              <a:t>egister (</a:t>
            </a:r>
            <a:r>
              <a:rPr lang="en-US" sz="1800" b="1" dirty="0">
                <a:solidFill>
                  <a:srgbClr val="C00000"/>
                </a:solidFill>
                <a:latin typeface="Courier New" pitchFamily="49" charset="0"/>
              </a:rPr>
              <a:t>LDR</a:t>
            </a:r>
            <a:r>
              <a:rPr lang="en-US" sz="1800" dirty="0">
                <a:latin typeface="Courier New" pitchFamily="49" charset="0"/>
              </a:rPr>
              <a:t>)</a:t>
            </a:r>
          </a:p>
          <a:p>
            <a:pPr lvl="1"/>
            <a:r>
              <a:rPr lang="en-US" sz="1800" dirty="0" err="1">
                <a:latin typeface="Courier New" pitchFamily="49" charset="0"/>
              </a:rPr>
              <a:t>rs</a:t>
            </a:r>
            <a:r>
              <a:rPr lang="en-US" sz="1800" dirty="0">
                <a:latin typeface="Courier New" pitchFamily="49" charset="0"/>
              </a:rPr>
              <a:t> specifies the memory address</a:t>
            </a:r>
          </a:p>
          <a:p>
            <a:pPr lvl="1"/>
            <a:r>
              <a:rPr lang="en-US" sz="1800" dirty="0" err="1">
                <a:latin typeface="Courier New" pitchFamily="49" charset="0"/>
              </a:rPr>
              <a:t>rt</a:t>
            </a:r>
            <a:r>
              <a:rPr lang="en-US" sz="1800" dirty="0">
                <a:latin typeface="Courier New" pitchFamily="49" charset="0"/>
              </a:rPr>
              <a:t> holds the 32-bit value fetched from memory</a:t>
            </a:r>
          </a:p>
          <a:p>
            <a:pPr lvl="1"/>
            <a:endParaRPr lang="en-US" sz="1800" dirty="0">
              <a:latin typeface="Courier New" pitchFamily="49" charset="0"/>
            </a:endParaRPr>
          </a:p>
          <a:p>
            <a:pPr lvl="1"/>
            <a:r>
              <a:rPr lang="en-US" sz="1800" dirty="0">
                <a:latin typeface="Courier New" pitchFamily="49" charset="0"/>
              </a:rPr>
              <a:t>For Example:</a:t>
            </a:r>
          </a:p>
          <a:p>
            <a:pPr lvl="1"/>
            <a:endParaRPr lang="en-US" sz="2000" b="1" dirty="0">
              <a:latin typeface="Courier New" pitchFamily="49" charset="0"/>
            </a:endParaRPr>
          </a:p>
          <a:p>
            <a:pPr marL="0" indent="0">
              <a:buNone/>
            </a:pPr>
            <a:endParaRPr lang="en-US" sz="2000" b="1" dirty="0">
              <a:latin typeface="Courier New" pitchFamily="49" charset="0"/>
            </a:endParaRPr>
          </a:p>
          <a:p>
            <a:pPr marL="0" indent="0">
              <a:buNone/>
            </a:pPr>
            <a:endParaRPr lang="en-US" sz="2000" b="1" dirty="0">
              <a:latin typeface="Courier New" pitchFamily="49" charset="0"/>
            </a:endParaRPr>
          </a:p>
          <a:p>
            <a:pPr marL="274320" lvl="1" indent="0">
              <a:buNone/>
            </a:pPr>
            <a:endParaRPr lang="en-US" sz="1800" b="1" dirty="0">
              <a:latin typeface="Courier New" pitchFamily="49" charset="0"/>
            </a:endParaRPr>
          </a:p>
          <a:p>
            <a:pPr marL="0" indent="0">
              <a:buNone/>
            </a:pPr>
            <a:endParaRPr lang="en-US" sz="2000" b="1" dirty="0">
              <a:solidFill>
                <a:schemeClr val="bg2"/>
              </a:solidFill>
              <a:latin typeface="Courier New" pitchFamily="49" charset="0"/>
            </a:endParaRPr>
          </a:p>
        </p:txBody>
      </p:sp>
      <p:sp>
        <p:nvSpPr>
          <p:cNvPr id="8" name="Slide Number Placeholder 7"/>
          <p:cNvSpPr>
            <a:spLocks noGrp="1"/>
          </p:cNvSpPr>
          <p:nvPr>
            <p:ph type="sldNum" sz="quarter" idx="12"/>
          </p:nvPr>
        </p:nvSpPr>
        <p:spPr/>
        <p:txBody>
          <a:bodyPr/>
          <a:lstStyle/>
          <a:p>
            <a:fld id="{AEE14D4A-FE32-40AF-B06D-E9622816B101}" type="slidenum">
              <a:rPr lang="en-US" smtClean="0"/>
              <a:pPr/>
              <a:t>28</a:t>
            </a:fld>
            <a:endParaRPr lang="en-US"/>
          </a:p>
        </p:txBody>
      </p:sp>
      <p:sp>
        <p:nvSpPr>
          <p:cNvPr id="2" name="Rectangle 1"/>
          <p:cNvSpPr/>
          <p:nvPr/>
        </p:nvSpPr>
        <p:spPr>
          <a:xfrm>
            <a:off x="2797629" y="3993710"/>
            <a:ext cx="7119257" cy="923330"/>
          </a:xfrm>
          <a:prstGeom prst="rect">
            <a:avLst/>
          </a:prstGeom>
        </p:spPr>
        <p:txBody>
          <a:bodyPr wrap="square">
            <a:spAutoFit/>
          </a:bodyPr>
          <a:lstStyle/>
          <a:p>
            <a:r>
              <a:rPr lang="en-US" sz="1800" dirty="0">
                <a:solidFill>
                  <a:schemeClr val="bg1">
                    <a:lumMod val="50000"/>
                  </a:schemeClr>
                </a:solidFill>
                <a:latin typeface="Consolas" pitchFamily="49" charset="0"/>
                <a:cs typeface="Consolas" pitchFamily="49" charset="0"/>
              </a:rPr>
              <a:t>; Assume r0 = 0x08200004</a:t>
            </a:r>
          </a:p>
          <a:p>
            <a:r>
              <a:rPr lang="en-US" sz="1800" dirty="0">
                <a:solidFill>
                  <a:schemeClr val="bg1">
                    <a:lumMod val="50000"/>
                  </a:schemeClr>
                </a:solidFill>
                <a:latin typeface="Consolas" pitchFamily="49" charset="0"/>
                <a:cs typeface="Consolas" pitchFamily="49" charset="0"/>
              </a:rPr>
              <a:t>; Load a word:</a:t>
            </a:r>
          </a:p>
          <a:p>
            <a:r>
              <a:rPr lang="en-US" sz="1800" dirty="0">
                <a:solidFill>
                  <a:schemeClr val="bg2"/>
                </a:solidFill>
                <a:latin typeface="Consolas" pitchFamily="49" charset="0"/>
                <a:cs typeface="Consolas" pitchFamily="49" charset="0"/>
              </a:rPr>
              <a:t>LDR r1, [r0]		</a:t>
            </a:r>
            <a:r>
              <a:rPr lang="en-US" sz="1800" dirty="0">
                <a:solidFill>
                  <a:schemeClr val="bg1">
                    <a:lumMod val="50000"/>
                  </a:schemeClr>
                </a:solidFill>
                <a:latin typeface="Consolas" pitchFamily="49" charset="0"/>
                <a:cs typeface="Consolas" pitchFamily="49" charset="0"/>
              </a:rPr>
              <a:t>; r1 = </a:t>
            </a:r>
            <a:r>
              <a:rPr lang="en-US" sz="1800" dirty="0" err="1">
                <a:solidFill>
                  <a:schemeClr val="bg1">
                    <a:lumMod val="50000"/>
                  </a:schemeClr>
                </a:solidFill>
                <a:latin typeface="Consolas" pitchFamily="49" charset="0"/>
                <a:cs typeface="Consolas" pitchFamily="49" charset="0"/>
              </a:rPr>
              <a:t>Memory.word</a:t>
            </a:r>
            <a:r>
              <a:rPr lang="en-US" sz="1800" dirty="0">
                <a:solidFill>
                  <a:schemeClr val="bg1">
                    <a:lumMod val="50000"/>
                  </a:schemeClr>
                </a:solidFill>
                <a:latin typeface="Consolas" pitchFamily="49" charset="0"/>
                <a:cs typeface="Consolas" pitchFamily="49" charset="0"/>
              </a:rPr>
              <a:t>[0x08200004]</a:t>
            </a:r>
          </a:p>
        </p:txBody>
      </p:sp>
    </p:spTree>
    <p:extLst>
      <p:ext uri="{BB962C8B-B14F-4D97-AF65-F5344CB8AC3E}">
        <p14:creationId xmlns:p14="http://schemas.microsoft.com/office/powerpoint/2010/main" val="2630635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4579" name="Rectangle 1027"/>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4580" name="Rectangle 1028"/>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4582" name="Rectangle 1030"/>
          <p:cNvSpPr>
            <a:spLocks noGrp="1" noChangeArrowheads="1"/>
          </p:cNvSpPr>
          <p:nvPr>
            <p:ph type="title"/>
          </p:nvPr>
        </p:nvSpPr>
        <p:spPr/>
        <p:txBody>
          <a:bodyPr/>
          <a:lstStyle/>
          <a:p>
            <a:r>
              <a:rPr lang="en-US" dirty="0"/>
              <a:t>Store Instructions</a:t>
            </a:r>
          </a:p>
        </p:txBody>
      </p:sp>
      <p:sp>
        <p:nvSpPr>
          <p:cNvPr id="24583" name="Rectangle 1031"/>
          <p:cNvSpPr>
            <a:spLocks noGrp="1" noChangeArrowheads="1"/>
          </p:cNvSpPr>
          <p:nvPr>
            <p:ph sz="quarter" idx="1"/>
          </p:nvPr>
        </p:nvSpPr>
        <p:spPr/>
        <p:txBody>
          <a:bodyPr>
            <a:noAutofit/>
          </a:bodyPr>
          <a:lstStyle/>
          <a:p>
            <a:r>
              <a:rPr lang="en-US" sz="2000" b="1" dirty="0">
                <a:solidFill>
                  <a:schemeClr val="bg2"/>
                </a:solidFill>
                <a:latin typeface="Courier New" pitchFamily="49" charset="0"/>
              </a:rPr>
              <a:t>STR </a:t>
            </a:r>
            <a:r>
              <a:rPr lang="en-US" sz="2000" b="1" dirty="0" err="1">
                <a:solidFill>
                  <a:schemeClr val="bg2"/>
                </a:solidFill>
                <a:latin typeface="Courier New" pitchFamily="49" charset="0"/>
              </a:rPr>
              <a:t>rt</a:t>
            </a:r>
            <a:r>
              <a:rPr lang="en-US" sz="2000" b="1" dirty="0">
                <a:solidFill>
                  <a:schemeClr val="bg2"/>
                </a:solidFill>
                <a:latin typeface="Courier New" pitchFamily="49" charset="0"/>
              </a:rPr>
              <a:t>, [</a:t>
            </a:r>
            <a:r>
              <a:rPr lang="en-US" sz="2000" b="1" dirty="0" err="1">
                <a:solidFill>
                  <a:schemeClr val="bg2"/>
                </a:solidFill>
                <a:latin typeface="Courier New" pitchFamily="49" charset="0"/>
              </a:rPr>
              <a:t>rs</a:t>
            </a:r>
            <a:r>
              <a:rPr lang="en-US" sz="2000" b="1" dirty="0">
                <a:solidFill>
                  <a:schemeClr val="bg2"/>
                </a:solidFill>
                <a:latin typeface="Courier New" pitchFamily="49" charset="0"/>
              </a:rPr>
              <a:t>]</a:t>
            </a:r>
            <a:r>
              <a:rPr lang="en-US" sz="2000" b="1" dirty="0">
                <a:latin typeface="Courier New" pitchFamily="49" charset="0"/>
              </a:rPr>
              <a:t> </a:t>
            </a:r>
          </a:p>
          <a:p>
            <a:pPr lvl="1"/>
            <a:r>
              <a:rPr lang="en-US" sz="1800" b="1" dirty="0">
                <a:latin typeface="Courier New" pitchFamily="49" charset="0"/>
              </a:rPr>
              <a:t>Write into memory</a:t>
            </a:r>
          </a:p>
          <a:p>
            <a:pPr lvl="1"/>
            <a:r>
              <a:rPr lang="en-US" sz="1800" dirty="0">
                <a:latin typeface="Courier New" pitchFamily="49" charset="0"/>
              </a:rPr>
              <a:t>Mnemonic: </a:t>
            </a:r>
            <a:r>
              <a:rPr lang="en-US" sz="1800" b="1" u="sng" dirty="0" err="1">
                <a:solidFill>
                  <a:srgbClr val="C00000"/>
                </a:solidFill>
                <a:latin typeface="Courier New" pitchFamily="49" charset="0"/>
              </a:rPr>
              <a:t>ST</a:t>
            </a:r>
            <a:r>
              <a:rPr lang="en-US" sz="1800" dirty="0" err="1">
                <a:latin typeface="Courier New" pitchFamily="49" charset="0"/>
              </a:rPr>
              <a:t>ore</a:t>
            </a:r>
            <a:r>
              <a:rPr lang="en-US" sz="1800" dirty="0">
                <a:latin typeface="Courier New" pitchFamily="49" charset="0"/>
              </a:rPr>
              <a:t> from </a:t>
            </a:r>
            <a:r>
              <a:rPr lang="en-US" sz="1800" b="1" u="sng" dirty="0">
                <a:solidFill>
                  <a:srgbClr val="C00000"/>
                </a:solidFill>
                <a:latin typeface="Courier New" pitchFamily="49" charset="0"/>
              </a:rPr>
              <a:t>R</a:t>
            </a:r>
            <a:r>
              <a:rPr lang="en-US" sz="1800" dirty="0">
                <a:latin typeface="Courier New" pitchFamily="49" charset="0"/>
              </a:rPr>
              <a:t>egister (</a:t>
            </a:r>
            <a:r>
              <a:rPr lang="en-US" sz="1800" b="1" dirty="0">
                <a:solidFill>
                  <a:srgbClr val="C00000"/>
                </a:solidFill>
                <a:latin typeface="Courier New" pitchFamily="49" charset="0"/>
              </a:rPr>
              <a:t>STR</a:t>
            </a:r>
            <a:r>
              <a:rPr lang="en-US" sz="1800" dirty="0">
                <a:latin typeface="Courier New" pitchFamily="49" charset="0"/>
              </a:rPr>
              <a:t>)</a:t>
            </a:r>
          </a:p>
          <a:p>
            <a:pPr lvl="1"/>
            <a:r>
              <a:rPr lang="en-US" sz="1800" dirty="0" err="1">
                <a:latin typeface="Courier New" pitchFamily="49" charset="0"/>
              </a:rPr>
              <a:t>rs</a:t>
            </a:r>
            <a:r>
              <a:rPr lang="en-US" sz="1800" dirty="0">
                <a:latin typeface="Courier New" pitchFamily="49" charset="0"/>
              </a:rPr>
              <a:t> specifies memory address</a:t>
            </a:r>
          </a:p>
          <a:p>
            <a:pPr lvl="1"/>
            <a:r>
              <a:rPr lang="en-US" sz="1800" dirty="0">
                <a:latin typeface="Courier New" pitchFamily="49" charset="0"/>
              </a:rPr>
              <a:t>Save the content of </a:t>
            </a:r>
            <a:r>
              <a:rPr lang="en-US" sz="1800" dirty="0" err="1">
                <a:latin typeface="Courier New" pitchFamily="49" charset="0"/>
              </a:rPr>
              <a:t>rt</a:t>
            </a:r>
            <a:r>
              <a:rPr lang="en-US" sz="1800" dirty="0">
                <a:latin typeface="Courier New" pitchFamily="49" charset="0"/>
              </a:rPr>
              <a:t> into memory</a:t>
            </a:r>
          </a:p>
          <a:p>
            <a:pPr marL="274320" lvl="1" indent="0">
              <a:buNone/>
            </a:pPr>
            <a:endParaRPr lang="en-US" sz="1800" dirty="0">
              <a:latin typeface="Courier New" pitchFamily="49" charset="0"/>
            </a:endParaRPr>
          </a:p>
          <a:p>
            <a:pPr lvl="1"/>
            <a:r>
              <a:rPr lang="en-US" sz="1800" dirty="0">
                <a:latin typeface="Courier New" pitchFamily="49" charset="0"/>
              </a:rPr>
              <a:t>For Example:</a:t>
            </a:r>
          </a:p>
          <a:p>
            <a:pPr lvl="1"/>
            <a:endParaRPr lang="en-US" sz="1800" b="1" dirty="0">
              <a:latin typeface="Courier New" pitchFamily="49" charset="0"/>
            </a:endParaRPr>
          </a:p>
          <a:p>
            <a:pPr marL="0" indent="0">
              <a:buNone/>
            </a:pPr>
            <a:endParaRPr lang="en-US" sz="2000" b="1" dirty="0">
              <a:solidFill>
                <a:schemeClr val="bg2"/>
              </a:solidFill>
              <a:latin typeface="Courier New" pitchFamily="49" charset="0"/>
            </a:endParaRPr>
          </a:p>
        </p:txBody>
      </p:sp>
      <p:sp>
        <p:nvSpPr>
          <p:cNvPr id="8" name="Slide Number Placeholder 7"/>
          <p:cNvSpPr>
            <a:spLocks noGrp="1"/>
          </p:cNvSpPr>
          <p:nvPr>
            <p:ph type="sldNum" sz="quarter" idx="12"/>
          </p:nvPr>
        </p:nvSpPr>
        <p:spPr/>
        <p:txBody>
          <a:bodyPr/>
          <a:lstStyle/>
          <a:p>
            <a:fld id="{AEE14D4A-FE32-40AF-B06D-E9622816B101}" type="slidenum">
              <a:rPr lang="en-US" smtClean="0"/>
              <a:pPr/>
              <a:t>29</a:t>
            </a:fld>
            <a:endParaRPr lang="en-US"/>
          </a:p>
        </p:txBody>
      </p:sp>
      <p:sp>
        <p:nvSpPr>
          <p:cNvPr id="12" name="Rectangle 11"/>
          <p:cNvSpPr/>
          <p:nvPr/>
        </p:nvSpPr>
        <p:spPr>
          <a:xfrm>
            <a:off x="2797628" y="4018416"/>
            <a:ext cx="7519307" cy="923330"/>
          </a:xfrm>
          <a:prstGeom prst="rect">
            <a:avLst/>
          </a:prstGeom>
        </p:spPr>
        <p:txBody>
          <a:bodyPr wrap="square">
            <a:spAutoFit/>
          </a:bodyPr>
          <a:lstStyle/>
          <a:p>
            <a:r>
              <a:rPr lang="en-US" sz="1800" dirty="0">
                <a:solidFill>
                  <a:schemeClr val="bg1">
                    <a:lumMod val="50000"/>
                  </a:schemeClr>
                </a:solidFill>
                <a:latin typeface="Consolas" pitchFamily="49" charset="0"/>
                <a:cs typeface="Consolas" pitchFamily="49" charset="0"/>
              </a:rPr>
              <a:t>; Assume r0 = 0x08200004</a:t>
            </a:r>
          </a:p>
          <a:p>
            <a:r>
              <a:rPr lang="en-US" sz="1800" dirty="0">
                <a:solidFill>
                  <a:schemeClr val="bg1">
                    <a:lumMod val="50000"/>
                  </a:schemeClr>
                </a:solidFill>
                <a:latin typeface="Consolas" pitchFamily="49" charset="0"/>
                <a:cs typeface="Consolas" pitchFamily="49" charset="0"/>
              </a:rPr>
              <a:t>; Store a word	</a:t>
            </a:r>
            <a:r>
              <a:rPr lang="en-US" sz="1800" dirty="0">
                <a:solidFill>
                  <a:schemeClr val="bg2"/>
                </a:solidFill>
                <a:latin typeface="Consolas" pitchFamily="49" charset="0"/>
                <a:cs typeface="Consolas" pitchFamily="49" charset="0"/>
              </a:rPr>
              <a:t>	</a:t>
            </a:r>
          </a:p>
          <a:p>
            <a:r>
              <a:rPr lang="en-US" sz="1800" dirty="0">
                <a:solidFill>
                  <a:schemeClr val="bg2"/>
                </a:solidFill>
                <a:latin typeface="Consolas" pitchFamily="49" charset="0"/>
                <a:cs typeface="Consolas" pitchFamily="49" charset="0"/>
              </a:rPr>
              <a:t>STR r1, [r0]	  </a:t>
            </a:r>
            <a:r>
              <a:rPr lang="en-US" sz="1800" dirty="0">
                <a:solidFill>
                  <a:schemeClr val="bg1">
                    <a:lumMod val="50000"/>
                  </a:schemeClr>
                </a:solidFill>
                <a:latin typeface="Consolas" pitchFamily="49" charset="0"/>
                <a:cs typeface="Consolas" pitchFamily="49" charset="0"/>
              </a:rPr>
              <a:t>; </a:t>
            </a:r>
            <a:r>
              <a:rPr lang="en-US" sz="1800" dirty="0" err="1">
                <a:solidFill>
                  <a:schemeClr val="bg1">
                    <a:lumMod val="50000"/>
                  </a:schemeClr>
                </a:solidFill>
                <a:latin typeface="Consolas" pitchFamily="49" charset="0"/>
                <a:cs typeface="Consolas" pitchFamily="49" charset="0"/>
              </a:rPr>
              <a:t>Memory.word</a:t>
            </a:r>
            <a:r>
              <a:rPr lang="en-US" sz="1800" dirty="0">
                <a:solidFill>
                  <a:schemeClr val="bg1">
                    <a:lumMod val="50000"/>
                  </a:schemeClr>
                </a:solidFill>
                <a:latin typeface="Consolas" pitchFamily="49" charset="0"/>
                <a:cs typeface="Consolas" pitchFamily="49" charset="0"/>
              </a:rPr>
              <a:t>[0x08200004] = r1</a:t>
            </a:r>
          </a:p>
        </p:txBody>
      </p:sp>
    </p:spTree>
    <p:extLst>
      <p:ext uri="{BB962C8B-B14F-4D97-AF65-F5344CB8AC3E}">
        <p14:creationId xmlns:p14="http://schemas.microsoft.com/office/powerpoint/2010/main" val="392340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View of Memory</a:t>
            </a:r>
          </a:p>
        </p:txBody>
      </p:sp>
      <p:sp>
        <p:nvSpPr>
          <p:cNvPr id="3" name="Content Placeholder 2"/>
          <p:cNvSpPr>
            <a:spLocks noGrp="1"/>
          </p:cNvSpPr>
          <p:nvPr>
            <p:ph sz="quarter" idx="1"/>
          </p:nvPr>
        </p:nvSpPr>
        <p:spPr>
          <a:xfrm>
            <a:off x="609601" y="1219200"/>
            <a:ext cx="6172200" cy="4937760"/>
          </a:xfrm>
        </p:spPr>
        <p:txBody>
          <a:bodyPr>
            <a:normAutofit/>
          </a:bodyPr>
          <a:lstStyle/>
          <a:p>
            <a:r>
              <a:rPr lang="en-US" sz="2400" dirty="0"/>
              <a:t>By grouping bits, we can store more values</a:t>
            </a:r>
          </a:p>
          <a:p>
            <a:pPr lvl="1"/>
            <a:r>
              <a:rPr lang="en-US" sz="2000" dirty="0"/>
              <a:t>8 bits = </a:t>
            </a:r>
            <a:r>
              <a:rPr lang="en-US" sz="2000" b="1" dirty="0">
                <a:latin typeface="Ebrima" panose="02000000000000000000" pitchFamily="2" charset="0"/>
                <a:ea typeface="Ebrima" panose="02000000000000000000" pitchFamily="2" charset="0"/>
                <a:cs typeface="Ebrima" panose="02000000000000000000" pitchFamily="2" charset="0"/>
              </a:rPr>
              <a:t>1</a:t>
            </a:r>
            <a:r>
              <a:rPr lang="en-US" sz="2000" dirty="0"/>
              <a:t> </a:t>
            </a:r>
            <a:r>
              <a:rPr lang="en-US" sz="2000" b="1" dirty="0">
                <a:solidFill>
                  <a:schemeClr val="bg2">
                    <a:lumMod val="75000"/>
                  </a:schemeClr>
                </a:solidFill>
              </a:rPr>
              <a:t>byte</a:t>
            </a:r>
          </a:p>
          <a:p>
            <a:pPr lvl="1"/>
            <a:r>
              <a:rPr lang="en-US" sz="2000" dirty="0"/>
              <a:t>16 bits = 2 bytes =</a:t>
            </a:r>
            <a:r>
              <a:rPr lang="en-US" sz="2000" b="1" dirty="0">
                <a:latin typeface="Ebrima" panose="02000000000000000000" pitchFamily="2" charset="0"/>
                <a:ea typeface="Ebrima" panose="02000000000000000000" pitchFamily="2" charset="0"/>
                <a:cs typeface="Ebrima" panose="02000000000000000000" pitchFamily="2" charset="0"/>
              </a:rPr>
              <a:t> 1 </a:t>
            </a:r>
            <a:r>
              <a:rPr lang="en-US" sz="2000" b="1" dirty="0">
                <a:solidFill>
                  <a:schemeClr val="bg2">
                    <a:lumMod val="75000"/>
                  </a:schemeClr>
                </a:solidFill>
              </a:rPr>
              <a:t>halfword</a:t>
            </a:r>
          </a:p>
          <a:p>
            <a:pPr lvl="1"/>
            <a:r>
              <a:rPr lang="en-US" sz="2000" dirty="0"/>
              <a:t>32 bits = 4 bytes = </a:t>
            </a:r>
            <a:r>
              <a:rPr lang="en-US" sz="2000" b="1" dirty="0">
                <a:latin typeface="Ebrima" panose="02000000000000000000" pitchFamily="2" charset="0"/>
                <a:ea typeface="Ebrima" panose="02000000000000000000" pitchFamily="2" charset="0"/>
                <a:cs typeface="Ebrima" panose="02000000000000000000" pitchFamily="2" charset="0"/>
              </a:rPr>
              <a:t>1</a:t>
            </a:r>
            <a:r>
              <a:rPr lang="en-US" sz="2000" dirty="0"/>
              <a:t> </a:t>
            </a:r>
            <a:r>
              <a:rPr lang="en-US" sz="2000" b="1" dirty="0">
                <a:solidFill>
                  <a:schemeClr val="bg2">
                    <a:lumMod val="75000"/>
                  </a:schemeClr>
                </a:solidFill>
              </a:rPr>
              <a:t>word</a:t>
            </a:r>
            <a:endParaRPr lang="en-US" sz="2000" dirty="0">
              <a:solidFill>
                <a:schemeClr val="bg2">
                  <a:lumMod val="75000"/>
                </a:schemeClr>
              </a:solidFill>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3</a:t>
            </a:fld>
            <a:endParaRPr kumimoji="0" lang="en-US" dirty="0"/>
          </a:p>
        </p:txBody>
      </p:sp>
      <p:grpSp>
        <p:nvGrpSpPr>
          <p:cNvPr id="77" name="Group 76"/>
          <p:cNvGrpSpPr/>
          <p:nvPr/>
        </p:nvGrpSpPr>
        <p:grpSpPr>
          <a:xfrm>
            <a:off x="7467600" y="1307069"/>
            <a:ext cx="2690286" cy="4803577"/>
            <a:chOff x="5943600" y="1307068"/>
            <a:chExt cx="2690286" cy="4803577"/>
          </a:xfrm>
        </p:grpSpPr>
        <p:sp>
          <p:nvSpPr>
            <p:cNvPr id="5" name="Rectangle 4"/>
            <p:cNvSpPr/>
            <p:nvPr/>
          </p:nvSpPr>
          <p:spPr>
            <a:xfrm>
              <a:off x="7342456" y="26903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01110010</a:t>
              </a:r>
              <a:endParaRPr lang="pl-PL" dirty="0">
                <a:latin typeface="Consolas" panose="020B0609020204030204" pitchFamily="49" charset="0"/>
                <a:cs typeface="Consolas" panose="020B0609020204030204" pitchFamily="49" charset="0"/>
              </a:endParaRPr>
            </a:p>
          </p:txBody>
        </p:sp>
        <p:sp>
          <p:nvSpPr>
            <p:cNvPr id="6" name="Rectangle 5"/>
            <p:cNvSpPr/>
            <p:nvPr/>
          </p:nvSpPr>
          <p:spPr>
            <a:xfrm>
              <a:off x="7344136" y="30592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00100101</a:t>
              </a:r>
              <a:endParaRPr lang="pl-PL" dirty="0">
                <a:latin typeface="Consolas" panose="020B0609020204030204" pitchFamily="49" charset="0"/>
                <a:cs typeface="Consolas" panose="020B0609020204030204" pitchFamily="49" charset="0"/>
              </a:endParaRPr>
            </a:p>
          </p:txBody>
        </p:sp>
        <p:sp>
          <p:nvSpPr>
            <p:cNvPr id="7" name="Rectangle 6"/>
            <p:cNvSpPr/>
            <p:nvPr/>
          </p:nvSpPr>
          <p:spPr>
            <a:xfrm>
              <a:off x="7343951" y="34269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11100010</a:t>
              </a:r>
              <a:endParaRPr lang="pl-PL" dirty="0">
                <a:latin typeface="Consolas" panose="020B0609020204030204" pitchFamily="49" charset="0"/>
                <a:cs typeface="Consolas" panose="020B0609020204030204" pitchFamily="49" charset="0"/>
              </a:endParaRPr>
            </a:p>
          </p:txBody>
        </p:sp>
        <p:sp>
          <p:nvSpPr>
            <p:cNvPr id="8" name="Rectangle 7"/>
            <p:cNvSpPr/>
            <p:nvPr/>
          </p:nvSpPr>
          <p:spPr>
            <a:xfrm>
              <a:off x="7342456" y="37958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solidFill>
                    <a:schemeClr val="tx1"/>
                  </a:solidFill>
                  <a:latin typeface="Consolas" panose="020B0609020204030204" pitchFamily="49" charset="0"/>
                  <a:cs typeface="Consolas" panose="020B0609020204030204" pitchFamily="49" charset="0"/>
                </a:rPr>
                <a:t>10000100</a:t>
              </a:r>
              <a:endParaRPr lang="pl-PL" dirty="0">
                <a:solidFill>
                  <a:schemeClr val="tx1"/>
                </a:solidFill>
                <a:latin typeface="Consolas" panose="020B0609020204030204" pitchFamily="49" charset="0"/>
                <a:cs typeface="Consolas" panose="020B0609020204030204" pitchFamily="49" charset="0"/>
              </a:endParaRPr>
            </a:p>
          </p:txBody>
        </p:sp>
        <p:sp>
          <p:nvSpPr>
            <p:cNvPr id="9" name="Rectangle 8"/>
            <p:cNvSpPr/>
            <p:nvPr/>
          </p:nvSpPr>
          <p:spPr>
            <a:xfrm>
              <a:off x="7342806" y="41635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01100001</a:t>
              </a:r>
              <a:endParaRPr lang="pl-PL" dirty="0">
                <a:latin typeface="Consolas" panose="020B0609020204030204" pitchFamily="49" charset="0"/>
                <a:cs typeface="Consolas" panose="020B0609020204030204" pitchFamily="49" charset="0"/>
              </a:endParaRPr>
            </a:p>
          </p:txBody>
        </p:sp>
        <p:sp>
          <p:nvSpPr>
            <p:cNvPr id="10" name="Rectangle 9"/>
            <p:cNvSpPr/>
            <p:nvPr/>
          </p:nvSpPr>
          <p:spPr>
            <a:xfrm>
              <a:off x="7344486" y="45324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10001111</a:t>
              </a:r>
              <a:endParaRPr lang="pl-PL" dirty="0">
                <a:latin typeface="Consolas" panose="020B0609020204030204" pitchFamily="49" charset="0"/>
                <a:cs typeface="Consolas" panose="020B0609020204030204" pitchFamily="49" charset="0"/>
              </a:endParaRPr>
            </a:p>
          </p:txBody>
        </p:sp>
        <p:sp>
          <p:nvSpPr>
            <p:cNvPr id="11" name="Rectangle 10"/>
            <p:cNvSpPr/>
            <p:nvPr/>
          </p:nvSpPr>
          <p:spPr>
            <a:xfrm>
              <a:off x="7344301" y="49001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00010010</a:t>
              </a:r>
              <a:endParaRPr lang="pl-PL" dirty="0">
                <a:latin typeface="Consolas" panose="020B0609020204030204" pitchFamily="49" charset="0"/>
                <a:cs typeface="Consolas" panose="020B0609020204030204" pitchFamily="49" charset="0"/>
              </a:endParaRPr>
            </a:p>
          </p:txBody>
        </p:sp>
        <p:sp>
          <p:nvSpPr>
            <p:cNvPr id="12" name="Rectangle 11"/>
            <p:cNvSpPr/>
            <p:nvPr/>
          </p:nvSpPr>
          <p:spPr>
            <a:xfrm>
              <a:off x="7342806" y="52690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10010100</a:t>
              </a:r>
              <a:endParaRPr lang="pl-PL" dirty="0">
                <a:latin typeface="Consolas" panose="020B0609020204030204" pitchFamily="49" charset="0"/>
                <a:cs typeface="Consolas" panose="020B0609020204030204" pitchFamily="49" charset="0"/>
              </a:endParaRPr>
            </a:p>
          </p:txBody>
        </p:sp>
        <p:cxnSp>
          <p:nvCxnSpPr>
            <p:cNvPr id="14" name="Straight Connector 13"/>
            <p:cNvCxnSpPr>
              <a:stCxn id="31" idx="0"/>
              <a:endCxn id="5" idx="1"/>
            </p:cNvCxnSpPr>
            <p:nvPr/>
          </p:nvCxnSpPr>
          <p:spPr>
            <a:xfrm>
              <a:off x="7342456" y="2434633"/>
              <a:ext cx="0" cy="409592"/>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31" idx="3"/>
              <a:endCxn id="5" idx="3"/>
            </p:cNvCxnSpPr>
            <p:nvPr/>
          </p:nvCxnSpPr>
          <p:spPr>
            <a:xfrm>
              <a:off x="8628331" y="2225175"/>
              <a:ext cx="3525" cy="619050"/>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2" idx="1"/>
              <a:endCxn id="34" idx="0"/>
            </p:cNvCxnSpPr>
            <p:nvPr/>
          </p:nvCxnSpPr>
          <p:spPr>
            <a:xfrm flipH="1">
              <a:off x="7342456" y="5422911"/>
              <a:ext cx="350" cy="604790"/>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2" idx="3"/>
              <a:endCxn id="34" idx="3"/>
            </p:cNvCxnSpPr>
            <p:nvPr/>
          </p:nvCxnSpPr>
          <p:spPr>
            <a:xfrm flipH="1">
              <a:off x="8628331" y="5422911"/>
              <a:ext cx="3875" cy="395332"/>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1" name="Freeform 30"/>
            <p:cNvSpPr/>
            <p:nvPr/>
          </p:nvSpPr>
          <p:spPr>
            <a:xfrm>
              <a:off x="7342456" y="2221468"/>
              <a:ext cx="1285875" cy="213783"/>
            </a:xfrm>
            <a:custGeom>
              <a:avLst/>
              <a:gdLst>
                <a:gd name="connsiteX0" fmla="*/ 0 w 1285875"/>
                <a:gd name="connsiteY0" fmla="*/ 365125 h 366183"/>
                <a:gd name="connsiteX1" fmla="*/ 428625 w 1285875"/>
                <a:gd name="connsiteY1" fmla="*/ 0 h 366183"/>
                <a:gd name="connsiteX2" fmla="*/ 885825 w 1285875"/>
                <a:gd name="connsiteY2" fmla="*/ 365125 h 366183"/>
                <a:gd name="connsiteX3" fmla="*/ 1285875 w 1285875"/>
                <a:gd name="connsiteY3" fmla="*/ 6350 h 366183"/>
              </a:gdLst>
              <a:ahLst/>
              <a:cxnLst>
                <a:cxn ang="0">
                  <a:pos x="connsiteX0" y="connsiteY0"/>
                </a:cxn>
                <a:cxn ang="0">
                  <a:pos x="connsiteX1" y="connsiteY1"/>
                </a:cxn>
                <a:cxn ang="0">
                  <a:pos x="connsiteX2" y="connsiteY2"/>
                </a:cxn>
                <a:cxn ang="0">
                  <a:pos x="connsiteX3" y="connsiteY3"/>
                </a:cxn>
              </a:cxnLst>
              <a:rect l="l" t="t" r="r" b="b"/>
              <a:pathLst>
                <a:path w="1285875" h="366183">
                  <a:moveTo>
                    <a:pt x="0" y="365125"/>
                  </a:moveTo>
                  <a:cubicBezTo>
                    <a:pt x="140494" y="182562"/>
                    <a:pt x="280988" y="0"/>
                    <a:pt x="428625" y="0"/>
                  </a:cubicBezTo>
                  <a:cubicBezTo>
                    <a:pt x="576262" y="0"/>
                    <a:pt x="742950" y="364067"/>
                    <a:pt x="885825" y="365125"/>
                  </a:cubicBezTo>
                  <a:cubicBezTo>
                    <a:pt x="1028700" y="366183"/>
                    <a:pt x="1233488" y="58737"/>
                    <a:pt x="1285875" y="6350"/>
                  </a:cubicBezTo>
                </a:path>
              </a:pathLst>
            </a:cu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34" name="Freeform 33"/>
            <p:cNvSpPr/>
            <p:nvPr/>
          </p:nvSpPr>
          <p:spPr>
            <a:xfrm>
              <a:off x="7342456" y="5814536"/>
              <a:ext cx="1285875" cy="213783"/>
            </a:xfrm>
            <a:custGeom>
              <a:avLst/>
              <a:gdLst>
                <a:gd name="connsiteX0" fmla="*/ 0 w 1285875"/>
                <a:gd name="connsiteY0" fmla="*/ 365125 h 366183"/>
                <a:gd name="connsiteX1" fmla="*/ 428625 w 1285875"/>
                <a:gd name="connsiteY1" fmla="*/ 0 h 366183"/>
                <a:gd name="connsiteX2" fmla="*/ 885825 w 1285875"/>
                <a:gd name="connsiteY2" fmla="*/ 365125 h 366183"/>
                <a:gd name="connsiteX3" fmla="*/ 1285875 w 1285875"/>
                <a:gd name="connsiteY3" fmla="*/ 6350 h 366183"/>
              </a:gdLst>
              <a:ahLst/>
              <a:cxnLst>
                <a:cxn ang="0">
                  <a:pos x="connsiteX0" y="connsiteY0"/>
                </a:cxn>
                <a:cxn ang="0">
                  <a:pos x="connsiteX1" y="connsiteY1"/>
                </a:cxn>
                <a:cxn ang="0">
                  <a:pos x="connsiteX2" y="connsiteY2"/>
                </a:cxn>
                <a:cxn ang="0">
                  <a:pos x="connsiteX3" y="connsiteY3"/>
                </a:cxn>
              </a:cxnLst>
              <a:rect l="l" t="t" r="r" b="b"/>
              <a:pathLst>
                <a:path w="1285875" h="366183">
                  <a:moveTo>
                    <a:pt x="0" y="365125"/>
                  </a:moveTo>
                  <a:cubicBezTo>
                    <a:pt x="140494" y="182562"/>
                    <a:pt x="280988" y="0"/>
                    <a:pt x="428625" y="0"/>
                  </a:cubicBezTo>
                  <a:cubicBezTo>
                    <a:pt x="576262" y="0"/>
                    <a:pt x="742950" y="364067"/>
                    <a:pt x="885825" y="365125"/>
                  </a:cubicBezTo>
                  <a:cubicBezTo>
                    <a:pt x="1028700" y="366183"/>
                    <a:pt x="1233488" y="58737"/>
                    <a:pt x="1285875" y="6350"/>
                  </a:cubicBezTo>
                </a:path>
              </a:pathLst>
            </a:cu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41" name="TextBox 40"/>
            <p:cNvSpPr txBox="1"/>
            <p:nvPr/>
          </p:nvSpPr>
          <p:spPr>
            <a:xfrm>
              <a:off x="5943600" y="5802868"/>
              <a:ext cx="1277914" cy="307777"/>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Low Address</a:t>
              </a:r>
            </a:p>
          </p:txBody>
        </p:sp>
        <p:sp>
          <p:nvSpPr>
            <p:cNvPr id="42" name="TextBox 41"/>
            <p:cNvSpPr txBox="1"/>
            <p:nvPr/>
          </p:nvSpPr>
          <p:spPr>
            <a:xfrm>
              <a:off x="5943600" y="2145268"/>
              <a:ext cx="1377300" cy="307777"/>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High Address</a:t>
              </a:r>
            </a:p>
          </p:txBody>
        </p:sp>
        <p:sp>
          <p:nvSpPr>
            <p:cNvPr id="45" name="Rectangle 44"/>
            <p:cNvSpPr/>
            <p:nvPr/>
          </p:nvSpPr>
          <p:spPr>
            <a:xfrm>
              <a:off x="5943600" y="26903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0x20000007</a:t>
              </a:r>
              <a:endParaRPr lang="pl-PL" dirty="0">
                <a:latin typeface="Consolas" panose="020B0609020204030204" pitchFamily="49" charset="0"/>
                <a:cs typeface="Consolas" panose="020B0609020204030204" pitchFamily="49" charset="0"/>
              </a:endParaRPr>
            </a:p>
          </p:txBody>
        </p:sp>
        <p:sp>
          <p:nvSpPr>
            <p:cNvPr id="46" name="Rectangle 45"/>
            <p:cNvSpPr/>
            <p:nvPr/>
          </p:nvSpPr>
          <p:spPr>
            <a:xfrm>
              <a:off x="5945280" y="30592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0x20000006</a:t>
              </a:r>
              <a:endParaRPr lang="pl-PL" dirty="0">
                <a:latin typeface="Consolas" panose="020B0609020204030204" pitchFamily="49" charset="0"/>
                <a:cs typeface="Consolas" panose="020B0609020204030204" pitchFamily="49" charset="0"/>
              </a:endParaRPr>
            </a:p>
          </p:txBody>
        </p:sp>
        <p:sp>
          <p:nvSpPr>
            <p:cNvPr id="47" name="Rectangle 46"/>
            <p:cNvSpPr/>
            <p:nvPr/>
          </p:nvSpPr>
          <p:spPr>
            <a:xfrm>
              <a:off x="5945095" y="34269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0x20000005</a:t>
              </a:r>
              <a:endParaRPr lang="pl-PL" dirty="0">
                <a:latin typeface="Consolas" panose="020B0609020204030204" pitchFamily="49" charset="0"/>
                <a:cs typeface="Consolas" panose="020B0609020204030204" pitchFamily="49" charset="0"/>
              </a:endParaRPr>
            </a:p>
          </p:txBody>
        </p:sp>
        <p:sp>
          <p:nvSpPr>
            <p:cNvPr id="48" name="Rectangle 47"/>
            <p:cNvSpPr/>
            <p:nvPr/>
          </p:nvSpPr>
          <p:spPr>
            <a:xfrm>
              <a:off x="5943600" y="37958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solidFill>
                    <a:schemeClr val="tx1"/>
                  </a:solidFill>
                  <a:latin typeface="Consolas" panose="020B0609020204030204" pitchFamily="49" charset="0"/>
                  <a:cs typeface="Consolas" panose="020B0609020204030204" pitchFamily="49" charset="0"/>
                </a:rPr>
                <a:t>0x20000004</a:t>
              </a:r>
              <a:endParaRPr lang="pl-PL" dirty="0">
                <a:solidFill>
                  <a:schemeClr val="tx1"/>
                </a:solidFill>
                <a:latin typeface="Consolas" panose="020B0609020204030204" pitchFamily="49" charset="0"/>
                <a:cs typeface="Consolas" panose="020B0609020204030204" pitchFamily="49" charset="0"/>
              </a:endParaRPr>
            </a:p>
          </p:txBody>
        </p:sp>
        <p:sp>
          <p:nvSpPr>
            <p:cNvPr id="49" name="Rectangle 48"/>
            <p:cNvSpPr/>
            <p:nvPr/>
          </p:nvSpPr>
          <p:spPr>
            <a:xfrm>
              <a:off x="5943950" y="41635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0x20000003</a:t>
              </a:r>
              <a:endParaRPr lang="pl-PL" dirty="0">
                <a:latin typeface="Consolas" panose="020B0609020204030204" pitchFamily="49" charset="0"/>
                <a:cs typeface="Consolas" panose="020B0609020204030204" pitchFamily="49" charset="0"/>
              </a:endParaRPr>
            </a:p>
          </p:txBody>
        </p:sp>
        <p:sp>
          <p:nvSpPr>
            <p:cNvPr id="50" name="Rectangle 49"/>
            <p:cNvSpPr/>
            <p:nvPr/>
          </p:nvSpPr>
          <p:spPr>
            <a:xfrm>
              <a:off x="5945630" y="45324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0x20000002</a:t>
              </a:r>
              <a:endParaRPr lang="pl-PL" dirty="0">
                <a:latin typeface="Consolas" panose="020B0609020204030204" pitchFamily="49" charset="0"/>
                <a:cs typeface="Consolas" panose="020B0609020204030204" pitchFamily="49" charset="0"/>
              </a:endParaRPr>
            </a:p>
          </p:txBody>
        </p:sp>
        <p:sp>
          <p:nvSpPr>
            <p:cNvPr id="51" name="Rectangle 50"/>
            <p:cNvSpPr/>
            <p:nvPr/>
          </p:nvSpPr>
          <p:spPr>
            <a:xfrm>
              <a:off x="5945445" y="49001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0x20000001</a:t>
              </a:r>
              <a:endParaRPr lang="pl-PL" dirty="0">
                <a:latin typeface="Consolas" panose="020B0609020204030204" pitchFamily="49" charset="0"/>
                <a:cs typeface="Consolas" panose="020B0609020204030204" pitchFamily="49" charset="0"/>
              </a:endParaRPr>
            </a:p>
          </p:txBody>
        </p:sp>
        <p:sp>
          <p:nvSpPr>
            <p:cNvPr id="52" name="Rectangle 51"/>
            <p:cNvSpPr/>
            <p:nvPr/>
          </p:nvSpPr>
          <p:spPr>
            <a:xfrm>
              <a:off x="5943950" y="52690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0x20000000</a:t>
              </a:r>
              <a:endParaRPr lang="pl-PL" dirty="0">
                <a:latin typeface="Consolas" panose="020B0609020204030204" pitchFamily="49" charset="0"/>
                <a:cs typeface="Consolas" panose="020B0609020204030204" pitchFamily="49" charset="0"/>
              </a:endParaRPr>
            </a:p>
          </p:txBody>
        </p:sp>
        <p:grpSp>
          <p:nvGrpSpPr>
            <p:cNvPr id="64" name="Group 63"/>
            <p:cNvGrpSpPr/>
            <p:nvPr/>
          </p:nvGrpSpPr>
          <p:grpSpPr>
            <a:xfrm>
              <a:off x="7327900" y="1307068"/>
              <a:ext cx="1295400" cy="794266"/>
              <a:chOff x="3124200" y="4191000"/>
              <a:chExt cx="1295400" cy="794266"/>
            </a:xfrm>
          </p:grpSpPr>
          <p:sp>
            <p:nvSpPr>
              <p:cNvPr id="53" name="Rectangle 52"/>
              <p:cNvSpPr/>
              <p:nvPr/>
            </p:nvSpPr>
            <p:spPr>
              <a:xfrm>
                <a:off x="3124200" y="4191000"/>
                <a:ext cx="1289400" cy="30777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8 bits</a:t>
                </a:r>
                <a:endParaRPr lang="pl-PL" dirty="0">
                  <a:latin typeface="Consolas" panose="020B0609020204030204" pitchFamily="49" charset="0"/>
                  <a:cs typeface="Consolas" panose="020B0609020204030204" pitchFamily="49" charset="0"/>
                </a:endParaRPr>
              </a:p>
            </p:txBody>
          </p:sp>
          <p:cxnSp>
            <p:nvCxnSpPr>
              <p:cNvPr id="55" name="Straight Connector 54"/>
              <p:cNvCxnSpPr>
                <a:stCxn id="53" idx="1"/>
              </p:cNvCxnSpPr>
              <p:nvPr/>
            </p:nvCxnSpPr>
            <p:spPr>
              <a:xfrm>
                <a:off x="3124200" y="4344889"/>
                <a:ext cx="0" cy="640377"/>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53" idx="3"/>
              </p:cNvCxnSpPr>
              <p:nvPr/>
            </p:nvCxnSpPr>
            <p:spPr>
              <a:xfrm>
                <a:off x="4413600" y="4344889"/>
                <a:ext cx="1588" cy="640377"/>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3124200" y="4648200"/>
                <a:ext cx="1295400" cy="1588"/>
              </a:xfrm>
              <a:prstGeom prst="line">
                <a:avLst/>
              </a:prstGeom>
              <a:ln>
                <a:solidFill>
                  <a:schemeClr val="tx2">
                    <a:lumMod val="75000"/>
                  </a:schemeClr>
                </a:solidFill>
                <a:headEnd type="arrow" w="lg" len="med"/>
                <a:tailEnd type="arrow" w="lg" len="med"/>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3495259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7E11C28-A0A6-5B44-B855-F8F207D56EE3}"/>
              </a:ext>
            </a:extLst>
          </p:cNvPr>
          <p:cNvSpPr/>
          <p:nvPr/>
        </p:nvSpPr>
        <p:spPr>
          <a:xfrm>
            <a:off x="7639449" y="1143000"/>
            <a:ext cx="3200400" cy="47415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C7EFDBBB-DF0F-324F-A5AE-2762A4B30F87}"/>
              </a:ext>
            </a:extLst>
          </p:cNvPr>
          <p:cNvSpPr>
            <a:spLocks noGrp="1"/>
          </p:cNvSpPr>
          <p:nvPr>
            <p:ph type="sldNum" sz="quarter" idx="12"/>
          </p:nvPr>
        </p:nvSpPr>
        <p:spPr/>
        <p:txBody>
          <a:bodyPr/>
          <a:lstStyle/>
          <a:p>
            <a:fld id="{EA7C8D44-3667-46F6-9772-CC52308E2A7F}" type="slidenum">
              <a:rPr kumimoji="0" lang="en-US" smtClean="0"/>
              <a:pPr/>
              <a:t>30</a:t>
            </a:fld>
            <a:endParaRPr kumimoji="0" lang="en-US"/>
          </a:p>
        </p:txBody>
      </p:sp>
      <p:sp>
        <p:nvSpPr>
          <p:cNvPr id="21" name="Rectangle 20">
            <a:extLst>
              <a:ext uri="{FF2B5EF4-FFF2-40B4-BE49-F238E27FC236}">
                <a16:creationId xmlns:a16="http://schemas.microsoft.com/office/drawing/2014/main" id="{2CD3487C-3744-DA48-B3FF-A9740364334E}"/>
              </a:ext>
            </a:extLst>
          </p:cNvPr>
          <p:cNvSpPr/>
          <p:nvPr/>
        </p:nvSpPr>
        <p:spPr>
          <a:xfrm>
            <a:off x="9214868" y="2198542"/>
            <a:ext cx="1365600" cy="33855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0070C0"/>
                </a:solidFill>
                <a:latin typeface="Consolas" panose="020B0609020204030204" pitchFamily="49" charset="0"/>
                <a:cs typeface="Consolas" panose="020B0609020204030204" pitchFamily="49" charset="0"/>
              </a:rPr>
              <a:t>0x20000007</a:t>
            </a:r>
            <a:endParaRPr lang="pl-PL" sz="1600" dirty="0">
              <a:solidFill>
                <a:srgbClr val="0070C0"/>
              </a:solidFill>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56F50BD1-599C-2B41-9DBD-E6B314588FC1}"/>
              </a:ext>
            </a:extLst>
          </p:cNvPr>
          <p:cNvSpPr/>
          <p:nvPr/>
        </p:nvSpPr>
        <p:spPr>
          <a:xfrm>
            <a:off x="9216548" y="2567428"/>
            <a:ext cx="1365600" cy="33855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0070C0"/>
                </a:solidFill>
                <a:latin typeface="Consolas" panose="020B0609020204030204" pitchFamily="49" charset="0"/>
                <a:cs typeface="Consolas" panose="020B0609020204030204" pitchFamily="49" charset="0"/>
              </a:rPr>
              <a:t>0x20000006</a:t>
            </a:r>
            <a:endParaRPr lang="pl-PL" sz="1600" dirty="0">
              <a:solidFill>
                <a:srgbClr val="0070C0"/>
              </a:solidFill>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FD64A298-DE50-8D41-AF7F-EFADF362C334}"/>
              </a:ext>
            </a:extLst>
          </p:cNvPr>
          <p:cNvSpPr/>
          <p:nvPr/>
        </p:nvSpPr>
        <p:spPr>
          <a:xfrm>
            <a:off x="9216363" y="2935142"/>
            <a:ext cx="1365600" cy="33855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0070C0"/>
                </a:solidFill>
                <a:latin typeface="Consolas" panose="020B0609020204030204" pitchFamily="49" charset="0"/>
                <a:cs typeface="Consolas" panose="020B0609020204030204" pitchFamily="49" charset="0"/>
              </a:rPr>
              <a:t>0x20000005</a:t>
            </a:r>
            <a:endParaRPr lang="pl-PL" sz="1600" dirty="0">
              <a:solidFill>
                <a:srgbClr val="0070C0"/>
              </a:solidFill>
              <a:latin typeface="Consolas" panose="020B0609020204030204" pitchFamily="49" charset="0"/>
              <a:cs typeface="Consolas" panose="020B0609020204030204" pitchFamily="49" charset="0"/>
            </a:endParaRPr>
          </a:p>
        </p:txBody>
      </p:sp>
      <p:sp>
        <p:nvSpPr>
          <p:cNvPr id="24" name="Rectangle 23">
            <a:extLst>
              <a:ext uri="{FF2B5EF4-FFF2-40B4-BE49-F238E27FC236}">
                <a16:creationId xmlns:a16="http://schemas.microsoft.com/office/drawing/2014/main" id="{D0A92F45-0768-8141-9FBF-187335A42FF0}"/>
              </a:ext>
            </a:extLst>
          </p:cNvPr>
          <p:cNvSpPr/>
          <p:nvPr/>
        </p:nvSpPr>
        <p:spPr>
          <a:xfrm>
            <a:off x="9214868" y="3304028"/>
            <a:ext cx="1365600" cy="33855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0070C0"/>
                </a:solidFill>
                <a:latin typeface="Consolas" panose="020B0609020204030204" pitchFamily="49" charset="0"/>
                <a:cs typeface="Consolas" panose="020B0609020204030204" pitchFamily="49" charset="0"/>
              </a:rPr>
              <a:t>0x20000004</a:t>
            </a:r>
            <a:endParaRPr lang="pl-PL" sz="1600" dirty="0">
              <a:solidFill>
                <a:srgbClr val="0070C0"/>
              </a:solidFill>
              <a:latin typeface="Consolas" panose="020B0609020204030204" pitchFamily="49" charset="0"/>
              <a:cs typeface="Consolas" panose="020B0609020204030204" pitchFamily="49" charset="0"/>
            </a:endParaRPr>
          </a:p>
        </p:txBody>
      </p:sp>
      <p:sp>
        <p:nvSpPr>
          <p:cNvPr id="25" name="Rectangle 24">
            <a:extLst>
              <a:ext uri="{FF2B5EF4-FFF2-40B4-BE49-F238E27FC236}">
                <a16:creationId xmlns:a16="http://schemas.microsoft.com/office/drawing/2014/main" id="{A4B3DD20-CAF7-FD41-87FB-7FC26E580F0B}"/>
              </a:ext>
            </a:extLst>
          </p:cNvPr>
          <p:cNvSpPr/>
          <p:nvPr/>
        </p:nvSpPr>
        <p:spPr>
          <a:xfrm>
            <a:off x="9215218" y="3671742"/>
            <a:ext cx="1365600" cy="33855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0070C0"/>
                </a:solidFill>
                <a:latin typeface="Consolas" panose="020B0609020204030204" pitchFamily="49" charset="0"/>
                <a:cs typeface="Consolas" panose="020B0609020204030204" pitchFamily="49" charset="0"/>
              </a:rPr>
              <a:t>0x20000003</a:t>
            </a:r>
            <a:endParaRPr lang="pl-PL" sz="1600" dirty="0">
              <a:solidFill>
                <a:srgbClr val="0070C0"/>
              </a:solidFill>
              <a:latin typeface="Consolas" panose="020B0609020204030204" pitchFamily="49" charset="0"/>
              <a:cs typeface="Consolas" panose="020B0609020204030204" pitchFamily="49" charset="0"/>
            </a:endParaRPr>
          </a:p>
        </p:txBody>
      </p:sp>
      <p:sp>
        <p:nvSpPr>
          <p:cNvPr id="26" name="Rectangle 25">
            <a:extLst>
              <a:ext uri="{FF2B5EF4-FFF2-40B4-BE49-F238E27FC236}">
                <a16:creationId xmlns:a16="http://schemas.microsoft.com/office/drawing/2014/main" id="{73897E25-FCB0-2A4B-8F02-BE2044AC11D9}"/>
              </a:ext>
            </a:extLst>
          </p:cNvPr>
          <p:cNvSpPr/>
          <p:nvPr/>
        </p:nvSpPr>
        <p:spPr>
          <a:xfrm>
            <a:off x="9216898" y="4040628"/>
            <a:ext cx="1365600" cy="33855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0070C0"/>
                </a:solidFill>
                <a:latin typeface="Consolas" panose="020B0609020204030204" pitchFamily="49" charset="0"/>
                <a:cs typeface="Consolas" panose="020B0609020204030204" pitchFamily="49" charset="0"/>
              </a:rPr>
              <a:t>0x20000002</a:t>
            </a:r>
            <a:endParaRPr lang="pl-PL" sz="1600" dirty="0">
              <a:solidFill>
                <a:srgbClr val="0070C0"/>
              </a:solidFill>
              <a:latin typeface="Consolas" panose="020B0609020204030204" pitchFamily="49" charset="0"/>
              <a:cs typeface="Consolas" panose="020B0609020204030204" pitchFamily="49" charset="0"/>
            </a:endParaRPr>
          </a:p>
        </p:txBody>
      </p:sp>
      <p:sp>
        <p:nvSpPr>
          <p:cNvPr id="27" name="Rectangle 26">
            <a:extLst>
              <a:ext uri="{FF2B5EF4-FFF2-40B4-BE49-F238E27FC236}">
                <a16:creationId xmlns:a16="http://schemas.microsoft.com/office/drawing/2014/main" id="{41C0C6FA-2EB1-CE40-8209-DDF22BE0CBD9}"/>
              </a:ext>
            </a:extLst>
          </p:cNvPr>
          <p:cNvSpPr/>
          <p:nvPr/>
        </p:nvSpPr>
        <p:spPr>
          <a:xfrm>
            <a:off x="9216713" y="4408342"/>
            <a:ext cx="1365600" cy="33855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0070C0"/>
                </a:solidFill>
                <a:latin typeface="Consolas" panose="020B0609020204030204" pitchFamily="49" charset="0"/>
                <a:cs typeface="Consolas" panose="020B0609020204030204" pitchFamily="49" charset="0"/>
              </a:rPr>
              <a:t>0x20000001</a:t>
            </a:r>
            <a:endParaRPr lang="pl-PL" sz="1600" dirty="0">
              <a:solidFill>
                <a:srgbClr val="0070C0"/>
              </a:solidFill>
              <a:latin typeface="Consolas" panose="020B0609020204030204" pitchFamily="49" charset="0"/>
              <a:cs typeface="Consolas" panose="020B0609020204030204" pitchFamily="49" charset="0"/>
            </a:endParaRPr>
          </a:p>
        </p:txBody>
      </p:sp>
      <p:sp>
        <p:nvSpPr>
          <p:cNvPr id="28" name="Rectangle 27">
            <a:extLst>
              <a:ext uri="{FF2B5EF4-FFF2-40B4-BE49-F238E27FC236}">
                <a16:creationId xmlns:a16="http://schemas.microsoft.com/office/drawing/2014/main" id="{BD7EA8B5-C282-E647-85C1-733A5A814B04}"/>
              </a:ext>
            </a:extLst>
          </p:cNvPr>
          <p:cNvSpPr/>
          <p:nvPr/>
        </p:nvSpPr>
        <p:spPr>
          <a:xfrm>
            <a:off x="9215218" y="4777228"/>
            <a:ext cx="1365600" cy="33855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chemeClr val="accent1"/>
                </a:solidFill>
                <a:latin typeface="Consolas" panose="020B0609020204030204" pitchFamily="49" charset="0"/>
                <a:cs typeface="Consolas" panose="020B0609020204030204" pitchFamily="49" charset="0"/>
              </a:rPr>
              <a:t>0x20000000</a:t>
            </a:r>
            <a:endParaRPr lang="pl-PL" sz="1600" dirty="0">
              <a:solidFill>
                <a:schemeClr val="accent1"/>
              </a:solidFill>
              <a:latin typeface="Consolas" panose="020B0609020204030204" pitchFamily="49" charset="0"/>
              <a:cs typeface="Consolas" panose="020B0609020204030204" pitchFamily="49" charset="0"/>
            </a:endParaRPr>
          </a:p>
        </p:txBody>
      </p:sp>
      <p:sp>
        <p:nvSpPr>
          <p:cNvPr id="5" name="Rectangle 4">
            <a:extLst>
              <a:ext uri="{FF2B5EF4-FFF2-40B4-BE49-F238E27FC236}">
                <a16:creationId xmlns:a16="http://schemas.microsoft.com/office/drawing/2014/main" id="{010C42DA-6200-4C48-9F87-5DD619FB4D30}"/>
              </a:ext>
            </a:extLst>
          </p:cNvPr>
          <p:cNvSpPr/>
          <p:nvPr/>
        </p:nvSpPr>
        <p:spPr>
          <a:xfrm>
            <a:off x="7904488" y="2186327"/>
            <a:ext cx="1300730" cy="400110"/>
          </a:xfrm>
          <a:prstGeom prst="rect">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a:solidFill>
                  <a:srgbClr val="C00000"/>
                </a:solidFill>
                <a:latin typeface="Consolas" panose="020B0609020204030204" pitchFamily="49" charset="0"/>
                <a:cs typeface="Consolas" panose="020B0609020204030204" pitchFamily="49" charset="0"/>
              </a:rPr>
              <a:t>0x8B</a:t>
            </a:r>
            <a:endParaRPr lang="pl-PL" sz="2000" dirty="0">
              <a:solidFill>
                <a:srgbClr val="C00000"/>
              </a:solidFill>
              <a:latin typeface="Consolas" panose="020B0609020204030204" pitchFamily="49" charset="0"/>
              <a:cs typeface="Consolas" panose="020B0609020204030204" pitchFamily="49" charset="0"/>
            </a:endParaRPr>
          </a:p>
        </p:txBody>
      </p:sp>
      <p:sp>
        <p:nvSpPr>
          <p:cNvPr id="6" name="Rectangle 5">
            <a:extLst>
              <a:ext uri="{FF2B5EF4-FFF2-40B4-BE49-F238E27FC236}">
                <a16:creationId xmlns:a16="http://schemas.microsoft.com/office/drawing/2014/main" id="{801A4752-6AA8-4847-A00E-CBE77E8778AB}"/>
              </a:ext>
            </a:extLst>
          </p:cNvPr>
          <p:cNvSpPr/>
          <p:nvPr/>
        </p:nvSpPr>
        <p:spPr>
          <a:xfrm>
            <a:off x="7906168" y="2555213"/>
            <a:ext cx="1295520" cy="400110"/>
          </a:xfrm>
          <a:prstGeom prst="rect">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a:solidFill>
                  <a:srgbClr val="C00000"/>
                </a:solidFill>
                <a:latin typeface="Consolas" panose="020B0609020204030204" pitchFamily="49" charset="0"/>
                <a:cs typeface="Consolas" panose="020B0609020204030204" pitchFamily="49" charset="0"/>
              </a:rPr>
              <a:t>0xAD</a:t>
            </a:r>
            <a:endParaRPr lang="pl-PL" sz="2000" dirty="0">
              <a:solidFill>
                <a:srgbClr val="C00000"/>
              </a:solidFill>
              <a:latin typeface="Consolas" panose="020B0609020204030204" pitchFamily="49" charset="0"/>
              <a:cs typeface="Consolas" panose="020B0609020204030204" pitchFamily="49" charset="0"/>
            </a:endParaRPr>
          </a:p>
        </p:txBody>
      </p:sp>
      <p:sp>
        <p:nvSpPr>
          <p:cNvPr id="7" name="Rectangle 6">
            <a:extLst>
              <a:ext uri="{FF2B5EF4-FFF2-40B4-BE49-F238E27FC236}">
                <a16:creationId xmlns:a16="http://schemas.microsoft.com/office/drawing/2014/main" id="{58170F9F-1405-1443-A1E8-69B6ADE1B66D}"/>
              </a:ext>
            </a:extLst>
          </p:cNvPr>
          <p:cNvSpPr/>
          <p:nvPr/>
        </p:nvSpPr>
        <p:spPr>
          <a:xfrm>
            <a:off x="7906169" y="2922927"/>
            <a:ext cx="1295520" cy="400110"/>
          </a:xfrm>
          <a:prstGeom prst="rect">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a:solidFill>
                  <a:srgbClr val="C00000"/>
                </a:solidFill>
                <a:latin typeface="Consolas" panose="020B0609020204030204" pitchFamily="49" charset="0"/>
                <a:cs typeface="Consolas" panose="020B0609020204030204" pitchFamily="49" charset="0"/>
              </a:rPr>
              <a:t>0xF0</a:t>
            </a:r>
            <a:endParaRPr lang="pl-PL" sz="2000" dirty="0">
              <a:solidFill>
                <a:srgbClr val="C00000"/>
              </a:solidFill>
              <a:latin typeface="Consolas" panose="020B0609020204030204" pitchFamily="49" charset="0"/>
              <a:cs typeface="Consolas" panose="020B0609020204030204" pitchFamily="49" charset="0"/>
            </a:endParaRPr>
          </a:p>
        </p:txBody>
      </p:sp>
      <p:sp>
        <p:nvSpPr>
          <p:cNvPr id="8" name="Rectangle 7">
            <a:extLst>
              <a:ext uri="{FF2B5EF4-FFF2-40B4-BE49-F238E27FC236}">
                <a16:creationId xmlns:a16="http://schemas.microsoft.com/office/drawing/2014/main" id="{4DC947BF-E6C7-E14E-85BF-79BA2EECA052}"/>
              </a:ext>
            </a:extLst>
          </p:cNvPr>
          <p:cNvSpPr/>
          <p:nvPr/>
        </p:nvSpPr>
        <p:spPr>
          <a:xfrm>
            <a:off x="7906518" y="3291813"/>
            <a:ext cx="1295170" cy="400110"/>
          </a:xfrm>
          <a:prstGeom prst="rect">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a:solidFill>
                  <a:srgbClr val="C00000"/>
                </a:solidFill>
                <a:latin typeface="Consolas" panose="020B0609020204030204" pitchFamily="49" charset="0"/>
                <a:cs typeface="Consolas" panose="020B0609020204030204" pitchFamily="49" charset="0"/>
              </a:rPr>
              <a:t>0x0D</a:t>
            </a:r>
            <a:endParaRPr lang="pl-PL" sz="2000" dirty="0">
              <a:solidFill>
                <a:srgbClr val="C00000"/>
              </a:solidFill>
              <a:latin typeface="Consolas" panose="020B0609020204030204" pitchFamily="49" charset="0"/>
              <a:cs typeface="Consolas" panose="020B0609020204030204" pitchFamily="49" charset="0"/>
            </a:endParaRPr>
          </a:p>
        </p:txBody>
      </p:sp>
      <p:sp>
        <p:nvSpPr>
          <p:cNvPr id="9" name="Rectangle 8">
            <a:extLst>
              <a:ext uri="{FF2B5EF4-FFF2-40B4-BE49-F238E27FC236}">
                <a16:creationId xmlns:a16="http://schemas.microsoft.com/office/drawing/2014/main" id="{CE67124D-05BE-A746-87F5-54E6247D6894}"/>
              </a:ext>
            </a:extLst>
          </p:cNvPr>
          <p:cNvSpPr/>
          <p:nvPr/>
        </p:nvSpPr>
        <p:spPr>
          <a:xfrm>
            <a:off x="7904488" y="3659527"/>
            <a:ext cx="1295170" cy="400110"/>
          </a:xfrm>
          <a:prstGeom prst="rect">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a:solidFill>
                  <a:srgbClr val="C00000"/>
                </a:solidFill>
                <a:latin typeface="Consolas" panose="020B0609020204030204" pitchFamily="49" charset="0"/>
                <a:cs typeface="Consolas" panose="020B0609020204030204" pitchFamily="49" charset="0"/>
              </a:rPr>
              <a:t>0xDE</a:t>
            </a:r>
            <a:endParaRPr lang="pl-PL" sz="2000" dirty="0">
              <a:solidFill>
                <a:srgbClr val="C00000"/>
              </a:solidFill>
              <a:latin typeface="Consolas" panose="020B0609020204030204" pitchFamily="49" charset="0"/>
              <a:cs typeface="Consolas" panose="020B0609020204030204" pitchFamily="49" charset="0"/>
            </a:endParaRPr>
          </a:p>
        </p:txBody>
      </p:sp>
      <p:sp>
        <p:nvSpPr>
          <p:cNvPr id="10" name="Rectangle 9">
            <a:extLst>
              <a:ext uri="{FF2B5EF4-FFF2-40B4-BE49-F238E27FC236}">
                <a16:creationId xmlns:a16="http://schemas.microsoft.com/office/drawing/2014/main" id="{9ECFED09-8A18-0144-8BCE-B3D7D0BDDCD9}"/>
              </a:ext>
            </a:extLst>
          </p:cNvPr>
          <p:cNvSpPr/>
          <p:nvPr/>
        </p:nvSpPr>
        <p:spPr>
          <a:xfrm>
            <a:off x="7904488" y="4028413"/>
            <a:ext cx="1295170" cy="400110"/>
          </a:xfrm>
          <a:prstGeom prst="rect">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a:solidFill>
                  <a:srgbClr val="C00000"/>
                </a:solidFill>
                <a:latin typeface="Consolas" panose="020B0609020204030204" pitchFamily="49" charset="0"/>
                <a:cs typeface="Consolas" panose="020B0609020204030204" pitchFamily="49" charset="0"/>
              </a:rPr>
              <a:t>0xAD</a:t>
            </a:r>
            <a:endParaRPr lang="pl-PL" sz="2000" dirty="0">
              <a:solidFill>
                <a:srgbClr val="C00000"/>
              </a:solidFill>
              <a:latin typeface="Consolas" panose="020B0609020204030204" pitchFamily="49" charset="0"/>
              <a:cs typeface="Consolas" panose="020B0609020204030204" pitchFamily="49" charset="0"/>
            </a:endParaRPr>
          </a:p>
        </p:txBody>
      </p:sp>
      <p:sp>
        <p:nvSpPr>
          <p:cNvPr id="11" name="Rectangle 10">
            <a:extLst>
              <a:ext uri="{FF2B5EF4-FFF2-40B4-BE49-F238E27FC236}">
                <a16:creationId xmlns:a16="http://schemas.microsoft.com/office/drawing/2014/main" id="{5F0CD4B8-855E-9742-A619-96A3C27C1914}"/>
              </a:ext>
            </a:extLst>
          </p:cNvPr>
          <p:cNvSpPr/>
          <p:nvPr/>
        </p:nvSpPr>
        <p:spPr>
          <a:xfrm>
            <a:off x="7904303" y="4396127"/>
            <a:ext cx="1293928" cy="400110"/>
          </a:xfrm>
          <a:prstGeom prst="rect">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a:solidFill>
                  <a:srgbClr val="C00000"/>
                </a:solidFill>
                <a:latin typeface="Consolas" panose="020B0609020204030204" pitchFamily="49" charset="0"/>
                <a:cs typeface="Consolas" panose="020B0609020204030204" pitchFamily="49" charset="0"/>
              </a:rPr>
              <a:t>0xBE</a:t>
            </a:r>
            <a:endParaRPr lang="pl-PL" sz="2000" dirty="0">
              <a:solidFill>
                <a:srgbClr val="C00000"/>
              </a:solidFill>
              <a:latin typeface="Consolas" panose="020B0609020204030204" pitchFamily="49" charset="0"/>
              <a:cs typeface="Consolas" panose="020B0609020204030204" pitchFamily="49" charset="0"/>
            </a:endParaRPr>
          </a:p>
        </p:txBody>
      </p:sp>
      <p:sp>
        <p:nvSpPr>
          <p:cNvPr id="12" name="Rectangle 11">
            <a:extLst>
              <a:ext uri="{FF2B5EF4-FFF2-40B4-BE49-F238E27FC236}">
                <a16:creationId xmlns:a16="http://schemas.microsoft.com/office/drawing/2014/main" id="{990F9E7A-04A0-BF44-A0A3-910DCF0203F4}"/>
              </a:ext>
            </a:extLst>
          </p:cNvPr>
          <p:cNvSpPr/>
          <p:nvPr/>
        </p:nvSpPr>
        <p:spPr>
          <a:xfrm>
            <a:off x="7902808" y="4765013"/>
            <a:ext cx="1298880" cy="400110"/>
          </a:xfrm>
          <a:prstGeom prst="rect">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a:solidFill>
                  <a:srgbClr val="C00000"/>
                </a:solidFill>
                <a:latin typeface="Consolas" panose="020B0609020204030204" pitchFamily="49" charset="0"/>
                <a:cs typeface="Consolas" panose="020B0609020204030204" pitchFamily="49" charset="0"/>
              </a:rPr>
              <a:t>0xEF</a:t>
            </a:r>
            <a:endParaRPr lang="pl-PL" sz="2000" dirty="0">
              <a:solidFill>
                <a:srgbClr val="C00000"/>
              </a:solidFill>
              <a:latin typeface="Consolas" panose="020B0609020204030204" pitchFamily="49" charset="0"/>
              <a:cs typeface="Consolas" panose="020B0609020204030204" pitchFamily="49" charset="0"/>
            </a:endParaRPr>
          </a:p>
        </p:txBody>
      </p:sp>
      <p:cxnSp>
        <p:nvCxnSpPr>
          <p:cNvPr id="13" name="Straight Connector 12">
            <a:extLst>
              <a:ext uri="{FF2B5EF4-FFF2-40B4-BE49-F238E27FC236}">
                <a16:creationId xmlns:a16="http://schemas.microsoft.com/office/drawing/2014/main" id="{432CAB6F-EFB0-5B46-A7BE-0EB039ABD15D}"/>
              </a:ext>
            </a:extLst>
          </p:cNvPr>
          <p:cNvCxnSpPr>
            <a:cxnSpLocks/>
          </p:cNvCxnSpPr>
          <p:nvPr/>
        </p:nvCxnSpPr>
        <p:spPr>
          <a:xfrm>
            <a:off x="7903687" y="1958985"/>
            <a:ext cx="0" cy="345459"/>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D0A8E3E-7814-D840-AA34-24D8809274A3}"/>
              </a:ext>
            </a:extLst>
          </p:cNvPr>
          <p:cNvCxnSpPr>
            <a:cxnSpLocks/>
            <a:stCxn id="17" idx="3"/>
            <a:endCxn id="5" idx="3"/>
          </p:cNvCxnSpPr>
          <p:nvPr/>
        </p:nvCxnSpPr>
        <p:spPr>
          <a:xfrm>
            <a:off x="9205218" y="1752375"/>
            <a:ext cx="0" cy="634007"/>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77579B26-E674-0446-9981-1BF45CDE5CD8}"/>
              </a:ext>
            </a:extLst>
          </p:cNvPr>
          <p:cNvCxnSpPr>
            <a:cxnSpLocks/>
          </p:cNvCxnSpPr>
          <p:nvPr/>
        </p:nvCxnSpPr>
        <p:spPr>
          <a:xfrm flipH="1">
            <a:off x="7903226" y="4949767"/>
            <a:ext cx="620" cy="589402"/>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63C0350-1DFD-924A-8767-469B2AAB28F8}"/>
              </a:ext>
            </a:extLst>
          </p:cNvPr>
          <p:cNvCxnSpPr>
            <a:cxnSpLocks/>
          </p:cNvCxnSpPr>
          <p:nvPr/>
        </p:nvCxnSpPr>
        <p:spPr>
          <a:xfrm flipH="1">
            <a:off x="9205218" y="5082121"/>
            <a:ext cx="1" cy="228406"/>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 name="Freeform 16">
            <a:extLst>
              <a:ext uri="{FF2B5EF4-FFF2-40B4-BE49-F238E27FC236}">
                <a16:creationId xmlns:a16="http://schemas.microsoft.com/office/drawing/2014/main" id="{DB38BACA-B486-B74B-80EC-5755B3906612}"/>
              </a:ext>
            </a:extLst>
          </p:cNvPr>
          <p:cNvSpPr/>
          <p:nvPr/>
        </p:nvSpPr>
        <p:spPr>
          <a:xfrm>
            <a:off x="7919343" y="1748668"/>
            <a:ext cx="1285875" cy="213783"/>
          </a:xfrm>
          <a:custGeom>
            <a:avLst/>
            <a:gdLst>
              <a:gd name="connsiteX0" fmla="*/ 0 w 1285875"/>
              <a:gd name="connsiteY0" fmla="*/ 365125 h 366183"/>
              <a:gd name="connsiteX1" fmla="*/ 428625 w 1285875"/>
              <a:gd name="connsiteY1" fmla="*/ 0 h 366183"/>
              <a:gd name="connsiteX2" fmla="*/ 885825 w 1285875"/>
              <a:gd name="connsiteY2" fmla="*/ 365125 h 366183"/>
              <a:gd name="connsiteX3" fmla="*/ 1285875 w 1285875"/>
              <a:gd name="connsiteY3" fmla="*/ 6350 h 366183"/>
            </a:gdLst>
            <a:ahLst/>
            <a:cxnLst>
              <a:cxn ang="0">
                <a:pos x="connsiteX0" y="connsiteY0"/>
              </a:cxn>
              <a:cxn ang="0">
                <a:pos x="connsiteX1" y="connsiteY1"/>
              </a:cxn>
              <a:cxn ang="0">
                <a:pos x="connsiteX2" y="connsiteY2"/>
              </a:cxn>
              <a:cxn ang="0">
                <a:pos x="connsiteX3" y="connsiteY3"/>
              </a:cxn>
            </a:cxnLst>
            <a:rect l="l" t="t" r="r" b="b"/>
            <a:pathLst>
              <a:path w="1285875" h="366183">
                <a:moveTo>
                  <a:pt x="0" y="365125"/>
                </a:moveTo>
                <a:cubicBezTo>
                  <a:pt x="140494" y="182562"/>
                  <a:pt x="280988" y="0"/>
                  <a:pt x="428625" y="0"/>
                </a:cubicBezTo>
                <a:cubicBezTo>
                  <a:pt x="576262" y="0"/>
                  <a:pt x="742950" y="364067"/>
                  <a:pt x="885825" y="365125"/>
                </a:cubicBezTo>
                <a:cubicBezTo>
                  <a:pt x="1028700" y="366183"/>
                  <a:pt x="1233488" y="58737"/>
                  <a:pt x="1285875" y="6350"/>
                </a:cubicBezTo>
              </a:path>
            </a:pathLst>
          </a:cu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solidFill>
                <a:srgbClr val="941100"/>
              </a:solidFill>
              <a:latin typeface="Consolas" panose="020B0609020204030204" pitchFamily="49" charset="0"/>
              <a:cs typeface="Consolas" panose="020B0609020204030204" pitchFamily="49" charset="0"/>
            </a:endParaRPr>
          </a:p>
        </p:txBody>
      </p:sp>
      <p:sp>
        <p:nvSpPr>
          <p:cNvPr id="18" name="Freeform 17">
            <a:extLst>
              <a:ext uri="{FF2B5EF4-FFF2-40B4-BE49-F238E27FC236}">
                <a16:creationId xmlns:a16="http://schemas.microsoft.com/office/drawing/2014/main" id="{FE86D8A0-E868-4D4E-926F-17CBDCFAD6CB}"/>
              </a:ext>
            </a:extLst>
          </p:cNvPr>
          <p:cNvSpPr/>
          <p:nvPr/>
        </p:nvSpPr>
        <p:spPr>
          <a:xfrm>
            <a:off x="7915818" y="5310527"/>
            <a:ext cx="1285875" cy="213783"/>
          </a:xfrm>
          <a:custGeom>
            <a:avLst/>
            <a:gdLst>
              <a:gd name="connsiteX0" fmla="*/ 0 w 1285875"/>
              <a:gd name="connsiteY0" fmla="*/ 365125 h 366183"/>
              <a:gd name="connsiteX1" fmla="*/ 428625 w 1285875"/>
              <a:gd name="connsiteY1" fmla="*/ 0 h 366183"/>
              <a:gd name="connsiteX2" fmla="*/ 885825 w 1285875"/>
              <a:gd name="connsiteY2" fmla="*/ 365125 h 366183"/>
              <a:gd name="connsiteX3" fmla="*/ 1285875 w 1285875"/>
              <a:gd name="connsiteY3" fmla="*/ 6350 h 366183"/>
            </a:gdLst>
            <a:ahLst/>
            <a:cxnLst>
              <a:cxn ang="0">
                <a:pos x="connsiteX0" y="connsiteY0"/>
              </a:cxn>
              <a:cxn ang="0">
                <a:pos x="connsiteX1" y="connsiteY1"/>
              </a:cxn>
              <a:cxn ang="0">
                <a:pos x="connsiteX2" y="connsiteY2"/>
              </a:cxn>
              <a:cxn ang="0">
                <a:pos x="connsiteX3" y="connsiteY3"/>
              </a:cxn>
            </a:cxnLst>
            <a:rect l="l" t="t" r="r" b="b"/>
            <a:pathLst>
              <a:path w="1285875" h="366183">
                <a:moveTo>
                  <a:pt x="0" y="365125"/>
                </a:moveTo>
                <a:cubicBezTo>
                  <a:pt x="140494" y="182562"/>
                  <a:pt x="280988" y="0"/>
                  <a:pt x="428625" y="0"/>
                </a:cubicBezTo>
                <a:cubicBezTo>
                  <a:pt x="576262" y="0"/>
                  <a:pt x="742950" y="364067"/>
                  <a:pt x="885825" y="365125"/>
                </a:cubicBezTo>
                <a:cubicBezTo>
                  <a:pt x="1028700" y="366183"/>
                  <a:pt x="1233488" y="58737"/>
                  <a:pt x="1285875" y="6350"/>
                </a:cubicBezTo>
              </a:path>
            </a:pathLst>
          </a:cu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latin typeface="Consolas" panose="020B0609020204030204" pitchFamily="49" charset="0"/>
              <a:cs typeface="Consolas" panose="020B0609020204030204" pitchFamily="49" charset="0"/>
            </a:endParaRPr>
          </a:p>
        </p:txBody>
      </p:sp>
      <p:sp>
        <p:nvSpPr>
          <p:cNvPr id="37" name="TextBox 36">
            <a:extLst>
              <a:ext uri="{FF2B5EF4-FFF2-40B4-BE49-F238E27FC236}">
                <a16:creationId xmlns:a16="http://schemas.microsoft.com/office/drawing/2014/main" id="{606505C9-5B59-AC4C-A98C-B62BB8F1C311}"/>
              </a:ext>
            </a:extLst>
          </p:cNvPr>
          <p:cNvSpPr txBox="1"/>
          <p:nvPr/>
        </p:nvSpPr>
        <p:spPr>
          <a:xfrm>
            <a:off x="8037151" y="1255943"/>
            <a:ext cx="1082348" cy="338554"/>
          </a:xfrm>
          <a:prstGeom prst="rect">
            <a:avLst/>
          </a:prstGeom>
          <a:noFill/>
        </p:spPr>
        <p:txBody>
          <a:bodyPr wrap="none" rtlCol="0">
            <a:spAutoFit/>
          </a:bodyPr>
          <a:lstStyle/>
          <a:p>
            <a:r>
              <a:rPr lang="en-US" sz="1600" b="1" dirty="0">
                <a:solidFill>
                  <a:srgbClr val="941100"/>
                </a:solidFill>
                <a:latin typeface="Consolas" panose="020B0609020204030204" pitchFamily="49" charset="0"/>
                <a:cs typeface="Consolas" panose="020B0609020204030204" pitchFamily="49" charset="0"/>
              </a:rPr>
              <a:t>Contents</a:t>
            </a:r>
          </a:p>
        </p:txBody>
      </p:sp>
      <p:sp>
        <p:nvSpPr>
          <p:cNvPr id="38" name="Rectangle 37">
            <a:extLst>
              <a:ext uri="{FF2B5EF4-FFF2-40B4-BE49-F238E27FC236}">
                <a16:creationId xmlns:a16="http://schemas.microsoft.com/office/drawing/2014/main" id="{F51A761D-C2A5-1147-B386-0116BDC9013E}"/>
              </a:ext>
            </a:extLst>
          </p:cNvPr>
          <p:cNvSpPr/>
          <p:nvPr/>
        </p:nvSpPr>
        <p:spPr>
          <a:xfrm>
            <a:off x="9409074" y="1268158"/>
            <a:ext cx="970137" cy="338554"/>
          </a:xfrm>
          <a:prstGeom prst="rect">
            <a:avLst/>
          </a:prstGeom>
        </p:spPr>
        <p:txBody>
          <a:bodyPr wrap="none">
            <a:spAutoFit/>
          </a:bodyPr>
          <a:lstStyle/>
          <a:p>
            <a:pPr algn="ctr"/>
            <a:r>
              <a:rPr lang="en-US" sz="1600" b="1" dirty="0">
                <a:solidFill>
                  <a:srgbClr val="0070C0"/>
                </a:solidFill>
                <a:latin typeface="Consolas" panose="020B0609020204030204" pitchFamily="49" charset="0"/>
                <a:cs typeface="Consolas" panose="020B0609020204030204" pitchFamily="49" charset="0"/>
              </a:rPr>
              <a:t>Address</a:t>
            </a:r>
          </a:p>
        </p:txBody>
      </p:sp>
      <p:grpSp>
        <p:nvGrpSpPr>
          <p:cNvPr id="47" name="Group 46">
            <a:extLst>
              <a:ext uri="{FF2B5EF4-FFF2-40B4-BE49-F238E27FC236}">
                <a16:creationId xmlns:a16="http://schemas.microsoft.com/office/drawing/2014/main" id="{AF3EEBCB-4378-354B-9871-F484ACFCF5BC}"/>
              </a:ext>
            </a:extLst>
          </p:cNvPr>
          <p:cNvGrpSpPr/>
          <p:nvPr/>
        </p:nvGrpSpPr>
        <p:grpSpPr>
          <a:xfrm>
            <a:off x="9831694" y="1732234"/>
            <a:ext cx="62449" cy="331229"/>
            <a:chOff x="8829642" y="2133600"/>
            <a:chExt cx="85758" cy="413491"/>
          </a:xfrm>
          <a:solidFill>
            <a:schemeClr val="tx2">
              <a:lumMod val="60000"/>
              <a:lumOff val="40000"/>
            </a:schemeClr>
          </a:solidFill>
        </p:grpSpPr>
        <p:sp>
          <p:nvSpPr>
            <p:cNvPr id="44" name="Oval 43">
              <a:extLst>
                <a:ext uri="{FF2B5EF4-FFF2-40B4-BE49-F238E27FC236}">
                  <a16:creationId xmlns:a16="http://schemas.microsoft.com/office/drawing/2014/main" id="{A68C6F4B-6180-EE46-90B1-03CE1F16B9FE}"/>
                </a:ext>
              </a:extLst>
            </p:cNvPr>
            <p:cNvSpPr/>
            <p:nvPr/>
          </p:nvSpPr>
          <p:spPr>
            <a:xfrm>
              <a:off x="8829642" y="2133600"/>
              <a:ext cx="85758" cy="761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45" name="Oval 44">
              <a:extLst>
                <a:ext uri="{FF2B5EF4-FFF2-40B4-BE49-F238E27FC236}">
                  <a16:creationId xmlns:a16="http://schemas.microsoft.com/office/drawing/2014/main" id="{53525480-1903-8D4F-9A4D-473685EDC2C0}"/>
                </a:ext>
              </a:extLst>
            </p:cNvPr>
            <p:cNvSpPr/>
            <p:nvPr/>
          </p:nvSpPr>
          <p:spPr>
            <a:xfrm>
              <a:off x="8829642" y="2299600"/>
              <a:ext cx="85758" cy="761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46" name="Oval 45">
              <a:extLst>
                <a:ext uri="{FF2B5EF4-FFF2-40B4-BE49-F238E27FC236}">
                  <a16:creationId xmlns:a16="http://schemas.microsoft.com/office/drawing/2014/main" id="{A4B07365-10BF-2A4C-84D2-C856A25259C7}"/>
                </a:ext>
              </a:extLst>
            </p:cNvPr>
            <p:cNvSpPr/>
            <p:nvPr/>
          </p:nvSpPr>
          <p:spPr>
            <a:xfrm>
              <a:off x="8829642" y="2470892"/>
              <a:ext cx="85758" cy="761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grpSp>
      <p:grpSp>
        <p:nvGrpSpPr>
          <p:cNvPr id="52" name="Group 51">
            <a:extLst>
              <a:ext uri="{FF2B5EF4-FFF2-40B4-BE49-F238E27FC236}">
                <a16:creationId xmlns:a16="http://schemas.microsoft.com/office/drawing/2014/main" id="{925AAA60-F0FD-B44A-BA58-6205AE20CD22}"/>
              </a:ext>
            </a:extLst>
          </p:cNvPr>
          <p:cNvGrpSpPr/>
          <p:nvPr/>
        </p:nvGrpSpPr>
        <p:grpSpPr>
          <a:xfrm>
            <a:off x="9894143" y="5336027"/>
            <a:ext cx="62449" cy="331229"/>
            <a:chOff x="8829642" y="2133600"/>
            <a:chExt cx="85758" cy="413491"/>
          </a:xfrm>
          <a:solidFill>
            <a:schemeClr val="tx2">
              <a:lumMod val="60000"/>
              <a:lumOff val="40000"/>
            </a:schemeClr>
          </a:solidFill>
        </p:grpSpPr>
        <p:sp>
          <p:nvSpPr>
            <p:cNvPr id="53" name="Oval 52">
              <a:extLst>
                <a:ext uri="{FF2B5EF4-FFF2-40B4-BE49-F238E27FC236}">
                  <a16:creationId xmlns:a16="http://schemas.microsoft.com/office/drawing/2014/main" id="{5FE61C74-F9BA-EE4D-A6A5-D8848B00E92E}"/>
                </a:ext>
              </a:extLst>
            </p:cNvPr>
            <p:cNvSpPr/>
            <p:nvPr/>
          </p:nvSpPr>
          <p:spPr>
            <a:xfrm>
              <a:off x="8829642" y="2133600"/>
              <a:ext cx="85758" cy="761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54" name="Oval 53">
              <a:extLst>
                <a:ext uri="{FF2B5EF4-FFF2-40B4-BE49-F238E27FC236}">
                  <a16:creationId xmlns:a16="http://schemas.microsoft.com/office/drawing/2014/main" id="{B93A028B-C139-AE4C-BBFC-2E2EE99146BA}"/>
                </a:ext>
              </a:extLst>
            </p:cNvPr>
            <p:cNvSpPr/>
            <p:nvPr/>
          </p:nvSpPr>
          <p:spPr>
            <a:xfrm>
              <a:off x="8829642" y="2299600"/>
              <a:ext cx="85758" cy="761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55" name="Oval 54">
              <a:extLst>
                <a:ext uri="{FF2B5EF4-FFF2-40B4-BE49-F238E27FC236}">
                  <a16:creationId xmlns:a16="http://schemas.microsoft.com/office/drawing/2014/main" id="{EDBD5302-B571-FF48-9EAC-AA44C0F3E5AF}"/>
                </a:ext>
              </a:extLst>
            </p:cNvPr>
            <p:cNvSpPr/>
            <p:nvPr/>
          </p:nvSpPr>
          <p:spPr>
            <a:xfrm>
              <a:off x="8829642" y="2470892"/>
              <a:ext cx="85758" cy="761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grpSp>
      <p:sp>
        <p:nvSpPr>
          <p:cNvPr id="39" name="TextBox 38">
            <a:extLst>
              <a:ext uri="{FF2B5EF4-FFF2-40B4-BE49-F238E27FC236}">
                <a16:creationId xmlns:a16="http://schemas.microsoft.com/office/drawing/2014/main" id="{9814E740-BEDC-A94D-826F-8C54EA3A95EB}"/>
              </a:ext>
            </a:extLst>
          </p:cNvPr>
          <p:cNvSpPr txBox="1"/>
          <p:nvPr/>
        </p:nvSpPr>
        <p:spPr>
          <a:xfrm>
            <a:off x="8620442" y="5897779"/>
            <a:ext cx="1285875" cy="369332"/>
          </a:xfrm>
          <a:prstGeom prst="rect">
            <a:avLst/>
          </a:prstGeom>
          <a:noFill/>
        </p:spPr>
        <p:txBody>
          <a:bodyPr wrap="square" rtlCol="0">
            <a:spAutoFit/>
          </a:bodyPr>
          <a:lstStyle/>
          <a:p>
            <a:pPr algn="ctr"/>
            <a:r>
              <a:rPr lang="en-US" dirty="0"/>
              <a:t>Memory</a:t>
            </a:r>
          </a:p>
        </p:txBody>
      </p:sp>
      <p:sp>
        <p:nvSpPr>
          <p:cNvPr id="50" name="Rectangle 49">
            <a:extLst>
              <a:ext uri="{FF2B5EF4-FFF2-40B4-BE49-F238E27FC236}">
                <a16:creationId xmlns:a16="http://schemas.microsoft.com/office/drawing/2014/main" id="{24C0E9DA-7AC1-9D4E-A3F2-517E1DA2D04E}"/>
              </a:ext>
            </a:extLst>
          </p:cNvPr>
          <p:cNvSpPr/>
          <p:nvPr/>
        </p:nvSpPr>
        <p:spPr>
          <a:xfrm>
            <a:off x="816864" y="1143000"/>
            <a:ext cx="4742752" cy="47415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3B1DD5A5-3476-CB4C-89B6-93098584A7F6}"/>
              </a:ext>
            </a:extLst>
          </p:cNvPr>
          <p:cNvSpPr txBox="1"/>
          <p:nvPr/>
        </p:nvSpPr>
        <p:spPr>
          <a:xfrm>
            <a:off x="2255044" y="5891500"/>
            <a:ext cx="1676400" cy="369332"/>
          </a:xfrm>
          <a:prstGeom prst="rect">
            <a:avLst/>
          </a:prstGeom>
          <a:noFill/>
        </p:spPr>
        <p:txBody>
          <a:bodyPr wrap="square" rtlCol="0">
            <a:spAutoFit/>
          </a:bodyPr>
          <a:lstStyle/>
          <a:p>
            <a:pPr algn="ctr"/>
            <a:r>
              <a:rPr lang="en-US" dirty="0"/>
              <a:t>Processor Core</a:t>
            </a:r>
          </a:p>
        </p:txBody>
      </p:sp>
      <p:graphicFrame>
        <p:nvGraphicFramePr>
          <p:cNvPr id="42" name="Table 42">
            <a:extLst>
              <a:ext uri="{FF2B5EF4-FFF2-40B4-BE49-F238E27FC236}">
                <a16:creationId xmlns:a16="http://schemas.microsoft.com/office/drawing/2014/main" id="{F339DDBB-7045-0F46-BAD8-479B0C44B4AE}"/>
              </a:ext>
            </a:extLst>
          </p:cNvPr>
          <p:cNvGraphicFramePr>
            <a:graphicFrameLocks noGrp="1"/>
          </p:cNvGraphicFramePr>
          <p:nvPr/>
        </p:nvGraphicFramePr>
        <p:xfrm>
          <a:off x="3093243" y="1871576"/>
          <a:ext cx="2236535" cy="2992120"/>
        </p:xfrm>
        <a:graphic>
          <a:graphicData uri="http://schemas.openxmlformats.org/drawingml/2006/table">
            <a:tbl>
              <a:tblPr firstRow="1" bandRow="1">
                <a:tableStyleId>{5C22544A-7EE6-4342-B048-85BDC9FD1C3A}</a:tableStyleId>
              </a:tblPr>
              <a:tblGrid>
                <a:gridCol w="640557">
                  <a:extLst>
                    <a:ext uri="{9D8B030D-6E8A-4147-A177-3AD203B41FA5}">
                      <a16:colId xmlns:a16="http://schemas.microsoft.com/office/drawing/2014/main" val="506120515"/>
                    </a:ext>
                  </a:extLst>
                </a:gridCol>
                <a:gridCol w="1595978">
                  <a:extLst>
                    <a:ext uri="{9D8B030D-6E8A-4147-A177-3AD203B41FA5}">
                      <a16:colId xmlns:a16="http://schemas.microsoft.com/office/drawing/2014/main" val="997357635"/>
                    </a:ext>
                  </a:extLst>
                </a:gridCol>
              </a:tblGrid>
              <a:tr h="370840">
                <a:tc>
                  <a:txBody>
                    <a:bodyPr/>
                    <a:lstStyle/>
                    <a:p>
                      <a:pPr algn="ctr"/>
                      <a:r>
                        <a:rPr lang="en-US" b="0" dirty="0">
                          <a:solidFill>
                            <a:schemeClr val="tx1"/>
                          </a:solidFill>
                          <a:latin typeface="Consolas" panose="020B0609020204030204" pitchFamily="49" charset="0"/>
                          <a:cs typeface="Consolas" panose="020B0609020204030204" pitchFamily="49" charset="0"/>
                        </a:rPr>
                        <a:t>r0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rgbClr val="FF0000"/>
                          </a:solidFill>
                          <a:latin typeface="Consolas" panose="020B0609020204030204" pitchFamily="49" charset="0"/>
                          <a:cs typeface="Consolas" panose="020B0609020204030204" pitchFamily="49" charset="0"/>
                        </a:rPr>
                        <a:t>0x20000000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8213683"/>
                  </a:ext>
                </a:extLst>
              </a:tr>
              <a:tr h="370840">
                <a:tc>
                  <a:txBody>
                    <a:bodyPr/>
                    <a:lstStyle/>
                    <a:p>
                      <a:pPr algn="ctr"/>
                      <a:r>
                        <a:rPr lang="en-US" b="0" dirty="0">
                          <a:solidFill>
                            <a:schemeClr val="tx1"/>
                          </a:solidFill>
                          <a:latin typeface="Consolas" panose="020B0609020204030204" pitchFamily="49" charset="0"/>
                          <a:cs typeface="Consolas" panose="020B0609020204030204" pitchFamily="49" charset="0"/>
                        </a:rPr>
                        <a:t>r1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9393827"/>
                  </a:ext>
                </a:extLst>
              </a:tr>
              <a:tr h="370840">
                <a:tc>
                  <a:txBody>
                    <a:bodyPr/>
                    <a:lstStyle/>
                    <a:p>
                      <a:pPr algn="ctr"/>
                      <a:r>
                        <a:rPr lang="en-US" b="0" dirty="0">
                          <a:solidFill>
                            <a:schemeClr val="tx1"/>
                          </a:solidFill>
                          <a:latin typeface="Consolas" panose="020B0609020204030204" pitchFamily="49" charset="0"/>
                          <a:cs typeface="Consolas" panose="020B0609020204030204" pitchFamily="49" charset="0"/>
                        </a:rPr>
                        <a:t>r2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1403966"/>
                  </a:ext>
                </a:extLst>
              </a:tr>
              <a:tr h="370840">
                <a:tc>
                  <a:txBody>
                    <a:bodyPr/>
                    <a:lstStyle/>
                    <a:p>
                      <a:pPr algn="ctr"/>
                      <a:r>
                        <a:rPr lang="en-US" b="0" dirty="0">
                          <a:solidFill>
                            <a:schemeClr val="tx1"/>
                          </a:solidFill>
                          <a:latin typeface="Consolas" panose="020B0609020204030204" pitchFamily="49" charset="0"/>
                          <a:cs typeface="Consolas" panose="020B0609020204030204" pitchFamily="49" charset="0"/>
                        </a:rPr>
                        <a:t>r3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376092"/>
                  </a:ext>
                </a:extLst>
              </a:tr>
              <a:tr h="1112520">
                <a:tc>
                  <a:txBody>
                    <a:bodyPr/>
                    <a:lstStyle/>
                    <a:p>
                      <a:pPr algn="ctr"/>
                      <a:r>
                        <a:rPr lang="en-US" b="0" dirty="0">
                          <a:solidFill>
                            <a:schemeClr val="tx1"/>
                          </a:solidFill>
                          <a:latin typeface="Consolas" panose="020B0609020204030204" pitchFamily="49" charset="0"/>
                          <a:cs typeface="Consolas" panose="020B0609020204030204" pitchFamily="49" charset="0"/>
                        </a:rPr>
                        <a:t>.</a:t>
                      </a:r>
                    </a:p>
                    <a:p>
                      <a:pPr algn="ctr"/>
                      <a:r>
                        <a:rPr lang="en-US" b="0" dirty="0">
                          <a:solidFill>
                            <a:schemeClr val="tx1"/>
                          </a:solidFill>
                          <a:latin typeface="Consolas" panose="020B0609020204030204" pitchFamily="49" charset="0"/>
                          <a:cs typeface="Consolas" panose="020B0609020204030204" pitchFamily="49" charset="0"/>
                        </a:rPr>
                        <a:t>.</a:t>
                      </a:r>
                    </a:p>
                    <a:p>
                      <a:pPr algn="ctr"/>
                      <a:r>
                        <a:rPr lang="en-US" b="0" dirty="0">
                          <a:solidFill>
                            <a:schemeClr val="tx1"/>
                          </a:solidFill>
                          <a:latin typeface="Consolas" panose="020B0609020204030204" pitchFamily="49" charset="0"/>
                          <a:cs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latin typeface="Consolas" panose="020B0609020204030204" pitchFamily="49" charset="0"/>
                          <a:cs typeface="Consolas" panose="020B0609020204030204" pitchFamily="49" charset="0"/>
                        </a:rPr>
                        <a:t>.</a:t>
                      </a:r>
                    </a:p>
                    <a:p>
                      <a:pPr algn="ctr"/>
                      <a:r>
                        <a:rPr lang="en-US" b="0" dirty="0">
                          <a:solidFill>
                            <a:schemeClr val="tx1"/>
                          </a:solidFill>
                          <a:latin typeface="Consolas" panose="020B0609020204030204" pitchFamily="49" charset="0"/>
                          <a:cs typeface="Consolas" panose="020B0609020204030204" pitchFamily="49" charset="0"/>
                        </a:rPr>
                        <a:t>.</a:t>
                      </a:r>
                    </a:p>
                    <a:p>
                      <a:pPr algn="ctr"/>
                      <a:r>
                        <a:rPr lang="en-US" b="0" dirty="0">
                          <a:solidFill>
                            <a:schemeClr val="tx1"/>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9709315"/>
                  </a:ext>
                </a:extLst>
              </a:tr>
              <a:tr h="370840">
                <a:tc>
                  <a:txBody>
                    <a:bodyPr/>
                    <a:lstStyle/>
                    <a:p>
                      <a:pPr algn="ctr"/>
                      <a:r>
                        <a:rPr lang="en-US" b="0" dirty="0">
                          <a:solidFill>
                            <a:schemeClr val="tx1"/>
                          </a:solidFill>
                          <a:latin typeface="Consolas" panose="020B0609020204030204" pitchFamily="49" charset="0"/>
                          <a:cs typeface="Consolas" panose="020B0609020204030204" pitchFamily="49" charset="0"/>
                        </a:rPr>
                        <a:t>r15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2888870"/>
                  </a:ext>
                </a:extLst>
              </a:tr>
            </a:tbl>
          </a:graphicData>
        </a:graphic>
      </p:graphicFrame>
      <p:grpSp>
        <p:nvGrpSpPr>
          <p:cNvPr id="66" name="Group 65">
            <a:extLst>
              <a:ext uri="{FF2B5EF4-FFF2-40B4-BE49-F238E27FC236}">
                <a16:creationId xmlns:a16="http://schemas.microsoft.com/office/drawing/2014/main" id="{86CCDF35-890F-0241-85E6-80B5C71BDE1C}"/>
              </a:ext>
            </a:extLst>
          </p:cNvPr>
          <p:cNvGrpSpPr/>
          <p:nvPr/>
        </p:nvGrpSpPr>
        <p:grpSpPr>
          <a:xfrm>
            <a:off x="1062404" y="2317905"/>
            <a:ext cx="1679922" cy="2224113"/>
            <a:chOff x="2898206" y="1886166"/>
            <a:chExt cx="1679922" cy="2224113"/>
          </a:xfrm>
        </p:grpSpPr>
        <p:cxnSp>
          <p:nvCxnSpPr>
            <p:cNvPr id="67" name="Straight Connector 66">
              <a:extLst>
                <a:ext uri="{FF2B5EF4-FFF2-40B4-BE49-F238E27FC236}">
                  <a16:creationId xmlns:a16="http://schemas.microsoft.com/office/drawing/2014/main" id="{282B491A-5433-7940-8132-4E1B87FF8F5F}"/>
                </a:ext>
              </a:extLst>
            </p:cNvPr>
            <p:cNvCxnSpPr>
              <a:cxnSpLocks/>
            </p:cNvCxnSpPr>
            <p:nvPr/>
          </p:nvCxnSpPr>
          <p:spPr>
            <a:xfrm>
              <a:off x="3297789" y="2342915"/>
              <a:ext cx="6018" cy="129919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3479257-8D07-BE43-B451-F3B65F32B9A4}"/>
                </a:ext>
              </a:extLst>
            </p:cNvPr>
            <p:cNvCxnSpPr>
              <a:cxnSpLocks/>
            </p:cNvCxnSpPr>
            <p:nvPr/>
          </p:nvCxnSpPr>
          <p:spPr>
            <a:xfrm>
              <a:off x="4166399" y="1886166"/>
              <a:ext cx="0" cy="95942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0DE9F95-979C-674D-B170-3E5E8718F5A0}"/>
                </a:ext>
              </a:extLst>
            </p:cNvPr>
            <p:cNvCxnSpPr>
              <a:cxnSpLocks/>
            </p:cNvCxnSpPr>
            <p:nvPr/>
          </p:nvCxnSpPr>
          <p:spPr>
            <a:xfrm flipV="1">
              <a:off x="3297789" y="1886166"/>
              <a:ext cx="868610" cy="46816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FDCEA01-A995-674B-BE0F-F7645FE888BF}"/>
                </a:ext>
              </a:extLst>
            </p:cNvPr>
            <p:cNvCxnSpPr>
              <a:cxnSpLocks/>
            </p:cNvCxnSpPr>
            <p:nvPr/>
          </p:nvCxnSpPr>
          <p:spPr>
            <a:xfrm>
              <a:off x="3297789" y="3642112"/>
              <a:ext cx="868610" cy="46816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625431C-950B-AB41-9AFA-D543D2F8DCA9}"/>
                </a:ext>
              </a:extLst>
            </p:cNvPr>
            <p:cNvCxnSpPr>
              <a:cxnSpLocks/>
            </p:cNvCxnSpPr>
            <p:nvPr/>
          </p:nvCxnSpPr>
          <p:spPr>
            <a:xfrm flipV="1">
              <a:off x="3884494" y="2845587"/>
              <a:ext cx="281905" cy="17549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8879617-06AF-5842-BF2E-54D22E6E684E}"/>
                </a:ext>
              </a:extLst>
            </p:cNvPr>
            <p:cNvCxnSpPr>
              <a:cxnSpLocks/>
            </p:cNvCxnSpPr>
            <p:nvPr/>
          </p:nvCxnSpPr>
          <p:spPr>
            <a:xfrm>
              <a:off x="3884494" y="3021082"/>
              <a:ext cx="281904" cy="17549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A7915AE-FE54-A243-97A4-B47BCDEEC9AC}"/>
                </a:ext>
              </a:extLst>
            </p:cNvPr>
            <p:cNvCxnSpPr>
              <a:cxnSpLocks/>
            </p:cNvCxnSpPr>
            <p:nvPr/>
          </p:nvCxnSpPr>
          <p:spPr>
            <a:xfrm>
              <a:off x="4166398" y="3196579"/>
              <a:ext cx="0" cy="9137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A8DA503-877F-5847-937C-BA4A2E017EA4}"/>
                </a:ext>
              </a:extLst>
            </p:cNvPr>
            <p:cNvCxnSpPr>
              <a:cxnSpLocks/>
            </p:cNvCxnSpPr>
            <p:nvPr/>
          </p:nvCxnSpPr>
          <p:spPr>
            <a:xfrm>
              <a:off x="4172526" y="3626262"/>
              <a:ext cx="405602" cy="3821"/>
            </a:xfrm>
            <a:prstGeom prst="line">
              <a:avLst/>
            </a:prstGeom>
            <a:ln w="12700">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36CEECB-7B54-8348-A5ED-533BE7AF9CAD}"/>
                </a:ext>
              </a:extLst>
            </p:cNvPr>
            <p:cNvCxnSpPr>
              <a:cxnSpLocks/>
            </p:cNvCxnSpPr>
            <p:nvPr/>
          </p:nvCxnSpPr>
          <p:spPr>
            <a:xfrm>
              <a:off x="4166398" y="2362055"/>
              <a:ext cx="405602" cy="3821"/>
            </a:xfrm>
            <a:prstGeom prst="line">
              <a:avLst/>
            </a:prstGeom>
            <a:ln w="12700">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99C7E55-BC23-1B4B-A687-51803E780C20}"/>
                </a:ext>
              </a:extLst>
            </p:cNvPr>
            <p:cNvCxnSpPr>
              <a:cxnSpLocks/>
            </p:cNvCxnSpPr>
            <p:nvPr/>
          </p:nvCxnSpPr>
          <p:spPr>
            <a:xfrm>
              <a:off x="2898206" y="3019171"/>
              <a:ext cx="405602" cy="3821"/>
            </a:xfrm>
            <a:prstGeom prst="line">
              <a:avLst/>
            </a:prstGeom>
            <a:ln w="12700">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BE3EA2F4-8FCF-2E4E-BECF-DFC6C2583B46}"/>
              </a:ext>
            </a:extLst>
          </p:cNvPr>
          <p:cNvSpPr txBox="1"/>
          <p:nvPr/>
        </p:nvSpPr>
        <p:spPr>
          <a:xfrm>
            <a:off x="1497253" y="2936975"/>
            <a:ext cx="715345" cy="369332"/>
          </a:xfrm>
          <a:prstGeom prst="rect">
            <a:avLst/>
          </a:prstGeom>
          <a:noFill/>
          <a:ln w="12700">
            <a:noFill/>
          </a:ln>
        </p:spPr>
        <p:txBody>
          <a:bodyPr wrap="square" rtlCol="0">
            <a:spAutoFit/>
          </a:bodyPr>
          <a:lstStyle/>
          <a:p>
            <a:pPr algn="ctr"/>
            <a:r>
              <a:rPr lang="en-US" dirty="0"/>
              <a:t>ALU</a:t>
            </a:r>
          </a:p>
        </p:txBody>
      </p:sp>
      <p:sp>
        <p:nvSpPr>
          <p:cNvPr id="78" name="TextBox 77">
            <a:extLst>
              <a:ext uri="{FF2B5EF4-FFF2-40B4-BE49-F238E27FC236}">
                <a16:creationId xmlns:a16="http://schemas.microsoft.com/office/drawing/2014/main" id="{F12A4BC9-D2E1-8E46-AB9F-FCFD1DA81B57}"/>
              </a:ext>
            </a:extLst>
          </p:cNvPr>
          <p:cNvSpPr txBox="1"/>
          <p:nvPr/>
        </p:nvSpPr>
        <p:spPr>
          <a:xfrm>
            <a:off x="3725072" y="1459929"/>
            <a:ext cx="1595306" cy="369332"/>
          </a:xfrm>
          <a:prstGeom prst="rect">
            <a:avLst/>
          </a:prstGeom>
          <a:noFill/>
        </p:spPr>
        <p:txBody>
          <a:bodyPr wrap="square" rtlCol="0">
            <a:spAutoFit/>
          </a:bodyPr>
          <a:lstStyle/>
          <a:p>
            <a:pPr algn="ctr"/>
            <a:r>
              <a:rPr lang="en-US" dirty="0"/>
              <a:t>Registers</a:t>
            </a:r>
          </a:p>
        </p:txBody>
      </p:sp>
      <p:grpSp>
        <p:nvGrpSpPr>
          <p:cNvPr id="86" name="Group 85">
            <a:extLst>
              <a:ext uri="{FF2B5EF4-FFF2-40B4-BE49-F238E27FC236}">
                <a16:creationId xmlns:a16="http://schemas.microsoft.com/office/drawing/2014/main" id="{B1844FC1-B56F-6D45-A8EC-C42043833274}"/>
              </a:ext>
            </a:extLst>
          </p:cNvPr>
          <p:cNvGrpSpPr/>
          <p:nvPr/>
        </p:nvGrpSpPr>
        <p:grpSpPr>
          <a:xfrm>
            <a:off x="3734472" y="4981989"/>
            <a:ext cx="1595306" cy="435429"/>
            <a:chOff x="3876550" y="4189357"/>
            <a:chExt cx="1595306" cy="435429"/>
          </a:xfrm>
        </p:grpSpPr>
        <p:sp>
          <p:nvSpPr>
            <p:cNvPr id="80" name="Rectangle 79">
              <a:extLst>
                <a:ext uri="{FF2B5EF4-FFF2-40B4-BE49-F238E27FC236}">
                  <a16:creationId xmlns:a16="http://schemas.microsoft.com/office/drawing/2014/main" id="{94AD0372-015C-E04F-9D86-DF4DA8A2FF64}"/>
                </a:ext>
              </a:extLst>
            </p:cNvPr>
            <p:cNvSpPr/>
            <p:nvPr/>
          </p:nvSpPr>
          <p:spPr>
            <a:xfrm>
              <a:off x="3962399" y="4189357"/>
              <a:ext cx="1418667" cy="307777"/>
            </a:xfrm>
            <a:prstGeom prst="rect">
              <a:avLst/>
            </a:prstGeom>
            <a:noFill/>
            <a:ln w="9525">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400" dirty="0">
                  <a:latin typeface="Consolas" panose="020B0609020204030204" pitchFamily="49" charset="0"/>
                  <a:cs typeface="Consolas" panose="020B0609020204030204" pitchFamily="49" charset="0"/>
                </a:rPr>
                <a:t>32 bits</a:t>
              </a:r>
              <a:endParaRPr lang="pl-PL" sz="1400" dirty="0">
                <a:latin typeface="Consolas" panose="020B0609020204030204" pitchFamily="49" charset="0"/>
                <a:cs typeface="Consolas" panose="020B0609020204030204" pitchFamily="49" charset="0"/>
              </a:endParaRPr>
            </a:p>
          </p:txBody>
        </p:sp>
        <p:cxnSp>
          <p:nvCxnSpPr>
            <p:cNvPr id="81" name="Straight Connector 80">
              <a:extLst>
                <a:ext uri="{FF2B5EF4-FFF2-40B4-BE49-F238E27FC236}">
                  <a16:creationId xmlns:a16="http://schemas.microsoft.com/office/drawing/2014/main" id="{CC278786-4D57-D64D-9775-F1D562578E3D}"/>
                </a:ext>
              </a:extLst>
            </p:cNvPr>
            <p:cNvCxnSpPr>
              <a:cxnSpLocks/>
            </p:cNvCxnSpPr>
            <p:nvPr/>
          </p:nvCxnSpPr>
          <p:spPr>
            <a:xfrm>
              <a:off x="3886200" y="4342212"/>
              <a:ext cx="0" cy="273607"/>
            </a:xfrm>
            <a:prstGeom prst="line">
              <a:avLst/>
            </a:prstGeom>
            <a:ln w="9525">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C8354FC5-F752-D044-9DBE-043FDF282252}"/>
                </a:ext>
              </a:extLst>
            </p:cNvPr>
            <p:cNvCxnSpPr>
              <a:cxnSpLocks/>
            </p:cNvCxnSpPr>
            <p:nvPr/>
          </p:nvCxnSpPr>
          <p:spPr>
            <a:xfrm>
              <a:off x="5471856" y="4342212"/>
              <a:ext cx="0" cy="282574"/>
            </a:xfrm>
            <a:prstGeom prst="line">
              <a:avLst/>
            </a:prstGeom>
            <a:ln w="9525">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F26B77CE-2B0D-DC4B-AACD-9100C3492E1C}"/>
                </a:ext>
              </a:extLst>
            </p:cNvPr>
            <p:cNvCxnSpPr>
              <a:cxnSpLocks/>
            </p:cNvCxnSpPr>
            <p:nvPr/>
          </p:nvCxnSpPr>
          <p:spPr>
            <a:xfrm>
              <a:off x="3876550" y="4466930"/>
              <a:ext cx="1595306" cy="0"/>
            </a:xfrm>
            <a:prstGeom prst="line">
              <a:avLst/>
            </a:prstGeom>
            <a:ln w="9525">
              <a:solidFill>
                <a:schemeClr val="tx2">
                  <a:lumMod val="75000"/>
                </a:schemeClr>
              </a:solidFill>
              <a:headEnd type="arrow" w="lg" len="med"/>
              <a:tailEnd type="arrow" w="lg" len="med"/>
            </a:ln>
            <a:effectLst/>
          </p:spPr>
          <p:style>
            <a:lnRef idx="2">
              <a:schemeClr val="accent1"/>
            </a:lnRef>
            <a:fillRef idx="0">
              <a:schemeClr val="accent1"/>
            </a:fillRef>
            <a:effectRef idx="1">
              <a:schemeClr val="accent1"/>
            </a:effectRef>
            <a:fontRef idx="minor">
              <a:schemeClr val="tx1"/>
            </a:fontRef>
          </p:style>
        </p:cxnSp>
      </p:grpSp>
      <p:sp>
        <p:nvSpPr>
          <p:cNvPr id="93" name="TextBox 92">
            <a:extLst>
              <a:ext uri="{FF2B5EF4-FFF2-40B4-BE49-F238E27FC236}">
                <a16:creationId xmlns:a16="http://schemas.microsoft.com/office/drawing/2014/main" id="{A0B5C9F3-9C4E-2647-BD94-E6F253323147}"/>
              </a:ext>
            </a:extLst>
          </p:cNvPr>
          <p:cNvSpPr txBox="1"/>
          <p:nvPr/>
        </p:nvSpPr>
        <p:spPr>
          <a:xfrm>
            <a:off x="4302112" y="200555"/>
            <a:ext cx="5121915" cy="707886"/>
          </a:xfrm>
          <a:prstGeom prst="rect">
            <a:avLst/>
          </a:prstGeom>
          <a:noFill/>
        </p:spPr>
        <p:txBody>
          <a:bodyPr wrap="none" rtlCol="0">
            <a:spAutoFit/>
          </a:bodyPr>
          <a:lstStyle/>
          <a:p>
            <a:r>
              <a:rPr lang="en-US" sz="2000" b="1" dirty="0">
                <a:solidFill>
                  <a:srgbClr val="C00000"/>
                </a:solidFill>
                <a:latin typeface="Consolas" panose="020B0609020204030204" pitchFamily="49" charset="0"/>
                <a:cs typeface="Consolas" panose="020B0609020204030204" pitchFamily="49" charset="0"/>
              </a:rPr>
              <a:t>LDR r1, [r0] </a:t>
            </a:r>
            <a:r>
              <a:rPr lang="en-US" sz="2000" b="1" dirty="0">
                <a:solidFill>
                  <a:schemeClr val="tx1">
                    <a:lumMod val="50000"/>
                    <a:lumOff val="50000"/>
                  </a:schemeClr>
                </a:solidFill>
                <a:latin typeface="Consolas" panose="020B0609020204030204" pitchFamily="49" charset="0"/>
                <a:cs typeface="Consolas" panose="020B0609020204030204" pitchFamily="49" charset="0"/>
              </a:rPr>
              <a:t>; r1 = </a:t>
            </a:r>
            <a:r>
              <a:rPr lang="en-US" sz="2000" b="1" dirty="0" err="1">
                <a:solidFill>
                  <a:schemeClr val="tx1">
                    <a:lumMod val="50000"/>
                    <a:lumOff val="50000"/>
                  </a:schemeClr>
                </a:solidFill>
                <a:latin typeface="Consolas" panose="020B0609020204030204" pitchFamily="49" charset="0"/>
                <a:cs typeface="Consolas" panose="020B0609020204030204" pitchFamily="49" charset="0"/>
              </a:rPr>
              <a:t>memory.word</a:t>
            </a:r>
            <a:r>
              <a:rPr lang="en-US" sz="2000" b="1" dirty="0">
                <a:solidFill>
                  <a:schemeClr val="tx1">
                    <a:lumMod val="50000"/>
                    <a:lumOff val="50000"/>
                  </a:schemeClr>
                </a:solidFill>
                <a:latin typeface="Consolas" panose="020B0609020204030204" pitchFamily="49" charset="0"/>
                <a:cs typeface="Consolas" panose="020B0609020204030204" pitchFamily="49" charset="0"/>
              </a:rPr>
              <a:t>[r0]</a:t>
            </a:r>
          </a:p>
          <a:p>
            <a:r>
              <a:rPr lang="en-US" sz="2000" b="1" dirty="0">
                <a:solidFill>
                  <a:schemeClr val="tx1">
                    <a:lumMod val="50000"/>
                    <a:lumOff val="50000"/>
                  </a:schemeClr>
                </a:solidFill>
                <a:latin typeface="Consolas" panose="020B0609020204030204" pitchFamily="49" charset="0"/>
                <a:cs typeface="Consolas" panose="020B0609020204030204" pitchFamily="49" charset="0"/>
              </a:rPr>
              <a:t>; LDR stands for Load to Register</a:t>
            </a:r>
          </a:p>
        </p:txBody>
      </p:sp>
      <p:sp>
        <p:nvSpPr>
          <p:cNvPr id="94" name="Rectangle 93">
            <a:extLst>
              <a:ext uri="{FF2B5EF4-FFF2-40B4-BE49-F238E27FC236}">
                <a16:creationId xmlns:a16="http://schemas.microsoft.com/office/drawing/2014/main" id="{E5DE29D7-553B-8B44-8635-DC85B723D550}"/>
              </a:ext>
            </a:extLst>
          </p:cNvPr>
          <p:cNvSpPr/>
          <p:nvPr/>
        </p:nvSpPr>
        <p:spPr>
          <a:xfrm>
            <a:off x="3734472" y="2235513"/>
            <a:ext cx="1595309" cy="400110"/>
          </a:xfrm>
          <a:prstGeom prst="rect">
            <a:avLst/>
          </a:prstGeom>
        </p:spPr>
        <p:txBody>
          <a:bodyPr wrap="none">
            <a:spAutoFit/>
          </a:bodyPr>
          <a:lstStyle/>
          <a:p>
            <a:r>
              <a:rPr lang="en-US" sz="2000" b="1" dirty="0">
                <a:solidFill>
                  <a:srgbClr val="0432FF"/>
                </a:solidFill>
                <a:latin typeface="Consolas" panose="020B0609020204030204" pitchFamily="49" charset="0"/>
                <a:cs typeface="Consolas" panose="020B0609020204030204" pitchFamily="49" charset="0"/>
              </a:rPr>
              <a:t>0xDEADBEEF</a:t>
            </a:r>
            <a:endParaRPr lang="en-US" sz="2000" b="1" dirty="0">
              <a:solidFill>
                <a:srgbClr val="0432FF"/>
              </a:solidFill>
            </a:endParaRPr>
          </a:p>
        </p:txBody>
      </p:sp>
      <p:sp>
        <p:nvSpPr>
          <p:cNvPr id="96" name="TextBox 95">
            <a:extLst>
              <a:ext uri="{FF2B5EF4-FFF2-40B4-BE49-F238E27FC236}">
                <a16:creationId xmlns:a16="http://schemas.microsoft.com/office/drawing/2014/main" id="{017AC5D4-1638-6845-8E3D-A78D1D190563}"/>
              </a:ext>
            </a:extLst>
          </p:cNvPr>
          <p:cNvSpPr txBox="1"/>
          <p:nvPr/>
        </p:nvSpPr>
        <p:spPr>
          <a:xfrm>
            <a:off x="631703" y="232320"/>
            <a:ext cx="3158172" cy="400110"/>
          </a:xfrm>
          <a:prstGeom prst="rect">
            <a:avLst/>
          </a:prstGeom>
          <a:noFill/>
        </p:spPr>
        <p:txBody>
          <a:bodyPr wrap="none" rtlCol="0">
            <a:spAutoFit/>
          </a:bodyPr>
          <a:lstStyle/>
          <a:p>
            <a:r>
              <a:rPr lang="en-US" sz="2000" dirty="0"/>
              <a:t>Loading Word from Memory</a:t>
            </a:r>
          </a:p>
        </p:txBody>
      </p:sp>
    </p:spTree>
    <p:extLst>
      <p:ext uri="{BB962C8B-B14F-4D97-AF65-F5344CB8AC3E}">
        <p14:creationId xmlns:p14="http://schemas.microsoft.com/office/powerpoint/2010/main" val="1802553955"/>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7E11C28-A0A6-5B44-B855-F8F207D56EE3}"/>
              </a:ext>
            </a:extLst>
          </p:cNvPr>
          <p:cNvSpPr/>
          <p:nvPr/>
        </p:nvSpPr>
        <p:spPr>
          <a:xfrm>
            <a:off x="7639449" y="1143000"/>
            <a:ext cx="3200400" cy="47415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C7EFDBBB-DF0F-324F-A5AE-2762A4B30F87}"/>
              </a:ext>
            </a:extLst>
          </p:cNvPr>
          <p:cNvSpPr>
            <a:spLocks noGrp="1"/>
          </p:cNvSpPr>
          <p:nvPr>
            <p:ph type="sldNum" sz="quarter" idx="12"/>
          </p:nvPr>
        </p:nvSpPr>
        <p:spPr/>
        <p:txBody>
          <a:bodyPr/>
          <a:lstStyle/>
          <a:p>
            <a:fld id="{EA7C8D44-3667-46F6-9772-CC52308E2A7F}" type="slidenum">
              <a:rPr kumimoji="0" lang="en-US" smtClean="0"/>
              <a:pPr/>
              <a:t>31</a:t>
            </a:fld>
            <a:endParaRPr kumimoji="0" lang="en-US"/>
          </a:p>
        </p:txBody>
      </p:sp>
      <p:sp>
        <p:nvSpPr>
          <p:cNvPr id="21" name="Rectangle 20">
            <a:extLst>
              <a:ext uri="{FF2B5EF4-FFF2-40B4-BE49-F238E27FC236}">
                <a16:creationId xmlns:a16="http://schemas.microsoft.com/office/drawing/2014/main" id="{2CD3487C-3744-DA48-B3FF-A9740364334E}"/>
              </a:ext>
            </a:extLst>
          </p:cNvPr>
          <p:cNvSpPr/>
          <p:nvPr/>
        </p:nvSpPr>
        <p:spPr>
          <a:xfrm>
            <a:off x="9214868" y="2198542"/>
            <a:ext cx="1365600" cy="33855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0070C0"/>
                </a:solidFill>
                <a:latin typeface="Consolas" panose="020B0609020204030204" pitchFamily="49" charset="0"/>
                <a:cs typeface="Consolas" panose="020B0609020204030204" pitchFamily="49" charset="0"/>
              </a:rPr>
              <a:t>0x20000007</a:t>
            </a:r>
            <a:endParaRPr lang="pl-PL" sz="1600" dirty="0">
              <a:solidFill>
                <a:srgbClr val="0070C0"/>
              </a:solidFill>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56F50BD1-599C-2B41-9DBD-E6B314588FC1}"/>
              </a:ext>
            </a:extLst>
          </p:cNvPr>
          <p:cNvSpPr/>
          <p:nvPr/>
        </p:nvSpPr>
        <p:spPr>
          <a:xfrm>
            <a:off x="9216548" y="2567428"/>
            <a:ext cx="1365600" cy="33855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0070C0"/>
                </a:solidFill>
                <a:latin typeface="Consolas" panose="020B0609020204030204" pitchFamily="49" charset="0"/>
                <a:cs typeface="Consolas" panose="020B0609020204030204" pitchFamily="49" charset="0"/>
              </a:rPr>
              <a:t>0x20000006</a:t>
            </a:r>
            <a:endParaRPr lang="pl-PL" sz="1600" dirty="0">
              <a:solidFill>
                <a:srgbClr val="0070C0"/>
              </a:solidFill>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FD64A298-DE50-8D41-AF7F-EFADF362C334}"/>
              </a:ext>
            </a:extLst>
          </p:cNvPr>
          <p:cNvSpPr/>
          <p:nvPr/>
        </p:nvSpPr>
        <p:spPr>
          <a:xfrm>
            <a:off x="9216363" y="2935142"/>
            <a:ext cx="1365600" cy="33855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0070C0"/>
                </a:solidFill>
                <a:latin typeface="Consolas" panose="020B0609020204030204" pitchFamily="49" charset="0"/>
                <a:cs typeface="Consolas" panose="020B0609020204030204" pitchFamily="49" charset="0"/>
              </a:rPr>
              <a:t>0x20000005</a:t>
            </a:r>
            <a:endParaRPr lang="pl-PL" sz="1600" dirty="0">
              <a:solidFill>
                <a:srgbClr val="0070C0"/>
              </a:solidFill>
              <a:latin typeface="Consolas" panose="020B0609020204030204" pitchFamily="49" charset="0"/>
              <a:cs typeface="Consolas" panose="020B0609020204030204" pitchFamily="49" charset="0"/>
            </a:endParaRPr>
          </a:p>
        </p:txBody>
      </p:sp>
      <p:sp>
        <p:nvSpPr>
          <p:cNvPr id="24" name="Rectangle 23">
            <a:extLst>
              <a:ext uri="{FF2B5EF4-FFF2-40B4-BE49-F238E27FC236}">
                <a16:creationId xmlns:a16="http://schemas.microsoft.com/office/drawing/2014/main" id="{D0A92F45-0768-8141-9FBF-187335A42FF0}"/>
              </a:ext>
            </a:extLst>
          </p:cNvPr>
          <p:cNvSpPr/>
          <p:nvPr/>
        </p:nvSpPr>
        <p:spPr>
          <a:xfrm>
            <a:off x="9214868" y="3304028"/>
            <a:ext cx="1365600" cy="33855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0070C0"/>
                </a:solidFill>
                <a:latin typeface="Consolas" panose="020B0609020204030204" pitchFamily="49" charset="0"/>
                <a:cs typeface="Consolas" panose="020B0609020204030204" pitchFamily="49" charset="0"/>
              </a:rPr>
              <a:t>0x20000004</a:t>
            </a:r>
            <a:endParaRPr lang="pl-PL" sz="1600" dirty="0">
              <a:solidFill>
                <a:srgbClr val="0070C0"/>
              </a:solidFill>
              <a:latin typeface="Consolas" panose="020B0609020204030204" pitchFamily="49" charset="0"/>
              <a:cs typeface="Consolas" panose="020B0609020204030204" pitchFamily="49" charset="0"/>
            </a:endParaRPr>
          </a:p>
        </p:txBody>
      </p:sp>
      <p:sp>
        <p:nvSpPr>
          <p:cNvPr id="25" name="Rectangle 24">
            <a:extLst>
              <a:ext uri="{FF2B5EF4-FFF2-40B4-BE49-F238E27FC236}">
                <a16:creationId xmlns:a16="http://schemas.microsoft.com/office/drawing/2014/main" id="{A4B3DD20-CAF7-FD41-87FB-7FC26E580F0B}"/>
              </a:ext>
            </a:extLst>
          </p:cNvPr>
          <p:cNvSpPr/>
          <p:nvPr/>
        </p:nvSpPr>
        <p:spPr>
          <a:xfrm>
            <a:off x="9215218" y="3671742"/>
            <a:ext cx="1365600" cy="33855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0070C0"/>
                </a:solidFill>
                <a:latin typeface="Consolas" panose="020B0609020204030204" pitchFamily="49" charset="0"/>
                <a:cs typeface="Consolas" panose="020B0609020204030204" pitchFamily="49" charset="0"/>
              </a:rPr>
              <a:t>0x20000003</a:t>
            </a:r>
            <a:endParaRPr lang="pl-PL" sz="1600" dirty="0">
              <a:solidFill>
                <a:srgbClr val="0070C0"/>
              </a:solidFill>
              <a:latin typeface="Consolas" panose="020B0609020204030204" pitchFamily="49" charset="0"/>
              <a:cs typeface="Consolas" panose="020B0609020204030204" pitchFamily="49" charset="0"/>
            </a:endParaRPr>
          </a:p>
        </p:txBody>
      </p:sp>
      <p:sp>
        <p:nvSpPr>
          <p:cNvPr id="26" name="Rectangle 25">
            <a:extLst>
              <a:ext uri="{FF2B5EF4-FFF2-40B4-BE49-F238E27FC236}">
                <a16:creationId xmlns:a16="http://schemas.microsoft.com/office/drawing/2014/main" id="{73897E25-FCB0-2A4B-8F02-BE2044AC11D9}"/>
              </a:ext>
            </a:extLst>
          </p:cNvPr>
          <p:cNvSpPr/>
          <p:nvPr/>
        </p:nvSpPr>
        <p:spPr>
          <a:xfrm>
            <a:off x="9216898" y="4040628"/>
            <a:ext cx="1365600" cy="33855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0070C0"/>
                </a:solidFill>
                <a:latin typeface="Consolas" panose="020B0609020204030204" pitchFamily="49" charset="0"/>
                <a:cs typeface="Consolas" panose="020B0609020204030204" pitchFamily="49" charset="0"/>
              </a:rPr>
              <a:t>0x20000002</a:t>
            </a:r>
            <a:endParaRPr lang="pl-PL" sz="1600" dirty="0">
              <a:solidFill>
                <a:srgbClr val="0070C0"/>
              </a:solidFill>
              <a:latin typeface="Consolas" panose="020B0609020204030204" pitchFamily="49" charset="0"/>
              <a:cs typeface="Consolas" panose="020B0609020204030204" pitchFamily="49" charset="0"/>
            </a:endParaRPr>
          </a:p>
        </p:txBody>
      </p:sp>
      <p:sp>
        <p:nvSpPr>
          <p:cNvPr id="27" name="Rectangle 26">
            <a:extLst>
              <a:ext uri="{FF2B5EF4-FFF2-40B4-BE49-F238E27FC236}">
                <a16:creationId xmlns:a16="http://schemas.microsoft.com/office/drawing/2014/main" id="{41C0C6FA-2EB1-CE40-8209-DDF22BE0CBD9}"/>
              </a:ext>
            </a:extLst>
          </p:cNvPr>
          <p:cNvSpPr/>
          <p:nvPr/>
        </p:nvSpPr>
        <p:spPr>
          <a:xfrm>
            <a:off x="9216713" y="4408342"/>
            <a:ext cx="1365600" cy="33855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0070C0"/>
                </a:solidFill>
                <a:latin typeface="Consolas" panose="020B0609020204030204" pitchFamily="49" charset="0"/>
                <a:cs typeface="Consolas" panose="020B0609020204030204" pitchFamily="49" charset="0"/>
              </a:rPr>
              <a:t>0x20000001</a:t>
            </a:r>
            <a:endParaRPr lang="pl-PL" sz="1600" dirty="0">
              <a:solidFill>
                <a:srgbClr val="0070C0"/>
              </a:solidFill>
              <a:latin typeface="Consolas" panose="020B0609020204030204" pitchFamily="49" charset="0"/>
              <a:cs typeface="Consolas" panose="020B0609020204030204" pitchFamily="49" charset="0"/>
            </a:endParaRPr>
          </a:p>
        </p:txBody>
      </p:sp>
      <p:sp>
        <p:nvSpPr>
          <p:cNvPr id="28" name="Rectangle 27">
            <a:extLst>
              <a:ext uri="{FF2B5EF4-FFF2-40B4-BE49-F238E27FC236}">
                <a16:creationId xmlns:a16="http://schemas.microsoft.com/office/drawing/2014/main" id="{BD7EA8B5-C282-E647-85C1-733A5A814B04}"/>
              </a:ext>
            </a:extLst>
          </p:cNvPr>
          <p:cNvSpPr/>
          <p:nvPr/>
        </p:nvSpPr>
        <p:spPr>
          <a:xfrm>
            <a:off x="9215218" y="4777228"/>
            <a:ext cx="1365600" cy="33855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FF0000"/>
                </a:solidFill>
                <a:latin typeface="Consolas" panose="020B0609020204030204" pitchFamily="49" charset="0"/>
                <a:cs typeface="Consolas" panose="020B0609020204030204" pitchFamily="49" charset="0"/>
              </a:rPr>
              <a:t>0x20000000</a:t>
            </a:r>
            <a:endParaRPr lang="pl-PL" sz="1600" dirty="0">
              <a:solidFill>
                <a:srgbClr val="FF0000"/>
              </a:solidFill>
              <a:latin typeface="Consolas" panose="020B0609020204030204" pitchFamily="49" charset="0"/>
              <a:cs typeface="Consolas" panose="020B0609020204030204" pitchFamily="49" charset="0"/>
            </a:endParaRPr>
          </a:p>
        </p:txBody>
      </p:sp>
      <p:sp>
        <p:nvSpPr>
          <p:cNvPr id="5" name="Rectangle 4">
            <a:extLst>
              <a:ext uri="{FF2B5EF4-FFF2-40B4-BE49-F238E27FC236}">
                <a16:creationId xmlns:a16="http://schemas.microsoft.com/office/drawing/2014/main" id="{010C42DA-6200-4C48-9F87-5DD619FB4D30}"/>
              </a:ext>
            </a:extLst>
          </p:cNvPr>
          <p:cNvSpPr/>
          <p:nvPr/>
        </p:nvSpPr>
        <p:spPr>
          <a:xfrm>
            <a:off x="7904488" y="2186327"/>
            <a:ext cx="1300730" cy="400110"/>
          </a:xfrm>
          <a:prstGeom prst="rect">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a:solidFill>
                  <a:srgbClr val="941100"/>
                </a:solidFill>
                <a:latin typeface="Consolas" panose="020B0609020204030204" pitchFamily="49" charset="0"/>
                <a:cs typeface="Consolas" panose="020B0609020204030204" pitchFamily="49" charset="0"/>
              </a:rPr>
              <a:t>0x8B</a:t>
            </a:r>
            <a:endParaRPr lang="pl-PL" sz="2000" dirty="0">
              <a:solidFill>
                <a:srgbClr val="941100"/>
              </a:solidFill>
              <a:latin typeface="Consolas" panose="020B0609020204030204" pitchFamily="49" charset="0"/>
              <a:cs typeface="Consolas" panose="020B0609020204030204" pitchFamily="49" charset="0"/>
            </a:endParaRPr>
          </a:p>
        </p:txBody>
      </p:sp>
      <p:sp>
        <p:nvSpPr>
          <p:cNvPr id="6" name="Rectangle 5">
            <a:extLst>
              <a:ext uri="{FF2B5EF4-FFF2-40B4-BE49-F238E27FC236}">
                <a16:creationId xmlns:a16="http://schemas.microsoft.com/office/drawing/2014/main" id="{801A4752-6AA8-4847-A00E-CBE77E8778AB}"/>
              </a:ext>
            </a:extLst>
          </p:cNvPr>
          <p:cNvSpPr/>
          <p:nvPr/>
        </p:nvSpPr>
        <p:spPr>
          <a:xfrm>
            <a:off x="7906168" y="2555213"/>
            <a:ext cx="1295520" cy="400110"/>
          </a:xfrm>
          <a:prstGeom prst="rect">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a:solidFill>
                  <a:srgbClr val="941100"/>
                </a:solidFill>
                <a:latin typeface="Consolas" panose="020B0609020204030204" pitchFamily="49" charset="0"/>
                <a:cs typeface="Consolas" panose="020B0609020204030204" pitchFamily="49" charset="0"/>
              </a:rPr>
              <a:t>0xAD</a:t>
            </a:r>
            <a:endParaRPr lang="pl-PL" sz="2000" dirty="0">
              <a:solidFill>
                <a:srgbClr val="941100"/>
              </a:solidFill>
              <a:latin typeface="Consolas" panose="020B0609020204030204" pitchFamily="49" charset="0"/>
              <a:cs typeface="Consolas" panose="020B0609020204030204" pitchFamily="49" charset="0"/>
            </a:endParaRPr>
          </a:p>
        </p:txBody>
      </p:sp>
      <p:sp>
        <p:nvSpPr>
          <p:cNvPr id="7" name="Rectangle 6">
            <a:extLst>
              <a:ext uri="{FF2B5EF4-FFF2-40B4-BE49-F238E27FC236}">
                <a16:creationId xmlns:a16="http://schemas.microsoft.com/office/drawing/2014/main" id="{58170F9F-1405-1443-A1E8-69B6ADE1B66D}"/>
              </a:ext>
            </a:extLst>
          </p:cNvPr>
          <p:cNvSpPr/>
          <p:nvPr/>
        </p:nvSpPr>
        <p:spPr>
          <a:xfrm>
            <a:off x="7906169" y="2922927"/>
            <a:ext cx="1295520" cy="400110"/>
          </a:xfrm>
          <a:prstGeom prst="rect">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a:solidFill>
                  <a:srgbClr val="941100"/>
                </a:solidFill>
                <a:latin typeface="Consolas" panose="020B0609020204030204" pitchFamily="49" charset="0"/>
                <a:cs typeface="Consolas" panose="020B0609020204030204" pitchFamily="49" charset="0"/>
              </a:rPr>
              <a:t>0xF0</a:t>
            </a:r>
            <a:endParaRPr lang="pl-PL" sz="2000" dirty="0">
              <a:solidFill>
                <a:srgbClr val="941100"/>
              </a:solidFill>
              <a:latin typeface="Consolas" panose="020B0609020204030204" pitchFamily="49" charset="0"/>
              <a:cs typeface="Consolas" panose="020B0609020204030204" pitchFamily="49" charset="0"/>
            </a:endParaRPr>
          </a:p>
        </p:txBody>
      </p:sp>
      <p:sp>
        <p:nvSpPr>
          <p:cNvPr id="8" name="Rectangle 7">
            <a:extLst>
              <a:ext uri="{FF2B5EF4-FFF2-40B4-BE49-F238E27FC236}">
                <a16:creationId xmlns:a16="http://schemas.microsoft.com/office/drawing/2014/main" id="{4DC947BF-E6C7-E14E-85BF-79BA2EECA052}"/>
              </a:ext>
            </a:extLst>
          </p:cNvPr>
          <p:cNvSpPr/>
          <p:nvPr/>
        </p:nvSpPr>
        <p:spPr>
          <a:xfrm>
            <a:off x="7906518" y="3291813"/>
            <a:ext cx="1295170" cy="400110"/>
          </a:xfrm>
          <a:prstGeom prst="rect">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a:solidFill>
                  <a:srgbClr val="941100"/>
                </a:solidFill>
                <a:latin typeface="Consolas" panose="020B0609020204030204" pitchFamily="49" charset="0"/>
                <a:cs typeface="Consolas" panose="020B0609020204030204" pitchFamily="49" charset="0"/>
              </a:rPr>
              <a:t>0x0D</a:t>
            </a:r>
            <a:endParaRPr lang="pl-PL" sz="2000" dirty="0">
              <a:solidFill>
                <a:srgbClr val="941100"/>
              </a:solidFill>
              <a:latin typeface="Consolas" panose="020B0609020204030204" pitchFamily="49" charset="0"/>
              <a:cs typeface="Consolas" panose="020B0609020204030204" pitchFamily="49" charset="0"/>
            </a:endParaRPr>
          </a:p>
        </p:txBody>
      </p:sp>
      <p:sp>
        <p:nvSpPr>
          <p:cNvPr id="9" name="Rectangle 8">
            <a:extLst>
              <a:ext uri="{FF2B5EF4-FFF2-40B4-BE49-F238E27FC236}">
                <a16:creationId xmlns:a16="http://schemas.microsoft.com/office/drawing/2014/main" id="{CE67124D-05BE-A746-87F5-54E6247D6894}"/>
              </a:ext>
            </a:extLst>
          </p:cNvPr>
          <p:cNvSpPr/>
          <p:nvPr/>
        </p:nvSpPr>
        <p:spPr>
          <a:xfrm>
            <a:off x="7904488" y="3659527"/>
            <a:ext cx="1295170" cy="400110"/>
          </a:xfrm>
          <a:prstGeom prst="rect">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endParaRPr lang="pl-PL" sz="2000" dirty="0">
              <a:solidFill>
                <a:srgbClr val="0432FF"/>
              </a:solidFill>
              <a:latin typeface="Consolas" panose="020B0609020204030204" pitchFamily="49" charset="0"/>
              <a:cs typeface="Consolas" panose="020B0609020204030204" pitchFamily="49" charset="0"/>
            </a:endParaRPr>
          </a:p>
        </p:txBody>
      </p:sp>
      <p:sp>
        <p:nvSpPr>
          <p:cNvPr id="10" name="Rectangle 9">
            <a:extLst>
              <a:ext uri="{FF2B5EF4-FFF2-40B4-BE49-F238E27FC236}">
                <a16:creationId xmlns:a16="http://schemas.microsoft.com/office/drawing/2014/main" id="{9ECFED09-8A18-0144-8BCE-B3D7D0BDDCD9}"/>
              </a:ext>
            </a:extLst>
          </p:cNvPr>
          <p:cNvSpPr/>
          <p:nvPr/>
        </p:nvSpPr>
        <p:spPr>
          <a:xfrm>
            <a:off x="7904488" y="4028413"/>
            <a:ext cx="1295170" cy="400110"/>
          </a:xfrm>
          <a:prstGeom prst="rect">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endParaRPr lang="pl-PL" sz="2000" dirty="0">
              <a:solidFill>
                <a:srgbClr val="0432FF"/>
              </a:solidFill>
              <a:latin typeface="Consolas" panose="020B0609020204030204" pitchFamily="49" charset="0"/>
              <a:cs typeface="Consolas" panose="020B0609020204030204" pitchFamily="49" charset="0"/>
            </a:endParaRPr>
          </a:p>
        </p:txBody>
      </p:sp>
      <p:sp>
        <p:nvSpPr>
          <p:cNvPr id="11" name="Rectangle 10">
            <a:extLst>
              <a:ext uri="{FF2B5EF4-FFF2-40B4-BE49-F238E27FC236}">
                <a16:creationId xmlns:a16="http://schemas.microsoft.com/office/drawing/2014/main" id="{5F0CD4B8-855E-9742-A619-96A3C27C1914}"/>
              </a:ext>
            </a:extLst>
          </p:cNvPr>
          <p:cNvSpPr/>
          <p:nvPr/>
        </p:nvSpPr>
        <p:spPr>
          <a:xfrm>
            <a:off x="7904303" y="4396127"/>
            <a:ext cx="1293928" cy="400110"/>
          </a:xfrm>
          <a:prstGeom prst="rect">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endParaRPr lang="pl-PL" sz="2000" dirty="0">
              <a:solidFill>
                <a:srgbClr val="0432FF"/>
              </a:solidFill>
              <a:latin typeface="Consolas" panose="020B0609020204030204" pitchFamily="49" charset="0"/>
              <a:cs typeface="Consolas" panose="020B0609020204030204" pitchFamily="49" charset="0"/>
            </a:endParaRPr>
          </a:p>
        </p:txBody>
      </p:sp>
      <p:sp>
        <p:nvSpPr>
          <p:cNvPr id="12" name="Rectangle 11">
            <a:extLst>
              <a:ext uri="{FF2B5EF4-FFF2-40B4-BE49-F238E27FC236}">
                <a16:creationId xmlns:a16="http://schemas.microsoft.com/office/drawing/2014/main" id="{990F9E7A-04A0-BF44-A0A3-910DCF0203F4}"/>
              </a:ext>
            </a:extLst>
          </p:cNvPr>
          <p:cNvSpPr/>
          <p:nvPr/>
        </p:nvSpPr>
        <p:spPr>
          <a:xfrm>
            <a:off x="7902808" y="4765013"/>
            <a:ext cx="1298880" cy="400110"/>
          </a:xfrm>
          <a:prstGeom prst="rect">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endParaRPr lang="pl-PL" sz="2000" dirty="0">
              <a:solidFill>
                <a:srgbClr val="0432FF"/>
              </a:solidFill>
              <a:latin typeface="Consolas" panose="020B0609020204030204" pitchFamily="49" charset="0"/>
              <a:cs typeface="Consolas" panose="020B0609020204030204" pitchFamily="49" charset="0"/>
            </a:endParaRPr>
          </a:p>
        </p:txBody>
      </p:sp>
      <p:cxnSp>
        <p:nvCxnSpPr>
          <p:cNvPr id="13" name="Straight Connector 12">
            <a:extLst>
              <a:ext uri="{FF2B5EF4-FFF2-40B4-BE49-F238E27FC236}">
                <a16:creationId xmlns:a16="http://schemas.microsoft.com/office/drawing/2014/main" id="{432CAB6F-EFB0-5B46-A7BE-0EB039ABD15D}"/>
              </a:ext>
            </a:extLst>
          </p:cNvPr>
          <p:cNvCxnSpPr>
            <a:cxnSpLocks/>
          </p:cNvCxnSpPr>
          <p:nvPr/>
        </p:nvCxnSpPr>
        <p:spPr>
          <a:xfrm>
            <a:off x="7903687" y="1958985"/>
            <a:ext cx="0" cy="345459"/>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D0A8E3E-7814-D840-AA34-24D8809274A3}"/>
              </a:ext>
            </a:extLst>
          </p:cNvPr>
          <p:cNvCxnSpPr>
            <a:cxnSpLocks/>
            <a:stCxn id="17" idx="3"/>
            <a:endCxn id="5" idx="3"/>
          </p:cNvCxnSpPr>
          <p:nvPr/>
        </p:nvCxnSpPr>
        <p:spPr>
          <a:xfrm>
            <a:off x="9205218" y="1752375"/>
            <a:ext cx="0" cy="634007"/>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77579B26-E674-0446-9981-1BF45CDE5CD8}"/>
              </a:ext>
            </a:extLst>
          </p:cNvPr>
          <p:cNvCxnSpPr>
            <a:cxnSpLocks/>
          </p:cNvCxnSpPr>
          <p:nvPr/>
        </p:nvCxnSpPr>
        <p:spPr>
          <a:xfrm flipH="1">
            <a:off x="7903226" y="4949767"/>
            <a:ext cx="620" cy="589402"/>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63C0350-1DFD-924A-8767-469B2AAB28F8}"/>
              </a:ext>
            </a:extLst>
          </p:cNvPr>
          <p:cNvCxnSpPr>
            <a:cxnSpLocks/>
            <a:endCxn id="18" idx="3"/>
          </p:cNvCxnSpPr>
          <p:nvPr/>
        </p:nvCxnSpPr>
        <p:spPr>
          <a:xfrm flipH="1">
            <a:off x="9201693" y="5115782"/>
            <a:ext cx="3525" cy="198452"/>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 name="Freeform 16">
            <a:extLst>
              <a:ext uri="{FF2B5EF4-FFF2-40B4-BE49-F238E27FC236}">
                <a16:creationId xmlns:a16="http://schemas.microsoft.com/office/drawing/2014/main" id="{DB38BACA-B486-B74B-80EC-5755B3906612}"/>
              </a:ext>
            </a:extLst>
          </p:cNvPr>
          <p:cNvSpPr/>
          <p:nvPr/>
        </p:nvSpPr>
        <p:spPr>
          <a:xfrm>
            <a:off x="7919343" y="1748668"/>
            <a:ext cx="1285875" cy="213783"/>
          </a:xfrm>
          <a:custGeom>
            <a:avLst/>
            <a:gdLst>
              <a:gd name="connsiteX0" fmla="*/ 0 w 1285875"/>
              <a:gd name="connsiteY0" fmla="*/ 365125 h 366183"/>
              <a:gd name="connsiteX1" fmla="*/ 428625 w 1285875"/>
              <a:gd name="connsiteY1" fmla="*/ 0 h 366183"/>
              <a:gd name="connsiteX2" fmla="*/ 885825 w 1285875"/>
              <a:gd name="connsiteY2" fmla="*/ 365125 h 366183"/>
              <a:gd name="connsiteX3" fmla="*/ 1285875 w 1285875"/>
              <a:gd name="connsiteY3" fmla="*/ 6350 h 366183"/>
            </a:gdLst>
            <a:ahLst/>
            <a:cxnLst>
              <a:cxn ang="0">
                <a:pos x="connsiteX0" y="connsiteY0"/>
              </a:cxn>
              <a:cxn ang="0">
                <a:pos x="connsiteX1" y="connsiteY1"/>
              </a:cxn>
              <a:cxn ang="0">
                <a:pos x="connsiteX2" y="connsiteY2"/>
              </a:cxn>
              <a:cxn ang="0">
                <a:pos x="connsiteX3" y="connsiteY3"/>
              </a:cxn>
            </a:cxnLst>
            <a:rect l="l" t="t" r="r" b="b"/>
            <a:pathLst>
              <a:path w="1285875" h="366183">
                <a:moveTo>
                  <a:pt x="0" y="365125"/>
                </a:moveTo>
                <a:cubicBezTo>
                  <a:pt x="140494" y="182562"/>
                  <a:pt x="280988" y="0"/>
                  <a:pt x="428625" y="0"/>
                </a:cubicBezTo>
                <a:cubicBezTo>
                  <a:pt x="576262" y="0"/>
                  <a:pt x="742950" y="364067"/>
                  <a:pt x="885825" y="365125"/>
                </a:cubicBezTo>
                <a:cubicBezTo>
                  <a:pt x="1028700" y="366183"/>
                  <a:pt x="1233488" y="58737"/>
                  <a:pt x="1285875" y="6350"/>
                </a:cubicBezTo>
              </a:path>
            </a:pathLst>
          </a:cu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solidFill>
                <a:srgbClr val="941100"/>
              </a:solidFill>
              <a:latin typeface="Consolas" panose="020B0609020204030204" pitchFamily="49" charset="0"/>
              <a:cs typeface="Consolas" panose="020B0609020204030204" pitchFamily="49" charset="0"/>
            </a:endParaRPr>
          </a:p>
        </p:txBody>
      </p:sp>
      <p:sp>
        <p:nvSpPr>
          <p:cNvPr id="18" name="Freeform 17">
            <a:extLst>
              <a:ext uri="{FF2B5EF4-FFF2-40B4-BE49-F238E27FC236}">
                <a16:creationId xmlns:a16="http://schemas.microsoft.com/office/drawing/2014/main" id="{FE86D8A0-E868-4D4E-926F-17CBDCFAD6CB}"/>
              </a:ext>
            </a:extLst>
          </p:cNvPr>
          <p:cNvSpPr/>
          <p:nvPr/>
        </p:nvSpPr>
        <p:spPr>
          <a:xfrm>
            <a:off x="7915818" y="5310527"/>
            <a:ext cx="1285875" cy="213783"/>
          </a:xfrm>
          <a:custGeom>
            <a:avLst/>
            <a:gdLst>
              <a:gd name="connsiteX0" fmla="*/ 0 w 1285875"/>
              <a:gd name="connsiteY0" fmla="*/ 365125 h 366183"/>
              <a:gd name="connsiteX1" fmla="*/ 428625 w 1285875"/>
              <a:gd name="connsiteY1" fmla="*/ 0 h 366183"/>
              <a:gd name="connsiteX2" fmla="*/ 885825 w 1285875"/>
              <a:gd name="connsiteY2" fmla="*/ 365125 h 366183"/>
              <a:gd name="connsiteX3" fmla="*/ 1285875 w 1285875"/>
              <a:gd name="connsiteY3" fmla="*/ 6350 h 366183"/>
            </a:gdLst>
            <a:ahLst/>
            <a:cxnLst>
              <a:cxn ang="0">
                <a:pos x="connsiteX0" y="connsiteY0"/>
              </a:cxn>
              <a:cxn ang="0">
                <a:pos x="connsiteX1" y="connsiteY1"/>
              </a:cxn>
              <a:cxn ang="0">
                <a:pos x="connsiteX2" y="connsiteY2"/>
              </a:cxn>
              <a:cxn ang="0">
                <a:pos x="connsiteX3" y="connsiteY3"/>
              </a:cxn>
            </a:cxnLst>
            <a:rect l="l" t="t" r="r" b="b"/>
            <a:pathLst>
              <a:path w="1285875" h="366183">
                <a:moveTo>
                  <a:pt x="0" y="365125"/>
                </a:moveTo>
                <a:cubicBezTo>
                  <a:pt x="140494" y="182562"/>
                  <a:pt x="280988" y="0"/>
                  <a:pt x="428625" y="0"/>
                </a:cubicBezTo>
                <a:cubicBezTo>
                  <a:pt x="576262" y="0"/>
                  <a:pt x="742950" y="364067"/>
                  <a:pt x="885825" y="365125"/>
                </a:cubicBezTo>
                <a:cubicBezTo>
                  <a:pt x="1028700" y="366183"/>
                  <a:pt x="1233488" y="58737"/>
                  <a:pt x="1285875" y="6350"/>
                </a:cubicBezTo>
              </a:path>
            </a:pathLst>
          </a:cu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latin typeface="Consolas" panose="020B0609020204030204" pitchFamily="49" charset="0"/>
              <a:cs typeface="Consolas" panose="020B0609020204030204" pitchFamily="49" charset="0"/>
            </a:endParaRPr>
          </a:p>
        </p:txBody>
      </p:sp>
      <p:sp>
        <p:nvSpPr>
          <p:cNvPr id="37" name="TextBox 36">
            <a:extLst>
              <a:ext uri="{FF2B5EF4-FFF2-40B4-BE49-F238E27FC236}">
                <a16:creationId xmlns:a16="http://schemas.microsoft.com/office/drawing/2014/main" id="{606505C9-5B59-AC4C-A98C-B62BB8F1C311}"/>
              </a:ext>
            </a:extLst>
          </p:cNvPr>
          <p:cNvSpPr txBox="1"/>
          <p:nvPr/>
        </p:nvSpPr>
        <p:spPr>
          <a:xfrm>
            <a:off x="8037151" y="1255943"/>
            <a:ext cx="1082348" cy="338554"/>
          </a:xfrm>
          <a:prstGeom prst="rect">
            <a:avLst/>
          </a:prstGeom>
          <a:noFill/>
        </p:spPr>
        <p:txBody>
          <a:bodyPr wrap="none" rtlCol="0">
            <a:spAutoFit/>
          </a:bodyPr>
          <a:lstStyle/>
          <a:p>
            <a:r>
              <a:rPr lang="en-US" sz="1600" b="1" dirty="0">
                <a:solidFill>
                  <a:srgbClr val="941100"/>
                </a:solidFill>
                <a:latin typeface="Consolas" panose="020B0609020204030204" pitchFamily="49" charset="0"/>
                <a:cs typeface="Consolas" panose="020B0609020204030204" pitchFamily="49" charset="0"/>
              </a:rPr>
              <a:t>Contents</a:t>
            </a:r>
          </a:p>
        </p:txBody>
      </p:sp>
      <p:sp>
        <p:nvSpPr>
          <p:cNvPr id="38" name="Rectangle 37">
            <a:extLst>
              <a:ext uri="{FF2B5EF4-FFF2-40B4-BE49-F238E27FC236}">
                <a16:creationId xmlns:a16="http://schemas.microsoft.com/office/drawing/2014/main" id="{F51A761D-C2A5-1147-B386-0116BDC9013E}"/>
              </a:ext>
            </a:extLst>
          </p:cNvPr>
          <p:cNvSpPr/>
          <p:nvPr/>
        </p:nvSpPr>
        <p:spPr>
          <a:xfrm>
            <a:off x="9409074" y="1268158"/>
            <a:ext cx="970137" cy="338554"/>
          </a:xfrm>
          <a:prstGeom prst="rect">
            <a:avLst/>
          </a:prstGeom>
        </p:spPr>
        <p:txBody>
          <a:bodyPr wrap="none">
            <a:spAutoFit/>
          </a:bodyPr>
          <a:lstStyle/>
          <a:p>
            <a:pPr algn="ctr"/>
            <a:r>
              <a:rPr lang="en-US" sz="1600" b="1" dirty="0">
                <a:solidFill>
                  <a:srgbClr val="0070C0"/>
                </a:solidFill>
                <a:latin typeface="Consolas" panose="020B0609020204030204" pitchFamily="49" charset="0"/>
                <a:cs typeface="Consolas" panose="020B0609020204030204" pitchFamily="49" charset="0"/>
              </a:rPr>
              <a:t>Address</a:t>
            </a:r>
          </a:p>
        </p:txBody>
      </p:sp>
      <p:grpSp>
        <p:nvGrpSpPr>
          <p:cNvPr id="47" name="Group 46">
            <a:extLst>
              <a:ext uri="{FF2B5EF4-FFF2-40B4-BE49-F238E27FC236}">
                <a16:creationId xmlns:a16="http://schemas.microsoft.com/office/drawing/2014/main" id="{AF3EEBCB-4378-354B-9871-F484ACFCF5BC}"/>
              </a:ext>
            </a:extLst>
          </p:cNvPr>
          <p:cNvGrpSpPr/>
          <p:nvPr/>
        </p:nvGrpSpPr>
        <p:grpSpPr>
          <a:xfrm>
            <a:off x="9831694" y="1732234"/>
            <a:ext cx="62449" cy="331229"/>
            <a:chOff x="8829642" y="2133600"/>
            <a:chExt cx="85758" cy="413491"/>
          </a:xfrm>
          <a:solidFill>
            <a:schemeClr val="tx2">
              <a:lumMod val="60000"/>
              <a:lumOff val="40000"/>
            </a:schemeClr>
          </a:solidFill>
        </p:grpSpPr>
        <p:sp>
          <p:nvSpPr>
            <p:cNvPr id="44" name="Oval 43">
              <a:extLst>
                <a:ext uri="{FF2B5EF4-FFF2-40B4-BE49-F238E27FC236}">
                  <a16:creationId xmlns:a16="http://schemas.microsoft.com/office/drawing/2014/main" id="{A68C6F4B-6180-EE46-90B1-03CE1F16B9FE}"/>
                </a:ext>
              </a:extLst>
            </p:cNvPr>
            <p:cNvSpPr/>
            <p:nvPr/>
          </p:nvSpPr>
          <p:spPr>
            <a:xfrm>
              <a:off x="8829642" y="2133600"/>
              <a:ext cx="85758" cy="761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45" name="Oval 44">
              <a:extLst>
                <a:ext uri="{FF2B5EF4-FFF2-40B4-BE49-F238E27FC236}">
                  <a16:creationId xmlns:a16="http://schemas.microsoft.com/office/drawing/2014/main" id="{53525480-1903-8D4F-9A4D-473685EDC2C0}"/>
                </a:ext>
              </a:extLst>
            </p:cNvPr>
            <p:cNvSpPr/>
            <p:nvPr/>
          </p:nvSpPr>
          <p:spPr>
            <a:xfrm>
              <a:off x="8829642" y="2299600"/>
              <a:ext cx="85758" cy="761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46" name="Oval 45">
              <a:extLst>
                <a:ext uri="{FF2B5EF4-FFF2-40B4-BE49-F238E27FC236}">
                  <a16:creationId xmlns:a16="http://schemas.microsoft.com/office/drawing/2014/main" id="{A4B07365-10BF-2A4C-84D2-C856A25259C7}"/>
                </a:ext>
              </a:extLst>
            </p:cNvPr>
            <p:cNvSpPr/>
            <p:nvPr/>
          </p:nvSpPr>
          <p:spPr>
            <a:xfrm>
              <a:off x="8829642" y="2470892"/>
              <a:ext cx="85758" cy="761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grpSp>
      <p:grpSp>
        <p:nvGrpSpPr>
          <p:cNvPr id="52" name="Group 51">
            <a:extLst>
              <a:ext uri="{FF2B5EF4-FFF2-40B4-BE49-F238E27FC236}">
                <a16:creationId xmlns:a16="http://schemas.microsoft.com/office/drawing/2014/main" id="{925AAA60-F0FD-B44A-BA58-6205AE20CD22}"/>
              </a:ext>
            </a:extLst>
          </p:cNvPr>
          <p:cNvGrpSpPr/>
          <p:nvPr/>
        </p:nvGrpSpPr>
        <p:grpSpPr>
          <a:xfrm>
            <a:off x="9894143" y="5336027"/>
            <a:ext cx="62449" cy="331229"/>
            <a:chOff x="8829642" y="2133600"/>
            <a:chExt cx="85758" cy="413491"/>
          </a:xfrm>
          <a:solidFill>
            <a:schemeClr val="tx2">
              <a:lumMod val="60000"/>
              <a:lumOff val="40000"/>
            </a:schemeClr>
          </a:solidFill>
        </p:grpSpPr>
        <p:sp>
          <p:nvSpPr>
            <p:cNvPr id="53" name="Oval 52">
              <a:extLst>
                <a:ext uri="{FF2B5EF4-FFF2-40B4-BE49-F238E27FC236}">
                  <a16:creationId xmlns:a16="http://schemas.microsoft.com/office/drawing/2014/main" id="{5FE61C74-F9BA-EE4D-A6A5-D8848B00E92E}"/>
                </a:ext>
              </a:extLst>
            </p:cNvPr>
            <p:cNvSpPr/>
            <p:nvPr/>
          </p:nvSpPr>
          <p:spPr>
            <a:xfrm>
              <a:off x="8829642" y="2133600"/>
              <a:ext cx="85758" cy="761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54" name="Oval 53">
              <a:extLst>
                <a:ext uri="{FF2B5EF4-FFF2-40B4-BE49-F238E27FC236}">
                  <a16:creationId xmlns:a16="http://schemas.microsoft.com/office/drawing/2014/main" id="{B93A028B-C139-AE4C-BBFC-2E2EE99146BA}"/>
                </a:ext>
              </a:extLst>
            </p:cNvPr>
            <p:cNvSpPr/>
            <p:nvPr/>
          </p:nvSpPr>
          <p:spPr>
            <a:xfrm>
              <a:off x="8829642" y="2299600"/>
              <a:ext cx="85758" cy="761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55" name="Oval 54">
              <a:extLst>
                <a:ext uri="{FF2B5EF4-FFF2-40B4-BE49-F238E27FC236}">
                  <a16:creationId xmlns:a16="http://schemas.microsoft.com/office/drawing/2014/main" id="{EDBD5302-B571-FF48-9EAC-AA44C0F3E5AF}"/>
                </a:ext>
              </a:extLst>
            </p:cNvPr>
            <p:cNvSpPr/>
            <p:nvPr/>
          </p:nvSpPr>
          <p:spPr>
            <a:xfrm>
              <a:off x="8829642" y="2470892"/>
              <a:ext cx="85758" cy="761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grpSp>
      <p:sp>
        <p:nvSpPr>
          <p:cNvPr id="39" name="TextBox 38">
            <a:extLst>
              <a:ext uri="{FF2B5EF4-FFF2-40B4-BE49-F238E27FC236}">
                <a16:creationId xmlns:a16="http://schemas.microsoft.com/office/drawing/2014/main" id="{9814E740-BEDC-A94D-826F-8C54EA3A95EB}"/>
              </a:ext>
            </a:extLst>
          </p:cNvPr>
          <p:cNvSpPr txBox="1"/>
          <p:nvPr/>
        </p:nvSpPr>
        <p:spPr>
          <a:xfrm>
            <a:off x="8620442" y="5897779"/>
            <a:ext cx="1285875" cy="369332"/>
          </a:xfrm>
          <a:prstGeom prst="rect">
            <a:avLst/>
          </a:prstGeom>
          <a:noFill/>
        </p:spPr>
        <p:txBody>
          <a:bodyPr wrap="square" rtlCol="0">
            <a:spAutoFit/>
          </a:bodyPr>
          <a:lstStyle/>
          <a:p>
            <a:pPr algn="ctr"/>
            <a:r>
              <a:rPr lang="en-US" dirty="0"/>
              <a:t>Memory</a:t>
            </a:r>
          </a:p>
        </p:txBody>
      </p:sp>
      <p:sp>
        <p:nvSpPr>
          <p:cNvPr id="50" name="Rectangle 49">
            <a:extLst>
              <a:ext uri="{FF2B5EF4-FFF2-40B4-BE49-F238E27FC236}">
                <a16:creationId xmlns:a16="http://schemas.microsoft.com/office/drawing/2014/main" id="{24C0E9DA-7AC1-9D4E-A3F2-517E1DA2D04E}"/>
              </a:ext>
            </a:extLst>
          </p:cNvPr>
          <p:cNvSpPr/>
          <p:nvPr/>
        </p:nvSpPr>
        <p:spPr>
          <a:xfrm>
            <a:off x="816864" y="1143000"/>
            <a:ext cx="4742752" cy="47415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3B1DD5A5-3476-CB4C-89B6-93098584A7F6}"/>
              </a:ext>
            </a:extLst>
          </p:cNvPr>
          <p:cNvSpPr txBox="1"/>
          <p:nvPr/>
        </p:nvSpPr>
        <p:spPr>
          <a:xfrm>
            <a:off x="2255044" y="5891500"/>
            <a:ext cx="1676400" cy="369332"/>
          </a:xfrm>
          <a:prstGeom prst="rect">
            <a:avLst/>
          </a:prstGeom>
          <a:noFill/>
        </p:spPr>
        <p:txBody>
          <a:bodyPr wrap="square" rtlCol="0">
            <a:spAutoFit/>
          </a:bodyPr>
          <a:lstStyle/>
          <a:p>
            <a:pPr algn="ctr"/>
            <a:r>
              <a:rPr lang="en-US" dirty="0"/>
              <a:t>Processor Core</a:t>
            </a:r>
          </a:p>
        </p:txBody>
      </p:sp>
      <p:graphicFrame>
        <p:nvGraphicFramePr>
          <p:cNvPr id="42" name="Table 42">
            <a:extLst>
              <a:ext uri="{FF2B5EF4-FFF2-40B4-BE49-F238E27FC236}">
                <a16:creationId xmlns:a16="http://schemas.microsoft.com/office/drawing/2014/main" id="{F339DDBB-7045-0F46-BAD8-479B0C44B4AE}"/>
              </a:ext>
            </a:extLst>
          </p:cNvPr>
          <p:cNvGraphicFramePr>
            <a:graphicFrameLocks noGrp="1"/>
          </p:cNvGraphicFramePr>
          <p:nvPr/>
        </p:nvGraphicFramePr>
        <p:xfrm>
          <a:off x="3093243" y="1871576"/>
          <a:ext cx="2236535" cy="2992120"/>
        </p:xfrm>
        <a:graphic>
          <a:graphicData uri="http://schemas.openxmlformats.org/drawingml/2006/table">
            <a:tbl>
              <a:tblPr firstRow="1" bandRow="1">
                <a:tableStyleId>{5C22544A-7EE6-4342-B048-85BDC9FD1C3A}</a:tableStyleId>
              </a:tblPr>
              <a:tblGrid>
                <a:gridCol w="640557">
                  <a:extLst>
                    <a:ext uri="{9D8B030D-6E8A-4147-A177-3AD203B41FA5}">
                      <a16:colId xmlns:a16="http://schemas.microsoft.com/office/drawing/2014/main" val="506120515"/>
                    </a:ext>
                  </a:extLst>
                </a:gridCol>
                <a:gridCol w="1595978">
                  <a:extLst>
                    <a:ext uri="{9D8B030D-6E8A-4147-A177-3AD203B41FA5}">
                      <a16:colId xmlns:a16="http://schemas.microsoft.com/office/drawing/2014/main" val="997357635"/>
                    </a:ext>
                  </a:extLst>
                </a:gridCol>
              </a:tblGrid>
              <a:tr h="370840">
                <a:tc>
                  <a:txBody>
                    <a:bodyPr/>
                    <a:lstStyle/>
                    <a:p>
                      <a:pPr algn="ctr"/>
                      <a:r>
                        <a:rPr lang="en-US" b="0" dirty="0">
                          <a:solidFill>
                            <a:schemeClr val="tx1"/>
                          </a:solidFill>
                          <a:latin typeface="Consolas" panose="020B0609020204030204" pitchFamily="49" charset="0"/>
                          <a:cs typeface="Consolas" panose="020B0609020204030204" pitchFamily="49" charset="0"/>
                        </a:rPr>
                        <a:t>r0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rgbClr val="FF0000"/>
                          </a:solidFill>
                          <a:latin typeface="Consolas" panose="020B0609020204030204" pitchFamily="49" charset="0"/>
                          <a:cs typeface="Consolas" panose="020B0609020204030204" pitchFamily="49" charset="0"/>
                        </a:rPr>
                        <a:t>0x20000000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8213683"/>
                  </a:ext>
                </a:extLst>
              </a:tr>
              <a:tr h="370840">
                <a:tc>
                  <a:txBody>
                    <a:bodyPr/>
                    <a:lstStyle/>
                    <a:p>
                      <a:pPr algn="ctr"/>
                      <a:r>
                        <a:rPr lang="en-US" b="0" dirty="0">
                          <a:solidFill>
                            <a:schemeClr val="tx1"/>
                          </a:solidFill>
                          <a:latin typeface="Consolas" panose="020B0609020204030204" pitchFamily="49" charset="0"/>
                          <a:cs typeface="Consolas" panose="020B0609020204030204" pitchFamily="49" charset="0"/>
                        </a:rPr>
                        <a:t>r1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9393827"/>
                  </a:ext>
                </a:extLst>
              </a:tr>
              <a:tr h="370840">
                <a:tc>
                  <a:txBody>
                    <a:bodyPr/>
                    <a:lstStyle/>
                    <a:p>
                      <a:pPr algn="ctr"/>
                      <a:r>
                        <a:rPr lang="en-US" b="0" dirty="0">
                          <a:solidFill>
                            <a:schemeClr val="tx1"/>
                          </a:solidFill>
                          <a:latin typeface="Consolas" panose="020B0609020204030204" pitchFamily="49" charset="0"/>
                          <a:cs typeface="Consolas" panose="020B0609020204030204" pitchFamily="49" charset="0"/>
                        </a:rPr>
                        <a:t>r2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1403966"/>
                  </a:ext>
                </a:extLst>
              </a:tr>
              <a:tr h="370840">
                <a:tc>
                  <a:txBody>
                    <a:bodyPr/>
                    <a:lstStyle/>
                    <a:p>
                      <a:pPr algn="ctr"/>
                      <a:r>
                        <a:rPr lang="en-US" b="0" dirty="0">
                          <a:solidFill>
                            <a:schemeClr val="tx1"/>
                          </a:solidFill>
                          <a:latin typeface="Consolas" panose="020B0609020204030204" pitchFamily="49" charset="0"/>
                          <a:cs typeface="Consolas" panose="020B0609020204030204" pitchFamily="49" charset="0"/>
                        </a:rPr>
                        <a:t>r3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376092"/>
                  </a:ext>
                </a:extLst>
              </a:tr>
              <a:tr h="1112520">
                <a:tc>
                  <a:txBody>
                    <a:bodyPr/>
                    <a:lstStyle/>
                    <a:p>
                      <a:pPr algn="ctr"/>
                      <a:r>
                        <a:rPr lang="en-US" b="0" dirty="0">
                          <a:solidFill>
                            <a:schemeClr val="tx1"/>
                          </a:solidFill>
                          <a:latin typeface="Consolas" panose="020B0609020204030204" pitchFamily="49" charset="0"/>
                          <a:cs typeface="Consolas" panose="020B0609020204030204" pitchFamily="49" charset="0"/>
                        </a:rPr>
                        <a:t>.</a:t>
                      </a:r>
                    </a:p>
                    <a:p>
                      <a:pPr algn="ctr"/>
                      <a:r>
                        <a:rPr lang="en-US" b="0" dirty="0">
                          <a:solidFill>
                            <a:schemeClr val="tx1"/>
                          </a:solidFill>
                          <a:latin typeface="Consolas" panose="020B0609020204030204" pitchFamily="49" charset="0"/>
                          <a:cs typeface="Consolas" panose="020B0609020204030204" pitchFamily="49" charset="0"/>
                        </a:rPr>
                        <a:t>.</a:t>
                      </a:r>
                    </a:p>
                    <a:p>
                      <a:pPr algn="ctr"/>
                      <a:r>
                        <a:rPr lang="en-US" b="0" dirty="0">
                          <a:solidFill>
                            <a:schemeClr val="tx1"/>
                          </a:solidFill>
                          <a:latin typeface="Consolas" panose="020B0609020204030204" pitchFamily="49" charset="0"/>
                          <a:cs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latin typeface="Consolas" panose="020B0609020204030204" pitchFamily="49" charset="0"/>
                          <a:cs typeface="Consolas" panose="020B0609020204030204" pitchFamily="49" charset="0"/>
                        </a:rPr>
                        <a:t>.</a:t>
                      </a:r>
                    </a:p>
                    <a:p>
                      <a:pPr algn="ctr"/>
                      <a:r>
                        <a:rPr lang="en-US" b="0" dirty="0">
                          <a:solidFill>
                            <a:schemeClr val="tx1"/>
                          </a:solidFill>
                          <a:latin typeface="Consolas" panose="020B0609020204030204" pitchFamily="49" charset="0"/>
                          <a:cs typeface="Consolas" panose="020B0609020204030204" pitchFamily="49" charset="0"/>
                        </a:rPr>
                        <a:t>.</a:t>
                      </a:r>
                    </a:p>
                    <a:p>
                      <a:pPr algn="ctr"/>
                      <a:r>
                        <a:rPr lang="en-US" b="0" dirty="0">
                          <a:solidFill>
                            <a:schemeClr val="tx1"/>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9709315"/>
                  </a:ext>
                </a:extLst>
              </a:tr>
              <a:tr h="370840">
                <a:tc>
                  <a:txBody>
                    <a:bodyPr/>
                    <a:lstStyle/>
                    <a:p>
                      <a:pPr algn="ctr"/>
                      <a:r>
                        <a:rPr lang="en-US" b="0" dirty="0">
                          <a:solidFill>
                            <a:schemeClr val="tx1"/>
                          </a:solidFill>
                          <a:latin typeface="Consolas" panose="020B0609020204030204" pitchFamily="49" charset="0"/>
                          <a:cs typeface="Consolas" panose="020B0609020204030204" pitchFamily="49" charset="0"/>
                        </a:rPr>
                        <a:t>r15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2888870"/>
                  </a:ext>
                </a:extLst>
              </a:tr>
            </a:tbl>
          </a:graphicData>
        </a:graphic>
      </p:graphicFrame>
      <p:grpSp>
        <p:nvGrpSpPr>
          <p:cNvPr id="66" name="Group 65">
            <a:extLst>
              <a:ext uri="{FF2B5EF4-FFF2-40B4-BE49-F238E27FC236}">
                <a16:creationId xmlns:a16="http://schemas.microsoft.com/office/drawing/2014/main" id="{86CCDF35-890F-0241-85E6-80B5C71BDE1C}"/>
              </a:ext>
            </a:extLst>
          </p:cNvPr>
          <p:cNvGrpSpPr/>
          <p:nvPr/>
        </p:nvGrpSpPr>
        <p:grpSpPr>
          <a:xfrm>
            <a:off x="1062404" y="2317905"/>
            <a:ext cx="1679922" cy="2224113"/>
            <a:chOff x="2898206" y="1886166"/>
            <a:chExt cx="1679922" cy="2224113"/>
          </a:xfrm>
        </p:grpSpPr>
        <p:cxnSp>
          <p:nvCxnSpPr>
            <p:cNvPr id="67" name="Straight Connector 66">
              <a:extLst>
                <a:ext uri="{FF2B5EF4-FFF2-40B4-BE49-F238E27FC236}">
                  <a16:creationId xmlns:a16="http://schemas.microsoft.com/office/drawing/2014/main" id="{282B491A-5433-7940-8132-4E1B87FF8F5F}"/>
                </a:ext>
              </a:extLst>
            </p:cNvPr>
            <p:cNvCxnSpPr>
              <a:cxnSpLocks/>
            </p:cNvCxnSpPr>
            <p:nvPr/>
          </p:nvCxnSpPr>
          <p:spPr>
            <a:xfrm>
              <a:off x="3297789" y="2342915"/>
              <a:ext cx="6018" cy="129919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3479257-8D07-BE43-B451-F3B65F32B9A4}"/>
                </a:ext>
              </a:extLst>
            </p:cNvPr>
            <p:cNvCxnSpPr>
              <a:cxnSpLocks/>
            </p:cNvCxnSpPr>
            <p:nvPr/>
          </p:nvCxnSpPr>
          <p:spPr>
            <a:xfrm>
              <a:off x="4166399" y="1886166"/>
              <a:ext cx="0" cy="95942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0DE9F95-979C-674D-B170-3E5E8718F5A0}"/>
                </a:ext>
              </a:extLst>
            </p:cNvPr>
            <p:cNvCxnSpPr>
              <a:cxnSpLocks/>
            </p:cNvCxnSpPr>
            <p:nvPr/>
          </p:nvCxnSpPr>
          <p:spPr>
            <a:xfrm flipV="1">
              <a:off x="3297789" y="1886166"/>
              <a:ext cx="868610" cy="46816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FDCEA01-A995-674B-BE0F-F7645FE888BF}"/>
                </a:ext>
              </a:extLst>
            </p:cNvPr>
            <p:cNvCxnSpPr>
              <a:cxnSpLocks/>
            </p:cNvCxnSpPr>
            <p:nvPr/>
          </p:nvCxnSpPr>
          <p:spPr>
            <a:xfrm>
              <a:off x="3297789" y="3642112"/>
              <a:ext cx="868610" cy="46816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625431C-950B-AB41-9AFA-D543D2F8DCA9}"/>
                </a:ext>
              </a:extLst>
            </p:cNvPr>
            <p:cNvCxnSpPr>
              <a:cxnSpLocks/>
            </p:cNvCxnSpPr>
            <p:nvPr/>
          </p:nvCxnSpPr>
          <p:spPr>
            <a:xfrm flipV="1">
              <a:off x="3884494" y="2845587"/>
              <a:ext cx="281905" cy="17549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8879617-06AF-5842-BF2E-54D22E6E684E}"/>
                </a:ext>
              </a:extLst>
            </p:cNvPr>
            <p:cNvCxnSpPr>
              <a:cxnSpLocks/>
            </p:cNvCxnSpPr>
            <p:nvPr/>
          </p:nvCxnSpPr>
          <p:spPr>
            <a:xfrm>
              <a:off x="3884494" y="3021082"/>
              <a:ext cx="281904" cy="17549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A7915AE-FE54-A243-97A4-B47BCDEEC9AC}"/>
                </a:ext>
              </a:extLst>
            </p:cNvPr>
            <p:cNvCxnSpPr>
              <a:cxnSpLocks/>
            </p:cNvCxnSpPr>
            <p:nvPr/>
          </p:nvCxnSpPr>
          <p:spPr>
            <a:xfrm>
              <a:off x="4166398" y="3196579"/>
              <a:ext cx="0" cy="9137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A8DA503-877F-5847-937C-BA4A2E017EA4}"/>
                </a:ext>
              </a:extLst>
            </p:cNvPr>
            <p:cNvCxnSpPr>
              <a:cxnSpLocks/>
            </p:cNvCxnSpPr>
            <p:nvPr/>
          </p:nvCxnSpPr>
          <p:spPr>
            <a:xfrm>
              <a:off x="4172526" y="3626262"/>
              <a:ext cx="405602" cy="3821"/>
            </a:xfrm>
            <a:prstGeom prst="line">
              <a:avLst/>
            </a:prstGeom>
            <a:ln w="12700">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36CEECB-7B54-8348-A5ED-533BE7AF9CAD}"/>
                </a:ext>
              </a:extLst>
            </p:cNvPr>
            <p:cNvCxnSpPr>
              <a:cxnSpLocks/>
            </p:cNvCxnSpPr>
            <p:nvPr/>
          </p:nvCxnSpPr>
          <p:spPr>
            <a:xfrm>
              <a:off x="4166398" y="2362055"/>
              <a:ext cx="405602" cy="3821"/>
            </a:xfrm>
            <a:prstGeom prst="line">
              <a:avLst/>
            </a:prstGeom>
            <a:ln w="12700">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99C7E55-BC23-1B4B-A687-51803E780C20}"/>
                </a:ext>
              </a:extLst>
            </p:cNvPr>
            <p:cNvCxnSpPr>
              <a:cxnSpLocks/>
            </p:cNvCxnSpPr>
            <p:nvPr/>
          </p:nvCxnSpPr>
          <p:spPr>
            <a:xfrm>
              <a:off x="2898206" y="3019171"/>
              <a:ext cx="405602" cy="3821"/>
            </a:xfrm>
            <a:prstGeom prst="line">
              <a:avLst/>
            </a:prstGeom>
            <a:ln w="12700">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BE3EA2F4-8FCF-2E4E-BECF-DFC6C2583B46}"/>
              </a:ext>
            </a:extLst>
          </p:cNvPr>
          <p:cNvSpPr txBox="1"/>
          <p:nvPr/>
        </p:nvSpPr>
        <p:spPr>
          <a:xfrm>
            <a:off x="1497253" y="2936975"/>
            <a:ext cx="715345" cy="369332"/>
          </a:xfrm>
          <a:prstGeom prst="rect">
            <a:avLst/>
          </a:prstGeom>
          <a:noFill/>
          <a:ln w="12700">
            <a:noFill/>
          </a:ln>
        </p:spPr>
        <p:txBody>
          <a:bodyPr wrap="square" rtlCol="0">
            <a:spAutoFit/>
          </a:bodyPr>
          <a:lstStyle/>
          <a:p>
            <a:pPr algn="ctr"/>
            <a:r>
              <a:rPr lang="en-US" dirty="0"/>
              <a:t>ALU</a:t>
            </a:r>
          </a:p>
        </p:txBody>
      </p:sp>
      <p:sp>
        <p:nvSpPr>
          <p:cNvPr id="78" name="TextBox 77">
            <a:extLst>
              <a:ext uri="{FF2B5EF4-FFF2-40B4-BE49-F238E27FC236}">
                <a16:creationId xmlns:a16="http://schemas.microsoft.com/office/drawing/2014/main" id="{F12A4BC9-D2E1-8E46-AB9F-FCFD1DA81B57}"/>
              </a:ext>
            </a:extLst>
          </p:cNvPr>
          <p:cNvSpPr txBox="1"/>
          <p:nvPr/>
        </p:nvSpPr>
        <p:spPr>
          <a:xfrm>
            <a:off x="3725072" y="1459929"/>
            <a:ext cx="1595306" cy="369332"/>
          </a:xfrm>
          <a:prstGeom prst="rect">
            <a:avLst/>
          </a:prstGeom>
          <a:noFill/>
        </p:spPr>
        <p:txBody>
          <a:bodyPr wrap="square" rtlCol="0">
            <a:spAutoFit/>
          </a:bodyPr>
          <a:lstStyle/>
          <a:p>
            <a:pPr algn="ctr"/>
            <a:r>
              <a:rPr lang="en-US" dirty="0"/>
              <a:t>Registers</a:t>
            </a:r>
          </a:p>
        </p:txBody>
      </p:sp>
      <p:grpSp>
        <p:nvGrpSpPr>
          <p:cNvPr id="86" name="Group 85">
            <a:extLst>
              <a:ext uri="{FF2B5EF4-FFF2-40B4-BE49-F238E27FC236}">
                <a16:creationId xmlns:a16="http://schemas.microsoft.com/office/drawing/2014/main" id="{B1844FC1-B56F-6D45-A8EC-C42043833274}"/>
              </a:ext>
            </a:extLst>
          </p:cNvPr>
          <p:cNvGrpSpPr/>
          <p:nvPr/>
        </p:nvGrpSpPr>
        <p:grpSpPr>
          <a:xfrm>
            <a:off x="3734472" y="4981989"/>
            <a:ext cx="1595306" cy="435429"/>
            <a:chOff x="3876550" y="4189357"/>
            <a:chExt cx="1595306" cy="435429"/>
          </a:xfrm>
        </p:grpSpPr>
        <p:sp>
          <p:nvSpPr>
            <p:cNvPr id="80" name="Rectangle 79">
              <a:extLst>
                <a:ext uri="{FF2B5EF4-FFF2-40B4-BE49-F238E27FC236}">
                  <a16:creationId xmlns:a16="http://schemas.microsoft.com/office/drawing/2014/main" id="{94AD0372-015C-E04F-9D86-DF4DA8A2FF64}"/>
                </a:ext>
              </a:extLst>
            </p:cNvPr>
            <p:cNvSpPr/>
            <p:nvPr/>
          </p:nvSpPr>
          <p:spPr>
            <a:xfrm>
              <a:off x="3962399" y="4189357"/>
              <a:ext cx="1418667" cy="307777"/>
            </a:xfrm>
            <a:prstGeom prst="rect">
              <a:avLst/>
            </a:prstGeom>
            <a:noFill/>
            <a:ln w="9525">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400" dirty="0">
                  <a:latin typeface="Consolas" panose="020B0609020204030204" pitchFamily="49" charset="0"/>
                  <a:cs typeface="Consolas" panose="020B0609020204030204" pitchFamily="49" charset="0"/>
                </a:rPr>
                <a:t>32 bits</a:t>
              </a:r>
              <a:endParaRPr lang="pl-PL" sz="1400" dirty="0">
                <a:latin typeface="Consolas" panose="020B0609020204030204" pitchFamily="49" charset="0"/>
                <a:cs typeface="Consolas" panose="020B0609020204030204" pitchFamily="49" charset="0"/>
              </a:endParaRPr>
            </a:p>
          </p:txBody>
        </p:sp>
        <p:cxnSp>
          <p:nvCxnSpPr>
            <p:cNvPr id="81" name="Straight Connector 80">
              <a:extLst>
                <a:ext uri="{FF2B5EF4-FFF2-40B4-BE49-F238E27FC236}">
                  <a16:creationId xmlns:a16="http://schemas.microsoft.com/office/drawing/2014/main" id="{CC278786-4D57-D64D-9775-F1D562578E3D}"/>
                </a:ext>
              </a:extLst>
            </p:cNvPr>
            <p:cNvCxnSpPr>
              <a:cxnSpLocks/>
            </p:cNvCxnSpPr>
            <p:nvPr/>
          </p:nvCxnSpPr>
          <p:spPr>
            <a:xfrm>
              <a:off x="3886200" y="4342212"/>
              <a:ext cx="0" cy="273607"/>
            </a:xfrm>
            <a:prstGeom prst="line">
              <a:avLst/>
            </a:prstGeom>
            <a:ln w="9525">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C8354FC5-F752-D044-9DBE-043FDF282252}"/>
                </a:ext>
              </a:extLst>
            </p:cNvPr>
            <p:cNvCxnSpPr>
              <a:cxnSpLocks/>
            </p:cNvCxnSpPr>
            <p:nvPr/>
          </p:nvCxnSpPr>
          <p:spPr>
            <a:xfrm>
              <a:off x="5471856" y="4342212"/>
              <a:ext cx="0" cy="282574"/>
            </a:xfrm>
            <a:prstGeom prst="line">
              <a:avLst/>
            </a:prstGeom>
            <a:ln w="9525">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F26B77CE-2B0D-DC4B-AACD-9100C3492E1C}"/>
                </a:ext>
              </a:extLst>
            </p:cNvPr>
            <p:cNvCxnSpPr>
              <a:cxnSpLocks/>
            </p:cNvCxnSpPr>
            <p:nvPr/>
          </p:nvCxnSpPr>
          <p:spPr>
            <a:xfrm>
              <a:off x="3876550" y="4466930"/>
              <a:ext cx="1595306" cy="0"/>
            </a:xfrm>
            <a:prstGeom prst="line">
              <a:avLst/>
            </a:prstGeom>
            <a:ln w="9525">
              <a:solidFill>
                <a:schemeClr val="tx2">
                  <a:lumMod val="75000"/>
                </a:schemeClr>
              </a:solidFill>
              <a:headEnd type="arrow" w="lg" len="med"/>
              <a:tailEnd type="arrow" w="lg" len="med"/>
            </a:ln>
            <a:effectLst/>
          </p:spPr>
          <p:style>
            <a:lnRef idx="2">
              <a:schemeClr val="accent1"/>
            </a:lnRef>
            <a:fillRef idx="0">
              <a:schemeClr val="accent1"/>
            </a:fillRef>
            <a:effectRef idx="1">
              <a:schemeClr val="accent1"/>
            </a:effectRef>
            <a:fontRef idx="minor">
              <a:schemeClr val="tx1"/>
            </a:fontRef>
          </p:style>
        </p:cxnSp>
      </p:grpSp>
      <p:sp>
        <p:nvSpPr>
          <p:cNvPr id="93" name="TextBox 92">
            <a:extLst>
              <a:ext uri="{FF2B5EF4-FFF2-40B4-BE49-F238E27FC236}">
                <a16:creationId xmlns:a16="http://schemas.microsoft.com/office/drawing/2014/main" id="{A0B5C9F3-9C4E-2647-BD94-E6F253323147}"/>
              </a:ext>
            </a:extLst>
          </p:cNvPr>
          <p:cNvSpPr txBox="1"/>
          <p:nvPr/>
        </p:nvSpPr>
        <p:spPr>
          <a:xfrm>
            <a:off x="4522725" y="241670"/>
            <a:ext cx="5121915" cy="707886"/>
          </a:xfrm>
          <a:prstGeom prst="rect">
            <a:avLst/>
          </a:prstGeom>
          <a:noFill/>
        </p:spPr>
        <p:txBody>
          <a:bodyPr wrap="none" rtlCol="0">
            <a:spAutoFit/>
          </a:bodyPr>
          <a:lstStyle/>
          <a:p>
            <a:r>
              <a:rPr lang="en-US" sz="2000" b="1" dirty="0">
                <a:solidFill>
                  <a:srgbClr val="C00000"/>
                </a:solidFill>
                <a:latin typeface="Consolas" panose="020B0609020204030204" pitchFamily="49" charset="0"/>
                <a:cs typeface="Consolas" panose="020B0609020204030204" pitchFamily="49" charset="0"/>
              </a:rPr>
              <a:t>STR r1, [r0] </a:t>
            </a:r>
            <a:r>
              <a:rPr lang="en-US" sz="2000" b="1" dirty="0">
                <a:solidFill>
                  <a:schemeClr val="tx1">
                    <a:lumMod val="50000"/>
                    <a:lumOff val="50000"/>
                  </a:schemeClr>
                </a:solidFill>
                <a:latin typeface="Consolas" panose="020B0609020204030204" pitchFamily="49" charset="0"/>
                <a:cs typeface="Consolas" panose="020B0609020204030204" pitchFamily="49" charset="0"/>
              </a:rPr>
              <a:t>; </a:t>
            </a:r>
            <a:r>
              <a:rPr lang="en-US" sz="2000" b="1" dirty="0" err="1">
                <a:solidFill>
                  <a:schemeClr val="tx1">
                    <a:lumMod val="50000"/>
                    <a:lumOff val="50000"/>
                  </a:schemeClr>
                </a:solidFill>
                <a:latin typeface="Consolas" panose="020B0609020204030204" pitchFamily="49" charset="0"/>
                <a:cs typeface="Consolas" panose="020B0609020204030204" pitchFamily="49" charset="0"/>
              </a:rPr>
              <a:t>memory.word</a:t>
            </a:r>
            <a:r>
              <a:rPr lang="en-US" sz="2000" b="1" dirty="0">
                <a:solidFill>
                  <a:schemeClr val="tx1">
                    <a:lumMod val="50000"/>
                    <a:lumOff val="50000"/>
                  </a:schemeClr>
                </a:solidFill>
                <a:latin typeface="Consolas" panose="020B0609020204030204" pitchFamily="49" charset="0"/>
                <a:cs typeface="Consolas" panose="020B0609020204030204" pitchFamily="49" charset="0"/>
              </a:rPr>
              <a:t>[r0] = r1</a:t>
            </a:r>
          </a:p>
          <a:p>
            <a:r>
              <a:rPr lang="en-US" sz="2000" b="1" dirty="0">
                <a:solidFill>
                  <a:schemeClr val="tx1">
                    <a:lumMod val="50000"/>
                    <a:lumOff val="50000"/>
                  </a:schemeClr>
                </a:solidFill>
                <a:latin typeface="Consolas" panose="020B0609020204030204" pitchFamily="49" charset="0"/>
                <a:cs typeface="Consolas" panose="020B0609020204030204" pitchFamily="49" charset="0"/>
              </a:rPr>
              <a:t>; STR stands for Store Register</a:t>
            </a:r>
          </a:p>
        </p:txBody>
      </p:sp>
      <p:sp>
        <p:nvSpPr>
          <p:cNvPr id="94" name="Rectangle 93">
            <a:extLst>
              <a:ext uri="{FF2B5EF4-FFF2-40B4-BE49-F238E27FC236}">
                <a16:creationId xmlns:a16="http://schemas.microsoft.com/office/drawing/2014/main" id="{E5DE29D7-553B-8B44-8635-DC85B723D550}"/>
              </a:ext>
            </a:extLst>
          </p:cNvPr>
          <p:cNvSpPr/>
          <p:nvPr/>
        </p:nvSpPr>
        <p:spPr>
          <a:xfrm>
            <a:off x="3734472" y="2235513"/>
            <a:ext cx="1595309" cy="400110"/>
          </a:xfrm>
          <a:prstGeom prst="rect">
            <a:avLst/>
          </a:prstGeom>
        </p:spPr>
        <p:txBody>
          <a:bodyPr wrap="none">
            <a:spAutoFit/>
          </a:bodyPr>
          <a:lstStyle/>
          <a:p>
            <a:r>
              <a:rPr lang="en-US" sz="2000" b="1" dirty="0">
                <a:solidFill>
                  <a:srgbClr val="0432FF"/>
                </a:solidFill>
                <a:latin typeface="Consolas" panose="020B0609020204030204" pitchFamily="49" charset="0"/>
                <a:cs typeface="Consolas" panose="020B0609020204030204" pitchFamily="49" charset="0"/>
              </a:rPr>
              <a:t>0xBADDCAFE</a:t>
            </a:r>
            <a:endParaRPr lang="en-US" sz="2000" b="1" dirty="0">
              <a:solidFill>
                <a:srgbClr val="0432FF"/>
              </a:solidFill>
            </a:endParaRPr>
          </a:p>
        </p:txBody>
      </p:sp>
      <p:sp>
        <p:nvSpPr>
          <p:cNvPr id="60" name="TextBox 59">
            <a:extLst>
              <a:ext uri="{FF2B5EF4-FFF2-40B4-BE49-F238E27FC236}">
                <a16:creationId xmlns:a16="http://schemas.microsoft.com/office/drawing/2014/main" id="{CFE0B6B3-1CC8-884B-9D21-D9FBE04EBAE9}"/>
              </a:ext>
            </a:extLst>
          </p:cNvPr>
          <p:cNvSpPr txBox="1"/>
          <p:nvPr/>
        </p:nvSpPr>
        <p:spPr>
          <a:xfrm>
            <a:off x="679759" y="261434"/>
            <a:ext cx="2824748" cy="400110"/>
          </a:xfrm>
          <a:prstGeom prst="rect">
            <a:avLst/>
          </a:prstGeom>
          <a:noFill/>
        </p:spPr>
        <p:txBody>
          <a:bodyPr wrap="none" rtlCol="0">
            <a:spAutoFit/>
          </a:bodyPr>
          <a:lstStyle/>
          <a:p>
            <a:r>
              <a:rPr lang="en-US" sz="2000" dirty="0"/>
              <a:t>Storing Word to Memory</a:t>
            </a:r>
          </a:p>
        </p:txBody>
      </p:sp>
    </p:spTree>
    <p:extLst>
      <p:ext uri="{BB962C8B-B14F-4D97-AF65-F5344CB8AC3E}">
        <p14:creationId xmlns:p14="http://schemas.microsoft.com/office/powerpoint/2010/main" val="621881442"/>
      </p:ext>
    </p:extLst>
  </p:cSld>
  <p:clrMapOvr>
    <a:masterClrMapping/>
  </p:clrMapOvr>
  <p:transition>
    <p:pull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7E11C28-A0A6-5B44-B855-F8F207D56EE3}"/>
              </a:ext>
            </a:extLst>
          </p:cNvPr>
          <p:cNvSpPr/>
          <p:nvPr/>
        </p:nvSpPr>
        <p:spPr>
          <a:xfrm>
            <a:off x="7639449" y="1143000"/>
            <a:ext cx="3200400" cy="47415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C7EFDBBB-DF0F-324F-A5AE-2762A4B30F87}"/>
              </a:ext>
            </a:extLst>
          </p:cNvPr>
          <p:cNvSpPr>
            <a:spLocks noGrp="1"/>
          </p:cNvSpPr>
          <p:nvPr>
            <p:ph type="sldNum" sz="quarter" idx="12"/>
          </p:nvPr>
        </p:nvSpPr>
        <p:spPr/>
        <p:txBody>
          <a:bodyPr/>
          <a:lstStyle/>
          <a:p>
            <a:fld id="{EA7C8D44-3667-46F6-9772-CC52308E2A7F}" type="slidenum">
              <a:rPr kumimoji="0" lang="en-US" smtClean="0"/>
              <a:pPr/>
              <a:t>32</a:t>
            </a:fld>
            <a:endParaRPr kumimoji="0" lang="en-US"/>
          </a:p>
        </p:txBody>
      </p:sp>
      <p:sp>
        <p:nvSpPr>
          <p:cNvPr id="21" name="Rectangle 20">
            <a:extLst>
              <a:ext uri="{FF2B5EF4-FFF2-40B4-BE49-F238E27FC236}">
                <a16:creationId xmlns:a16="http://schemas.microsoft.com/office/drawing/2014/main" id="{2CD3487C-3744-DA48-B3FF-A9740364334E}"/>
              </a:ext>
            </a:extLst>
          </p:cNvPr>
          <p:cNvSpPr/>
          <p:nvPr/>
        </p:nvSpPr>
        <p:spPr>
          <a:xfrm>
            <a:off x="9214868" y="2198542"/>
            <a:ext cx="1365600" cy="33855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0070C0"/>
                </a:solidFill>
                <a:latin typeface="Consolas" panose="020B0609020204030204" pitchFamily="49" charset="0"/>
                <a:cs typeface="Consolas" panose="020B0609020204030204" pitchFamily="49" charset="0"/>
              </a:rPr>
              <a:t>0x20000007</a:t>
            </a:r>
            <a:endParaRPr lang="pl-PL" sz="1600" dirty="0">
              <a:solidFill>
                <a:srgbClr val="0070C0"/>
              </a:solidFill>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56F50BD1-599C-2B41-9DBD-E6B314588FC1}"/>
              </a:ext>
            </a:extLst>
          </p:cNvPr>
          <p:cNvSpPr/>
          <p:nvPr/>
        </p:nvSpPr>
        <p:spPr>
          <a:xfrm>
            <a:off x="9216548" y="2567428"/>
            <a:ext cx="1365600" cy="33855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0070C0"/>
                </a:solidFill>
                <a:latin typeface="Consolas" panose="020B0609020204030204" pitchFamily="49" charset="0"/>
                <a:cs typeface="Consolas" panose="020B0609020204030204" pitchFamily="49" charset="0"/>
              </a:rPr>
              <a:t>0x20000006</a:t>
            </a:r>
            <a:endParaRPr lang="pl-PL" sz="1600" dirty="0">
              <a:solidFill>
                <a:srgbClr val="0070C0"/>
              </a:solidFill>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FD64A298-DE50-8D41-AF7F-EFADF362C334}"/>
              </a:ext>
            </a:extLst>
          </p:cNvPr>
          <p:cNvSpPr/>
          <p:nvPr/>
        </p:nvSpPr>
        <p:spPr>
          <a:xfrm>
            <a:off x="9216363" y="2935142"/>
            <a:ext cx="1365600" cy="33855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0070C0"/>
                </a:solidFill>
                <a:latin typeface="Consolas" panose="020B0609020204030204" pitchFamily="49" charset="0"/>
                <a:cs typeface="Consolas" panose="020B0609020204030204" pitchFamily="49" charset="0"/>
              </a:rPr>
              <a:t>0x20000005</a:t>
            </a:r>
            <a:endParaRPr lang="pl-PL" sz="1600" dirty="0">
              <a:solidFill>
                <a:srgbClr val="0070C0"/>
              </a:solidFill>
              <a:latin typeface="Consolas" panose="020B0609020204030204" pitchFamily="49" charset="0"/>
              <a:cs typeface="Consolas" panose="020B0609020204030204" pitchFamily="49" charset="0"/>
            </a:endParaRPr>
          </a:p>
        </p:txBody>
      </p:sp>
      <p:sp>
        <p:nvSpPr>
          <p:cNvPr id="24" name="Rectangle 23">
            <a:extLst>
              <a:ext uri="{FF2B5EF4-FFF2-40B4-BE49-F238E27FC236}">
                <a16:creationId xmlns:a16="http://schemas.microsoft.com/office/drawing/2014/main" id="{D0A92F45-0768-8141-9FBF-187335A42FF0}"/>
              </a:ext>
            </a:extLst>
          </p:cNvPr>
          <p:cNvSpPr/>
          <p:nvPr/>
        </p:nvSpPr>
        <p:spPr>
          <a:xfrm>
            <a:off x="9214868" y="3304028"/>
            <a:ext cx="1365600" cy="33855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0070C0"/>
                </a:solidFill>
                <a:latin typeface="Consolas" panose="020B0609020204030204" pitchFamily="49" charset="0"/>
                <a:cs typeface="Consolas" panose="020B0609020204030204" pitchFamily="49" charset="0"/>
              </a:rPr>
              <a:t>0x20000004</a:t>
            </a:r>
            <a:endParaRPr lang="pl-PL" sz="1600" dirty="0">
              <a:solidFill>
                <a:srgbClr val="0070C0"/>
              </a:solidFill>
              <a:latin typeface="Consolas" panose="020B0609020204030204" pitchFamily="49" charset="0"/>
              <a:cs typeface="Consolas" panose="020B0609020204030204" pitchFamily="49" charset="0"/>
            </a:endParaRPr>
          </a:p>
        </p:txBody>
      </p:sp>
      <p:sp>
        <p:nvSpPr>
          <p:cNvPr id="25" name="Rectangle 24">
            <a:extLst>
              <a:ext uri="{FF2B5EF4-FFF2-40B4-BE49-F238E27FC236}">
                <a16:creationId xmlns:a16="http://schemas.microsoft.com/office/drawing/2014/main" id="{A4B3DD20-CAF7-FD41-87FB-7FC26E580F0B}"/>
              </a:ext>
            </a:extLst>
          </p:cNvPr>
          <p:cNvSpPr/>
          <p:nvPr/>
        </p:nvSpPr>
        <p:spPr>
          <a:xfrm>
            <a:off x="9215218" y="3671742"/>
            <a:ext cx="1365600" cy="33855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0070C0"/>
                </a:solidFill>
                <a:latin typeface="Consolas" panose="020B0609020204030204" pitchFamily="49" charset="0"/>
                <a:cs typeface="Consolas" panose="020B0609020204030204" pitchFamily="49" charset="0"/>
              </a:rPr>
              <a:t>0x20000003</a:t>
            </a:r>
            <a:endParaRPr lang="pl-PL" sz="1600" dirty="0">
              <a:solidFill>
                <a:srgbClr val="0070C0"/>
              </a:solidFill>
              <a:latin typeface="Consolas" panose="020B0609020204030204" pitchFamily="49" charset="0"/>
              <a:cs typeface="Consolas" panose="020B0609020204030204" pitchFamily="49" charset="0"/>
            </a:endParaRPr>
          </a:p>
        </p:txBody>
      </p:sp>
      <p:sp>
        <p:nvSpPr>
          <p:cNvPr id="26" name="Rectangle 25">
            <a:extLst>
              <a:ext uri="{FF2B5EF4-FFF2-40B4-BE49-F238E27FC236}">
                <a16:creationId xmlns:a16="http://schemas.microsoft.com/office/drawing/2014/main" id="{73897E25-FCB0-2A4B-8F02-BE2044AC11D9}"/>
              </a:ext>
            </a:extLst>
          </p:cNvPr>
          <p:cNvSpPr/>
          <p:nvPr/>
        </p:nvSpPr>
        <p:spPr>
          <a:xfrm>
            <a:off x="9216898" y="4040628"/>
            <a:ext cx="1365600" cy="33855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0070C0"/>
                </a:solidFill>
                <a:latin typeface="Consolas" panose="020B0609020204030204" pitchFamily="49" charset="0"/>
                <a:cs typeface="Consolas" panose="020B0609020204030204" pitchFamily="49" charset="0"/>
              </a:rPr>
              <a:t>0x20000002</a:t>
            </a:r>
            <a:endParaRPr lang="pl-PL" sz="1600" dirty="0">
              <a:solidFill>
                <a:srgbClr val="0070C0"/>
              </a:solidFill>
              <a:latin typeface="Consolas" panose="020B0609020204030204" pitchFamily="49" charset="0"/>
              <a:cs typeface="Consolas" panose="020B0609020204030204" pitchFamily="49" charset="0"/>
            </a:endParaRPr>
          </a:p>
        </p:txBody>
      </p:sp>
      <p:sp>
        <p:nvSpPr>
          <p:cNvPr id="27" name="Rectangle 26">
            <a:extLst>
              <a:ext uri="{FF2B5EF4-FFF2-40B4-BE49-F238E27FC236}">
                <a16:creationId xmlns:a16="http://schemas.microsoft.com/office/drawing/2014/main" id="{41C0C6FA-2EB1-CE40-8209-DDF22BE0CBD9}"/>
              </a:ext>
            </a:extLst>
          </p:cNvPr>
          <p:cNvSpPr/>
          <p:nvPr/>
        </p:nvSpPr>
        <p:spPr>
          <a:xfrm>
            <a:off x="9216713" y="4408342"/>
            <a:ext cx="1365600" cy="33855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0070C0"/>
                </a:solidFill>
                <a:latin typeface="Consolas" panose="020B0609020204030204" pitchFamily="49" charset="0"/>
                <a:cs typeface="Consolas" panose="020B0609020204030204" pitchFamily="49" charset="0"/>
              </a:rPr>
              <a:t>0x20000001</a:t>
            </a:r>
            <a:endParaRPr lang="pl-PL" sz="1600" dirty="0">
              <a:solidFill>
                <a:srgbClr val="0070C0"/>
              </a:solidFill>
              <a:latin typeface="Consolas" panose="020B0609020204030204" pitchFamily="49" charset="0"/>
              <a:cs typeface="Consolas" panose="020B0609020204030204" pitchFamily="49" charset="0"/>
            </a:endParaRPr>
          </a:p>
        </p:txBody>
      </p:sp>
      <p:sp>
        <p:nvSpPr>
          <p:cNvPr id="28" name="Rectangle 27">
            <a:extLst>
              <a:ext uri="{FF2B5EF4-FFF2-40B4-BE49-F238E27FC236}">
                <a16:creationId xmlns:a16="http://schemas.microsoft.com/office/drawing/2014/main" id="{BD7EA8B5-C282-E647-85C1-733A5A814B04}"/>
              </a:ext>
            </a:extLst>
          </p:cNvPr>
          <p:cNvSpPr/>
          <p:nvPr/>
        </p:nvSpPr>
        <p:spPr>
          <a:xfrm>
            <a:off x="9215218" y="4777228"/>
            <a:ext cx="1365600" cy="338554"/>
          </a:xfrm>
          <a:prstGeom prst="rect">
            <a:avLst/>
          </a:prstGeom>
          <a:solidFill>
            <a:schemeClr val="bg1">
              <a:lumMod val="95000"/>
            </a:schemeClr>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err="1">
                <a:solidFill>
                  <a:srgbClr val="FF0000"/>
                </a:solidFill>
                <a:latin typeface="Consolas" panose="020B0609020204030204" pitchFamily="49" charset="0"/>
                <a:cs typeface="Consolas" panose="020B0609020204030204" pitchFamily="49" charset="0"/>
              </a:rPr>
              <a:t>0x20000000</a:t>
            </a:r>
            <a:endParaRPr lang="pl-PL" sz="1600" dirty="0">
              <a:solidFill>
                <a:srgbClr val="FF0000"/>
              </a:solidFill>
              <a:latin typeface="Consolas" panose="020B0609020204030204" pitchFamily="49" charset="0"/>
              <a:cs typeface="Consolas" panose="020B0609020204030204" pitchFamily="49" charset="0"/>
            </a:endParaRPr>
          </a:p>
        </p:txBody>
      </p:sp>
      <p:sp>
        <p:nvSpPr>
          <p:cNvPr id="5" name="Rectangle 4">
            <a:extLst>
              <a:ext uri="{FF2B5EF4-FFF2-40B4-BE49-F238E27FC236}">
                <a16:creationId xmlns:a16="http://schemas.microsoft.com/office/drawing/2014/main" id="{010C42DA-6200-4C48-9F87-5DD619FB4D30}"/>
              </a:ext>
            </a:extLst>
          </p:cNvPr>
          <p:cNvSpPr/>
          <p:nvPr/>
        </p:nvSpPr>
        <p:spPr>
          <a:xfrm>
            <a:off x="7904488" y="2186327"/>
            <a:ext cx="1300730" cy="400110"/>
          </a:xfrm>
          <a:prstGeom prst="rect">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a:solidFill>
                  <a:srgbClr val="941100"/>
                </a:solidFill>
                <a:latin typeface="Consolas" panose="020B0609020204030204" pitchFamily="49" charset="0"/>
                <a:cs typeface="Consolas" panose="020B0609020204030204" pitchFamily="49" charset="0"/>
              </a:rPr>
              <a:t>0x8B</a:t>
            </a:r>
            <a:endParaRPr lang="pl-PL" sz="2000" dirty="0">
              <a:solidFill>
                <a:srgbClr val="941100"/>
              </a:solidFill>
              <a:latin typeface="Consolas" panose="020B0609020204030204" pitchFamily="49" charset="0"/>
              <a:cs typeface="Consolas" panose="020B0609020204030204" pitchFamily="49" charset="0"/>
            </a:endParaRPr>
          </a:p>
        </p:txBody>
      </p:sp>
      <p:sp>
        <p:nvSpPr>
          <p:cNvPr id="6" name="Rectangle 5">
            <a:extLst>
              <a:ext uri="{FF2B5EF4-FFF2-40B4-BE49-F238E27FC236}">
                <a16:creationId xmlns:a16="http://schemas.microsoft.com/office/drawing/2014/main" id="{801A4752-6AA8-4847-A00E-CBE77E8778AB}"/>
              </a:ext>
            </a:extLst>
          </p:cNvPr>
          <p:cNvSpPr/>
          <p:nvPr/>
        </p:nvSpPr>
        <p:spPr>
          <a:xfrm>
            <a:off x="7906168" y="2555213"/>
            <a:ext cx="1295520" cy="400110"/>
          </a:xfrm>
          <a:prstGeom prst="rect">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a:solidFill>
                  <a:srgbClr val="941100"/>
                </a:solidFill>
                <a:latin typeface="Consolas" panose="020B0609020204030204" pitchFamily="49" charset="0"/>
                <a:cs typeface="Consolas" panose="020B0609020204030204" pitchFamily="49" charset="0"/>
              </a:rPr>
              <a:t>0xAD</a:t>
            </a:r>
            <a:endParaRPr lang="pl-PL" sz="2000" dirty="0">
              <a:solidFill>
                <a:srgbClr val="941100"/>
              </a:solidFill>
              <a:latin typeface="Consolas" panose="020B0609020204030204" pitchFamily="49" charset="0"/>
              <a:cs typeface="Consolas" panose="020B0609020204030204" pitchFamily="49" charset="0"/>
            </a:endParaRPr>
          </a:p>
        </p:txBody>
      </p:sp>
      <p:sp>
        <p:nvSpPr>
          <p:cNvPr id="7" name="Rectangle 6">
            <a:extLst>
              <a:ext uri="{FF2B5EF4-FFF2-40B4-BE49-F238E27FC236}">
                <a16:creationId xmlns:a16="http://schemas.microsoft.com/office/drawing/2014/main" id="{58170F9F-1405-1443-A1E8-69B6ADE1B66D}"/>
              </a:ext>
            </a:extLst>
          </p:cNvPr>
          <p:cNvSpPr/>
          <p:nvPr/>
        </p:nvSpPr>
        <p:spPr>
          <a:xfrm>
            <a:off x="7906169" y="2922927"/>
            <a:ext cx="1295520" cy="400110"/>
          </a:xfrm>
          <a:prstGeom prst="rect">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a:solidFill>
                  <a:srgbClr val="941100"/>
                </a:solidFill>
                <a:latin typeface="Consolas" panose="020B0609020204030204" pitchFamily="49" charset="0"/>
                <a:cs typeface="Consolas" panose="020B0609020204030204" pitchFamily="49" charset="0"/>
              </a:rPr>
              <a:t>0xF0</a:t>
            </a:r>
            <a:endParaRPr lang="pl-PL" sz="2000" dirty="0">
              <a:solidFill>
                <a:srgbClr val="941100"/>
              </a:solidFill>
              <a:latin typeface="Consolas" panose="020B0609020204030204" pitchFamily="49" charset="0"/>
              <a:cs typeface="Consolas" panose="020B0609020204030204" pitchFamily="49" charset="0"/>
            </a:endParaRPr>
          </a:p>
        </p:txBody>
      </p:sp>
      <p:sp>
        <p:nvSpPr>
          <p:cNvPr id="8" name="Rectangle 7">
            <a:extLst>
              <a:ext uri="{FF2B5EF4-FFF2-40B4-BE49-F238E27FC236}">
                <a16:creationId xmlns:a16="http://schemas.microsoft.com/office/drawing/2014/main" id="{4DC947BF-E6C7-E14E-85BF-79BA2EECA052}"/>
              </a:ext>
            </a:extLst>
          </p:cNvPr>
          <p:cNvSpPr/>
          <p:nvPr/>
        </p:nvSpPr>
        <p:spPr>
          <a:xfrm>
            <a:off x="7906518" y="3291813"/>
            <a:ext cx="1295170" cy="400110"/>
          </a:xfrm>
          <a:prstGeom prst="rect">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dirty="0">
                <a:solidFill>
                  <a:srgbClr val="941100"/>
                </a:solidFill>
                <a:latin typeface="Consolas" panose="020B0609020204030204" pitchFamily="49" charset="0"/>
                <a:cs typeface="Consolas" panose="020B0609020204030204" pitchFamily="49" charset="0"/>
              </a:rPr>
              <a:t>0x0D</a:t>
            </a:r>
            <a:endParaRPr lang="pl-PL" sz="2000" dirty="0">
              <a:solidFill>
                <a:srgbClr val="941100"/>
              </a:solidFill>
              <a:latin typeface="Consolas" panose="020B0609020204030204" pitchFamily="49" charset="0"/>
              <a:cs typeface="Consolas" panose="020B0609020204030204" pitchFamily="49" charset="0"/>
            </a:endParaRPr>
          </a:p>
        </p:txBody>
      </p:sp>
      <p:sp>
        <p:nvSpPr>
          <p:cNvPr id="9" name="Rectangle 8">
            <a:extLst>
              <a:ext uri="{FF2B5EF4-FFF2-40B4-BE49-F238E27FC236}">
                <a16:creationId xmlns:a16="http://schemas.microsoft.com/office/drawing/2014/main" id="{CE67124D-05BE-A746-87F5-54E6247D6894}"/>
              </a:ext>
            </a:extLst>
          </p:cNvPr>
          <p:cNvSpPr/>
          <p:nvPr/>
        </p:nvSpPr>
        <p:spPr>
          <a:xfrm>
            <a:off x="7904488" y="3659527"/>
            <a:ext cx="1295170" cy="400110"/>
          </a:xfrm>
          <a:prstGeom prst="rect">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pl-PL" sz="2000" b="1" dirty="0">
                <a:solidFill>
                  <a:srgbClr val="0432FF"/>
                </a:solidFill>
                <a:latin typeface="Consolas" panose="020B0609020204030204" pitchFamily="49" charset="0"/>
                <a:cs typeface="Consolas" panose="020B0609020204030204" pitchFamily="49" charset="0"/>
              </a:rPr>
              <a:t>0xBA</a:t>
            </a:r>
          </a:p>
        </p:txBody>
      </p:sp>
      <p:sp>
        <p:nvSpPr>
          <p:cNvPr id="10" name="Rectangle 9">
            <a:extLst>
              <a:ext uri="{FF2B5EF4-FFF2-40B4-BE49-F238E27FC236}">
                <a16:creationId xmlns:a16="http://schemas.microsoft.com/office/drawing/2014/main" id="{9ECFED09-8A18-0144-8BCE-B3D7D0BDDCD9}"/>
              </a:ext>
            </a:extLst>
          </p:cNvPr>
          <p:cNvSpPr/>
          <p:nvPr/>
        </p:nvSpPr>
        <p:spPr>
          <a:xfrm>
            <a:off x="7904488" y="4028413"/>
            <a:ext cx="1295170" cy="400110"/>
          </a:xfrm>
          <a:prstGeom prst="rect">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pl-PL" sz="2000" b="1" dirty="0">
                <a:solidFill>
                  <a:srgbClr val="0432FF"/>
                </a:solidFill>
                <a:latin typeface="Consolas" panose="020B0609020204030204" pitchFamily="49" charset="0"/>
                <a:cs typeface="Consolas" panose="020B0609020204030204" pitchFamily="49" charset="0"/>
              </a:rPr>
              <a:t>0xDD</a:t>
            </a:r>
          </a:p>
        </p:txBody>
      </p:sp>
      <p:sp>
        <p:nvSpPr>
          <p:cNvPr id="11" name="Rectangle 10">
            <a:extLst>
              <a:ext uri="{FF2B5EF4-FFF2-40B4-BE49-F238E27FC236}">
                <a16:creationId xmlns:a16="http://schemas.microsoft.com/office/drawing/2014/main" id="{5F0CD4B8-855E-9742-A619-96A3C27C1914}"/>
              </a:ext>
            </a:extLst>
          </p:cNvPr>
          <p:cNvSpPr/>
          <p:nvPr/>
        </p:nvSpPr>
        <p:spPr>
          <a:xfrm>
            <a:off x="7904303" y="4396127"/>
            <a:ext cx="1293928" cy="400110"/>
          </a:xfrm>
          <a:prstGeom prst="rect">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pl-PL" sz="2000" b="1" dirty="0">
                <a:solidFill>
                  <a:srgbClr val="0432FF"/>
                </a:solidFill>
                <a:latin typeface="Consolas" panose="020B0609020204030204" pitchFamily="49" charset="0"/>
                <a:cs typeface="Consolas" panose="020B0609020204030204" pitchFamily="49" charset="0"/>
              </a:rPr>
              <a:t>0xCA</a:t>
            </a:r>
          </a:p>
        </p:txBody>
      </p:sp>
      <p:sp>
        <p:nvSpPr>
          <p:cNvPr id="12" name="Rectangle 11">
            <a:extLst>
              <a:ext uri="{FF2B5EF4-FFF2-40B4-BE49-F238E27FC236}">
                <a16:creationId xmlns:a16="http://schemas.microsoft.com/office/drawing/2014/main" id="{990F9E7A-04A0-BF44-A0A3-910DCF0203F4}"/>
              </a:ext>
            </a:extLst>
          </p:cNvPr>
          <p:cNvSpPr/>
          <p:nvPr/>
        </p:nvSpPr>
        <p:spPr>
          <a:xfrm>
            <a:off x="7902808" y="4765013"/>
            <a:ext cx="1298880" cy="400110"/>
          </a:xfrm>
          <a:prstGeom prst="rect">
            <a:avLst/>
          </a:prstGeom>
          <a:solidFill>
            <a:schemeClr val="bg1">
              <a:lumMod val="95000"/>
            </a:schemeClr>
          </a:solidFill>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pl-PL" sz="2000" b="1" dirty="0">
                <a:solidFill>
                  <a:srgbClr val="0432FF"/>
                </a:solidFill>
                <a:latin typeface="Consolas" panose="020B0609020204030204" pitchFamily="49" charset="0"/>
                <a:cs typeface="Consolas" panose="020B0609020204030204" pitchFamily="49" charset="0"/>
              </a:rPr>
              <a:t>0xFE</a:t>
            </a:r>
          </a:p>
        </p:txBody>
      </p:sp>
      <p:cxnSp>
        <p:nvCxnSpPr>
          <p:cNvPr id="13" name="Straight Connector 12">
            <a:extLst>
              <a:ext uri="{FF2B5EF4-FFF2-40B4-BE49-F238E27FC236}">
                <a16:creationId xmlns:a16="http://schemas.microsoft.com/office/drawing/2014/main" id="{432CAB6F-EFB0-5B46-A7BE-0EB039ABD15D}"/>
              </a:ext>
            </a:extLst>
          </p:cNvPr>
          <p:cNvCxnSpPr>
            <a:cxnSpLocks/>
          </p:cNvCxnSpPr>
          <p:nvPr/>
        </p:nvCxnSpPr>
        <p:spPr>
          <a:xfrm>
            <a:off x="7903687" y="1958985"/>
            <a:ext cx="0" cy="345459"/>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D0A8E3E-7814-D840-AA34-24D8809274A3}"/>
              </a:ext>
            </a:extLst>
          </p:cNvPr>
          <p:cNvCxnSpPr>
            <a:cxnSpLocks/>
            <a:stCxn id="17" idx="3"/>
            <a:endCxn id="5" idx="3"/>
          </p:cNvCxnSpPr>
          <p:nvPr/>
        </p:nvCxnSpPr>
        <p:spPr>
          <a:xfrm>
            <a:off x="9205218" y="1752375"/>
            <a:ext cx="0" cy="634007"/>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77579B26-E674-0446-9981-1BF45CDE5CD8}"/>
              </a:ext>
            </a:extLst>
          </p:cNvPr>
          <p:cNvCxnSpPr>
            <a:cxnSpLocks/>
          </p:cNvCxnSpPr>
          <p:nvPr/>
        </p:nvCxnSpPr>
        <p:spPr>
          <a:xfrm flipH="1">
            <a:off x="7903226" y="4949767"/>
            <a:ext cx="620" cy="589402"/>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63C0350-1DFD-924A-8767-469B2AAB28F8}"/>
              </a:ext>
            </a:extLst>
          </p:cNvPr>
          <p:cNvCxnSpPr>
            <a:cxnSpLocks/>
          </p:cNvCxnSpPr>
          <p:nvPr/>
        </p:nvCxnSpPr>
        <p:spPr>
          <a:xfrm flipH="1">
            <a:off x="9205218" y="5082121"/>
            <a:ext cx="1" cy="228406"/>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 name="Freeform 16">
            <a:extLst>
              <a:ext uri="{FF2B5EF4-FFF2-40B4-BE49-F238E27FC236}">
                <a16:creationId xmlns:a16="http://schemas.microsoft.com/office/drawing/2014/main" id="{DB38BACA-B486-B74B-80EC-5755B3906612}"/>
              </a:ext>
            </a:extLst>
          </p:cNvPr>
          <p:cNvSpPr/>
          <p:nvPr/>
        </p:nvSpPr>
        <p:spPr>
          <a:xfrm>
            <a:off x="7919343" y="1748668"/>
            <a:ext cx="1285875" cy="213783"/>
          </a:xfrm>
          <a:custGeom>
            <a:avLst/>
            <a:gdLst>
              <a:gd name="connsiteX0" fmla="*/ 0 w 1285875"/>
              <a:gd name="connsiteY0" fmla="*/ 365125 h 366183"/>
              <a:gd name="connsiteX1" fmla="*/ 428625 w 1285875"/>
              <a:gd name="connsiteY1" fmla="*/ 0 h 366183"/>
              <a:gd name="connsiteX2" fmla="*/ 885825 w 1285875"/>
              <a:gd name="connsiteY2" fmla="*/ 365125 h 366183"/>
              <a:gd name="connsiteX3" fmla="*/ 1285875 w 1285875"/>
              <a:gd name="connsiteY3" fmla="*/ 6350 h 366183"/>
            </a:gdLst>
            <a:ahLst/>
            <a:cxnLst>
              <a:cxn ang="0">
                <a:pos x="connsiteX0" y="connsiteY0"/>
              </a:cxn>
              <a:cxn ang="0">
                <a:pos x="connsiteX1" y="connsiteY1"/>
              </a:cxn>
              <a:cxn ang="0">
                <a:pos x="connsiteX2" y="connsiteY2"/>
              </a:cxn>
              <a:cxn ang="0">
                <a:pos x="connsiteX3" y="connsiteY3"/>
              </a:cxn>
            </a:cxnLst>
            <a:rect l="l" t="t" r="r" b="b"/>
            <a:pathLst>
              <a:path w="1285875" h="366183">
                <a:moveTo>
                  <a:pt x="0" y="365125"/>
                </a:moveTo>
                <a:cubicBezTo>
                  <a:pt x="140494" y="182562"/>
                  <a:pt x="280988" y="0"/>
                  <a:pt x="428625" y="0"/>
                </a:cubicBezTo>
                <a:cubicBezTo>
                  <a:pt x="576262" y="0"/>
                  <a:pt x="742950" y="364067"/>
                  <a:pt x="885825" y="365125"/>
                </a:cubicBezTo>
                <a:cubicBezTo>
                  <a:pt x="1028700" y="366183"/>
                  <a:pt x="1233488" y="58737"/>
                  <a:pt x="1285875" y="6350"/>
                </a:cubicBezTo>
              </a:path>
            </a:pathLst>
          </a:cu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solidFill>
                <a:srgbClr val="941100"/>
              </a:solidFill>
              <a:latin typeface="Consolas" panose="020B0609020204030204" pitchFamily="49" charset="0"/>
              <a:cs typeface="Consolas" panose="020B0609020204030204" pitchFamily="49" charset="0"/>
            </a:endParaRPr>
          </a:p>
        </p:txBody>
      </p:sp>
      <p:sp>
        <p:nvSpPr>
          <p:cNvPr id="18" name="Freeform 17">
            <a:extLst>
              <a:ext uri="{FF2B5EF4-FFF2-40B4-BE49-F238E27FC236}">
                <a16:creationId xmlns:a16="http://schemas.microsoft.com/office/drawing/2014/main" id="{FE86D8A0-E868-4D4E-926F-17CBDCFAD6CB}"/>
              </a:ext>
            </a:extLst>
          </p:cNvPr>
          <p:cNvSpPr/>
          <p:nvPr/>
        </p:nvSpPr>
        <p:spPr>
          <a:xfrm>
            <a:off x="7915818" y="5310527"/>
            <a:ext cx="1285875" cy="213783"/>
          </a:xfrm>
          <a:custGeom>
            <a:avLst/>
            <a:gdLst>
              <a:gd name="connsiteX0" fmla="*/ 0 w 1285875"/>
              <a:gd name="connsiteY0" fmla="*/ 365125 h 366183"/>
              <a:gd name="connsiteX1" fmla="*/ 428625 w 1285875"/>
              <a:gd name="connsiteY1" fmla="*/ 0 h 366183"/>
              <a:gd name="connsiteX2" fmla="*/ 885825 w 1285875"/>
              <a:gd name="connsiteY2" fmla="*/ 365125 h 366183"/>
              <a:gd name="connsiteX3" fmla="*/ 1285875 w 1285875"/>
              <a:gd name="connsiteY3" fmla="*/ 6350 h 366183"/>
            </a:gdLst>
            <a:ahLst/>
            <a:cxnLst>
              <a:cxn ang="0">
                <a:pos x="connsiteX0" y="connsiteY0"/>
              </a:cxn>
              <a:cxn ang="0">
                <a:pos x="connsiteX1" y="connsiteY1"/>
              </a:cxn>
              <a:cxn ang="0">
                <a:pos x="connsiteX2" y="connsiteY2"/>
              </a:cxn>
              <a:cxn ang="0">
                <a:pos x="connsiteX3" y="connsiteY3"/>
              </a:cxn>
            </a:cxnLst>
            <a:rect l="l" t="t" r="r" b="b"/>
            <a:pathLst>
              <a:path w="1285875" h="366183">
                <a:moveTo>
                  <a:pt x="0" y="365125"/>
                </a:moveTo>
                <a:cubicBezTo>
                  <a:pt x="140494" y="182562"/>
                  <a:pt x="280988" y="0"/>
                  <a:pt x="428625" y="0"/>
                </a:cubicBezTo>
                <a:cubicBezTo>
                  <a:pt x="576262" y="0"/>
                  <a:pt x="742950" y="364067"/>
                  <a:pt x="885825" y="365125"/>
                </a:cubicBezTo>
                <a:cubicBezTo>
                  <a:pt x="1028700" y="366183"/>
                  <a:pt x="1233488" y="58737"/>
                  <a:pt x="1285875" y="6350"/>
                </a:cubicBezTo>
              </a:path>
            </a:pathLst>
          </a:cu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latin typeface="Consolas" panose="020B0609020204030204" pitchFamily="49" charset="0"/>
              <a:cs typeface="Consolas" panose="020B0609020204030204" pitchFamily="49" charset="0"/>
            </a:endParaRPr>
          </a:p>
        </p:txBody>
      </p:sp>
      <p:sp>
        <p:nvSpPr>
          <p:cNvPr id="37" name="TextBox 36">
            <a:extLst>
              <a:ext uri="{FF2B5EF4-FFF2-40B4-BE49-F238E27FC236}">
                <a16:creationId xmlns:a16="http://schemas.microsoft.com/office/drawing/2014/main" id="{606505C9-5B59-AC4C-A98C-B62BB8F1C311}"/>
              </a:ext>
            </a:extLst>
          </p:cNvPr>
          <p:cNvSpPr txBox="1"/>
          <p:nvPr/>
        </p:nvSpPr>
        <p:spPr>
          <a:xfrm>
            <a:off x="8037151" y="1255943"/>
            <a:ext cx="1082348" cy="338554"/>
          </a:xfrm>
          <a:prstGeom prst="rect">
            <a:avLst/>
          </a:prstGeom>
          <a:noFill/>
        </p:spPr>
        <p:txBody>
          <a:bodyPr wrap="none" rtlCol="0">
            <a:spAutoFit/>
          </a:bodyPr>
          <a:lstStyle/>
          <a:p>
            <a:r>
              <a:rPr lang="en-US" sz="1600" b="1" dirty="0">
                <a:solidFill>
                  <a:srgbClr val="941100"/>
                </a:solidFill>
                <a:latin typeface="Consolas" panose="020B0609020204030204" pitchFamily="49" charset="0"/>
                <a:cs typeface="Consolas" panose="020B0609020204030204" pitchFamily="49" charset="0"/>
              </a:rPr>
              <a:t>Contents</a:t>
            </a:r>
          </a:p>
        </p:txBody>
      </p:sp>
      <p:sp>
        <p:nvSpPr>
          <p:cNvPr id="38" name="Rectangle 37">
            <a:extLst>
              <a:ext uri="{FF2B5EF4-FFF2-40B4-BE49-F238E27FC236}">
                <a16:creationId xmlns:a16="http://schemas.microsoft.com/office/drawing/2014/main" id="{F51A761D-C2A5-1147-B386-0116BDC9013E}"/>
              </a:ext>
            </a:extLst>
          </p:cNvPr>
          <p:cNvSpPr/>
          <p:nvPr/>
        </p:nvSpPr>
        <p:spPr>
          <a:xfrm>
            <a:off x="9409074" y="1268158"/>
            <a:ext cx="970137" cy="338554"/>
          </a:xfrm>
          <a:prstGeom prst="rect">
            <a:avLst/>
          </a:prstGeom>
        </p:spPr>
        <p:txBody>
          <a:bodyPr wrap="none">
            <a:spAutoFit/>
          </a:bodyPr>
          <a:lstStyle/>
          <a:p>
            <a:pPr algn="ctr"/>
            <a:r>
              <a:rPr lang="en-US" sz="1600" b="1" dirty="0">
                <a:solidFill>
                  <a:srgbClr val="0070C0"/>
                </a:solidFill>
                <a:latin typeface="Consolas" panose="020B0609020204030204" pitchFamily="49" charset="0"/>
                <a:cs typeface="Consolas" panose="020B0609020204030204" pitchFamily="49" charset="0"/>
              </a:rPr>
              <a:t>Address</a:t>
            </a:r>
          </a:p>
        </p:txBody>
      </p:sp>
      <p:grpSp>
        <p:nvGrpSpPr>
          <p:cNvPr id="47" name="Group 46">
            <a:extLst>
              <a:ext uri="{FF2B5EF4-FFF2-40B4-BE49-F238E27FC236}">
                <a16:creationId xmlns:a16="http://schemas.microsoft.com/office/drawing/2014/main" id="{AF3EEBCB-4378-354B-9871-F484ACFCF5BC}"/>
              </a:ext>
            </a:extLst>
          </p:cNvPr>
          <p:cNvGrpSpPr/>
          <p:nvPr/>
        </p:nvGrpSpPr>
        <p:grpSpPr>
          <a:xfrm>
            <a:off x="9831694" y="1732234"/>
            <a:ext cx="62449" cy="331229"/>
            <a:chOff x="8829642" y="2133600"/>
            <a:chExt cx="85758" cy="413491"/>
          </a:xfrm>
          <a:solidFill>
            <a:schemeClr val="tx2">
              <a:lumMod val="60000"/>
              <a:lumOff val="40000"/>
            </a:schemeClr>
          </a:solidFill>
        </p:grpSpPr>
        <p:sp>
          <p:nvSpPr>
            <p:cNvPr id="44" name="Oval 43">
              <a:extLst>
                <a:ext uri="{FF2B5EF4-FFF2-40B4-BE49-F238E27FC236}">
                  <a16:creationId xmlns:a16="http://schemas.microsoft.com/office/drawing/2014/main" id="{A68C6F4B-6180-EE46-90B1-03CE1F16B9FE}"/>
                </a:ext>
              </a:extLst>
            </p:cNvPr>
            <p:cNvSpPr/>
            <p:nvPr/>
          </p:nvSpPr>
          <p:spPr>
            <a:xfrm>
              <a:off x="8829642" y="2133600"/>
              <a:ext cx="85758" cy="761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45" name="Oval 44">
              <a:extLst>
                <a:ext uri="{FF2B5EF4-FFF2-40B4-BE49-F238E27FC236}">
                  <a16:creationId xmlns:a16="http://schemas.microsoft.com/office/drawing/2014/main" id="{53525480-1903-8D4F-9A4D-473685EDC2C0}"/>
                </a:ext>
              </a:extLst>
            </p:cNvPr>
            <p:cNvSpPr/>
            <p:nvPr/>
          </p:nvSpPr>
          <p:spPr>
            <a:xfrm>
              <a:off x="8829642" y="2299600"/>
              <a:ext cx="85758" cy="761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46" name="Oval 45">
              <a:extLst>
                <a:ext uri="{FF2B5EF4-FFF2-40B4-BE49-F238E27FC236}">
                  <a16:creationId xmlns:a16="http://schemas.microsoft.com/office/drawing/2014/main" id="{A4B07365-10BF-2A4C-84D2-C856A25259C7}"/>
                </a:ext>
              </a:extLst>
            </p:cNvPr>
            <p:cNvSpPr/>
            <p:nvPr/>
          </p:nvSpPr>
          <p:spPr>
            <a:xfrm>
              <a:off x="8829642" y="2470892"/>
              <a:ext cx="85758" cy="761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grpSp>
      <p:grpSp>
        <p:nvGrpSpPr>
          <p:cNvPr id="52" name="Group 51">
            <a:extLst>
              <a:ext uri="{FF2B5EF4-FFF2-40B4-BE49-F238E27FC236}">
                <a16:creationId xmlns:a16="http://schemas.microsoft.com/office/drawing/2014/main" id="{925AAA60-F0FD-B44A-BA58-6205AE20CD22}"/>
              </a:ext>
            </a:extLst>
          </p:cNvPr>
          <p:cNvGrpSpPr/>
          <p:nvPr/>
        </p:nvGrpSpPr>
        <p:grpSpPr>
          <a:xfrm>
            <a:off x="9894143" y="5336027"/>
            <a:ext cx="62449" cy="331229"/>
            <a:chOff x="8829642" y="2133600"/>
            <a:chExt cx="85758" cy="413491"/>
          </a:xfrm>
          <a:solidFill>
            <a:schemeClr val="tx2">
              <a:lumMod val="60000"/>
              <a:lumOff val="40000"/>
            </a:schemeClr>
          </a:solidFill>
        </p:grpSpPr>
        <p:sp>
          <p:nvSpPr>
            <p:cNvPr id="53" name="Oval 52">
              <a:extLst>
                <a:ext uri="{FF2B5EF4-FFF2-40B4-BE49-F238E27FC236}">
                  <a16:creationId xmlns:a16="http://schemas.microsoft.com/office/drawing/2014/main" id="{5FE61C74-F9BA-EE4D-A6A5-D8848B00E92E}"/>
                </a:ext>
              </a:extLst>
            </p:cNvPr>
            <p:cNvSpPr/>
            <p:nvPr/>
          </p:nvSpPr>
          <p:spPr>
            <a:xfrm>
              <a:off x="8829642" y="2133600"/>
              <a:ext cx="85758" cy="761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54" name="Oval 53">
              <a:extLst>
                <a:ext uri="{FF2B5EF4-FFF2-40B4-BE49-F238E27FC236}">
                  <a16:creationId xmlns:a16="http://schemas.microsoft.com/office/drawing/2014/main" id="{B93A028B-C139-AE4C-BBFC-2E2EE99146BA}"/>
                </a:ext>
              </a:extLst>
            </p:cNvPr>
            <p:cNvSpPr/>
            <p:nvPr/>
          </p:nvSpPr>
          <p:spPr>
            <a:xfrm>
              <a:off x="8829642" y="2299600"/>
              <a:ext cx="85758" cy="761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55" name="Oval 54">
              <a:extLst>
                <a:ext uri="{FF2B5EF4-FFF2-40B4-BE49-F238E27FC236}">
                  <a16:creationId xmlns:a16="http://schemas.microsoft.com/office/drawing/2014/main" id="{EDBD5302-B571-FF48-9EAC-AA44C0F3E5AF}"/>
                </a:ext>
              </a:extLst>
            </p:cNvPr>
            <p:cNvSpPr/>
            <p:nvPr/>
          </p:nvSpPr>
          <p:spPr>
            <a:xfrm>
              <a:off x="8829642" y="2470892"/>
              <a:ext cx="85758" cy="761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grpSp>
      <p:sp>
        <p:nvSpPr>
          <p:cNvPr id="39" name="TextBox 38">
            <a:extLst>
              <a:ext uri="{FF2B5EF4-FFF2-40B4-BE49-F238E27FC236}">
                <a16:creationId xmlns:a16="http://schemas.microsoft.com/office/drawing/2014/main" id="{9814E740-BEDC-A94D-826F-8C54EA3A95EB}"/>
              </a:ext>
            </a:extLst>
          </p:cNvPr>
          <p:cNvSpPr txBox="1"/>
          <p:nvPr/>
        </p:nvSpPr>
        <p:spPr>
          <a:xfrm>
            <a:off x="8620442" y="5897779"/>
            <a:ext cx="1285875" cy="369332"/>
          </a:xfrm>
          <a:prstGeom prst="rect">
            <a:avLst/>
          </a:prstGeom>
          <a:noFill/>
        </p:spPr>
        <p:txBody>
          <a:bodyPr wrap="square" rtlCol="0">
            <a:spAutoFit/>
          </a:bodyPr>
          <a:lstStyle/>
          <a:p>
            <a:pPr algn="ctr"/>
            <a:r>
              <a:rPr lang="en-US" dirty="0"/>
              <a:t>Memory</a:t>
            </a:r>
          </a:p>
        </p:txBody>
      </p:sp>
      <p:sp>
        <p:nvSpPr>
          <p:cNvPr id="50" name="Rectangle 49">
            <a:extLst>
              <a:ext uri="{FF2B5EF4-FFF2-40B4-BE49-F238E27FC236}">
                <a16:creationId xmlns:a16="http://schemas.microsoft.com/office/drawing/2014/main" id="{24C0E9DA-7AC1-9D4E-A3F2-517E1DA2D04E}"/>
              </a:ext>
            </a:extLst>
          </p:cNvPr>
          <p:cNvSpPr/>
          <p:nvPr/>
        </p:nvSpPr>
        <p:spPr>
          <a:xfrm>
            <a:off x="816864" y="1143000"/>
            <a:ext cx="4742752" cy="47415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3B1DD5A5-3476-CB4C-89B6-93098584A7F6}"/>
              </a:ext>
            </a:extLst>
          </p:cNvPr>
          <p:cNvSpPr txBox="1"/>
          <p:nvPr/>
        </p:nvSpPr>
        <p:spPr>
          <a:xfrm>
            <a:off x="2255044" y="5891500"/>
            <a:ext cx="1676400" cy="369332"/>
          </a:xfrm>
          <a:prstGeom prst="rect">
            <a:avLst/>
          </a:prstGeom>
          <a:noFill/>
        </p:spPr>
        <p:txBody>
          <a:bodyPr wrap="square" rtlCol="0">
            <a:spAutoFit/>
          </a:bodyPr>
          <a:lstStyle/>
          <a:p>
            <a:pPr algn="ctr"/>
            <a:r>
              <a:rPr lang="en-US" dirty="0"/>
              <a:t>Processor Core</a:t>
            </a:r>
          </a:p>
        </p:txBody>
      </p:sp>
      <p:graphicFrame>
        <p:nvGraphicFramePr>
          <p:cNvPr id="42" name="Table 42">
            <a:extLst>
              <a:ext uri="{FF2B5EF4-FFF2-40B4-BE49-F238E27FC236}">
                <a16:creationId xmlns:a16="http://schemas.microsoft.com/office/drawing/2014/main" id="{F339DDBB-7045-0F46-BAD8-479B0C44B4AE}"/>
              </a:ext>
            </a:extLst>
          </p:cNvPr>
          <p:cNvGraphicFramePr>
            <a:graphicFrameLocks noGrp="1"/>
          </p:cNvGraphicFramePr>
          <p:nvPr/>
        </p:nvGraphicFramePr>
        <p:xfrm>
          <a:off x="3093243" y="1871576"/>
          <a:ext cx="2236535" cy="2992120"/>
        </p:xfrm>
        <a:graphic>
          <a:graphicData uri="http://schemas.openxmlformats.org/drawingml/2006/table">
            <a:tbl>
              <a:tblPr firstRow="1" bandRow="1">
                <a:tableStyleId>{5C22544A-7EE6-4342-B048-85BDC9FD1C3A}</a:tableStyleId>
              </a:tblPr>
              <a:tblGrid>
                <a:gridCol w="640557">
                  <a:extLst>
                    <a:ext uri="{9D8B030D-6E8A-4147-A177-3AD203B41FA5}">
                      <a16:colId xmlns:a16="http://schemas.microsoft.com/office/drawing/2014/main" val="506120515"/>
                    </a:ext>
                  </a:extLst>
                </a:gridCol>
                <a:gridCol w="1595978">
                  <a:extLst>
                    <a:ext uri="{9D8B030D-6E8A-4147-A177-3AD203B41FA5}">
                      <a16:colId xmlns:a16="http://schemas.microsoft.com/office/drawing/2014/main" val="997357635"/>
                    </a:ext>
                  </a:extLst>
                </a:gridCol>
              </a:tblGrid>
              <a:tr h="370840">
                <a:tc>
                  <a:txBody>
                    <a:bodyPr/>
                    <a:lstStyle/>
                    <a:p>
                      <a:pPr algn="ctr"/>
                      <a:r>
                        <a:rPr lang="en-US" b="0" dirty="0">
                          <a:solidFill>
                            <a:schemeClr val="tx1"/>
                          </a:solidFill>
                          <a:latin typeface="Consolas" panose="020B0609020204030204" pitchFamily="49" charset="0"/>
                          <a:cs typeface="Consolas" panose="020B0609020204030204" pitchFamily="49" charset="0"/>
                        </a:rPr>
                        <a:t>r0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rgbClr val="FF0000"/>
                          </a:solidFill>
                          <a:latin typeface="Consolas" panose="020B0609020204030204" pitchFamily="49" charset="0"/>
                          <a:cs typeface="Consolas" panose="020B0609020204030204" pitchFamily="49" charset="0"/>
                        </a:rPr>
                        <a:t>0x20000000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8213683"/>
                  </a:ext>
                </a:extLst>
              </a:tr>
              <a:tr h="370840">
                <a:tc>
                  <a:txBody>
                    <a:bodyPr/>
                    <a:lstStyle/>
                    <a:p>
                      <a:pPr algn="ctr"/>
                      <a:r>
                        <a:rPr lang="en-US" b="0" dirty="0">
                          <a:solidFill>
                            <a:schemeClr val="tx1"/>
                          </a:solidFill>
                          <a:latin typeface="Consolas" panose="020B0609020204030204" pitchFamily="49" charset="0"/>
                          <a:cs typeface="Consolas" panose="020B0609020204030204" pitchFamily="49" charset="0"/>
                        </a:rPr>
                        <a:t>r1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9393827"/>
                  </a:ext>
                </a:extLst>
              </a:tr>
              <a:tr h="370840">
                <a:tc>
                  <a:txBody>
                    <a:bodyPr/>
                    <a:lstStyle/>
                    <a:p>
                      <a:pPr algn="ctr"/>
                      <a:r>
                        <a:rPr lang="en-US" b="0" dirty="0">
                          <a:solidFill>
                            <a:schemeClr val="tx1"/>
                          </a:solidFill>
                          <a:latin typeface="Consolas" panose="020B0609020204030204" pitchFamily="49" charset="0"/>
                          <a:cs typeface="Consolas" panose="020B0609020204030204" pitchFamily="49" charset="0"/>
                        </a:rPr>
                        <a:t>r2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1403966"/>
                  </a:ext>
                </a:extLst>
              </a:tr>
              <a:tr h="370840">
                <a:tc>
                  <a:txBody>
                    <a:bodyPr/>
                    <a:lstStyle/>
                    <a:p>
                      <a:pPr algn="ctr"/>
                      <a:r>
                        <a:rPr lang="en-US" b="0" dirty="0">
                          <a:solidFill>
                            <a:schemeClr val="tx1"/>
                          </a:solidFill>
                          <a:latin typeface="Consolas" panose="020B0609020204030204" pitchFamily="49" charset="0"/>
                          <a:cs typeface="Consolas" panose="020B0609020204030204" pitchFamily="49" charset="0"/>
                        </a:rPr>
                        <a:t>r3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1"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376092"/>
                  </a:ext>
                </a:extLst>
              </a:tr>
              <a:tr h="1112520">
                <a:tc>
                  <a:txBody>
                    <a:bodyPr/>
                    <a:lstStyle/>
                    <a:p>
                      <a:pPr algn="ctr"/>
                      <a:r>
                        <a:rPr lang="en-US" b="0" dirty="0">
                          <a:solidFill>
                            <a:schemeClr val="tx1"/>
                          </a:solidFill>
                          <a:latin typeface="Consolas" panose="020B0609020204030204" pitchFamily="49" charset="0"/>
                          <a:cs typeface="Consolas" panose="020B0609020204030204" pitchFamily="49" charset="0"/>
                        </a:rPr>
                        <a:t>.</a:t>
                      </a:r>
                    </a:p>
                    <a:p>
                      <a:pPr algn="ctr"/>
                      <a:r>
                        <a:rPr lang="en-US" b="0" dirty="0">
                          <a:solidFill>
                            <a:schemeClr val="tx1"/>
                          </a:solidFill>
                          <a:latin typeface="Consolas" panose="020B0609020204030204" pitchFamily="49" charset="0"/>
                          <a:cs typeface="Consolas" panose="020B0609020204030204" pitchFamily="49" charset="0"/>
                        </a:rPr>
                        <a:t>.</a:t>
                      </a:r>
                    </a:p>
                    <a:p>
                      <a:pPr algn="ctr"/>
                      <a:r>
                        <a:rPr lang="en-US" b="0" dirty="0">
                          <a:solidFill>
                            <a:schemeClr val="tx1"/>
                          </a:solidFill>
                          <a:latin typeface="Consolas" panose="020B0609020204030204" pitchFamily="49" charset="0"/>
                          <a:cs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latin typeface="Consolas" panose="020B0609020204030204" pitchFamily="49" charset="0"/>
                          <a:cs typeface="Consolas" panose="020B0609020204030204" pitchFamily="49" charset="0"/>
                        </a:rPr>
                        <a:t>.</a:t>
                      </a:r>
                    </a:p>
                    <a:p>
                      <a:pPr algn="ctr"/>
                      <a:r>
                        <a:rPr lang="en-US" b="0" dirty="0">
                          <a:solidFill>
                            <a:schemeClr val="tx1"/>
                          </a:solidFill>
                          <a:latin typeface="Consolas" panose="020B0609020204030204" pitchFamily="49" charset="0"/>
                          <a:cs typeface="Consolas" panose="020B0609020204030204" pitchFamily="49" charset="0"/>
                        </a:rPr>
                        <a:t>.</a:t>
                      </a:r>
                    </a:p>
                    <a:p>
                      <a:pPr algn="ctr"/>
                      <a:r>
                        <a:rPr lang="en-US" b="0" dirty="0">
                          <a:solidFill>
                            <a:schemeClr val="tx1"/>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9709315"/>
                  </a:ext>
                </a:extLst>
              </a:tr>
              <a:tr h="370840">
                <a:tc>
                  <a:txBody>
                    <a:bodyPr/>
                    <a:lstStyle/>
                    <a:p>
                      <a:pPr algn="ctr"/>
                      <a:r>
                        <a:rPr lang="en-US" b="0" dirty="0">
                          <a:solidFill>
                            <a:schemeClr val="tx1"/>
                          </a:solidFill>
                          <a:latin typeface="Consolas" panose="020B0609020204030204" pitchFamily="49" charset="0"/>
                          <a:cs typeface="Consolas" panose="020B0609020204030204" pitchFamily="49" charset="0"/>
                        </a:rPr>
                        <a:t>r15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2888870"/>
                  </a:ext>
                </a:extLst>
              </a:tr>
            </a:tbl>
          </a:graphicData>
        </a:graphic>
      </p:graphicFrame>
      <p:grpSp>
        <p:nvGrpSpPr>
          <p:cNvPr id="66" name="Group 65">
            <a:extLst>
              <a:ext uri="{FF2B5EF4-FFF2-40B4-BE49-F238E27FC236}">
                <a16:creationId xmlns:a16="http://schemas.microsoft.com/office/drawing/2014/main" id="{86CCDF35-890F-0241-85E6-80B5C71BDE1C}"/>
              </a:ext>
            </a:extLst>
          </p:cNvPr>
          <p:cNvGrpSpPr/>
          <p:nvPr/>
        </p:nvGrpSpPr>
        <p:grpSpPr>
          <a:xfrm>
            <a:off x="1062404" y="2317905"/>
            <a:ext cx="1679922" cy="2224113"/>
            <a:chOff x="2898206" y="1886166"/>
            <a:chExt cx="1679922" cy="2224113"/>
          </a:xfrm>
        </p:grpSpPr>
        <p:cxnSp>
          <p:nvCxnSpPr>
            <p:cNvPr id="67" name="Straight Connector 66">
              <a:extLst>
                <a:ext uri="{FF2B5EF4-FFF2-40B4-BE49-F238E27FC236}">
                  <a16:creationId xmlns:a16="http://schemas.microsoft.com/office/drawing/2014/main" id="{282B491A-5433-7940-8132-4E1B87FF8F5F}"/>
                </a:ext>
              </a:extLst>
            </p:cNvPr>
            <p:cNvCxnSpPr>
              <a:cxnSpLocks/>
            </p:cNvCxnSpPr>
            <p:nvPr/>
          </p:nvCxnSpPr>
          <p:spPr>
            <a:xfrm>
              <a:off x="3297789" y="2342915"/>
              <a:ext cx="6018" cy="129919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3479257-8D07-BE43-B451-F3B65F32B9A4}"/>
                </a:ext>
              </a:extLst>
            </p:cNvPr>
            <p:cNvCxnSpPr>
              <a:cxnSpLocks/>
            </p:cNvCxnSpPr>
            <p:nvPr/>
          </p:nvCxnSpPr>
          <p:spPr>
            <a:xfrm>
              <a:off x="4166399" y="1886166"/>
              <a:ext cx="0" cy="95942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0DE9F95-979C-674D-B170-3E5E8718F5A0}"/>
                </a:ext>
              </a:extLst>
            </p:cNvPr>
            <p:cNvCxnSpPr>
              <a:cxnSpLocks/>
            </p:cNvCxnSpPr>
            <p:nvPr/>
          </p:nvCxnSpPr>
          <p:spPr>
            <a:xfrm flipV="1">
              <a:off x="3297789" y="1886166"/>
              <a:ext cx="868610" cy="46816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FDCEA01-A995-674B-BE0F-F7645FE888BF}"/>
                </a:ext>
              </a:extLst>
            </p:cNvPr>
            <p:cNvCxnSpPr>
              <a:cxnSpLocks/>
            </p:cNvCxnSpPr>
            <p:nvPr/>
          </p:nvCxnSpPr>
          <p:spPr>
            <a:xfrm>
              <a:off x="3297789" y="3642112"/>
              <a:ext cx="868610" cy="46816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625431C-950B-AB41-9AFA-D543D2F8DCA9}"/>
                </a:ext>
              </a:extLst>
            </p:cNvPr>
            <p:cNvCxnSpPr>
              <a:cxnSpLocks/>
            </p:cNvCxnSpPr>
            <p:nvPr/>
          </p:nvCxnSpPr>
          <p:spPr>
            <a:xfrm flipV="1">
              <a:off x="3884494" y="2845587"/>
              <a:ext cx="281905" cy="17549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8879617-06AF-5842-BF2E-54D22E6E684E}"/>
                </a:ext>
              </a:extLst>
            </p:cNvPr>
            <p:cNvCxnSpPr>
              <a:cxnSpLocks/>
            </p:cNvCxnSpPr>
            <p:nvPr/>
          </p:nvCxnSpPr>
          <p:spPr>
            <a:xfrm>
              <a:off x="3884494" y="3021082"/>
              <a:ext cx="281904" cy="17549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A7915AE-FE54-A243-97A4-B47BCDEEC9AC}"/>
                </a:ext>
              </a:extLst>
            </p:cNvPr>
            <p:cNvCxnSpPr>
              <a:cxnSpLocks/>
            </p:cNvCxnSpPr>
            <p:nvPr/>
          </p:nvCxnSpPr>
          <p:spPr>
            <a:xfrm>
              <a:off x="4166398" y="3196579"/>
              <a:ext cx="0" cy="9137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A8DA503-877F-5847-937C-BA4A2E017EA4}"/>
                </a:ext>
              </a:extLst>
            </p:cNvPr>
            <p:cNvCxnSpPr>
              <a:cxnSpLocks/>
            </p:cNvCxnSpPr>
            <p:nvPr/>
          </p:nvCxnSpPr>
          <p:spPr>
            <a:xfrm>
              <a:off x="4172526" y="3626262"/>
              <a:ext cx="405602" cy="3821"/>
            </a:xfrm>
            <a:prstGeom prst="line">
              <a:avLst/>
            </a:prstGeom>
            <a:ln w="12700">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36CEECB-7B54-8348-A5ED-533BE7AF9CAD}"/>
                </a:ext>
              </a:extLst>
            </p:cNvPr>
            <p:cNvCxnSpPr>
              <a:cxnSpLocks/>
            </p:cNvCxnSpPr>
            <p:nvPr/>
          </p:nvCxnSpPr>
          <p:spPr>
            <a:xfrm>
              <a:off x="4166398" y="2362055"/>
              <a:ext cx="405602" cy="3821"/>
            </a:xfrm>
            <a:prstGeom prst="line">
              <a:avLst/>
            </a:prstGeom>
            <a:ln w="12700">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99C7E55-BC23-1B4B-A687-51803E780C20}"/>
                </a:ext>
              </a:extLst>
            </p:cNvPr>
            <p:cNvCxnSpPr>
              <a:cxnSpLocks/>
            </p:cNvCxnSpPr>
            <p:nvPr/>
          </p:nvCxnSpPr>
          <p:spPr>
            <a:xfrm>
              <a:off x="2898206" y="3019171"/>
              <a:ext cx="405602" cy="3821"/>
            </a:xfrm>
            <a:prstGeom prst="line">
              <a:avLst/>
            </a:prstGeom>
            <a:ln w="12700">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BE3EA2F4-8FCF-2E4E-BECF-DFC6C2583B46}"/>
              </a:ext>
            </a:extLst>
          </p:cNvPr>
          <p:cNvSpPr txBox="1"/>
          <p:nvPr/>
        </p:nvSpPr>
        <p:spPr>
          <a:xfrm>
            <a:off x="1497253" y="2936975"/>
            <a:ext cx="715345" cy="369332"/>
          </a:xfrm>
          <a:prstGeom prst="rect">
            <a:avLst/>
          </a:prstGeom>
          <a:noFill/>
          <a:ln w="12700">
            <a:noFill/>
          </a:ln>
        </p:spPr>
        <p:txBody>
          <a:bodyPr wrap="square" rtlCol="0">
            <a:spAutoFit/>
          </a:bodyPr>
          <a:lstStyle/>
          <a:p>
            <a:pPr algn="ctr"/>
            <a:r>
              <a:rPr lang="en-US" dirty="0"/>
              <a:t>ALU</a:t>
            </a:r>
          </a:p>
        </p:txBody>
      </p:sp>
      <p:sp>
        <p:nvSpPr>
          <p:cNvPr id="78" name="TextBox 77">
            <a:extLst>
              <a:ext uri="{FF2B5EF4-FFF2-40B4-BE49-F238E27FC236}">
                <a16:creationId xmlns:a16="http://schemas.microsoft.com/office/drawing/2014/main" id="{F12A4BC9-D2E1-8E46-AB9F-FCFD1DA81B57}"/>
              </a:ext>
            </a:extLst>
          </p:cNvPr>
          <p:cNvSpPr txBox="1"/>
          <p:nvPr/>
        </p:nvSpPr>
        <p:spPr>
          <a:xfrm>
            <a:off x="3725072" y="1459929"/>
            <a:ext cx="1595306" cy="369332"/>
          </a:xfrm>
          <a:prstGeom prst="rect">
            <a:avLst/>
          </a:prstGeom>
          <a:noFill/>
        </p:spPr>
        <p:txBody>
          <a:bodyPr wrap="square" rtlCol="0">
            <a:spAutoFit/>
          </a:bodyPr>
          <a:lstStyle/>
          <a:p>
            <a:pPr algn="ctr"/>
            <a:r>
              <a:rPr lang="en-US" dirty="0"/>
              <a:t>Registers</a:t>
            </a:r>
          </a:p>
        </p:txBody>
      </p:sp>
      <p:grpSp>
        <p:nvGrpSpPr>
          <p:cNvPr id="86" name="Group 85">
            <a:extLst>
              <a:ext uri="{FF2B5EF4-FFF2-40B4-BE49-F238E27FC236}">
                <a16:creationId xmlns:a16="http://schemas.microsoft.com/office/drawing/2014/main" id="{B1844FC1-B56F-6D45-A8EC-C42043833274}"/>
              </a:ext>
            </a:extLst>
          </p:cNvPr>
          <p:cNvGrpSpPr/>
          <p:nvPr/>
        </p:nvGrpSpPr>
        <p:grpSpPr>
          <a:xfrm>
            <a:off x="3734472" y="4981989"/>
            <a:ext cx="1595306" cy="435429"/>
            <a:chOff x="3876550" y="4189357"/>
            <a:chExt cx="1595306" cy="435429"/>
          </a:xfrm>
        </p:grpSpPr>
        <p:sp>
          <p:nvSpPr>
            <p:cNvPr id="80" name="Rectangle 79">
              <a:extLst>
                <a:ext uri="{FF2B5EF4-FFF2-40B4-BE49-F238E27FC236}">
                  <a16:creationId xmlns:a16="http://schemas.microsoft.com/office/drawing/2014/main" id="{94AD0372-015C-E04F-9D86-DF4DA8A2FF64}"/>
                </a:ext>
              </a:extLst>
            </p:cNvPr>
            <p:cNvSpPr/>
            <p:nvPr/>
          </p:nvSpPr>
          <p:spPr>
            <a:xfrm>
              <a:off x="3962399" y="4189357"/>
              <a:ext cx="1418667" cy="307777"/>
            </a:xfrm>
            <a:prstGeom prst="rect">
              <a:avLst/>
            </a:prstGeom>
            <a:noFill/>
            <a:ln w="9525">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400" dirty="0">
                  <a:latin typeface="Consolas" panose="020B0609020204030204" pitchFamily="49" charset="0"/>
                  <a:cs typeface="Consolas" panose="020B0609020204030204" pitchFamily="49" charset="0"/>
                </a:rPr>
                <a:t>32 bits</a:t>
              </a:r>
              <a:endParaRPr lang="pl-PL" sz="1400" dirty="0">
                <a:latin typeface="Consolas" panose="020B0609020204030204" pitchFamily="49" charset="0"/>
                <a:cs typeface="Consolas" panose="020B0609020204030204" pitchFamily="49" charset="0"/>
              </a:endParaRPr>
            </a:p>
          </p:txBody>
        </p:sp>
        <p:cxnSp>
          <p:nvCxnSpPr>
            <p:cNvPr id="81" name="Straight Connector 80">
              <a:extLst>
                <a:ext uri="{FF2B5EF4-FFF2-40B4-BE49-F238E27FC236}">
                  <a16:creationId xmlns:a16="http://schemas.microsoft.com/office/drawing/2014/main" id="{CC278786-4D57-D64D-9775-F1D562578E3D}"/>
                </a:ext>
              </a:extLst>
            </p:cNvPr>
            <p:cNvCxnSpPr>
              <a:cxnSpLocks/>
            </p:cNvCxnSpPr>
            <p:nvPr/>
          </p:nvCxnSpPr>
          <p:spPr>
            <a:xfrm>
              <a:off x="3886200" y="4342212"/>
              <a:ext cx="0" cy="273607"/>
            </a:xfrm>
            <a:prstGeom prst="line">
              <a:avLst/>
            </a:prstGeom>
            <a:ln w="9525">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C8354FC5-F752-D044-9DBE-043FDF282252}"/>
                </a:ext>
              </a:extLst>
            </p:cNvPr>
            <p:cNvCxnSpPr>
              <a:cxnSpLocks/>
            </p:cNvCxnSpPr>
            <p:nvPr/>
          </p:nvCxnSpPr>
          <p:spPr>
            <a:xfrm>
              <a:off x="5471856" y="4342212"/>
              <a:ext cx="0" cy="282574"/>
            </a:xfrm>
            <a:prstGeom prst="line">
              <a:avLst/>
            </a:prstGeom>
            <a:ln w="9525">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F26B77CE-2B0D-DC4B-AACD-9100C3492E1C}"/>
                </a:ext>
              </a:extLst>
            </p:cNvPr>
            <p:cNvCxnSpPr>
              <a:cxnSpLocks/>
            </p:cNvCxnSpPr>
            <p:nvPr/>
          </p:nvCxnSpPr>
          <p:spPr>
            <a:xfrm>
              <a:off x="3876550" y="4466930"/>
              <a:ext cx="1595306" cy="0"/>
            </a:xfrm>
            <a:prstGeom prst="line">
              <a:avLst/>
            </a:prstGeom>
            <a:ln w="9525">
              <a:solidFill>
                <a:schemeClr val="tx2">
                  <a:lumMod val="75000"/>
                </a:schemeClr>
              </a:solidFill>
              <a:headEnd type="arrow" w="lg" len="med"/>
              <a:tailEnd type="arrow" w="lg" len="med"/>
            </a:ln>
            <a:effectLst/>
          </p:spPr>
          <p:style>
            <a:lnRef idx="2">
              <a:schemeClr val="accent1"/>
            </a:lnRef>
            <a:fillRef idx="0">
              <a:schemeClr val="accent1"/>
            </a:fillRef>
            <a:effectRef idx="1">
              <a:schemeClr val="accent1"/>
            </a:effectRef>
            <a:fontRef idx="minor">
              <a:schemeClr val="tx1"/>
            </a:fontRef>
          </p:style>
        </p:cxnSp>
      </p:grpSp>
      <p:sp>
        <p:nvSpPr>
          <p:cNvPr id="94" name="Rectangle 93">
            <a:extLst>
              <a:ext uri="{FF2B5EF4-FFF2-40B4-BE49-F238E27FC236}">
                <a16:creationId xmlns:a16="http://schemas.microsoft.com/office/drawing/2014/main" id="{E5DE29D7-553B-8B44-8635-DC85B723D550}"/>
              </a:ext>
            </a:extLst>
          </p:cNvPr>
          <p:cNvSpPr/>
          <p:nvPr/>
        </p:nvSpPr>
        <p:spPr>
          <a:xfrm>
            <a:off x="3734472" y="2235513"/>
            <a:ext cx="1595309" cy="400110"/>
          </a:xfrm>
          <a:prstGeom prst="rect">
            <a:avLst/>
          </a:prstGeom>
        </p:spPr>
        <p:txBody>
          <a:bodyPr wrap="none">
            <a:spAutoFit/>
          </a:bodyPr>
          <a:lstStyle/>
          <a:p>
            <a:r>
              <a:rPr lang="en-US" sz="2000" b="1" dirty="0">
                <a:solidFill>
                  <a:srgbClr val="0432FF"/>
                </a:solidFill>
                <a:latin typeface="Consolas" panose="020B0609020204030204" pitchFamily="49" charset="0"/>
                <a:cs typeface="Consolas" panose="020B0609020204030204" pitchFamily="49" charset="0"/>
              </a:rPr>
              <a:t>0xBADDCAFE</a:t>
            </a:r>
            <a:endParaRPr lang="en-US" sz="2000" b="1" dirty="0">
              <a:solidFill>
                <a:srgbClr val="0432FF"/>
              </a:solidFill>
            </a:endParaRPr>
          </a:p>
        </p:txBody>
      </p:sp>
      <p:sp>
        <p:nvSpPr>
          <p:cNvPr id="62" name="TextBox 61">
            <a:extLst>
              <a:ext uri="{FF2B5EF4-FFF2-40B4-BE49-F238E27FC236}">
                <a16:creationId xmlns:a16="http://schemas.microsoft.com/office/drawing/2014/main" id="{AD6EE59B-3D78-C241-81C9-FFB6E3BC8533}"/>
              </a:ext>
            </a:extLst>
          </p:cNvPr>
          <p:cNvSpPr txBox="1"/>
          <p:nvPr/>
        </p:nvSpPr>
        <p:spPr>
          <a:xfrm>
            <a:off x="4522725" y="241670"/>
            <a:ext cx="5121915" cy="707886"/>
          </a:xfrm>
          <a:prstGeom prst="rect">
            <a:avLst/>
          </a:prstGeom>
          <a:noFill/>
        </p:spPr>
        <p:txBody>
          <a:bodyPr wrap="none" rtlCol="0">
            <a:spAutoFit/>
          </a:bodyPr>
          <a:lstStyle/>
          <a:p>
            <a:r>
              <a:rPr lang="en-US" sz="2000" b="1" dirty="0">
                <a:solidFill>
                  <a:srgbClr val="C00000"/>
                </a:solidFill>
                <a:latin typeface="Consolas" panose="020B0609020204030204" pitchFamily="49" charset="0"/>
                <a:cs typeface="Consolas" panose="020B0609020204030204" pitchFamily="49" charset="0"/>
              </a:rPr>
              <a:t>STR r1, [r0] </a:t>
            </a:r>
            <a:r>
              <a:rPr lang="en-US" sz="2000" b="1" dirty="0">
                <a:solidFill>
                  <a:schemeClr val="tx1">
                    <a:lumMod val="50000"/>
                    <a:lumOff val="50000"/>
                  </a:schemeClr>
                </a:solidFill>
                <a:latin typeface="Consolas" panose="020B0609020204030204" pitchFamily="49" charset="0"/>
                <a:cs typeface="Consolas" panose="020B0609020204030204" pitchFamily="49" charset="0"/>
              </a:rPr>
              <a:t>; </a:t>
            </a:r>
            <a:r>
              <a:rPr lang="en-US" sz="2000" b="1" dirty="0" err="1">
                <a:solidFill>
                  <a:schemeClr val="tx1">
                    <a:lumMod val="50000"/>
                    <a:lumOff val="50000"/>
                  </a:schemeClr>
                </a:solidFill>
                <a:latin typeface="Consolas" panose="020B0609020204030204" pitchFamily="49" charset="0"/>
                <a:cs typeface="Consolas" panose="020B0609020204030204" pitchFamily="49" charset="0"/>
              </a:rPr>
              <a:t>memory.word</a:t>
            </a:r>
            <a:r>
              <a:rPr lang="en-US" sz="2000" b="1" dirty="0">
                <a:solidFill>
                  <a:schemeClr val="tx1">
                    <a:lumMod val="50000"/>
                    <a:lumOff val="50000"/>
                  </a:schemeClr>
                </a:solidFill>
                <a:latin typeface="Consolas" panose="020B0609020204030204" pitchFamily="49" charset="0"/>
                <a:cs typeface="Consolas" panose="020B0609020204030204" pitchFamily="49" charset="0"/>
              </a:rPr>
              <a:t>[r0] = r1</a:t>
            </a:r>
          </a:p>
          <a:p>
            <a:r>
              <a:rPr lang="en-US" sz="2000" b="1" dirty="0">
                <a:solidFill>
                  <a:schemeClr val="tx1">
                    <a:lumMod val="50000"/>
                    <a:lumOff val="50000"/>
                  </a:schemeClr>
                </a:solidFill>
                <a:latin typeface="Consolas" panose="020B0609020204030204" pitchFamily="49" charset="0"/>
                <a:cs typeface="Consolas" panose="020B0609020204030204" pitchFamily="49" charset="0"/>
              </a:rPr>
              <a:t>; STR stands for </a:t>
            </a:r>
            <a:r>
              <a:rPr lang="en-US" sz="2000" b="1">
                <a:solidFill>
                  <a:schemeClr val="tx1">
                    <a:lumMod val="50000"/>
                    <a:lumOff val="50000"/>
                  </a:schemeClr>
                </a:solidFill>
                <a:latin typeface="Consolas" panose="020B0609020204030204" pitchFamily="49" charset="0"/>
                <a:cs typeface="Consolas" panose="020B0609020204030204" pitchFamily="49" charset="0"/>
              </a:rPr>
              <a:t>Store Register</a:t>
            </a:r>
            <a:endParaRPr lang="en-US" sz="2000" b="1" dirty="0">
              <a:solidFill>
                <a:schemeClr val="tx1">
                  <a:lumMod val="50000"/>
                  <a:lumOff val="50000"/>
                </a:schemeClr>
              </a:solidFill>
              <a:latin typeface="Consolas" panose="020B0609020204030204" pitchFamily="49" charset="0"/>
              <a:cs typeface="Consolas" panose="020B0609020204030204" pitchFamily="49" charset="0"/>
            </a:endParaRPr>
          </a:p>
        </p:txBody>
      </p:sp>
      <p:sp>
        <p:nvSpPr>
          <p:cNvPr id="63" name="TextBox 62">
            <a:extLst>
              <a:ext uri="{FF2B5EF4-FFF2-40B4-BE49-F238E27FC236}">
                <a16:creationId xmlns:a16="http://schemas.microsoft.com/office/drawing/2014/main" id="{2532B04A-2577-8D4B-8F14-C4E5D2211895}"/>
              </a:ext>
            </a:extLst>
          </p:cNvPr>
          <p:cNvSpPr txBox="1"/>
          <p:nvPr/>
        </p:nvSpPr>
        <p:spPr>
          <a:xfrm>
            <a:off x="679759" y="261434"/>
            <a:ext cx="2824748" cy="400110"/>
          </a:xfrm>
          <a:prstGeom prst="rect">
            <a:avLst/>
          </a:prstGeom>
          <a:noFill/>
        </p:spPr>
        <p:txBody>
          <a:bodyPr wrap="none" rtlCol="0">
            <a:spAutoFit/>
          </a:bodyPr>
          <a:lstStyle/>
          <a:p>
            <a:r>
              <a:rPr lang="en-US" sz="2000" dirty="0"/>
              <a:t>Storing Word to Memory</a:t>
            </a:r>
          </a:p>
        </p:txBody>
      </p:sp>
    </p:spTree>
    <p:extLst>
      <p:ext uri="{BB962C8B-B14F-4D97-AF65-F5344CB8AC3E}">
        <p14:creationId xmlns:p14="http://schemas.microsoft.com/office/powerpoint/2010/main" val="1894786237"/>
      </p:ext>
    </p:extLst>
  </p:cSld>
  <p:clrMapOvr>
    <a:masterClrMapping/>
  </p:clrMapOvr>
  <p:transition>
    <p:pull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4580" name="Rectangle 1028"/>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4582" name="Rectangle 1030"/>
          <p:cNvSpPr>
            <a:spLocks noGrp="1" noChangeArrowheads="1"/>
          </p:cNvSpPr>
          <p:nvPr>
            <p:ph type="title"/>
          </p:nvPr>
        </p:nvSpPr>
        <p:spPr/>
        <p:txBody>
          <a:bodyPr/>
          <a:lstStyle/>
          <a:p>
            <a:r>
              <a:rPr lang="en-US" dirty="0"/>
              <a:t>Load/Store a Byte, Halfword, Word</a:t>
            </a:r>
          </a:p>
        </p:txBody>
      </p:sp>
      <p:sp>
        <p:nvSpPr>
          <p:cNvPr id="8" name="Slide Number Placeholder 7"/>
          <p:cNvSpPr>
            <a:spLocks noGrp="1"/>
          </p:cNvSpPr>
          <p:nvPr>
            <p:ph type="sldNum" sz="quarter" idx="12"/>
          </p:nvPr>
        </p:nvSpPr>
        <p:spPr/>
        <p:txBody>
          <a:bodyPr/>
          <a:lstStyle/>
          <a:p>
            <a:fld id="{AEE14D4A-FE32-40AF-B06D-E9622816B101}" type="slidenum">
              <a:rPr lang="en-US" smtClean="0"/>
              <a:pPr/>
              <a:t>33</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728028074"/>
              </p:ext>
            </p:extLst>
          </p:nvPr>
        </p:nvGraphicFramePr>
        <p:xfrm>
          <a:off x="1716796" y="2064831"/>
          <a:ext cx="8758408" cy="1487957"/>
        </p:xfrm>
        <a:graphic>
          <a:graphicData uri="http://schemas.openxmlformats.org/drawingml/2006/table">
            <a:tbl>
              <a:tblPr firstCol="1" bandRow="1">
                <a:tableStyleId>{5C22544A-7EE6-4342-B048-85BDC9FD1C3A}</a:tableStyleId>
              </a:tblPr>
              <a:tblGrid>
                <a:gridCol w="1013552">
                  <a:extLst>
                    <a:ext uri="{9D8B030D-6E8A-4147-A177-3AD203B41FA5}">
                      <a16:colId xmlns:a16="http://schemas.microsoft.com/office/drawing/2014/main" val="20000"/>
                    </a:ext>
                  </a:extLst>
                </a:gridCol>
                <a:gridCol w="2330066">
                  <a:extLst>
                    <a:ext uri="{9D8B030D-6E8A-4147-A177-3AD203B41FA5}">
                      <a16:colId xmlns:a16="http://schemas.microsoft.com/office/drawing/2014/main" val="20001"/>
                    </a:ext>
                  </a:extLst>
                </a:gridCol>
                <a:gridCol w="2274984">
                  <a:extLst>
                    <a:ext uri="{9D8B030D-6E8A-4147-A177-3AD203B41FA5}">
                      <a16:colId xmlns:a16="http://schemas.microsoft.com/office/drawing/2014/main" val="3112911379"/>
                    </a:ext>
                  </a:extLst>
                </a:gridCol>
                <a:gridCol w="3139806">
                  <a:extLst>
                    <a:ext uri="{9D8B030D-6E8A-4147-A177-3AD203B41FA5}">
                      <a16:colId xmlns:a16="http://schemas.microsoft.com/office/drawing/2014/main" val="3591246109"/>
                    </a:ext>
                  </a:extLst>
                </a:gridCol>
              </a:tblGrid>
              <a:tr h="111562">
                <a:tc>
                  <a:txBody>
                    <a:bodyPr/>
                    <a:lstStyle/>
                    <a:p>
                      <a:pPr marL="0" marR="0" algn="l">
                        <a:lnSpc>
                          <a:spcPct val="115000"/>
                        </a:lnSpc>
                        <a:spcBef>
                          <a:spcPts val="0"/>
                        </a:spcBef>
                        <a:spcAft>
                          <a:spcPts val="0"/>
                        </a:spcAft>
                      </a:pPr>
                      <a:r>
                        <a:rPr lang="en-US" sz="1800" dirty="0">
                          <a:effectLst/>
                        </a:rPr>
                        <a:t>LDR</a:t>
                      </a:r>
                      <a:endParaRPr lang="en-US" sz="1800" dirty="0">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1800" dirty="0">
                          <a:effectLst/>
                        </a:rPr>
                        <a:t>Load Word</a:t>
                      </a:r>
                      <a:endParaRPr lang="en-US" sz="1800" dirty="0">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1800" dirty="0">
                          <a:effectLst/>
                          <a:latin typeface="Consolas" panose="020B0609020204030204" pitchFamily="49" charset="0"/>
                          <a:ea typeface="宋体"/>
                          <a:cs typeface="Consolas" panose="020B0609020204030204" pitchFamily="49" charset="0"/>
                        </a:rPr>
                        <a:t>uint32_t/int32_t</a:t>
                      </a:r>
                    </a:p>
                  </a:txBody>
                  <a:tcPr marL="68580" marR="68580" marT="0" marB="0" anchor="ctr"/>
                </a:tc>
                <a:tc>
                  <a:txBody>
                    <a:bodyPr/>
                    <a:lstStyle/>
                    <a:p>
                      <a:pPr marL="0" marR="0" algn="l">
                        <a:lnSpc>
                          <a:spcPct val="115000"/>
                        </a:lnSpc>
                        <a:spcBef>
                          <a:spcPts val="0"/>
                        </a:spcBef>
                        <a:spcAft>
                          <a:spcPts val="0"/>
                        </a:spcAft>
                      </a:pPr>
                      <a:r>
                        <a:rPr lang="en-US" sz="1800" dirty="0">
                          <a:effectLst/>
                          <a:latin typeface="Consolas" panose="020B0609020204030204" pitchFamily="49" charset="0"/>
                          <a:ea typeface="宋体"/>
                          <a:cs typeface="Consolas" panose="020B0609020204030204" pitchFamily="49" charset="0"/>
                        </a:rPr>
                        <a:t>unsigned or signed </a:t>
                      </a:r>
                      <a:r>
                        <a:rPr lang="en-US" sz="1800" dirty="0" err="1">
                          <a:effectLst/>
                          <a:latin typeface="Consolas" panose="020B0609020204030204" pitchFamily="49" charset="0"/>
                          <a:ea typeface="宋体"/>
                          <a:cs typeface="Consolas" panose="020B0609020204030204" pitchFamily="49" charset="0"/>
                        </a:rPr>
                        <a:t>int</a:t>
                      </a:r>
                      <a:endParaRPr lang="en-US" sz="18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145150">
                <a:tc>
                  <a:txBody>
                    <a:bodyPr/>
                    <a:lstStyle/>
                    <a:p>
                      <a:pPr marL="0" marR="0" algn="l">
                        <a:lnSpc>
                          <a:spcPct val="115000"/>
                        </a:lnSpc>
                        <a:spcBef>
                          <a:spcPts val="0"/>
                        </a:spcBef>
                        <a:spcAft>
                          <a:spcPts val="0"/>
                        </a:spcAft>
                      </a:pPr>
                      <a:r>
                        <a:rPr lang="en-US" sz="1800" dirty="0">
                          <a:effectLst/>
                        </a:rPr>
                        <a:t>LDR</a:t>
                      </a:r>
                      <a:r>
                        <a:rPr lang="en-US" sz="1800" dirty="0">
                          <a:solidFill>
                            <a:srgbClr val="FFFF00"/>
                          </a:solidFill>
                          <a:effectLst/>
                        </a:rPr>
                        <a:t>B</a:t>
                      </a:r>
                      <a:endParaRPr lang="en-US" sz="1800" dirty="0">
                        <a:solidFill>
                          <a:srgbClr val="FFFF00"/>
                        </a:solidFill>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1800" dirty="0">
                          <a:effectLst/>
                        </a:rPr>
                        <a:t>Load </a:t>
                      </a:r>
                      <a:r>
                        <a:rPr lang="en-US" sz="1800" b="1" dirty="0">
                          <a:solidFill>
                            <a:srgbClr val="0000FF"/>
                          </a:solidFill>
                          <a:effectLst/>
                        </a:rPr>
                        <a:t>B</a:t>
                      </a:r>
                      <a:r>
                        <a:rPr lang="en-US" sz="1800" dirty="0">
                          <a:effectLst/>
                        </a:rPr>
                        <a:t>yte</a:t>
                      </a:r>
                      <a:endParaRPr lang="en-US" sz="1800" dirty="0">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1800" dirty="0">
                          <a:effectLst/>
                          <a:latin typeface="Consolas" panose="020B0609020204030204" pitchFamily="49" charset="0"/>
                          <a:ea typeface="宋体"/>
                          <a:cs typeface="Consolas" panose="020B0609020204030204" pitchFamily="49" charset="0"/>
                        </a:rPr>
                        <a:t>uint8_t</a:t>
                      </a:r>
                    </a:p>
                  </a:txBody>
                  <a:tcPr marL="68580" marR="68580" marT="0" marB="0" anchor="ctr"/>
                </a:tc>
                <a:tc>
                  <a:txBody>
                    <a:bodyPr/>
                    <a:lstStyle/>
                    <a:p>
                      <a:pPr marL="0" marR="0" algn="l">
                        <a:lnSpc>
                          <a:spcPct val="115000"/>
                        </a:lnSpc>
                        <a:spcBef>
                          <a:spcPts val="0"/>
                        </a:spcBef>
                        <a:spcAft>
                          <a:spcPts val="0"/>
                        </a:spcAft>
                      </a:pPr>
                      <a:r>
                        <a:rPr lang="en-US" sz="1800" dirty="0">
                          <a:effectLst/>
                          <a:latin typeface="Consolas" panose="020B0609020204030204" pitchFamily="49" charset="0"/>
                          <a:ea typeface="宋体"/>
                          <a:cs typeface="Consolas" panose="020B0609020204030204" pitchFamily="49" charset="0"/>
                        </a:rPr>
                        <a:t>unsigned char</a:t>
                      </a:r>
                    </a:p>
                  </a:txBody>
                  <a:tcPr marL="68580" marR="68580" marT="0" marB="0" anchor="ctr"/>
                </a:tc>
                <a:extLst>
                  <a:ext uri="{0D108BD9-81ED-4DB2-BD59-A6C34878D82A}">
                    <a16:rowId xmlns:a16="http://schemas.microsoft.com/office/drawing/2014/main" val="10001"/>
                  </a:ext>
                </a:extLst>
              </a:tr>
              <a:tr h="145150">
                <a:tc>
                  <a:txBody>
                    <a:bodyPr/>
                    <a:lstStyle/>
                    <a:p>
                      <a:pPr marL="0" marR="0" algn="l">
                        <a:lnSpc>
                          <a:spcPct val="115000"/>
                        </a:lnSpc>
                        <a:spcBef>
                          <a:spcPts val="0"/>
                        </a:spcBef>
                        <a:spcAft>
                          <a:spcPts val="0"/>
                        </a:spcAft>
                      </a:pPr>
                      <a:r>
                        <a:rPr lang="en-US" sz="1800" dirty="0">
                          <a:effectLst/>
                        </a:rPr>
                        <a:t>LDR</a:t>
                      </a:r>
                      <a:r>
                        <a:rPr lang="en-US" sz="1800" dirty="0">
                          <a:solidFill>
                            <a:srgbClr val="FFFF00"/>
                          </a:solidFill>
                          <a:effectLst/>
                        </a:rPr>
                        <a:t>H</a:t>
                      </a:r>
                      <a:endParaRPr lang="en-US" sz="1800" dirty="0">
                        <a:solidFill>
                          <a:srgbClr val="FFFF00"/>
                        </a:solidFill>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1800" dirty="0">
                          <a:effectLst/>
                        </a:rPr>
                        <a:t>Load </a:t>
                      </a:r>
                      <a:r>
                        <a:rPr lang="en-US" sz="1800" b="1" dirty="0">
                          <a:solidFill>
                            <a:srgbClr val="0000FF"/>
                          </a:solidFill>
                          <a:effectLst/>
                        </a:rPr>
                        <a:t>H</a:t>
                      </a:r>
                      <a:r>
                        <a:rPr lang="en-US" sz="1800" dirty="0">
                          <a:effectLst/>
                        </a:rPr>
                        <a:t>alfword</a:t>
                      </a:r>
                      <a:endParaRPr lang="en-US" sz="1800" dirty="0">
                        <a:effectLst/>
                        <a:latin typeface="Palatino Linotype"/>
                        <a:ea typeface="宋体"/>
                        <a:cs typeface="Times New Roman"/>
                      </a:endParaRP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dirty="0">
                          <a:effectLst/>
                          <a:latin typeface="Consolas" panose="020B0609020204030204" pitchFamily="49" charset="0"/>
                          <a:ea typeface="宋体"/>
                          <a:cs typeface="Consolas" panose="020B0609020204030204" pitchFamily="49" charset="0"/>
                        </a:rPr>
                        <a:t>uint16_t</a:t>
                      </a: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dirty="0">
                          <a:effectLst/>
                          <a:latin typeface="Consolas" panose="020B0609020204030204" pitchFamily="49" charset="0"/>
                          <a:ea typeface="宋体"/>
                          <a:cs typeface="Consolas" panose="020B0609020204030204" pitchFamily="49" charset="0"/>
                        </a:rPr>
                        <a:t>unsigned short </a:t>
                      </a:r>
                      <a:r>
                        <a:rPr lang="en-US" sz="1800" dirty="0" err="1">
                          <a:effectLst/>
                          <a:latin typeface="Consolas" panose="020B0609020204030204" pitchFamily="49" charset="0"/>
                          <a:ea typeface="宋体"/>
                          <a:cs typeface="Consolas" panose="020B0609020204030204" pitchFamily="49" charset="0"/>
                        </a:rPr>
                        <a:t>int</a:t>
                      </a:r>
                      <a:endParaRPr lang="en-US" sz="18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99827">
                <a:tc>
                  <a:txBody>
                    <a:bodyPr/>
                    <a:lstStyle/>
                    <a:p>
                      <a:pPr marL="0" marR="0" algn="l">
                        <a:lnSpc>
                          <a:spcPct val="115000"/>
                        </a:lnSpc>
                        <a:spcBef>
                          <a:spcPts val="0"/>
                        </a:spcBef>
                        <a:spcAft>
                          <a:spcPts val="0"/>
                        </a:spcAft>
                      </a:pPr>
                      <a:r>
                        <a:rPr lang="en-US" sz="1800" dirty="0">
                          <a:effectLst/>
                        </a:rPr>
                        <a:t>LDR</a:t>
                      </a:r>
                      <a:r>
                        <a:rPr lang="en-US" sz="1800" dirty="0">
                          <a:solidFill>
                            <a:srgbClr val="FFFF00"/>
                          </a:solidFill>
                          <a:effectLst/>
                        </a:rPr>
                        <a:t>SB</a:t>
                      </a:r>
                      <a:endParaRPr lang="en-US" sz="1800" dirty="0">
                        <a:solidFill>
                          <a:srgbClr val="FFFF00"/>
                        </a:solidFill>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1800" dirty="0">
                          <a:effectLst/>
                        </a:rPr>
                        <a:t>Load </a:t>
                      </a:r>
                      <a:r>
                        <a:rPr lang="en-US" sz="1800" b="1" dirty="0">
                          <a:solidFill>
                            <a:srgbClr val="0000FF"/>
                          </a:solidFill>
                          <a:effectLst/>
                        </a:rPr>
                        <a:t>S</a:t>
                      </a:r>
                      <a:r>
                        <a:rPr lang="en-US" sz="1800" dirty="0">
                          <a:effectLst/>
                        </a:rPr>
                        <a:t>igned </a:t>
                      </a:r>
                      <a:r>
                        <a:rPr lang="en-US" sz="1800" b="1" dirty="0">
                          <a:solidFill>
                            <a:srgbClr val="0000FF"/>
                          </a:solidFill>
                          <a:effectLst/>
                        </a:rPr>
                        <a:t>B</a:t>
                      </a:r>
                      <a:r>
                        <a:rPr lang="en-US" sz="1800" dirty="0">
                          <a:effectLst/>
                        </a:rPr>
                        <a:t>yte</a:t>
                      </a: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dirty="0">
                          <a:effectLst/>
                          <a:latin typeface="Consolas" panose="020B0609020204030204" pitchFamily="49" charset="0"/>
                          <a:ea typeface="宋体"/>
                          <a:cs typeface="Consolas" panose="020B0609020204030204" pitchFamily="49" charset="0"/>
                        </a:rPr>
                        <a:t>int8_t</a:t>
                      </a: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dirty="0">
                          <a:effectLst/>
                          <a:latin typeface="Consolas" panose="020B0609020204030204" pitchFamily="49" charset="0"/>
                          <a:ea typeface="宋体"/>
                          <a:cs typeface="Consolas" panose="020B0609020204030204" pitchFamily="49" charset="0"/>
                        </a:rPr>
                        <a:t>signed char</a:t>
                      </a:r>
                    </a:p>
                  </a:txBody>
                  <a:tcPr marL="68580" marR="68580" marT="0" marB="0" anchor="ctr"/>
                </a:tc>
                <a:extLst>
                  <a:ext uri="{0D108BD9-81ED-4DB2-BD59-A6C34878D82A}">
                    <a16:rowId xmlns:a16="http://schemas.microsoft.com/office/drawing/2014/main" val="10003"/>
                  </a:ext>
                </a:extLst>
              </a:tr>
              <a:tr h="299827">
                <a:tc>
                  <a:txBody>
                    <a:bodyPr/>
                    <a:lstStyle/>
                    <a:p>
                      <a:pPr marL="0" marR="0" algn="l">
                        <a:lnSpc>
                          <a:spcPct val="115000"/>
                        </a:lnSpc>
                        <a:spcBef>
                          <a:spcPts val="0"/>
                        </a:spcBef>
                        <a:spcAft>
                          <a:spcPts val="0"/>
                        </a:spcAft>
                      </a:pPr>
                      <a:r>
                        <a:rPr lang="en-US" sz="1800" dirty="0">
                          <a:effectLst/>
                        </a:rPr>
                        <a:t>LDR</a:t>
                      </a:r>
                      <a:r>
                        <a:rPr lang="en-US" sz="1800" dirty="0">
                          <a:solidFill>
                            <a:srgbClr val="FFFF00"/>
                          </a:solidFill>
                          <a:effectLst/>
                        </a:rPr>
                        <a:t>SH</a:t>
                      </a:r>
                      <a:endParaRPr lang="en-US" sz="1800" dirty="0">
                        <a:solidFill>
                          <a:srgbClr val="FFFF00"/>
                        </a:solidFill>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1800" dirty="0">
                          <a:effectLst/>
                        </a:rPr>
                        <a:t>Load </a:t>
                      </a:r>
                      <a:r>
                        <a:rPr lang="en-US" sz="1800" b="1" dirty="0">
                          <a:solidFill>
                            <a:srgbClr val="0000FF"/>
                          </a:solidFill>
                          <a:effectLst/>
                        </a:rPr>
                        <a:t>S</a:t>
                      </a:r>
                      <a:r>
                        <a:rPr lang="en-US" sz="1800" dirty="0">
                          <a:effectLst/>
                        </a:rPr>
                        <a:t>igned </a:t>
                      </a:r>
                      <a:r>
                        <a:rPr lang="en-US" sz="1800" b="1" dirty="0">
                          <a:solidFill>
                            <a:srgbClr val="0000FF"/>
                          </a:solidFill>
                          <a:effectLst/>
                        </a:rPr>
                        <a:t>H</a:t>
                      </a:r>
                      <a:r>
                        <a:rPr lang="en-US" sz="1800" dirty="0">
                          <a:effectLst/>
                        </a:rPr>
                        <a:t>alfword</a:t>
                      </a:r>
                      <a:endParaRPr lang="en-US" sz="1800" dirty="0">
                        <a:effectLst/>
                        <a:latin typeface="Palatino Linotype"/>
                        <a:ea typeface="宋体"/>
                        <a:cs typeface="Times New Roman"/>
                      </a:endParaRP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dirty="0">
                          <a:effectLst/>
                          <a:latin typeface="Consolas" panose="020B0609020204030204" pitchFamily="49" charset="0"/>
                          <a:ea typeface="宋体"/>
                          <a:cs typeface="Consolas" panose="020B0609020204030204" pitchFamily="49" charset="0"/>
                        </a:rPr>
                        <a:t>int16_t</a:t>
                      </a:r>
                    </a:p>
                  </a:txBody>
                  <a:tcPr marL="68580" marR="68580" marT="0" marB="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dirty="0">
                          <a:effectLst/>
                          <a:latin typeface="Consolas" panose="020B0609020204030204" pitchFamily="49" charset="0"/>
                          <a:ea typeface="宋体"/>
                          <a:cs typeface="Consolas" panose="020B0609020204030204" pitchFamily="49" charset="0"/>
                        </a:rPr>
                        <a:t>signed short </a:t>
                      </a:r>
                      <a:r>
                        <a:rPr lang="en-US" sz="1800" dirty="0" err="1">
                          <a:effectLst/>
                          <a:latin typeface="Consolas" panose="020B0609020204030204" pitchFamily="49" charset="0"/>
                          <a:ea typeface="宋体"/>
                          <a:cs typeface="Consolas" panose="020B0609020204030204" pitchFamily="49" charset="0"/>
                        </a:rPr>
                        <a:t>int</a:t>
                      </a:r>
                      <a:endParaRPr lang="en-US" sz="18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584048415"/>
              </p:ext>
            </p:extLst>
          </p:nvPr>
        </p:nvGraphicFramePr>
        <p:xfrm>
          <a:off x="1680743" y="4723537"/>
          <a:ext cx="8794461" cy="822960"/>
        </p:xfrm>
        <a:graphic>
          <a:graphicData uri="http://schemas.openxmlformats.org/drawingml/2006/table">
            <a:tbl>
              <a:tblPr firstCol="1" bandRow="1">
                <a:tableStyleId>{5C22544A-7EE6-4342-B048-85BDC9FD1C3A}</a:tableStyleId>
              </a:tblPr>
              <a:tblGrid>
                <a:gridCol w="1088164">
                  <a:extLst>
                    <a:ext uri="{9D8B030D-6E8A-4147-A177-3AD203B41FA5}">
                      <a16:colId xmlns:a16="http://schemas.microsoft.com/office/drawing/2014/main" val="20000"/>
                    </a:ext>
                  </a:extLst>
                </a:gridCol>
                <a:gridCol w="2291508">
                  <a:extLst>
                    <a:ext uri="{9D8B030D-6E8A-4147-A177-3AD203B41FA5}">
                      <a16:colId xmlns:a16="http://schemas.microsoft.com/office/drawing/2014/main" val="20001"/>
                    </a:ext>
                  </a:extLst>
                </a:gridCol>
                <a:gridCol w="2192357">
                  <a:extLst>
                    <a:ext uri="{9D8B030D-6E8A-4147-A177-3AD203B41FA5}">
                      <a16:colId xmlns:a16="http://schemas.microsoft.com/office/drawing/2014/main" val="2807805557"/>
                    </a:ext>
                  </a:extLst>
                </a:gridCol>
                <a:gridCol w="3222432">
                  <a:extLst>
                    <a:ext uri="{9D8B030D-6E8A-4147-A177-3AD203B41FA5}">
                      <a16:colId xmlns:a16="http://schemas.microsoft.com/office/drawing/2014/main" val="2087292991"/>
                    </a:ext>
                  </a:extLst>
                </a:gridCol>
              </a:tblGrid>
              <a:tr h="0">
                <a:tc>
                  <a:txBody>
                    <a:bodyPr/>
                    <a:lstStyle/>
                    <a:p>
                      <a:pPr marL="0" marR="0" algn="l">
                        <a:spcBef>
                          <a:spcPts val="0"/>
                        </a:spcBef>
                        <a:spcAft>
                          <a:spcPts val="0"/>
                        </a:spcAft>
                      </a:pPr>
                      <a:r>
                        <a:rPr lang="en-US" sz="1800" dirty="0">
                          <a:effectLst/>
                        </a:rPr>
                        <a:t>STR</a:t>
                      </a:r>
                      <a:endParaRPr lang="en-US" sz="1800" dirty="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800" dirty="0">
                          <a:effectLst/>
                        </a:rPr>
                        <a:t>Store Word</a:t>
                      </a:r>
                      <a:endParaRPr lang="en-US" sz="1800" dirty="0">
                        <a:effectLst/>
                        <a:latin typeface="Palatino Linotype"/>
                        <a:ea typeface="宋体"/>
                        <a:cs typeface="Times New Roman"/>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onsolas" panose="020B0609020204030204" pitchFamily="49" charset="0"/>
                          <a:ea typeface="宋体"/>
                          <a:cs typeface="Consolas" panose="020B0609020204030204" pitchFamily="49" charset="0"/>
                        </a:rPr>
                        <a:t>uint32_t/int32_t</a:t>
                      </a: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onsolas" panose="020B0609020204030204" pitchFamily="49" charset="0"/>
                          <a:ea typeface="宋体"/>
                          <a:cs typeface="Consolas" panose="020B0609020204030204" pitchFamily="49" charset="0"/>
                        </a:rPr>
                        <a:t>unsigned or signed </a:t>
                      </a:r>
                      <a:r>
                        <a:rPr lang="en-US" sz="1800" dirty="0" err="1">
                          <a:effectLst/>
                          <a:latin typeface="Consolas" panose="020B0609020204030204" pitchFamily="49" charset="0"/>
                          <a:ea typeface="宋体"/>
                          <a:cs typeface="Consolas" panose="020B0609020204030204" pitchFamily="49" charset="0"/>
                        </a:rPr>
                        <a:t>int</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78740">
                <a:tc>
                  <a:txBody>
                    <a:bodyPr/>
                    <a:lstStyle/>
                    <a:p>
                      <a:pPr marL="0" marR="0" algn="l">
                        <a:spcBef>
                          <a:spcPts val="0"/>
                        </a:spcBef>
                        <a:spcAft>
                          <a:spcPts val="0"/>
                        </a:spcAft>
                      </a:pPr>
                      <a:r>
                        <a:rPr lang="en-US" sz="1800" dirty="0">
                          <a:effectLst/>
                        </a:rPr>
                        <a:t>STR</a:t>
                      </a:r>
                      <a:r>
                        <a:rPr lang="en-US" sz="1800" dirty="0">
                          <a:solidFill>
                            <a:srgbClr val="FFFF00"/>
                          </a:solidFill>
                          <a:effectLst/>
                        </a:rPr>
                        <a:t>B</a:t>
                      </a:r>
                      <a:endParaRPr lang="en-US" sz="1800" dirty="0">
                        <a:solidFill>
                          <a:srgbClr val="FFFF00"/>
                        </a:solidFill>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800" dirty="0">
                          <a:effectLst/>
                        </a:rPr>
                        <a:t>Store Lower </a:t>
                      </a:r>
                      <a:r>
                        <a:rPr lang="en-US" sz="1800" b="1" dirty="0">
                          <a:solidFill>
                            <a:srgbClr val="0000FF"/>
                          </a:solidFill>
                          <a:effectLst/>
                        </a:rPr>
                        <a:t>B</a:t>
                      </a:r>
                      <a:r>
                        <a:rPr lang="en-US" sz="1800" dirty="0">
                          <a:effectLst/>
                        </a:rPr>
                        <a:t>yte</a:t>
                      </a:r>
                      <a:endParaRPr lang="en-US" sz="1800" dirty="0">
                        <a:effectLst/>
                        <a:latin typeface="Palatino Linotype"/>
                        <a:ea typeface="宋体"/>
                        <a:cs typeface="Times New Roman"/>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onsolas" panose="020B0609020204030204" pitchFamily="49" charset="0"/>
                          <a:ea typeface="宋体"/>
                          <a:cs typeface="Consolas" panose="020B0609020204030204" pitchFamily="49" charset="0"/>
                        </a:rPr>
                        <a:t>uint8_t/int8_t</a:t>
                      </a: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onsolas" panose="020B0609020204030204" pitchFamily="49" charset="0"/>
                          <a:ea typeface="宋体"/>
                          <a:cs typeface="Consolas" panose="020B0609020204030204" pitchFamily="49" charset="0"/>
                        </a:rPr>
                        <a:t>unsigned or signed char</a:t>
                      </a:r>
                    </a:p>
                  </a:txBody>
                  <a:tcPr marL="68580" marR="68580" marT="0" marB="0"/>
                </a:tc>
                <a:extLst>
                  <a:ext uri="{0D108BD9-81ED-4DB2-BD59-A6C34878D82A}">
                    <a16:rowId xmlns:a16="http://schemas.microsoft.com/office/drawing/2014/main" val="10001"/>
                  </a:ext>
                </a:extLst>
              </a:tr>
              <a:tr h="78740">
                <a:tc>
                  <a:txBody>
                    <a:bodyPr/>
                    <a:lstStyle/>
                    <a:p>
                      <a:pPr marL="0" marR="0" algn="l">
                        <a:spcBef>
                          <a:spcPts val="0"/>
                        </a:spcBef>
                        <a:spcAft>
                          <a:spcPts val="0"/>
                        </a:spcAft>
                      </a:pPr>
                      <a:r>
                        <a:rPr lang="en-US" sz="1800" dirty="0">
                          <a:effectLst/>
                        </a:rPr>
                        <a:t>STR</a:t>
                      </a:r>
                      <a:r>
                        <a:rPr lang="en-US" sz="1800" dirty="0">
                          <a:solidFill>
                            <a:srgbClr val="FFFF00"/>
                          </a:solidFill>
                          <a:effectLst/>
                        </a:rPr>
                        <a:t>H</a:t>
                      </a:r>
                      <a:endParaRPr lang="en-US" sz="1800" dirty="0">
                        <a:solidFill>
                          <a:srgbClr val="FFFF00"/>
                        </a:solidFill>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800" dirty="0">
                          <a:effectLst/>
                        </a:rPr>
                        <a:t>Store Lower </a:t>
                      </a:r>
                      <a:r>
                        <a:rPr lang="en-US" sz="1800" b="1" dirty="0">
                          <a:solidFill>
                            <a:srgbClr val="0000FF"/>
                          </a:solidFill>
                          <a:effectLst/>
                        </a:rPr>
                        <a:t>H</a:t>
                      </a:r>
                      <a:r>
                        <a:rPr lang="en-US" sz="1800" dirty="0">
                          <a:effectLst/>
                        </a:rPr>
                        <a:t>alfword</a:t>
                      </a:r>
                      <a:endParaRPr lang="en-US" sz="1800" dirty="0">
                        <a:effectLst/>
                        <a:latin typeface="Palatino Linotype"/>
                        <a:ea typeface="宋体"/>
                        <a:cs typeface="Times New Roman"/>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onsolas" panose="020B0609020204030204" pitchFamily="49" charset="0"/>
                          <a:ea typeface="宋体"/>
                          <a:cs typeface="Consolas" panose="020B0609020204030204" pitchFamily="49" charset="0"/>
                        </a:rPr>
                        <a:t>uint16_t</a:t>
                      </a:r>
                      <a:r>
                        <a:rPr lang="en-US" sz="1800" dirty="0">
                          <a:effectLst/>
                          <a:latin typeface="Palatino Linotype"/>
                          <a:ea typeface="宋体"/>
                          <a:cs typeface="Times New Roman"/>
                        </a:rPr>
                        <a:t>/</a:t>
                      </a:r>
                      <a:r>
                        <a:rPr lang="en-US" sz="1800" dirty="0">
                          <a:effectLst/>
                          <a:latin typeface="Consolas" panose="020B0609020204030204" pitchFamily="49" charset="0"/>
                          <a:ea typeface="宋体"/>
                          <a:cs typeface="Consolas" panose="020B0609020204030204" pitchFamily="49" charset="0"/>
                        </a:rPr>
                        <a:t>int16_t</a:t>
                      </a: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onsolas" panose="020B0609020204030204" pitchFamily="49" charset="0"/>
                          <a:ea typeface="宋体"/>
                          <a:cs typeface="Consolas" panose="020B0609020204030204" pitchFamily="49" charset="0"/>
                        </a:rPr>
                        <a:t>unsigned or signed short</a:t>
                      </a:r>
                    </a:p>
                  </a:txBody>
                  <a:tcPr marL="68580" marR="68580" marT="0" marB="0"/>
                </a:tc>
                <a:extLst>
                  <a:ext uri="{0D108BD9-81ED-4DB2-BD59-A6C34878D82A}">
                    <a16:rowId xmlns:a16="http://schemas.microsoft.com/office/drawing/2014/main" val="10002"/>
                  </a:ext>
                </a:extLst>
              </a:tr>
            </a:tbl>
          </a:graphicData>
        </a:graphic>
      </p:graphicFrame>
      <p:sp>
        <p:nvSpPr>
          <p:cNvPr id="2" name="TextBox 1">
            <a:extLst>
              <a:ext uri="{FF2B5EF4-FFF2-40B4-BE49-F238E27FC236}">
                <a16:creationId xmlns:a16="http://schemas.microsoft.com/office/drawing/2014/main" id="{4547D04B-9259-4E4E-B6C0-4E3D5E1C4E80}"/>
              </a:ext>
            </a:extLst>
          </p:cNvPr>
          <p:cNvSpPr txBox="1"/>
          <p:nvPr/>
        </p:nvSpPr>
        <p:spPr>
          <a:xfrm>
            <a:off x="609600" y="1306522"/>
            <a:ext cx="7037940" cy="646331"/>
          </a:xfrm>
          <a:prstGeom prst="rect">
            <a:avLst/>
          </a:prstGeom>
          <a:noFill/>
        </p:spPr>
        <p:txBody>
          <a:bodyPr wrap="square" rtlCol="0">
            <a:spAutoFit/>
          </a:bodyPr>
          <a:lstStyle/>
          <a:p>
            <a:r>
              <a:rPr lang="en-US" sz="1800" dirty="0" err="1">
                <a:solidFill>
                  <a:srgbClr val="C00000"/>
                </a:solidFill>
                <a:latin typeface="Consolas" panose="020B0609020204030204" pitchFamily="49" charset="0"/>
                <a:cs typeface="Consolas" panose="020B0609020204030204" pitchFamily="49" charset="0"/>
              </a:rPr>
              <a:t>LDRxxx</a:t>
            </a:r>
            <a:r>
              <a:rPr lang="en-US" sz="1800" dirty="0">
                <a:solidFill>
                  <a:srgbClr val="C00000"/>
                </a:solidFill>
                <a:latin typeface="Consolas" panose="020B0609020204030204" pitchFamily="49" charset="0"/>
                <a:cs typeface="Consolas" panose="020B0609020204030204" pitchFamily="49" charset="0"/>
              </a:rPr>
              <a:t> R0, [R1]</a:t>
            </a:r>
          </a:p>
          <a:p>
            <a:r>
              <a:rPr lang="en-US" sz="1800" dirty="0">
                <a:solidFill>
                  <a:schemeClr val="bg1">
                    <a:lumMod val="50000"/>
                  </a:schemeClr>
                </a:solidFill>
                <a:latin typeface="Consolas" panose="020B0609020204030204" pitchFamily="49" charset="0"/>
                <a:cs typeface="Consolas" panose="020B0609020204030204" pitchFamily="49" charset="0"/>
              </a:rPr>
              <a:t>; Load data from memory into a </a:t>
            </a:r>
            <a:r>
              <a:rPr lang="en-US" sz="1800" dirty="0">
                <a:solidFill>
                  <a:srgbClr val="0000FF"/>
                </a:solidFill>
                <a:latin typeface="Consolas" panose="020B0609020204030204" pitchFamily="49" charset="0"/>
                <a:cs typeface="Consolas" panose="020B0609020204030204" pitchFamily="49" charset="0"/>
              </a:rPr>
              <a:t>32-bit</a:t>
            </a:r>
            <a:r>
              <a:rPr lang="en-US" sz="1800" dirty="0">
                <a:solidFill>
                  <a:schemeClr val="bg1">
                    <a:lumMod val="50000"/>
                  </a:schemeClr>
                </a:solidFill>
                <a:latin typeface="Consolas" panose="020B0609020204030204" pitchFamily="49" charset="0"/>
                <a:cs typeface="Consolas" panose="020B0609020204030204" pitchFamily="49" charset="0"/>
              </a:rPr>
              <a:t> register</a:t>
            </a:r>
          </a:p>
        </p:txBody>
      </p:sp>
      <p:sp>
        <p:nvSpPr>
          <p:cNvPr id="11" name="TextBox 10">
            <a:extLst>
              <a:ext uri="{FF2B5EF4-FFF2-40B4-BE49-F238E27FC236}">
                <a16:creationId xmlns:a16="http://schemas.microsoft.com/office/drawing/2014/main" id="{D390C54C-D608-044B-AB47-2987A51F328C}"/>
              </a:ext>
            </a:extLst>
          </p:cNvPr>
          <p:cNvSpPr txBox="1"/>
          <p:nvPr/>
        </p:nvSpPr>
        <p:spPr>
          <a:xfrm>
            <a:off x="609600" y="3927491"/>
            <a:ext cx="7510998" cy="646331"/>
          </a:xfrm>
          <a:prstGeom prst="rect">
            <a:avLst/>
          </a:prstGeom>
          <a:noFill/>
        </p:spPr>
        <p:txBody>
          <a:bodyPr wrap="square" rtlCol="0">
            <a:spAutoFit/>
          </a:bodyPr>
          <a:lstStyle/>
          <a:p>
            <a:r>
              <a:rPr lang="en-US" sz="1800" dirty="0" err="1">
                <a:solidFill>
                  <a:srgbClr val="C00000"/>
                </a:solidFill>
                <a:latin typeface="Consolas" panose="020B0609020204030204" pitchFamily="49" charset="0"/>
                <a:cs typeface="Consolas" panose="020B0609020204030204" pitchFamily="49" charset="0"/>
              </a:rPr>
              <a:t>STRxxx</a:t>
            </a:r>
            <a:r>
              <a:rPr lang="en-US" sz="1800" dirty="0">
                <a:solidFill>
                  <a:srgbClr val="C00000"/>
                </a:solidFill>
                <a:latin typeface="Consolas" panose="020B0609020204030204" pitchFamily="49" charset="0"/>
                <a:cs typeface="Consolas" panose="020B0609020204030204" pitchFamily="49" charset="0"/>
              </a:rPr>
              <a:t> R0, [R1]</a:t>
            </a:r>
          </a:p>
          <a:p>
            <a:r>
              <a:rPr lang="en-US" sz="1800" dirty="0">
                <a:solidFill>
                  <a:schemeClr val="bg1">
                    <a:lumMod val="50000"/>
                  </a:schemeClr>
                </a:solidFill>
                <a:latin typeface="Consolas" panose="020B0609020204030204" pitchFamily="49" charset="0"/>
                <a:cs typeface="Consolas" panose="020B0609020204030204" pitchFamily="49" charset="0"/>
              </a:rPr>
              <a:t>; Store data extracted from a </a:t>
            </a:r>
            <a:r>
              <a:rPr lang="en-US" sz="1800" dirty="0">
                <a:solidFill>
                  <a:srgbClr val="0000FF"/>
                </a:solidFill>
                <a:latin typeface="Consolas" panose="020B0609020204030204" pitchFamily="49" charset="0"/>
                <a:cs typeface="Consolas" panose="020B0609020204030204" pitchFamily="49" charset="0"/>
              </a:rPr>
              <a:t>32-bit</a:t>
            </a:r>
            <a:r>
              <a:rPr lang="en-US" sz="1800" dirty="0">
                <a:solidFill>
                  <a:schemeClr val="bg1">
                    <a:lumMod val="50000"/>
                  </a:schemeClr>
                </a:solidFill>
                <a:latin typeface="Consolas" panose="020B0609020204030204" pitchFamily="49" charset="0"/>
                <a:cs typeface="Consolas" panose="020B0609020204030204" pitchFamily="49" charset="0"/>
              </a:rPr>
              <a:t> register into memory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a Byte, Half-word, Word</a:t>
            </a:r>
          </a:p>
        </p:txBody>
      </p:sp>
      <p:sp>
        <p:nvSpPr>
          <p:cNvPr id="3" name="Slide Number Placeholder 2"/>
          <p:cNvSpPr>
            <a:spLocks noGrp="1"/>
          </p:cNvSpPr>
          <p:nvPr>
            <p:ph type="sldNum" sz="quarter" idx="12"/>
          </p:nvPr>
        </p:nvSpPr>
        <p:spPr/>
        <p:txBody>
          <a:bodyPr/>
          <a:lstStyle/>
          <a:p>
            <a:fld id="{AEE14D4A-FE32-40AF-B06D-E9622816B101}" type="slidenum">
              <a:rPr lang="en-US" smtClean="0"/>
              <a:pPr/>
              <a:t>34</a:t>
            </a:fld>
            <a:endParaRPr lang="en-US"/>
          </a:p>
        </p:txBody>
      </p:sp>
      <p:sp>
        <p:nvSpPr>
          <p:cNvPr id="5" name="Rectangle 1026"/>
          <p:cNvSpPr>
            <a:spLocks noChangeArrowheads="1"/>
          </p:cNvSpPr>
          <p:nvPr/>
        </p:nvSpPr>
        <p:spPr bwMode="gray">
          <a:xfrm>
            <a:off x="8933815" y="1802473"/>
            <a:ext cx="884238" cy="312738"/>
          </a:xfrm>
          <a:prstGeom prst="rect">
            <a:avLst/>
          </a:prstGeom>
          <a:solidFill>
            <a:schemeClr val="bg1">
              <a:lumMod val="75000"/>
            </a:schemeClr>
          </a:solidFill>
          <a:ln w="9525">
            <a:noFill/>
            <a:miter lim="800000"/>
            <a:headEnd/>
            <a:tailEnd/>
          </a:ln>
        </p:spPr>
        <p:txBody>
          <a:bodyPr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0x87</a:t>
            </a:r>
          </a:p>
        </p:txBody>
      </p:sp>
      <p:sp>
        <p:nvSpPr>
          <p:cNvPr id="6" name="Rectangle 1034"/>
          <p:cNvSpPr>
            <a:spLocks noChangeArrowheads="1"/>
          </p:cNvSpPr>
          <p:nvPr/>
        </p:nvSpPr>
        <p:spPr bwMode="gray">
          <a:xfrm>
            <a:off x="8930641" y="2083461"/>
            <a:ext cx="881063" cy="271462"/>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7" name="Rectangle 1035"/>
          <p:cNvSpPr>
            <a:spLocks noChangeArrowheads="1"/>
          </p:cNvSpPr>
          <p:nvPr/>
        </p:nvSpPr>
        <p:spPr bwMode="gray">
          <a:xfrm>
            <a:off x="8930641" y="1808824"/>
            <a:ext cx="881063" cy="276225"/>
          </a:xfrm>
          <a:prstGeom prst="rect">
            <a:avLst/>
          </a:prstGeom>
          <a:no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8" name="Rectangle 1036"/>
          <p:cNvSpPr>
            <a:spLocks noChangeArrowheads="1"/>
          </p:cNvSpPr>
          <p:nvPr/>
        </p:nvSpPr>
        <p:spPr bwMode="gray">
          <a:xfrm>
            <a:off x="8930641" y="2626386"/>
            <a:ext cx="881063" cy="273050"/>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9" name="Rectangle 1037"/>
          <p:cNvSpPr>
            <a:spLocks noChangeArrowheads="1"/>
          </p:cNvSpPr>
          <p:nvPr/>
        </p:nvSpPr>
        <p:spPr bwMode="gray">
          <a:xfrm>
            <a:off x="8930641" y="2353337"/>
            <a:ext cx="881063" cy="276225"/>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11" name="Rectangle 1048"/>
          <p:cNvSpPr>
            <a:spLocks noChangeArrowheads="1"/>
          </p:cNvSpPr>
          <p:nvPr/>
        </p:nvSpPr>
        <p:spPr bwMode="gray">
          <a:xfrm>
            <a:off x="7735880" y="1823112"/>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0x02000003</a:t>
            </a:r>
          </a:p>
        </p:txBody>
      </p:sp>
      <p:sp>
        <p:nvSpPr>
          <p:cNvPr id="12" name="Rectangle 1048"/>
          <p:cNvSpPr>
            <a:spLocks noChangeArrowheads="1"/>
          </p:cNvSpPr>
          <p:nvPr/>
        </p:nvSpPr>
        <p:spPr bwMode="gray">
          <a:xfrm>
            <a:off x="7719952" y="2085049"/>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0x02000002</a:t>
            </a:r>
          </a:p>
        </p:txBody>
      </p:sp>
      <p:sp>
        <p:nvSpPr>
          <p:cNvPr id="13" name="Rectangle 1048"/>
          <p:cNvSpPr>
            <a:spLocks noChangeArrowheads="1"/>
          </p:cNvSpPr>
          <p:nvPr/>
        </p:nvSpPr>
        <p:spPr bwMode="gray">
          <a:xfrm>
            <a:off x="7728293" y="2353319"/>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0x02000001</a:t>
            </a:r>
          </a:p>
        </p:txBody>
      </p:sp>
      <p:sp>
        <p:nvSpPr>
          <p:cNvPr id="14" name="Rectangle 1048"/>
          <p:cNvSpPr>
            <a:spLocks noChangeArrowheads="1"/>
          </p:cNvSpPr>
          <p:nvPr/>
        </p:nvSpPr>
        <p:spPr bwMode="gray">
          <a:xfrm>
            <a:off x="7720381" y="2640192"/>
            <a:ext cx="1205523" cy="286874"/>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0x02000000</a:t>
            </a:r>
          </a:p>
        </p:txBody>
      </p:sp>
      <p:sp>
        <p:nvSpPr>
          <p:cNvPr id="15" name="Rectangle 1026"/>
          <p:cNvSpPr>
            <a:spLocks noChangeArrowheads="1"/>
          </p:cNvSpPr>
          <p:nvPr/>
        </p:nvSpPr>
        <p:spPr bwMode="gray">
          <a:xfrm>
            <a:off x="9005191" y="2605624"/>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0xE1</a:t>
            </a:r>
          </a:p>
        </p:txBody>
      </p:sp>
      <p:sp>
        <p:nvSpPr>
          <p:cNvPr id="16" name="Rectangle 1026"/>
          <p:cNvSpPr>
            <a:spLocks noChangeArrowheads="1"/>
          </p:cNvSpPr>
          <p:nvPr/>
        </p:nvSpPr>
        <p:spPr bwMode="gray">
          <a:xfrm>
            <a:off x="9009954" y="2339468"/>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0xE3</a:t>
            </a:r>
          </a:p>
        </p:txBody>
      </p:sp>
      <p:sp>
        <p:nvSpPr>
          <p:cNvPr id="17" name="Rectangle 1026"/>
          <p:cNvSpPr>
            <a:spLocks noChangeArrowheads="1"/>
          </p:cNvSpPr>
          <p:nvPr/>
        </p:nvSpPr>
        <p:spPr bwMode="gray">
          <a:xfrm>
            <a:off x="9019739" y="2061905"/>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0x65</a:t>
            </a:r>
          </a:p>
        </p:txBody>
      </p:sp>
      <p:grpSp>
        <p:nvGrpSpPr>
          <p:cNvPr id="28" name="Group 27"/>
          <p:cNvGrpSpPr/>
          <p:nvPr/>
        </p:nvGrpSpPr>
        <p:grpSpPr>
          <a:xfrm>
            <a:off x="950265" y="1311624"/>
            <a:ext cx="3156064" cy="1315496"/>
            <a:chOff x="519960" y="1152041"/>
            <a:chExt cx="3156064" cy="1315496"/>
          </a:xfrm>
        </p:grpSpPr>
        <p:sp>
          <p:nvSpPr>
            <p:cNvPr id="18" name="Rectangle 17"/>
            <p:cNvSpPr/>
            <p:nvPr/>
          </p:nvSpPr>
          <p:spPr>
            <a:xfrm>
              <a:off x="519960" y="1488118"/>
              <a:ext cx="1476686" cy="307777"/>
            </a:xfrm>
            <a:prstGeom prst="rect">
              <a:avLst/>
            </a:prstGeom>
          </p:spPr>
          <p:txBody>
            <a:bodyPr wrap="none">
              <a:spAutoFit/>
            </a:bodyPr>
            <a:lstStyle/>
            <a:p>
              <a:r>
                <a:rPr lang="pt-BR" dirty="0">
                  <a:latin typeface="Consolas" pitchFamily="49" charset="0"/>
                  <a:cs typeface="Consolas" pitchFamily="49" charset="0"/>
                </a:rPr>
                <a:t>LDRB r1, [r0]</a:t>
              </a:r>
              <a:endParaRPr lang="en-US" dirty="0">
                <a:latin typeface="Consolas" pitchFamily="49" charset="0"/>
                <a:cs typeface="Consolas" pitchFamily="49" charset="0"/>
              </a:endParaRPr>
            </a:p>
          </p:txBody>
        </p:sp>
        <p:sp>
          <p:nvSpPr>
            <p:cNvPr id="19" name="TextBox 18"/>
            <p:cNvSpPr txBox="1"/>
            <p:nvPr/>
          </p:nvSpPr>
          <p:spPr>
            <a:xfrm>
              <a:off x="519960" y="1152041"/>
              <a:ext cx="1366080" cy="307777"/>
            </a:xfrm>
            <a:prstGeom prst="rect">
              <a:avLst/>
            </a:prstGeom>
            <a:noFill/>
          </p:spPr>
          <p:txBody>
            <a:bodyPr wrap="none" rtlCol="0">
              <a:spAutoFit/>
            </a:bodyPr>
            <a:lstStyle/>
            <a:p>
              <a:r>
                <a:rPr lang="en-US" dirty="0">
                  <a:solidFill>
                    <a:srgbClr val="C00000"/>
                  </a:solidFill>
                </a:rPr>
                <a:t>Load a Byte</a:t>
              </a:r>
            </a:p>
          </p:txBody>
        </p:sp>
        <p:sp>
          <p:nvSpPr>
            <p:cNvPr id="20" name="Rectangle 19"/>
            <p:cNvSpPr/>
            <p:nvPr/>
          </p:nvSpPr>
          <p:spPr>
            <a:xfrm>
              <a:off x="909234"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a:t>
              </a:r>
            </a:p>
          </p:txBody>
        </p:sp>
        <p:sp>
          <p:nvSpPr>
            <p:cNvPr id="21" name="Rectangle 20"/>
            <p:cNvSpPr/>
            <p:nvPr/>
          </p:nvSpPr>
          <p:spPr>
            <a:xfrm>
              <a:off x="1566657"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a:t>
              </a:r>
            </a:p>
          </p:txBody>
        </p:sp>
        <p:sp>
          <p:nvSpPr>
            <p:cNvPr id="22" name="Rectangle 21"/>
            <p:cNvSpPr/>
            <p:nvPr/>
          </p:nvSpPr>
          <p:spPr>
            <a:xfrm>
              <a:off x="2228582" y="1934707"/>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a:t>
              </a:r>
            </a:p>
          </p:txBody>
        </p:sp>
        <p:sp>
          <p:nvSpPr>
            <p:cNvPr id="23" name="Rectangle 22"/>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0xE1</a:t>
              </a:r>
            </a:p>
          </p:txBody>
        </p:sp>
        <p:sp>
          <p:nvSpPr>
            <p:cNvPr id="24" name="TextBox 23"/>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25" name="TextBox 24"/>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cxnSp>
        <p:nvCxnSpPr>
          <p:cNvPr id="27" name="Straight Connector 26"/>
          <p:cNvCxnSpPr/>
          <p:nvPr/>
        </p:nvCxnSpPr>
        <p:spPr>
          <a:xfrm>
            <a:off x="609600" y="2762911"/>
            <a:ext cx="503816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979073" y="2980841"/>
            <a:ext cx="3156064" cy="1315496"/>
            <a:chOff x="519960" y="1152041"/>
            <a:chExt cx="3156064" cy="1315496"/>
          </a:xfrm>
        </p:grpSpPr>
        <p:sp>
          <p:nvSpPr>
            <p:cNvPr id="30" name="Rectangle 29"/>
            <p:cNvSpPr/>
            <p:nvPr/>
          </p:nvSpPr>
          <p:spPr>
            <a:xfrm>
              <a:off x="519960" y="1494630"/>
              <a:ext cx="1476686" cy="307777"/>
            </a:xfrm>
            <a:prstGeom prst="rect">
              <a:avLst/>
            </a:prstGeom>
          </p:spPr>
          <p:txBody>
            <a:bodyPr wrap="none">
              <a:spAutoFit/>
            </a:bodyPr>
            <a:lstStyle/>
            <a:p>
              <a:r>
                <a:rPr lang="pt-BR" dirty="0">
                  <a:latin typeface="Consolas" pitchFamily="49" charset="0"/>
                  <a:cs typeface="Consolas" pitchFamily="49" charset="0"/>
                </a:rPr>
                <a:t>LDRH r1, [r0]</a:t>
              </a:r>
              <a:endParaRPr lang="en-US" dirty="0">
                <a:latin typeface="Consolas" pitchFamily="49" charset="0"/>
                <a:cs typeface="Consolas" pitchFamily="49" charset="0"/>
              </a:endParaRPr>
            </a:p>
          </p:txBody>
        </p:sp>
        <p:sp>
          <p:nvSpPr>
            <p:cNvPr id="31" name="TextBox 30"/>
            <p:cNvSpPr txBox="1"/>
            <p:nvPr/>
          </p:nvSpPr>
          <p:spPr>
            <a:xfrm>
              <a:off x="519960" y="1152041"/>
              <a:ext cx="1795684" cy="307777"/>
            </a:xfrm>
            <a:prstGeom prst="rect">
              <a:avLst/>
            </a:prstGeom>
            <a:noFill/>
          </p:spPr>
          <p:txBody>
            <a:bodyPr wrap="none" rtlCol="0">
              <a:spAutoFit/>
            </a:bodyPr>
            <a:lstStyle/>
            <a:p>
              <a:r>
                <a:rPr lang="en-US" dirty="0">
                  <a:solidFill>
                    <a:srgbClr val="C00000"/>
                  </a:solidFill>
                </a:rPr>
                <a:t>Load a </a:t>
              </a:r>
              <a:r>
                <a:rPr lang="en-US" dirty="0" err="1">
                  <a:solidFill>
                    <a:srgbClr val="C00000"/>
                  </a:solidFill>
                </a:rPr>
                <a:t>Halfword</a:t>
              </a:r>
              <a:endParaRPr lang="en-US" dirty="0">
                <a:solidFill>
                  <a:srgbClr val="C00000"/>
                </a:solidFill>
              </a:endParaRPr>
            </a:p>
          </p:txBody>
        </p:sp>
        <p:sp>
          <p:nvSpPr>
            <p:cNvPr id="32" name="Rectangle 31"/>
            <p:cNvSpPr/>
            <p:nvPr/>
          </p:nvSpPr>
          <p:spPr>
            <a:xfrm>
              <a:off x="909234"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a:t>
              </a:r>
            </a:p>
          </p:txBody>
        </p:sp>
        <p:sp>
          <p:nvSpPr>
            <p:cNvPr id="33" name="Rectangle 32"/>
            <p:cNvSpPr/>
            <p:nvPr/>
          </p:nvSpPr>
          <p:spPr>
            <a:xfrm>
              <a:off x="1566657"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a:t>
              </a:r>
            </a:p>
          </p:txBody>
        </p:sp>
        <p:sp>
          <p:nvSpPr>
            <p:cNvPr id="34" name="Rectangle 33"/>
            <p:cNvSpPr/>
            <p:nvPr/>
          </p:nvSpPr>
          <p:spPr>
            <a:xfrm>
              <a:off x="2228582"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0xE3</a:t>
              </a:r>
            </a:p>
          </p:txBody>
        </p:sp>
        <p:sp>
          <p:nvSpPr>
            <p:cNvPr id="35" name="Rectangle 34"/>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0xE1</a:t>
              </a:r>
            </a:p>
          </p:txBody>
        </p:sp>
        <p:sp>
          <p:nvSpPr>
            <p:cNvPr id="36" name="TextBox 35"/>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37" name="TextBox 36"/>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cxnSp>
        <p:nvCxnSpPr>
          <p:cNvPr id="38" name="Straight Connector 37"/>
          <p:cNvCxnSpPr/>
          <p:nvPr/>
        </p:nvCxnSpPr>
        <p:spPr>
          <a:xfrm>
            <a:off x="618564" y="4564817"/>
            <a:ext cx="503816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993771" y="4773782"/>
            <a:ext cx="3156064" cy="1315496"/>
            <a:chOff x="519960" y="1152041"/>
            <a:chExt cx="3156064" cy="1315496"/>
          </a:xfrm>
        </p:grpSpPr>
        <p:sp>
          <p:nvSpPr>
            <p:cNvPr id="41" name="Rectangle 40"/>
            <p:cNvSpPr/>
            <p:nvPr/>
          </p:nvSpPr>
          <p:spPr>
            <a:xfrm>
              <a:off x="534658" y="1499844"/>
              <a:ext cx="1377300" cy="307777"/>
            </a:xfrm>
            <a:prstGeom prst="rect">
              <a:avLst/>
            </a:prstGeom>
          </p:spPr>
          <p:txBody>
            <a:bodyPr wrap="none">
              <a:spAutoFit/>
            </a:bodyPr>
            <a:lstStyle/>
            <a:p>
              <a:r>
                <a:rPr lang="pt-BR" dirty="0">
                  <a:latin typeface="Consolas" pitchFamily="49" charset="0"/>
                  <a:cs typeface="Consolas" pitchFamily="49" charset="0"/>
                </a:rPr>
                <a:t>LDR r1, [r0]</a:t>
              </a:r>
              <a:endParaRPr lang="en-US" dirty="0">
                <a:latin typeface="Consolas" pitchFamily="49" charset="0"/>
                <a:cs typeface="Consolas" pitchFamily="49" charset="0"/>
              </a:endParaRPr>
            </a:p>
          </p:txBody>
        </p:sp>
        <p:sp>
          <p:nvSpPr>
            <p:cNvPr id="42" name="TextBox 41"/>
            <p:cNvSpPr txBox="1"/>
            <p:nvPr/>
          </p:nvSpPr>
          <p:spPr>
            <a:xfrm>
              <a:off x="519960" y="1152041"/>
              <a:ext cx="1366080" cy="307777"/>
            </a:xfrm>
            <a:prstGeom prst="rect">
              <a:avLst/>
            </a:prstGeom>
            <a:noFill/>
          </p:spPr>
          <p:txBody>
            <a:bodyPr wrap="none" rtlCol="0">
              <a:spAutoFit/>
            </a:bodyPr>
            <a:lstStyle/>
            <a:p>
              <a:r>
                <a:rPr lang="en-US" dirty="0">
                  <a:solidFill>
                    <a:srgbClr val="C00000"/>
                  </a:solidFill>
                </a:rPr>
                <a:t>Load a Word</a:t>
              </a:r>
            </a:p>
          </p:txBody>
        </p:sp>
        <p:sp>
          <p:nvSpPr>
            <p:cNvPr id="43" name="Rectangle 42"/>
            <p:cNvSpPr/>
            <p:nvPr/>
          </p:nvSpPr>
          <p:spPr>
            <a:xfrm>
              <a:off x="909234" y="1937290"/>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0x87</a:t>
              </a:r>
            </a:p>
          </p:txBody>
        </p:sp>
        <p:sp>
          <p:nvSpPr>
            <p:cNvPr id="44" name="Rectangle 43"/>
            <p:cNvSpPr/>
            <p:nvPr/>
          </p:nvSpPr>
          <p:spPr>
            <a:xfrm>
              <a:off x="1566657" y="1937290"/>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0x65</a:t>
              </a:r>
            </a:p>
          </p:txBody>
        </p:sp>
        <p:sp>
          <p:nvSpPr>
            <p:cNvPr id="45" name="Rectangle 44"/>
            <p:cNvSpPr/>
            <p:nvPr/>
          </p:nvSpPr>
          <p:spPr>
            <a:xfrm>
              <a:off x="2228582"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0xE3</a:t>
              </a:r>
            </a:p>
          </p:txBody>
        </p:sp>
        <p:sp>
          <p:nvSpPr>
            <p:cNvPr id="46" name="Rectangle 45"/>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0xE1</a:t>
              </a:r>
            </a:p>
          </p:txBody>
        </p:sp>
        <p:sp>
          <p:nvSpPr>
            <p:cNvPr id="47" name="TextBox 46"/>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48" name="TextBox 47"/>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sp>
        <p:nvSpPr>
          <p:cNvPr id="4" name="TextBox 3"/>
          <p:cNvSpPr txBox="1"/>
          <p:nvPr/>
        </p:nvSpPr>
        <p:spPr>
          <a:xfrm>
            <a:off x="8214749" y="3043205"/>
            <a:ext cx="1580882" cy="307777"/>
          </a:xfrm>
          <a:prstGeom prst="rect">
            <a:avLst/>
          </a:prstGeom>
          <a:noFill/>
        </p:spPr>
        <p:txBody>
          <a:bodyPr wrap="none" rtlCol="0">
            <a:spAutoFit/>
          </a:bodyPr>
          <a:lstStyle/>
          <a:p>
            <a:r>
              <a:rPr lang="en-US" dirty="0"/>
              <a:t>Little Endian</a:t>
            </a:r>
          </a:p>
        </p:txBody>
      </p:sp>
      <p:sp>
        <p:nvSpPr>
          <p:cNvPr id="10" name="TextBox 9"/>
          <p:cNvSpPr txBox="1"/>
          <p:nvPr/>
        </p:nvSpPr>
        <p:spPr>
          <a:xfrm>
            <a:off x="8682045" y="3909322"/>
            <a:ext cx="1795684" cy="523220"/>
          </a:xfrm>
          <a:prstGeom prst="rect">
            <a:avLst/>
          </a:prstGeom>
          <a:noFill/>
        </p:spPr>
        <p:txBody>
          <a:bodyPr wrap="none" rtlCol="0">
            <a:spAutoFit/>
          </a:bodyPr>
          <a:lstStyle/>
          <a:p>
            <a:pPr algn="r"/>
            <a:r>
              <a:rPr lang="en-US" dirty="0">
                <a:solidFill>
                  <a:srgbClr val="C00000"/>
                </a:solidFill>
              </a:rPr>
              <a:t>Assume </a:t>
            </a:r>
          </a:p>
          <a:p>
            <a:pPr algn="r"/>
            <a:r>
              <a:rPr lang="en-US" dirty="0">
                <a:solidFill>
                  <a:srgbClr val="C00000"/>
                </a:solidFill>
              </a:rPr>
              <a:t>r0 = 0x20000000</a:t>
            </a:r>
          </a:p>
        </p:txBody>
      </p:sp>
      <p:cxnSp>
        <p:nvCxnSpPr>
          <p:cNvPr id="39" name="Elbow Connector 38"/>
          <p:cNvCxnSpPr>
            <a:endCxn id="8" idx="3"/>
          </p:cNvCxnSpPr>
          <p:nvPr/>
        </p:nvCxnSpPr>
        <p:spPr>
          <a:xfrm rot="16200000" flipV="1">
            <a:off x="9454807" y="3119807"/>
            <a:ext cx="1109650" cy="395858"/>
          </a:xfrm>
          <a:prstGeom prst="bent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575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Extension</a:t>
            </a:r>
          </a:p>
        </p:txBody>
      </p:sp>
      <p:sp>
        <p:nvSpPr>
          <p:cNvPr id="3" name="Slide Number Placeholder 2"/>
          <p:cNvSpPr>
            <a:spLocks noGrp="1"/>
          </p:cNvSpPr>
          <p:nvPr>
            <p:ph type="sldNum" sz="quarter" idx="12"/>
          </p:nvPr>
        </p:nvSpPr>
        <p:spPr/>
        <p:txBody>
          <a:bodyPr/>
          <a:lstStyle/>
          <a:p>
            <a:fld id="{AEE14D4A-FE32-40AF-B06D-E9622816B101}" type="slidenum">
              <a:rPr lang="en-US" smtClean="0"/>
              <a:pPr/>
              <a:t>35</a:t>
            </a:fld>
            <a:endParaRPr lang="en-US"/>
          </a:p>
        </p:txBody>
      </p:sp>
      <p:sp>
        <p:nvSpPr>
          <p:cNvPr id="5" name="Rectangle 1026"/>
          <p:cNvSpPr>
            <a:spLocks noChangeArrowheads="1"/>
          </p:cNvSpPr>
          <p:nvPr/>
        </p:nvSpPr>
        <p:spPr bwMode="gray">
          <a:xfrm>
            <a:off x="8933815" y="1802473"/>
            <a:ext cx="884238" cy="312738"/>
          </a:xfrm>
          <a:prstGeom prst="rect">
            <a:avLst/>
          </a:prstGeom>
          <a:solidFill>
            <a:schemeClr val="bg1">
              <a:lumMod val="75000"/>
            </a:schemeClr>
          </a:solidFill>
          <a:ln w="9525">
            <a:noFill/>
            <a:miter lim="800000"/>
            <a:headEnd/>
            <a:tailEnd/>
          </a:ln>
        </p:spPr>
        <p:txBody>
          <a:bodyPr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0x87</a:t>
            </a:r>
          </a:p>
        </p:txBody>
      </p:sp>
      <p:sp>
        <p:nvSpPr>
          <p:cNvPr id="6" name="Rectangle 1034"/>
          <p:cNvSpPr>
            <a:spLocks noChangeArrowheads="1"/>
          </p:cNvSpPr>
          <p:nvPr/>
        </p:nvSpPr>
        <p:spPr bwMode="gray">
          <a:xfrm>
            <a:off x="8930641" y="2083461"/>
            <a:ext cx="881063" cy="271462"/>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7" name="Rectangle 1035"/>
          <p:cNvSpPr>
            <a:spLocks noChangeArrowheads="1"/>
          </p:cNvSpPr>
          <p:nvPr/>
        </p:nvSpPr>
        <p:spPr bwMode="gray">
          <a:xfrm>
            <a:off x="8930641" y="1808824"/>
            <a:ext cx="881063" cy="276225"/>
          </a:xfrm>
          <a:prstGeom prst="rect">
            <a:avLst/>
          </a:prstGeom>
          <a:no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8" name="Rectangle 1036"/>
          <p:cNvSpPr>
            <a:spLocks noChangeArrowheads="1"/>
          </p:cNvSpPr>
          <p:nvPr/>
        </p:nvSpPr>
        <p:spPr bwMode="gray">
          <a:xfrm>
            <a:off x="8930641" y="2626386"/>
            <a:ext cx="881063" cy="273050"/>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9" name="Rectangle 1037"/>
          <p:cNvSpPr>
            <a:spLocks noChangeArrowheads="1"/>
          </p:cNvSpPr>
          <p:nvPr/>
        </p:nvSpPr>
        <p:spPr bwMode="gray">
          <a:xfrm>
            <a:off x="8930641" y="2353337"/>
            <a:ext cx="881063" cy="276225"/>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11" name="Rectangle 1048"/>
          <p:cNvSpPr>
            <a:spLocks noChangeArrowheads="1"/>
          </p:cNvSpPr>
          <p:nvPr/>
        </p:nvSpPr>
        <p:spPr bwMode="gray">
          <a:xfrm>
            <a:off x="7735880" y="1823112"/>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0x20000003</a:t>
            </a:r>
          </a:p>
        </p:txBody>
      </p:sp>
      <p:sp>
        <p:nvSpPr>
          <p:cNvPr id="12" name="Rectangle 1048"/>
          <p:cNvSpPr>
            <a:spLocks noChangeArrowheads="1"/>
          </p:cNvSpPr>
          <p:nvPr/>
        </p:nvSpPr>
        <p:spPr bwMode="gray">
          <a:xfrm>
            <a:off x="7719952" y="2085049"/>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0x20000002</a:t>
            </a:r>
          </a:p>
        </p:txBody>
      </p:sp>
      <p:sp>
        <p:nvSpPr>
          <p:cNvPr id="13" name="Rectangle 1048"/>
          <p:cNvSpPr>
            <a:spLocks noChangeArrowheads="1"/>
          </p:cNvSpPr>
          <p:nvPr/>
        </p:nvSpPr>
        <p:spPr bwMode="gray">
          <a:xfrm>
            <a:off x="7728293" y="2353319"/>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0x20000001</a:t>
            </a:r>
          </a:p>
        </p:txBody>
      </p:sp>
      <p:sp>
        <p:nvSpPr>
          <p:cNvPr id="14" name="Rectangle 1048"/>
          <p:cNvSpPr>
            <a:spLocks noChangeArrowheads="1"/>
          </p:cNvSpPr>
          <p:nvPr/>
        </p:nvSpPr>
        <p:spPr bwMode="gray">
          <a:xfrm>
            <a:off x="7720381" y="2640193"/>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0x20000000</a:t>
            </a:r>
          </a:p>
        </p:txBody>
      </p:sp>
      <p:sp>
        <p:nvSpPr>
          <p:cNvPr id="15" name="Rectangle 1026"/>
          <p:cNvSpPr>
            <a:spLocks noChangeArrowheads="1"/>
          </p:cNvSpPr>
          <p:nvPr/>
        </p:nvSpPr>
        <p:spPr bwMode="gray">
          <a:xfrm>
            <a:off x="9005191" y="2605624"/>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0xE1</a:t>
            </a:r>
          </a:p>
        </p:txBody>
      </p:sp>
      <p:sp>
        <p:nvSpPr>
          <p:cNvPr id="16" name="Rectangle 1026"/>
          <p:cNvSpPr>
            <a:spLocks noChangeArrowheads="1"/>
          </p:cNvSpPr>
          <p:nvPr/>
        </p:nvSpPr>
        <p:spPr bwMode="gray">
          <a:xfrm>
            <a:off x="9009954" y="2339468"/>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0xE3</a:t>
            </a:r>
          </a:p>
        </p:txBody>
      </p:sp>
      <p:sp>
        <p:nvSpPr>
          <p:cNvPr id="17" name="Rectangle 1026"/>
          <p:cNvSpPr>
            <a:spLocks noChangeArrowheads="1"/>
          </p:cNvSpPr>
          <p:nvPr/>
        </p:nvSpPr>
        <p:spPr bwMode="gray">
          <a:xfrm>
            <a:off x="9019739" y="2061905"/>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0x65</a:t>
            </a:r>
          </a:p>
        </p:txBody>
      </p:sp>
      <p:grpSp>
        <p:nvGrpSpPr>
          <p:cNvPr id="28" name="Group 27"/>
          <p:cNvGrpSpPr/>
          <p:nvPr/>
        </p:nvGrpSpPr>
        <p:grpSpPr>
          <a:xfrm>
            <a:off x="912240" y="1386833"/>
            <a:ext cx="3156064" cy="1315496"/>
            <a:chOff x="519960" y="1152041"/>
            <a:chExt cx="3156064" cy="1315496"/>
          </a:xfrm>
        </p:grpSpPr>
        <p:sp>
          <p:nvSpPr>
            <p:cNvPr id="18" name="Rectangle 17"/>
            <p:cNvSpPr/>
            <p:nvPr/>
          </p:nvSpPr>
          <p:spPr>
            <a:xfrm>
              <a:off x="521689" y="1459818"/>
              <a:ext cx="1576072" cy="307777"/>
            </a:xfrm>
            <a:prstGeom prst="rect">
              <a:avLst/>
            </a:prstGeom>
          </p:spPr>
          <p:txBody>
            <a:bodyPr wrap="none">
              <a:spAutoFit/>
            </a:bodyPr>
            <a:lstStyle/>
            <a:p>
              <a:r>
                <a:rPr lang="pt-BR" dirty="0">
                  <a:latin typeface="Consolas" pitchFamily="49" charset="0"/>
                  <a:cs typeface="Consolas" pitchFamily="49" charset="0"/>
                </a:rPr>
                <a:t>LDR</a:t>
              </a:r>
              <a:r>
                <a:rPr lang="pt-BR" dirty="0">
                  <a:solidFill>
                    <a:srgbClr val="C00000"/>
                  </a:solidFill>
                  <a:latin typeface="Consolas" pitchFamily="49" charset="0"/>
                  <a:cs typeface="Consolas" pitchFamily="49" charset="0"/>
                </a:rPr>
                <a:t>S</a:t>
              </a:r>
              <a:r>
                <a:rPr lang="pt-BR" dirty="0">
                  <a:latin typeface="Consolas" pitchFamily="49" charset="0"/>
                  <a:cs typeface="Consolas" pitchFamily="49" charset="0"/>
                </a:rPr>
                <a:t>B r1, [r0]</a:t>
              </a:r>
              <a:endParaRPr lang="en-US" dirty="0">
                <a:latin typeface="Consolas" pitchFamily="49" charset="0"/>
                <a:cs typeface="Consolas" pitchFamily="49" charset="0"/>
              </a:endParaRPr>
            </a:p>
          </p:txBody>
        </p:sp>
        <p:sp>
          <p:nvSpPr>
            <p:cNvPr id="19" name="TextBox 18"/>
            <p:cNvSpPr txBox="1"/>
            <p:nvPr/>
          </p:nvSpPr>
          <p:spPr>
            <a:xfrm>
              <a:off x="519960" y="1152041"/>
              <a:ext cx="2117887" cy="307777"/>
            </a:xfrm>
            <a:prstGeom prst="rect">
              <a:avLst/>
            </a:prstGeom>
            <a:noFill/>
          </p:spPr>
          <p:txBody>
            <a:bodyPr wrap="none" rtlCol="0">
              <a:spAutoFit/>
            </a:bodyPr>
            <a:lstStyle/>
            <a:p>
              <a:r>
                <a:rPr lang="en-US" dirty="0">
                  <a:solidFill>
                    <a:srgbClr val="C00000"/>
                  </a:solidFill>
                </a:rPr>
                <a:t>Load a Signed Byte</a:t>
              </a:r>
            </a:p>
          </p:txBody>
        </p:sp>
        <p:sp>
          <p:nvSpPr>
            <p:cNvPr id="20" name="Rectangle 19"/>
            <p:cNvSpPr/>
            <p:nvPr/>
          </p:nvSpPr>
          <p:spPr>
            <a:xfrm>
              <a:off x="909234"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a:t>
              </a:r>
              <a:r>
                <a:rPr lang="en-US" dirty="0">
                  <a:solidFill>
                    <a:srgbClr val="C00000"/>
                  </a:solidFill>
                  <a:latin typeface="Consolas" pitchFamily="49" charset="0"/>
                  <a:cs typeface="Consolas" pitchFamily="49" charset="0"/>
                </a:rPr>
                <a:t>FF</a:t>
              </a:r>
            </a:p>
          </p:txBody>
        </p:sp>
        <p:sp>
          <p:nvSpPr>
            <p:cNvPr id="21" name="Rectangle 20"/>
            <p:cNvSpPr/>
            <p:nvPr/>
          </p:nvSpPr>
          <p:spPr>
            <a:xfrm>
              <a:off x="1566657"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a:t>
              </a:r>
              <a:r>
                <a:rPr lang="en-US" dirty="0">
                  <a:solidFill>
                    <a:srgbClr val="C00000"/>
                  </a:solidFill>
                  <a:latin typeface="Consolas" pitchFamily="49" charset="0"/>
                  <a:cs typeface="Consolas" pitchFamily="49" charset="0"/>
                </a:rPr>
                <a:t>FF</a:t>
              </a:r>
            </a:p>
          </p:txBody>
        </p:sp>
        <p:sp>
          <p:nvSpPr>
            <p:cNvPr id="22" name="Rectangle 21"/>
            <p:cNvSpPr/>
            <p:nvPr/>
          </p:nvSpPr>
          <p:spPr>
            <a:xfrm>
              <a:off x="2228582" y="1934707"/>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a:t>
              </a:r>
              <a:r>
                <a:rPr lang="en-US" dirty="0">
                  <a:solidFill>
                    <a:srgbClr val="C00000"/>
                  </a:solidFill>
                  <a:latin typeface="Consolas" pitchFamily="49" charset="0"/>
                  <a:cs typeface="Consolas" pitchFamily="49" charset="0"/>
                </a:rPr>
                <a:t>FF</a:t>
              </a:r>
            </a:p>
          </p:txBody>
        </p:sp>
        <p:sp>
          <p:nvSpPr>
            <p:cNvPr id="23" name="Rectangle 22"/>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0xE1</a:t>
              </a:r>
            </a:p>
          </p:txBody>
        </p:sp>
        <p:sp>
          <p:nvSpPr>
            <p:cNvPr id="24" name="TextBox 23"/>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25" name="TextBox 24"/>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cxnSp>
        <p:nvCxnSpPr>
          <p:cNvPr id="27" name="Straight Connector 26"/>
          <p:cNvCxnSpPr/>
          <p:nvPr/>
        </p:nvCxnSpPr>
        <p:spPr>
          <a:xfrm>
            <a:off x="571575" y="2838120"/>
            <a:ext cx="503816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941048" y="3056050"/>
            <a:ext cx="3156064" cy="1315496"/>
            <a:chOff x="519960" y="1152041"/>
            <a:chExt cx="3156064" cy="1315496"/>
          </a:xfrm>
        </p:grpSpPr>
        <p:sp>
          <p:nvSpPr>
            <p:cNvPr id="30" name="Rectangle 29"/>
            <p:cNvSpPr/>
            <p:nvPr/>
          </p:nvSpPr>
          <p:spPr>
            <a:xfrm>
              <a:off x="523471" y="1459818"/>
              <a:ext cx="1576072" cy="307777"/>
            </a:xfrm>
            <a:prstGeom prst="rect">
              <a:avLst/>
            </a:prstGeom>
          </p:spPr>
          <p:txBody>
            <a:bodyPr wrap="none">
              <a:spAutoFit/>
            </a:bodyPr>
            <a:lstStyle/>
            <a:p>
              <a:r>
                <a:rPr lang="pt-BR" dirty="0">
                  <a:latin typeface="Consolas" pitchFamily="49" charset="0"/>
                  <a:cs typeface="Consolas" pitchFamily="49" charset="0"/>
                </a:rPr>
                <a:t>LDR</a:t>
              </a:r>
              <a:r>
                <a:rPr lang="pt-BR" dirty="0">
                  <a:solidFill>
                    <a:srgbClr val="C00000"/>
                  </a:solidFill>
                  <a:latin typeface="Consolas" pitchFamily="49" charset="0"/>
                  <a:cs typeface="Consolas" pitchFamily="49" charset="0"/>
                </a:rPr>
                <a:t>S</a:t>
              </a:r>
              <a:r>
                <a:rPr lang="pt-BR" dirty="0">
                  <a:latin typeface="Consolas" pitchFamily="49" charset="0"/>
                  <a:cs typeface="Consolas" pitchFamily="49" charset="0"/>
                </a:rPr>
                <a:t>H r1, [r0]</a:t>
              </a:r>
              <a:endParaRPr lang="en-US" dirty="0">
                <a:latin typeface="Consolas" pitchFamily="49" charset="0"/>
                <a:cs typeface="Consolas" pitchFamily="49" charset="0"/>
              </a:endParaRPr>
            </a:p>
          </p:txBody>
        </p:sp>
        <p:sp>
          <p:nvSpPr>
            <p:cNvPr id="31" name="TextBox 30"/>
            <p:cNvSpPr txBox="1"/>
            <p:nvPr/>
          </p:nvSpPr>
          <p:spPr>
            <a:xfrm>
              <a:off x="519960" y="1152041"/>
              <a:ext cx="2547492" cy="307777"/>
            </a:xfrm>
            <a:prstGeom prst="rect">
              <a:avLst/>
            </a:prstGeom>
            <a:noFill/>
          </p:spPr>
          <p:txBody>
            <a:bodyPr wrap="none" rtlCol="0">
              <a:spAutoFit/>
            </a:bodyPr>
            <a:lstStyle/>
            <a:p>
              <a:r>
                <a:rPr lang="en-US" dirty="0">
                  <a:solidFill>
                    <a:srgbClr val="C00000"/>
                  </a:solidFill>
                </a:rPr>
                <a:t>Load a Signed Halfword</a:t>
              </a:r>
            </a:p>
          </p:txBody>
        </p:sp>
        <p:sp>
          <p:nvSpPr>
            <p:cNvPr id="32" name="Rectangle 31"/>
            <p:cNvSpPr/>
            <p:nvPr/>
          </p:nvSpPr>
          <p:spPr>
            <a:xfrm>
              <a:off x="909234"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a:t>
              </a:r>
              <a:r>
                <a:rPr lang="en-US" dirty="0">
                  <a:solidFill>
                    <a:srgbClr val="C00000"/>
                  </a:solidFill>
                  <a:latin typeface="Consolas" pitchFamily="49" charset="0"/>
                  <a:cs typeface="Consolas" pitchFamily="49" charset="0"/>
                </a:rPr>
                <a:t>FF</a:t>
              </a:r>
            </a:p>
          </p:txBody>
        </p:sp>
        <p:sp>
          <p:nvSpPr>
            <p:cNvPr id="33" name="Rectangle 32"/>
            <p:cNvSpPr/>
            <p:nvPr/>
          </p:nvSpPr>
          <p:spPr>
            <a:xfrm>
              <a:off x="1566657"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a:t>
              </a:r>
              <a:r>
                <a:rPr lang="en-US" dirty="0">
                  <a:solidFill>
                    <a:srgbClr val="C00000"/>
                  </a:solidFill>
                  <a:latin typeface="Consolas" pitchFamily="49" charset="0"/>
                  <a:cs typeface="Consolas" pitchFamily="49" charset="0"/>
                </a:rPr>
                <a:t>FF</a:t>
              </a:r>
            </a:p>
          </p:txBody>
        </p:sp>
        <p:sp>
          <p:nvSpPr>
            <p:cNvPr id="34" name="Rectangle 33"/>
            <p:cNvSpPr/>
            <p:nvPr/>
          </p:nvSpPr>
          <p:spPr>
            <a:xfrm>
              <a:off x="2228582"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0xE3</a:t>
              </a:r>
            </a:p>
          </p:txBody>
        </p:sp>
        <p:sp>
          <p:nvSpPr>
            <p:cNvPr id="35" name="Rectangle 34"/>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0xE1</a:t>
              </a:r>
            </a:p>
          </p:txBody>
        </p:sp>
        <p:sp>
          <p:nvSpPr>
            <p:cNvPr id="36" name="TextBox 35"/>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37" name="TextBox 36"/>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sp>
        <p:nvSpPr>
          <p:cNvPr id="4" name="Rectangle 3"/>
          <p:cNvSpPr/>
          <p:nvPr/>
        </p:nvSpPr>
        <p:spPr>
          <a:xfrm>
            <a:off x="3090658" y="5214193"/>
            <a:ext cx="6178848" cy="307777"/>
          </a:xfrm>
          <a:prstGeom prst="rect">
            <a:avLst/>
          </a:prstGeom>
        </p:spPr>
        <p:txBody>
          <a:bodyPr wrap="square">
            <a:spAutoFit/>
          </a:bodyPr>
          <a:lstStyle/>
          <a:p>
            <a:r>
              <a:rPr lang="en-US" dirty="0"/>
              <a:t>Facilitate subsequent 32-bit signed arithmetic!</a:t>
            </a:r>
          </a:p>
        </p:txBody>
      </p:sp>
      <p:sp>
        <p:nvSpPr>
          <p:cNvPr id="39" name="TextBox 38"/>
          <p:cNvSpPr txBox="1"/>
          <p:nvPr/>
        </p:nvSpPr>
        <p:spPr>
          <a:xfrm>
            <a:off x="8214749" y="3043205"/>
            <a:ext cx="1580882" cy="307777"/>
          </a:xfrm>
          <a:prstGeom prst="rect">
            <a:avLst/>
          </a:prstGeom>
          <a:noFill/>
        </p:spPr>
        <p:txBody>
          <a:bodyPr wrap="none" rtlCol="0">
            <a:spAutoFit/>
          </a:bodyPr>
          <a:lstStyle/>
          <a:p>
            <a:r>
              <a:rPr lang="en-US" dirty="0"/>
              <a:t>Little Endian</a:t>
            </a:r>
          </a:p>
        </p:txBody>
      </p:sp>
      <p:sp>
        <p:nvSpPr>
          <p:cNvPr id="55" name="TextBox 54"/>
          <p:cNvSpPr txBox="1"/>
          <p:nvPr/>
        </p:nvSpPr>
        <p:spPr>
          <a:xfrm>
            <a:off x="8682045" y="3909322"/>
            <a:ext cx="1795684" cy="523220"/>
          </a:xfrm>
          <a:prstGeom prst="rect">
            <a:avLst/>
          </a:prstGeom>
          <a:noFill/>
        </p:spPr>
        <p:txBody>
          <a:bodyPr wrap="none" rtlCol="0">
            <a:spAutoFit/>
          </a:bodyPr>
          <a:lstStyle/>
          <a:p>
            <a:pPr algn="r"/>
            <a:r>
              <a:rPr lang="en-US" dirty="0">
                <a:solidFill>
                  <a:srgbClr val="C00000"/>
                </a:solidFill>
              </a:rPr>
              <a:t>Assume </a:t>
            </a:r>
          </a:p>
          <a:p>
            <a:pPr algn="r"/>
            <a:r>
              <a:rPr lang="en-US" dirty="0">
                <a:solidFill>
                  <a:srgbClr val="C00000"/>
                </a:solidFill>
              </a:rPr>
              <a:t>r0 = 0x20000000</a:t>
            </a:r>
          </a:p>
        </p:txBody>
      </p:sp>
      <p:cxnSp>
        <p:nvCxnSpPr>
          <p:cNvPr id="56" name="Elbow Connector 55"/>
          <p:cNvCxnSpPr/>
          <p:nvPr/>
        </p:nvCxnSpPr>
        <p:spPr>
          <a:xfrm rot="16200000" flipV="1">
            <a:off x="9454807" y="3119807"/>
            <a:ext cx="1109650" cy="395858"/>
          </a:xfrm>
          <a:prstGeom prst="bent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905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vert="horz" lIns="92075" tIns="46038" rIns="92075" bIns="46038" anchor="b" anchorCtr="0">
            <a:normAutofit/>
          </a:bodyPr>
          <a:lstStyle/>
          <a:p>
            <a:pPr defTabSz="938213"/>
            <a:r>
              <a:rPr lang="en-US" dirty="0"/>
              <a:t> Address Modes: Offset in Register</a:t>
            </a:r>
          </a:p>
        </p:txBody>
      </p:sp>
      <p:sp>
        <p:nvSpPr>
          <p:cNvPr id="25607" name="Rectangle 1031"/>
          <p:cNvSpPr>
            <a:spLocks noGrp="1" noChangeArrowheads="1"/>
          </p:cNvSpPr>
          <p:nvPr>
            <p:ph sz="quarter" idx="1"/>
          </p:nvPr>
        </p:nvSpPr>
        <p:spPr>
          <a:xfrm>
            <a:off x="609599" y="1256665"/>
            <a:ext cx="9722339" cy="4964113"/>
          </a:xfrm>
          <a:noFill/>
        </p:spPr>
        <p:txBody>
          <a:bodyPr vert="horz" lIns="92075" tIns="46038" rIns="92075" bIns="46038" anchorCtr="1">
            <a:normAutofit/>
          </a:bodyPr>
          <a:lstStyle/>
          <a:p>
            <a:pPr defTabSz="938213">
              <a:lnSpc>
                <a:spcPct val="90000"/>
              </a:lnSpc>
            </a:pPr>
            <a:r>
              <a:rPr lang="en-US" sz="2400" dirty="0"/>
              <a:t>Address accessed by </a:t>
            </a:r>
            <a:r>
              <a:rPr lang="en-US" sz="2400" b="1" dirty="0">
                <a:latin typeface="Consolas" panose="020B0609020204030204" pitchFamily="49" charset="0"/>
                <a:cs typeface="Consolas" panose="020B0609020204030204" pitchFamily="49" charset="0"/>
              </a:rPr>
              <a:t>LDR</a:t>
            </a:r>
            <a:r>
              <a:rPr lang="en-US" sz="2400" dirty="0"/>
              <a:t>/</a:t>
            </a:r>
            <a:r>
              <a:rPr lang="en-US" sz="2400" b="1" dirty="0">
                <a:latin typeface="Consolas" panose="020B0609020204030204" pitchFamily="49" charset="0"/>
                <a:cs typeface="Consolas" panose="020B0609020204030204" pitchFamily="49" charset="0"/>
              </a:rPr>
              <a:t>STR</a:t>
            </a:r>
            <a:r>
              <a:rPr lang="en-US" sz="2400" dirty="0"/>
              <a:t> is specified by a base register </a:t>
            </a:r>
            <a:r>
              <a:rPr lang="en-US" sz="2400" dirty="0">
                <a:solidFill>
                  <a:srgbClr val="C00000"/>
                </a:solidFill>
              </a:rPr>
              <a:t>plus an offset</a:t>
            </a:r>
          </a:p>
          <a:p>
            <a:pPr defTabSz="938213">
              <a:lnSpc>
                <a:spcPct val="90000"/>
              </a:lnSpc>
            </a:pPr>
            <a:r>
              <a:rPr lang="en-US" sz="2400" dirty="0"/>
              <a:t>Offset can be</a:t>
            </a:r>
            <a:r>
              <a:rPr lang="zh-CN" altLang="en-US" sz="2400" dirty="0"/>
              <a:t> </a:t>
            </a:r>
            <a:r>
              <a:rPr lang="en-US" altLang="zh-CN" sz="2400" dirty="0"/>
              <a:t>hold in</a:t>
            </a:r>
            <a:r>
              <a:rPr lang="en-US" sz="2400" dirty="0"/>
              <a:t> </a:t>
            </a:r>
            <a:r>
              <a:rPr lang="en-US" sz="2400" b="1" dirty="0">
                <a:solidFill>
                  <a:srgbClr val="0000FF"/>
                </a:solidFill>
              </a:rPr>
              <a:t>a</a:t>
            </a:r>
            <a:r>
              <a:rPr lang="en-US" sz="2400" dirty="0"/>
              <a:t> </a:t>
            </a:r>
            <a:r>
              <a:rPr lang="en-US" sz="2400" b="1" dirty="0">
                <a:solidFill>
                  <a:srgbClr val="0000FF"/>
                </a:solidFill>
              </a:rPr>
              <a:t>register</a:t>
            </a:r>
          </a:p>
          <a:p>
            <a:pPr marL="274320" lvl="1" indent="0" defTabSz="938213">
              <a:lnSpc>
                <a:spcPct val="90000"/>
              </a:lnSpc>
              <a:buNone/>
            </a:pPr>
            <a:endParaRPr lang="en-US" sz="2000" dirty="0">
              <a:solidFill>
                <a:schemeClr val="tx1"/>
              </a:solidFill>
              <a:latin typeface="Courier New" pitchFamily="49" charset="0"/>
            </a:endParaRPr>
          </a:p>
          <a:p>
            <a:pPr marL="274320" lvl="1" indent="0" defTabSz="938213">
              <a:lnSpc>
                <a:spcPct val="90000"/>
              </a:lnSpc>
              <a:buNone/>
            </a:pPr>
            <a:r>
              <a:rPr lang="en-US" sz="2000" b="1" dirty="0">
                <a:solidFill>
                  <a:schemeClr val="bg2"/>
                </a:solidFill>
                <a:latin typeface="Courier New" pitchFamily="49" charset="0"/>
              </a:rPr>
              <a:t>LDR r0,[r1,r2]</a:t>
            </a:r>
            <a:endParaRPr lang="en-US" sz="2000" dirty="0">
              <a:solidFill>
                <a:schemeClr val="tx1"/>
              </a:solidFill>
              <a:latin typeface="Courier New" pitchFamily="49" charset="0"/>
            </a:endParaRPr>
          </a:p>
          <a:p>
            <a:pPr lvl="1" defTabSz="938213">
              <a:lnSpc>
                <a:spcPct val="90000"/>
              </a:lnSpc>
              <a:buClr>
                <a:schemeClr val="tx1"/>
              </a:buClr>
            </a:pPr>
            <a:r>
              <a:rPr lang="en-US" sz="2000" dirty="0">
                <a:solidFill>
                  <a:schemeClr val="tx1"/>
                </a:solidFill>
                <a:latin typeface="Courier New" pitchFamily="49" charset="0"/>
              </a:rPr>
              <a:t>Base memory address hold in register r1</a:t>
            </a:r>
          </a:p>
          <a:p>
            <a:pPr lvl="1" defTabSz="938213">
              <a:lnSpc>
                <a:spcPct val="90000"/>
              </a:lnSpc>
              <a:buClr>
                <a:schemeClr val="tx1"/>
              </a:buClr>
            </a:pPr>
            <a:r>
              <a:rPr lang="en-US" sz="2000" dirty="0">
                <a:solidFill>
                  <a:schemeClr val="tx1"/>
                </a:solidFill>
                <a:latin typeface="Courier New" pitchFamily="49" charset="0"/>
              </a:rPr>
              <a:t>Offset hold r2 </a:t>
            </a:r>
          </a:p>
          <a:p>
            <a:pPr lvl="1" defTabSz="938213">
              <a:lnSpc>
                <a:spcPct val="90000"/>
              </a:lnSpc>
              <a:buClr>
                <a:schemeClr val="tx1"/>
              </a:buClr>
            </a:pPr>
            <a:r>
              <a:rPr lang="en-US" sz="2000" dirty="0">
                <a:solidFill>
                  <a:schemeClr val="tx1"/>
                </a:solidFill>
                <a:latin typeface="Courier New" pitchFamily="49" charset="0"/>
              </a:rPr>
              <a:t>Target address = r1 + r2</a:t>
            </a:r>
          </a:p>
          <a:p>
            <a:pPr marL="274320" lvl="1" indent="0" defTabSz="938213">
              <a:lnSpc>
                <a:spcPct val="90000"/>
              </a:lnSpc>
              <a:buNone/>
            </a:pPr>
            <a:endParaRPr lang="en-US" sz="2000" b="1" dirty="0">
              <a:solidFill>
                <a:schemeClr val="bg2"/>
              </a:solidFill>
              <a:latin typeface="Courier New" pitchFamily="49" charset="0"/>
            </a:endParaRPr>
          </a:p>
          <a:p>
            <a:pPr marL="274320" lvl="1" indent="0" defTabSz="938213">
              <a:lnSpc>
                <a:spcPct val="90000"/>
              </a:lnSpc>
              <a:buNone/>
            </a:pPr>
            <a:r>
              <a:rPr lang="en-US" sz="2000" b="1" dirty="0">
                <a:solidFill>
                  <a:schemeClr val="bg2"/>
                </a:solidFill>
                <a:latin typeface="Courier New" pitchFamily="49" charset="0"/>
              </a:rPr>
              <a:t>LDR r0,[r1,r2,LSL #2]</a:t>
            </a:r>
          </a:p>
          <a:p>
            <a:pPr lvl="1" defTabSz="938213">
              <a:lnSpc>
                <a:spcPct val="90000"/>
              </a:lnSpc>
              <a:buClr>
                <a:schemeClr val="tx1"/>
              </a:buClr>
            </a:pPr>
            <a:r>
              <a:rPr lang="en-US" sz="2000" dirty="0">
                <a:solidFill>
                  <a:schemeClr val="tx1"/>
                </a:solidFill>
                <a:latin typeface="Courier New" pitchFamily="49" charset="0"/>
              </a:rPr>
              <a:t>Base memory address hold in register r1</a:t>
            </a:r>
          </a:p>
          <a:p>
            <a:pPr lvl="1" defTabSz="938213">
              <a:lnSpc>
                <a:spcPct val="90000"/>
              </a:lnSpc>
              <a:buClr>
                <a:schemeClr val="tx1"/>
              </a:buClr>
            </a:pPr>
            <a:r>
              <a:rPr lang="en-US" sz="2000" dirty="0">
                <a:solidFill>
                  <a:schemeClr val="tx1"/>
                </a:solidFill>
                <a:latin typeface="Courier New" pitchFamily="49" charset="0"/>
              </a:rPr>
              <a:t>Offset = r2, LSL #2</a:t>
            </a:r>
          </a:p>
          <a:p>
            <a:pPr lvl="1" defTabSz="938213">
              <a:lnSpc>
                <a:spcPct val="90000"/>
              </a:lnSpc>
              <a:buClr>
                <a:schemeClr val="tx1"/>
              </a:buClr>
            </a:pPr>
            <a:r>
              <a:rPr lang="en-US" sz="2000" dirty="0">
                <a:solidFill>
                  <a:schemeClr val="tx1"/>
                </a:solidFill>
                <a:latin typeface="Courier New" pitchFamily="49" charset="0"/>
              </a:rPr>
              <a:t>Target address = r1 + r2 * 4</a:t>
            </a:r>
            <a:endParaRPr lang="en-US" sz="2000" dirty="0">
              <a:solidFill>
                <a:schemeClr val="bg2"/>
              </a:solidFill>
              <a:latin typeface="Courier New" pitchFamily="49" charset="0"/>
            </a:endParaRPr>
          </a:p>
        </p:txBody>
      </p:sp>
      <p:sp>
        <p:nvSpPr>
          <p:cNvPr id="8" name="Slide Number Placeholder 7"/>
          <p:cNvSpPr>
            <a:spLocks noGrp="1"/>
          </p:cNvSpPr>
          <p:nvPr>
            <p:ph type="sldNum" sz="quarter" idx="12"/>
          </p:nvPr>
        </p:nvSpPr>
        <p:spPr/>
        <p:txBody>
          <a:bodyPr/>
          <a:lstStyle/>
          <a:p>
            <a:fld id="{AEE14D4A-FE32-40AF-B06D-E9622816B101}" type="slidenum">
              <a:rPr lang="en-US" smtClean="0"/>
              <a:pPr/>
              <a:t>36</a:t>
            </a:fld>
            <a:endParaRPr lang="en-US"/>
          </a:p>
        </p:txBody>
      </p:sp>
    </p:spTree>
    <p:extLst>
      <p:ext uri="{BB962C8B-B14F-4D97-AF65-F5344CB8AC3E}">
        <p14:creationId xmlns:p14="http://schemas.microsoft.com/office/powerpoint/2010/main" val="2210249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vert="horz" lIns="92075" tIns="46038" rIns="92075" bIns="46038" anchor="b" anchorCtr="0">
            <a:normAutofit/>
          </a:bodyPr>
          <a:lstStyle/>
          <a:p>
            <a:pPr defTabSz="938213"/>
            <a:r>
              <a:rPr lang="en-US" dirty="0"/>
              <a:t> Address Modes: Immediate Offset</a:t>
            </a:r>
          </a:p>
        </p:txBody>
      </p:sp>
      <p:sp>
        <p:nvSpPr>
          <p:cNvPr id="25607" name="Rectangle 1031"/>
          <p:cNvSpPr>
            <a:spLocks noGrp="1" noChangeArrowheads="1"/>
          </p:cNvSpPr>
          <p:nvPr>
            <p:ph sz="quarter" idx="1"/>
          </p:nvPr>
        </p:nvSpPr>
        <p:spPr>
          <a:xfrm>
            <a:off x="609599" y="1255712"/>
            <a:ext cx="9948985" cy="4964113"/>
          </a:xfrm>
          <a:noFill/>
        </p:spPr>
        <p:txBody>
          <a:bodyPr vert="horz" lIns="92075" tIns="46038" rIns="92075" bIns="46038" anchorCtr="1">
            <a:normAutofit/>
          </a:bodyPr>
          <a:lstStyle/>
          <a:p>
            <a:pPr defTabSz="938213">
              <a:lnSpc>
                <a:spcPct val="90000"/>
              </a:lnSpc>
            </a:pPr>
            <a:r>
              <a:rPr lang="en-US" sz="2400" dirty="0"/>
              <a:t>Address accessed by </a:t>
            </a:r>
            <a:r>
              <a:rPr lang="en-US" sz="2400" b="1" dirty="0">
                <a:latin typeface="Consolas" panose="020B0609020204030204" pitchFamily="49" charset="0"/>
                <a:cs typeface="Consolas" panose="020B0609020204030204" pitchFamily="49" charset="0"/>
              </a:rPr>
              <a:t>LDR</a:t>
            </a:r>
            <a:r>
              <a:rPr lang="en-US" sz="2400" dirty="0"/>
              <a:t>/</a:t>
            </a:r>
            <a:r>
              <a:rPr lang="en-US" sz="2400" b="1" dirty="0">
                <a:latin typeface="Consolas" panose="020B0609020204030204" pitchFamily="49" charset="0"/>
                <a:cs typeface="Consolas" panose="020B0609020204030204" pitchFamily="49" charset="0"/>
              </a:rPr>
              <a:t>STR</a:t>
            </a:r>
            <a:r>
              <a:rPr lang="en-US" sz="2400" dirty="0"/>
              <a:t> is specified by a base register </a:t>
            </a:r>
            <a:r>
              <a:rPr lang="en-US" sz="2400" dirty="0">
                <a:solidFill>
                  <a:srgbClr val="C00000"/>
                </a:solidFill>
              </a:rPr>
              <a:t>plus an offset</a:t>
            </a:r>
          </a:p>
          <a:p>
            <a:pPr defTabSz="938213">
              <a:lnSpc>
                <a:spcPct val="90000"/>
              </a:lnSpc>
            </a:pPr>
            <a:r>
              <a:rPr lang="en-US" sz="2400" dirty="0"/>
              <a:t>Offset can be </a:t>
            </a:r>
            <a:r>
              <a:rPr lang="en-US" sz="2400" b="1" dirty="0">
                <a:solidFill>
                  <a:srgbClr val="0000FF"/>
                </a:solidFill>
              </a:rPr>
              <a:t>an</a:t>
            </a:r>
            <a:r>
              <a:rPr lang="en-US" sz="2400" dirty="0"/>
              <a:t> </a:t>
            </a:r>
            <a:r>
              <a:rPr lang="en-US" sz="2400" b="1" dirty="0">
                <a:solidFill>
                  <a:srgbClr val="0000FF"/>
                </a:solidFill>
              </a:rPr>
              <a:t>immediate value</a:t>
            </a:r>
          </a:p>
          <a:p>
            <a:pPr marL="0" indent="0" defTabSz="938213">
              <a:lnSpc>
                <a:spcPct val="90000"/>
              </a:lnSpc>
              <a:buNone/>
            </a:pPr>
            <a:endParaRPr lang="en-US" sz="2400" b="1" dirty="0">
              <a:solidFill>
                <a:schemeClr val="bg2"/>
              </a:solidFill>
              <a:latin typeface="Courier New" pitchFamily="49" charset="0"/>
            </a:endParaRPr>
          </a:p>
          <a:p>
            <a:pPr marL="0" indent="0" defTabSz="938213">
              <a:lnSpc>
                <a:spcPct val="90000"/>
              </a:lnSpc>
              <a:buNone/>
            </a:pPr>
            <a:r>
              <a:rPr lang="en-US" sz="2400" b="1" dirty="0">
                <a:solidFill>
                  <a:schemeClr val="bg2"/>
                </a:solidFill>
                <a:latin typeface="Courier New" pitchFamily="49" charset="0"/>
              </a:rPr>
              <a:t>  LDR r0,[r1,#8]</a:t>
            </a:r>
          </a:p>
          <a:p>
            <a:pPr lvl="1" defTabSz="938213">
              <a:lnSpc>
                <a:spcPct val="90000"/>
              </a:lnSpc>
              <a:buClr>
                <a:schemeClr val="tx1"/>
              </a:buClr>
            </a:pPr>
            <a:r>
              <a:rPr lang="en-US" sz="2000" dirty="0">
                <a:solidFill>
                  <a:schemeClr val="tx1"/>
                </a:solidFill>
                <a:latin typeface="Courier New" pitchFamily="49" charset="0"/>
              </a:rPr>
              <a:t>Base memory address hold in register r1</a:t>
            </a:r>
          </a:p>
          <a:p>
            <a:pPr lvl="1" defTabSz="938213">
              <a:lnSpc>
                <a:spcPct val="90000"/>
              </a:lnSpc>
              <a:buClr>
                <a:schemeClr val="tx1"/>
              </a:buClr>
            </a:pPr>
            <a:r>
              <a:rPr lang="en-US" sz="2000" dirty="0">
                <a:solidFill>
                  <a:schemeClr val="tx1"/>
                </a:solidFill>
                <a:latin typeface="Courier New" pitchFamily="49" charset="0"/>
              </a:rPr>
              <a:t>Offset is an immediate value</a:t>
            </a:r>
          </a:p>
          <a:p>
            <a:pPr lvl="1" defTabSz="938213">
              <a:lnSpc>
                <a:spcPct val="90000"/>
              </a:lnSpc>
              <a:buClr>
                <a:schemeClr val="tx1"/>
              </a:buClr>
            </a:pPr>
            <a:r>
              <a:rPr lang="en-US" sz="2000" dirty="0">
                <a:solidFill>
                  <a:schemeClr val="tx1"/>
                </a:solidFill>
                <a:latin typeface="Courier New" pitchFamily="49" charset="0"/>
              </a:rPr>
              <a:t>Target address = r1 + </a:t>
            </a:r>
            <a:r>
              <a:rPr lang="en-US" altLang="zh-CN" sz="2000" dirty="0">
                <a:solidFill>
                  <a:schemeClr val="tx1"/>
                </a:solidFill>
                <a:latin typeface="Courier New" pitchFamily="49" charset="0"/>
              </a:rPr>
              <a:t>8</a:t>
            </a:r>
            <a:endParaRPr lang="en-US" sz="2000" dirty="0">
              <a:solidFill>
                <a:schemeClr val="tx1"/>
              </a:solidFill>
              <a:latin typeface="Courier New" pitchFamily="49" charset="0"/>
            </a:endParaRPr>
          </a:p>
          <a:p>
            <a:pPr marL="0" indent="0" defTabSz="938213">
              <a:lnSpc>
                <a:spcPct val="90000"/>
              </a:lnSpc>
              <a:buNone/>
            </a:pPr>
            <a:endParaRPr lang="en-US" sz="2400" b="1" dirty="0">
              <a:solidFill>
                <a:schemeClr val="bg2"/>
              </a:solidFill>
              <a:latin typeface="Courier New" pitchFamily="49" charset="0"/>
            </a:endParaRPr>
          </a:p>
          <a:p>
            <a:pPr marL="0" indent="0" defTabSz="938213">
              <a:lnSpc>
                <a:spcPct val="90000"/>
              </a:lnSpc>
              <a:buNone/>
            </a:pPr>
            <a:r>
              <a:rPr lang="en-US" sz="2400" b="1" dirty="0">
                <a:solidFill>
                  <a:schemeClr val="bg2"/>
                </a:solidFill>
                <a:latin typeface="Courier New" pitchFamily="49" charset="0"/>
              </a:rPr>
              <a:t>  </a:t>
            </a:r>
            <a:endParaRPr lang="en-US" sz="2400" dirty="0">
              <a:solidFill>
                <a:schemeClr val="bg2"/>
              </a:solidFill>
            </a:endParaRPr>
          </a:p>
          <a:p>
            <a:pPr defTabSz="938213">
              <a:lnSpc>
                <a:spcPct val="90000"/>
              </a:lnSpc>
            </a:pPr>
            <a:endParaRPr lang="en-US" sz="2400" dirty="0"/>
          </a:p>
          <a:p>
            <a:pPr marL="274320" lvl="1" indent="0" defTabSz="938213">
              <a:lnSpc>
                <a:spcPct val="90000"/>
              </a:lnSpc>
              <a:buNone/>
            </a:pPr>
            <a:endParaRPr lang="en-US" sz="2000" dirty="0">
              <a:solidFill>
                <a:schemeClr val="tx1"/>
              </a:solidFill>
              <a:latin typeface="Courier New" pitchFamily="49" charset="0"/>
            </a:endParaRPr>
          </a:p>
        </p:txBody>
      </p:sp>
      <p:sp>
        <p:nvSpPr>
          <p:cNvPr id="8" name="Slide Number Placeholder 7"/>
          <p:cNvSpPr>
            <a:spLocks noGrp="1"/>
          </p:cNvSpPr>
          <p:nvPr>
            <p:ph type="sldNum" sz="quarter" idx="12"/>
          </p:nvPr>
        </p:nvSpPr>
        <p:spPr/>
        <p:txBody>
          <a:bodyPr/>
          <a:lstStyle/>
          <a:p>
            <a:fld id="{AEE14D4A-FE32-40AF-B06D-E9622816B101}" type="slidenum">
              <a:rPr lang="en-US" smtClean="0"/>
              <a:pPr/>
              <a:t>37</a:t>
            </a:fld>
            <a:endParaRPr lang="en-US"/>
          </a:p>
        </p:txBody>
      </p:sp>
      <p:sp>
        <p:nvSpPr>
          <p:cNvPr id="2" name="TextBox 1">
            <a:extLst>
              <a:ext uri="{FF2B5EF4-FFF2-40B4-BE49-F238E27FC236}">
                <a16:creationId xmlns:a16="http://schemas.microsoft.com/office/drawing/2014/main" id="{312E4789-1E63-2543-ADED-B198DC3303E8}"/>
              </a:ext>
            </a:extLst>
          </p:cNvPr>
          <p:cNvSpPr txBox="1"/>
          <p:nvPr/>
        </p:nvSpPr>
        <p:spPr>
          <a:xfrm>
            <a:off x="3623667" y="4356190"/>
            <a:ext cx="4741466" cy="1569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b="0" dirty="0"/>
              <a:t>Three modes for immediate offset: </a:t>
            </a:r>
          </a:p>
          <a:p>
            <a:pPr marL="742950" lvl="1" indent="-285750">
              <a:buFont typeface="Arial" panose="020B0604020202020204" pitchFamily="34" charset="0"/>
              <a:buChar char="•"/>
            </a:pPr>
            <a:r>
              <a:rPr lang="en-US" sz="2400" b="0" dirty="0"/>
              <a:t>Pre-index, </a:t>
            </a:r>
          </a:p>
          <a:p>
            <a:pPr marL="742950" lvl="1" indent="-285750">
              <a:buFont typeface="Arial" panose="020B0604020202020204" pitchFamily="34" charset="0"/>
              <a:buChar char="•"/>
            </a:pPr>
            <a:r>
              <a:rPr lang="en-US" sz="2400" b="0" dirty="0"/>
              <a:t>Post-index, </a:t>
            </a:r>
          </a:p>
          <a:p>
            <a:pPr marL="742950" lvl="1" indent="-285750">
              <a:buFont typeface="Arial" panose="020B0604020202020204" pitchFamily="34" charset="0"/>
              <a:buChar char="•"/>
            </a:pPr>
            <a:r>
              <a:rPr lang="en-US" sz="2400" b="0" dirty="0"/>
              <a:t>Pre-index with Update</a:t>
            </a:r>
          </a:p>
        </p:txBody>
      </p:sp>
    </p:spTree>
    <p:extLst>
      <p:ext uri="{BB962C8B-B14F-4D97-AF65-F5344CB8AC3E}">
        <p14:creationId xmlns:p14="http://schemas.microsoft.com/office/powerpoint/2010/main" val="3797967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272C-CF30-7844-A880-9D52DEEDBE3A}"/>
              </a:ext>
            </a:extLst>
          </p:cNvPr>
          <p:cNvSpPr>
            <a:spLocks noGrp="1"/>
          </p:cNvSpPr>
          <p:nvPr>
            <p:ph type="title"/>
          </p:nvPr>
        </p:nvSpPr>
        <p:spPr/>
        <p:txBody>
          <a:bodyPr>
            <a:normAutofit fontScale="90000"/>
          </a:bodyPr>
          <a:lstStyle/>
          <a:p>
            <a:r>
              <a:rPr lang="en-US" dirty="0"/>
              <a:t>Addressing Mode: </a:t>
            </a:r>
            <a:br>
              <a:rPr lang="en-US" dirty="0"/>
            </a:br>
            <a:r>
              <a:rPr lang="en-US" dirty="0"/>
              <a:t>Pre-index </a:t>
            </a:r>
            <a:r>
              <a:rPr lang="en-US" i="1" dirty="0"/>
              <a:t>vs</a:t>
            </a:r>
            <a:r>
              <a:rPr lang="en-US" dirty="0"/>
              <a:t> Post-index</a:t>
            </a:r>
          </a:p>
        </p:txBody>
      </p:sp>
      <p:sp>
        <p:nvSpPr>
          <p:cNvPr id="3" name="Slide Number Placeholder 2">
            <a:extLst>
              <a:ext uri="{FF2B5EF4-FFF2-40B4-BE49-F238E27FC236}">
                <a16:creationId xmlns:a16="http://schemas.microsoft.com/office/drawing/2014/main" id="{28CEB047-453C-894C-8F74-C8CE6F812182}"/>
              </a:ext>
            </a:extLst>
          </p:cNvPr>
          <p:cNvSpPr>
            <a:spLocks noGrp="1"/>
          </p:cNvSpPr>
          <p:nvPr>
            <p:ph type="sldNum" sz="quarter" idx="12"/>
          </p:nvPr>
        </p:nvSpPr>
        <p:spPr/>
        <p:txBody>
          <a:bodyPr/>
          <a:lstStyle/>
          <a:p>
            <a:fld id="{AEE14D4A-FE32-40AF-B06D-E9622816B101}" type="slidenum">
              <a:rPr lang="en-US" smtClean="0"/>
              <a:pPr/>
              <a:t>38</a:t>
            </a:fld>
            <a:endParaRPr lang="en-US"/>
          </a:p>
        </p:txBody>
      </p:sp>
      <p:sp>
        <p:nvSpPr>
          <p:cNvPr id="4" name="Content Placeholder 3">
            <a:extLst>
              <a:ext uri="{FF2B5EF4-FFF2-40B4-BE49-F238E27FC236}">
                <a16:creationId xmlns:a16="http://schemas.microsoft.com/office/drawing/2014/main" id="{F9D1E14D-2A86-A34B-A842-A0D4686EFB0D}"/>
              </a:ext>
            </a:extLst>
          </p:cNvPr>
          <p:cNvSpPr>
            <a:spLocks noGrp="1"/>
          </p:cNvSpPr>
          <p:nvPr>
            <p:ph sz="quarter" idx="1"/>
          </p:nvPr>
        </p:nvSpPr>
        <p:spPr/>
        <p:txBody>
          <a:bodyPr>
            <a:normAutofit/>
          </a:bodyPr>
          <a:lstStyle/>
          <a:p>
            <a:r>
              <a:rPr lang="en-US" sz="2800" dirty="0"/>
              <a:t>Pre-index</a:t>
            </a:r>
          </a:p>
          <a:p>
            <a:pPr marL="0" indent="0">
              <a:buNone/>
            </a:pPr>
            <a:r>
              <a:rPr lang="en-US" sz="2800" b="1" dirty="0">
                <a:latin typeface="Consolas" panose="020B0609020204030204" pitchFamily="49" charset="0"/>
                <a:cs typeface="Consolas" panose="020B0609020204030204" pitchFamily="49" charset="0"/>
              </a:rPr>
              <a:t>	LDR r1, </a:t>
            </a:r>
            <a:r>
              <a:rPr lang="en-US" sz="2800" b="1" dirty="0">
                <a:solidFill>
                  <a:srgbClr val="FF0000"/>
                </a:solidFill>
                <a:latin typeface="Consolas" panose="020B0609020204030204" pitchFamily="49" charset="0"/>
                <a:cs typeface="Consolas" panose="020B0609020204030204" pitchFamily="49" charset="0"/>
              </a:rPr>
              <a:t>[r0, #4]</a:t>
            </a:r>
          </a:p>
          <a:p>
            <a:pPr marL="0" indent="0">
              <a:buNone/>
            </a:pPr>
            <a:endParaRPr lang="en-US" sz="2800" dirty="0">
              <a:solidFill>
                <a:srgbClr val="FF0000"/>
              </a:solidFill>
              <a:latin typeface="Consolas" panose="020B0609020204030204" pitchFamily="49" charset="0"/>
              <a:cs typeface="Consolas" panose="020B0609020204030204" pitchFamily="49" charset="0"/>
            </a:endParaRPr>
          </a:p>
          <a:p>
            <a:r>
              <a:rPr lang="en-US" sz="2800" dirty="0"/>
              <a:t>Post-index</a:t>
            </a:r>
          </a:p>
          <a:p>
            <a:pPr marL="0" indent="0">
              <a:buNone/>
            </a:pPr>
            <a:r>
              <a:rPr lang="en-US" sz="2800" b="1" dirty="0">
                <a:latin typeface="Consolas" panose="020B0609020204030204" pitchFamily="49" charset="0"/>
                <a:cs typeface="Consolas" panose="020B0609020204030204" pitchFamily="49" charset="0"/>
              </a:rPr>
              <a:t>	LDR r1, </a:t>
            </a:r>
            <a:r>
              <a:rPr lang="en-US" sz="2800" b="1" dirty="0">
                <a:solidFill>
                  <a:srgbClr val="FF0000"/>
                </a:solidFill>
                <a:latin typeface="Consolas" panose="020B0609020204030204" pitchFamily="49" charset="0"/>
                <a:cs typeface="Consolas" panose="020B0609020204030204" pitchFamily="49" charset="0"/>
              </a:rPr>
              <a:t>[r0], #4</a:t>
            </a:r>
          </a:p>
          <a:p>
            <a:pPr marL="0" indent="0">
              <a:buNone/>
            </a:pPr>
            <a:endParaRPr lang="en-US" sz="2800" dirty="0">
              <a:solidFill>
                <a:srgbClr val="FF0000"/>
              </a:solidFill>
              <a:latin typeface="Consolas" panose="020B0609020204030204" pitchFamily="49" charset="0"/>
              <a:cs typeface="Consolas" panose="020B0609020204030204" pitchFamily="49" charset="0"/>
            </a:endParaRPr>
          </a:p>
          <a:p>
            <a:r>
              <a:rPr lang="en-US" sz="2800" dirty="0"/>
              <a:t>Pre-index with Update</a:t>
            </a:r>
          </a:p>
          <a:p>
            <a:pPr marL="0" indent="0">
              <a:buNone/>
            </a:pPr>
            <a:r>
              <a:rPr lang="en-US" sz="2800" b="1" dirty="0">
                <a:latin typeface="Consolas" panose="020B0609020204030204" pitchFamily="49" charset="0"/>
                <a:cs typeface="Consolas" panose="020B0609020204030204" pitchFamily="49" charset="0"/>
              </a:rPr>
              <a:t>	LDR r1, </a:t>
            </a:r>
            <a:r>
              <a:rPr lang="en-US" sz="2800" b="1" dirty="0">
                <a:solidFill>
                  <a:srgbClr val="FF0000"/>
                </a:solidFill>
                <a:latin typeface="Consolas" panose="020B0609020204030204" pitchFamily="49" charset="0"/>
                <a:cs typeface="Consolas" panose="020B0609020204030204" pitchFamily="49" charset="0"/>
              </a:rPr>
              <a:t>[r0, #4]!</a:t>
            </a:r>
          </a:p>
          <a:p>
            <a:pPr marL="0" indent="0">
              <a:buNone/>
            </a:pPr>
            <a:endParaRPr lang="en-US" sz="2800" dirty="0"/>
          </a:p>
        </p:txBody>
      </p:sp>
    </p:spTree>
    <p:extLst>
      <p:ext uri="{BB962C8B-B14F-4D97-AF65-F5344CB8AC3E}">
        <p14:creationId xmlns:p14="http://schemas.microsoft.com/office/powerpoint/2010/main" val="778945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Pre-index</a:t>
            </a:r>
          </a:p>
        </p:txBody>
      </p:sp>
      <p:sp>
        <p:nvSpPr>
          <p:cNvPr id="59" name="Slide Number Placeholder 58"/>
          <p:cNvSpPr>
            <a:spLocks noGrp="1"/>
          </p:cNvSpPr>
          <p:nvPr>
            <p:ph type="sldNum" sz="quarter" idx="12"/>
          </p:nvPr>
        </p:nvSpPr>
        <p:spPr/>
        <p:txBody>
          <a:bodyPr/>
          <a:lstStyle/>
          <a:p>
            <a:fld id="{AEE14D4A-FE32-40AF-B06D-E9622816B101}" type="slidenum">
              <a:rPr lang="en-US" smtClean="0"/>
              <a:pPr/>
              <a:t>39</a:t>
            </a:fld>
            <a:endParaRPr lang="en-US"/>
          </a:p>
        </p:txBody>
      </p:sp>
      <p:sp>
        <p:nvSpPr>
          <p:cNvPr id="2" name="Rectangle 1"/>
          <p:cNvSpPr/>
          <p:nvPr/>
        </p:nvSpPr>
        <p:spPr>
          <a:xfrm>
            <a:off x="2128752" y="1464242"/>
            <a:ext cx="3993401" cy="400110"/>
          </a:xfrm>
          <a:prstGeom prst="rect">
            <a:avLst/>
          </a:prstGeom>
        </p:spPr>
        <p:txBody>
          <a:bodyPr wrap="none">
            <a:spAutoFit/>
          </a:bodyPr>
          <a:lstStyle/>
          <a:p>
            <a:r>
              <a:rPr lang="pt-BR" sz="2000" dirty="0">
                <a:latin typeface="Consolas" panose="020B0609020204030204" pitchFamily="49" charset="0"/>
                <a:cs typeface="Consolas" panose="020B0609020204030204" pitchFamily="49" charset="0"/>
              </a:rPr>
              <a:t>Pre-Index: </a:t>
            </a:r>
            <a:r>
              <a:rPr lang="pt-BR" sz="2000" dirty="0">
                <a:solidFill>
                  <a:srgbClr val="FF0000"/>
                </a:solidFill>
                <a:latin typeface="Consolas" panose="020B0609020204030204" pitchFamily="49" charset="0"/>
                <a:cs typeface="Consolas" panose="020B0609020204030204" pitchFamily="49" charset="0"/>
              </a:rPr>
              <a:t>LDR r1, [r0, #4]</a:t>
            </a:r>
          </a:p>
        </p:txBody>
      </p:sp>
      <p:graphicFrame>
        <p:nvGraphicFramePr>
          <p:cNvPr id="7" name="Table 6">
            <a:extLst>
              <a:ext uri="{FF2B5EF4-FFF2-40B4-BE49-F238E27FC236}">
                <a16:creationId xmlns:a16="http://schemas.microsoft.com/office/drawing/2014/main" id="{69AF6F45-740C-794A-BDDB-984BEB454614}"/>
              </a:ext>
            </a:extLst>
          </p:cNvPr>
          <p:cNvGraphicFramePr>
            <a:graphicFrameLocks noGrp="1"/>
          </p:cNvGraphicFramePr>
          <p:nvPr>
            <p:extLst>
              <p:ext uri="{D42A27DB-BD31-4B8C-83A1-F6EECF244321}">
                <p14:modId xmlns:p14="http://schemas.microsoft.com/office/powerpoint/2010/main" val="1196542405"/>
              </p:ext>
            </p:extLst>
          </p:nvPr>
        </p:nvGraphicFramePr>
        <p:xfrm>
          <a:off x="4754437" y="2531363"/>
          <a:ext cx="2835639" cy="3606800"/>
        </p:xfrm>
        <a:graphic>
          <a:graphicData uri="http://schemas.openxmlformats.org/drawingml/2006/table">
            <a:tbl>
              <a:tblPr firstRow="1" bandRow="1">
                <a:tableStyleId>{5C22544A-7EE6-4342-B048-85BDC9FD1C3A}</a:tableStyleId>
              </a:tblPr>
              <a:tblGrid>
                <a:gridCol w="1514839">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tblGrid>
              <a:tr h="370840">
                <a:tc>
                  <a:txBody>
                    <a:bodyPr/>
                    <a:lstStyle/>
                    <a:p>
                      <a:pPr algn="ctr"/>
                      <a:r>
                        <a:rPr lang="en-US" sz="1800" dirty="0">
                          <a:solidFill>
                            <a:schemeClr val="tx1"/>
                          </a:solidFill>
                        </a:rPr>
                        <a:t>Memory Address</a:t>
                      </a:r>
                    </a:p>
                  </a:txBody>
                  <a:tcPr>
                    <a:noFill/>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0x88</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0x79</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0x6A</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0x5B</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0x4C</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0x3D</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0x2E</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onsolas" panose="020B0609020204030204" pitchFamily="49" charset="0"/>
                          <a:cs typeface="Consolas" panose="020B0609020204030204" pitchFamily="49" charset="0"/>
                        </a:rPr>
                        <a:t>0x20008000</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0x1F</a:t>
                      </a:r>
                    </a:p>
                  </a:txBody>
                  <a:tcPr/>
                </a:tc>
                <a:extLst>
                  <a:ext uri="{0D108BD9-81ED-4DB2-BD59-A6C34878D82A}">
                    <a16:rowId xmlns:a16="http://schemas.microsoft.com/office/drawing/2014/main" val="10008"/>
                  </a:ext>
                </a:extLst>
              </a:tr>
            </a:tbl>
          </a:graphicData>
        </a:graphic>
      </p:graphicFrame>
      <p:sp>
        <p:nvSpPr>
          <p:cNvPr id="8" name="Rectangle 7">
            <a:extLst>
              <a:ext uri="{FF2B5EF4-FFF2-40B4-BE49-F238E27FC236}">
                <a16:creationId xmlns:a16="http://schemas.microsoft.com/office/drawing/2014/main" id="{F338727F-2918-0542-9446-93E1F8754E2E}"/>
              </a:ext>
            </a:extLst>
          </p:cNvPr>
          <p:cNvSpPr/>
          <p:nvPr/>
        </p:nvSpPr>
        <p:spPr>
          <a:xfrm>
            <a:off x="6287403" y="1845267"/>
            <a:ext cx="3299301" cy="307777"/>
          </a:xfrm>
          <a:prstGeom prst="rect">
            <a:avLst/>
          </a:prstGeom>
        </p:spPr>
        <p:txBody>
          <a:bodyPr wrap="none">
            <a:spAutoFit/>
          </a:bodyPr>
          <a:lstStyle/>
          <a:p>
            <a:pPr algn="ctr"/>
            <a:r>
              <a:rPr lang="en-US" i="1" dirty="0">
                <a:solidFill>
                  <a:srgbClr val="0041FF"/>
                </a:solidFill>
              </a:rPr>
              <a:t>Offset:</a:t>
            </a:r>
            <a:r>
              <a:rPr lang="en-US" dirty="0"/>
              <a:t> range is -255 to +255</a:t>
            </a:r>
          </a:p>
        </p:txBody>
      </p:sp>
      <p:sp>
        <p:nvSpPr>
          <p:cNvPr id="3" name="Rectangle 2">
            <a:extLst>
              <a:ext uri="{FF2B5EF4-FFF2-40B4-BE49-F238E27FC236}">
                <a16:creationId xmlns:a16="http://schemas.microsoft.com/office/drawing/2014/main" id="{021AF47E-D628-9F45-9EC5-532F46ACB153}"/>
              </a:ext>
            </a:extLst>
          </p:cNvPr>
          <p:cNvSpPr/>
          <p:nvPr/>
        </p:nvSpPr>
        <p:spPr>
          <a:xfrm>
            <a:off x="5519803" y="1508792"/>
            <a:ext cx="338202" cy="301220"/>
          </a:xfrm>
          <a:prstGeom prst="rect">
            <a:avLst/>
          </a:prstGeom>
          <a:noFill/>
          <a:ln w="28575">
            <a:solidFill>
              <a:srgbClr val="004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1FF"/>
              </a:solidFill>
            </a:endParaRPr>
          </a:p>
        </p:txBody>
      </p:sp>
      <p:cxnSp>
        <p:nvCxnSpPr>
          <p:cNvPr id="5" name="Elbow Connector 4">
            <a:extLst>
              <a:ext uri="{FF2B5EF4-FFF2-40B4-BE49-F238E27FC236}">
                <a16:creationId xmlns:a16="http://schemas.microsoft.com/office/drawing/2014/main" id="{74E9F7E5-7DE7-B34B-84F8-753F416D7A5B}"/>
              </a:ext>
            </a:extLst>
          </p:cNvPr>
          <p:cNvCxnSpPr>
            <a:stCxn id="3" idx="2"/>
            <a:endCxn id="8" idx="1"/>
          </p:cNvCxnSpPr>
          <p:nvPr/>
        </p:nvCxnSpPr>
        <p:spPr>
          <a:xfrm rot="16200000" flipH="1">
            <a:off x="5893583" y="1605334"/>
            <a:ext cx="189143" cy="598498"/>
          </a:xfrm>
          <a:prstGeom prst="bentConnector2">
            <a:avLst/>
          </a:prstGeom>
          <a:ln w="28575">
            <a:solidFill>
              <a:srgbClr val="0041FF"/>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778EF76-2A5F-D447-8089-47D1CDD3C8EE}"/>
              </a:ext>
            </a:extLst>
          </p:cNvPr>
          <p:cNvSpPr txBox="1"/>
          <p:nvPr/>
        </p:nvSpPr>
        <p:spPr>
          <a:xfrm>
            <a:off x="2120671" y="1941023"/>
            <a:ext cx="2534668" cy="307777"/>
          </a:xfrm>
          <a:prstGeom prst="rect">
            <a:avLst/>
          </a:prstGeom>
          <a:noFill/>
        </p:spPr>
        <p:txBody>
          <a:bodyPr wrap="none" rtlCol="0">
            <a:spAutoFit/>
          </a:bodyPr>
          <a:lstStyle/>
          <a:p>
            <a:r>
              <a:rPr lang="en-US" dirty="0"/>
              <a:t>Assume: </a:t>
            </a:r>
            <a:r>
              <a:rPr lang="en-US" dirty="0">
                <a:latin typeface="Consolas" panose="020B0609020204030204" pitchFamily="49" charset="0"/>
                <a:cs typeface="Consolas" panose="020B0609020204030204" pitchFamily="49" charset="0"/>
              </a:rPr>
              <a:t>r0 = 0x20008000</a:t>
            </a:r>
          </a:p>
        </p:txBody>
      </p:sp>
    </p:spTree>
    <p:extLst>
      <p:ext uri="{BB962C8B-B14F-4D97-AF65-F5344CB8AC3E}">
        <p14:creationId xmlns:p14="http://schemas.microsoft.com/office/powerpoint/2010/main" val="4203467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View of Memory</a:t>
            </a:r>
          </a:p>
        </p:txBody>
      </p:sp>
      <p:sp>
        <p:nvSpPr>
          <p:cNvPr id="3" name="Content Placeholder 2"/>
          <p:cNvSpPr>
            <a:spLocks noGrp="1"/>
          </p:cNvSpPr>
          <p:nvPr>
            <p:ph sz="quarter" idx="1"/>
          </p:nvPr>
        </p:nvSpPr>
        <p:spPr>
          <a:xfrm>
            <a:off x="609600" y="1219200"/>
            <a:ext cx="6172200" cy="4937760"/>
          </a:xfrm>
        </p:spPr>
        <p:txBody>
          <a:bodyPr>
            <a:normAutofit/>
          </a:bodyPr>
          <a:lstStyle/>
          <a:p>
            <a:r>
              <a:rPr lang="en-US" sz="2400" dirty="0"/>
              <a:t>By grouping bits, we can store more values</a:t>
            </a:r>
          </a:p>
          <a:p>
            <a:pPr lvl="1"/>
            <a:r>
              <a:rPr lang="en-US" sz="2000" dirty="0"/>
              <a:t>8 bits = </a:t>
            </a:r>
            <a:r>
              <a:rPr lang="en-US" sz="2000" b="1" dirty="0">
                <a:latin typeface="Ebrima" panose="02000000000000000000" pitchFamily="2" charset="0"/>
                <a:ea typeface="Ebrima" panose="02000000000000000000" pitchFamily="2" charset="0"/>
                <a:cs typeface="Ebrima" panose="02000000000000000000" pitchFamily="2" charset="0"/>
              </a:rPr>
              <a:t>1</a:t>
            </a:r>
            <a:r>
              <a:rPr lang="en-US" sz="2000" dirty="0"/>
              <a:t> </a:t>
            </a:r>
            <a:r>
              <a:rPr lang="en-US" sz="2000" b="1" dirty="0">
                <a:solidFill>
                  <a:schemeClr val="bg2">
                    <a:lumMod val="75000"/>
                  </a:schemeClr>
                </a:solidFill>
              </a:rPr>
              <a:t>byte</a:t>
            </a:r>
          </a:p>
          <a:p>
            <a:pPr lvl="1"/>
            <a:r>
              <a:rPr lang="en-US" sz="2000" dirty="0"/>
              <a:t>16 bits = 2 bytes =</a:t>
            </a:r>
            <a:r>
              <a:rPr lang="en-US" sz="2000" b="1" dirty="0">
                <a:latin typeface="Ebrima" panose="02000000000000000000" pitchFamily="2" charset="0"/>
                <a:ea typeface="Ebrima" panose="02000000000000000000" pitchFamily="2" charset="0"/>
                <a:cs typeface="Ebrima" panose="02000000000000000000" pitchFamily="2" charset="0"/>
              </a:rPr>
              <a:t> 1 </a:t>
            </a:r>
            <a:r>
              <a:rPr lang="en-US" sz="2000" b="1" dirty="0">
                <a:solidFill>
                  <a:schemeClr val="bg2">
                    <a:lumMod val="75000"/>
                  </a:schemeClr>
                </a:solidFill>
              </a:rPr>
              <a:t>halfword</a:t>
            </a:r>
          </a:p>
          <a:p>
            <a:pPr lvl="1"/>
            <a:r>
              <a:rPr lang="en-US" sz="2000" dirty="0"/>
              <a:t>32 bits = 4 bytes = </a:t>
            </a:r>
            <a:r>
              <a:rPr lang="en-US" sz="2000" b="1" dirty="0">
                <a:latin typeface="Ebrima" panose="02000000000000000000" pitchFamily="2" charset="0"/>
                <a:ea typeface="Ebrima" panose="02000000000000000000" pitchFamily="2" charset="0"/>
                <a:cs typeface="Ebrima" panose="02000000000000000000" pitchFamily="2" charset="0"/>
              </a:rPr>
              <a:t>1</a:t>
            </a:r>
            <a:r>
              <a:rPr lang="en-US" sz="2000" dirty="0"/>
              <a:t> </a:t>
            </a:r>
            <a:r>
              <a:rPr lang="en-US" sz="2000" b="1" dirty="0">
                <a:solidFill>
                  <a:schemeClr val="bg2">
                    <a:lumMod val="75000"/>
                  </a:schemeClr>
                </a:solidFill>
              </a:rPr>
              <a:t>word</a:t>
            </a:r>
            <a:endParaRPr lang="en-US" sz="2000" dirty="0">
              <a:solidFill>
                <a:schemeClr val="bg2">
                  <a:lumMod val="75000"/>
                </a:schemeClr>
              </a:solidFill>
            </a:endParaRPr>
          </a:p>
          <a:p>
            <a:r>
              <a:rPr lang="en-US" sz="2400" dirty="0"/>
              <a:t>From the software perspective, memory is an addressable array of bytes.</a:t>
            </a:r>
            <a:endParaRPr lang="en-US" sz="1600" dirty="0"/>
          </a:p>
          <a:p>
            <a:pPr lvl="1"/>
            <a:r>
              <a:rPr lang="en-US" sz="2000" dirty="0"/>
              <a:t>The byte stored at the memory address </a:t>
            </a:r>
            <a:r>
              <a:rPr lang="en-US" sz="2000" dirty="0">
                <a:latin typeface="Consolas" panose="020B0609020204030204" pitchFamily="49" charset="0"/>
                <a:cs typeface="Consolas" panose="020B0609020204030204" pitchFamily="49" charset="0"/>
              </a:rPr>
              <a:t>0x20000004</a:t>
            </a:r>
            <a:r>
              <a:rPr lang="en-US" sz="2000" dirty="0"/>
              <a:t> is </a:t>
            </a:r>
            <a:r>
              <a:rPr lang="en-US" sz="2000" dirty="0">
                <a:latin typeface="Consolas" panose="020B0609020204030204" pitchFamily="49" charset="0"/>
                <a:cs typeface="Consolas" panose="020B0609020204030204" pitchFamily="49" charset="0"/>
              </a:rPr>
              <a:t>0b10000100</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4</a:t>
            </a:fld>
            <a:endParaRPr kumimoji="0" lang="en-US" dirty="0"/>
          </a:p>
        </p:txBody>
      </p:sp>
      <p:grpSp>
        <p:nvGrpSpPr>
          <p:cNvPr id="77" name="Group 76"/>
          <p:cNvGrpSpPr/>
          <p:nvPr/>
        </p:nvGrpSpPr>
        <p:grpSpPr>
          <a:xfrm>
            <a:off x="7467600" y="1307069"/>
            <a:ext cx="2690286" cy="4803577"/>
            <a:chOff x="5943600" y="1307068"/>
            <a:chExt cx="2690286" cy="4803577"/>
          </a:xfrm>
        </p:grpSpPr>
        <p:sp>
          <p:nvSpPr>
            <p:cNvPr id="5" name="Rectangle 4"/>
            <p:cNvSpPr/>
            <p:nvPr/>
          </p:nvSpPr>
          <p:spPr>
            <a:xfrm>
              <a:off x="7342456" y="26903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01110010</a:t>
              </a:r>
              <a:endParaRPr lang="pl-PL" dirty="0">
                <a:latin typeface="Consolas" panose="020B0609020204030204" pitchFamily="49" charset="0"/>
                <a:cs typeface="Consolas" panose="020B0609020204030204" pitchFamily="49" charset="0"/>
              </a:endParaRPr>
            </a:p>
          </p:txBody>
        </p:sp>
        <p:sp>
          <p:nvSpPr>
            <p:cNvPr id="6" name="Rectangle 5"/>
            <p:cNvSpPr/>
            <p:nvPr/>
          </p:nvSpPr>
          <p:spPr>
            <a:xfrm>
              <a:off x="7344136" y="30592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00100101</a:t>
              </a:r>
              <a:endParaRPr lang="pl-PL" dirty="0">
                <a:latin typeface="Consolas" panose="020B0609020204030204" pitchFamily="49" charset="0"/>
                <a:cs typeface="Consolas" panose="020B0609020204030204" pitchFamily="49" charset="0"/>
              </a:endParaRPr>
            </a:p>
          </p:txBody>
        </p:sp>
        <p:sp>
          <p:nvSpPr>
            <p:cNvPr id="7" name="Rectangle 6"/>
            <p:cNvSpPr/>
            <p:nvPr/>
          </p:nvSpPr>
          <p:spPr>
            <a:xfrm>
              <a:off x="7343951" y="34269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11100010</a:t>
              </a:r>
              <a:endParaRPr lang="pl-PL" dirty="0">
                <a:latin typeface="Consolas" panose="020B0609020204030204" pitchFamily="49" charset="0"/>
                <a:cs typeface="Consolas" panose="020B0609020204030204" pitchFamily="49" charset="0"/>
              </a:endParaRPr>
            </a:p>
          </p:txBody>
        </p:sp>
        <p:sp>
          <p:nvSpPr>
            <p:cNvPr id="8" name="Rectangle 7"/>
            <p:cNvSpPr/>
            <p:nvPr/>
          </p:nvSpPr>
          <p:spPr>
            <a:xfrm>
              <a:off x="7342456" y="37958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solidFill>
                    <a:srgbClr val="800000"/>
                  </a:solidFill>
                  <a:latin typeface="Consolas" panose="020B0609020204030204" pitchFamily="49" charset="0"/>
                  <a:cs typeface="Consolas" panose="020B0609020204030204" pitchFamily="49" charset="0"/>
                </a:rPr>
                <a:t>10000100</a:t>
              </a:r>
              <a:endParaRPr lang="pl-PL" dirty="0">
                <a:solidFill>
                  <a:srgbClr val="800000"/>
                </a:solidFill>
                <a:latin typeface="Consolas" panose="020B0609020204030204" pitchFamily="49" charset="0"/>
                <a:cs typeface="Consolas" panose="020B0609020204030204" pitchFamily="49" charset="0"/>
              </a:endParaRPr>
            </a:p>
          </p:txBody>
        </p:sp>
        <p:sp>
          <p:nvSpPr>
            <p:cNvPr id="9" name="Rectangle 8"/>
            <p:cNvSpPr/>
            <p:nvPr/>
          </p:nvSpPr>
          <p:spPr>
            <a:xfrm>
              <a:off x="7342806" y="41635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01100001</a:t>
              </a:r>
              <a:endParaRPr lang="pl-PL" dirty="0">
                <a:latin typeface="Consolas" panose="020B0609020204030204" pitchFamily="49" charset="0"/>
                <a:cs typeface="Consolas" panose="020B0609020204030204" pitchFamily="49" charset="0"/>
              </a:endParaRPr>
            </a:p>
          </p:txBody>
        </p:sp>
        <p:sp>
          <p:nvSpPr>
            <p:cNvPr id="10" name="Rectangle 9"/>
            <p:cNvSpPr/>
            <p:nvPr/>
          </p:nvSpPr>
          <p:spPr>
            <a:xfrm>
              <a:off x="7344486" y="45324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10001111</a:t>
              </a:r>
              <a:endParaRPr lang="pl-PL" dirty="0">
                <a:latin typeface="Consolas" panose="020B0609020204030204" pitchFamily="49" charset="0"/>
                <a:cs typeface="Consolas" panose="020B0609020204030204" pitchFamily="49" charset="0"/>
              </a:endParaRPr>
            </a:p>
          </p:txBody>
        </p:sp>
        <p:sp>
          <p:nvSpPr>
            <p:cNvPr id="11" name="Rectangle 10"/>
            <p:cNvSpPr/>
            <p:nvPr/>
          </p:nvSpPr>
          <p:spPr>
            <a:xfrm>
              <a:off x="7344301" y="49001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00010010</a:t>
              </a:r>
              <a:endParaRPr lang="pl-PL" dirty="0">
                <a:latin typeface="Consolas" panose="020B0609020204030204" pitchFamily="49" charset="0"/>
                <a:cs typeface="Consolas" panose="020B0609020204030204" pitchFamily="49" charset="0"/>
              </a:endParaRPr>
            </a:p>
          </p:txBody>
        </p:sp>
        <p:sp>
          <p:nvSpPr>
            <p:cNvPr id="12" name="Rectangle 11"/>
            <p:cNvSpPr/>
            <p:nvPr/>
          </p:nvSpPr>
          <p:spPr>
            <a:xfrm>
              <a:off x="7342806" y="52690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10010100</a:t>
              </a:r>
              <a:endParaRPr lang="pl-PL" dirty="0">
                <a:latin typeface="Consolas" panose="020B0609020204030204" pitchFamily="49" charset="0"/>
                <a:cs typeface="Consolas" panose="020B0609020204030204" pitchFamily="49" charset="0"/>
              </a:endParaRPr>
            </a:p>
          </p:txBody>
        </p:sp>
        <p:cxnSp>
          <p:nvCxnSpPr>
            <p:cNvPr id="14" name="Straight Connector 13"/>
            <p:cNvCxnSpPr>
              <a:stCxn id="31" idx="0"/>
              <a:endCxn id="5" idx="1"/>
            </p:cNvCxnSpPr>
            <p:nvPr/>
          </p:nvCxnSpPr>
          <p:spPr>
            <a:xfrm>
              <a:off x="7342456" y="2434633"/>
              <a:ext cx="0" cy="409592"/>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31" idx="3"/>
              <a:endCxn id="5" idx="3"/>
            </p:cNvCxnSpPr>
            <p:nvPr/>
          </p:nvCxnSpPr>
          <p:spPr>
            <a:xfrm>
              <a:off x="8628331" y="2225175"/>
              <a:ext cx="3525" cy="619050"/>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2" idx="1"/>
              <a:endCxn id="34" idx="0"/>
            </p:cNvCxnSpPr>
            <p:nvPr/>
          </p:nvCxnSpPr>
          <p:spPr>
            <a:xfrm flipH="1">
              <a:off x="7342456" y="5422911"/>
              <a:ext cx="350" cy="604790"/>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2" idx="3"/>
              <a:endCxn id="34" idx="3"/>
            </p:cNvCxnSpPr>
            <p:nvPr/>
          </p:nvCxnSpPr>
          <p:spPr>
            <a:xfrm flipH="1">
              <a:off x="8628331" y="5422911"/>
              <a:ext cx="3875" cy="395332"/>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1" name="Freeform 30"/>
            <p:cNvSpPr/>
            <p:nvPr/>
          </p:nvSpPr>
          <p:spPr>
            <a:xfrm>
              <a:off x="7342456" y="2221468"/>
              <a:ext cx="1285875" cy="213783"/>
            </a:xfrm>
            <a:custGeom>
              <a:avLst/>
              <a:gdLst>
                <a:gd name="connsiteX0" fmla="*/ 0 w 1285875"/>
                <a:gd name="connsiteY0" fmla="*/ 365125 h 366183"/>
                <a:gd name="connsiteX1" fmla="*/ 428625 w 1285875"/>
                <a:gd name="connsiteY1" fmla="*/ 0 h 366183"/>
                <a:gd name="connsiteX2" fmla="*/ 885825 w 1285875"/>
                <a:gd name="connsiteY2" fmla="*/ 365125 h 366183"/>
                <a:gd name="connsiteX3" fmla="*/ 1285875 w 1285875"/>
                <a:gd name="connsiteY3" fmla="*/ 6350 h 366183"/>
              </a:gdLst>
              <a:ahLst/>
              <a:cxnLst>
                <a:cxn ang="0">
                  <a:pos x="connsiteX0" y="connsiteY0"/>
                </a:cxn>
                <a:cxn ang="0">
                  <a:pos x="connsiteX1" y="connsiteY1"/>
                </a:cxn>
                <a:cxn ang="0">
                  <a:pos x="connsiteX2" y="connsiteY2"/>
                </a:cxn>
                <a:cxn ang="0">
                  <a:pos x="connsiteX3" y="connsiteY3"/>
                </a:cxn>
              </a:cxnLst>
              <a:rect l="l" t="t" r="r" b="b"/>
              <a:pathLst>
                <a:path w="1285875" h="366183">
                  <a:moveTo>
                    <a:pt x="0" y="365125"/>
                  </a:moveTo>
                  <a:cubicBezTo>
                    <a:pt x="140494" y="182562"/>
                    <a:pt x="280988" y="0"/>
                    <a:pt x="428625" y="0"/>
                  </a:cubicBezTo>
                  <a:cubicBezTo>
                    <a:pt x="576262" y="0"/>
                    <a:pt x="742950" y="364067"/>
                    <a:pt x="885825" y="365125"/>
                  </a:cubicBezTo>
                  <a:cubicBezTo>
                    <a:pt x="1028700" y="366183"/>
                    <a:pt x="1233488" y="58737"/>
                    <a:pt x="1285875" y="6350"/>
                  </a:cubicBezTo>
                </a:path>
              </a:pathLst>
            </a:cu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34" name="Freeform 33"/>
            <p:cNvSpPr/>
            <p:nvPr/>
          </p:nvSpPr>
          <p:spPr>
            <a:xfrm>
              <a:off x="7342456" y="5814536"/>
              <a:ext cx="1285875" cy="213783"/>
            </a:xfrm>
            <a:custGeom>
              <a:avLst/>
              <a:gdLst>
                <a:gd name="connsiteX0" fmla="*/ 0 w 1285875"/>
                <a:gd name="connsiteY0" fmla="*/ 365125 h 366183"/>
                <a:gd name="connsiteX1" fmla="*/ 428625 w 1285875"/>
                <a:gd name="connsiteY1" fmla="*/ 0 h 366183"/>
                <a:gd name="connsiteX2" fmla="*/ 885825 w 1285875"/>
                <a:gd name="connsiteY2" fmla="*/ 365125 h 366183"/>
                <a:gd name="connsiteX3" fmla="*/ 1285875 w 1285875"/>
                <a:gd name="connsiteY3" fmla="*/ 6350 h 366183"/>
              </a:gdLst>
              <a:ahLst/>
              <a:cxnLst>
                <a:cxn ang="0">
                  <a:pos x="connsiteX0" y="connsiteY0"/>
                </a:cxn>
                <a:cxn ang="0">
                  <a:pos x="connsiteX1" y="connsiteY1"/>
                </a:cxn>
                <a:cxn ang="0">
                  <a:pos x="connsiteX2" y="connsiteY2"/>
                </a:cxn>
                <a:cxn ang="0">
                  <a:pos x="connsiteX3" y="connsiteY3"/>
                </a:cxn>
              </a:cxnLst>
              <a:rect l="l" t="t" r="r" b="b"/>
              <a:pathLst>
                <a:path w="1285875" h="366183">
                  <a:moveTo>
                    <a:pt x="0" y="365125"/>
                  </a:moveTo>
                  <a:cubicBezTo>
                    <a:pt x="140494" y="182562"/>
                    <a:pt x="280988" y="0"/>
                    <a:pt x="428625" y="0"/>
                  </a:cubicBezTo>
                  <a:cubicBezTo>
                    <a:pt x="576262" y="0"/>
                    <a:pt x="742950" y="364067"/>
                    <a:pt x="885825" y="365125"/>
                  </a:cubicBezTo>
                  <a:cubicBezTo>
                    <a:pt x="1028700" y="366183"/>
                    <a:pt x="1233488" y="58737"/>
                    <a:pt x="1285875" y="6350"/>
                  </a:cubicBezTo>
                </a:path>
              </a:pathLst>
            </a:cu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41" name="TextBox 40"/>
            <p:cNvSpPr txBox="1"/>
            <p:nvPr/>
          </p:nvSpPr>
          <p:spPr>
            <a:xfrm>
              <a:off x="5943600" y="5802868"/>
              <a:ext cx="1277914" cy="307777"/>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Low Address</a:t>
              </a:r>
            </a:p>
          </p:txBody>
        </p:sp>
        <p:sp>
          <p:nvSpPr>
            <p:cNvPr id="42" name="TextBox 41"/>
            <p:cNvSpPr txBox="1"/>
            <p:nvPr/>
          </p:nvSpPr>
          <p:spPr>
            <a:xfrm>
              <a:off x="5943600" y="2145268"/>
              <a:ext cx="1377300" cy="307777"/>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High Address</a:t>
              </a:r>
            </a:p>
          </p:txBody>
        </p:sp>
        <p:sp>
          <p:nvSpPr>
            <p:cNvPr id="45" name="Rectangle 44"/>
            <p:cNvSpPr/>
            <p:nvPr/>
          </p:nvSpPr>
          <p:spPr>
            <a:xfrm>
              <a:off x="5943600" y="26903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0x20000007</a:t>
              </a:r>
              <a:endParaRPr lang="pl-PL" dirty="0">
                <a:latin typeface="Consolas" panose="020B0609020204030204" pitchFamily="49" charset="0"/>
                <a:cs typeface="Consolas" panose="020B0609020204030204" pitchFamily="49" charset="0"/>
              </a:endParaRPr>
            </a:p>
          </p:txBody>
        </p:sp>
        <p:sp>
          <p:nvSpPr>
            <p:cNvPr id="46" name="Rectangle 45"/>
            <p:cNvSpPr/>
            <p:nvPr/>
          </p:nvSpPr>
          <p:spPr>
            <a:xfrm>
              <a:off x="5945280" y="30592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0x20000006</a:t>
              </a:r>
              <a:endParaRPr lang="pl-PL" dirty="0">
                <a:latin typeface="Consolas" panose="020B0609020204030204" pitchFamily="49" charset="0"/>
                <a:cs typeface="Consolas" panose="020B0609020204030204" pitchFamily="49" charset="0"/>
              </a:endParaRPr>
            </a:p>
          </p:txBody>
        </p:sp>
        <p:sp>
          <p:nvSpPr>
            <p:cNvPr id="47" name="Rectangle 46"/>
            <p:cNvSpPr/>
            <p:nvPr/>
          </p:nvSpPr>
          <p:spPr>
            <a:xfrm>
              <a:off x="5945095" y="34269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0x20000005</a:t>
              </a:r>
              <a:endParaRPr lang="pl-PL" dirty="0">
                <a:latin typeface="Consolas" panose="020B0609020204030204" pitchFamily="49" charset="0"/>
                <a:cs typeface="Consolas" panose="020B0609020204030204" pitchFamily="49" charset="0"/>
              </a:endParaRPr>
            </a:p>
          </p:txBody>
        </p:sp>
        <p:sp>
          <p:nvSpPr>
            <p:cNvPr id="48" name="Rectangle 47"/>
            <p:cNvSpPr/>
            <p:nvPr/>
          </p:nvSpPr>
          <p:spPr>
            <a:xfrm>
              <a:off x="5943600" y="37958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solidFill>
                    <a:srgbClr val="800000"/>
                  </a:solidFill>
                  <a:latin typeface="Consolas" panose="020B0609020204030204" pitchFamily="49" charset="0"/>
                  <a:cs typeface="Consolas" panose="020B0609020204030204" pitchFamily="49" charset="0"/>
                </a:rPr>
                <a:t>0x20000004</a:t>
              </a:r>
              <a:endParaRPr lang="pl-PL" dirty="0">
                <a:solidFill>
                  <a:srgbClr val="800000"/>
                </a:solidFill>
                <a:latin typeface="Consolas" panose="020B0609020204030204" pitchFamily="49" charset="0"/>
                <a:cs typeface="Consolas" panose="020B0609020204030204" pitchFamily="49" charset="0"/>
              </a:endParaRPr>
            </a:p>
          </p:txBody>
        </p:sp>
        <p:sp>
          <p:nvSpPr>
            <p:cNvPr id="49" name="Rectangle 48"/>
            <p:cNvSpPr/>
            <p:nvPr/>
          </p:nvSpPr>
          <p:spPr>
            <a:xfrm>
              <a:off x="5943950" y="41635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0x20000003</a:t>
              </a:r>
              <a:endParaRPr lang="pl-PL" dirty="0">
                <a:latin typeface="Consolas" panose="020B0609020204030204" pitchFamily="49" charset="0"/>
                <a:cs typeface="Consolas" panose="020B0609020204030204" pitchFamily="49" charset="0"/>
              </a:endParaRPr>
            </a:p>
          </p:txBody>
        </p:sp>
        <p:sp>
          <p:nvSpPr>
            <p:cNvPr id="50" name="Rectangle 49"/>
            <p:cNvSpPr/>
            <p:nvPr/>
          </p:nvSpPr>
          <p:spPr>
            <a:xfrm>
              <a:off x="5945630" y="45324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0x20000002</a:t>
              </a:r>
              <a:endParaRPr lang="pl-PL" dirty="0">
                <a:latin typeface="Consolas" panose="020B0609020204030204" pitchFamily="49" charset="0"/>
                <a:cs typeface="Consolas" panose="020B0609020204030204" pitchFamily="49" charset="0"/>
              </a:endParaRPr>
            </a:p>
          </p:txBody>
        </p:sp>
        <p:sp>
          <p:nvSpPr>
            <p:cNvPr id="51" name="Rectangle 50"/>
            <p:cNvSpPr/>
            <p:nvPr/>
          </p:nvSpPr>
          <p:spPr>
            <a:xfrm>
              <a:off x="5945445" y="49001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0x20000001</a:t>
              </a:r>
              <a:endParaRPr lang="pl-PL" dirty="0">
                <a:latin typeface="Consolas" panose="020B0609020204030204" pitchFamily="49" charset="0"/>
                <a:cs typeface="Consolas" panose="020B0609020204030204" pitchFamily="49" charset="0"/>
              </a:endParaRPr>
            </a:p>
          </p:txBody>
        </p:sp>
        <p:sp>
          <p:nvSpPr>
            <p:cNvPr id="52" name="Rectangle 51"/>
            <p:cNvSpPr/>
            <p:nvPr/>
          </p:nvSpPr>
          <p:spPr>
            <a:xfrm>
              <a:off x="5943950" y="52690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0x20000000</a:t>
              </a:r>
              <a:endParaRPr lang="pl-PL" dirty="0">
                <a:latin typeface="Consolas" panose="020B0609020204030204" pitchFamily="49" charset="0"/>
                <a:cs typeface="Consolas" panose="020B0609020204030204" pitchFamily="49" charset="0"/>
              </a:endParaRPr>
            </a:p>
          </p:txBody>
        </p:sp>
        <p:grpSp>
          <p:nvGrpSpPr>
            <p:cNvPr id="64" name="Group 63"/>
            <p:cNvGrpSpPr/>
            <p:nvPr/>
          </p:nvGrpSpPr>
          <p:grpSpPr>
            <a:xfrm>
              <a:off x="7327900" y="1307068"/>
              <a:ext cx="1295400" cy="794266"/>
              <a:chOff x="3124200" y="4191000"/>
              <a:chExt cx="1295400" cy="794266"/>
            </a:xfrm>
          </p:grpSpPr>
          <p:sp>
            <p:nvSpPr>
              <p:cNvPr id="53" name="Rectangle 52"/>
              <p:cNvSpPr/>
              <p:nvPr/>
            </p:nvSpPr>
            <p:spPr>
              <a:xfrm>
                <a:off x="3124200" y="4191000"/>
                <a:ext cx="1289400" cy="30777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8 bits</a:t>
                </a:r>
                <a:endParaRPr lang="pl-PL" dirty="0">
                  <a:latin typeface="Consolas" panose="020B0609020204030204" pitchFamily="49" charset="0"/>
                  <a:cs typeface="Consolas" panose="020B0609020204030204" pitchFamily="49" charset="0"/>
                </a:endParaRPr>
              </a:p>
            </p:txBody>
          </p:sp>
          <p:cxnSp>
            <p:nvCxnSpPr>
              <p:cNvPr id="55" name="Straight Connector 54"/>
              <p:cNvCxnSpPr>
                <a:stCxn id="53" idx="1"/>
              </p:cNvCxnSpPr>
              <p:nvPr/>
            </p:nvCxnSpPr>
            <p:spPr>
              <a:xfrm>
                <a:off x="3124200" y="4344889"/>
                <a:ext cx="0" cy="640377"/>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53" idx="3"/>
              </p:cNvCxnSpPr>
              <p:nvPr/>
            </p:nvCxnSpPr>
            <p:spPr>
              <a:xfrm>
                <a:off x="4413600" y="4344889"/>
                <a:ext cx="1588" cy="640377"/>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3124200" y="4648200"/>
                <a:ext cx="1295400" cy="1588"/>
              </a:xfrm>
              <a:prstGeom prst="line">
                <a:avLst/>
              </a:prstGeom>
              <a:ln>
                <a:solidFill>
                  <a:schemeClr val="tx2">
                    <a:lumMod val="75000"/>
                  </a:schemeClr>
                </a:solidFill>
                <a:headEnd type="arrow" w="lg" len="med"/>
                <a:tailEnd type="arrow" w="lg" len="med"/>
              </a:ln>
              <a:effectLst/>
            </p:spPr>
            <p:style>
              <a:lnRef idx="2">
                <a:schemeClr val="accent1"/>
              </a:lnRef>
              <a:fillRef idx="0">
                <a:schemeClr val="accent1"/>
              </a:fillRef>
              <a:effectRef idx="1">
                <a:schemeClr val="accent1"/>
              </a:effectRef>
              <a:fontRef idx="minor">
                <a:schemeClr val="tx1"/>
              </a:fontRef>
            </p:style>
          </p:cxnSp>
        </p:grpSp>
      </p:grpSp>
      <p:grpSp>
        <p:nvGrpSpPr>
          <p:cNvPr id="76" name="Group 75"/>
          <p:cNvGrpSpPr/>
          <p:nvPr/>
        </p:nvGrpSpPr>
        <p:grpSpPr>
          <a:xfrm>
            <a:off x="1494645" y="4630079"/>
            <a:ext cx="4221375" cy="719554"/>
            <a:chOff x="815014" y="5117068"/>
            <a:chExt cx="4221375" cy="719554"/>
          </a:xfrm>
        </p:grpSpPr>
        <p:sp>
          <p:nvSpPr>
            <p:cNvPr id="65" name="Rectangle 64"/>
            <p:cNvSpPr/>
            <p:nvPr/>
          </p:nvSpPr>
          <p:spPr>
            <a:xfrm>
              <a:off x="815014" y="5117068"/>
              <a:ext cx="1306768" cy="338554"/>
            </a:xfrm>
            <a:prstGeom prst="rect">
              <a:avLst/>
            </a:prstGeom>
          </p:spPr>
          <p:txBody>
            <a:bodyPr wrap="none">
              <a:spAutoFit/>
            </a:bodyPr>
            <a:lstStyle/>
            <a:p>
              <a:pPr algn="ctr"/>
              <a:r>
                <a:rPr lang="en-US" sz="1600" dirty="0">
                  <a:latin typeface="Consolas" panose="020B0609020204030204" pitchFamily="49" charset="0"/>
                  <a:cs typeface="Consolas" panose="020B0609020204030204" pitchFamily="49" charset="0"/>
                </a:rPr>
                <a:t>0b10000100</a:t>
              </a:r>
              <a:endParaRPr lang="pl-PL" sz="1600" dirty="0">
                <a:latin typeface="Consolas" panose="020B0609020204030204" pitchFamily="49" charset="0"/>
                <a:cs typeface="Consolas" panose="020B0609020204030204" pitchFamily="49" charset="0"/>
              </a:endParaRPr>
            </a:p>
          </p:txBody>
        </p:sp>
        <p:sp>
          <p:nvSpPr>
            <p:cNvPr id="66" name="Rectangle 65"/>
            <p:cNvSpPr/>
            <p:nvPr/>
          </p:nvSpPr>
          <p:spPr>
            <a:xfrm>
              <a:off x="2675645" y="5117068"/>
              <a:ext cx="633507" cy="338554"/>
            </a:xfrm>
            <a:prstGeom prst="rect">
              <a:avLst/>
            </a:prstGeom>
          </p:spPr>
          <p:txBody>
            <a:bodyPr wrap="none">
              <a:spAutoFit/>
            </a:bodyPr>
            <a:lstStyle/>
            <a:p>
              <a:pPr algn="ctr"/>
              <a:r>
                <a:rPr lang="en-US" sz="1600" dirty="0">
                  <a:latin typeface="Consolas" panose="020B0609020204030204" pitchFamily="49" charset="0"/>
                  <a:cs typeface="Consolas" panose="020B0609020204030204" pitchFamily="49" charset="0"/>
                </a:rPr>
                <a:t>0x84</a:t>
              </a:r>
              <a:endParaRPr lang="pl-PL" sz="1600" dirty="0">
                <a:latin typeface="Consolas" panose="020B0609020204030204" pitchFamily="49" charset="0"/>
                <a:cs typeface="Consolas" panose="020B0609020204030204" pitchFamily="49" charset="0"/>
              </a:endParaRPr>
            </a:p>
          </p:txBody>
        </p:sp>
        <p:cxnSp>
          <p:nvCxnSpPr>
            <p:cNvPr id="68" name="Straight Arrow Connector 67"/>
            <p:cNvCxnSpPr>
              <a:stCxn id="65" idx="3"/>
              <a:endCxn id="66" idx="1"/>
            </p:cNvCxnSpPr>
            <p:nvPr/>
          </p:nvCxnSpPr>
          <p:spPr>
            <a:xfrm>
              <a:off x="2121782" y="5286345"/>
              <a:ext cx="55386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a:xfrm>
              <a:off x="4119608" y="5117068"/>
              <a:ext cx="521298" cy="338554"/>
            </a:xfrm>
            <a:prstGeom prst="rect">
              <a:avLst/>
            </a:prstGeom>
          </p:spPr>
          <p:txBody>
            <a:bodyPr wrap="none">
              <a:spAutoFit/>
            </a:bodyPr>
            <a:lstStyle/>
            <a:p>
              <a:pPr algn="ctr"/>
              <a:r>
                <a:rPr lang="en-US" sz="1600" dirty="0">
                  <a:latin typeface="Consolas" panose="020B0609020204030204" pitchFamily="49" charset="0"/>
                  <a:cs typeface="Consolas" panose="020B0609020204030204" pitchFamily="49" charset="0"/>
                </a:rPr>
                <a:t>132</a:t>
              </a:r>
              <a:endParaRPr lang="pl-PL" sz="1600" dirty="0">
                <a:latin typeface="Consolas" panose="020B0609020204030204" pitchFamily="49" charset="0"/>
                <a:cs typeface="Consolas" panose="020B0609020204030204" pitchFamily="49" charset="0"/>
              </a:endParaRPr>
            </a:p>
          </p:txBody>
        </p:sp>
        <p:cxnSp>
          <p:nvCxnSpPr>
            <p:cNvPr id="71" name="Straight Arrow Connector 70"/>
            <p:cNvCxnSpPr>
              <a:stCxn id="66" idx="3"/>
              <a:endCxn id="69" idx="1"/>
            </p:cNvCxnSpPr>
            <p:nvPr/>
          </p:nvCxnSpPr>
          <p:spPr>
            <a:xfrm>
              <a:off x="3309152" y="5286345"/>
              <a:ext cx="8104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1066800" y="5498068"/>
              <a:ext cx="970137" cy="338554"/>
            </a:xfrm>
            <a:prstGeom prst="rect">
              <a:avLst/>
            </a:prstGeom>
          </p:spPr>
          <p:txBody>
            <a:bodyPr wrap="none">
              <a:spAutoFit/>
            </a:bodyPr>
            <a:lstStyle/>
            <a:p>
              <a:r>
                <a:rPr lang="en-US" sz="1600" dirty="0">
                  <a:latin typeface="Consolas" panose="020B0609020204030204" pitchFamily="49" charset="0"/>
                  <a:cs typeface="Consolas" panose="020B0609020204030204" pitchFamily="49" charset="0"/>
                </a:rPr>
                <a:t>Binary </a:t>
              </a:r>
            </a:p>
          </p:txBody>
        </p:sp>
        <p:sp>
          <p:nvSpPr>
            <p:cNvPr id="74" name="Rectangle 73"/>
            <p:cNvSpPr/>
            <p:nvPr/>
          </p:nvSpPr>
          <p:spPr>
            <a:xfrm>
              <a:off x="2286000" y="5498068"/>
              <a:ext cx="1418978" cy="338554"/>
            </a:xfrm>
            <a:prstGeom prst="rect">
              <a:avLst/>
            </a:prstGeom>
          </p:spPr>
          <p:txBody>
            <a:bodyPr wrap="none">
              <a:spAutoFit/>
            </a:bodyPr>
            <a:lstStyle/>
            <a:p>
              <a:r>
                <a:rPr lang="en-US" sz="1600" dirty="0">
                  <a:latin typeface="Consolas" panose="020B0609020204030204" pitchFamily="49" charset="0"/>
                  <a:cs typeface="Consolas" panose="020B0609020204030204" pitchFamily="49" charset="0"/>
                </a:rPr>
                <a:t>Hexadecimal</a:t>
              </a:r>
            </a:p>
          </p:txBody>
        </p:sp>
        <p:sp>
          <p:nvSpPr>
            <p:cNvPr id="75" name="Rectangle 74"/>
            <p:cNvSpPr/>
            <p:nvPr/>
          </p:nvSpPr>
          <p:spPr>
            <a:xfrm>
              <a:off x="3954041" y="5498068"/>
              <a:ext cx="1082348" cy="338554"/>
            </a:xfrm>
            <a:prstGeom prst="rect">
              <a:avLst/>
            </a:prstGeom>
          </p:spPr>
          <p:txBody>
            <a:bodyPr wrap="none">
              <a:spAutoFit/>
            </a:bodyPr>
            <a:lstStyle/>
            <a:p>
              <a:r>
                <a:rPr lang="en-US" sz="1600" dirty="0">
                  <a:latin typeface="Consolas" panose="020B0609020204030204" pitchFamily="49" charset="0"/>
                  <a:cs typeface="Consolas" panose="020B0609020204030204" pitchFamily="49" charset="0"/>
                </a:rPr>
                <a:t>Decimal </a:t>
              </a:r>
            </a:p>
          </p:txBody>
        </p:sp>
      </p:grpSp>
      <p:sp>
        <p:nvSpPr>
          <p:cNvPr id="13" name="TextBox 12"/>
          <p:cNvSpPr txBox="1"/>
          <p:nvPr/>
        </p:nvSpPr>
        <p:spPr>
          <a:xfrm>
            <a:off x="1383221" y="5548711"/>
            <a:ext cx="4468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800" dirty="0"/>
              <a:t>Computer memory is </a:t>
            </a:r>
            <a:r>
              <a:rPr lang="en-US" sz="1800" i="1" dirty="0"/>
              <a:t>byte-addressable</a:t>
            </a:r>
            <a:r>
              <a:rPr lang="en-US" sz="1800" dirty="0"/>
              <a:t>!</a:t>
            </a:r>
          </a:p>
        </p:txBody>
      </p:sp>
    </p:spTree>
    <p:extLst>
      <p:ext uri="{BB962C8B-B14F-4D97-AF65-F5344CB8AC3E}">
        <p14:creationId xmlns:p14="http://schemas.microsoft.com/office/powerpoint/2010/main" val="282921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Pre-index</a:t>
            </a:r>
          </a:p>
        </p:txBody>
      </p:sp>
      <p:sp>
        <p:nvSpPr>
          <p:cNvPr id="59" name="Slide Number Placeholder 58"/>
          <p:cNvSpPr>
            <a:spLocks noGrp="1"/>
          </p:cNvSpPr>
          <p:nvPr>
            <p:ph type="sldNum" sz="quarter" idx="12"/>
          </p:nvPr>
        </p:nvSpPr>
        <p:spPr/>
        <p:txBody>
          <a:bodyPr/>
          <a:lstStyle/>
          <a:p>
            <a:fld id="{AEE14D4A-FE32-40AF-B06D-E9622816B101}" type="slidenum">
              <a:rPr lang="en-US" smtClean="0"/>
              <a:pPr/>
              <a:t>40</a:t>
            </a:fld>
            <a:endParaRPr lang="en-US"/>
          </a:p>
        </p:txBody>
      </p:sp>
      <p:sp>
        <p:nvSpPr>
          <p:cNvPr id="2" name="Rectangle 1"/>
          <p:cNvSpPr/>
          <p:nvPr/>
        </p:nvSpPr>
        <p:spPr>
          <a:xfrm>
            <a:off x="2128752" y="1464242"/>
            <a:ext cx="3993401" cy="400110"/>
          </a:xfrm>
          <a:prstGeom prst="rect">
            <a:avLst/>
          </a:prstGeom>
        </p:spPr>
        <p:txBody>
          <a:bodyPr wrap="none">
            <a:spAutoFit/>
          </a:bodyPr>
          <a:lstStyle/>
          <a:p>
            <a:r>
              <a:rPr lang="pt-BR" sz="2000" dirty="0">
                <a:latin typeface="Consolas" panose="020B0609020204030204" pitchFamily="49" charset="0"/>
                <a:cs typeface="Consolas" panose="020B0609020204030204" pitchFamily="49" charset="0"/>
              </a:rPr>
              <a:t>Pre-Index: </a:t>
            </a:r>
            <a:r>
              <a:rPr lang="pt-BR" sz="2000" dirty="0">
                <a:solidFill>
                  <a:srgbClr val="FF0000"/>
                </a:solidFill>
                <a:latin typeface="Consolas" panose="020B0609020204030204" pitchFamily="49" charset="0"/>
                <a:cs typeface="Consolas" panose="020B0609020204030204" pitchFamily="49" charset="0"/>
              </a:rPr>
              <a:t>LDR r1, [r0, #4]</a:t>
            </a:r>
          </a:p>
        </p:txBody>
      </p:sp>
      <p:graphicFrame>
        <p:nvGraphicFramePr>
          <p:cNvPr id="7" name="Table 6">
            <a:extLst>
              <a:ext uri="{FF2B5EF4-FFF2-40B4-BE49-F238E27FC236}">
                <a16:creationId xmlns:a16="http://schemas.microsoft.com/office/drawing/2014/main" id="{69AF6F45-740C-794A-BDDB-984BEB454614}"/>
              </a:ext>
            </a:extLst>
          </p:cNvPr>
          <p:cNvGraphicFramePr>
            <a:graphicFrameLocks noGrp="1"/>
          </p:cNvGraphicFramePr>
          <p:nvPr/>
        </p:nvGraphicFramePr>
        <p:xfrm>
          <a:off x="4754437" y="2531363"/>
          <a:ext cx="2835639" cy="3606800"/>
        </p:xfrm>
        <a:graphic>
          <a:graphicData uri="http://schemas.openxmlformats.org/drawingml/2006/table">
            <a:tbl>
              <a:tblPr firstRow="1" bandRow="1">
                <a:tableStyleId>{5C22544A-7EE6-4342-B048-85BDC9FD1C3A}</a:tableStyleId>
              </a:tblPr>
              <a:tblGrid>
                <a:gridCol w="1514839">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tblGrid>
              <a:tr h="370840">
                <a:tc>
                  <a:txBody>
                    <a:bodyPr/>
                    <a:lstStyle/>
                    <a:p>
                      <a:pPr algn="ctr"/>
                      <a:r>
                        <a:rPr lang="en-US" sz="1800" dirty="0">
                          <a:solidFill>
                            <a:schemeClr val="tx1"/>
                          </a:solidFill>
                        </a:rPr>
                        <a:t>Memory Address</a:t>
                      </a:r>
                    </a:p>
                  </a:txBody>
                  <a:tcPr>
                    <a:noFill/>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0x88</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0x79</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0x6A</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0x5B</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0x4C</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0x3D</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0x2E</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rgbClr val="FF0000"/>
                          </a:solidFill>
                          <a:latin typeface="Consolas" panose="020B0609020204030204" pitchFamily="49" charset="0"/>
                          <a:cs typeface="Consolas" panose="020B0609020204030204" pitchFamily="49" charset="0"/>
                        </a:rPr>
                        <a:t>0x20008000</a:t>
                      </a:r>
                      <a:endParaRPr lang="en-US" sz="1800" dirty="0">
                        <a:solidFill>
                          <a:srgbClr val="FF0000"/>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0x1F</a:t>
                      </a:r>
                    </a:p>
                  </a:txBody>
                  <a:tcPr/>
                </a:tc>
                <a:extLst>
                  <a:ext uri="{0D108BD9-81ED-4DB2-BD59-A6C34878D82A}">
                    <a16:rowId xmlns:a16="http://schemas.microsoft.com/office/drawing/2014/main" val="10008"/>
                  </a:ext>
                </a:extLst>
              </a:tr>
            </a:tbl>
          </a:graphicData>
        </a:graphic>
      </p:graphicFrame>
      <p:sp>
        <p:nvSpPr>
          <p:cNvPr id="8" name="Rectangle 7">
            <a:extLst>
              <a:ext uri="{FF2B5EF4-FFF2-40B4-BE49-F238E27FC236}">
                <a16:creationId xmlns:a16="http://schemas.microsoft.com/office/drawing/2014/main" id="{F338727F-2918-0542-9446-93E1F8754E2E}"/>
              </a:ext>
            </a:extLst>
          </p:cNvPr>
          <p:cNvSpPr/>
          <p:nvPr/>
        </p:nvSpPr>
        <p:spPr>
          <a:xfrm>
            <a:off x="6287403" y="1845267"/>
            <a:ext cx="3299301" cy="307777"/>
          </a:xfrm>
          <a:prstGeom prst="rect">
            <a:avLst/>
          </a:prstGeom>
        </p:spPr>
        <p:txBody>
          <a:bodyPr wrap="none">
            <a:spAutoFit/>
          </a:bodyPr>
          <a:lstStyle/>
          <a:p>
            <a:pPr algn="ctr"/>
            <a:r>
              <a:rPr lang="en-US" i="1" dirty="0">
                <a:solidFill>
                  <a:srgbClr val="0041FF"/>
                </a:solidFill>
              </a:rPr>
              <a:t>Offset:</a:t>
            </a:r>
            <a:r>
              <a:rPr lang="en-US" dirty="0"/>
              <a:t> range is -255 to +255</a:t>
            </a:r>
          </a:p>
        </p:txBody>
      </p:sp>
      <p:sp>
        <p:nvSpPr>
          <p:cNvPr id="3" name="Rectangle 2">
            <a:extLst>
              <a:ext uri="{FF2B5EF4-FFF2-40B4-BE49-F238E27FC236}">
                <a16:creationId xmlns:a16="http://schemas.microsoft.com/office/drawing/2014/main" id="{021AF47E-D628-9F45-9EC5-532F46ACB153}"/>
              </a:ext>
            </a:extLst>
          </p:cNvPr>
          <p:cNvSpPr/>
          <p:nvPr/>
        </p:nvSpPr>
        <p:spPr>
          <a:xfrm>
            <a:off x="5519803" y="1508792"/>
            <a:ext cx="338202" cy="301220"/>
          </a:xfrm>
          <a:prstGeom prst="rect">
            <a:avLst/>
          </a:prstGeom>
          <a:noFill/>
          <a:ln w="28575">
            <a:solidFill>
              <a:srgbClr val="004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1FF"/>
              </a:solidFill>
            </a:endParaRPr>
          </a:p>
        </p:txBody>
      </p:sp>
      <p:cxnSp>
        <p:nvCxnSpPr>
          <p:cNvPr id="5" name="Elbow Connector 4">
            <a:extLst>
              <a:ext uri="{FF2B5EF4-FFF2-40B4-BE49-F238E27FC236}">
                <a16:creationId xmlns:a16="http://schemas.microsoft.com/office/drawing/2014/main" id="{74E9F7E5-7DE7-B34B-84F8-753F416D7A5B}"/>
              </a:ext>
            </a:extLst>
          </p:cNvPr>
          <p:cNvCxnSpPr>
            <a:stCxn id="3" idx="2"/>
            <a:endCxn id="8" idx="1"/>
          </p:cNvCxnSpPr>
          <p:nvPr/>
        </p:nvCxnSpPr>
        <p:spPr>
          <a:xfrm rot="16200000" flipH="1">
            <a:off x="5893583" y="1605334"/>
            <a:ext cx="189143" cy="598498"/>
          </a:xfrm>
          <a:prstGeom prst="bentConnector2">
            <a:avLst/>
          </a:prstGeom>
          <a:ln w="28575">
            <a:solidFill>
              <a:srgbClr val="0041FF"/>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778EF76-2A5F-D447-8089-47D1CDD3C8EE}"/>
              </a:ext>
            </a:extLst>
          </p:cNvPr>
          <p:cNvSpPr txBox="1"/>
          <p:nvPr/>
        </p:nvSpPr>
        <p:spPr>
          <a:xfrm>
            <a:off x="2120671" y="1941023"/>
            <a:ext cx="2534668" cy="307777"/>
          </a:xfrm>
          <a:prstGeom prst="rect">
            <a:avLst/>
          </a:prstGeom>
          <a:noFill/>
        </p:spPr>
        <p:txBody>
          <a:bodyPr wrap="none" rtlCol="0">
            <a:spAutoFit/>
          </a:bodyPr>
          <a:lstStyle/>
          <a:p>
            <a:r>
              <a:rPr lang="en-US" dirty="0"/>
              <a:t>Assume: </a:t>
            </a:r>
            <a:r>
              <a:rPr lang="en-US" dirty="0">
                <a:latin typeface="Consolas" panose="020B0609020204030204" pitchFamily="49" charset="0"/>
                <a:cs typeface="Consolas" panose="020B0609020204030204" pitchFamily="49" charset="0"/>
              </a:rPr>
              <a:t>r0 = 0x20008000</a:t>
            </a:r>
          </a:p>
        </p:txBody>
      </p:sp>
      <p:sp>
        <p:nvSpPr>
          <p:cNvPr id="10" name="TextBox 9">
            <a:extLst>
              <a:ext uri="{FF2B5EF4-FFF2-40B4-BE49-F238E27FC236}">
                <a16:creationId xmlns:a16="http://schemas.microsoft.com/office/drawing/2014/main" id="{23DEEA26-5EB9-F847-B237-930B4EDB431D}"/>
              </a:ext>
            </a:extLst>
          </p:cNvPr>
          <p:cNvSpPr txBox="1"/>
          <p:nvPr/>
        </p:nvSpPr>
        <p:spPr>
          <a:xfrm>
            <a:off x="2367095" y="5750894"/>
            <a:ext cx="1451038" cy="369332"/>
          </a:xfrm>
          <a:prstGeom prst="rect">
            <a:avLst/>
          </a:prstGeom>
          <a:noFill/>
          <a:ln>
            <a:solidFill>
              <a:schemeClr val="tx1"/>
            </a:solidFill>
          </a:ln>
        </p:spPr>
        <p:txBody>
          <a:bodyPr wrap="none" rtlCol="0">
            <a:spAutoFit/>
          </a:bodyPr>
          <a:lstStyle/>
          <a:p>
            <a:r>
              <a:rPr lang="en-US" sz="1800" b="0" dirty="0">
                <a:solidFill>
                  <a:srgbClr val="FF0000"/>
                </a:solidFill>
                <a:latin typeface="Consolas" panose="020B0609020204030204" pitchFamily="49" charset="0"/>
                <a:cs typeface="Consolas" panose="020B0609020204030204" pitchFamily="49" charset="0"/>
              </a:rPr>
              <a:t>0x20008000</a:t>
            </a:r>
          </a:p>
        </p:txBody>
      </p:sp>
      <p:cxnSp>
        <p:nvCxnSpPr>
          <p:cNvPr id="12" name="Straight Arrow Connector 11">
            <a:extLst>
              <a:ext uri="{FF2B5EF4-FFF2-40B4-BE49-F238E27FC236}">
                <a16:creationId xmlns:a16="http://schemas.microsoft.com/office/drawing/2014/main" id="{0502911A-6065-EB48-B25B-538A015EA9B9}"/>
              </a:ext>
            </a:extLst>
          </p:cNvPr>
          <p:cNvCxnSpPr>
            <a:stCxn id="10" idx="3"/>
          </p:cNvCxnSpPr>
          <p:nvPr/>
        </p:nvCxnSpPr>
        <p:spPr>
          <a:xfrm>
            <a:off x="3818134" y="5935560"/>
            <a:ext cx="93630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E9A8021-E266-8844-B172-4646A0E29425}"/>
              </a:ext>
            </a:extLst>
          </p:cNvPr>
          <p:cNvSpPr/>
          <p:nvPr/>
        </p:nvSpPr>
        <p:spPr>
          <a:xfrm>
            <a:off x="1907786" y="5750894"/>
            <a:ext cx="437940" cy="369332"/>
          </a:xfrm>
          <a:prstGeom prst="rect">
            <a:avLst/>
          </a:prstGeom>
        </p:spPr>
        <p:txBody>
          <a:bodyPr wrap="none">
            <a:spAutoFit/>
          </a:bodyPr>
          <a:lstStyle/>
          <a:p>
            <a:r>
              <a:rPr lang="pt-BR" sz="1800" b="0" dirty="0">
                <a:solidFill>
                  <a:srgbClr val="FF0000"/>
                </a:solidFill>
                <a:latin typeface="Consolas" panose="020B0609020204030204" pitchFamily="49" charset="0"/>
                <a:cs typeface="Consolas" panose="020B0609020204030204" pitchFamily="49" charset="0"/>
              </a:rPr>
              <a:t>r0</a:t>
            </a:r>
            <a:endParaRPr lang="en-US" sz="1800" b="0" dirty="0"/>
          </a:p>
        </p:txBody>
      </p:sp>
    </p:spTree>
    <p:extLst>
      <p:ext uri="{BB962C8B-B14F-4D97-AF65-F5344CB8AC3E}">
        <p14:creationId xmlns:p14="http://schemas.microsoft.com/office/powerpoint/2010/main" val="115375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Pre-index</a:t>
            </a:r>
          </a:p>
        </p:txBody>
      </p:sp>
      <p:sp>
        <p:nvSpPr>
          <p:cNvPr id="59" name="Slide Number Placeholder 58"/>
          <p:cNvSpPr>
            <a:spLocks noGrp="1"/>
          </p:cNvSpPr>
          <p:nvPr>
            <p:ph type="sldNum" sz="quarter" idx="12"/>
          </p:nvPr>
        </p:nvSpPr>
        <p:spPr/>
        <p:txBody>
          <a:bodyPr/>
          <a:lstStyle/>
          <a:p>
            <a:fld id="{AEE14D4A-FE32-40AF-B06D-E9622816B101}" type="slidenum">
              <a:rPr lang="en-US" smtClean="0"/>
              <a:pPr/>
              <a:t>41</a:t>
            </a:fld>
            <a:endParaRPr lang="en-US"/>
          </a:p>
        </p:txBody>
      </p:sp>
      <p:sp>
        <p:nvSpPr>
          <p:cNvPr id="2" name="Rectangle 1"/>
          <p:cNvSpPr/>
          <p:nvPr/>
        </p:nvSpPr>
        <p:spPr>
          <a:xfrm>
            <a:off x="2128752" y="1464242"/>
            <a:ext cx="3993401" cy="400110"/>
          </a:xfrm>
          <a:prstGeom prst="rect">
            <a:avLst/>
          </a:prstGeom>
        </p:spPr>
        <p:txBody>
          <a:bodyPr wrap="none">
            <a:spAutoFit/>
          </a:bodyPr>
          <a:lstStyle/>
          <a:p>
            <a:r>
              <a:rPr lang="pt-BR" sz="2000" dirty="0">
                <a:latin typeface="Consolas" panose="020B0609020204030204" pitchFamily="49" charset="0"/>
                <a:cs typeface="Consolas" panose="020B0609020204030204" pitchFamily="49" charset="0"/>
              </a:rPr>
              <a:t>Pre-Index: </a:t>
            </a:r>
            <a:r>
              <a:rPr lang="pt-BR" sz="2000" dirty="0">
                <a:solidFill>
                  <a:srgbClr val="FF0000"/>
                </a:solidFill>
                <a:latin typeface="Consolas" panose="020B0609020204030204" pitchFamily="49" charset="0"/>
                <a:cs typeface="Consolas" panose="020B0609020204030204" pitchFamily="49" charset="0"/>
              </a:rPr>
              <a:t>LDR r1, [r0, #4]</a:t>
            </a:r>
          </a:p>
        </p:txBody>
      </p:sp>
      <p:graphicFrame>
        <p:nvGraphicFramePr>
          <p:cNvPr id="7" name="Table 6">
            <a:extLst>
              <a:ext uri="{FF2B5EF4-FFF2-40B4-BE49-F238E27FC236}">
                <a16:creationId xmlns:a16="http://schemas.microsoft.com/office/drawing/2014/main" id="{69AF6F45-740C-794A-BDDB-984BEB454614}"/>
              </a:ext>
            </a:extLst>
          </p:cNvPr>
          <p:cNvGraphicFramePr>
            <a:graphicFrameLocks noGrp="1"/>
          </p:cNvGraphicFramePr>
          <p:nvPr>
            <p:extLst>
              <p:ext uri="{D42A27DB-BD31-4B8C-83A1-F6EECF244321}">
                <p14:modId xmlns:p14="http://schemas.microsoft.com/office/powerpoint/2010/main" val="442695958"/>
              </p:ext>
            </p:extLst>
          </p:nvPr>
        </p:nvGraphicFramePr>
        <p:xfrm>
          <a:off x="4754437" y="2531363"/>
          <a:ext cx="2835639" cy="3606800"/>
        </p:xfrm>
        <a:graphic>
          <a:graphicData uri="http://schemas.openxmlformats.org/drawingml/2006/table">
            <a:tbl>
              <a:tblPr firstRow="1" bandRow="1">
                <a:tableStyleId>{5C22544A-7EE6-4342-B048-85BDC9FD1C3A}</a:tableStyleId>
              </a:tblPr>
              <a:tblGrid>
                <a:gridCol w="1514839">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tblGrid>
              <a:tr h="370840">
                <a:tc>
                  <a:txBody>
                    <a:bodyPr/>
                    <a:lstStyle/>
                    <a:p>
                      <a:pPr algn="ctr"/>
                      <a:r>
                        <a:rPr lang="en-US" sz="1800" dirty="0">
                          <a:solidFill>
                            <a:schemeClr val="tx1"/>
                          </a:solidFill>
                        </a:rPr>
                        <a:t>Memory Address</a:t>
                      </a:r>
                    </a:p>
                  </a:txBody>
                  <a:tcPr>
                    <a:noFill/>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0x88</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0x79</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0x6A</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0x5B</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0x4C</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0x3D</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0x2E</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rgbClr val="FF0000"/>
                          </a:solidFill>
                          <a:latin typeface="Consolas" panose="020B0609020204030204" pitchFamily="49" charset="0"/>
                          <a:cs typeface="Consolas" panose="020B0609020204030204" pitchFamily="49" charset="0"/>
                        </a:rPr>
                        <a:t>0x20008000</a:t>
                      </a:r>
                      <a:endParaRPr lang="en-US" sz="1800" dirty="0">
                        <a:solidFill>
                          <a:srgbClr val="FF0000"/>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0x1F</a:t>
                      </a:r>
                    </a:p>
                  </a:txBody>
                  <a:tcPr/>
                </a:tc>
                <a:extLst>
                  <a:ext uri="{0D108BD9-81ED-4DB2-BD59-A6C34878D82A}">
                    <a16:rowId xmlns:a16="http://schemas.microsoft.com/office/drawing/2014/main" val="10008"/>
                  </a:ext>
                </a:extLst>
              </a:tr>
            </a:tbl>
          </a:graphicData>
        </a:graphic>
      </p:graphicFrame>
      <p:sp>
        <p:nvSpPr>
          <p:cNvPr id="8" name="Rectangle 7">
            <a:extLst>
              <a:ext uri="{FF2B5EF4-FFF2-40B4-BE49-F238E27FC236}">
                <a16:creationId xmlns:a16="http://schemas.microsoft.com/office/drawing/2014/main" id="{F338727F-2918-0542-9446-93E1F8754E2E}"/>
              </a:ext>
            </a:extLst>
          </p:cNvPr>
          <p:cNvSpPr/>
          <p:nvPr/>
        </p:nvSpPr>
        <p:spPr>
          <a:xfrm>
            <a:off x="6287403" y="1845267"/>
            <a:ext cx="3299301" cy="307777"/>
          </a:xfrm>
          <a:prstGeom prst="rect">
            <a:avLst/>
          </a:prstGeom>
        </p:spPr>
        <p:txBody>
          <a:bodyPr wrap="none">
            <a:spAutoFit/>
          </a:bodyPr>
          <a:lstStyle/>
          <a:p>
            <a:pPr algn="ctr"/>
            <a:r>
              <a:rPr lang="en-US" i="1" dirty="0">
                <a:solidFill>
                  <a:srgbClr val="0041FF"/>
                </a:solidFill>
              </a:rPr>
              <a:t>Offset:</a:t>
            </a:r>
            <a:r>
              <a:rPr lang="en-US" dirty="0"/>
              <a:t> range is -255 to +255</a:t>
            </a:r>
          </a:p>
        </p:txBody>
      </p:sp>
      <p:sp>
        <p:nvSpPr>
          <p:cNvPr id="3" name="Rectangle 2">
            <a:extLst>
              <a:ext uri="{FF2B5EF4-FFF2-40B4-BE49-F238E27FC236}">
                <a16:creationId xmlns:a16="http://schemas.microsoft.com/office/drawing/2014/main" id="{021AF47E-D628-9F45-9EC5-532F46ACB153}"/>
              </a:ext>
            </a:extLst>
          </p:cNvPr>
          <p:cNvSpPr/>
          <p:nvPr/>
        </p:nvSpPr>
        <p:spPr>
          <a:xfrm>
            <a:off x="5519803" y="1508792"/>
            <a:ext cx="338202" cy="301220"/>
          </a:xfrm>
          <a:prstGeom prst="rect">
            <a:avLst/>
          </a:prstGeom>
          <a:noFill/>
          <a:ln w="28575">
            <a:solidFill>
              <a:srgbClr val="004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1FF"/>
              </a:solidFill>
            </a:endParaRPr>
          </a:p>
        </p:txBody>
      </p:sp>
      <p:cxnSp>
        <p:nvCxnSpPr>
          <p:cNvPr id="5" name="Elbow Connector 4">
            <a:extLst>
              <a:ext uri="{FF2B5EF4-FFF2-40B4-BE49-F238E27FC236}">
                <a16:creationId xmlns:a16="http://schemas.microsoft.com/office/drawing/2014/main" id="{74E9F7E5-7DE7-B34B-84F8-753F416D7A5B}"/>
              </a:ext>
            </a:extLst>
          </p:cNvPr>
          <p:cNvCxnSpPr>
            <a:stCxn id="3" idx="2"/>
            <a:endCxn id="8" idx="1"/>
          </p:cNvCxnSpPr>
          <p:nvPr/>
        </p:nvCxnSpPr>
        <p:spPr>
          <a:xfrm rot="16200000" flipH="1">
            <a:off x="5893583" y="1605334"/>
            <a:ext cx="189143" cy="598498"/>
          </a:xfrm>
          <a:prstGeom prst="bentConnector2">
            <a:avLst/>
          </a:prstGeom>
          <a:ln w="28575">
            <a:solidFill>
              <a:srgbClr val="0041FF"/>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778EF76-2A5F-D447-8089-47D1CDD3C8EE}"/>
              </a:ext>
            </a:extLst>
          </p:cNvPr>
          <p:cNvSpPr txBox="1"/>
          <p:nvPr/>
        </p:nvSpPr>
        <p:spPr>
          <a:xfrm>
            <a:off x="2120671" y="1941023"/>
            <a:ext cx="2534668" cy="307777"/>
          </a:xfrm>
          <a:prstGeom prst="rect">
            <a:avLst/>
          </a:prstGeom>
          <a:noFill/>
        </p:spPr>
        <p:txBody>
          <a:bodyPr wrap="none" rtlCol="0">
            <a:spAutoFit/>
          </a:bodyPr>
          <a:lstStyle/>
          <a:p>
            <a:r>
              <a:rPr lang="en-US" dirty="0"/>
              <a:t>Assume: </a:t>
            </a:r>
            <a:r>
              <a:rPr lang="en-US" dirty="0">
                <a:latin typeface="Consolas" panose="020B0609020204030204" pitchFamily="49" charset="0"/>
                <a:cs typeface="Consolas" panose="020B0609020204030204" pitchFamily="49" charset="0"/>
              </a:rPr>
              <a:t>r0 = 0x20008000</a:t>
            </a:r>
          </a:p>
        </p:txBody>
      </p:sp>
      <p:sp>
        <p:nvSpPr>
          <p:cNvPr id="10" name="TextBox 9">
            <a:extLst>
              <a:ext uri="{FF2B5EF4-FFF2-40B4-BE49-F238E27FC236}">
                <a16:creationId xmlns:a16="http://schemas.microsoft.com/office/drawing/2014/main" id="{23DEEA26-5EB9-F847-B237-930B4EDB431D}"/>
              </a:ext>
            </a:extLst>
          </p:cNvPr>
          <p:cNvSpPr txBox="1"/>
          <p:nvPr/>
        </p:nvSpPr>
        <p:spPr>
          <a:xfrm>
            <a:off x="2367095" y="5750894"/>
            <a:ext cx="1451038" cy="369332"/>
          </a:xfrm>
          <a:prstGeom prst="rect">
            <a:avLst/>
          </a:prstGeom>
          <a:noFill/>
          <a:ln>
            <a:solidFill>
              <a:schemeClr val="tx1"/>
            </a:solidFill>
          </a:ln>
        </p:spPr>
        <p:txBody>
          <a:bodyPr wrap="none" rtlCol="0">
            <a:spAutoFit/>
          </a:bodyPr>
          <a:lstStyle/>
          <a:p>
            <a:r>
              <a:rPr lang="en-US" sz="1800" b="0" dirty="0">
                <a:solidFill>
                  <a:srgbClr val="FF0000"/>
                </a:solidFill>
                <a:latin typeface="Consolas" panose="020B0609020204030204" pitchFamily="49" charset="0"/>
                <a:cs typeface="Consolas" panose="020B0609020204030204" pitchFamily="49" charset="0"/>
              </a:rPr>
              <a:t>0x20008000</a:t>
            </a:r>
          </a:p>
        </p:txBody>
      </p:sp>
      <p:cxnSp>
        <p:nvCxnSpPr>
          <p:cNvPr id="12" name="Straight Arrow Connector 11">
            <a:extLst>
              <a:ext uri="{FF2B5EF4-FFF2-40B4-BE49-F238E27FC236}">
                <a16:creationId xmlns:a16="http://schemas.microsoft.com/office/drawing/2014/main" id="{0502911A-6065-EB48-B25B-538A015EA9B9}"/>
              </a:ext>
            </a:extLst>
          </p:cNvPr>
          <p:cNvCxnSpPr>
            <a:stCxn id="10" idx="3"/>
          </p:cNvCxnSpPr>
          <p:nvPr/>
        </p:nvCxnSpPr>
        <p:spPr>
          <a:xfrm>
            <a:off x="3818134" y="5935560"/>
            <a:ext cx="93630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73B136-FFCD-CF49-92A1-E8AC027BF447}"/>
              </a:ext>
            </a:extLst>
          </p:cNvPr>
          <p:cNvCxnSpPr>
            <a:cxnSpLocks/>
          </p:cNvCxnSpPr>
          <p:nvPr/>
        </p:nvCxnSpPr>
        <p:spPr>
          <a:xfrm flipV="1">
            <a:off x="4286284" y="4459578"/>
            <a:ext cx="0" cy="1475983"/>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51C1302-A4C2-A64B-B005-B1AC33AA938A}"/>
              </a:ext>
            </a:extLst>
          </p:cNvPr>
          <p:cNvCxnSpPr>
            <a:cxnSpLocks/>
          </p:cNvCxnSpPr>
          <p:nvPr/>
        </p:nvCxnSpPr>
        <p:spPr>
          <a:xfrm>
            <a:off x="4273758" y="4459577"/>
            <a:ext cx="5328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E9A8021-E266-8844-B172-4646A0E29425}"/>
              </a:ext>
            </a:extLst>
          </p:cNvPr>
          <p:cNvSpPr/>
          <p:nvPr/>
        </p:nvSpPr>
        <p:spPr>
          <a:xfrm>
            <a:off x="1907786" y="5750894"/>
            <a:ext cx="437940" cy="369332"/>
          </a:xfrm>
          <a:prstGeom prst="rect">
            <a:avLst/>
          </a:prstGeom>
        </p:spPr>
        <p:txBody>
          <a:bodyPr wrap="none">
            <a:spAutoFit/>
          </a:bodyPr>
          <a:lstStyle/>
          <a:p>
            <a:r>
              <a:rPr lang="pt-BR" sz="1800" b="0" dirty="0">
                <a:solidFill>
                  <a:srgbClr val="FF0000"/>
                </a:solidFill>
                <a:latin typeface="Consolas" panose="020B0609020204030204" pitchFamily="49" charset="0"/>
                <a:cs typeface="Consolas" panose="020B0609020204030204" pitchFamily="49" charset="0"/>
              </a:rPr>
              <a:t>r0</a:t>
            </a:r>
            <a:endParaRPr lang="en-US" sz="1800" b="0" dirty="0"/>
          </a:p>
        </p:txBody>
      </p:sp>
      <p:sp>
        <p:nvSpPr>
          <p:cNvPr id="28" name="Rectangle 27">
            <a:extLst>
              <a:ext uri="{FF2B5EF4-FFF2-40B4-BE49-F238E27FC236}">
                <a16:creationId xmlns:a16="http://schemas.microsoft.com/office/drawing/2014/main" id="{3EFB4200-41E4-9747-8A75-A69BC19C4E53}"/>
              </a:ext>
            </a:extLst>
          </p:cNvPr>
          <p:cNvSpPr/>
          <p:nvPr/>
        </p:nvSpPr>
        <p:spPr>
          <a:xfrm>
            <a:off x="3092614" y="4947542"/>
            <a:ext cx="1197764" cy="369332"/>
          </a:xfrm>
          <a:prstGeom prst="rect">
            <a:avLst/>
          </a:prstGeom>
        </p:spPr>
        <p:txBody>
          <a:bodyPr wrap="none">
            <a:spAutoFit/>
          </a:bodyPr>
          <a:lstStyle/>
          <a:p>
            <a:r>
              <a:rPr lang="pt-BR" sz="1800" b="0" dirty="0">
                <a:solidFill>
                  <a:srgbClr val="FF0000"/>
                </a:solidFill>
                <a:latin typeface="Consolas" panose="020B0609020204030204" pitchFamily="49" charset="0"/>
                <a:cs typeface="Consolas" panose="020B0609020204030204" pitchFamily="49" charset="0"/>
              </a:rPr>
              <a:t>offset=4</a:t>
            </a:r>
            <a:endParaRPr lang="en-US" sz="1800" b="0" dirty="0"/>
          </a:p>
        </p:txBody>
      </p:sp>
      <p:sp>
        <p:nvSpPr>
          <p:cNvPr id="29" name="Rectangle 28">
            <a:extLst>
              <a:ext uri="{FF2B5EF4-FFF2-40B4-BE49-F238E27FC236}">
                <a16:creationId xmlns:a16="http://schemas.microsoft.com/office/drawing/2014/main" id="{C885274B-8AA8-8E45-9261-93E08764DE5D}"/>
              </a:ext>
            </a:extLst>
          </p:cNvPr>
          <p:cNvSpPr/>
          <p:nvPr/>
        </p:nvSpPr>
        <p:spPr>
          <a:xfrm>
            <a:off x="2696082" y="4270979"/>
            <a:ext cx="1577676" cy="369332"/>
          </a:xfrm>
          <a:prstGeom prst="rect">
            <a:avLst/>
          </a:prstGeom>
        </p:spPr>
        <p:txBody>
          <a:bodyPr wrap="none">
            <a:spAutoFit/>
          </a:bodyPr>
          <a:lstStyle/>
          <a:p>
            <a:r>
              <a:rPr lang="pt-BR" sz="1800" b="0" dirty="0">
                <a:solidFill>
                  <a:srgbClr val="FF0000"/>
                </a:solidFill>
                <a:latin typeface="Consolas" panose="020B0609020204030204" pitchFamily="49" charset="0"/>
                <a:cs typeface="Consolas" panose="020B0609020204030204" pitchFamily="49" charset="0"/>
              </a:rPr>
              <a:t>r0 + offset</a:t>
            </a:r>
            <a:endParaRPr lang="en-US" sz="1800" b="0" dirty="0"/>
          </a:p>
        </p:txBody>
      </p:sp>
      <p:sp>
        <p:nvSpPr>
          <p:cNvPr id="22" name="Rectangle 21">
            <a:extLst>
              <a:ext uri="{FF2B5EF4-FFF2-40B4-BE49-F238E27FC236}">
                <a16:creationId xmlns:a16="http://schemas.microsoft.com/office/drawing/2014/main" id="{7D598B28-76A5-E646-9DF4-F2F7BCD050FC}"/>
              </a:ext>
            </a:extLst>
          </p:cNvPr>
          <p:cNvSpPr/>
          <p:nvPr/>
        </p:nvSpPr>
        <p:spPr>
          <a:xfrm>
            <a:off x="4781758" y="4288072"/>
            <a:ext cx="1451039" cy="369332"/>
          </a:xfrm>
          <a:prstGeom prst="rect">
            <a:avLst/>
          </a:prstGeom>
          <a:solidFill>
            <a:schemeClr val="bg1"/>
          </a:solidFill>
        </p:spPr>
        <p:txBody>
          <a:bodyPr wrap="square">
            <a:spAutoFit/>
          </a:bodyPr>
          <a:lstStyle/>
          <a:p>
            <a:pPr algn="ctr" eaLnBrk="1" fontAlgn="auto" hangingPunct="1">
              <a:spcBef>
                <a:spcPts val="0"/>
              </a:spcBef>
              <a:spcAft>
                <a:spcPts val="0"/>
              </a:spcAft>
              <a:defRPr/>
            </a:pPr>
            <a:r>
              <a:rPr lang="en-US" sz="1800" b="0" dirty="0">
                <a:solidFill>
                  <a:srgbClr val="FF0000"/>
                </a:solidFill>
                <a:latin typeface="Consolas" panose="020B0609020204030204" pitchFamily="49" charset="0"/>
                <a:cs typeface="Consolas" panose="020B0609020204030204" pitchFamily="49" charset="0"/>
              </a:rPr>
              <a:t>0x20008004</a:t>
            </a:r>
          </a:p>
        </p:txBody>
      </p:sp>
    </p:spTree>
    <p:extLst>
      <p:ext uri="{BB962C8B-B14F-4D97-AF65-F5344CB8AC3E}">
        <p14:creationId xmlns:p14="http://schemas.microsoft.com/office/powerpoint/2010/main" val="3987401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Pre-index</a:t>
            </a:r>
          </a:p>
        </p:txBody>
      </p:sp>
      <p:sp>
        <p:nvSpPr>
          <p:cNvPr id="59" name="Slide Number Placeholder 58"/>
          <p:cNvSpPr>
            <a:spLocks noGrp="1"/>
          </p:cNvSpPr>
          <p:nvPr>
            <p:ph type="sldNum" sz="quarter" idx="12"/>
          </p:nvPr>
        </p:nvSpPr>
        <p:spPr/>
        <p:txBody>
          <a:bodyPr/>
          <a:lstStyle/>
          <a:p>
            <a:fld id="{AEE14D4A-FE32-40AF-B06D-E9622816B101}" type="slidenum">
              <a:rPr lang="en-US" smtClean="0"/>
              <a:pPr/>
              <a:t>42</a:t>
            </a:fld>
            <a:endParaRPr lang="en-US"/>
          </a:p>
        </p:txBody>
      </p:sp>
      <p:sp>
        <p:nvSpPr>
          <p:cNvPr id="2" name="Rectangle 1"/>
          <p:cNvSpPr/>
          <p:nvPr/>
        </p:nvSpPr>
        <p:spPr>
          <a:xfrm>
            <a:off x="2128752" y="1464242"/>
            <a:ext cx="3993401" cy="400110"/>
          </a:xfrm>
          <a:prstGeom prst="rect">
            <a:avLst/>
          </a:prstGeom>
        </p:spPr>
        <p:txBody>
          <a:bodyPr wrap="none">
            <a:spAutoFit/>
          </a:bodyPr>
          <a:lstStyle/>
          <a:p>
            <a:r>
              <a:rPr lang="pt-BR" sz="2000" dirty="0">
                <a:latin typeface="Consolas" panose="020B0609020204030204" pitchFamily="49" charset="0"/>
                <a:cs typeface="Consolas" panose="020B0609020204030204" pitchFamily="49" charset="0"/>
              </a:rPr>
              <a:t>Pre-Index: </a:t>
            </a:r>
            <a:r>
              <a:rPr lang="pt-BR" sz="2000" dirty="0">
                <a:solidFill>
                  <a:srgbClr val="FF0000"/>
                </a:solidFill>
                <a:latin typeface="Consolas" panose="020B0609020204030204" pitchFamily="49" charset="0"/>
                <a:cs typeface="Consolas" panose="020B0609020204030204" pitchFamily="49" charset="0"/>
              </a:rPr>
              <a:t>LDR r1, [r0, #4]</a:t>
            </a:r>
          </a:p>
        </p:txBody>
      </p:sp>
      <p:graphicFrame>
        <p:nvGraphicFramePr>
          <p:cNvPr id="7" name="Table 6">
            <a:extLst>
              <a:ext uri="{FF2B5EF4-FFF2-40B4-BE49-F238E27FC236}">
                <a16:creationId xmlns:a16="http://schemas.microsoft.com/office/drawing/2014/main" id="{69AF6F45-740C-794A-BDDB-984BEB454614}"/>
              </a:ext>
            </a:extLst>
          </p:cNvPr>
          <p:cNvGraphicFramePr>
            <a:graphicFrameLocks noGrp="1"/>
          </p:cNvGraphicFramePr>
          <p:nvPr>
            <p:extLst>
              <p:ext uri="{D42A27DB-BD31-4B8C-83A1-F6EECF244321}">
                <p14:modId xmlns:p14="http://schemas.microsoft.com/office/powerpoint/2010/main" val="1608661087"/>
              </p:ext>
            </p:extLst>
          </p:nvPr>
        </p:nvGraphicFramePr>
        <p:xfrm>
          <a:off x="4754437" y="2531363"/>
          <a:ext cx="2835639" cy="3606800"/>
        </p:xfrm>
        <a:graphic>
          <a:graphicData uri="http://schemas.openxmlformats.org/drawingml/2006/table">
            <a:tbl>
              <a:tblPr firstRow="1" bandRow="1">
                <a:tableStyleId>{5C22544A-7EE6-4342-B048-85BDC9FD1C3A}</a:tableStyleId>
              </a:tblPr>
              <a:tblGrid>
                <a:gridCol w="1514839">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tblGrid>
              <a:tr h="370840">
                <a:tc>
                  <a:txBody>
                    <a:bodyPr/>
                    <a:lstStyle/>
                    <a:p>
                      <a:pPr algn="ctr"/>
                      <a:r>
                        <a:rPr lang="en-US" sz="1800" dirty="0">
                          <a:solidFill>
                            <a:schemeClr val="tx1"/>
                          </a:solidFill>
                        </a:rPr>
                        <a:t>Memory Address</a:t>
                      </a:r>
                    </a:p>
                  </a:txBody>
                  <a:tcPr>
                    <a:noFill/>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rgbClr val="FF0000"/>
                          </a:solidFill>
                          <a:latin typeface="Consolas" panose="020B0609020204030204" pitchFamily="49" charset="0"/>
                          <a:cs typeface="Consolas" panose="020B0609020204030204" pitchFamily="49" charset="0"/>
                        </a:rPr>
                        <a:t>0x88</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rgbClr val="FF0000"/>
                          </a:solidFill>
                          <a:latin typeface="Consolas" panose="020B0609020204030204" pitchFamily="49" charset="0"/>
                          <a:cs typeface="Consolas" panose="020B0609020204030204" pitchFamily="49" charset="0"/>
                        </a:rPr>
                        <a:t>0x79</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rgbClr val="FF0000"/>
                          </a:solidFill>
                          <a:latin typeface="Consolas" panose="020B0609020204030204" pitchFamily="49" charset="0"/>
                          <a:cs typeface="Consolas" panose="020B0609020204030204" pitchFamily="49" charset="0"/>
                        </a:rPr>
                        <a:t>0x6A</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rgbClr val="FF0000"/>
                          </a:solidFill>
                          <a:latin typeface="Consolas" panose="020B0609020204030204" pitchFamily="49" charset="0"/>
                          <a:cs typeface="Consolas" panose="020B0609020204030204" pitchFamily="49" charset="0"/>
                        </a:rPr>
                        <a:t>0x5B</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0x4C</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0x3D</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0x2E</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rgbClr val="FF0000"/>
                          </a:solidFill>
                          <a:latin typeface="Consolas" panose="020B0609020204030204" pitchFamily="49" charset="0"/>
                          <a:cs typeface="Consolas" panose="020B0609020204030204" pitchFamily="49" charset="0"/>
                        </a:rPr>
                        <a:t>0x20008000</a:t>
                      </a:r>
                      <a:endParaRPr lang="en-US" sz="1800" dirty="0">
                        <a:solidFill>
                          <a:srgbClr val="FF0000"/>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0x1F</a:t>
                      </a:r>
                    </a:p>
                  </a:txBody>
                  <a:tcPr/>
                </a:tc>
                <a:extLst>
                  <a:ext uri="{0D108BD9-81ED-4DB2-BD59-A6C34878D82A}">
                    <a16:rowId xmlns:a16="http://schemas.microsoft.com/office/drawing/2014/main" val="10008"/>
                  </a:ext>
                </a:extLst>
              </a:tr>
            </a:tbl>
          </a:graphicData>
        </a:graphic>
      </p:graphicFrame>
      <p:sp>
        <p:nvSpPr>
          <p:cNvPr id="8" name="Rectangle 7">
            <a:extLst>
              <a:ext uri="{FF2B5EF4-FFF2-40B4-BE49-F238E27FC236}">
                <a16:creationId xmlns:a16="http://schemas.microsoft.com/office/drawing/2014/main" id="{F338727F-2918-0542-9446-93E1F8754E2E}"/>
              </a:ext>
            </a:extLst>
          </p:cNvPr>
          <p:cNvSpPr/>
          <p:nvPr/>
        </p:nvSpPr>
        <p:spPr>
          <a:xfrm>
            <a:off x="6287403" y="1845267"/>
            <a:ext cx="3299301" cy="307777"/>
          </a:xfrm>
          <a:prstGeom prst="rect">
            <a:avLst/>
          </a:prstGeom>
        </p:spPr>
        <p:txBody>
          <a:bodyPr wrap="none">
            <a:spAutoFit/>
          </a:bodyPr>
          <a:lstStyle/>
          <a:p>
            <a:pPr algn="ctr"/>
            <a:r>
              <a:rPr lang="en-US" i="1" dirty="0">
                <a:solidFill>
                  <a:srgbClr val="0041FF"/>
                </a:solidFill>
              </a:rPr>
              <a:t>Offset:</a:t>
            </a:r>
            <a:r>
              <a:rPr lang="en-US" dirty="0"/>
              <a:t> range is -255 to +255</a:t>
            </a:r>
          </a:p>
        </p:txBody>
      </p:sp>
      <p:sp>
        <p:nvSpPr>
          <p:cNvPr id="3" name="Rectangle 2">
            <a:extLst>
              <a:ext uri="{FF2B5EF4-FFF2-40B4-BE49-F238E27FC236}">
                <a16:creationId xmlns:a16="http://schemas.microsoft.com/office/drawing/2014/main" id="{021AF47E-D628-9F45-9EC5-532F46ACB153}"/>
              </a:ext>
            </a:extLst>
          </p:cNvPr>
          <p:cNvSpPr/>
          <p:nvPr/>
        </p:nvSpPr>
        <p:spPr>
          <a:xfrm>
            <a:off x="5519803" y="1508792"/>
            <a:ext cx="338202" cy="301220"/>
          </a:xfrm>
          <a:prstGeom prst="rect">
            <a:avLst/>
          </a:prstGeom>
          <a:noFill/>
          <a:ln w="28575">
            <a:solidFill>
              <a:srgbClr val="004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1FF"/>
              </a:solidFill>
            </a:endParaRPr>
          </a:p>
        </p:txBody>
      </p:sp>
      <p:cxnSp>
        <p:nvCxnSpPr>
          <p:cNvPr id="5" name="Elbow Connector 4">
            <a:extLst>
              <a:ext uri="{FF2B5EF4-FFF2-40B4-BE49-F238E27FC236}">
                <a16:creationId xmlns:a16="http://schemas.microsoft.com/office/drawing/2014/main" id="{74E9F7E5-7DE7-B34B-84F8-753F416D7A5B}"/>
              </a:ext>
            </a:extLst>
          </p:cNvPr>
          <p:cNvCxnSpPr>
            <a:stCxn id="3" idx="2"/>
            <a:endCxn id="8" idx="1"/>
          </p:cNvCxnSpPr>
          <p:nvPr/>
        </p:nvCxnSpPr>
        <p:spPr>
          <a:xfrm rot="16200000" flipH="1">
            <a:off x="5893583" y="1605334"/>
            <a:ext cx="189143" cy="598498"/>
          </a:xfrm>
          <a:prstGeom prst="bentConnector2">
            <a:avLst/>
          </a:prstGeom>
          <a:ln w="28575">
            <a:solidFill>
              <a:srgbClr val="0041FF"/>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778EF76-2A5F-D447-8089-47D1CDD3C8EE}"/>
              </a:ext>
            </a:extLst>
          </p:cNvPr>
          <p:cNvSpPr txBox="1"/>
          <p:nvPr/>
        </p:nvSpPr>
        <p:spPr>
          <a:xfrm>
            <a:off x="2120671" y="1941023"/>
            <a:ext cx="2534668" cy="307777"/>
          </a:xfrm>
          <a:prstGeom prst="rect">
            <a:avLst/>
          </a:prstGeom>
          <a:noFill/>
        </p:spPr>
        <p:txBody>
          <a:bodyPr wrap="none" rtlCol="0">
            <a:spAutoFit/>
          </a:bodyPr>
          <a:lstStyle/>
          <a:p>
            <a:r>
              <a:rPr lang="en-US" dirty="0"/>
              <a:t>Assume: </a:t>
            </a:r>
            <a:r>
              <a:rPr lang="en-US" dirty="0">
                <a:latin typeface="Consolas" panose="020B0609020204030204" pitchFamily="49" charset="0"/>
                <a:cs typeface="Consolas" panose="020B0609020204030204" pitchFamily="49" charset="0"/>
              </a:rPr>
              <a:t>r0 = 0x20008000</a:t>
            </a:r>
          </a:p>
        </p:txBody>
      </p:sp>
      <p:sp>
        <p:nvSpPr>
          <p:cNvPr id="10" name="TextBox 9">
            <a:extLst>
              <a:ext uri="{FF2B5EF4-FFF2-40B4-BE49-F238E27FC236}">
                <a16:creationId xmlns:a16="http://schemas.microsoft.com/office/drawing/2014/main" id="{23DEEA26-5EB9-F847-B237-930B4EDB431D}"/>
              </a:ext>
            </a:extLst>
          </p:cNvPr>
          <p:cNvSpPr txBox="1"/>
          <p:nvPr/>
        </p:nvSpPr>
        <p:spPr>
          <a:xfrm>
            <a:off x="2367095" y="5750894"/>
            <a:ext cx="1451038" cy="369332"/>
          </a:xfrm>
          <a:prstGeom prst="rect">
            <a:avLst/>
          </a:prstGeom>
          <a:noFill/>
          <a:ln>
            <a:solidFill>
              <a:schemeClr val="tx1"/>
            </a:solidFill>
          </a:ln>
        </p:spPr>
        <p:txBody>
          <a:bodyPr wrap="none" rtlCol="0">
            <a:spAutoFit/>
          </a:bodyPr>
          <a:lstStyle/>
          <a:p>
            <a:r>
              <a:rPr lang="en-US" sz="1800" b="0" dirty="0">
                <a:solidFill>
                  <a:srgbClr val="FF0000"/>
                </a:solidFill>
                <a:latin typeface="Consolas" panose="020B0609020204030204" pitchFamily="49" charset="0"/>
                <a:cs typeface="Consolas" panose="020B0609020204030204" pitchFamily="49" charset="0"/>
              </a:rPr>
              <a:t>0x20008000</a:t>
            </a:r>
          </a:p>
        </p:txBody>
      </p:sp>
      <p:cxnSp>
        <p:nvCxnSpPr>
          <p:cNvPr id="12" name="Straight Arrow Connector 11">
            <a:extLst>
              <a:ext uri="{FF2B5EF4-FFF2-40B4-BE49-F238E27FC236}">
                <a16:creationId xmlns:a16="http://schemas.microsoft.com/office/drawing/2014/main" id="{0502911A-6065-EB48-B25B-538A015EA9B9}"/>
              </a:ext>
            </a:extLst>
          </p:cNvPr>
          <p:cNvCxnSpPr>
            <a:stCxn id="10" idx="3"/>
          </p:cNvCxnSpPr>
          <p:nvPr/>
        </p:nvCxnSpPr>
        <p:spPr>
          <a:xfrm>
            <a:off x="3818134" y="5935560"/>
            <a:ext cx="93630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73B136-FFCD-CF49-92A1-E8AC027BF447}"/>
              </a:ext>
            </a:extLst>
          </p:cNvPr>
          <p:cNvCxnSpPr>
            <a:cxnSpLocks/>
          </p:cNvCxnSpPr>
          <p:nvPr/>
        </p:nvCxnSpPr>
        <p:spPr>
          <a:xfrm flipV="1">
            <a:off x="4286284" y="4459578"/>
            <a:ext cx="0" cy="1475983"/>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51C1302-A4C2-A64B-B005-B1AC33AA938A}"/>
              </a:ext>
            </a:extLst>
          </p:cNvPr>
          <p:cNvCxnSpPr>
            <a:cxnSpLocks/>
          </p:cNvCxnSpPr>
          <p:nvPr/>
        </p:nvCxnSpPr>
        <p:spPr>
          <a:xfrm>
            <a:off x="4273758" y="4459577"/>
            <a:ext cx="5328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D1DABC5A-6359-7041-BE48-A6DD55284C97}"/>
              </a:ext>
            </a:extLst>
          </p:cNvPr>
          <p:cNvSpPr/>
          <p:nvPr/>
        </p:nvSpPr>
        <p:spPr>
          <a:xfrm>
            <a:off x="7665606" y="3192110"/>
            <a:ext cx="392621" cy="1446756"/>
          </a:xfrm>
          <a:prstGeom prst="rightBrace">
            <a:avLst>
              <a:gd name="adj1" fmla="val 33856"/>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D5E3151C-526D-504F-931F-1159C83A3E15}"/>
              </a:ext>
            </a:extLst>
          </p:cNvPr>
          <p:cNvCxnSpPr>
            <a:cxnSpLocks/>
          </p:cNvCxnSpPr>
          <p:nvPr/>
        </p:nvCxnSpPr>
        <p:spPr>
          <a:xfrm>
            <a:off x="8058226" y="3923045"/>
            <a:ext cx="5328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9A1AC55-1EE6-B04D-8CC4-1F6B232E4940}"/>
              </a:ext>
            </a:extLst>
          </p:cNvPr>
          <p:cNvSpPr txBox="1"/>
          <p:nvPr/>
        </p:nvSpPr>
        <p:spPr>
          <a:xfrm>
            <a:off x="8591096" y="3725853"/>
            <a:ext cx="1451038" cy="369332"/>
          </a:xfrm>
          <a:prstGeom prst="rect">
            <a:avLst/>
          </a:prstGeom>
          <a:noFill/>
          <a:ln>
            <a:solidFill>
              <a:schemeClr val="tx1"/>
            </a:solidFill>
          </a:ln>
        </p:spPr>
        <p:txBody>
          <a:bodyPr wrap="none" rtlCol="0">
            <a:spAutoFit/>
          </a:bodyPr>
          <a:lstStyle/>
          <a:p>
            <a:r>
              <a:rPr lang="en-US" sz="1800" b="0" dirty="0">
                <a:solidFill>
                  <a:srgbClr val="FF0000"/>
                </a:solidFill>
                <a:latin typeface="Consolas" panose="020B0609020204030204" pitchFamily="49" charset="0"/>
                <a:cs typeface="Consolas" panose="020B0609020204030204" pitchFamily="49" charset="0"/>
              </a:rPr>
              <a:t>0x88796A5B</a:t>
            </a:r>
          </a:p>
        </p:txBody>
      </p:sp>
      <p:sp>
        <p:nvSpPr>
          <p:cNvPr id="21" name="Rectangle 20">
            <a:extLst>
              <a:ext uri="{FF2B5EF4-FFF2-40B4-BE49-F238E27FC236}">
                <a16:creationId xmlns:a16="http://schemas.microsoft.com/office/drawing/2014/main" id="{8C11918A-F54C-C846-B82F-0B15075C3E82}"/>
              </a:ext>
            </a:extLst>
          </p:cNvPr>
          <p:cNvSpPr/>
          <p:nvPr/>
        </p:nvSpPr>
        <p:spPr>
          <a:xfrm>
            <a:off x="9097645" y="3356521"/>
            <a:ext cx="437940" cy="369332"/>
          </a:xfrm>
          <a:prstGeom prst="rect">
            <a:avLst/>
          </a:prstGeom>
        </p:spPr>
        <p:txBody>
          <a:bodyPr wrap="none">
            <a:spAutoFit/>
          </a:bodyPr>
          <a:lstStyle/>
          <a:p>
            <a:r>
              <a:rPr lang="pt-BR" sz="1800" b="0" dirty="0">
                <a:solidFill>
                  <a:srgbClr val="FF0000"/>
                </a:solidFill>
                <a:latin typeface="Consolas" panose="020B0609020204030204" pitchFamily="49" charset="0"/>
                <a:cs typeface="Consolas" panose="020B0609020204030204" pitchFamily="49" charset="0"/>
              </a:rPr>
              <a:t>r1</a:t>
            </a:r>
            <a:endParaRPr lang="en-US" sz="1800" b="0" dirty="0"/>
          </a:p>
        </p:txBody>
      </p:sp>
      <p:sp>
        <p:nvSpPr>
          <p:cNvPr id="27" name="Rectangle 26">
            <a:extLst>
              <a:ext uri="{FF2B5EF4-FFF2-40B4-BE49-F238E27FC236}">
                <a16:creationId xmlns:a16="http://schemas.microsoft.com/office/drawing/2014/main" id="{DE9A8021-E266-8844-B172-4646A0E29425}"/>
              </a:ext>
            </a:extLst>
          </p:cNvPr>
          <p:cNvSpPr/>
          <p:nvPr/>
        </p:nvSpPr>
        <p:spPr>
          <a:xfrm>
            <a:off x="1907786" y="5750894"/>
            <a:ext cx="437940" cy="369332"/>
          </a:xfrm>
          <a:prstGeom prst="rect">
            <a:avLst/>
          </a:prstGeom>
        </p:spPr>
        <p:txBody>
          <a:bodyPr wrap="none">
            <a:spAutoFit/>
          </a:bodyPr>
          <a:lstStyle/>
          <a:p>
            <a:r>
              <a:rPr lang="pt-BR" sz="1800" b="0" dirty="0">
                <a:solidFill>
                  <a:srgbClr val="FF0000"/>
                </a:solidFill>
                <a:latin typeface="Consolas" panose="020B0609020204030204" pitchFamily="49" charset="0"/>
                <a:cs typeface="Consolas" panose="020B0609020204030204" pitchFamily="49" charset="0"/>
              </a:rPr>
              <a:t>r0</a:t>
            </a:r>
            <a:endParaRPr lang="en-US" sz="1800" b="0" dirty="0"/>
          </a:p>
        </p:txBody>
      </p:sp>
      <p:sp>
        <p:nvSpPr>
          <p:cNvPr id="28" name="Rectangle 27">
            <a:extLst>
              <a:ext uri="{FF2B5EF4-FFF2-40B4-BE49-F238E27FC236}">
                <a16:creationId xmlns:a16="http://schemas.microsoft.com/office/drawing/2014/main" id="{3EFB4200-41E4-9747-8A75-A69BC19C4E53}"/>
              </a:ext>
            </a:extLst>
          </p:cNvPr>
          <p:cNvSpPr/>
          <p:nvPr/>
        </p:nvSpPr>
        <p:spPr>
          <a:xfrm>
            <a:off x="3092614" y="4947542"/>
            <a:ext cx="1197764" cy="369332"/>
          </a:xfrm>
          <a:prstGeom prst="rect">
            <a:avLst/>
          </a:prstGeom>
        </p:spPr>
        <p:txBody>
          <a:bodyPr wrap="none">
            <a:spAutoFit/>
          </a:bodyPr>
          <a:lstStyle/>
          <a:p>
            <a:r>
              <a:rPr lang="pt-BR" sz="1800" b="0" dirty="0">
                <a:solidFill>
                  <a:srgbClr val="FF0000"/>
                </a:solidFill>
                <a:latin typeface="Consolas" panose="020B0609020204030204" pitchFamily="49" charset="0"/>
                <a:cs typeface="Consolas" panose="020B0609020204030204" pitchFamily="49" charset="0"/>
              </a:rPr>
              <a:t>offset=4</a:t>
            </a:r>
            <a:endParaRPr lang="en-US" sz="1800" b="0" dirty="0"/>
          </a:p>
        </p:txBody>
      </p:sp>
      <p:sp>
        <p:nvSpPr>
          <p:cNvPr id="29" name="Rectangle 28">
            <a:extLst>
              <a:ext uri="{FF2B5EF4-FFF2-40B4-BE49-F238E27FC236}">
                <a16:creationId xmlns:a16="http://schemas.microsoft.com/office/drawing/2014/main" id="{C885274B-8AA8-8E45-9261-93E08764DE5D}"/>
              </a:ext>
            </a:extLst>
          </p:cNvPr>
          <p:cNvSpPr/>
          <p:nvPr/>
        </p:nvSpPr>
        <p:spPr>
          <a:xfrm>
            <a:off x="2696082" y="4270979"/>
            <a:ext cx="1577676" cy="369332"/>
          </a:xfrm>
          <a:prstGeom prst="rect">
            <a:avLst/>
          </a:prstGeom>
        </p:spPr>
        <p:txBody>
          <a:bodyPr wrap="none">
            <a:spAutoFit/>
          </a:bodyPr>
          <a:lstStyle/>
          <a:p>
            <a:r>
              <a:rPr lang="pt-BR" sz="1800" b="0" dirty="0">
                <a:solidFill>
                  <a:srgbClr val="FF0000"/>
                </a:solidFill>
                <a:latin typeface="Consolas" panose="020B0609020204030204" pitchFamily="49" charset="0"/>
                <a:cs typeface="Consolas" panose="020B0609020204030204" pitchFamily="49" charset="0"/>
              </a:rPr>
              <a:t>r0 + offset</a:t>
            </a:r>
            <a:endParaRPr lang="en-US" sz="1800" b="0" dirty="0"/>
          </a:p>
        </p:txBody>
      </p:sp>
      <p:sp>
        <p:nvSpPr>
          <p:cNvPr id="22" name="Rectangle 21">
            <a:extLst>
              <a:ext uri="{FF2B5EF4-FFF2-40B4-BE49-F238E27FC236}">
                <a16:creationId xmlns:a16="http://schemas.microsoft.com/office/drawing/2014/main" id="{7D598B28-76A5-E646-9DF4-F2F7BCD050FC}"/>
              </a:ext>
            </a:extLst>
          </p:cNvPr>
          <p:cNvSpPr/>
          <p:nvPr/>
        </p:nvSpPr>
        <p:spPr>
          <a:xfrm>
            <a:off x="4781758" y="4288072"/>
            <a:ext cx="1451039" cy="369332"/>
          </a:xfrm>
          <a:prstGeom prst="rect">
            <a:avLst/>
          </a:prstGeom>
          <a:solidFill>
            <a:schemeClr val="bg1"/>
          </a:solidFill>
        </p:spPr>
        <p:txBody>
          <a:bodyPr wrap="square">
            <a:spAutoFit/>
          </a:bodyPr>
          <a:lstStyle/>
          <a:p>
            <a:pPr algn="ctr" eaLnBrk="1" fontAlgn="auto" hangingPunct="1">
              <a:spcBef>
                <a:spcPts val="0"/>
              </a:spcBef>
              <a:spcAft>
                <a:spcPts val="0"/>
              </a:spcAft>
              <a:defRPr/>
            </a:pPr>
            <a:r>
              <a:rPr lang="en-US" sz="1800" b="0" dirty="0">
                <a:solidFill>
                  <a:srgbClr val="FF0000"/>
                </a:solidFill>
                <a:latin typeface="Consolas" panose="020B0609020204030204" pitchFamily="49" charset="0"/>
                <a:cs typeface="Consolas" panose="020B0609020204030204" pitchFamily="49" charset="0"/>
              </a:rPr>
              <a:t>0x20008004</a:t>
            </a:r>
          </a:p>
        </p:txBody>
      </p:sp>
      <p:sp>
        <p:nvSpPr>
          <p:cNvPr id="4" name="TextBox 3">
            <a:extLst>
              <a:ext uri="{FF2B5EF4-FFF2-40B4-BE49-F238E27FC236}">
                <a16:creationId xmlns:a16="http://schemas.microsoft.com/office/drawing/2014/main" id="{A494ADF4-9080-0C42-B7F4-4A6038AB8E20}"/>
              </a:ext>
            </a:extLst>
          </p:cNvPr>
          <p:cNvSpPr txBox="1"/>
          <p:nvPr/>
        </p:nvSpPr>
        <p:spPr>
          <a:xfrm>
            <a:off x="8374691" y="4140174"/>
            <a:ext cx="1883849" cy="261610"/>
          </a:xfrm>
          <a:prstGeom prst="rect">
            <a:avLst/>
          </a:prstGeom>
          <a:noFill/>
        </p:spPr>
        <p:txBody>
          <a:bodyPr wrap="none" rtlCol="0">
            <a:spAutoFit/>
          </a:bodyPr>
          <a:lstStyle/>
          <a:p>
            <a:r>
              <a:rPr lang="en-US" sz="1100" b="0" dirty="0"/>
              <a:t>Assume Little Endian</a:t>
            </a:r>
          </a:p>
        </p:txBody>
      </p:sp>
    </p:spTree>
    <p:extLst>
      <p:ext uri="{BB962C8B-B14F-4D97-AF65-F5344CB8AC3E}">
        <p14:creationId xmlns:p14="http://schemas.microsoft.com/office/powerpoint/2010/main" val="2746898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5" grpId="0" animBg="1"/>
      <p:bldP spid="21" grpId="0"/>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an Array</a:t>
            </a:r>
          </a:p>
        </p:txBody>
      </p:sp>
      <p:sp>
        <p:nvSpPr>
          <p:cNvPr id="3" name="Slide Number Placeholder 2"/>
          <p:cNvSpPr>
            <a:spLocks noGrp="1"/>
          </p:cNvSpPr>
          <p:nvPr>
            <p:ph type="sldNum" sz="quarter" idx="12"/>
          </p:nvPr>
        </p:nvSpPr>
        <p:spPr/>
        <p:txBody>
          <a:bodyPr/>
          <a:lstStyle/>
          <a:p>
            <a:fld id="{AEE14D4A-FE32-40AF-B06D-E9622816B101}" type="slidenum">
              <a:rPr lang="en-US" smtClean="0"/>
              <a:pPr/>
              <a:t>43</a:t>
            </a:fld>
            <a:endParaRPr lang="en-US"/>
          </a:p>
        </p:txBody>
      </p:sp>
      <p:sp>
        <p:nvSpPr>
          <p:cNvPr id="4" name="Content Placeholder 3"/>
          <p:cNvSpPr>
            <a:spLocks noGrp="1"/>
          </p:cNvSpPr>
          <p:nvPr>
            <p:ph sz="quarter" idx="1"/>
          </p:nvPr>
        </p:nvSpPr>
        <p:spPr>
          <a:xfrm>
            <a:off x="609600" y="3066917"/>
            <a:ext cx="8229600" cy="2499360"/>
          </a:xfrm>
        </p:spPr>
        <p:txBody>
          <a:bodyPr/>
          <a:lstStyle/>
          <a:p>
            <a:r>
              <a:rPr lang="en-US" dirty="0"/>
              <a:t>Pre-index</a:t>
            </a:r>
          </a:p>
        </p:txBody>
      </p:sp>
      <p:sp>
        <p:nvSpPr>
          <p:cNvPr id="6" name="TextBox 5"/>
          <p:cNvSpPr txBox="1"/>
          <p:nvPr/>
        </p:nvSpPr>
        <p:spPr>
          <a:xfrm>
            <a:off x="2234292" y="1738992"/>
            <a:ext cx="2590774" cy="92333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800" b="0" dirty="0">
                <a:latin typeface="Consolas" panose="020B0609020204030204" pitchFamily="49" charset="0"/>
              </a:rPr>
              <a:t>uint32_t array[10];</a:t>
            </a:r>
          </a:p>
          <a:p>
            <a:r>
              <a:rPr lang="en-US" sz="1800" b="0" dirty="0">
                <a:latin typeface="Consolas" panose="020B0609020204030204" pitchFamily="49" charset="0"/>
              </a:rPr>
              <a:t>array[0] += 5;</a:t>
            </a:r>
          </a:p>
          <a:p>
            <a:r>
              <a:rPr lang="en-US" sz="1800" b="0" dirty="0">
                <a:latin typeface="Consolas" panose="020B0609020204030204" pitchFamily="49" charset="0"/>
              </a:rPr>
              <a:t>array[1] += 5;</a:t>
            </a:r>
          </a:p>
        </p:txBody>
      </p:sp>
      <p:sp>
        <p:nvSpPr>
          <p:cNvPr id="7" name="Content Placeholder 3"/>
          <p:cNvSpPr txBox="1">
            <a:spLocks/>
          </p:cNvSpPr>
          <p:nvPr/>
        </p:nvSpPr>
        <p:spPr>
          <a:xfrm>
            <a:off x="609600" y="1250315"/>
            <a:ext cx="8229600" cy="24993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r>
              <a:rPr lang="en-US" b="0" dirty="0"/>
              <a:t>C code</a:t>
            </a:r>
          </a:p>
        </p:txBody>
      </p:sp>
      <p:sp>
        <p:nvSpPr>
          <p:cNvPr id="8" name="TextBox 7"/>
          <p:cNvSpPr txBox="1"/>
          <p:nvPr/>
        </p:nvSpPr>
        <p:spPr>
          <a:xfrm>
            <a:off x="2234292" y="3622869"/>
            <a:ext cx="5167994" cy="258532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800" b="0" dirty="0">
              <a:latin typeface="Consolas" panose="020B0609020204030204" pitchFamily="49" charset="0"/>
            </a:endParaRPr>
          </a:p>
          <a:p>
            <a:r>
              <a:rPr lang="en-US" sz="1800" b="0" dirty="0">
                <a:latin typeface="Consolas" panose="020B0609020204030204" pitchFamily="49" charset="0"/>
              </a:rPr>
              <a:t>LDR r1, [r0]     </a:t>
            </a:r>
            <a:r>
              <a:rPr lang="en-US" sz="1800" b="0" dirty="0">
                <a:solidFill>
                  <a:schemeClr val="bg1">
                    <a:lumMod val="50000"/>
                  </a:schemeClr>
                </a:solidFill>
                <a:latin typeface="Consolas" panose="020B0609020204030204" pitchFamily="49" charset="0"/>
              </a:rPr>
              <a:t>; Read array[0]</a:t>
            </a:r>
          </a:p>
          <a:p>
            <a:r>
              <a:rPr lang="en-US" sz="1800" b="0" dirty="0">
                <a:latin typeface="Consolas" panose="020B0609020204030204" pitchFamily="49" charset="0"/>
              </a:rPr>
              <a:t>ADD r1, r1, #5  </a:t>
            </a:r>
          </a:p>
          <a:p>
            <a:r>
              <a:rPr lang="en-US" sz="1800" b="0" dirty="0">
                <a:latin typeface="Consolas" panose="020B0609020204030204" pitchFamily="49" charset="0"/>
              </a:rPr>
              <a:t>STR r1, [r0]     </a:t>
            </a:r>
            <a:r>
              <a:rPr lang="en-US" sz="1800" b="0" dirty="0">
                <a:solidFill>
                  <a:schemeClr val="bg1">
                    <a:lumMod val="50000"/>
                  </a:schemeClr>
                </a:solidFill>
                <a:latin typeface="Consolas" panose="020B0609020204030204" pitchFamily="49" charset="0"/>
              </a:rPr>
              <a:t>; Write to array[0]</a:t>
            </a:r>
          </a:p>
          <a:p>
            <a:endParaRPr lang="en-US" sz="1800" b="0" dirty="0">
              <a:latin typeface="Consolas" panose="020B0609020204030204" pitchFamily="49" charset="0"/>
            </a:endParaRPr>
          </a:p>
          <a:p>
            <a:r>
              <a:rPr lang="en-US" sz="1800" b="0" dirty="0">
                <a:latin typeface="Consolas" panose="020B0609020204030204" pitchFamily="49" charset="0"/>
              </a:rPr>
              <a:t>LDR r1, [r0, </a:t>
            </a:r>
            <a:r>
              <a:rPr lang="en-US" sz="1800" b="0" dirty="0">
                <a:solidFill>
                  <a:srgbClr val="FF0000"/>
                </a:solidFill>
                <a:latin typeface="Consolas" panose="020B0609020204030204" pitchFamily="49" charset="0"/>
              </a:rPr>
              <a:t>#</a:t>
            </a:r>
            <a:r>
              <a:rPr lang="en-US" sz="1800" dirty="0">
                <a:solidFill>
                  <a:srgbClr val="FF0000"/>
                </a:solidFill>
                <a:latin typeface="Consolas" panose="020B0609020204030204" pitchFamily="49" charset="0"/>
              </a:rPr>
              <a:t>4</a:t>
            </a:r>
            <a:r>
              <a:rPr lang="en-US" sz="1800" b="0" dirty="0">
                <a:latin typeface="Consolas" panose="020B0609020204030204" pitchFamily="49" charset="0"/>
              </a:rPr>
              <a:t>] </a:t>
            </a:r>
            <a:r>
              <a:rPr lang="en-US" sz="1800" b="0" dirty="0">
                <a:solidFill>
                  <a:schemeClr val="bg1">
                    <a:lumMod val="50000"/>
                  </a:schemeClr>
                </a:solidFill>
                <a:latin typeface="Consolas" panose="020B0609020204030204" pitchFamily="49" charset="0"/>
              </a:rPr>
              <a:t>; Read array[1]</a:t>
            </a:r>
          </a:p>
          <a:p>
            <a:r>
              <a:rPr lang="en-US" sz="1800" b="0" dirty="0">
                <a:latin typeface="Consolas" panose="020B0609020204030204" pitchFamily="49" charset="0"/>
              </a:rPr>
              <a:t>ADD r1, r1, #5   </a:t>
            </a:r>
          </a:p>
          <a:p>
            <a:r>
              <a:rPr lang="en-US" sz="1800" b="0" dirty="0">
                <a:latin typeface="Consolas" panose="020B0609020204030204" pitchFamily="49" charset="0"/>
              </a:rPr>
              <a:t>STR r1, [r0, </a:t>
            </a:r>
            <a:r>
              <a:rPr lang="en-US" sz="1800" dirty="0">
                <a:solidFill>
                  <a:srgbClr val="FF0000"/>
                </a:solidFill>
                <a:latin typeface="Consolas" panose="020B0609020204030204" pitchFamily="49" charset="0"/>
              </a:rPr>
              <a:t>#4</a:t>
            </a:r>
            <a:r>
              <a:rPr lang="en-US" sz="1800" b="0" dirty="0">
                <a:latin typeface="Consolas" panose="020B0609020204030204" pitchFamily="49" charset="0"/>
              </a:rPr>
              <a:t>] </a:t>
            </a:r>
            <a:r>
              <a:rPr lang="en-US" sz="1800" b="0" dirty="0">
                <a:solidFill>
                  <a:schemeClr val="bg1">
                    <a:lumMod val="50000"/>
                  </a:schemeClr>
                </a:solidFill>
                <a:latin typeface="Consolas" panose="020B0609020204030204" pitchFamily="49" charset="0"/>
              </a:rPr>
              <a:t>; Write to array[1]</a:t>
            </a:r>
          </a:p>
          <a:p>
            <a:endParaRPr lang="en-US" sz="1800" b="0" dirty="0">
              <a:latin typeface="Consolas" panose="020B0609020204030204" pitchFamily="49" charset="0"/>
            </a:endParaRPr>
          </a:p>
        </p:txBody>
      </p:sp>
      <p:sp>
        <p:nvSpPr>
          <p:cNvPr id="9" name="TextBox 8"/>
          <p:cNvSpPr txBox="1"/>
          <p:nvPr/>
        </p:nvSpPr>
        <p:spPr>
          <a:xfrm>
            <a:off x="5842907" y="1677437"/>
            <a:ext cx="3981450" cy="523220"/>
          </a:xfrm>
          <a:prstGeom prst="rect">
            <a:avLst/>
          </a:prstGeom>
          <a:noFill/>
        </p:spPr>
        <p:txBody>
          <a:bodyPr wrap="square" rtlCol="0">
            <a:spAutoFit/>
          </a:bodyPr>
          <a:lstStyle/>
          <a:p>
            <a:r>
              <a:rPr lang="en-US" dirty="0"/>
              <a:t>Assume the memory address of the array starts at </a:t>
            </a:r>
            <a:r>
              <a:rPr lang="en-US" dirty="0">
                <a:latin typeface="Consolas" panose="020B0609020204030204" pitchFamily="49" charset="0"/>
              </a:rPr>
              <a:t>0x20008000</a:t>
            </a:r>
            <a:r>
              <a:rPr lang="en-US" dirty="0"/>
              <a:t>.</a:t>
            </a:r>
          </a:p>
        </p:txBody>
      </p:sp>
      <p:sp>
        <p:nvSpPr>
          <p:cNvPr id="10" name="TextBox 9"/>
          <p:cNvSpPr txBox="1"/>
          <p:nvPr/>
        </p:nvSpPr>
        <p:spPr>
          <a:xfrm>
            <a:off x="4456339" y="3119017"/>
            <a:ext cx="3981450" cy="338554"/>
          </a:xfrm>
          <a:prstGeom prst="rect">
            <a:avLst/>
          </a:prstGeom>
          <a:noFill/>
        </p:spPr>
        <p:txBody>
          <a:bodyPr wrap="square" rtlCol="0">
            <a:spAutoFit/>
          </a:bodyPr>
          <a:lstStyle/>
          <a:p>
            <a:r>
              <a:rPr lang="en-US" sz="1600" dirty="0">
                <a:solidFill>
                  <a:srgbClr val="FF0000"/>
                </a:solidFill>
              </a:rPr>
              <a:t>Assume </a:t>
            </a:r>
            <a:r>
              <a:rPr lang="en-US" sz="1600" dirty="0">
                <a:solidFill>
                  <a:srgbClr val="FF0000"/>
                </a:solidFill>
                <a:latin typeface="Consolas" panose="020B0609020204030204" pitchFamily="49" charset="0"/>
              </a:rPr>
              <a:t>r0</a:t>
            </a:r>
            <a:r>
              <a:rPr lang="en-US" sz="1600" dirty="0">
                <a:solidFill>
                  <a:srgbClr val="FF0000"/>
                </a:solidFill>
              </a:rPr>
              <a:t> = </a:t>
            </a:r>
            <a:r>
              <a:rPr lang="en-US" sz="1600" dirty="0">
                <a:solidFill>
                  <a:srgbClr val="FF0000"/>
                </a:solidFill>
                <a:latin typeface="Consolas" panose="020B0609020204030204" pitchFamily="49" charset="0"/>
              </a:rPr>
              <a:t>0x20008000</a:t>
            </a:r>
            <a:r>
              <a:rPr lang="en-US" sz="1600" dirty="0">
                <a:solidFill>
                  <a:srgbClr val="FF0000"/>
                </a:solidFill>
              </a:rPr>
              <a:t>.</a:t>
            </a:r>
          </a:p>
        </p:txBody>
      </p:sp>
    </p:spTree>
    <p:extLst>
      <p:ext uri="{BB962C8B-B14F-4D97-AF65-F5344CB8AC3E}">
        <p14:creationId xmlns:p14="http://schemas.microsoft.com/office/powerpoint/2010/main" val="2249747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Post-index</a:t>
            </a:r>
          </a:p>
        </p:txBody>
      </p:sp>
      <p:sp>
        <p:nvSpPr>
          <p:cNvPr id="59" name="Slide Number Placeholder 58"/>
          <p:cNvSpPr>
            <a:spLocks noGrp="1"/>
          </p:cNvSpPr>
          <p:nvPr>
            <p:ph type="sldNum" sz="quarter" idx="12"/>
          </p:nvPr>
        </p:nvSpPr>
        <p:spPr/>
        <p:txBody>
          <a:bodyPr/>
          <a:lstStyle/>
          <a:p>
            <a:fld id="{AEE14D4A-FE32-40AF-B06D-E9622816B101}" type="slidenum">
              <a:rPr lang="en-US" smtClean="0"/>
              <a:pPr/>
              <a:t>44</a:t>
            </a:fld>
            <a:endParaRPr lang="en-US"/>
          </a:p>
        </p:txBody>
      </p:sp>
      <p:sp>
        <p:nvSpPr>
          <p:cNvPr id="2" name="Rectangle 1"/>
          <p:cNvSpPr/>
          <p:nvPr/>
        </p:nvSpPr>
        <p:spPr>
          <a:xfrm>
            <a:off x="2128752" y="1464242"/>
            <a:ext cx="4275529" cy="400110"/>
          </a:xfrm>
          <a:prstGeom prst="rect">
            <a:avLst/>
          </a:prstGeom>
        </p:spPr>
        <p:txBody>
          <a:bodyPr wrap="none">
            <a:spAutoFit/>
          </a:bodyPr>
          <a:lstStyle/>
          <a:p>
            <a:r>
              <a:rPr lang="pt-BR" sz="2000" dirty="0">
                <a:latin typeface="Consolas" panose="020B0609020204030204" pitchFamily="49" charset="0"/>
                <a:cs typeface="Consolas" panose="020B0609020204030204" pitchFamily="49" charset="0"/>
              </a:rPr>
              <a:t>Post-Index: </a:t>
            </a:r>
            <a:r>
              <a:rPr lang="pt-BR" sz="2000" dirty="0">
                <a:solidFill>
                  <a:srgbClr val="FF0000"/>
                </a:solidFill>
                <a:latin typeface="Consolas" panose="020B0609020204030204" pitchFamily="49" charset="0"/>
                <a:cs typeface="Consolas" panose="020B0609020204030204" pitchFamily="49" charset="0"/>
              </a:rPr>
              <a:t>LDR r1, [r0], #4</a:t>
            </a:r>
          </a:p>
        </p:txBody>
      </p:sp>
      <p:graphicFrame>
        <p:nvGraphicFramePr>
          <p:cNvPr id="7" name="Table 6">
            <a:extLst>
              <a:ext uri="{FF2B5EF4-FFF2-40B4-BE49-F238E27FC236}">
                <a16:creationId xmlns:a16="http://schemas.microsoft.com/office/drawing/2014/main" id="{69AF6F45-740C-794A-BDDB-984BEB454614}"/>
              </a:ext>
            </a:extLst>
          </p:cNvPr>
          <p:cNvGraphicFramePr>
            <a:graphicFrameLocks noGrp="1"/>
          </p:cNvGraphicFramePr>
          <p:nvPr>
            <p:extLst>
              <p:ext uri="{D42A27DB-BD31-4B8C-83A1-F6EECF244321}">
                <p14:modId xmlns:p14="http://schemas.microsoft.com/office/powerpoint/2010/main" val="3853128998"/>
              </p:ext>
            </p:extLst>
          </p:nvPr>
        </p:nvGraphicFramePr>
        <p:xfrm>
          <a:off x="4754437" y="2531363"/>
          <a:ext cx="2835639" cy="3606800"/>
        </p:xfrm>
        <a:graphic>
          <a:graphicData uri="http://schemas.openxmlformats.org/drawingml/2006/table">
            <a:tbl>
              <a:tblPr firstRow="1" bandRow="1">
                <a:tableStyleId>{5C22544A-7EE6-4342-B048-85BDC9FD1C3A}</a:tableStyleId>
              </a:tblPr>
              <a:tblGrid>
                <a:gridCol w="1514839">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tblGrid>
              <a:tr h="370840">
                <a:tc>
                  <a:txBody>
                    <a:bodyPr/>
                    <a:lstStyle/>
                    <a:p>
                      <a:pPr algn="ctr"/>
                      <a:r>
                        <a:rPr lang="en-US" sz="1800" dirty="0">
                          <a:solidFill>
                            <a:schemeClr val="tx1"/>
                          </a:solidFill>
                        </a:rPr>
                        <a:t>Memory Address</a:t>
                      </a:r>
                    </a:p>
                  </a:txBody>
                  <a:tcPr>
                    <a:noFill/>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0x88</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0x79</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0x6A</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0x5B</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0x4C</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0x3D</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0x2E</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onsolas" panose="020B0609020204030204" pitchFamily="49" charset="0"/>
                          <a:cs typeface="Consolas" panose="020B0609020204030204" pitchFamily="49" charset="0"/>
                        </a:rPr>
                        <a:t>0x20008000</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0x1F</a:t>
                      </a:r>
                    </a:p>
                  </a:txBody>
                  <a:tcPr/>
                </a:tc>
                <a:extLst>
                  <a:ext uri="{0D108BD9-81ED-4DB2-BD59-A6C34878D82A}">
                    <a16:rowId xmlns:a16="http://schemas.microsoft.com/office/drawing/2014/main" val="10008"/>
                  </a:ext>
                </a:extLst>
              </a:tr>
            </a:tbl>
          </a:graphicData>
        </a:graphic>
      </p:graphicFrame>
      <p:grpSp>
        <p:nvGrpSpPr>
          <p:cNvPr id="4" name="Group 3">
            <a:extLst>
              <a:ext uri="{FF2B5EF4-FFF2-40B4-BE49-F238E27FC236}">
                <a16:creationId xmlns:a16="http://schemas.microsoft.com/office/drawing/2014/main" id="{D74C4070-041B-1B43-BB2B-2C2696952970}"/>
              </a:ext>
            </a:extLst>
          </p:cNvPr>
          <p:cNvGrpSpPr/>
          <p:nvPr/>
        </p:nvGrpSpPr>
        <p:grpSpPr>
          <a:xfrm>
            <a:off x="5814164" y="1508793"/>
            <a:ext cx="4066900" cy="644251"/>
            <a:chOff x="3995803" y="1508792"/>
            <a:chExt cx="4066900" cy="644251"/>
          </a:xfrm>
        </p:grpSpPr>
        <p:sp>
          <p:nvSpPr>
            <p:cNvPr id="8" name="Rectangle 7">
              <a:extLst>
                <a:ext uri="{FF2B5EF4-FFF2-40B4-BE49-F238E27FC236}">
                  <a16:creationId xmlns:a16="http://schemas.microsoft.com/office/drawing/2014/main" id="{F338727F-2918-0542-9446-93E1F8754E2E}"/>
                </a:ext>
              </a:extLst>
            </p:cNvPr>
            <p:cNvSpPr/>
            <p:nvPr/>
          </p:nvSpPr>
          <p:spPr>
            <a:xfrm>
              <a:off x="4763402" y="1845266"/>
              <a:ext cx="3299301" cy="307777"/>
            </a:xfrm>
            <a:prstGeom prst="rect">
              <a:avLst/>
            </a:prstGeom>
          </p:spPr>
          <p:txBody>
            <a:bodyPr wrap="none">
              <a:spAutoFit/>
            </a:bodyPr>
            <a:lstStyle/>
            <a:p>
              <a:pPr algn="ctr"/>
              <a:r>
                <a:rPr lang="en-US" i="1" dirty="0">
                  <a:solidFill>
                    <a:srgbClr val="0041FF"/>
                  </a:solidFill>
                </a:rPr>
                <a:t>Offset:</a:t>
              </a:r>
              <a:r>
                <a:rPr lang="en-US" dirty="0"/>
                <a:t> range is -255 to +255</a:t>
              </a:r>
            </a:p>
          </p:txBody>
        </p:sp>
        <p:sp>
          <p:nvSpPr>
            <p:cNvPr id="3" name="Rectangle 2">
              <a:extLst>
                <a:ext uri="{FF2B5EF4-FFF2-40B4-BE49-F238E27FC236}">
                  <a16:creationId xmlns:a16="http://schemas.microsoft.com/office/drawing/2014/main" id="{021AF47E-D628-9F45-9EC5-532F46ACB153}"/>
                </a:ext>
              </a:extLst>
            </p:cNvPr>
            <p:cNvSpPr/>
            <p:nvPr/>
          </p:nvSpPr>
          <p:spPr>
            <a:xfrm>
              <a:off x="3995803" y="1508792"/>
              <a:ext cx="338202" cy="301220"/>
            </a:xfrm>
            <a:prstGeom prst="rect">
              <a:avLst/>
            </a:prstGeom>
            <a:noFill/>
            <a:ln w="28575">
              <a:solidFill>
                <a:srgbClr val="004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1FF"/>
                </a:solidFill>
              </a:endParaRPr>
            </a:p>
          </p:txBody>
        </p:sp>
        <p:cxnSp>
          <p:nvCxnSpPr>
            <p:cNvPr id="5" name="Elbow Connector 4">
              <a:extLst>
                <a:ext uri="{FF2B5EF4-FFF2-40B4-BE49-F238E27FC236}">
                  <a16:creationId xmlns:a16="http://schemas.microsoft.com/office/drawing/2014/main" id="{74E9F7E5-7DE7-B34B-84F8-753F416D7A5B}"/>
                </a:ext>
              </a:extLst>
            </p:cNvPr>
            <p:cNvCxnSpPr>
              <a:stCxn id="3" idx="2"/>
              <a:endCxn id="8" idx="1"/>
            </p:cNvCxnSpPr>
            <p:nvPr/>
          </p:nvCxnSpPr>
          <p:spPr>
            <a:xfrm rot="16200000" flipH="1">
              <a:off x="4369582" y="1605334"/>
              <a:ext cx="189143" cy="598498"/>
            </a:xfrm>
            <a:prstGeom prst="bentConnector2">
              <a:avLst/>
            </a:prstGeom>
            <a:ln w="28575">
              <a:solidFill>
                <a:srgbClr val="0041FF"/>
              </a:solidFill>
              <a:tailEnd type="triangle"/>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2778EF76-2A5F-D447-8089-47D1CDD3C8EE}"/>
              </a:ext>
            </a:extLst>
          </p:cNvPr>
          <p:cNvSpPr txBox="1"/>
          <p:nvPr/>
        </p:nvSpPr>
        <p:spPr>
          <a:xfrm>
            <a:off x="2120671" y="1941023"/>
            <a:ext cx="2534668" cy="307777"/>
          </a:xfrm>
          <a:prstGeom prst="rect">
            <a:avLst/>
          </a:prstGeom>
          <a:noFill/>
        </p:spPr>
        <p:txBody>
          <a:bodyPr wrap="none" rtlCol="0">
            <a:spAutoFit/>
          </a:bodyPr>
          <a:lstStyle/>
          <a:p>
            <a:r>
              <a:rPr lang="en-US" dirty="0"/>
              <a:t>Assume: </a:t>
            </a:r>
            <a:r>
              <a:rPr lang="en-US" dirty="0">
                <a:latin typeface="Consolas" panose="020B0609020204030204" pitchFamily="49" charset="0"/>
                <a:cs typeface="Consolas" panose="020B0609020204030204" pitchFamily="49" charset="0"/>
              </a:rPr>
              <a:t>r0 = 0x20008000</a:t>
            </a:r>
          </a:p>
        </p:txBody>
      </p:sp>
    </p:spTree>
    <p:extLst>
      <p:ext uri="{BB962C8B-B14F-4D97-AF65-F5344CB8AC3E}">
        <p14:creationId xmlns:p14="http://schemas.microsoft.com/office/powerpoint/2010/main" val="631850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Post-index</a:t>
            </a:r>
          </a:p>
        </p:txBody>
      </p:sp>
      <p:sp>
        <p:nvSpPr>
          <p:cNvPr id="59" name="Slide Number Placeholder 58"/>
          <p:cNvSpPr>
            <a:spLocks noGrp="1"/>
          </p:cNvSpPr>
          <p:nvPr>
            <p:ph type="sldNum" sz="quarter" idx="12"/>
          </p:nvPr>
        </p:nvSpPr>
        <p:spPr/>
        <p:txBody>
          <a:bodyPr/>
          <a:lstStyle/>
          <a:p>
            <a:fld id="{AEE14D4A-FE32-40AF-B06D-E9622816B101}" type="slidenum">
              <a:rPr lang="en-US" smtClean="0"/>
              <a:pPr/>
              <a:t>45</a:t>
            </a:fld>
            <a:endParaRPr lang="en-US"/>
          </a:p>
        </p:txBody>
      </p:sp>
      <p:sp>
        <p:nvSpPr>
          <p:cNvPr id="2" name="Rectangle 1"/>
          <p:cNvSpPr/>
          <p:nvPr/>
        </p:nvSpPr>
        <p:spPr>
          <a:xfrm>
            <a:off x="2128752" y="1464242"/>
            <a:ext cx="4275529" cy="400110"/>
          </a:xfrm>
          <a:prstGeom prst="rect">
            <a:avLst/>
          </a:prstGeom>
        </p:spPr>
        <p:txBody>
          <a:bodyPr wrap="none">
            <a:spAutoFit/>
          </a:bodyPr>
          <a:lstStyle/>
          <a:p>
            <a:r>
              <a:rPr lang="pt-BR" sz="2000" dirty="0">
                <a:latin typeface="Consolas" panose="020B0609020204030204" pitchFamily="49" charset="0"/>
                <a:cs typeface="Consolas" panose="020B0609020204030204" pitchFamily="49" charset="0"/>
              </a:rPr>
              <a:t>Post-Index: </a:t>
            </a:r>
            <a:r>
              <a:rPr lang="pt-BR" sz="2000" dirty="0">
                <a:solidFill>
                  <a:srgbClr val="FF0000"/>
                </a:solidFill>
                <a:latin typeface="Consolas" panose="020B0609020204030204" pitchFamily="49" charset="0"/>
                <a:cs typeface="Consolas" panose="020B0609020204030204" pitchFamily="49" charset="0"/>
              </a:rPr>
              <a:t>LDR r1, [r0], #4</a:t>
            </a:r>
          </a:p>
        </p:txBody>
      </p:sp>
      <p:graphicFrame>
        <p:nvGraphicFramePr>
          <p:cNvPr id="7" name="Table 6">
            <a:extLst>
              <a:ext uri="{FF2B5EF4-FFF2-40B4-BE49-F238E27FC236}">
                <a16:creationId xmlns:a16="http://schemas.microsoft.com/office/drawing/2014/main" id="{69AF6F45-740C-794A-BDDB-984BEB454614}"/>
              </a:ext>
            </a:extLst>
          </p:cNvPr>
          <p:cNvGraphicFramePr>
            <a:graphicFrameLocks noGrp="1"/>
          </p:cNvGraphicFramePr>
          <p:nvPr/>
        </p:nvGraphicFramePr>
        <p:xfrm>
          <a:off x="4754437" y="2531363"/>
          <a:ext cx="2835639" cy="3606800"/>
        </p:xfrm>
        <a:graphic>
          <a:graphicData uri="http://schemas.openxmlformats.org/drawingml/2006/table">
            <a:tbl>
              <a:tblPr firstRow="1" bandRow="1">
                <a:tableStyleId>{5C22544A-7EE6-4342-B048-85BDC9FD1C3A}</a:tableStyleId>
              </a:tblPr>
              <a:tblGrid>
                <a:gridCol w="1514839">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tblGrid>
              <a:tr h="370840">
                <a:tc>
                  <a:txBody>
                    <a:bodyPr/>
                    <a:lstStyle/>
                    <a:p>
                      <a:pPr algn="ctr"/>
                      <a:r>
                        <a:rPr lang="en-US" sz="1800" dirty="0">
                          <a:solidFill>
                            <a:schemeClr val="tx1"/>
                          </a:solidFill>
                        </a:rPr>
                        <a:t>Memory Address</a:t>
                      </a:r>
                    </a:p>
                  </a:txBody>
                  <a:tcPr>
                    <a:noFill/>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0x88</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0x79</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0x6A</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0x5B</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0x4C</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0x3D</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0x2E</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rgbClr val="FF0000"/>
                          </a:solidFill>
                          <a:latin typeface="Consolas" panose="020B0609020204030204" pitchFamily="49" charset="0"/>
                          <a:cs typeface="Consolas" panose="020B0609020204030204" pitchFamily="49" charset="0"/>
                        </a:rPr>
                        <a:t>0x20008000</a:t>
                      </a:r>
                      <a:endParaRPr lang="en-US" sz="1800" dirty="0">
                        <a:solidFill>
                          <a:srgbClr val="FF0000"/>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0x1F</a:t>
                      </a:r>
                    </a:p>
                  </a:txBody>
                  <a:tcPr/>
                </a:tc>
                <a:extLst>
                  <a:ext uri="{0D108BD9-81ED-4DB2-BD59-A6C34878D82A}">
                    <a16:rowId xmlns:a16="http://schemas.microsoft.com/office/drawing/2014/main" val="10008"/>
                  </a:ext>
                </a:extLst>
              </a:tr>
            </a:tbl>
          </a:graphicData>
        </a:graphic>
      </p:graphicFrame>
      <p:grpSp>
        <p:nvGrpSpPr>
          <p:cNvPr id="4" name="Group 3">
            <a:extLst>
              <a:ext uri="{FF2B5EF4-FFF2-40B4-BE49-F238E27FC236}">
                <a16:creationId xmlns:a16="http://schemas.microsoft.com/office/drawing/2014/main" id="{D74C4070-041B-1B43-BB2B-2C2696952970}"/>
              </a:ext>
            </a:extLst>
          </p:cNvPr>
          <p:cNvGrpSpPr/>
          <p:nvPr/>
        </p:nvGrpSpPr>
        <p:grpSpPr>
          <a:xfrm>
            <a:off x="5814164" y="1508793"/>
            <a:ext cx="4066900" cy="644251"/>
            <a:chOff x="3995803" y="1508792"/>
            <a:chExt cx="4066900" cy="644251"/>
          </a:xfrm>
        </p:grpSpPr>
        <p:sp>
          <p:nvSpPr>
            <p:cNvPr id="8" name="Rectangle 7">
              <a:extLst>
                <a:ext uri="{FF2B5EF4-FFF2-40B4-BE49-F238E27FC236}">
                  <a16:creationId xmlns:a16="http://schemas.microsoft.com/office/drawing/2014/main" id="{F338727F-2918-0542-9446-93E1F8754E2E}"/>
                </a:ext>
              </a:extLst>
            </p:cNvPr>
            <p:cNvSpPr/>
            <p:nvPr/>
          </p:nvSpPr>
          <p:spPr>
            <a:xfrm>
              <a:off x="4763402" y="1845266"/>
              <a:ext cx="3299301" cy="307777"/>
            </a:xfrm>
            <a:prstGeom prst="rect">
              <a:avLst/>
            </a:prstGeom>
          </p:spPr>
          <p:txBody>
            <a:bodyPr wrap="none">
              <a:spAutoFit/>
            </a:bodyPr>
            <a:lstStyle/>
            <a:p>
              <a:pPr algn="ctr"/>
              <a:r>
                <a:rPr lang="en-US" i="1" dirty="0">
                  <a:solidFill>
                    <a:srgbClr val="0041FF"/>
                  </a:solidFill>
                </a:rPr>
                <a:t>Offset:</a:t>
              </a:r>
              <a:r>
                <a:rPr lang="en-US" dirty="0"/>
                <a:t> range is -255 to +255</a:t>
              </a:r>
            </a:p>
          </p:txBody>
        </p:sp>
        <p:sp>
          <p:nvSpPr>
            <p:cNvPr id="3" name="Rectangle 2">
              <a:extLst>
                <a:ext uri="{FF2B5EF4-FFF2-40B4-BE49-F238E27FC236}">
                  <a16:creationId xmlns:a16="http://schemas.microsoft.com/office/drawing/2014/main" id="{021AF47E-D628-9F45-9EC5-532F46ACB153}"/>
                </a:ext>
              </a:extLst>
            </p:cNvPr>
            <p:cNvSpPr/>
            <p:nvPr/>
          </p:nvSpPr>
          <p:spPr>
            <a:xfrm>
              <a:off x="3995803" y="1508792"/>
              <a:ext cx="338202" cy="301220"/>
            </a:xfrm>
            <a:prstGeom prst="rect">
              <a:avLst/>
            </a:prstGeom>
            <a:noFill/>
            <a:ln w="28575">
              <a:solidFill>
                <a:srgbClr val="004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1FF"/>
                </a:solidFill>
              </a:endParaRPr>
            </a:p>
          </p:txBody>
        </p:sp>
        <p:cxnSp>
          <p:nvCxnSpPr>
            <p:cNvPr id="5" name="Elbow Connector 4">
              <a:extLst>
                <a:ext uri="{FF2B5EF4-FFF2-40B4-BE49-F238E27FC236}">
                  <a16:creationId xmlns:a16="http://schemas.microsoft.com/office/drawing/2014/main" id="{74E9F7E5-7DE7-B34B-84F8-753F416D7A5B}"/>
                </a:ext>
              </a:extLst>
            </p:cNvPr>
            <p:cNvCxnSpPr>
              <a:stCxn id="3" idx="2"/>
              <a:endCxn id="8" idx="1"/>
            </p:cNvCxnSpPr>
            <p:nvPr/>
          </p:nvCxnSpPr>
          <p:spPr>
            <a:xfrm rot="16200000" flipH="1">
              <a:off x="4369582" y="1605334"/>
              <a:ext cx="189143" cy="598498"/>
            </a:xfrm>
            <a:prstGeom prst="bentConnector2">
              <a:avLst/>
            </a:prstGeom>
            <a:ln w="28575">
              <a:solidFill>
                <a:srgbClr val="0041FF"/>
              </a:solidFill>
              <a:tailEnd type="triangle"/>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2778EF76-2A5F-D447-8089-47D1CDD3C8EE}"/>
              </a:ext>
            </a:extLst>
          </p:cNvPr>
          <p:cNvSpPr txBox="1"/>
          <p:nvPr/>
        </p:nvSpPr>
        <p:spPr>
          <a:xfrm>
            <a:off x="2120671" y="1941023"/>
            <a:ext cx="2534668" cy="307777"/>
          </a:xfrm>
          <a:prstGeom prst="rect">
            <a:avLst/>
          </a:prstGeom>
          <a:noFill/>
        </p:spPr>
        <p:txBody>
          <a:bodyPr wrap="none" rtlCol="0">
            <a:spAutoFit/>
          </a:bodyPr>
          <a:lstStyle/>
          <a:p>
            <a:r>
              <a:rPr lang="en-US" dirty="0"/>
              <a:t>Assume: </a:t>
            </a:r>
            <a:r>
              <a:rPr lang="en-US" dirty="0">
                <a:latin typeface="Consolas" panose="020B0609020204030204" pitchFamily="49" charset="0"/>
                <a:cs typeface="Consolas" panose="020B0609020204030204" pitchFamily="49" charset="0"/>
              </a:rPr>
              <a:t>r0 = 0x20008000</a:t>
            </a:r>
          </a:p>
        </p:txBody>
      </p:sp>
      <p:sp>
        <p:nvSpPr>
          <p:cNvPr id="10" name="TextBox 9">
            <a:extLst>
              <a:ext uri="{FF2B5EF4-FFF2-40B4-BE49-F238E27FC236}">
                <a16:creationId xmlns:a16="http://schemas.microsoft.com/office/drawing/2014/main" id="{23DEEA26-5EB9-F847-B237-930B4EDB431D}"/>
              </a:ext>
            </a:extLst>
          </p:cNvPr>
          <p:cNvSpPr txBox="1"/>
          <p:nvPr/>
        </p:nvSpPr>
        <p:spPr>
          <a:xfrm>
            <a:off x="2367095" y="5750894"/>
            <a:ext cx="1451038" cy="369332"/>
          </a:xfrm>
          <a:prstGeom prst="rect">
            <a:avLst/>
          </a:prstGeom>
          <a:noFill/>
          <a:ln>
            <a:solidFill>
              <a:schemeClr val="tx1"/>
            </a:solidFill>
          </a:ln>
        </p:spPr>
        <p:txBody>
          <a:bodyPr wrap="none" rtlCol="0">
            <a:spAutoFit/>
          </a:bodyPr>
          <a:lstStyle/>
          <a:p>
            <a:r>
              <a:rPr lang="en-US" sz="1800" b="0" dirty="0">
                <a:solidFill>
                  <a:srgbClr val="FF0000"/>
                </a:solidFill>
                <a:latin typeface="Consolas" panose="020B0609020204030204" pitchFamily="49" charset="0"/>
                <a:cs typeface="Consolas" panose="020B0609020204030204" pitchFamily="49" charset="0"/>
              </a:rPr>
              <a:t>0x20008000</a:t>
            </a:r>
          </a:p>
        </p:txBody>
      </p:sp>
      <p:cxnSp>
        <p:nvCxnSpPr>
          <p:cNvPr id="12" name="Straight Arrow Connector 11">
            <a:extLst>
              <a:ext uri="{FF2B5EF4-FFF2-40B4-BE49-F238E27FC236}">
                <a16:creationId xmlns:a16="http://schemas.microsoft.com/office/drawing/2014/main" id="{0502911A-6065-EB48-B25B-538A015EA9B9}"/>
              </a:ext>
            </a:extLst>
          </p:cNvPr>
          <p:cNvCxnSpPr>
            <a:stCxn id="10" idx="3"/>
          </p:cNvCxnSpPr>
          <p:nvPr/>
        </p:nvCxnSpPr>
        <p:spPr>
          <a:xfrm>
            <a:off x="3818134" y="5935560"/>
            <a:ext cx="93630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E9A8021-E266-8844-B172-4646A0E29425}"/>
              </a:ext>
            </a:extLst>
          </p:cNvPr>
          <p:cNvSpPr/>
          <p:nvPr/>
        </p:nvSpPr>
        <p:spPr>
          <a:xfrm>
            <a:off x="1907786" y="5750894"/>
            <a:ext cx="437940" cy="369332"/>
          </a:xfrm>
          <a:prstGeom prst="rect">
            <a:avLst/>
          </a:prstGeom>
        </p:spPr>
        <p:txBody>
          <a:bodyPr wrap="none">
            <a:spAutoFit/>
          </a:bodyPr>
          <a:lstStyle/>
          <a:p>
            <a:r>
              <a:rPr lang="pt-BR" sz="1800" b="0" dirty="0">
                <a:solidFill>
                  <a:srgbClr val="FF0000"/>
                </a:solidFill>
                <a:latin typeface="Consolas" panose="020B0609020204030204" pitchFamily="49" charset="0"/>
                <a:cs typeface="Consolas" panose="020B0609020204030204" pitchFamily="49" charset="0"/>
              </a:rPr>
              <a:t>r0</a:t>
            </a:r>
            <a:endParaRPr lang="en-US" sz="1800" b="0" dirty="0"/>
          </a:p>
        </p:txBody>
      </p:sp>
    </p:spTree>
    <p:extLst>
      <p:ext uri="{BB962C8B-B14F-4D97-AF65-F5344CB8AC3E}">
        <p14:creationId xmlns:p14="http://schemas.microsoft.com/office/powerpoint/2010/main" val="2856238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Post-index</a:t>
            </a:r>
          </a:p>
        </p:txBody>
      </p:sp>
      <p:sp>
        <p:nvSpPr>
          <p:cNvPr id="59" name="Slide Number Placeholder 58"/>
          <p:cNvSpPr>
            <a:spLocks noGrp="1"/>
          </p:cNvSpPr>
          <p:nvPr>
            <p:ph type="sldNum" sz="quarter" idx="12"/>
          </p:nvPr>
        </p:nvSpPr>
        <p:spPr/>
        <p:txBody>
          <a:bodyPr/>
          <a:lstStyle/>
          <a:p>
            <a:fld id="{AEE14D4A-FE32-40AF-B06D-E9622816B101}" type="slidenum">
              <a:rPr lang="en-US" smtClean="0"/>
              <a:pPr/>
              <a:t>46</a:t>
            </a:fld>
            <a:endParaRPr lang="en-US"/>
          </a:p>
        </p:txBody>
      </p:sp>
      <p:graphicFrame>
        <p:nvGraphicFramePr>
          <p:cNvPr id="7" name="Table 6">
            <a:extLst>
              <a:ext uri="{FF2B5EF4-FFF2-40B4-BE49-F238E27FC236}">
                <a16:creationId xmlns:a16="http://schemas.microsoft.com/office/drawing/2014/main" id="{69AF6F45-740C-794A-BDDB-984BEB454614}"/>
              </a:ext>
            </a:extLst>
          </p:cNvPr>
          <p:cNvGraphicFramePr>
            <a:graphicFrameLocks noGrp="1"/>
          </p:cNvGraphicFramePr>
          <p:nvPr>
            <p:extLst>
              <p:ext uri="{D42A27DB-BD31-4B8C-83A1-F6EECF244321}">
                <p14:modId xmlns:p14="http://schemas.microsoft.com/office/powerpoint/2010/main" val="1117508040"/>
              </p:ext>
            </p:extLst>
          </p:nvPr>
        </p:nvGraphicFramePr>
        <p:xfrm>
          <a:off x="4754437" y="2531363"/>
          <a:ext cx="2835639" cy="3606800"/>
        </p:xfrm>
        <a:graphic>
          <a:graphicData uri="http://schemas.openxmlformats.org/drawingml/2006/table">
            <a:tbl>
              <a:tblPr firstRow="1" bandRow="1">
                <a:tableStyleId>{5C22544A-7EE6-4342-B048-85BDC9FD1C3A}</a:tableStyleId>
              </a:tblPr>
              <a:tblGrid>
                <a:gridCol w="1514839">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tblGrid>
              <a:tr h="370840">
                <a:tc>
                  <a:txBody>
                    <a:bodyPr/>
                    <a:lstStyle/>
                    <a:p>
                      <a:pPr algn="ctr"/>
                      <a:r>
                        <a:rPr lang="en-US" sz="1800" dirty="0">
                          <a:solidFill>
                            <a:schemeClr val="tx1"/>
                          </a:solidFill>
                        </a:rPr>
                        <a:t>Memory Address</a:t>
                      </a:r>
                    </a:p>
                  </a:txBody>
                  <a:tcPr>
                    <a:noFill/>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chemeClr val="tx1"/>
                          </a:solidFill>
                          <a:latin typeface="Consolas" panose="020B0609020204030204" pitchFamily="49" charset="0"/>
                          <a:cs typeface="Consolas" panose="020B0609020204030204" pitchFamily="49" charset="0"/>
                        </a:rPr>
                        <a:t>0x88</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chemeClr val="tx1"/>
                          </a:solidFill>
                          <a:latin typeface="Consolas" panose="020B0609020204030204" pitchFamily="49" charset="0"/>
                          <a:cs typeface="Consolas" panose="020B0609020204030204" pitchFamily="49" charset="0"/>
                        </a:rPr>
                        <a:t>0x79</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chemeClr val="tx1"/>
                          </a:solidFill>
                          <a:latin typeface="Consolas" panose="020B0609020204030204" pitchFamily="49" charset="0"/>
                          <a:cs typeface="Consolas" panose="020B0609020204030204" pitchFamily="49" charset="0"/>
                        </a:rPr>
                        <a:t>0x6A</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chemeClr val="tx1"/>
                          </a:solidFill>
                          <a:latin typeface="Consolas" panose="020B0609020204030204" pitchFamily="49" charset="0"/>
                          <a:cs typeface="Consolas" panose="020B0609020204030204" pitchFamily="49" charset="0"/>
                        </a:rPr>
                        <a:t>0x5B</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rgbClr val="FF0000"/>
                          </a:solidFill>
                          <a:latin typeface="Consolas" panose="020B0609020204030204" pitchFamily="49" charset="0"/>
                          <a:cs typeface="Consolas" panose="020B0609020204030204" pitchFamily="49" charset="0"/>
                        </a:rPr>
                        <a:t>0x4C</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rgbClr val="FF0000"/>
                          </a:solidFill>
                          <a:latin typeface="Consolas" panose="020B0609020204030204" pitchFamily="49" charset="0"/>
                          <a:cs typeface="Consolas" panose="020B0609020204030204" pitchFamily="49" charset="0"/>
                        </a:rPr>
                        <a:t>0x3D</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rgbClr val="FF0000"/>
                          </a:solidFill>
                          <a:latin typeface="Consolas" panose="020B0609020204030204" pitchFamily="49" charset="0"/>
                          <a:cs typeface="Consolas" panose="020B0609020204030204" pitchFamily="49" charset="0"/>
                        </a:rPr>
                        <a:t>0x2E</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rgbClr val="FF0000"/>
                          </a:solidFill>
                          <a:latin typeface="Consolas" panose="020B0609020204030204" pitchFamily="49" charset="0"/>
                          <a:cs typeface="Consolas" panose="020B0609020204030204" pitchFamily="49" charset="0"/>
                        </a:rPr>
                        <a:t>0x20008000</a:t>
                      </a:r>
                      <a:endParaRPr lang="en-US" sz="1800" dirty="0">
                        <a:solidFill>
                          <a:srgbClr val="FF0000"/>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rgbClr val="FF0000"/>
                          </a:solidFill>
                          <a:latin typeface="Consolas" panose="020B0609020204030204" pitchFamily="49" charset="0"/>
                          <a:cs typeface="Consolas" panose="020B0609020204030204" pitchFamily="49" charset="0"/>
                        </a:rPr>
                        <a:t>0x1F</a:t>
                      </a:r>
                    </a:p>
                  </a:txBody>
                  <a:tcPr/>
                </a:tc>
                <a:extLst>
                  <a:ext uri="{0D108BD9-81ED-4DB2-BD59-A6C34878D82A}">
                    <a16:rowId xmlns:a16="http://schemas.microsoft.com/office/drawing/2014/main" val="10008"/>
                  </a:ext>
                </a:extLst>
              </a:tr>
            </a:tbl>
          </a:graphicData>
        </a:graphic>
      </p:graphicFrame>
      <p:sp>
        <p:nvSpPr>
          <p:cNvPr id="10" name="TextBox 9">
            <a:extLst>
              <a:ext uri="{FF2B5EF4-FFF2-40B4-BE49-F238E27FC236}">
                <a16:creationId xmlns:a16="http://schemas.microsoft.com/office/drawing/2014/main" id="{23DEEA26-5EB9-F847-B237-930B4EDB431D}"/>
              </a:ext>
            </a:extLst>
          </p:cNvPr>
          <p:cNvSpPr txBox="1"/>
          <p:nvPr/>
        </p:nvSpPr>
        <p:spPr>
          <a:xfrm>
            <a:off x="2367095" y="5750894"/>
            <a:ext cx="1451038" cy="369332"/>
          </a:xfrm>
          <a:prstGeom prst="rect">
            <a:avLst/>
          </a:prstGeom>
          <a:noFill/>
          <a:ln>
            <a:solidFill>
              <a:schemeClr val="tx1"/>
            </a:solidFill>
          </a:ln>
        </p:spPr>
        <p:txBody>
          <a:bodyPr wrap="none" rtlCol="0">
            <a:spAutoFit/>
          </a:bodyPr>
          <a:lstStyle/>
          <a:p>
            <a:r>
              <a:rPr lang="en-US" sz="1800" b="0" dirty="0">
                <a:solidFill>
                  <a:srgbClr val="FF0000"/>
                </a:solidFill>
                <a:latin typeface="Consolas" panose="020B0609020204030204" pitchFamily="49" charset="0"/>
                <a:cs typeface="Consolas" panose="020B0609020204030204" pitchFamily="49" charset="0"/>
              </a:rPr>
              <a:t>0x20008000</a:t>
            </a:r>
          </a:p>
        </p:txBody>
      </p:sp>
      <p:cxnSp>
        <p:nvCxnSpPr>
          <p:cNvPr id="12" name="Straight Arrow Connector 11">
            <a:extLst>
              <a:ext uri="{FF2B5EF4-FFF2-40B4-BE49-F238E27FC236}">
                <a16:creationId xmlns:a16="http://schemas.microsoft.com/office/drawing/2014/main" id="{0502911A-6065-EB48-B25B-538A015EA9B9}"/>
              </a:ext>
            </a:extLst>
          </p:cNvPr>
          <p:cNvCxnSpPr>
            <a:stCxn id="10" idx="3"/>
          </p:cNvCxnSpPr>
          <p:nvPr/>
        </p:nvCxnSpPr>
        <p:spPr>
          <a:xfrm>
            <a:off x="3818134" y="5935560"/>
            <a:ext cx="93630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D1DABC5A-6359-7041-BE48-A6DD55284C97}"/>
              </a:ext>
            </a:extLst>
          </p:cNvPr>
          <p:cNvSpPr/>
          <p:nvPr/>
        </p:nvSpPr>
        <p:spPr>
          <a:xfrm>
            <a:off x="7661513" y="4673470"/>
            <a:ext cx="392621" cy="1446756"/>
          </a:xfrm>
          <a:prstGeom prst="rightBrace">
            <a:avLst>
              <a:gd name="adj1" fmla="val 33856"/>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D5E3151C-526D-504F-931F-1159C83A3E15}"/>
              </a:ext>
            </a:extLst>
          </p:cNvPr>
          <p:cNvCxnSpPr>
            <a:cxnSpLocks/>
          </p:cNvCxnSpPr>
          <p:nvPr/>
        </p:nvCxnSpPr>
        <p:spPr>
          <a:xfrm>
            <a:off x="8054133" y="5404405"/>
            <a:ext cx="5328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9A1AC55-1EE6-B04D-8CC4-1F6B232E4940}"/>
              </a:ext>
            </a:extLst>
          </p:cNvPr>
          <p:cNvSpPr txBox="1"/>
          <p:nvPr/>
        </p:nvSpPr>
        <p:spPr>
          <a:xfrm>
            <a:off x="8587003" y="5207213"/>
            <a:ext cx="1451038" cy="369332"/>
          </a:xfrm>
          <a:prstGeom prst="rect">
            <a:avLst/>
          </a:prstGeom>
          <a:noFill/>
          <a:ln>
            <a:solidFill>
              <a:schemeClr val="tx1"/>
            </a:solidFill>
          </a:ln>
        </p:spPr>
        <p:txBody>
          <a:bodyPr wrap="none" rtlCol="0">
            <a:spAutoFit/>
          </a:bodyPr>
          <a:lstStyle/>
          <a:p>
            <a:r>
              <a:rPr lang="en-US" sz="1800" b="0" dirty="0">
                <a:solidFill>
                  <a:srgbClr val="FF0000"/>
                </a:solidFill>
                <a:latin typeface="Consolas" panose="020B0609020204030204" pitchFamily="49" charset="0"/>
                <a:cs typeface="Consolas" panose="020B0609020204030204" pitchFamily="49" charset="0"/>
              </a:rPr>
              <a:t>0x4C3D2E1F</a:t>
            </a:r>
          </a:p>
        </p:txBody>
      </p:sp>
      <p:sp>
        <p:nvSpPr>
          <p:cNvPr id="21" name="Rectangle 20">
            <a:extLst>
              <a:ext uri="{FF2B5EF4-FFF2-40B4-BE49-F238E27FC236}">
                <a16:creationId xmlns:a16="http://schemas.microsoft.com/office/drawing/2014/main" id="{8C11918A-F54C-C846-B82F-0B15075C3E82}"/>
              </a:ext>
            </a:extLst>
          </p:cNvPr>
          <p:cNvSpPr/>
          <p:nvPr/>
        </p:nvSpPr>
        <p:spPr>
          <a:xfrm>
            <a:off x="9093552" y="4837881"/>
            <a:ext cx="437940" cy="369332"/>
          </a:xfrm>
          <a:prstGeom prst="rect">
            <a:avLst/>
          </a:prstGeom>
        </p:spPr>
        <p:txBody>
          <a:bodyPr wrap="none">
            <a:spAutoFit/>
          </a:bodyPr>
          <a:lstStyle/>
          <a:p>
            <a:r>
              <a:rPr lang="pt-BR" sz="1800" b="0" dirty="0">
                <a:solidFill>
                  <a:srgbClr val="FF0000"/>
                </a:solidFill>
                <a:latin typeface="Consolas" panose="020B0609020204030204" pitchFamily="49" charset="0"/>
                <a:cs typeface="Consolas" panose="020B0609020204030204" pitchFamily="49" charset="0"/>
              </a:rPr>
              <a:t>r1</a:t>
            </a:r>
            <a:endParaRPr lang="en-US" sz="1800" b="0" dirty="0"/>
          </a:p>
        </p:txBody>
      </p:sp>
      <p:sp>
        <p:nvSpPr>
          <p:cNvPr id="27" name="Rectangle 26">
            <a:extLst>
              <a:ext uri="{FF2B5EF4-FFF2-40B4-BE49-F238E27FC236}">
                <a16:creationId xmlns:a16="http://schemas.microsoft.com/office/drawing/2014/main" id="{DE9A8021-E266-8844-B172-4646A0E29425}"/>
              </a:ext>
            </a:extLst>
          </p:cNvPr>
          <p:cNvSpPr/>
          <p:nvPr/>
        </p:nvSpPr>
        <p:spPr>
          <a:xfrm>
            <a:off x="1907786" y="5750894"/>
            <a:ext cx="437940" cy="369332"/>
          </a:xfrm>
          <a:prstGeom prst="rect">
            <a:avLst/>
          </a:prstGeom>
        </p:spPr>
        <p:txBody>
          <a:bodyPr wrap="none">
            <a:spAutoFit/>
          </a:bodyPr>
          <a:lstStyle/>
          <a:p>
            <a:r>
              <a:rPr lang="pt-BR" sz="1800" b="0" dirty="0">
                <a:solidFill>
                  <a:srgbClr val="FF0000"/>
                </a:solidFill>
                <a:latin typeface="Consolas" panose="020B0609020204030204" pitchFamily="49" charset="0"/>
                <a:cs typeface="Consolas" panose="020B0609020204030204" pitchFamily="49" charset="0"/>
              </a:rPr>
              <a:t>r0</a:t>
            </a:r>
            <a:endParaRPr lang="en-US" sz="1800" b="0" dirty="0"/>
          </a:p>
        </p:txBody>
      </p:sp>
      <p:sp>
        <p:nvSpPr>
          <p:cNvPr id="4" name="TextBox 3">
            <a:extLst>
              <a:ext uri="{FF2B5EF4-FFF2-40B4-BE49-F238E27FC236}">
                <a16:creationId xmlns:a16="http://schemas.microsoft.com/office/drawing/2014/main" id="{A494ADF4-9080-0C42-B7F4-4A6038AB8E20}"/>
              </a:ext>
            </a:extLst>
          </p:cNvPr>
          <p:cNvSpPr txBox="1"/>
          <p:nvPr/>
        </p:nvSpPr>
        <p:spPr>
          <a:xfrm>
            <a:off x="8370598" y="5621534"/>
            <a:ext cx="1883849" cy="261610"/>
          </a:xfrm>
          <a:prstGeom prst="rect">
            <a:avLst/>
          </a:prstGeom>
          <a:noFill/>
        </p:spPr>
        <p:txBody>
          <a:bodyPr wrap="none" rtlCol="0">
            <a:spAutoFit/>
          </a:bodyPr>
          <a:lstStyle/>
          <a:p>
            <a:r>
              <a:rPr lang="en-US" sz="1100" b="0" dirty="0"/>
              <a:t>Assume Little Endian</a:t>
            </a:r>
          </a:p>
        </p:txBody>
      </p:sp>
      <p:sp>
        <p:nvSpPr>
          <p:cNvPr id="6" name="Rectangle 5">
            <a:extLst>
              <a:ext uri="{FF2B5EF4-FFF2-40B4-BE49-F238E27FC236}">
                <a16:creationId xmlns:a16="http://schemas.microsoft.com/office/drawing/2014/main" id="{7412D86E-FF96-C0D2-E04A-B00A5C980123}"/>
              </a:ext>
            </a:extLst>
          </p:cNvPr>
          <p:cNvSpPr/>
          <p:nvPr/>
        </p:nvSpPr>
        <p:spPr>
          <a:xfrm>
            <a:off x="2128752" y="1464242"/>
            <a:ext cx="4275529" cy="400110"/>
          </a:xfrm>
          <a:prstGeom prst="rect">
            <a:avLst/>
          </a:prstGeom>
        </p:spPr>
        <p:txBody>
          <a:bodyPr wrap="none">
            <a:spAutoFit/>
          </a:bodyPr>
          <a:lstStyle/>
          <a:p>
            <a:r>
              <a:rPr lang="pt-BR" sz="2000" dirty="0">
                <a:latin typeface="Consolas" panose="020B0609020204030204" pitchFamily="49" charset="0"/>
                <a:cs typeface="Consolas" panose="020B0609020204030204" pitchFamily="49" charset="0"/>
              </a:rPr>
              <a:t>Post-Index: </a:t>
            </a:r>
            <a:r>
              <a:rPr lang="pt-BR" sz="2000" dirty="0">
                <a:solidFill>
                  <a:srgbClr val="FF0000"/>
                </a:solidFill>
                <a:latin typeface="Consolas" panose="020B0609020204030204" pitchFamily="49" charset="0"/>
                <a:cs typeface="Consolas" panose="020B0609020204030204" pitchFamily="49" charset="0"/>
              </a:rPr>
              <a:t>LDR r1, [r0], #4</a:t>
            </a:r>
          </a:p>
        </p:txBody>
      </p:sp>
      <p:grpSp>
        <p:nvGrpSpPr>
          <p:cNvPr id="11" name="Group 10">
            <a:extLst>
              <a:ext uri="{FF2B5EF4-FFF2-40B4-BE49-F238E27FC236}">
                <a16:creationId xmlns:a16="http://schemas.microsoft.com/office/drawing/2014/main" id="{6358CA03-8EBE-D2E4-95AC-E06FC600B5B2}"/>
              </a:ext>
            </a:extLst>
          </p:cNvPr>
          <p:cNvGrpSpPr/>
          <p:nvPr/>
        </p:nvGrpSpPr>
        <p:grpSpPr>
          <a:xfrm>
            <a:off x="5814164" y="1508793"/>
            <a:ext cx="4066900" cy="644251"/>
            <a:chOff x="3995803" y="1508792"/>
            <a:chExt cx="4066900" cy="644251"/>
          </a:xfrm>
        </p:grpSpPr>
        <p:sp>
          <p:nvSpPr>
            <p:cNvPr id="13" name="Rectangle 12">
              <a:extLst>
                <a:ext uri="{FF2B5EF4-FFF2-40B4-BE49-F238E27FC236}">
                  <a16:creationId xmlns:a16="http://schemas.microsoft.com/office/drawing/2014/main" id="{0AAE2FAF-ABEC-9E99-E103-1B8BC14FCAA7}"/>
                </a:ext>
              </a:extLst>
            </p:cNvPr>
            <p:cNvSpPr/>
            <p:nvPr/>
          </p:nvSpPr>
          <p:spPr>
            <a:xfrm>
              <a:off x="4763402" y="1845266"/>
              <a:ext cx="3299301" cy="307777"/>
            </a:xfrm>
            <a:prstGeom prst="rect">
              <a:avLst/>
            </a:prstGeom>
          </p:spPr>
          <p:txBody>
            <a:bodyPr wrap="none">
              <a:spAutoFit/>
            </a:bodyPr>
            <a:lstStyle/>
            <a:p>
              <a:pPr algn="ctr"/>
              <a:r>
                <a:rPr lang="en-US" i="1" dirty="0">
                  <a:solidFill>
                    <a:srgbClr val="0041FF"/>
                  </a:solidFill>
                </a:rPr>
                <a:t>Offset:</a:t>
              </a:r>
              <a:r>
                <a:rPr lang="en-US" dirty="0"/>
                <a:t> range is -255 to +255</a:t>
              </a:r>
            </a:p>
          </p:txBody>
        </p:sp>
        <p:sp>
          <p:nvSpPr>
            <p:cNvPr id="14" name="Rectangle 13">
              <a:extLst>
                <a:ext uri="{FF2B5EF4-FFF2-40B4-BE49-F238E27FC236}">
                  <a16:creationId xmlns:a16="http://schemas.microsoft.com/office/drawing/2014/main" id="{A288F2FE-C770-AFB0-A081-B75DDC205F77}"/>
                </a:ext>
              </a:extLst>
            </p:cNvPr>
            <p:cNvSpPr/>
            <p:nvPr/>
          </p:nvSpPr>
          <p:spPr>
            <a:xfrm>
              <a:off x="3995803" y="1508792"/>
              <a:ext cx="338202" cy="301220"/>
            </a:xfrm>
            <a:prstGeom prst="rect">
              <a:avLst/>
            </a:prstGeom>
            <a:noFill/>
            <a:ln w="28575">
              <a:solidFill>
                <a:srgbClr val="004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1FF"/>
                </a:solidFill>
              </a:endParaRPr>
            </a:p>
          </p:txBody>
        </p:sp>
        <p:cxnSp>
          <p:nvCxnSpPr>
            <p:cNvPr id="15" name="Elbow Connector 4">
              <a:extLst>
                <a:ext uri="{FF2B5EF4-FFF2-40B4-BE49-F238E27FC236}">
                  <a16:creationId xmlns:a16="http://schemas.microsoft.com/office/drawing/2014/main" id="{7308A9CC-A144-AB2F-65E9-E51F44238BEB}"/>
                </a:ext>
              </a:extLst>
            </p:cNvPr>
            <p:cNvCxnSpPr>
              <a:stCxn id="14" idx="2"/>
              <a:endCxn id="13" idx="1"/>
            </p:cNvCxnSpPr>
            <p:nvPr/>
          </p:nvCxnSpPr>
          <p:spPr>
            <a:xfrm rot="16200000" flipH="1">
              <a:off x="4369582" y="1605334"/>
              <a:ext cx="189143" cy="598498"/>
            </a:xfrm>
            <a:prstGeom prst="bentConnector2">
              <a:avLst/>
            </a:prstGeom>
            <a:ln w="28575">
              <a:solidFill>
                <a:srgbClr val="0041FF"/>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0D76E5C8-38F8-6341-F9EA-E06AA60F2C92}"/>
              </a:ext>
            </a:extLst>
          </p:cNvPr>
          <p:cNvSpPr txBox="1"/>
          <p:nvPr/>
        </p:nvSpPr>
        <p:spPr>
          <a:xfrm>
            <a:off x="2120671" y="1941023"/>
            <a:ext cx="2534668" cy="307777"/>
          </a:xfrm>
          <a:prstGeom prst="rect">
            <a:avLst/>
          </a:prstGeom>
          <a:noFill/>
        </p:spPr>
        <p:txBody>
          <a:bodyPr wrap="none" rtlCol="0">
            <a:spAutoFit/>
          </a:bodyPr>
          <a:lstStyle/>
          <a:p>
            <a:r>
              <a:rPr lang="en-US" dirty="0"/>
              <a:t>Assume: </a:t>
            </a:r>
            <a:r>
              <a:rPr lang="en-US" dirty="0">
                <a:latin typeface="Consolas" panose="020B0609020204030204" pitchFamily="49" charset="0"/>
                <a:cs typeface="Consolas" panose="020B0609020204030204" pitchFamily="49" charset="0"/>
              </a:rPr>
              <a:t>r0 = 0x20008000</a:t>
            </a:r>
          </a:p>
        </p:txBody>
      </p:sp>
    </p:spTree>
    <p:extLst>
      <p:ext uri="{BB962C8B-B14F-4D97-AF65-F5344CB8AC3E}">
        <p14:creationId xmlns:p14="http://schemas.microsoft.com/office/powerpoint/2010/main" val="983958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5" grpId="0" animBg="1"/>
      <p:bldP spid="21"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Post-index</a:t>
            </a:r>
          </a:p>
        </p:txBody>
      </p:sp>
      <p:sp>
        <p:nvSpPr>
          <p:cNvPr id="59" name="Slide Number Placeholder 58"/>
          <p:cNvSpPr>
            <a:spLocks noGrp="1"/>
          </p:cNvSpPr>
          <p:nvPr>
            <p:ph type="sldNum" sz="quarter" idx="12"/>
          </p:nvPr>
        </p:nvSpPr>
        <p:spPr/>
        <p:txBody>
          <a:bodyPr/>
          <a:lstStyle/>
          <a:p>
            <a:fld id="{AEE14D4A-FE32-40AF-B06D-E9622816B101}" type="slidenum">
              <a:rPr lang="en-US" smtClean="0"/>
              <a:pPr/>
              <a:t>47</a:t>
            </a:fld>
            <a:endParaRPr lang="en-US"/>
          </a:p>
        </p:txBody>
      </p:sp>
      <p:graphicFrame>
        <p:nvGraphicFramePr>
          <p:cNvPr id="7" name="Table 6">
            <a:extLst>
              <a:ext uri="{FF2B5EF4-FFF2-40B4-BE49-F238E27FC236}">
                <a16:creationId xmlns:a16="http://schemas.microsoft.com/office/drawing/2014/main" id="{69AF6F45-740C-794A-BDDB-984BEB454614}"/>
              </a:ext>
            </a:extLst>
          </p:cNvPr>
          <p:cNvGraphicFramePr>
            <a:graphicFrameLocks noGrp="1"/>
          </p:cNvGraphicFramePr>
          <p:nvPr>
            <p:extLst>
              <p:ext uri="{D42A27DB-BD31-4B8C-83A1-F6EECF244321}">
                <p14:modId xmlns:p14="http://schemas.microsoft.com/office/powerpoint/2010/main" val="210356375"/>
              </p:ext>
            </p:extLst>
          </p:nvPr>
        </p:nvGraphicFramePr>
        <p:xfrm>
          <a:off x="4754437" y="2531363"/>
          <a:ext cx="2835639" cy="3606800"/>
        </p:xfrm>
        <a:graphic>
          <a:graphicData uri="http://schemas.openxmlformats.org/drawingml/2006/table">
            <a:tbl>
              <a:tblPr firstRow="1" bandRow="1">
                <a:tableStyleId>{5C22544A-7EE6-4342-B048-85BDC9FD1C3A}</a:tableStyleId>
              </a:tblPr>
              <a:tblGrid>
                <a:gridCol w="1514839">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tblGrid>
              <a:tr h="370840">
                <a:tc>
                  <a:txBody>
                    <a:bodyPr/>
                    <a:lstStyle/>
                    <a:p>
                      <a:pPr algn="ctr"/>
                      <a:r>
                        <a:rPr lang="en-US" sz="1800" dirty="0">
                          <a:solidFill>
                            <a:schemeClr val="tx1"/>
                          </a:solidFill>
                        </a:rPr>
                        <a:t>Memory Address</a:t>
                      </a:r>
                    </a:p>
                  </a:txBody>
                  <a:tcPr>
                    <a:noFill/>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chemeClr val="tx1"/>
                          </a:solidFill>
                          <a:latin typeface="Consolas" panose="020B0609020204030204" pitchFamily="49" charset="0"/>
                          <a:cs typeface="Consolas" panose="020B0609020204030204" pitchFamily="49" charset="0"/>
                        </a:rPr>
                        <a:t>0x88</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chemeClr val="tx1"/>
                          </a:solidFill>
                          <a:latin typeface="Consolas" panose="020B0609020204030204" pitchFamily="49" charset="0"/>
                          <a:cs typeface="Consolas" panose="020B0609020204030204" pitchFamily="49" charset="0"/>
                        </a:rPr>
                        <a:t>0x79</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chemeClr val="tx1"/>
                          </a:solidFill>
                          <a:latin typeface="Consolas" panose="020B0609020204030204" pitchFamily="49" charset="0"/>
                          <a:cs typeface="Consolas" panose="020B0609020204030204" pitchFamily="49" charset="0"/>
                        </a:rPr>
                        <a:t>0x6A</a:t>
                      </a:r>
                    </a:p>
                  </a:txBody>
                  <a:tcPr/>
                </a:tc>
                <a:extLst>
                  <a:ext uri="{0D108BD9-81ED-4DB2-BD59-A6C34878D82A}">
                    <a16:rowId xmlns:a16="http://schemas.microsoft.com/office/drawing/2014/main" val="10003"/>
                  </a:ext>
                </a:extLst>
              </a:tr>
              <a:tr h="370840">
                <a:tc>
                  <a:txBody>
                    <a:bodyPr/>
                    <a:lstStyle/>
                    <a:p>
                      <a:pPr algn="ctr"/>
                      <a:r>
                        <a:rPr lang="en-US" sz="1800" dirty="0" err="1">
                          <a:solidFill>
                            <a:srgbClr val="FF0000"/>
                          </a:solidFill>
                          <a:latin typeface="Consolas" panose="020B0609020204030204" pitchFamily="49" charset="0"/>
                          <a:cs typeface="Consolas" panose="020B0609020204030204" pitchFamily="49" charset="0"/>
                        </a:rPr>
                        <a:t>0x20008004</a:t>
                      </a:r>
                      <a:endParaRPr lang="en-US" sz="1800" dirty="0">
                        <a:solidFill>
                          <a:srgbClr val="FF0000"/>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chemeClr val="tx1"/>
                          </a:solidFill>
                          <a:latin typeface="Consolas" panose="020B0609020204030204" pitchFamily="49" charset="0"/>
                          <a:cs typeface="Consolas" panose="020B0609020204030204" pitchFamily="49" charset="0"/>
                        </a:rPr>
                        <a:t>0x5B</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rgbClr val="FF0000"/>
                          </a:solidFill>
                          <a:latin typeface="Consolas" panose="020B0609020204030204" pitchFamily="49" charset="0"/>
                          <a:cs typeface="Consolas" panose="020B0609020204030204" pitchFamily="49" charset="0"/>
                        </a:rPr>
                        <a:t>0x4C</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rgbClr val="FF0000"/>
                          </a:solidFill>
                          <a:latin typeface="Consolas" panose="020B0609020204030204" pitchFamily="49" charset="0"/>
                          <a:cs typeface="Consolas" panose="020B0609020204030204" pitchFamily="49" charset="0"/>
                        </a:rPr>
                        <a:t>0x3D</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rgbClr val="FF0000"/>
                          </a:solidFill>
                          <a:latin typeface="Consolas" panose="020B0609020204030204" pitchFamily="49" charset="0"/>
                          <a:cs typeface="Consolas" panose="020B0609020204030204" pitchFamily="49" charset="0"/>
                        </a:rPr>
                        <a:t>0x2E</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rgbClr val="FF0000"/>
                          </a:solidFill>
                          <a:latin typeface="Consolas" panose="020B0609020204030204" pitchFamily="49" charset="0"/>
                          <a:cs typeface="Consolas" panose="020B0609020204030204" pitchFamily="49" charset="0"/>
                        </a:rPr>
                        <a:t>0x20008000</a:t>
                      </a:r>
                      <a:endParaRPr lang="en-US" sz="1800" dirty="0">
                        <a:solidFill>
                          <a:srgbClr val="FF0000"/>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rgbClr val="FF0000"/>
                          </a:solidFill>
                          <a:latin typeface="Consolas" panose="020B0609020204030204" pitchFamily="49" charset="0"/>
                          <a:cs typeface="Consolas" panose="020B0609020204030204" pitchFamily="49" charset="0"/>
                        </a:rPr>
                        <a:t>0x1F</a:t>
                      </a:r>
                    </a:p>
                  </a:txBody>
                  <a:tcPr/>
                </a:tc>
                <a:extLst>
                  <a:ext uri="{0D108BD9-81ED-4DB2-BD59-A6C34878D82A}">
                    <a16:rowId xmlns:a16="http://schemas.microsoft.com/office/drawing/2014/main" val="10008"/>
                  </a:ext>
                </a:extLst>
              </a:tr>
            </a:tbl>
          </a:graphicData>
        </a:graphic>
      </p:graphicFrame>
      <p:sp>
        <p:nvSpPr>
          <p:cNvPr id="10" name="TextBox 9">
            <a:extLst>
              <a:ext uri="{FF2B5EF4-FFF2-40B4-BE49-F238E27FC236}">
                <a16:creationId xmlns:a16="http://schemas.microsoft.com/office/drawing/2014/main" id="{23DEEA26-5EB9-F847-B237-930B4EDB431D}"/>
              </a:ext>
            </a:extLst>
          </p:cNvPr>
          <p:cNvSpPr txBox="1"/>
          <p:nvPr/>
        </p:nvSpPr>
        <p:spPr>
          <a:xfrm>
            <a:off x="2367095" y="5750894"/>
            <a:ext cx="1451038" cy="369332"/>
          </a:xfrm>
          <a:prstGeom prst="rect">
            <a:avLst/>
          </a:prstGeom>
          <a:noFill/>
          <a:ln>
            <a:solidFill>
              <a:schemeClr val="tx1"/>
            </a:solidFill>
          </a:ln>
        </p:spPr>
        <p:txBody>
          <a:bodyPr wrap="none" rtlCol="0">
            <a:spAutoFit/>
          </a:bodyPr>
          <a:lstStyle/>
          <a:p>
            <a:r>
              <a:rPr lang="en-US" sz="1800" b="0" dirty="0">
                <a:solidFill>
                  <a:srgbClr val="FF0000"/>
                </a:solidFill>
                <a:latin typeface="Consolas" panose="020B0609020204030204" pitchFamily="49" charset="0"/>
                <a:cs typeface="Consolas" panose="020B0609020204030204" pitchFamily="49" charset="0"/>
              </a:rPr>
              <a:t>0x20008004</a:t>
            </a:r>
          </a:p>
        </p:txBody>
      </p:sp>
      <p:cxnSp>
        <p:nvCxnSpPr>
          <p:cNvPr id="12" name="Straight Arrow Connector 11">
            <a:extLst>
              <a:ext uri="{FF2B5EF4-FFF2-40B4-BE49-F238E27FC236}">
                <a16:creationId xmlns:a16="http://schemas.microsoft.com/office/drawing/2014/main" id="{0502911A-6065-EB48-B25B-538A015EA9B9}"/>
              </a:ext>
            </a:extLst>
          </p:cNvPr>
          <p:cNvCxnSpPr>
            <a:cxnSpLocks/>
            <a:stCxn id="10" idx="3"/>
          </p:cNvCxnSpPr>
          <p:nvPr/>
        </p:nvCxnSpPr>
        <p:spPr>
          <a:xfrm flipV="1">
            <a:off x="3818133" y="4490582"/>
            <a:ext cx="1012738" cy="14449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D1DABC5A-6359-7041-BE48-A6DD55284C97}"/>
              </a:ext>
            </a:extLst>
          </p:cNvPr>
          <p:cNvSpPr/>
          <p:nvPr/>
        </p:nvSpPr>
        <p:spPr>
          <a:xfrm>
            <a:off x="7661513" y="4673470"/>
            <a:ext cx="392621" cy="1446756"/>
          </a:xfrm>
          <a:prstGeom prst="rightBrace">
            <a:avLst>
              <a:gd name="adj1" fmla="val 33856"/>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D5E3151C-526D-504F-931F-1159C83A3E15}"/>
              </a:ext>
            </a:extLst>
          </p:cNvPr>
          <p:cNvCxnSpPr>
            <a:cxnSpLocks/>
          </p:cNvCxnSpPr>
          <p:nvPr/>
        </p:nvCxnSpPr>
        <p:spPr>
          <a:xfrm>
            <a:off x="8054133" y="5404405"/>
            <a:ext cx="5328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9A1AC55-1EE6-B04D-8CC4-1F6B232E4940}"/>
              </a:ext>
            </a:extLst>
          </p:cNvPr>
          <p:cNvSpPr txBox="1"/>
          <p:nvPr/>
        </p:nvSpPr>
        <p:spPr>
          <a:xfrm>
            <a:off x="8587003" y="5207213"/>
            <a:ext cx="1451038" cy="369332"/>
          </a:xfrm>
          <a:prstGeom prst="rect">
            <a:avLst/>
          </a:prstGeom>
          <a:noFill/>
          <a:ln>
            <a:solidFill>
              <a:schemeClr val="tx1"/>
            </a:solidFill>
          </a:ln>
        </p:spPr>
        <p:txBody>
          <a:bodyPr wrap="none" rtlCol="0">
            <a:spAutoFit/>
          </a:bodyPr>
          <a:lstStyle/>
          <a:p>
            <a:r>
              <a:rPr lang="en-US" sz="1800" b="0" dirty="0">
                <a:solidFill>
                  <a:srgbClr val="FF0000"/>
                </a:solidFill>
                <a:latin typeface="Consolas" panose="020B0609020204030204" pitchFamily="49" charset="0"/>
                <a:cs typeface="Consolas" panose="020B0609020204030204" pitchFamily="49" charset="0"/>
              </a:rPr>
              <a:t>0x4C3D2E1F</a:t>
            </a:r>
          </a:p>
        </p:txBody>
      </p:sp>
      <p:sp>
        <p:nvSpPr>
          <p:cNvPr id="21" name="Rectangle 20">
            <a:extLst>
              <a:ext uri="{FF2B5EF4-FFF2-40B4-BE49-F238E27FC236}">
                <a16:creationId xmlns:a16="http://schemas.microsoft.com/office/drawing/2014/main" id="{8C11918A-F54C-C846-B82F-0B15075C3E82}"/>
              </a:ext>
            </a:extLst>
          </p:cNvPr>
          <p:cNvSpPr/>
          <p:nvPr/>
        </p:nvSpPr>
        <p:spPr>
          <a:xfrm>
            <a:off x="9093552" y="4837881"/>
            <a:ext cx="437940" cy="369332"/>
          </a:xfrm>
          <a:prstGeom prst="rect">
            <a:avLst/>
          </a:prstGeom>
        </p:spPr>
        <p:txBody>
          <a:bodyPr wrap="none">
            <a:spAutoFit/>
          </a:bodyPr>
          <a:lstStyle/>
          <a:p>
            <a:r>
              <a:rPr lang="pt-BR" sz="1800" b="0" dirty="0">
                <a:solidFill>
                  <a:srgbClr val="FF0000"/>
                </a:solidFill>
                <a:latin typeface="Consolas" panose="020B0609020204030204" pitchFamily="49" charset="0"/>
                <a:cs typeface="Consolas" panose="020B0609020204030204" pitchFamily="49" charset="0"/>
              </a:rPr>
              <a:t>r1</a:t>
            </a:r>
            <a:endParaRPr lang="en-US" sz="1800" b="0" dirty="0"/>
          </a:p>
        </p:txBody>
      </p:sp>
      <p:sp>
        <p:nvSpPr>
          <p:cNvPr id="27" name="Rectangle 26">
            <a:extLst>
              <a:ext uri="{FF2B5EF4-FFF2-40B4-BE49-F238E27FC236}">
                <a16:creationId xmlns:a16="http://schemas.microsoft.com/office/drawing/2014/main" id="{DE9A8021-E266-8844-B172-4646A0E29425}"/>
              </a:ext>
            </a:extLst>
          </p:cNvPr>
          <p:cNvSpPr/>
          <p:nvPr/>
        </p:nvSpPr>
        <p:spPr>
          <a:xfrm>
            <a:off x="1907786" y="5750894"/>
            <a:ext cx="437940" cy="369332"/>
          </a:xfrm>
          <a:prstGeom prst="rect">
            <a:avLst/>
          </a:prstGeom>
        </p:spPr>
        <p:txBody>
          <a:bodyPr wrap="none">
            <a:spAutoFit/>
          </a:bodyPr>
          <a:lstStyle/>
          <a:p>
            <a:r>
              <a:rPr lang="pt-BR" sz="1800" b="0" dirty="0">
                <a:solidFill>
                  <a:srgbClr val="FF0000"/>
                </a:solidFill>
                <a:latin typeface="Consolas" panose="020B0609020204030204" pitchFamily="49" charset="0"/>
                <a:cs typeface="Consolas" panose="020B0609020204030204" pitchFamily="49" charset="0"/>
              </a:rPr>
              <a:t>r0</a:t>
            </a:r>
            <a:endParaRPr lang="en-US" sz="1800" b="0" dirty="0"/>
          </a:p>
        </p:txBody>
      </p:sp>
      <p:sp>
        <p:nvSpPr>
          <p:cNvPr id="4" name="TextBox 3">
            <a:extLst>
              <a:ext uri="{FF2B5EF4-FFF2-40B4-BE49-F238E27FC236}">
                <a16:creationId xmlns:a16="http://schemas.microsoft.com/office/drawing/2014/main" id="{A494ADF4-9080-0C42-B7F4-4A6038AB8E20}"/>
              </a:ext>
            </a:extLst>
          </p:cNvPr>
          <p:cNvSpPr txBox="1"/>
          <p:nvPr/>
        </p:nvSpPr>
        <p:spPr>
          <a:xfrm>
            <a:off x="8370598" y="5621534"/>
            <a:ext cx="1883849" cy="261610"/>
          </a:xfrm>
          <a:prstGeom prst="rect">
            <a:avLst/>
          </a:prstGeom>
          <a:noFill/>
        </p:spPr>
        <p:txBody>
          <a:bodyPr wrap="none" rtlCol="0">
            <a:spAutoFit/>
          </a:bodyPr>
          <a:lstStyle/>
          <a:p>
            <a:r>
              <a:rPr lang="en-US" sz="1100" b="0" dirty="0"/>
              <a:t>Assume Little Endian</a:t>
            </a:r>
          </a:p>
        </p:txBody>
      </p:sp>
      <p:sp>
        <p:nvSpPr>
          <p:cNvPr id="19" name="Rectangle 18">
            <a:extLst>
              <a:ext uri="{FF2B5EF4-FFF2-40B4-BE49-F238E27FC236}">
                <a16:creationId xmlns:a16="http://schemas.microsoft.com/office/drawing/2014/main" id="{0AA805BB-E388-2C4A-9DFD-BA2847C485BF}"/>
              </a:ext>
            </a:extLst>
          </p:cNvPr>
          <p:cNvSpPr/>
          <p:nvPr/>
        </p:nvSpPr>
        <p:spPr>
          <a:xfrm>
            <a:off x="2367095" y="4288736"/>
            <a:ext cx="2210862" cy="369332"/>
          </a:xfrm>
          <a:prstGeom prst="rect">
            <a:avLst/>
          </a:prstGeom>
        </p:spPr>
        <p:txBody>
          <a:bodyPr wrap="none">
            <a:spAutoFit/>
          </a:bodyPr>
          <a:lstStyle/>
          <a:p>
            <a:r>
              <a:rPr lang="pt-BR" sz="1800" b="0" dirty="0">
                <a:solidFill>
                  <a:srgbClr val="FF0000"/>
                </a:solidFill>
                <a:latin typeface="Consolas" panose="020B0609020204030204" pitchFamily="49" charset="0"/>
                <a:cs typeface="Consolas" panose="020B0609020204030204" pitchFamily="49" charset="0"/>
              </a:rPr>
              <a:t>r0 = r0 + offset</a:t>
            </a:r>
            <a:endParaRPr lang="en-US" sz="1800" b="0" dirty="0"/>
          </a:p>
        </p:txBody>
      </p:sp>
      <p:sp>
        <p:nvSpPr>
          <p:cNvPr id="11" name="TextBox 10">
            <a:extLst>
              <a:ext uri="{FF2B5EF4-FFF2-40B4-BE49-F238E27FC236}">
                <a16:creationId xmlns:a16="http://schemas.microsoft.com/office/drawing/2014/main" id="{CFB8C58A-AD73-D643-BAF7-B91F99A9F3D9}"/>
              </a:ext>
            </a:extLst>
          </p:cNvPr>
          <p:cNvSpPr txBox="1"/>
          <p:nvPr/>
        </p:nvSpPr>
        <p:spPr>
          <a:xfrm>
            <a:off x="1646996" y="3659585"/>
            <a:ext cx="2367956" cy="646331"/>
          </a:xfrm>
          <a:prstGeom prst="rect">
            <a:avLst/>
          </a:prstGeom>
          <a:noFill/>
        </p:spPr>
        <p:txBody>
          <a:bodyPr wrap="none" rtlCol="0">
            <a:spAutoFit/>
          </a:bodyPr>
          <a:lstStyle/>
          <a:p>
            <a:r>
              <a:rPr lang="en-US" sz="1800" b="0" dirty="0">
                <a:solidFill>
                  <a:srgbClr val="0041FF"/>
                </a:solidFill>
              </a:rPr>
              <a:t>Update </a:t>
            </a:r>
            <a:r>
              <a:rPr lang="en-US" sz="1800" b="0" dirty="0">
                <a:solidFill>
                  <a:srgbClr val="0041FF"/>
                </a:solidFill>
                <a:latin typeface="Consolas" panose="020B0609020204030204" pitchFamily="49" charset="0"/>
                <a:cs typeface="Consolas" panose="020B0609020204030204" pitchFamily="49" charset="0"/>
              </a:rPr>
              <a:t>r0</a:t>
            </a:r>
            <a:r>
              <a:rPr lang="en-US" sz="1800" b="0" dirty="0">
                <a:solidFill>
                  <a:srgbClr val="0041FF"/>
                </a:solidFill>
              </a:rPr>
              <a:t> after </a:t>
            </a:r>
          </a:p>
          <a:p>
            <a:r>
              <a:rPr lang="en-US" sz="1800" b="0" dirty="0">
                <a:solidFill>
                  <a:srgbClr val="0041FF"/>
                </a:solidFill>
              </a:rPr>
              <a:t>reading memory</a:t>
            </a:r>
          </a:p>
        </p:txBody>
      </p:sp>
      <p:sp>
        <p:nvSpPr>
          <p:cNvPr id="6" name="Rectangle 5">
            <a:extLst>
              <a:ext uri="{FF2B5EF4-FFF2-40B4-BE49-F238E27FC236}">
                <a16:creationId xmlns:a16="http://schemas.microsoft.com/office/drawing/2014/main" id="{B0FF900E-78DD-6E33-4212-578631456F98}"/>
              </a:ext>
            </a:extLst>
          </p:cNvPr>
          <p:cNvSpPr/>
          <p:nvPr/>
        </p:nvSpPr>
        <p:spPr>
          <a:xfrm>
            <a:off x="2128752" y="1464242"/>
            <a:ext cx="4275529" cy="400110"/>
          </a:xfrm>
          <a:prstGeom prst="rect">
            <a:avLst/>
          </a:prstGeom>
        </p:spPr>
        <p:txBody>
          <a:bodyPr wrap="none">
            <a:spAutoFit/>
          </a:bodyPr>
          <a:lstStyle/>
          <a:p>
            <a:r>
              <a:rPr lang="pt-BR" sz="2000" dirty="0">
                <a:latin typeface="Consolas" panose="020B0609020204030204" pitchFamily="49" charset="0"/>
                <a:cs typeface="Consolas" panose="020B0609020204030204" pitchFamily="49" charset="0"/>
              </a:rPr>
              <a:t>Post-Index: </a:t>
            </a:r>
            <a:r>
              <a:rPr lang="pt-BR" sz="2000" dirty="0">
                <a:solidFill>
                  <a:srgbClr val="FF0000"/>
                </a:solidFill>
                <a:latin typeface="Consolas" panose="020B0609020204030204" pitchFamily="49" charset="0"/>
                <a:cs typeface="Consolas" panose="020B0609020204030204" pitchFamily="49" charset="0"/>
              </a:rPr>
              <a:t>LDR r1, [r0], #4</a:t>
            </a:r>
          </a:p>
        </p:txBody>
      </p:sp>
      <p:grpSp>
        <p:nvGrpSpPr>
          <p:cNvPr id="13" name="Group 12">
            <a:extLst>
              <a:ext uri="{FF2B5EF4-FFF2-40B4-BE49-F238E27FC236}">
                <a16:creationId xmlns:a16="http://schemas.microsoft.com/office/drawing/2014/main" id="{253474F4-8995-297D-36B2-C81721660AC9}"/>
              </a:ext>
            </a:extLst>
          </p:cNvPr>
          <p:cNvGrpSpPr/>
          <p:nvPr/>
        </p:nvGrpSpPr>
        <p:grpSpPr>
          <a:xfrm>
            <a:off x="5814164" y="1508793"/>
            <a:ext cx="4066900" cy="644251"/>
            <a:chOff x="3995803" y="1508792"/>
            <a:chExt cx="4066900" cy="644251"/>
          </a:xfrm>
        </p:grpSpPr>
        <p:sp>
          <p:nvSpPr>
            <p:cNvPr id="14" name="Rectangle 13">
              <a:extLst>
                <a:ext uri="{FF2B5EF4-FFF2-40B4-BE49-F238E27FC236}">
                  <a16:creationId xmlns:a16="http://schemas.microsoft.com/office/drawing/2014/main" id="{95676BDA-829A-C9C8-12E2-C5FA50EACF46}"/>
                </a:ext>
              </a:extLst>
            </p:cNvPr>
            <p:cNvSpPr/>
            <p:nvPr/>
          </p:nvSpPr>
          <p:spPr>
            <a:xfrm>
              <a:off x="4763402" y="1845266"/>
              <a:ext cx="3299301" cy="307777"/>
            </a:xfrm>
            <a:prstGeom prst="rect">
              <a:avLst/>
            </a:prstGeom>
          </p:spPr>
          <p:txBody>
            <a:bodyPr wrap="none">
              <a:spAutoFit/>
            </a:bodyPr>
            <a:lstStyle/>
            <a:p>
              <a:pPr algn="ctr"/>
              <a:r>
                <a:rPr lang="en-US" i="1" dirty="0">
                  <a:solidFill>
                    <a:srgbClr val="0041FF"/>
                  </a:solidFill>
                </a:rPr>
                <a:t>Offset:</a:t>
              </a:r>
              <a:r>
                <a:rPr lang="en-US" dirty="0"/>
                <a:t> range is -255 to +255</a:t>
              </a:r>
            </a:p>
          </p:txBody>
        </p:sp>
        <p:sp>
          <p:nvSpPr>
            <p:cNvPr id="15" name="Rectangle 14">
              <a:extLst>
                <a:ext uri="{FF2B5EF4-FFF2-40B4-BE49-F238E27FC236}">
                  <a16:creationId xmlns:a16="http://schemas.microsoft.com/office/drawing/2014/main" id="{AB225BDD-D1AC-7DA0-5C81-06155D60F7E7}"/>
                </a:ext>
              </a:extLst>
            </p:cNvPr>
            <p:cNvSpPr/>
            <p:nvPr/>
          </p:nvSpPr>
          <p:spPr>
            <a:xfrm>
              <a:off x="3995803" y="1508792"/>
              <a:ext cx="338202" cy="301220"/>
            </a:xfrm>
            <a:prstGeom prst="rect">
              <a:avLst/>
            </a:prstGeom>
            <a:noFill/>
            <a:ln w="28575">
              <a:solidFill>
                <a:srgbClr val="004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1FF"/>
                </a:solidFill>
              </a:endParaRPr>
            </a:p>
          </p:txBody>
        </p:sp>
        <p:cxnSp>
          <p:nvCxnSpPr>
            <p:cNvPr id="16" name="Elbow Connector 4">
              <a:extLst>
                <a:ext uri="{FF2B5EF4-FFF2-40B4-BE49-F238E27FC236}">
                  <a16:creationId xmlns:a16="http://schemas.microsoft.com/office/drawing/2014/main" id="{92ABC33E-E3F3-77B7-AA45-461512D7CB9F}"/>
                </a:ext>
              </a:extLst>
            </p:cNvPr>
            <p:cNvCxnSpPr>
              <a:stCxn id="15" idx="2"/>
              <a:endCxn id="14" idx="1"/>
            </p:cNvCxnSpPr>
            <p:nvPr/>
          </p:nvCxnSpPr>
          <p:spPr>
            <a:xfrm rot="16200000" flipH="1">
              <a:off x="4369582" y="1605334"/>
              <a:ext cx="189143" cy="598498"/>
            </a:xfrm>
            <a:prstGeom prst="bentConnector2">
              <a:avLst/>
            </a:prstGeom>
            <a:ln w="28575">
              <a:solidFill>
                <a:srgbClr val="0041FF"/>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48B7F868-7740-25FA-E31A-8D4DAF1D6E7B}"/>
              </a:ext>
            </a:extLst>
          </p:cNvPr>
          <p:cNvSpPr txBox="1"/>
          <p:nvPr/>
        </p:nvSpPr>
        <p:spPr>
          <a:xfrm>
            <a:off x="2120671" y="1941023"/>
            <a:ext cx="2534668" cy="307777"/>
          </a:xfrm>
          <a:prstGeom prst="rect">
            <a:avLst/>
          </a:prstGeom>
          <a:noFill/>
        </p:spPr>
        <p:txBody>
          <a:bodyPr wrap="none" rtlCol="0">
            <a:spAutoFit/>
          </a:bodyPr>
          <a:lstStyle/>
          <a:p>
            <a:r>
              <a:rPr lang="en-US" dirty="0"/>
              <a:t>Assume: </a:t>
            </a:r>
            <a:r>
              <a:rPr lang="en-US" dirty="0">
                <a:latin typeface="Consolas" panose="020B0609020204030204" pitchFamily="49" charset="0"/>
                <a:cs typeface="Consolas" panose="020B0609020204030204" pitchFamily="49" charset="0"/>
              </a:rPr>
              <a:t>r0 = 0x20008000</a:t>
            </a:r>
          </a:p>
        </p:txBody>
      </p:sp>
    </p:spTree>
    <p:extLst>
      <p:ext uri="{BB962C8B-B14F-4D97-AF65-F5344CB8AC3E}">
        <p14:creationId xmlns:p14="http://schemas.microsoft.com/office/powerpoint/2010/main" val="4207137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Pre-index with Update</a:t>
            </a:r>
          </a:p>
        </p:txBody>
      </p:sp>
      <p:sp>
        <p:nvSpPr>
          <p:cNvPr id="59" name="Slide Number Placeholder 58"/>
          <p:cNvSpPr>
            <a:spLocks noGrp="1"/>
          </p:cNvSpPr>
          <p:nvPr>
            <p:ph type="sldNum" sz="quarter" idx="12"/>
          </p:nvPr>
        </p:nvSpPr>
        <p:spPr/>
        <p:txBody>
          <a:bodyPr/>
          <a:lstStyle/>
          <a:p>
            <a:fld id="{AEE14D4A-FE32-40AF-B06D-E9622816B101}" type="slidenum">
              <a:rPr lang="en-US" smtClean="0"/>
              <a:pPr/>
              <a:t>48</a:t>
            </a:fld>
            <a:endParaRPr lang="en-US"/>
          </a:p>
        </p:txBody>
      </p:sp>
      <p:sp>
        <p:nvSpPr>
          <p:cNvPr id="2" name="Rectangle 1"/>
          <p:cNvSpPr/>
          <p:nvPr/>
        </p:nvSpPr>
        <p:spPr>
          <a:xfrm>
            <a:off x="2128751" y="1464242"/>
            <a:ext cx="5827236" cy="400110"/>
          </a:xfrm>
          <a:prstGeom prst="rect">
            <a:avLst/>
          </a:prstGeom>
        </p:spPr>
        <p:txBody>
          <a:bodyPr wrap="none">
            <a:spAutoFit/>
          </a:bodyPr>
          <a:lstStyle/>
          <a:p>
            <a:r>
              <a:rPr lang="pt-BR" sz="2000" dirty="0" err="1">
                <a:latin typeface="Consolas" panose="020B0609020204030204" pitchFamily="49" charset="0"/>
                <a:cs typeface="Consolas" panose="020B0609020204030204" pitchFamily="49" charset="0"/>
              </a:rPr>
              <a:t>Pre</a:t>
            </a:r>
            <a:r>
              <a:rPr lang="pt-BR" sz="2000" dirty="0">
                <a:latin typeface="Consolas" panose="020B0609020204030204" pitchFamily="49" charset="0"/>
                <a:cs typeface="Consolas" panose="020B0609020204030204" pitchFamily="49" charset="0"/>
              </a:rPr>
              <a:t>-Index </a:t>
            </a:r>
            <a:r>
              <a:rPr lang="pt-BR" sz="2000" dirty="0" err="1">
                <a:latin typeface="Consolas" panose="020B0609020204030204" pitchFamily="49" charset="0"/>
                <a:cs typeface="Consolas" panose="020B0609020204030204" pitchFamily="49" charset="0"/>
              </a:rPr>
              <a:t>with</a:t>
            </a:r>
            <a:r>
              <a:rPr lang="pt-BR" sz="2000" dirty="0">
                <a:latin typeface="Consolas" panose="020B0609020204030204" pitchFamily="49" charset="0"/>
                <a:cs typeface="Consolas" panose="020B0609020204030204" pitchFamily="49" charset="0"/>
              </a:rPr>
              <a:t> Update: </a:t>
            </a:r>
            <a:r>
              <a:rPr lang="pt-BR" sz="2000" dirty="0">
                <a:solidFill>
                  <a:srgbClr val="FF0000"/>
                </a:solidFill>
                <a:latin typeface="Consolas" panose="020B0609020204030204" pitchFamily="49" charset="0"/>
                <a:cs typeface="Consolas" panose="020B0609020204030204" pitchFamily="49" charset="0"/>
              </a:rPr>
              <a:t>LDR r1, [r0, #4]!</a:t>
            </a:r>
          </a:p>
        </p:txBody>
      </p:sp>
      <p:graphicFrame>
        <p:nvGraphicFramePr>
          <p:cNvPr id="7" name="Table 6">
            <a:extLst>
              <a:ext uri="{FF2B5EF4-FFF2-40B4-BE49-F238E27FC236}">
                <a16:creationId xmlns:a16="http://schemas.microsoft.com/office/drawing/2014/main" id="{69AF6F45-740C-794A-BDDB-984BEB454614}"/>
              </a:ext>
            </a:extLst>
          </p:cNvPr>
          <p:cNvGraphicFramePr>
            <a:graphicFrameLocks noGrp="1"/>
          </p:cNvGraphicFramePr>
          <p:nvPr/>
        </p:nvGraphicFramePr>
        <p:xfrm>
          <a:off x="4754437" y="2531363"/>
          <a:ext cx="2835639" cy="3606800"/>
        </p:xfrm>
        <a:graphic>
          <a:graphicData uri="http://schemas.openxmlformats.org/drawingml/2006/table">
            <a:tbl>
              <a:tblPr firstRow="1" bandRow="1">
                <a:tableStyleId>{5C22544A-7EE6-4342-B048-85BDC9FD1C3A}</a:tableStyleId>
              </a:tblPr>
              <a:tblGrid>
                <a:gridCol w="1514839">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tblGrid>
              <a:tr h="370840">
                <a:tc>
                  <a:txBody>
                    <a:bodyPr/>
                    <a:lstStyle/>
                    <a:p>
                      <a:pPr algn="ctr"/>
                      <a:r>
                        <a:rPr lang="en-US" sz="1800" dirty="0">
                          <a:solidFill>
                            <a:schemeClr val="tx1"/>
                          </a:solidFill>
                        </a:rPr>
                        <a:t>Memory Address</a:t>
                      </a:r>
                    </a:p>
                  </a:txBody>
                  <a:tcPr>
                    <a:noFill/>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0x88</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0x79</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0x6A</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0x5B</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0x4C</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0x3D</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0x2E</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onsolas" panose="020B0609020204030204" pitchFamily="49" charset="0"/>
                          <a:cs typeface="Consolas" panose="020B0609020204030204" pitchFamily="49" charset="0"/>
                        </a:rPr>
                        <a:t>0x20008000</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0x1F</a:t>
                      </a:r>
                    </a:p>
                  </a:txBody>
                  <a:tcPr/>
                </a:tc>
                <a:extLst>
                  <a:ext uri="{0D108BD9-81ED-4DB2-BD59-A6C34878D82A}">
                    <a16:rowId xmlns:a16="http://schemas.microsoft.com/office/drawing/2014/main" val="10008"/>
                  </a:ext>
                </a:extLst>
              </a:tr>
            </a:tbl>
          </a:graphicData>
        </a:graphic>
      </p:graphicFrame>
      <p:sp>
        <p:nvSpPr>
          <p:cNvPr id="8" name="Rectangle 7">
            <a:extLst>
              <a:ext uri="{FF2B5EF4-FFF2-40B4-BE49-F238E27FC236}">
                <a16:creationId xmlns:a16="http://schemas.microsoft.com/office/drawing/2014/main" id="{F338727F-2918-0542-9446-93E1F8754E2E}"/>
              </a:ext>
            </a:extLst>
          </p:cNvPr>
          <p:cNvSpPr/>
          <p:nvPr/>
        </p:nvSpPr>
        <p:spPr>
          <a:xfrm>
            <a:off x="7972150" y="1857792"/>
            <a:ext cx="1887922" cy="523220"/>
          </a:xfrm>
          <a:prstGeom prst="rect">
            <a:avLst/>
          </a:prstGeom>
        </p:spPr>
        <p:txBody>
          <a:bodyPr wrap="square">
            <a:spAutoFit/>
          </a:bodyPr>
          <a:lstStyle/>
          <a:p>
            <a:pPr algn="ctr"/>
            <a:r>
              <a:rPr lang="en-US" i="1" dirty="0">
                <a:solidFill>
                  <a:srgbClr val="0041FF"/>
                </a:solidFill>
              </a:rPr>
              <a:t>Offset:</a:t>
            </a:r>
            <a:r>
              <a:rPr lang="en-US" dirty="0"/>
              <a:t> range is -255 to +255</a:t>
            </a:r>
          </a:p>
        </p:txBody>
      </p:sp>
      <p:sp>
        <p:nvSpPr>
          <p:cNvPr id="3" name="Rectangle 2">
            <a:extLst>
              <a:ext uri="{FF2B5EF4-FFF2-40B4-BE49-F238E27FC236}">
                <a16:creationId xmlns:a16="http://schemas.microsoft.com/office/drawing/2014/main" id="{021AF47E-D628-9F45-9EC5-532F46ACB153}"/>
              </a:ext>
            </a:extLst>
          </p:cNvPr>
          <p:cNvSpPr/>
          <p:nvPr/>
        </p:nvSpPr>
        <p:spPr>
          <a:xfrm>
            <a:off x="7204550" y="1521318"/>
            <a:ext cx="338202" cy="301220"/>
          </a:xfrm>
          <a:prstGeom prst="rect">
            <a:avLst/>
          </a:prstGeom>
          <a:noFill/>
          <a:ln w="28575">
            <a:solidFill>
              <a:srgbClr val="004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1FF"/>
              </a:solidFill>
            </a:endParaRPr>
          </a:p>
        </p:txBody>
      </p:sp>
      <p:cxnSp>
        <p:nvCxnSpPr>
          <p:cNvPr id="5" name="Elbow Connector 4">
            <a:extLst>
              <a:ext uri="{FF2B5EF4-FFF2-40B4-BE49-F238E27FC236}">
                <a16:creationId xmlns:a16="http://schemas.microsoft.com/office/drawing/2014/main" id="{74E9F7E5-7DE7-B34B-84F8-753F416D7A5B}"/>
              </a:ext>
            </a:extLst>
          </p:cNvPr>
          <p:cNvCxnSpPr>
            <a:cxnSpLocks/>
            <a:stCxn id="3" idx="2"/>
            <a:endCxn id="8" idx="1"/>
          </p:cNvCxnSpPr>
          <p:nvPr/>
        </p:nvCxnSpPr>
        <p:spPr>
          <a:xfrm rot="16200000" flipH="1">
            <a:off x="7524468" y="1671721"/>
            <a:ext cx="296864" cy="598499"/>
          </a:xfrm>
          <a:prstGeom prst="bentConnector2">
            <a:avLst/>
          </a:prstGeom>
          <a:ln w="28575">
            <a:solidFill>
              <a:srgbClr val="0041FF"/>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778EF76-2A5F-D447-8089-47D1CDD3C8EE}"/>
              </a:ext>
            </a:extLst>
          </p:cNvPr>
          <p:cNvSpPr txBox="1"/>
          <p:nvPr/>
        </p:nvSpPr>
        <p:spPr>
          <a:xfrm>
            <a:off x="2120671" y="1941023"/>
            <a:ext cx="2534668" cy="307777"/>
          </a:xfrm>
          <a:prstGeom prst="rect">
            <a:avLst/>
          </a:prstGeom>
          <a:noFill/>
        </p:spPr>
        <p:txBody>
          <a:bodyPr wrap="none" rtlCol="0">
            <a:spAutoFit/>
          </a:bodyPr>
          <a:lstStyle/>
          <a:p>
            <a:r>
              <a:rPr lang="en-US" dirty="0"/>
              <a:t>Assume: </a:t>
            </a:r>
            <a:r>
              <a:rPr lang="en-US" dirty="0">
                <a:latin typeface="Consolas" panose="020B0609020204030204" pitchFamily="49" charset="0"/>
                <a:cs typeface="Consolas" panose="020B0609020204030204" pitchFamily="49" charset="0"/>
              </a:rPr>
              <a:t>r0 = 0x20008000</a:t>
            </a:r>
          </a:p>
        </p:txBody>
      </p:sp>
    </p:spTree>
    <p:extLst>
      <p:ext uri="{BB962C8B-B14F-4D97-AF65-F5344CB8AC3E}">
        <p14:creationId xmlns:p14="http://schemas.microsoft.com/office/powerpoint/2010/main" val="3489353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Pre-index</a:t>
            </a:r>
          </a:p>
        </p:txBody>
      </p:sp>
      <p:sp>
        <p:nvSpPr>
          <p:cNvPr id="59" name="Slide Number Placeholder 58"/>
          <p:cNvSpPr>
            <a:spLocks noGrp="1"/>
          </p:cNvSpPr>
          <p:nvPr>
            <p:ph type="sldNum" sz="quarter" idx="12"/>
          </p:nvPr>
        </p:nvSpPr>
        <p:spPr/>
        <p:txBody>
          <a:bodyPr/>
          <a:lstStyle/>
          <a:p>
            <a:fld id="{AEE14D4A-FE32-40AF-B06D-E9622816B101}" type="slidenum">
              <a:rPr lang="en-US" smtClean="0"/>
              <a:pPr/>
              <a:t>49</a:t>
            </a:fld>
            <a:endParaRPr lang="en-US"/>
          </a:p>
        </p:txBody>
      </p:sp>
      <p:graphicFrame>
        <p:nvGraphicFramePr>
          <p:cNvPr id="7" name="Table 6">
            <a:extLst>
              <a:ext uri="{FF2B5EF4-FFF2-40B4-BE49-F238E27FC236}">
                <a16:creationId xmlns:a16="http://schemas.microsoft.com/office/drawing/2014/main" id="{69AF6F45-740C-794A-BDDB-984BEB454614}"/>
              </a:ext>
            </a:extLst>
          </p:cNvPr>
          <p:cNvGraphicFramePr>
            <a:graphicFrameLocks noGrp="1"/>
          </p:cNvGraphicFramePr>
          <p:nvPr/>
        </p:nvGraphicFramePr>
        <p:xfrm>
          <a:off x="4754437" y="2531363"/>
          <a:ext cx="2835639" cy="3606800"/>
        </p:xfrm>
        <a:graphic>
          <a:graphicData uri="http://schemas.openxmlformats.org/drawingml/2006/table">
            <a:tbl>
              <a:tblPr firstRow="1" bandRow="1">
                <a:tableStyleId>{5C22544A-7EE6-4342-B048-85BDC9FD1C3A}</a:tableStyleId>
              </a:tblPr>
              <a:tblGrid>
                <a:gridCol w="1514839">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tblGrid>
              <a:tr h="370840">
                <a:tc>
                  <a:txBody>
                    <a:bodyPr/>
                    <a:lstStyle/>
                    <a:p>
                      <a:pPr algn="ctr"/>
                      <a:r>
                        <a:rPr lang="en-US" sz="1800" dirty="0">
                          <a:solidFill>
                            <a:schemeClr val="tx1"/>
                          </a:solidFill>
                        </a:rPr>
                        <a:t>Memory Address</a:t>
                      </a:r>
                    </a:p>
                  </a:txBody>
                  <a:tcPr>
                    <a:noFill/>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rgbClr val="FF0000"/>
                          </a:solidFill>
                          <a:latin typeface="Consolas" panose="020B0609020204030204" pitchFamily="49" charset="0"/>
                          <a:cs typeface="Consolas" panose="020B0609020204030204" pitchFamily="49" charset="0"/>
                        </a:rPr>
                        <a:t>0x88</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rgbClr val="FF0000"/>
                          </a:solidFill>
                          <a:latin typeface="Consolas" panose="020B0609020204030204" pitchFamily="49" charset="0"/>
                          <a:cs typeface="Consolas" panose="020B0609020204030204" pitchFamily="49" charset="0"/>
                        </a:rPr>
                        <a:t>0x79</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rgbClr val="FF0000"/>
                          </a:solidFill>
                          <a:latin typeface="Consolas" panose="020B0609020204030204" pitchFamily="49" charset="0"/>
                          <a:cs typeface="Consolas" panose="020B0609020204030204" pitchFamily="49" charset="0"/>
                        </a:rPr>
                        <a:t>0x6A</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rgbClr val="FF0000"/>
                          </a:solidFill>
                          <a:latin typeface="Consolas" panose="020B0609020204030204" pitchFamily="49" charset="0"/>
                          <a:cs typeface="Consolas" panose="020B0609020204030204" pitchFamily="49" charset="0"/>
                        </a:rPr>
                        <a:t>0x5B</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0x4C</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0x3D</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0x2E</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rgbClr val="FF0000"/>
                          </a:solidFill>
                          <a:latin typeface="Consolas" panose="020B0609020204030204" pitchFamily="49" charset="0"/>
                          <a:cs typeface="Consolas" panose="020B0609020204030204" pitchFamily="49" charset="0"/>
                        </a:rPr>
                        <a:t>0x20008000</a:t>
                      </a:r>
                      <a:endParaRPr lang="en-US" sz="1800" dirty="0">
                        <a:solidFill>
                          <a:srgbClr val="FF0000"/>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0x1F</a:t>
                      </a:r>
                    </a:p>
                  </a:txBody>
                  <a:tcPr/>
                </a:tc>
                <a:extLst>
                  <a:ext uri="{0D108BD9-81ED-4DB2-BD59-A6C34878D82A}">
                    <a16:rowId xmlns:a16="http://schemas.microsoft.com/office/drawing/2014/main" val="10008"/>
                  </a:ext>
                </a:extLst>
              </a:tr>
            </a:tbl>
          </a:graphicData>
        </a:graphic>
      </p:graphicFrame>
      <p:sp>
        <p:nvSpPr>
          <p:cNvPr id="10" name="TextBox 9">
            <a:extLst>
              <a:ext uri="{FF2B5EF4-FFF2-40B4-BE49-F238E27FC236}">
                <a16:creationId xmlns:a16="http://schemas.microsoft.com/office/drawing/2014/main" id="{23DEEA26-5EB9-F847-B237-930B4EDB431D}"/>
              </a:ext>
            </a:extLst>
          </p:cNvPr>
          <p:cNvSpPr txBox="1"/>
          <p:nvPr/>
        </p:nvSpPr>
        <p:spPr>
          <a:xfrm>
            <a:off x="2367095" y="5750894"/>
            <a:ext cx="1451038" cy="369332"/>
          </a:xfrm>
          <a:prstGeom prst="rect">
            <a:avLst/>
          </a:prstGeom>
          <a:noFill/>
          <a:ln>
            <a:solidFill>
              <a:schemeClr val="tx1"/>
            </a:solidFill>
          </a:ln>
        </p:spPr>
        <p:txBody>
          <a:bodyPr wrap="none" rtlCol="0">
            <a:spAutoFit/>
          </a:bodyPr>
          <a:lstStyle/>
          <a:p>
            <a:r>
              <a:rPr lang="en-US" sz="1800" b="0" dirty="0">
                <a:solidFill>
                  <a:srgbClr val="FF0000"/>
                </a:solidFill>
                <a:latin typeface="Consolas" panose="020B0609020204030204" pitchFamily="49" charset="0"/>
                <a:cs typeface="Consolas" panose="020B0609020204030204" pitchFamily="49" charset="0"/>
              </a:rPr>
              <a:t>0x20008000</a:t>
            </a:r>
          </a:p>
        </p:txBody>
      </p:sp>
      <p:cxnSp>
        <p:nvCxnSpPr>
          <p:cNvPr id="12" name="Straight Arrow Connector 11">
            <a:extLst>
              <a:ext uri="{FF2B5EF4-FFF2-40B4-BE49-F238E27FC236}">
                <a16:creationId xmlns:a16="http://schemas.microsoft.com/office/drawing/2014/main" id="{0502911A-6065-EB48-B25B-538A015EA9B9}"/>
              </a:ext>
            </a:extLst>
          </p:cNvPr>
          <p:cNvCxnSpPr>
            <a:stCxn id="10" idx="3"/>
          </p:cNvCxnSpPr>
          <p:nvPr/>
        </p:nvCxnSpPr>
        <p:spPr>
          <a:xfrm>
            <a:off x="3818134" y="5935560"/>
            <a:ext cx="93630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73B136-FFCD-CF49-92A1-E8AC027BF447}"/>
              </a:ext>
            </a:extLst>
          </p:cNvPr>
          <p:cNvCxnSpPr>
            <a:cxnSpLocks/>
          </p:cNvCxnSpPr>
          <p:nvPr/>
        </p:nvCxnSpPr>
        <p:spPr>
          <a:xfrm flipV="1">
            <a:off x="4286284" y="4459578"/>
            <a:ext cx="0" cy="1475983"/>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51C1302-A4C2-A64B-B005-B1AC33AA938A}"/>
              </a:ext>
            </a:extLst>
          </p:cNvPr>
          <p:cNvCxnSpPr>
            <a:cxnSpLocks/>
          </p:cNvCxnSpPr>
          <p:nvPr/>
        </p:nvCxnSpPr>
        <p:spPr>
          <a:xfrm>
            <a:off x="4273758" y="4459577"/>
            <a:ext cx="5328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D1DABC5A-6359-7041-BE48-A6DD55284C97}"/>
              </a:ext>
            </a:extLst>
          </p:cNvPr>
          <p:cNvSpPr/>
          <p:nvPr/>
        </p:nvSpPr>
        <p:spPr>
          <a:xfrm>
            <a:off x="7665606" y="3192110"/>
            <a:ext cx="392621" cy="1446756"/>
          </a:xfrm>
          <a:prstGeom prst="rightBrace">
            <a:avLst>
              <a:gd name="adj1" fmla="val 33856"/>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D5E3151C-526D-504F-931F-1159C83A3E15}"/>
              </a:ext>
            </a:extLst>
          </p:cNvPr>
          <p:cNvCxnSpPr>
            <a:cxnSpLocks/>
          </p:cNvCxnSpPr>
          <p:nvPr/>
        </p:nvCxnSpPr>
        <p:spPr>
          <a:xfrm>
            <a:off x="8058226" y="3923045"/>
            <a:ext cx="5328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9A1AC55-1EE6-B04D-8CC4-1F6B232E4940}"/>
              </a:ext>
            </a:extLst>
          </p:cNvPr>
          <p:cNvSpPr txBox="1"/>
          <p:nvPr/>
        </p:nvSpPr>
        <p:spPr>
          <a:xfrm>
            <a:off x="8591096" y="3725853"/>
            <a:ext cx="1451038" cy="369332"/>
          </a:xfrm>
          <a:prstGeom prst="rect">
            <a:avLst/>
          </a:prstGeom>
          <a:noFill/>
          <a:ln>
            <a:solidFill>
              <a:schemeClr val="tx1"/>
            </a:solidFill>
          </a:ln>
        </p:spPr>
        <p:txBody>
          <a:bodyPr wrap="none" rtlCol="0">
            <a:spAutoFit/>
          </a:bodyPr>
          <a:lstStyle/>
          <a:p>
            <a:r>
              <a:rPr lang="en-US" sz="1800" b="0" dirty="0">
                <a:solidFill>
                  <a:srgbClr val="FF0000"/>
                </a:solidFill>
                <a:latin typeface="Consolas" panose="020B0609020204030204" pitchFamily="49" charset="0"/>
                <a:cs typeface="Consolas" panose="020B0609020204030204" pitchFamily="49" charset="0"/>
              </a:rPr>
              <a:t>0x88796A5B</a:t>
            </a:r>
          </a:p>
        </p:txBody>
      </p:sp>
      <p:sp>
        <p:nvSpPr>
          <p:cNvPr id="21" name="Rectangle 20">
            <a:extLst>
              <a:ext uri="{FF2B5EF4-FFF2-40B4-BE49-F238E27FC236}">
                <a16:creationId xmlns:a16="http://schemas.microsoft.com/office/drawing/2014/main" id="{8C11918A-F54C-C846-B82F-0B15075C3E82}"/>
              </a:ext>
            </a:extLst>
          </p:cNvPr>
          <p:cNvSpPr/>
          <p:nvPr/>
        </p:nvSpPr>
        <p:spPr>
          <a:xfrm>
            <a:off x="9097645" y="3356521"/>
            <a:ext cx="437940" cy="369332"/>
          </a:xfrm>
          <a:prstGeom prst="rect">
            <a:avLst/>
          </a:prstGeom>
        </p:spPr>
        <p:txBody>
          <a:bodyPr wrap="none">
            <a:spAutoFit/>
          </a:bodyPr>
          <a:lstStyle/>
          <a:p>
            <a:r>
              <a:rPr lang="pt-BR" sz="1800" b="0" dirty="0">
                <a:solidFill>
                  <a:srgbClr val="FF0000"/>
                </a:solidFill>
                <a:latin typeface="Consolas" panose="020B0609020204030204" pitchFamily="49" charset="0"/>
                <a:cs typeface="Consolas" panose="020B0609020204030204" pitchFamily="49" charset="0"/>
              </a:rPr>
              <a:t>r1</a:t>
            </a:r>
            <a:endParaRPr lang="en-US" sz="1800" b="0" dirty="0"/>
          </a:p>
        </p:txBody>
      </p:sp>
      <p:sp>
        <p:nvSpPr>
          <p:cNvPr id="27" name="Rectangle 26">
            <a:extLst>
              <a:ext uri="{FF2B5EF4-FFF2-40B4-BE49-F238E27FC236}">
                <a16:creationId xmlns:a16="http://schemas.microsoft.com/office/drawing/2014/main" id="{DE9A8021-E266-8844-B172-4646A0E29425}"/>
              </a:ext>
            </a:extLst>
          </p:cNvPr>
          <p:cNvSpPr/>
          <p:nvPr/>
        </p:nvSpPr>
        <p:spPr>
          <a:xfrm>
            <a:off x="1907786" y="5750894"/>
            <a:ext cx="437940" cy="369332"/>
          </a:xfrm>
          <a:prstGeom prst="rect">
            <a:avLst/>
          </a:prstGeom>
        </p:spPr>
        <p:txBody>
          <a:bodyPr wrap="none">
            <a:spAutoFit/>
          </a:bodyPr>
          <a:lstStyle/>
          <a:p>
            <a:r>
              <a:rPr lang="pt-BR" sz="1800" b="0" dirty="0">
                <a:solidFill>
                  <a:srgbClr val="FF0000"/>
                </a:solidFill>
                <a:latin typeface="Consolas" panose="020B0609020204030204" pitchFamily="49" charset="0"/>
                <a:cs typeface="Consolas" panose="020B0609020204030204" pitchFamily="49" charset="0"/>
              </a:rPr>
              <a:t>r0</a:t>
            </a:r>
            <a:endParaRPr lang="en-US" sz="1800" b="0" dirty="0"/>
          </a:p>
        </p:txBody>
      </p:sp>
      <p:sp>
        <p:nvSpPr>
          <p:cNvPr id="29" name="Rectangle 28">
            <a:extLst>
              <a:ext uri="{FF2B5EF4-FFF2-40B4-BE49-F238E27FC236}">
                <a16:creationId xmlns:a16="http://schemas.microsoft.com/office/drawing/2014/main" id="{C885274B-8AA8-8E45-9261-93E08764DE5D}"/>
              </a:ext>
            </a:extLst>
          </p:cNvPr>
          <p:cNvSpPr/>
          <p:nvPr/>
        </p:nvSpPr>
        <p:spPr>
          <a:xfrm>
            <a:off x="2696082" y="4270979"/>
            <a:ext cx="1577676" cy="369332"/>
          </a:xfrm>
          <a:prstGeom prst="rect">
            <a:avLst/>
          </a:prstGeom>
        </p:spPr>
        <p:txBody>
          <a:bodyPr wrap="none">
            <a:spAutoFit/>
          </a:bodyPr>
          <a:lstStyle/>
          <a:p>
            <a:r>
              <a:rPr lang="pt-BR" sz="1800" b="0" dirty="0">
                <a:solidFill>
                  <a:srgbClr val="FF0000"/>
                </a:solidFill>
                <a:latin typeface="Consolas" panose="020B0609020204030204" pitchFamily="49" charset="0"/>
                <a:cs typeface="Consolas" panose="020B0609020204030204" pitchFamily="49" charset="0"/>
              </a:rPr>
              <a:t>r0 + offset</a:t>
            </a:r>
            <a:endParaRPr lang="en-US" sz="1800" b="0" dirty="0"/>
          </a:p>
        </p:txBody>
      </p:sp>
      <p:sp>
        <p:nvSpPr>
          <p:cNvPr id="22" name="Rectangle 21">
            <a:extLst>
              <a:ext uri="{FF2B5EF4-FFF2-40B4-BE49-F238E27FC236}">
                <a16:creationId xmlns:a16="http://schemas.microsoft.com/office/drawing/2014/main" id="{7D598B28-76A5-E646-9DF4-F2F7BCD050FC}"/>
              </a:ext>
            </a:extLst>
          </p:cNvPr>
          <p:cNvSpPr/>
          <p:nvPr/>
        </p:nvSpPr>
        <p:spPr>
          <a:xfrm>
            <a:off x="4781758" y="4288072"/>
            <a:ext cx="1451039" cy="369332"/>
          </a:xfrm>
          <a:prstGeom prst="rect">
            <a:avLst/>
          </a:prstGeom>
          <a:solidFill>
            <a:schemeClr val="bg1"/>
          </a:solidFill>
        </p:spPr>
        <p:txBody>
          <a:bodyPr wrap="square">
            <a:spAutoFit/>
          </a:bodyPr>
          <a:lstStyle/>
          <a:p>
            <a:pPr algn="ctr" eaLnBrk="1" fontAlgn="auto" hangingPunct="1">
              <a:spcBef>
                <a:spcPts val="0"/>
              </a:spcBef>
              <a:spcAft>
                <a:spcPts val="0"/>
              </a:spcAft>
              <a:defRPr/>
            </a:pPr>
            <a:r>
              <a:rPr lang="en-US" sz="1800" b="0" dirty="0">
                <a:solidFill>
                  <a:srgbClr val="FF0000"/>
                </a:solidFill>
                <a:latin typeface="Consolas" panose="020B0609020204030204" pitchFamily="49" charset="0"/>
                <a:cs typeface="Consolas" panose="020B0609020204030204" pitchFamily="49" charset="0"/>
              </a:rPr>
              <a:t>0x20008004</a:t>
            </a:r>
          </a:p>
        </p:txBody>
      </p:sp>
      <p:sp>
        <p:nvSpPr>
          <p:cNvPr id="4" name="TextBox 3">
            <a:extLst>
              <a:ext uri="{FF2B5EF4-FFF2-40B4-BE49-F238E27FC236}">
                <a16:creationId xmlns:a16="http://schemas.microsoft.com/office/drawing/2014/main" id="{A494ADF4-9080-0C42-B7F4-4A6038AB8E20}"/>
              </a:ext>
            </a:extLst>
          </p:cNvPr>
          <p:cNvSpPr txBox="1"/>
          <p:nvPr/>
        </p:nvSpPr>
        <p:spPr>
          <a:xfrm>
            <a:off x="8374691" y="4140174"/>
            <a:ext cx="1883849" cy="261610"/>
          </a:xfrm>
          <a:prstGeom prst="rect">
            <a:avLst/>
          </a:prstGeom>
          <a:noFill/>
        </p:spPr>
        <p:txBody>
          <a:bodyPr wrap="none" rtlCol="0">
            <a:spAutoFit/>
          </a:bodyPr>
          <a:lstStyle/>
          <a:p>
            <a:r>
              <a:rPr lang="en-US" sz="1100" b="0" dirty="0"/>
              <a:t>Assume Little Endian</a:t>
            </a:r>
          </a:p>
        </p:txBody>
      </p:sp>
      <p:sp>
        <p:nvSpPr>
          <p:cNvPr id="23" name="Rectangle 22">
            <a:extLst>
              <a:ext uri="{FF2B5EF4-FFF2-40B4-BE49-F238E27FC236}">
                <a16:creationId xmlns:a16="http://schemas.microsoft.com/office/drawing/2014/main" id="{57A1E071-C691-C147-8AC0-066920073DA1}"/>
              </a:ext>
            </a:extLst>
          </p:cNvPr>
          <p:cNvSpPr/>
          <p:nvPr/>
        </p:nvSpPr>
        <p:spPr>
          <a:xfrm>
            <a:off x="2128751" y="1464242"/>
            <a:ext cx="5827236" cy="400110"/>
          </a:xfrm>
          <a:prstGeom prst="rect">
            <a:avLst/>
          </a:prstGeom>
        </p:spPr>
        <p:txBody>
          <a:bodyPr wrap="none">
            <a:spAutoFit/>
          </a:bodyPr>
          <a:lstStyle/>
          <a:p>
            <a:r>
              <a:rPr lang="pt-BR" sz="2000" dirty="0" err="1">
                <a:latin typeface="Consolas" panose="020B0609020204030204" pitchFamily="49" charset="0"/>
                <a:cs typeface="Consolas" panose="020B0609020204030204" pitchFamily="49" charset="0"/>
              </a:rPr>
              <a:t>Pre</a:t>
            </a:r>
            <a:r>
              <a:rPr lang="pt-BR" sz="2000" dirty="0">
                <a:latin typeface="Consolas" panose="020B0609020204030204" pitchFamily="49" charset="0"/>
                <a:cs typeface="Consolas" panose="020B0609020204030204" pitchFamily="49" charset="0"/>
              </a:rPr>
              <a:t>-Index </a:t>
            </a:r>
            <a:r>
              <a:rPr lang="pt-BR" sz="2000" dirty="0" err="1">
                <a:latin typeface="Consolas" panose="020B0609020204030204" pitchFamily="49" charset="0"/>
                <a:cs typeface="Consolas" panose="020B0609020204030204" pitchFamily="49" charset="0"/>
              </a:rPr>
              <a:t>with</a:t>
            </a:r>
            <a:r>
              <a:rPr lang="pt-BR" sz="2000" dirty="0">
                <a:latin typeface="Consolas" panose="020B0609020204030204" pitchFamily="49" charset="0"/>
                <a:cs typeface="Consolas" panose="020B0609020204030204" pitchFamily="49" charset="0"/>
              </a:rPr>
              <a:t> Update: </a:t>
            </a:r>
            <a:r>
              <a:rPr lang="pt-BR" sz="2000" dirty="0">
                <a:solidFill>
                  <a:srgbClr val="FF0000"/>
                </a:solidFill>
                <a:latin typeface="Consolas" panose="020B0609020204030204" pitchFamily="49" charset="0"/>
                <a:cs typeface="Consolas" panose="020B0609020204030204" pitchFamily="49" charset="0"/>
              </a:rPr>
              <a:t>LDR r1, [r0, #4]!</a:t>
            </a:r>
          </a:p>
        </p:txBody>
      </p:sp>
      <p:sp>
        <p:nvSpPr>
          <p:cNvPr id="26" name="Rectangle 25">
            <a:extLst>
              <a:ext uri="{FF2B5EF4-FFF2-40B4-BE49-F238E27FC236}">
                <a16:creationId xmlns:a16="http://schemas.microsoft.com/office/drawing/2014/main" id="{3BDFEE11-524E-004B-A43F-1FBBE0102679}"/>
              </a:ext>
            </a:extLst>
          </p:cNvPr>
          <p:cNvSpPr/>
          <p:nvPr/>
        </p:nvSpPr>
        <p:spPr>
          <a:xfrm>
            <a:off x="7972150" y="1857792"/>
            <a:ext cx="1887922" cy="523220"/>
          </a:xfrm>
          <a:prstGeom prst="rect">
            <a:avLst/>
          </a:prstGeom>
        </p:spPr>
        <p:txBody>
          <a:bodyPr wrap="square">
            <a:spAutoFit/>
          </a:bodyPr>
          <a:lstStyle/>
          <a:p>
            <a:pPr algn="ctr"/>
            <a:r>
              <a:rPr lang="en-US" i="1" dirty="0">
                <a:solidFill>
                  <a:srgbClr val="0041FF"/>
                </a:solidFill>
              </a:rPr>
              <a:t>Offset:</a:t>
            </a:r>
            <a:r>
              <a:rPr lang="en-US" dirty="0"/>
              <a:t> range is -255 to +255</a:t>
            </a:r>
          </a:p>
        </p:txBody>
      </p:sp>
      <p:sp>
        <p:nvSpPr>
          <p:cNvPr id="30" name="Rectangle 29">
            <a:extLst>
              <a:ext uri="{FF2B5EF4-FFF2-40B4-BE49-F238E27FC236}">
                <a16:creationId xmlns:a16="http://schemas.microsoft.com/office/drawing/2014/main" id="{4525B777-4BD4-EC4A-BFF2-4C428C6320E2}"/>
              </a:ext>
            </a:extLst>
          </p:cNvPr>
          <p:cNvSpPr/>
          <p:nvPr/>
        </p:nvSpPr>
        <p:spPr>
          <a:xfrm>
            <a:off x="7204550" y="1521318"/>
            <a:ext cx="338202" cy="301220"/>
          </a:xfrm>
          <a:prstGeom prst="rect">
            <a:avLst/>
          </a:prstGeom>
          <a:noFill/>
          <a:ln w="28575">
            <a:solidFill>
              <a:srgbClr val="004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1FF"/>
              </a:solidFill>
            </a:endParaRPr>
          </a:p>
        </p:txBody>
      </p:sp>
      <p:cxnSp>
        <p:nvCxnSpPr>
          <p:cNvPr id="31" name="Elbow Connector 30">
            <a:extLst>
              <a:ext uri="{FF2B5EF4-FFF2-40B4-BE49-F238E27FC236}">
                <a16:creationId xmlns:a16="http://schemas.microsoft.com/office/drawing/2014/main" id="{44743DF1-4F0F-C64D-ABE7-FCB380612C4C}"/>
              </a:ext>
            </a:extLst>
          </p:cNvPr>
          <p:cNvCxnSpPr>
            <a:cxnSpLocks/>
            <a:stCxn id="30" idx="2"/>
            <a:endCxn id="26" idx="1"/>
          </p:cNvCxnSpPr>
          <p:nvPr/>
        </p:nvCxnSpPr>
        <p:spPr>
          <a:xfrm rot="16200000" flipH="1">
            <a:off x="7524468" y="1671721"/>
            <a:ext cx="296864" cy="598499"/>
          </a:xfrm>
          <a:prstGeom prst="bentConnector2">
            <a:avLst/>
          </a:prstGeom>
          <a:ln w="28575">
            <a:solidFill>
              <a:srgbClr val="0041FF"/>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E764B86-B462-AB4D-908C-DFC0E66A9474}"/>
              </a:ext>
            </a:extLst>
          </p:cNvPr>
          <p:cNvSpPr txBox="1"/>
          <p:nvPr/>
        </p:nvSpPr>
        <p:spPr>
          <a:xfrm>
            <a:off x="2120671" y="1941023"/>
            <a:ext cx="2534668" cy="307777"/>
          </a:xfrm>
          <a:prstGeom prst="rect">
            <a:avLst/>
          </a:prstGeom>
          <a:noFill/>
        </p:spPr>
        <p:txBody>
          <a:bodyPr wrap="none" rtlCol="0">
            <a:spAutoFit/>
          </a:bodyPr>
          <a:lstStyle/>
          <a:p>
            <a:r>
              <a:rPr lang="en-US" dirty="0"/>
              <a:t>Assume: </a:t>
            </a:r>
            <a:r>
              <a:rPr lang="en-US" dirty="0">
                <a:latin typeface="Consolas" panose="020B0609020204030204" pitchFamily="49" charset="0"/>
                <a:cs typeface="Consolas" panose="020B0609020204030204" pitchFamily="49" charset="0"/>
              </a:rPr>
              <a:t>r0 = 0x20008000</a:t>
            </a:r>
          </a:p>
        </p:txBody>
      </p:sp>
    </p:spTree>
    <p:extLst>
      <p:ext uri="{BB962C8B-B14F-4D97-AF65-F5344CB8AC3E}">
        <p14:creationId xmlns:p14="http://schemas.microsoft.com/office/powerpoint/2010/main" val="688032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View of Memory</a:t>
            </a:r>
          </a:p>
        </p:txBody>
      </p:sp>
      <p:sp>
        <p:nvSpPr>
          <p:cNvPr id="3" name="Content Placeholder 2"/>
          <p:cNvSpPr>
            <a:spLocks noGrp="1"/>
          </p:cNvSpPr>
          <p:nvPr>
            <p:ph sz="quarter" idx="1"/>
          </p:nvPr>
        </p:nvSpPr>
        <p:spPr>
          <a:xfrm>
            <a:off x="609600" y="1219200"/>
            <a:ext cx="6705600" cy="4937760"/>
          </a:xfrm>
        </p:spPr>
        <p:txBody>
          <a:bodyPr>
            <a:normAutofit/>
          </a:bodyPr>
          <a:lstStyle/>
          <a:p>
            <a:r>
              <a:rPr lang="en-US" sz="1800" dirty="0"/>
              <a:t>When we refer to memory locations by address, we can only do so in units of bytes, halfwords or words</a:t>
            </a:r>
          </a:p>
          <a:p>
            <a:r>
              <a:rPr lang="en-US" sz="2000" dirty="0"/>
              <a:t>Words</a:t>
            </a:r>
          </a:p>
          <a:p>
            <a:pPr lvl="1"/>
            <a:r>
              <a:rPr lang="en-US" sz="2000" b="1" dirty="0">
                <a:latin typeface="Consolas" panose="020B0609020204030204" pitchFamily="49" charset="0"/>
                <a:cs typeface="Consolas" panose="020B0609020204030204" pitchFamily="49" charset="0"/>
              </a:rPr>
              <a:t>32</a:t>
            </a:r>
            <a:r>
              <a:rPr lang="en-US" sz="2000" dirty="0"/>
              <a:t> bits = </a:t>
            </a:r>
            <a:r>
              <a:rPr lang="en-US" sz="2000" b="1" dirty="0">
                <a:latin typeface="Consolas" panose="020B0609020204030204" pitchFamily="49" charset="0"/>
                <a:cs typeface="Consolas" panose="020B0609020204030204" pitchFamily="49" charset="0"/>
              </a:rPr>
              <a:t>4</a:t>
            </a:r>
            <a:r>
              <a:rPr lang="en-US" sz="2000" dirty="0"/>
              <a:t> bytes = </a:t>
            </a:r>
            <a:r>
              <a:rPr lang="en-US" sz="2000" b="1" dirty="0">
                <a:latin typeface="Consolas" panose="020B0609020204030204" pitchFamily="49" charset="0"/>
                <a:cs typeface="Consolas" panose="020B0609020204030204" pitchFamily="49" charset="0"/>
              </a:rPr>
              <a:t>1</a:t>
            </a:r>
            <a:r>
              <a:rPr lang="en-US" sz="2000" dirty="0"/>
              <a:t> </a:t>
            </a:r>
            <a:r>
              <a:rPr lang="en-US" sz="2000" dirty="0">
                <a:solidFill>
                  <a:srgbClr val="1F497D"/>
                </a:solidFill>
              </a:rPr>
              <a:t>word = </a:t>
            </a:r>
            <a:r>
              <a:rPr lang="en-US" sz="2000" b="1" dirty="0">
                <a:solidFill>
                  <a:srgbClr val="1F497D"/>
                </a:solidFill>
                <a:latin typeface="Consolas" panose="020B0609020204030204" pitchFamily="49" charset="0"/>
                <a:cs typeface="Consolas" panose="020B0609020204030204" pitchFamily="49" charset="0"/>
              </a:rPr>
              <a:t>2</a:t>
            </a:r>
            <a:r>
              <a:rPr lang="en-US" sz="2000" dirty="0">
                <a:solidFill>
                  <a:srgbClr val="1F497D"/>
                </a:solidFill>
              </a:rPr>
              <a:t> halfwords</a:t>
            </a:r>
          </a:p>
          <a:p>
            <a:pPr lvl="1"/>
            <a:r>
              <a:rPr lang="en-US" sz="2000" dirty="0">
                <a:solidFill>
                  <a:schemeClr val="bg2">
                    <a:lumMod val="75000"/>
                  </a:schemeClr>
                </a:solidFill>
              </a:rPr>
              <a:t>Memory address of a word is the lowest address of all four bytes in that word.</a:t>
            </a:r>
            <a:endParaRPr lang="en-US" sz="2000" dirty="0"/>
          </a:p>
          <a:p>
            <a:pPr lvl="1"/>
            <a:endParaRPr lang="en-US" sz="2000" b="1" dirty="0">
              <a:solidFill>
                <a:schemeClr val="accent2"/>
              </a:solidFill>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5</a:t>
            </a:fld>
            <a:endParaRPr kumimoji="0" lang="en-US" dirty="0"/>
          </a:p>
        </p:txBody>
      </p:sp>
      <p:grpSp>
        <p:nvGrpSpPr>
          <p:cNvPr id="13" name="Group 42"/>
          <p:cNvGrpSpPr/>
          <p:nvPr/>
        </p:nvGrpSpPr>
        <p:grpSpPr>
          <a:xfrm>
            <a:off x="7467600" y="1307069"/>
            <a:ext cx="2690286" cy="4803577"/>
            <a:chOff x="5943600" y="1307068"/>
            <a:chExt cx="2690286" cy="4803577"/>
          </a:xfrm>
        </p:grpSpPr>
        <p:sp>
          <p:nvSpPr>
            <p:cNvPr id="5" name="Rectangle 4"/>
            <p:cNvSpPr/>
            <p:nvPr/>
          </p:nvSpPr>
          <p:spPr>
            <a:xfrm>
              <a:off x="7342456" y="26903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01110010</a:t>
              </a:r>
              <a:endParaRPr lang="pl-PL" dirty="0">
                <a:latin typeface="Consolas" panose="020B0609020204030204" pitchFamily="49" charset="0"/>
                <a:cs typeface="Consolas" panose="020B0609020204030204" pitchFamily="49" charset="0"/>
              </a:endParaRPr>
            </a:p>
          </p:txBody>
        </p:sp>
        <p:sp>
          <p:nvSpPr>
            <p:cNvPr id="6" name="Rectangle 5"/>
            <p:cNvSpPr/>
            <p:nvPr/>
          </p:nvSpPr>
          <p:spPr>
            <a:xfrm>
              <a:off x="7344136" y="30592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00100101</a:t>
              </a:r>
              <a:endParaRPr lang="pl-PL" dirty="0">
                <a:latin typeface="Consolas" panose="020B0609020204030204" pitchFamily="49" charset="0"/>
                <a:cs typeface="Consolas" panose="020B0609020204030204" pitchFamily="49" charset="0"/>
              </a:endParaRPr>
            </a:p>
          </p:txBody>
        </p:sp>
        <p:sp>
          <p:nvSpPr>
            <p:cNvPr id="7" name="Rectangle 6"/>
            <p:cNvSpPr/>
            <p:nvPr/>
          </p:nvSpPr>
          <p:spPr>
            <a:xfrm>
              <a:off x="7343951" y="34269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11100010</a:t>
              </a:r>
              <a:endParaRPr lang="pl-PL" dirty="0">
                <a:latin typeface="Consolas" panose="020B0609020204030204" pitchFamily="49" charset="0"/>
                <a:cs typeface="Consolas" panose="020B0609020204030204" pitchFamily="49" charset="0"/>
              </a:endParaRPr>
            </a:p>
          </p:txBody>
        </p:sp>
        <p:sp>
          <p:nvSpPr>
            <p:cNvPr id="8" name="Rectangle 7"/>
            <p:cNvSpPr/>
            <p:nvPr/>
          </p:nvSpPr>
          <p:spPr>
            <a:xfrm>
              <a:off x="7342456" y="37958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solidFill>
                    <a:srgbClr val="000000"/>
                  </a:solidFill>
                  <a:latin typeface="Consolas" panose="020B0609020204030204" pitchFamily="49" charset="0"/>
                  <a:cs typeface="Consolas" panose="020B0609020204030204" pitchFamily="49" charset="0"/>
                </a:rPr>
                <a:t>10000100</a:t>
              </a:r>
              <a:endParaRPr lang="pl-PL" dirty="0">
                <a:solidFill>
                  <a:srgbClr val="000000"/>
                </a:solidFill>
                <a:latin typeface="Consolas" panose="020B0609020204030204" pitchFamily="49" charset="0"/>
                <a:cs typeface="Consolas" panose="020B0609020204030204" pitchFamily="49" charset="0"/>
              </a:endParaRPr>
            </a:p>
          </p:txBody>
        </p:sp>
        <p:sp>
          <p:nvSpPr>
            <p:cNvPr id="9" name="Rectangle 8"/>
            <p:cNvSpPr/>
            <p:nvPr/>
          </p:nvSpPr>
          <p:spPr>
            <a:xfrm>
              <a:off x="7342806" y="41635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01100001</a:t>
              </a:r>
              <a:endParaRPr lang="pl-PL" dirty="0">
                <a:latin typeface="Consolas" panose="020B0609020204030204" pitchFamily="49" charset="0"/>
                <a:cs typeface="Consolas" panose="020B0609020204030204" pitchFamily="49" charset="0"/>
              </a:endParaRPr>
            </a:p>
          </p:txBody>
        </p:sp>
        <p:sp>
          <p:nvSpPr>
            <p:cNvPr id="10" name="Rectangle 9"/>
            <p:cNvSpPr/>
            <p:nvPr/>
          </p:nvSpPr>
          <p:spPr>
            <a:xfrm>
              <a:off x="7344486" y="45324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10001111</a:t>
              </a:r>
              <a:endParaRPr lang="pl-PL" dirty="0">
                <a:latin typeface="Consolas" panose="020B0609020204030204" pitchFamily="49" charset="0"/>
                <a:cs typeface="Consolas" panose="020B0609020204030204" pitchFamily="49" charset="0"/>
              </a:endParaRPr>
            </a:p>
          </p:txBody>
        </p:sp>
        <p:sp>
          <p:nvSpPr>
            <p:cNvPr id="11" name="Rectangle 10"/>
            <p:cNvSpPr/>
            <p:nvPr/>
          </p:nvSpPr>
          <p:spPr>
            <a:xfrm>
              <a:off x="7344301" y="49001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00010010</a:t>
              </a:r>
              <a:endParaRPr lang="pl-PL" dirty="0">
                <a:latin typeface="Consolas" panose="020B0609020204030204" pitchFamily="49" charset="0"/>
                <a:cs typeface="Consolas" panose="020B0609020204030204" pitchFamily="49" charset="0"/>
              </a:endParaRPr>
            </a:p>
          </p:txBody>
        </p:sp>
        <p:sp>
          <p:nvSpPr>
            <p:cNvPr id="12" name="Rectangle 11"/>
            <p:cNvSpPr/>
            <p:nvPr/>
          </p:nvSpPr>
          <p:spPr>
            <a:xfrm>
              <a:off x="7342806" y="52690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10010100</a:t>
              </a:r>
              <a:endParaRPr lang="pl-PL" dirty="0">
                <a:latin typeface="Consolas" panose="020B0609020204030204" pitchFamily="49" charset="0"/>
                <a:cs typeface="Consolas" panose="020B0609020204030204" pitchFamily="49" charset="0"/>
              </a:endParaRPr>
            </a:p>
          </p:txBody>
        </p:sp>
        <p:cxnSp>
          <p:nvCxnSpPr>
            <p:cNvPr id="14" name="Straight Connector 13"/>
            <p:cNvCxnSpPr>
              <a:stCxn id="31" idx="0"/>
              <a:endCxn id="5" idx="1"/>
            </p:cNvCxnSpPr>
            <p:nvPr/>
          </p:nvCxnSpPr>
          <p:spPr>
            <a:xfrm>
              <a:off x="7342456" y="2434633"/>
              <a:ext cx="0" cy="409592"/>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31" idx="3"/>
              <a:endCxn id="5" idx="3"/>
            </p:cNvCxnSpPr>
            <p:nvPr/>
          </p:nvCxnSpPr>
          <p:spPr>
            <a:xfrm>
              <a:off x="8628331" y="2225175"/>
              <a:ext cx="3525" cy="619050"/>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2" idx="1"/>
              <a:endCxn id="34" idx="0"/>
            </p:cNvCxnSpPr>
            <p:nvPr/>
          </p:nvCxnSpPr>
          <p:spPr>
            <a:xfrm flipH="1">
              <a:off x="7342456" y="5422911"/>
              <a:ext cx="350" cy="604790"/>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2" idx="3"/>
              <a:endCxn id="34" idx="3"/>
            </p:cNvCxnSpPr>
            <p:nvPr/>
          </p:nvCxnSpPr>
          <p:spPr>
            <a:xfrm flipH="1">
              <a:off x="8628331" y="5422911"/>
              <a:ext cx="3875" cy="395332"/>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1" name="Freeform 30"/>
            <p:cNvSpPr/>
            <p:nvPr/>
          </p:nvSpPr>
          <p:spPr>
            <a:xfrm>
              <a:off x="7342456" y="2221468"/>
              <a:ext cx="1285875" cy="213783"/>
            </a:xfrm>
            <a:custGeom>
              <a:avLst/>
              <a:gdLst>
                <a:gd name="connsiteX0" fmla="*/ 0 w 1285875"/>
                <a:gd name="connsiteY0" fmla="*/ 365125 h 366183"/>
                <a:gd name="connsiteX1" fmla="*/ 428625 w 1285875"/>
                <a:gd name="connsiteY1" fmla="*/ 0 h 366183"/>
                <a:gd name="connsiteX2" fmla="*/ 885825 w 1285875"/>
                <a:gd name="connsiteY2" fmla="*/ 365125 h 366183"/>
                <a:gd name="connsiteX3" fmla="*/ 1285875 w 1285875"/>
                <a:gd name="connsiteY3" fmla="*/ 6350 h 366183"/>
              </a:gdLst>
              <a:ahLst/>
              <a:cxnLst>
                <a:cxn ang="0">
                  <a:pos x="connsiteX0" y="connsiteY0"/>
                </a:cxn>
                <a:cxn ang="0">
                  <a:pos x="connsiteX1" y="connsiteY1"/>
                </a:cxn>
                <a:cxn ang="0">
                  <a:pos x="connsiteX2" y="connsiteY2"/>
                </a:cxn>
                <a:cxn ang="0">
                  <a:pos x="connsiteX3" y="connsiteY3"/>
                </a:cxn>
              </a:cxnLst>
              <a:rect l="l" t="t" r="r" b="b"/>
              <a:pathLst>
                <a:path w="1285875" h="366183">
                  <a:moveTo>
                    <a:pt x="0" y="365125"/>
                  </a:moveTo>
                  <a:cubicBezTo>
                    <a:pt x="140494" y="182562"/>
                    <a:pt x="280988" y="0"/>
                    <a:pt x="428625" y="0"/>
                  </a:cubicBezTo>
                  <a:cubicBezTo>
                    <a:pt x="576262" y="0"/>
                    <a:pt x="742950" y="364067"/>
                    <a:pt x="885825" y="365125"/>
                  </a:cubicBezTo>
                  <a:cubicBezTo>
                    <a:pt x="1028700" y="366183"/>
                    <a:pt x="1233488" y="58737"/>
                    <a:pt x="1285875" y="6350"/>
                  </a:cubicBezTo>
                </a:path>
              </a:pathLst>
            </a:cu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34" name="Freeform 33"/>
            <p:cNvSpPr/>
            <p:nvPr/>
          </p:nvSpPr>
          <p:spPr>
            <a:xfrm>
              <a:off x="7342456" y="5814536"/>
              <a:ext cx="1285875" cy="213783"/>
            </a:xfrm>
            <a:custGeom>
              <a:avLst/>
              <a:gdLst>
                <a:gd name="connsiteX0" fmla="*/ 0 w 1285875"/>
                <a:gd name="connsiteY0" fmla="*/ 365125 h 366183"/>
                <a:gd name="connsiteX1" fmla="*/ 428625 w 1285875"/>
                <a:gd name="connsiteY1" fmla="*/ 0 h 366183"/>
                <a:gd name="connsiteX2" fmla="*/ 885825 w 1285875"/>
                <a:gd name="connsiteY2" fmla="*/ 365125 h 366183"/>
                <a:gd name="connsiteX3" fmla="*/ 1285875 w 1285875"/>
                <a:gd name="connsiteY3" fmla="*/ 6350 h 366183"/>
              </a:gdLst>
              <a:ahLst/>
              <a:cxnLst>
                <a:cxn ang="0">
                  <a:pos x="connsiteX0" y="connsiteY0"/>
                </a:cxn>
                <a:cxn ang="0">
                  <a:pos x="connsiteX1" y="connsiteY1"/>
                </a:cxn>
                <a:cxn ang="0">
                  <a:pos x="connsiteX2" y="connsiteY2"/>
                </a:cxn>
                <a:cxn ang="0">
                  <a:pos x="connsiteX3" y="connsiteY3"/>
                </a:cxn>
              </a:cxnLst>
              <a:rect l="l" t="t" r="r" b="b"/>
              <a:pathLst>
                <a:path w="1285875" h="366183">
                  <a:moveTo>
                    <a:pt x="0" y="365125"/>
                  </a:moveTo>
                  <a:cubicBezTo>
                    <a:pt x="140494" y="182562"/>
                    <a:pt x="280988" y="0"/>
                    <a:pt x="428625" y="0"/>
                  </a:cubicBezTo>
                  <a:cubicBezTo>
                    <a:pt x="576262" y="0"/>
                    <a:pt x="742950" y="364067"/>
                    <a:pt x="885825" y="365125"/>
                  </a:cubicBezTo>
                  <a:cubicBezTo>
                    <a:pt x="1028700" y="366183"/>
                    <a:pt x="1233488" y="58737"/>
                    <a:pt x="1285875" y="6350"/>
                  </a:cubicBezTo>
                </a:path>
              </a:pathLst>
            </a:cu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41" name="TextBox 40"/>
            <p:cNvSpPr txBox="1"/>
            <p:nvPr/>
          </p:nvSpPr>
          <p:spPr>
            <a:xfrm>
              <a:off x="5943600" y="5802868"/>
              <a:ext cx="1277914" cy="307777"/>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Low Address</a:t>
              </a:r>
            </a:p>
          </p:txBody>
        </p:sp>
        <p:sp>
          <p:nvSpPr>
            <p:cNvPr id="42" name="TextBox 41"/>
            <p:cNvSpPr txBox="1"/>
            <p:nvPr/>
          </p:nvSpPr>
          <p:spPr>
            <a:xfrm>
              <a:off x="5943600" y="2145268"/>
              <a:ext cx="1377300" cy="307777"/>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High Address</a:t>
              </a:r>
            </a:p>
          </p:txBody>
        </p:sp>
        <p:sp>
          <p:nvSpPr>
            <p:cNvPr id="45" name="Rectangle 44"/>
            <p:cNvSpPr/>
            <p:nvPr/>
          </p:nvSpPr>
          <p:spPr>
            <a:xfrm>
              <a:off x="5943600" y="26903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0x20000007</a:t>
              </a:r>
              <a:endParaRPr lang="pl-PL" dirty="0">
                <a:latin typeface="Consolas" panose="020B0609020204030204" pitchFamily="49" charset="0"/>
                <a:cs typeface="Consolas" panose="020B0609020204030204" pitchFamily="49" charset="0"/>
              </a:endParaRPr>
            </a:p>
          </p:txBody>
        </p:sp>
        <p:sp>
          <p:nvSpPr>
            <p:cNvPr id="46" name="Rectangle 45"/>
            <p:cNvSpPr/>
            <p:nvPr/>
          </p:nvSpPr>
          <p:spPr>
            <a:xfrm>
              <a:off x="5945280" y="30592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0x20000006</a:t>
              </a:r>
              <a:endParaRPr lang="pl-PL" dirty="0">
                <a:latin typeface="Consolas" panose="020B0609020204030204" pitchFamily="49" charset="0"/>
                <a:cs typeface="Consolas" panose="020B0609020204030204" pitchFamily="49" charset="0"/>
              </a:endParaRPr>
            </a:p>
          </p:txBody>
        </p:sp>
        <p:sp>
          <p:nvSpPr>
            <p:cNvPr id="47" name="Rectangle 46"/>
            <p:cNvSpPr/>
            <p:nvPr/>
          </p:nvSpPr>
          <p:spPr>
            <a:xfrm>
              <a:off x="5945095" y="34269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0x20000005</a:t>
              </a:r>
              <a:endParaRPr lang="pl-PL" dirty="0">
                <a:latin typeface="Consolas" panose="020B0609020204030204" pitchFamily="49" charset="0"/>
                <a:cs typeface="Consolas" panose="020B0609020204030204" pitchFamily="49" charset="0"/>
              </a:endParaRPr>
            </a:p>
          </p:txBody>
        </p:sp>
        <p:sp>
          <p:nvSpPr>
            <p:cNvPr id="48" name="Rectangle 47"/>
            <p:cNvSpPr/>
            <p:nvPr/>
          </p:nvSpPr>
          <p:spPr>
            <a:xfrm>
              <a:off x="5943600" y="37958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solidFill>
                    <a:schemeClr val="bg2">
                      <a:lumMod val="75000"/>
                    </a:schemeClr>
                  </a:solidFill>
                  <a:latin typeface="Consolas" panose="020B0609020204030204" pitchFamily="49" charset="0"/>
                  <a:cs typeface="Consolas" panose="020B0609020204030204" pitchFamily="49" charset="0"/>
                </a:rPr>
                <a:t>0x20000004</a:t>
              </a:r>
              <a:endParaRPr lang="pl-PL" dirty="0">
                <a:solidFill>
                  <a:schemeClr val="bg2">
                    <a:lumMod val="75000"/>
                  </a:schemeClr>
                </a:solidFill>
                <a:latin typeface="Consolas" panose="020B0609020204030204" pitchFamily="49" charset="0"/>
                <a:cs typeface="Consolas" panose="020B0609020204030204" pitchFamily="49" charset="0"/>
              </a:endParaRPr>
            </a:p>
          </p:txBody>
        </p:sp>
        <p:sp>
          <p:nvSpPr>
            <p:cNvPr id="49" name="Rectangle 48"/>
            <p:cNvSpPr/>
            <p:nvPr/>
          </p:nvSpPr>
          <p:spPr>
            <a:xfrm>
              <a:off x="5943950" y="41635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0x20000003</a:t>
              </a:r>
              <a:endParaRPr lang="pl-PL" dirty="0">
                <a:latin typeface="Consolas" panose="020B0609020204030204" pitchFamily="49" charset="0"/>
                <a:cs typeface="Consolas" panose="020B0609020204030204" pitchFamily="49" charset="0"/>
              </a:endParaRPr>
            </a:p>
          </p:txBody>
        </p:sp>
        <p:sp>
          <p:nvSpPr>
            <p:cNvPr id="50" name="Rectangle 49"/>
            <p:cNvSpPr/>
            <p:nvPr/>
          </p:nvSpPr>
          <p:spPr>
            <a:xfrm>
              <a:off x="5945630" y="45324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0x20000002</a:t>
              </a:r>
              <a:endParaRPr lang="pl-PL" dirty="0">
                <a:latin typeface="Consolas" panose="020B0609020204030204" pitchFamily="49" charset="0"/>
                <a:cs typeface="Consolas" panose="020B0609020204030204" pitchFamily="49" charset="0"/>
              </a:endParaRPr>
            </a:p>
          </p:txBody>
        </p:sp>
        <p:sp>
          <p:nvSpPr>
            <p:cNvPr id="51" name="Rectangle 50"/>
            <p:cNvSpPr/>
            <p:nvPr/>
          </p:nvSpPr>
          <p:spPr>
            <a:xfrm>
              <a:off x="5945445" y="49001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0x20000001</a:t>
              </a:r>
              <a:endParaRPr lang="pl-PL" dirty="0">
                <a:latin typeface="Consolas" panose="020B0609020204030204" pitchFamily="49" charset="0"/>
                <a:cs typeface="Consolas" panose="020B0609020204030204" pitchFamily="49" charset="0"/>
              </a:endParaRPr>
            </a:p>
          </p:txBody>
        </p:sp>
        <p:sp>
          <p:nvSpPr>
            <p:cNvPr id="52" name="Rectangle 51"/>
            <p:cNvSpPr/>
            <p:nvPr/>
          </p:nvSpPr>
          <p:spPr>
            <a:xfrm>
              <a:off x="5943950" y="52690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solidFill>
                    <a:schemeClr val="bg2">
                      <a:lumMod val="75000"/>
                    </a:schemeClr>
                  </a:solidFill>
                  <a:latin typeface="Consolas" panose="020B0609020204030204" pitchFamily="49" charset="0"/>
                  <a:cs typeface="Consolas" panose="020B0609020204030204" pitchFamily="49" charset="0"/>
                </a:rPr>
                <a:t>0x20000000</a:t>
              </a:r>
              <a:endParaRPr lang="pl-PL" dirty="0">
                <a:solidFill>
                  <a:schemeClr val="bg2">
                    <a:lumMod val="75000"/>
                  </a:schemeClr>
                </a:solidFill>
                <a:latin typeface="Consolas" panose="020B0609020204030204" pitchFamily="49" charset="0"/>
                <a:cs typeface="Consolas" panose="020B0609020204030204" pitchFamily="49" charset="0"/>
              </a:endParaRPr>
            </a:p>
          </p:txBody>
        </p:sp>
        <p:grpSp>
          <p:nvGrpSpPr>
            <p:cNvPr id="18" name="Group 63"/>
            <p:cNvGrpSpPr/>
            <p:nvPr/>
          </p:nvGrpSpPr>
          <p:grpSpPr>
            <a:xfrm>
              <a:off x="7327900" y="1307068"/>
              <a:ext cx="1295400" cy="794266"/>
              <a:chOff x="3124200" y="4191000"/>
              <a:chExt cx="1295400" cy="794266"/>
            </a:xfrm>
          </p:grpSpPr>
          <p:sp>
            <p:nvSpPr>
              <p:cNvPr id="53" name="Rectangle 52"/>
              <p:cNvSpPr/>
              <p:nvPr/>
            </p:nvSpPr>
            <p:spPr>
              <a:xfrm>
                <a:off x="3124200" y="4191000"/>
                <a:ext cx="1289400" cy="30777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8 bits</a:t>
                </a:r>
                <a:endParaRPr lang="pl-PL" dirty="0">
                  <a:latin typeface="Consolas" panose="020B0609020204030204" pitchFamily="49" charset="0"/>
                  <a:cs typeface="Consolas" panose="020B0609020204030204" pitchFamily="49" charset="0"/>
                </a:endParaRPr>
              </a:p>
            </p:txBody>
          </p:sp>
          <p:cxnSp>
            <p:nvCxnSpPr>
              <p:cNvPr id="55" name="Straight Connector 54"/>
              <p:cNvCxnSpPr>
                <a:stCxn id="53" idx="1"/>
              </p:cNvCxnSpPr>
              <p:nvPr/>
            </p:nvCxnSpPr>
            <p:spPr>
              <a:xfrm>
                <a:off x="3124200" y="4344889"/>
                <a:ext cx="0" cy="640377"/>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53" idx="3"/>
              </p:cNvCxnSpPr>
              <p:nvPr/>
            </p:nvCxnSpPr>
            <p:spPr>
              <a:xfrm>
                <a:off x="4413600" y="4344889"/>
                <a:ext cx="1588" cy="640377"/>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3124200" y="4648200"/>
                <a:ext cx="1295400" cy="1588"/>
              </a:xfrm>
              <a:prstGeom prst="line">
                <a:avLst/>
              </a:prstGeom>
              <a:ln>
                <a:solidFill>
                  <a:schemeClr val="tx2">
                    <a:lumMod val="75000"/>
                  </a:schemeClr>
                </a:solidFill>
                <a:headEnd type="arrow" w="lg" len="med"/>
                <a:tailEnd type="arrow" w="lg" len="med"/>
              </a:ln>
              <a:effectLst/>
            </p:spPr>
            <p:style>
              <a:lnRef idx="2">
                <a:schemeClr val="accent1"/>
              </a:lnRef>
              <a:fillRef idx="0">
                <a:schemeClr val="accent1"/>
              </a:fillRef>
              <a:effectRef idx="1">
                <a:schemeClr val="accent1"/>
              </a:effectRef>
              <a:fontRef idx="minor">
                <a:schemeClr val="tx1"/>
              </a:fontRef>
            </p:style>
          </p:cxnSp>
        </p:grpSp>
      </p:grpSp>
      <p:sp>
        <p:nvSpPr>
          <p:cNvPr id="44" name="Rectangle 43"/>
          <p:cNvSpPr/>
          <p:nvPr/>
        </p:nvSpPr>
        <p:spPr>
          <a:xfrm>
            <a:off x="8794750" y="4174738"/>
            <a:ext cx="1447800" cy="1400563"/>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4" name="Rectangle 53"/>
          <p:cNvSpPr/>
          <p:nvPr/>
        </p:nvSpPr>
        <p:spPr>
          <a:xfrm>
            <a:off x="8788400" y="2743200"/>
            <a:ext cx="1447800" cy="137160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9" name="Left Brace 18">
            <a:extLst>
              <a:ext uri="{FF2B5EF4-FFF2-40B4-BE49-F238E27FC236}">
                <a16:creationId xmlns:a16="http://schemas.microsoft.com/office/drawing/2014/main" id="{0EB1D337-7F33-9E95-F8BF-D76E40C19470}"/>
              </a:ext>
            </a:extLst>
          </p:cNvPr>
          <p:cNvSpPr/>
          <p:nvPr/>
        </p:nvSpPr>
        <p:spPr>
          <a:xfrm>
            <a:off x="7348456" y="2743200"/>
            <a:ext cx="232126" cy="1371600"/>
          </a:xfrm>
          <a:prstGeom prst="lef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a:extLst>
              <a:ext uri="{FF2B5EF4-FFF2-40B4-BE49-F238E27FC236}">
                <a16:creationId xmlns:a16="http://schemas.microsoft.com/office/drawing/2014/main" id="{E4A066D9-3F38-5A26-6333-74D6697B5014}"/>
              </a:ext>
            </a:extLst>
          </p:cNvPr>
          <p:cNvSpPr/>
          <p:nvPr/>
        </p:nvSpPr>
        <p:spPr>
          <a:xfrm>
            <a:off x="7329097" y="4236632"/>
            <a:ext cx="232126" cy="1371600"/>
          </a:xfrm>
          <a:prstGeom prst="lef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12615EB4-7275-6455-5073-76B1230A83AE}"/>
              </a:ext>
            </a:extLst>
          </p:cNvPr>
          <p:cNvSpPr txBox="1"/>
          <p:nvPr/>
        </p:nvSpPr>
        <p:spPr>
          <a:xfrm>
            <a:off x="3743326" y="3640317"/>
            <a:ext cx="2276474" cy="523220"/>
          </a:xfrm>
          <a:prstGeom prst="rect">
            <a:avLst/>
          </a:prstGeom>
          <a:solidFill>
            <a:schemeClr val="tx2"/>
          </a:solidFill>
        </p:spPr>
        <p:txBody>
          <a:bodyPr wrap="square" rtlCol="0">
            <a:spAutoFit/>
          </a:bodyPr>
          <a:lstStyle/>
          <a:p>
            <a:r>
              <a:rPr lang="en-US" dirty="0">
                <a:solidFill>
                  <a:schemeClr val="bg1"/>
                </a:solidFill>
              </a:rPr>
              <a:t>The address of this word is </a:t>
            </a:r>
            <a:r>
              <a:rPr lang="en-US" sz="1400" dirty="0">
                <a:solidFill>
                  <a:schemeClr val="bg1"/>
                </a:solidFill>
                <a:latin typeface="Consolas" panose="020B0609020204030204" pitchFamily="49" charset="0"/>
                <a:cs typeface="Consolas" panose="020B0609020204030204" pitchFamily="49" charset="0"/>
              </a:rPr>
              <a:t>0x20000004</a:t>
            </a:r>
            <a:endParaRPr lang="en-US" dirty="0">
              <a:solidFill>
                <a:schemeClr val="bg1"/>
              </a:solidFill>
            </a:endParaRPr>
          </a:p>
        </p:txBody>
      </p:sp>
      <p:cxnSp>
        <p:nvCxnSpPr>
          <p:cNvPr id="23" name="Straight Arrow Connector 22">
            <a:extLst>
              <a:ext uri="{FF2B5EF4-FFF2-40B4-BE49-F238E27FC236}">
                <a16:creationId xmlns:a16="http://schemas.microsoft.com/office/drawing/2014/main" id="{64F1ACEF-C530-F4BD-55F9-E2E85C1C8612}"/>
              </a:ext>
            </a:extLst>
          </p:cNvPr>
          <p:cNvCxnSpPr>
            <a:stCxn id="19" idx="1"/>
            <a:endCxn id="21" idx="3"/>
          </p:cNvCxnSpPr>
          <p:nvPr/>
        </p:nvCxnSpPr>
        <p:spPr>
          <a:xfrm flipH="1">
            <a:off x="6019800" y="3429000"/>
            <a:ext cx="1328656" cy="4729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EBE0C65-ECE5-BC63-4E08-A3D860E56905}"/>
              </a:ext>
            </a:extLst>
          </p:cNvPr>
          <p:cNvSpPr txBox="1"/>
          <p:nvPr/>
        </p:nvSpPr>
        <p:spPr>
          <a:xfrm>
            <a:off x="3742976" y="5121855"/>
            <a:ext cx="2276474" cy="523220"/>
          </a:xfrm>
          <a:prstGeom prst="rect">
            <a:avLst/>
          </a:prstGeom>
          <a:solidFill>
            <a:schemeClr val="tx2"/>
          </a:solidFill>
        </p:spPr>
        <p:txBody>
          <a:bodyPr wrap="square" rtlCol="0">
            <a:spAutoFit/>
          </a:bodyPr>
          <a:lstStyle/>
          <a:p>
            <a:r>
              <a:rPr lang="en-US" dirty="0">
                <a:solidFill>
                  <a:schemeClr val="bg1"/>
                </a:solidFill>
              </a:rPr>
              <a:t>The address of this word is </a:t>
            </a:r>
            <a:r>
              <a:rPr lang="en-US" sz="1400" dirty="0">
                <a:solidFill>
                  <a:schemeClr val="bg1"/>
                </a:solidFill>
                <a:latin typeface="Consolas" panose="020B0609020204030204" pitchFamily="49" charset="0"/>
                <a:cs typeface="Consolas" panose="020B0609020204030204" pitchFamily="49" charset="0"/>
              </a:rPr>
              <a:t>0x20000000</a:t>
            </a:r>
            <a:endParaRPr lang="en-US" dirty="0">
              <a:solidFill>
                <a:schemeClr val="bg1"/>
              </a:solidFill>
            </a:endParaRPr>
          </a:p>
        </p:txBody>
      </p:sp>
      <p:cxnSp>
        <p:nvCxnSpPr>
          <p:cNvPr id="25" name="Straight Arrow Connector 24">
            <a:extLst>
              <a:ext uri="{FF2B5EF4-FFF2-40B4-BE49-F238E27FC236}">
                <a16:creationId xmlns:a16="http://schemas.microsoft.com/office/drawing/2014/main" id="{20AA7CDC-7D11-7B7A-D587-989DDF720757}"/>
              </a:ext>
            </a:extLst>
          </p:cNvPr>
          <p:cNvCxnSpPr>
            <a:endCxn id="24" idx="3"/>
          </p:cNvCxnSpPr>
          <p:nvPr/>
        </p:nvCxnSpPr>
        <p:spPr>
          <a:xfrm flipH="1">
            <a:off x="6019450" y="4910538"/>
            <a:ext cx="1328656" cy="4729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033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Pre-index</a:t>
            </a:r>
          </a:p>
        </p:txBody>
      </p:sp>
      <p:sp>
        <p:nvSpPr>
          <p:cNvPr id="59" name="Slide Number Placeholder 58"/>
          <p:cNvSpPr>
            <a:spLocks noGrp="1"/>
          </p:cNvSpPr>
          <p:nvPr>
            <p:ph type="sldNum" sz="quarter" idx="12"/>
          </p:nvPr>
        </p:nvSpPr>
        <p:spPr/>
        <p:txBody>
          <a:bodyPr/>
          <a:lstStyle/>
          <a:p>
            <a:fld id="{AEE14D4A-FE32-40AF-B06D-E9622816B101}" type="slidenum">
              <a:rPr lang="en-US" smtClean="0"/>
              <a:pPr/>
              <a:t>50</a:t>
            </a:fld>
            <a:endParaRPr lang="en-US"/>
          </a:p>
        </p:txBody>
      </p:sp>
      <p:graphicFrame>
        <p:nvGraphicFramePr>
          <p:cNvPr id="7" name="Table 6">
            <a:extLst>
              <a:ext uri="{FF2B5EF4-FFF2-40B4-BE49-F238E27FC236}">
                <a16:creationId xmlns:a16="http://schemas.microsoft.com/office/drawing/2014/main" id="{69AF6F45-740C-794A-BDDB-984BEB454614}"/>
              </a:ext>
            </a:extLst>
          </p:cNvPr>
          <p:cNvGraphicFramePr>
            <a:graphicFrameLocks noGrp="1"/>
          </p:cNvGraphicFramePr>
          <p:nvPr/>
        </p:nvGraphicFramePr>
        <p:xfrm>
          <a:off x="4754437" y="2531363"/>
          <a:ext cx="2835639" cy="3606800"/>
        </p:xfrm>
        <a:graphic>
          <a:graphicData uri="http://schemas.openxmlformats.org/drawingml/2006/table">
            <a:tbl>
              <a:tblPr firstRow="1" bandRow="1">
                <a:tableStyleId>{5C22544A-7EE6-4342-B048-85BDC9FD1C3A}</a:tableStyleId>
              </a:tblPr>
              <a:tblGrid>
                <a:gridCol w="1514839">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tblGrid>
              <a:tr h="370840">
                <a:tc>
                  <a:txBody>
                    <a:bodyPr/>
                    <a:lstStyle/>
                    <a:p>
                      <a:pPr algn="ctr"/>
                      <a:r>
                        <a:rPr lang="en-US" sz="1800" dirty="0">
                          <a:solidFill>
                            <a:schemeClr val="tx1"/>
                          </a:solidFill>
                        </a:rPr>
                        <a:t>Memory Address</a:t>
                      </a:r>
                    </a:p>
                  </a:txBody>
                  <a:tcPr>
                    <a:noFill/>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rgbClr val="FF0000"/>
                          </a:solidFill>
                          <a:latin typeface="Consolas" panose="020B0609020204030204" pitchFamily="49" charset="0"/>
                          <a:cs typeface="Consolas" panose="020B0609020204030204" pitchFamily="49" charset="0"/>
                        </a:rPr>
                        <a:t>0x88</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rgbClr val="FF0000"/>
                          </a:solidFill>
                          <a:latin typeface="Consolas" panose="020B0609020204030204" pitchFamily="49" charset="0"/>
                          <a:cs typeface="Consolas" panose="020B0609020204030204" pitchFamily="49" charset="0"/>
                        </a:rPr>
                        <a:t>0x79</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rgbClr val="FF0000"/>
                          </a:solidFill>
                          <a:latin typeface="Consolas" panose="020B0609020204030204" pitchFamily="49" charset="0"/>
                          <a:cs typeface="Consolas" panose="020B0609020204030204" pitchFamily="49" charset="0"/>
                        </a:rPr>
                        <a:t>0x6A</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solidFill>
                            <a:srgbClr val="FF0000"/>
                          </a:solidFill>
                          <a:latin typeface="Consolas" panose="020B0609020204030204" pitchFamily="49" charset="0"/>
                          <a:cs typeface="Consolas" panose="020B0609020204030204" pitchFamily="49" charset="0"/>
                        </a:rPr>
                        <a:t>0x5B</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0x4C</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0x3D</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0x2E</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rgbClr val="FF0000"/>
                          </a:solidFill>
                          <a:latin typeface="Consolas" panose="020B0609020204030204" pitchFamily="49" charset="0"/>
                          <a:cs typeface="Consolas" panose="020B0609020204030204" pitchFamily="49" charset="0"/>
                        </a:rPr>
                        <a:t>0x20008000</a:t>
                      </a:r>
                      <a:endParaRPr lang="en-US" sz="1800" dirty="0">
                        <a:solidFill>
                          <a:srgbClr val="FF0000"/>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0x1F</a:t>
                      </a:r>
                    </a:p>
                  </a:txBody>
                  <a:tcPr/>
                </a:tc>
                <a:extLst>
                  <a:ext uri="{0D108BD9-81ED-4DB2-BD59-A6C34878D82A}">
                    <a16:rowId xmlns:a16="http://schemas.microsoft.com/office/drawing/2014/main" val="10008"/>
                  </a:ext>
                </a:extLst>
              </a:tr>
            </a:tbl>
          </a:graphicData>
        </a:graphic>
      </p:graphicFrame>
      <p:sp>
        <p:nvSpPr>
          <p:cNvPr id="10" name="TextBox 9">
            <a:extLst>
              <a:ext uri="{FF2B5EF4-FFF2-40B4-BE49-F238E27FC236}">
                <a16:creationId xmlns:a16="http://schemas.microsoft.com/office/drawing/2014/main" id="{23DEEA26-5EB9-F847-B237-930B4EDB431D}"/>
              </a:ext>
            </a:extLst>
          </p:cNvPr>
          <p:cNvSpPr txBox="1"/>
          <p:nvPr/>
        </p:nvSpPr>
        <p:spPr>
          <a:xfrm>
            <a:off x="2367095" y="5750894"/>
            <a:ext cx="1451038" cy="369332"/>
          </a:xfrm>
          <a:prstGeom prst="rect">
            <a:avLst/>
          </a:prstGeom>
          <a:noFill/>
          <a:ln>
            <a:solidFill>
              <a:schemeClr val="tx1"/>
            </a:solidFill>
          </a:ln>
        </p:spPr>
        <p:txBody>
          <a:bodyPr wrap="none" rtlCol="0">
            <a:spAutoFit/>
          </a:bodyPr>
          <a:lstStyle/>
          <a:p>
            <a:r>
              <a:rPr lang="en-US" sz="1800" b="0" dirty="0">
                <a:solidFill>
                  <a:srgbClr val="FF0000"/>
                </a:solidFill>
                <a:latin typeface="Consolas" panose="020B0609020204030204" pitchFamily="49" charset="0"/>
                <a:cs typeface="Consolas" panose="020B0609020204030204" pitchFamily="49" charset="0"/>
              </a:rPr>
              <a:t>0x20008004</a:t>
            </a:r>
          </a:p>
        </p:txBody>
      </p:sp>
      <p:cxnSp>
        <p:nvCxnSpPr>
          <p:cNvPr id="12" name="Straight Arrow Connector 11">
            <a:extLst>
              <a:ext uri="{FF2B5EF4-FFF2-40B4-BE49-F238E27FC236}">
                <a16:creationId xmlns:a16="http://schemas.microsoft.com/office/drawing/2014/main" id="{0502911A-6065-EB48-B25B-538A015EA9B9}"/>
              </a:ext>
            </a:extLst>
          </p:cNvPr>
          <p:cNvCxnSpPr>
            <a:cxnSpLocks/>
            <a:stCxn id="10" idx="3"/>
            <a:endCxn id="22" idx="1"/>
          </p:cNvCxnSpPr>
          <p:nvPr/>
        </p:nvCxnSpPr>
        <p:spPr>
          <a:xfrm flipV="1">
            <a:off x="3818133" y="4472738"/>
            <a:ext cx="963624" cy="14628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D1DABC5A-6359-7041-BE48-A6DD55284C97}"/>
              </a:ext>
            </a:extLst>
          </p:cNvPr>
          <p:cNvSpPr/>
          <p:nvPr/>
        </p:nvSpPr>
        <p:spPr>
          <a:xfrm>
            <a:off x="7665606" y="3192110"/>
            <a:ext cx="392621" cy="1446756"/>
          </a:xfrm>
          <a:prstGeom prst="rightBrace">
            <a:avLst>
              <a:gd name="adj1" fmla="val 33856"/>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D5E3151C-526D-504F-931F-1159C83A3E15}"/>
              </a:ext>
            </a:extLst>
          </p:cNvPr>
          <p:cNvCxnSpPr>
            <a:cxnSpLocks/>
          </p:cNvCxnSpPr>
          <p:nvPr/>
        </p:nvCxnSpPr>
        <p:spPr>
          <a:xfrm>
            <a:off x="8058226" y="3923045"/>
            <a:ext cx="5328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9A1AC55-1EE6-B04D-8CC4-1F6B232E4940}"/>
              </a:ext>
            </a:extLst>
          </p:cNvPr>
          <p:cNvSpPr txBox="1"/>
          <p:nvPr/>
        </p:nvSpPr>
        <p:spPr>
          <a:xfrm>
            <a:off x="8591096" y="3725853"/>
            <a:ext cx="1451038" cy="369332"/>
          </a:xfrm>
          <a:prstGeom prst="rect">
            <a:avLst/>
          </a:prstGeom>
          <a:noFill/>
          <a:ln>
            <a:solidFill>
              <a:schemeClr val="tx1"/>
            </a:solidFill>
          </a:ln>
        </p:spPr>
        <p:txBody>
          <a:bodyPr wrap="none" rtlCol="0">
            <a:spAutoFit/>
          </a:bodyPr>
          <a:lstStyle/>
          <a:p>
            <a:r>
              <a:rPr lang="en-US" sz="1800" b="0" dirty="0">
                <a:solidFill>
                  <a:srgbClr val="FF0000"/>
                </a:solidFill>
                <a:latin typeface="Consolas" panose="020B0609020204030204" pitchFamily="49" charset="0"/>
                <a:cs typeface="Consolas" panose="020B0609020204030204" pitchFamily="49" charset="0"/>
              </a:rPr>
              <a:t>0x88796A5B</a:t>
            </a:r>
          </a:p>
        </p:txBody>
      </p:sp>
      <p:sp>
        <p:nvSpPr>
          <p:cNvPr id="21" name="Rectangle 20">
            <a:extLst>
              <a:ext uri="{FF2B5EF4-FFF2-40B4-BE49-F238E27FC236}">
                <a16:creationId xmlns:a16="http://schemas.microsoft.com/office/drawing/2014/main" id="{8C11918A-F54C-C846-B82F-0B15075C3E82}"/>
              </a:ext>
            </a:extLst>
          </p:cNvPr>
          <p:cNvSpPr/>
          <p:nvPr/>
        </p:nvSpPr>
        <p:spPr>
          <a:xfrm>
            <a:off x="9097645" y="3356521"/>
            <a:ext cx="437940" cy="369332"/>
          </a:xfrm>
          <a:prstGeom prst="rect">
            <a:avLst/>
          </a:prstGeom>
        </p:spPr>
        <p:txBody>
          <a:bodyPr wrap="none">
            <a:spAutoFit/>
          </a:bodyPr>
          <a:lstStyle/>
          <a:p>
            <a:r>
              <a:rPr lang="pt-BR" sz="1800" b="0" dirty="0">
                <a:solidFill>
                  <a:srgbClr val="FF0000"/>
                </a:solidFill>
                <a:latin typeface="Consolas" panose="020B0609020204030204" pitchFamily="49" charset="0"/>
                <a:cs typeface="Consolas" panose="020B0609020204030204" pitchFamily="49" charset="0"/>
              </a:rPr>
              <a:t>r1</a:t>
            </a:r>
            <a:endParaRPr lang="en-US" sz="1800" b="0" dirty="0"/>
          </a:p>
        </p:txBody>
      </p:sp>
      <p:sp>
        <p:nvSpPr>
          <p:cNvPr id="27" name="Rectangle 26">
            <a:extLst>
              <a:ext uri="{FF2B5EF4-FFF2-40B4-BE49-F238E27FC236}">
                <a16:creationId xmlns:a16="http://schemas.microsoft.com/office/drawing/2014/main" id="{DE9A8021-E266-8844-B172-4646A0E29425}"/>
              </a:ext>
            </a:extLst>
          </p:cNvPr>
          <p:cNvSpPr/>
          <p:nvPr/>
        </p:nvSpPr>
        <p:spPr>
          <a:xfrm>
            <a:off x="1907786" y="5750894"/>
            <a:ext cx="437940" cy="369332"/>
          </a:xfrm>
          <a:prstGeom prst="rect">
            <a:avLst/>
          </a:prstGeom>
        </p:spPr>
        <p:txBody>
          <a:bodyPr wrap="none">
            <a:spAutoFit/>
          </a:bodyPr>
          <a:lstStyle/>
          <a:p>
            <a:r>
              <a:rPr lang="pt-BR" sz="1800" b="0" dirty="0">
                <a:solidFill>
                  <a:srgbClr val="FF0000"/>
                </a:solidFill>
                <a:latin typeface="Consolas" panose="020B0609020204030204" pitchFamily="49" charset="0"/>
                <a:cs typeface="Consolas" panose="020B0609020204030204" pitchFamily="49" charset="0"/>
              </a:rPr>
              <a:t>r0</a:t>
            </a:r>
            <a:endParaRPr lang="en-US" sz="1800" b="0" dirty="0"/>
          </a:p>
        </p:txBody>
      </p:sp>
      <p:sp>
        <p:nvSpPr>
          <p:cNvPr id="29" name="Rectangle 28">
            <a:extLst>
              <a:ext uri="{FF2B5EF4-FFF2-40B4-BE49-F238E27FC236}">
                <a16:creationId xmlns:a16="http://schemas.microsoft.com/office/drawing/2014/main" id="{C885274B-8AA8-8E45-9261-93E08764DE5D}"/>
              </a:ext>
            </a:extLst>
          </p:cNvPr>
          <p:cNvSpPr/>
          <p:nvPr/>
        </p:nvSpPr>
        <p:spPr>
          <a:xfrm>
            <a:off x="2696082" y="4270979"/>
            <a:ext cx="1577676" cy="369332"/>
          </a:xfrm>
          <a:prstGeom prst="rect">
            <a:avLst/>
          </a:prstGeom>
        </p:spPr>
        <p:txBody>
          <a:bodyPr wrap="none">
            <a:spAutoFit/>
          </a:bodyPr>
          <a:lstStyle/>
          <a:p>
            <a:r>
              <a:rPr lang="pt-BR" sz="1800" b="0" dirty="0">
                <a:solidFill>
                  <a:srgbClr val="FF0000"/>
                </a:solidFill>
                <a:latin typeface="Consolas" panose="020B0609020204030204" pitchFamily="49" charset="0"/>
                <a:cs typeface="Consolas" panose="020B0609020204030204" pitchFamily="49" charset="0"/>
              </a:rPr>
              <a:t>r0 + offset</a:t>
            </a:r>
            <a:endParaRPr lang="en-US" sz="1800" b="0" dirty="0"/>
          </a:p>
        </p:txBody>
      </p:sp>
      <p:sp>
        <p:nvSpPr>
          <p:cNvPr id="22" name="Rectangle 21">
            <a:extLst>
              <a:ext uri="{FF2B5EF4-FFF2-40B4-BE49-F238E27FC236}">
                <a16:creationId xmlns:a16="http://schemas.microsoft.com/office/drawing/2014/main" id="{7D598B28-76A5-E646-9DF4-F2F7BCD050FC}"/>
              </a:ext>
            </a:extLst>
          </p:cNvPr>
          <p:cNvSpPr/>
          <p:nvPr/>
        </p:nvSpPr>
        <p:spPr>
          <a:xfrm>
            <a:off x="4781758" y="4288072"/>
            <a:ext cx="1451039" cy="369332"/>
          </a:xfrm>
          <a:prstGeom prst="rect">
            <a:avLst/>
          </a:prstGeom>
          <a:solidFill>
            <a:schemeClr val="bg1"/>
          </a:solidFill>
        </p:spPr>
        <p:txBody>
          <a:bodyPr wrap="square">
            <a:spAutoFit/>
          </a:bodyPr>
          <a:lstStyle/>
          <a:p>
            <a:pPr algn="ctr" eaLnBrk="1" fontAlgn="auto" hangingPunct="1">
              <a:spcBef>
                <a:spcPts val="0"/>
              </a:spcBef>
              <a:spcAft>
                <a:spcPts val="0"/>
              </a:spcAft>
              <a:defRPr/>
            </a:pPr>
            <a:r>
              <a:rPr lang="en-US" sz="1800" b="0" dirty="0">
                <a:solidFill>
                  <a:srgbClr val="FF0000"/>
                </a:solidFill>
                <a:latin typeface="Consolas" panose="020B0609020204030204" pitchFamily="49" charset="0"/>
                <a:cs typeface="Consolas" panose="020B0609020204030204" pitchFamily="49" charset="0"/>
              </a:rPr>
              <a:t>0x20008004</a:t>
            </a:r>
          </a:p>
        </p:txBody>
      </p:sp>
      <p:sp>
        <p:nvSpPr>
          <p:cNvPr id="4" name="TextBox 3">
            <a:extLst>
              <a:ext uri="{FF2B5EF4-FFF2-40B4-BE49-F238E27FC236}">
                <a16:creationId xmlns:a16="http://schemas.microsoft.com/office/drawing/2014/main" id="{A494ADF4-9080-0C42-B7F4-4A6038AB8E20}"/>
              </a:ext>
            </a:extLst>
          </p:cNvPr>
          <p:cNvSpPr txBox="1"/>
          <p:nvPr/>
        </p:nvSpPr>
        <p:spPr>
          <a:xfrm>
            <a:off x="8374691" y="4140174"/>
            <a:ext cx="1883849" cy="261610"/>
          </a:xfrm>
          <a:prstGeom prst="rect">
            <a:avLst/>
          </a:prstGeom>
          <a:noFill/>
        </p:spPr>
        <p:txBody>
          <a:bodyPr wrap="none" rtlCol="0">
            <a:spAutoFit/>
          </a:bodyPr>
          <a:lstStyle/>
          <a:p>
            <a:r>
              <a:rPr lang="en-US" sz="1100" b="0" dirty="0"/>
              <a:t>Assume Little Endian</a:t>
            </a:r>
          </a:p>
        </p:txBody>
      </p:sp>
      <p:sp>
        <p:nvSpPr>
          <p:cNvPr id="23" name="Rectangle 22">
            <a:extLst>
              <a:ext uri="{FF2B5EF4-FFF2-40B4-BE49-F238E27FC236}">
                <a16:creationId xmlns:a16="http://schemas.microsoft.com/office/drawing/2014/main" id="{57A1E071-C691-C147-8AC0-066920073DA1}"/>
              </a:ext>
            </a:extLst>
          </p:cNvPr>
          <p:cNvSpPr/>
          <p:nvPr/>
        </p:nvSpPr>
        <p:spPr>
          <a:xfrm>
            <a:off x="2128751" y="1464242"/>
            <a:ext cx="5827236" cy="400110"/>
          </a:xfrm>
          <a:prstGeom prst="rect">
            <a:avLst/>
          </a:prstGeom>
        </p:spPr>
        <p:txBody>
          <a:bodyPr wrap="none">
            <a:spAutoFit/>
          </a:bodyPr>
          <a:lstStyle/>
          <a:p>
            <a:r>
              <a:rPr lang="pt-BR" sz="2000" dirty="0" err="1">
                <a:latin typeface="Consolas" panose="020B0609020204030204" pitchFamily="49" charset="0"/>
                <a:cs typeface="Consolas" panose="020B0609020204030204" pitchFamily="49" charset="0"/>
              </a:rPr>
              <a:t>Pre</a:t>
            </a:r>
            <a:r>
              <a:rPr lang="pt-BR" sz="2000" dirty="0">
                <a:latin typeface="Consolas" panose="020B0609020204030204" pitchFamily="49" charset="0"/>
                <a:cs typeface="Consolas" panose="020B0609020204030204" pitchFamily="49" charset="0"/>
              </a:rPr>
              <a:t>-Index </a:t>
            </a:r>
            <a:r>
              <a:rPr lang="pt-BR" sz="2000" dirty="0" err="1">
                <a:latin typeface="Consolas" panose="020B0609020204030204" pitchFamily="49" charset="0"/>
                <a:cs typeface="Consolas" panose="020B0609020204030204" pitchFamily="49" charset="0"/>
              </a:rPr>
              <a:t>with</a:t>
            </a:r>
            <a:r>
              <a:rPr lang="pt-BR" sz="2000" dirty="0">
                <a:latin typeface="Consolas" panose="020B0609020204030204" pitchFamily="49" charset="0"/>
                <a:cs typeface="Consolas" panose="020B0609020204030204" pitchFamily="49" charset="0"/>
              </a:rPr>
              <a:t> Update: </a:t>
            </a:r>
            <a:r>
              <a:rPr lang="pt-BR" sz="2000" dirty="0">
                <a:solidFill>
                  <a:srgbClr val="FF0000"/>
                </a:solidFill>
                <a:latin typeface="Consolas" panose="020B0609020204030204" pitchFamily="49" charset="0"/>
                <a:cs typeface="Consolas" panose="020B0609020204030204" pitchFamily="49" charset="0"/>
              </a:rPr>
              <a:t>LDR r1, [r0, #4]!</a:t>
            </a:r>
          </a:p>
        </p:txBody>
      </p:sp>
      <p:sp>
        <p:nvSpPr>
          <p:cNvPr id="26" name="Rectangle 25">
            <a:extLst>
              <a:ext uri="{FF2B5EF4-FFF2-40B4-BE49-F238E27FC236}">
                <a16:creationId xmlns:a16="http://schemas.microsoft.com/office/drawing/2014/main" id="{3BDFEE11-524E-004B-A43F-1FBBE0102679}"/>
              </a:ext>
            </a:extLst>
          </p:cNvPr>
          <p:cNvSpPr/>
          <p:nvPr/>
        </p:nvSpPr>
        <p:spPr>
          <a:xfrm>
            <a:off x="7972150" y="1857792"/>
            <a:ext cx="1887922" cy="523220"/>
          </a:xfrm>
          <a:prstGeom prst="rect">
            <a:avLst/>
          </a:prstGeom>
        </p:spPr>
        <p:txBody>
          <a:bodyPr wrap="square">
            <a:spAutoFit/>
          </a:bodyPr>
          <a:lstStyle/>
          <a:p>
            <a:pPr algn="ctr"/>
            <a:r>
              <a:rPr lang="en-US" i="1" dirty="0">
                <a:solidFill>
                  <a:srgbClr val="0041FF"/>
                </a:solidFill>
              </a:rPr>
              <a:t>Offset:</a:t>
            </a:r>
            <a:r>
              <a:rPr lang="en-US" dirty="0"/>
              <a:t> range is -255 to +255</a:t>
            </a:r>
          </a:p>
        </p:txBody>
      </p:sp>
      <p:sp>
        <p:nvSpPr>
          <p:cNvPr id="30" name="Rectangle 29">
            <a:extLst>
              <a:ext uri="{FF2B5EF4-FFF2-40B4-BE49-F238E27FC236}">
                <a16:creationId xmlns:a16="http://schemas.microsoft.com/office/drawing/2014/main" id="{4525B777-4BD4-EC4A-BFF2-4C428C6320E2}"/>
              </a:ext>
            </a:extLst>
          </p:cNvPr>
          <p:cNvSpPr/>
          <p:nvPr/>
        </p:nvSpPr>
        <p:spPr>
          <a:xfrm>
            <a:off x="7204550" y="1521318"/>
            <a:ext cx="338202" cy="301220"/>
          </a:xfrm>
          <a:prstGeom prst="rect">
            <a:avLst/>
          </a:prstGeom>
          <a:noFill/>
          <a:ln w="28575">
            <a:solidFill>
              <a:srgbClr val="004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41FF"/>
              </a:solidFill>
            </a:endParaRPr>
          </a:p>
        </p:txBody>
      </p:sp>
      <p:cxnSp>
        <p:nvCxnSpPr>
          <p:cNvPr id="31" name="Elbow Connector 30">
            <a:extLst>
              <a:ext uri="{FF2B5EF4-FFF2-40B4-BE49-F238E27FC236}">
                <a16:creationId xmlns:a16="http://schemas.microsoft.com/office/drawing/2014/main" id="{44743DF1-4F0F-C64D-ABE7-FCB380612C4C}"/>
              </a:ext>
            </a:extLst>
          </p:cNvPr>
          <p:cNvCxnSpPr>
            <a:cxnSpLocks/>
            <a:stCxn id="30" idx="2"/>
            <a:endCxn id="26" idx="1"/>
          </p:cNvCxnSpPr>
          <p:nvPr/>
        </p:nvCxnSpPr>
        <p:spPr>
          <a:xfrm rot="16200000" flipH="1">
            <a:off x="7524468" y="1671721"/>
            <a:ext cx="296864" cy="598499"/>
          </a:xfrm>
          <a:prstGeom prst="bentConnector2">
            <a:avLst/>
          </a:prstGeom>
          <a:ln w="28575">
            <a:solidFill>
              <a:srgbClr val="0041FF"/>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E764B86-B462-AB4D-908C-DFC0E66A9474}"/>
              </a:ext>
            </a:extLst>
          </p:cNvPr>
          <p:cNvSpPr txBox="1"/>
          <p:nvPr/>
        </p:nvSpPr>
        <p:spPr>
          <a:xfrm>
            <a:off x="2120671" y="1941023"/>
            <a:ext cx="2534668" cy="307777"/>
          </a:xfrm>
          <a:prstGeom prst="rect">
            <a:avLst/>
          </a:prstGeom>
          <a:noFill/>
        </p:spPr>
        <p:txBody>
          <a:bodyPr wrap="none" rtlCol="0">
            <a:spAutoFit/>
          </a:bodyPr>
          <a:lstStyle/>
          <a:p>
            <a:r>
              <a:rPr lang="en-US" dirty="0"/>
              <a:t>Assume: </a:t>
            </a:r>
            <a:r>
              <a:rPr lang="en-US" dirty="0">
                <a:latin typeface="Consolas" panose="020B0609020204030204" pitchFamily="49" charset="0"/>
                <a:cs typeface="Consolas" panose="020B0609020204030204" pitchFamily="49" charset="0"/>
              </a:rPr>
              <a:t>r0 = 0x20008000</a:t>
            </a:r>
          </a:p>
        </p:txBody>
      </p:sp>
      <p:sp>
        <p:nvSpPr>
          <p:cNvPr id="28" name="TextBox 27">
            <a:extLst>
              <a:ext uri="{FF2B5EF4-FFF2-40B4-BE49-F238E27FC236}">
                <a16:creationId xmlns:a16="http://schemas.microsoft.com/office/drawing/2014/main" id="{22AE52D9-8FAF-2A49-A2C4-29772B44CC40}"/>
              </a:ext>
            </a:extLst>
          </p:cNvPr>
          <p:cNvSpPr txBox="1"/>
          <p:nvPr/>
        </p:nvSpPr>
        <p:spPr>
          <a:xfrm>
            <a:off x="1677989" y="5043282"/>
            <a:ext cx="2367956" cy="646331"/>
          </a:xfrm>
          <a:prstGeom prst="rect">
            <a:avLst/>
          </a:prstGeom>
          <a:noFill/>
        </p:spPr>
        <p:txBody>
          <a:bodyPr wrap="none" rtlCol="0">
            <a:spAutoFit/>
          </a:bodyPr>
          <a:lstStyle/>
          <a:p>
            <a:r>
              <a:rPr lang="en-US" sz="1800" b="0" dirty="0">
                <a:solidFill>
                  <a:srgbClr val="0041FF"/>
                </a:solidFill>
              </a:rPr>
              <a:t>Update </a:t>
            </a:r>
            <a:r>
              <a:rPr lang="en-US" sz="1800" b="0" dirty="0">
                <a:solidFill>
                  <a:srgbClr val="0041FF"/>
                </a:solidFill>
                <a:latin typeface="Consolas" panose="020B0609020204030204" pitchFamily="49" charset="0"/>
                <a:cs typeface="Consolas" panose="020B0609020204030204" pitchFamily="49" charset="0"/>
              </a:rPr>
              <a:t>r0</a:t>
            </a:r>
            <a:r>
              <a:rPr lang="en-US" sz="1800" b="0" dirty="0">
                <a:solidFill>
                  <a:srgbClr val="0041FF"/>
                </a:solidFill>
              </a:rPr>
              <a:t> after </a:t>
            </a:r>
          </a:p>
          <a:p>
            <a:r>
              <a:rPr lang="en-US" sz="1800" b="0" dirty="0">
                <a:solidFill>
                  <a:srgbClr val="0041FF"/>
                </a:solidFill>
              </a:rPr>
              <a:t>reading memory</a:t>
            </a:r>
          </a:p>
        </p:txBody>
      </p:sp>
    </p:spTree>
    <p:extLst>
      <p:ext uri="{BB962C8B-B14F-4D97-AF65-F5344CB8AC3E}">
        <p14:creationId xmlns:p14="http://schemas.microsoft.com/office/powerpoint/2010/main" val="315641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vert="horz" lIns="92075" tIns="46038" rIns="92075" bIns="46038" anchor="b" anchorCtr="0">
            <a:normAutofit/>
          </a:bodyPr>
          <a:lstStyle/>
          <a:p>
            <a:pPr defTabSz="938213"/>
            <a:r>
              <a:rPr lang="en-US" dirty="0"/>
              <a:t>Summary of Pre-index and Post-index</a:t>
            </a:r>
          </a:p>
        </p:txBody>
      </p:sp>
      <p:sp>
        <p:nvSpPr>
          <p:cNvPr id="8" name="Slide Number Placeholder 7"/>
          <p:cNvSpPr>
            <a:spLocks noGrp="1"/>
          </p:cNvSpPr>
          <p:nvPr>
            <p:ph type="sldNum" sz="quarter" idx="12"/>
          </p:nvPr>
        </p:nvSpPr>
        <p:spPr/>
        <p:txBody>
          <a:bodyPr/>
          <a:lstStyle/>
          <a:p>
            <a:fld id="{AEE14D4A-FE32-40AF-B06D-E9622816B101}" type="slidenum">
              <a:rPr lang="en-US" smtClean="0"/>
              <a:pPr/>
              <a:t>51</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873798722"/>
              </p:ext>
            </p:extLst>
          </p:nvPr>
        </p:nvGraphicFramePr>
        <p:xfrm>
          <a:off x="1843442" y="1864099"/>
          <a:ext cx="8331499" cy="2133600"/>
        </p:xfrm>
        <a:graphic>
          <a:graphicData uri="http://schemas.openxmlformats.org/drawingml/2006/table">
            <a:tbl>
              <a:tblPr firstRow="1" firstCol="1" bandRow="1" bandCol="1">
                <a:tableStyleId>{5C22544A-7EE6-4342-B048-85BDC9FD1C3A}</a:tableStyleId>
              </a:tblPr>
              <a:tblGrid>
                <a:gridCol w="1957594">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3783105">
                  <a:extLst>
                    <a:ext uri="{9D8B030D-6E8A-4147-A177-3AD203B41FA5}">
                      <a16:colId xmlns:a16="http://schemas.microsoft.com/office/drawing/2014/main" val="20002"/>
                    </a:ext>
                  </a:extLst>
                </a:gridCol>
              </a:tblGrid>
              <a:tr h="0">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Index Format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Example</a:t>
                      </a:r>
                      <a:endParaRPr lang="en-US" sz="20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Equivalent</a:t>
                      </a:r>
                      <a:endParaRPr lang="en-US" sz="20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0">
                <a:tc>
                  <a:txBody>
                    <a:bodyPr/>
                    <a:lstStyle/>
                    <a:p>
                      <a:pPr marL="0" marR="0" algn="just">
                        <a:spcBef>
                          <a:spcPts val="0"/>
                        </a:spcBef>
                        <a:spcAft>
                          <a:spcPts val="0"/>
                        </a:spcAft>
                      </a:pPr>
                      <a:r>
                        <a:rPr lang="en-US" sz="2000">
                          <a:solidFill>
                            <a:schemeClr val="bg1"/>
                          </a:solidFill>
                          <a:effectLst/>
                          <a:latin typeface="Consolas" panose="020B0609020204030204" pitchFamily="49" charset="0"/>
                          <a:cs typeface="Consolas" panose="020B0609020204030204" pitchFamily="49" charset="0"/>
                        </a:rPr>
                        <a:t>Pre-index </a:t>
                      </a:r>
                      <a:endParaRPr lang="en-US" sz="200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LDR r1, [r0, #4]</a:t>
                      </a:r>
                      <a:endParaRPr lang="en-US" sz="20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r1 </a:t>
                      </a:r>
                      <a:r>
                        <a:rPr lang="en-US" sz="2000">
                          <a:effectLst/>
                          <a:latin typeface="Consolas" panose="020B0609020204030204" pitchFamily="49" charset="0"/>
                          <a:cs typeface="Consolas" panose="020B0609020204030204" pitchFamily="49" charset="0"/>
                          <a:sym typeface="Symbol"/>
                        </a:rPr>
                        <a:t></a:t>
                      </a:r>
                      <a:r>
                        <a:rPr lang="en-US" sz="2000">
                          <a:effectLst/>
                          <a:latin typeface="Consolas" panose="020B0609020204030204" pitchFamily="49" charset="0"/>
                          <a:cs typeface="Consolas" panose="020B0609020204030204" pitchFamily="49" charset="0"/>
                        </a:rPr>
                        <a:t> memory[r0 + 4], </a:t>
                      </a:r>
                    </a:p>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r0 is unchanged</a:t>
                      </a:r>
                      <a:endParaRPr lang="en-US" sz="20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0">
                <a:tc>
                  <a:txBody>
                    <a:bodyPr/>
                    <a:lstStyle/>
                    <a:p>
                      <a:pPr marL="0" marR="0" algn="just">
                        <a:spcBef>
                          <a:spcPts val="0"/>
                        </a:spcBef>
                        <a:spcAft>
                          <a:spcPts val="0"/>
                        </a:spcAft>
                      </a:pPr>
                      <a:r>
                        <a:rPr lang="en-US" sz="2000">
                          <a:solidFill>
                            <a:schemeClr val="bg1"/>
                          </a:solidFill>
                          <a:effectLst/>
                          <a:latin typeface="Consolas" panose="020B0609020204030204" pitchFamily="49" charset="0"/>
                          <a:cs typeface="Consolas" panose="020B0609020204030204" pitchFamily="49" charset="0"/>
                        </a:rPr>
                        <a:t>Pre-index with update</a:t>
                      </a:r>
                      <a:endParaRPr lang="en-US" sz="200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LDR r1, [r0, #4]!</a:t>
                      </a:r>
                      <a:endParaRPr lang="en-US" sz="20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dirty="0" err="1">
                          <a:effectLst/>
                          <a:latin typeface="Consolas" panose="020B0609020204030204" pitchFamily="49" charset="0"/>
                          <a:cs typeface="Consolas" panose="020B0609020204030204" pitchFamily="49" charset="0"/>
                        </a:rPr>
                        <a:t>r1</a:t>
                      </a:r>
                      <a:r>
                        <a:rPr lang="en-US" sz="2000" dirty="0">
                          <a:effectLst/>
                          <a:latin typeface="Consolas" panose="020B0609020204030204" pitchFamily="49" charset="0"/>
                          <a:cs typeface="Consolas" panose="020B0609020204030204" pitchFamily="49" charset="0"/>
                        </a:rPr>
                        <a:t> </a:t>
                      </a:r>
                      <a:r>
                        <a:rPr lang="en-US" sz="2000" dirty="0">
                          <a:effectLst/>
                          <a:latin typeface="Consolas" panose="020B0609020204030204" pitchFamily="49" charset="0"/>
                          <a:cs typeface="Consolas" panose="020B0609020204030204" pitchFamily="49" charset="0"/>
                          <a:sym typeface="Symbol"/>
                        </a:rPr>
                        <a:t></a:t>
                      </a:r>
                      <a:r>
                        <a:rPr lang="en-US" sz="2000" dirty="0">
                          <a:effectLst/>
                          <a:latin typeface="Consolas" panose="020B0609020204030204" pitchFamily="49" charset="0"/>
                          <a:cs typeface="Consolas" panose="020B0609020204030204" pitchFamily="49" charset="0"/>
                        </a:rPr>
                        <a:t> memory[</a:t>
                      </a: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+ 4]</a:t>
                      </a:r>
                    </a:p>
                    <a:p>
                      <a:pPr marL="0" marR="0" algn="just">
                        <a:spcBef>
                          <a:spcPts val="0"/>
                        </a:spcBef>
                        <a:spcAft>
                          <a:spcPts val="0"/>
                        </a:spcAft>
                      </a:pP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a:t>
                      </a:r>
                      <a:r>
                        <a:rPr lang="en-US" sz="2000" dirty="0">
                          <a:effectLst/>
                          <a:latin typeface="Consolas" panose="020B0609020204030204" pitchFamily="49" charset="0"/>
                          <a:cs typeface="Consolas" panose="020B0609020204030204" pitchFamily="49" charset="0"/>
                          <a:sym typeface="Symbol"/>
                        </a:rPr>
                        <a: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+ 4</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0">
                <a:tc>
                  <a:txBody>
                    <a:bodyPr/>
                    <a:lstStyle/>
                    <a:p>
                      <a:pPr marL="0" marR="0" algn="just">
                        <a:spcBef>
                          <a:spcPts val="0"/>
                        </a:spcBef>
                        <a:spcAft>
                          <a:spcPts val="0"/>
                        </a:spcAft>
                      </a:pPr>
                      <a:r>
                        <a:rPr lang="en-US" sz="2000" dirty="0">
                          <a:solidFill>
                            <a:schemeClr val="bg1"/>
                          </a:solidFill>
                          <a:effectLst/>
                          <a:latin typeface="Consolas" panose="020B0609020204030204" pitchFamily="49" charset="0"/>
                          <a:cs typeface="Consolas" panose="020B0609020204030204" pitchFamily="49" charset="0"/>
                        </a:rPr>
                        <a:t>Post-index</a:t>
                      </a:r>
                      <a:endParaRPr lang="en-US" sz="2000"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LDR r1, [r0], #4</a:t>
                      </a:r>
                      <a:endParaRPr lang="en-US" sz="20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dirty="0" err="1">
                          <a:effectLst/>
                          <a:latin typeface="Consolas" panose="020B0609020204030204" pitchFamily="49" charset="0"/>
                          <a:cs typeface="Consolas" panose="020B0609020204030204" pitchFamily="49" charset="0"/>
                        </a:rPr>
                        <a:t>r1</a:t>
                      </a:r>
                      <a:r>
                        <a:rPr lang="en-US" sz="2000" dirty="0">
                          <a:effectLst/>
                          <a:latin typeface="Consolas" panose="020B0609020204030204" pitchFamily="49" charset="0"/>
                          <a:cs typeface="Consolas" panose="020B0609020204030204" pitchFamily="49" charset="0"/>
                        </a:rPr>
                        <a:t> </a:t>
                      </a:r>
                      <a:r>
                        <a:rPr lang="en-US" sz="2000" dirty="0">
                          <a:effectLst/>
                          <a:latin typeface="Consolas" panose="020B0609020204030204" pitchFamily="49" charset="0"/>
                          <a:cs typeface="Consolas" panose="020B0609020204030204" pitchFamily="49" charset="0"/>
                          <a:sym typeface="Symbol"/>
                        </a:rPr>
                        <a:t></a:t>
                      </a:r>
                      <a:r>
                        <a:rPr lang="en-US" sz="2000" dirty="0">
                          <a:effectLst/>
                          <a:latin typeface="Consolas" panose="020B0609020204030204" pitchFamily="49" charset="0"/>
                          <a:cs typeface="Consolas" panose="020B0609020204030204" pitchFamily="49" charset="0"/>
                        </a:rPr>
                        <a:t> memory[</a:t>
                      </a: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a:t>
                      </a:r>
                      <a:r>
                        <a:rPr lang="en-US" sz="2000" dirty="0">
                          <a:effectLst/>
                          <a:latin typeface="Consolas" panose="020B0609020204030204" pitchFamily="49" charset="0"/>
                          <a:cs typeface="Consolas" panose="020B0609020204030204" pitchFamily="49" charset="0"/>
                          <a:sym typeface="Symbol"/>
                        </a:rPr>
                        <a: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+ 4</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bl>
          </a:graphicData>
        </a:graphic>
      </p:graphicFrame>
      <p:sp>
        <p:nvSpPr>
          <p:cNvPr id="9" name="Rectangle 8"/>
          <p:cNvSpPr/>
          <p:nvPr/>
        </p:nvSpPr>
        <p:spPr>
          <a:xfrm>
            <a:off x="4500051" y="4659004"/>
            <a:ext cx="3191899" cy="307777"/>
          </a:xfrm>
          <a:prstGeom prst="rect">
            <a:avLst/>
          </a:prstGeom>
        </p:spPr>
        <p:txBody>
          <a:bodyPr wrap="none">
            <a:spAutoFit/>
          </a:bodyPr>
          <a:lstStyle/>
          <a:p>
            <a:pPr algn="ctr"/>
            <a:r>
              <a:rPr lang="en-US" dirty="0"/>
              <a:t>Offset range is -255 to +255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vert="horz" lIns="92075" tIns="46038" rIns="92075" bIns="46038" anchor="b" anchorCtr="0">
            <a:normAutofit/>
          </a:bodyPr>
          <a:lstStyle/>
          <a:p>
            <a:pPr defTabSz="938213"/>
            <a:r>
              <a:rPr lang="en-US" dirty="0"/>
              <a:t>Example</a:t>
            </a:r>
          </a:p>
        </p:txBody>
      </p:sp>
      <p:sp>
        <p:nvSpPr>
          <p:cNvPr id="25607" name="Rectangle 1031"/>
          <p:cNvSpPr>
            <a:spLocks noGrp="1" noChangeArrowheads="1"/>
          </p:cNvSpPr>
          <p:nvPr>
            <p:ph sz="quarter" idx="1"/>
          </p:nvPr>
        </p:nvSpPr>
        <p:spPr>
          <a:xfrm>
            <a:off x="1905000" y="1295401"/>
            <a:ext cx="8305800" cy="1028075"/>
          </a:xfrm>
          <a:noFill/>
        </p:spPr>
        <p:txBody>
          <a:bodyPr vert="horz" lIns="92075" tIns="46038" rIns="92075" bIns="46038" anchorCtr="1">
            <a:normAutofit/>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LDRH r1, [r0]</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a:t>
            </a:r>
          </a:p>
        </p:txBody>
      </p:sp>
      <p:sp>
        <p:nvSpPr>
          <p:cNvPr id="8" name="Slide Number Placeholder 7"/>
          <p:cNvSpPr>
            <a:spLocks noGrp="1"/>
          </p:cNvSpPr>
          <p:nvPr>
            <p:ph type="sldNum" sz="quarter" idx="12"/>
          </p:nvPr>
        </p:nvSpPr>
        <p:spPr/>
        <p:txBody>
          <a:bodyPr/>
          <a:lstStyle/>
          <a:p>
            <a:fld id="{AEE14D4A-FE32-40AF-B06D-E9622816B101}" type="slidenum">
              <a:rPr lang="en-US" smtClean="0"/>
              <a:pPr/>
              <a:t>52</a:t>
            </a:fld>
            <a:endParaRPr lang="en-US"/>
          </a:p>
        </p:txBody>
      </p:sp>
      <p:sp>
        <p:nvSpPr>
          <p:cNvPr id="11" name="TextBox 10"/>
          <p:cNvSpPr txBox="1"/>
          <p:nvPr/>
        </p:nvSpPr>
        <p:spPr>
          <a:xfrm>
            <a:off x="2123606" y="2953064"/>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before load</a:t>
            </a:r>
          </a:p>
        </p:txBody>
      </p:sp>
      <p:sp>
        <p:nvSpPr>
          <p:cNvPr id="12" name="Rectangle 11"/>
          <p:cNvSpPr/>
          <p:nvPr/>
        </p:nvSpPr>
        <p:spPr>
          <a:xfrm>
            <a:off x="2783175"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0x12345678</a:t>
            </a:r>
          </a:p>
        </p:txBody>
      </p:sp>
      <p:sp>
        <p:nvSpPr>
          <p:cNvPr id="13" name="TextBox 12"/>
          <p:cNvSpPr txBox="1"/>
          <p:nvPr/>
        </p:nvSpPr>
        <p:spPr>
          <a:xfrm>
            <a:off x="2186065" y="4184756"/>
            <a:ext cx="2393604"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after load</a:t>
            </a:r>
          </a:p>
        </p:txBody>
      </p:sp>
      <p:sp>
        <p:nvSpPr>
          <p:cNvPr id="14" name="Rectangle 13"/>
          <p:cNvSpPr/>
          <p:nvPr/>
        </p:nvSpPr>
        <p:spPr>
          <a:xfrm>
            <a:off x="2845634"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5" name="Rectangle 14"/>
          <p:cNvSpPr/>
          <p:nvPr/>
        </p:nvSpPr>
        <p:spPr>
          <a:xfrm>
            <a:off x="2858372" y="4654209"/>
            <a:ext cx="2070894" cy="461665"/>
          </a:xfrm>
          <a:prstGeom prst="rect">
            <a:avLst/>
          </a:prstGeom>
        </p:spPr>
        <p:txBody>
          <a:bodyPr wrap="square">
            <a:spAutoFit/>
          </a:bodyPr>
          <a:lstStyle/>
          <a:p>
            <a:pPr algn="ctr"/>
            <a:r>
              <a:rPr lang="en-US" sz="2400" dirty="0" err="1">
                <a:solidFill>
                  <a:srgbClr val="FF0000"/>
                </a:solidFill>
                <a:latin typeface="Consolas" panose="020B0609020204030204" pitchFamily="49" charset="0"/>
                <a:cs typeface="Consolas" panose="020B0609020204030204" pitchFamily="49" charset="0"/>
              </a:rPr>
              <a:t>0x0000CDEF</a:t>
            </a:r>
            <a:endParaRPr lang="en-US" sz="2400" dirty="0">
              <a:solidFill>
                <a:srgbClr val="FF0000"/>
              </a:solidFill>
              <a:latin typeface="Consolas" panose="020B0609020204030204" pitchFamily="49" charset="0"/>
              <a:cs typeface="Consolas" panose="020B0609020204030204" pitchFamily="49"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1995668618"/>
              </p:ext>
            </p:extLst>
          </p:nvPr>
        </p:nvGraphicFramePr>
        <p:xfrm>
          <a:off x="5836024" y="2716135"/>
          <a:ext cx="4352293" cy="3017520"/>
        </p:xfrm>
        <a:graphic>
          <a:graphicData uri="http://schemas.openxmlformats.org/drawingml/2006/table">
            <a:tbl>
              <a:tblPr firstRow="1" bandRow="1">
                <a:tableStyleId>{5C22544A-7EE6-4342-B048-85BDC9FD1C3A}</a:tableStyleId>
              </a:tblPr>
              <a:tblGrid>
                <a:gridCol w="2429819">
                  <a:extLst>
                    <a:ext uri="{9D8B030D-6E8A-4147-A177-3AD203B41FA5}">
                      <a16:colId xmlns:a16="http://schemas.microsoft.com/office/drawing/2014/main" val="20000"/>
                    </a:ext>
                  </a:extLst>
                </a:gridCol>
                <a:gridCol w="1922474">
                  <a:extLst>
                    <a:ext uri="{9D8B030D-6E8A-4147-A177-3AD203B41FA5}">
                      <a16:colId xmlns:a16="http://schemas.microsoft.com/office/drawing/2014/main" val="20001"/>
                    </a:ext>
                  </a:extLst>
                </a:gridCol>
              </a:tblGrid>
              <a:tr h="370840">
                <a:tc>
                  <a:txBody>
                    <a:bodyPr/>
                    <a:lstStyle/>
                    <a:p>
                      <a:pPr algn="ctr"/>
                      <a:r>
                        <a:rPr lang="en-US" sz="2800" dirty="0">
                          <a:solidFill>
                            <a:schemeClr val="tx1"/>
                          </a:solidFill>
                        </a:rPr>
                        <a:t>Memory Address</a:t>
                      </a:r>
                    </a:p>
                  </a:txBody>
                  <a:tcPr>
                    <a:noFill/>
                  </a:tcPr>
                </a:tc>
                <a:tc>
                  <a:txBody>
                    <a:bodyPr/>
                    <a:lstStyle/>
                    <a:p>
                      <a:pPr algn="ctr"/>
                      <a:r>
                        <a:rPr lang="en-US" sz="2800" dirty="0"/>
                        <a:t>Memory</a:t>
                      </a:r>
                      <a:r>
                        <a:rPr lang="en-US" sz="2800" baseline="0" dirty="0"/>
                        <a:t> Data</a:t>
                      </a:r>
                      <a:endParaRPr lang="en-US" sz="2800" dirty="0"/>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noFill/>
                  </a:tcPr>
                </a:tc>
                <a:tc>
                  <a:txBody>
                    <a:bodyPr/>
                    <a:lstStyle/>
                    <a:p>
                      <a:pPr algn="ctr"/>
                      <a:r>
                        <a:rPr lang="en-US" sz="2800" dirty="0">
                          <a:latin typeface="Consolas" panose="020B0609020204030204" pitchFamily="49" charset="0"/>
                          <a:cs typeface="Consolas" panose="020B0609020204030204" pitchFamily="49" charset="0"/>
                        </a:rPr>
                        <a:t>0x89</a:t>
                      </a: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noFill/>
                  </a:tcPr>
                </a:tc>
                <a:tc>
                  <a:txBody>
                    <a:bodyPr/>
                    <a:lstStyle/>
                    <a:p>
                      <a:pPr algn="ctr"/>
                      <a:r>
                        <a:rPr lang="en-US" sz="2800" dirty="0">
                          <a:latin typeface="Consolas" panose="020B0609020204030204" pitchFamily="49" charset="0"/>
                          <a:cs typeface="Consolas" panose="020B0609020204030204" pitchFamily="49" charset="0"/>
                        </a:rPr>
                        <a:t>0xAB</a:t>
                      </a: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noFill/>
                  </a:tcPr>
                </a:tc>
                <a:tc>
                  <a:txBody>
                    <a:bodyPr/>
                    <a:lstStyle/>
                    <a:p>
                      <a:pPr algn="ctr"/>
                      <a:r>
                        <a:rPr lang="en-US" sz="2800" dirty="0">
                          <a:latin typeface="Consolas" panose="020B0609020204030204" pitchFamily="49" charset="0"/>
                          <a:cs typeface="Consolas" panose="020B0609020204030204" pitchFamily="49" charset="0"/>
                        </a:rPr>
                        <a:t>0xCD</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noFill/>
                  </a:tcPr>
                </a:tc>
                <a:tc>
                  <a:txBody>
                    <a:bodyPr/>
                    <a:lstStyle/>
                    <a:p>
                      <a:pPr algn="ctr"/>
                      <a:r>
                        <a:rPr lang="en-US" sz="2800" dirty="0">
                          <a:latin typeface="Consolas" panose="020B0609020204030204" pitchFamily="49" charset="0"/>
                          <a:cs typeface="Consolas" panose="020B0609020204030204" pitchFamily="49" charset="0"/>
                        </a:rPr>
                        <a:t>0xEF</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vert="horz" lIns="92075" tIns="46038" rIns="92075" bIns="46038" anchor="b" anchorCtr="0">
            <a:normAutofit/>
          </a:bodyPr>
          <a:lstStyle/>
          <a:p>
            <a:pPr defTabSz="938213"/>
            <a:r>
              <a:rPr lang="en-US" dirty="0"/>
              <a:t>Example</a:t>
            </a:r>
          </a:p>
        </p:txBody>
      </p:sp>
      <p:sp>
        <p:nvSpPr>
          <p:cNvPr id="25607" name="Rectangle 1031"/>
          <p:cNvSpPr>
            <a:spLocks noGrp="1" noChangeArrowheads="1"/>
          </p:cNvSpPr>
          <p:nvPr>
            <p:ph sz="quarter" idx="1"/>
          </p:nvPr>
        </p:nvSpPr>
        <p:spPr>
          <a:xfrm>
            <a:off x="1905000" y="1295401"/>
            <a:ext cx="8305800" cy="1028075"/>
          </a:xfrm>
          <a:noFill/>
        </p:spPr>
        <p:txBody>
          <a:bodyPr vert="horz" lIns="92075" tIns="46038" rIns="92075" bIns="46038" anchorCtr="1">
            <a:normAutofit/>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LDSB r1, [r0]</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a:t>
            </a:r>
          </a:p>
        </p:txBody>
      </p:sp>
      <p:sp>
        <p:nvSpPr>
          <p:cNvPr id="8" name="Slide Number Placeholder 7"/>
          <p:cNvSpPr>
            <a:spLocks noGrp="1"/>
          </p:cNvSpPr>
          <p:nvPr>
            <p:ph type="sldNum" sz="quarter" idx="12"/>
          </p:nvPr>
        </p:nvSpPr>
        <p:spPr/>
        <p:txBody>
          <a:bodyPr/>
          <a:lstStyle/>
          <a:p>
            <a:fld id="{AEE14D4A-FE32-40AF-B06D-E9622816B101}" type="slidenum">
              <a:rPr lang="en-US" smtClean="0"/>
              <a:pPr/>
              <a:t>53</a:t>
            </a:fld>
            <a:endParaRPr lang="en-US"/>
          </a:p>
        </p:txBody>
      </p:sp>
      <p:sp>
        <p:nvSpPr>
          <p:cNvPr id="11" name="TextBox 10"/>
          <p:cNvSpPr txBox="1"/>
          <p:nvPr/>
        </p:nvSpPr>
        <p:spPr>
          <a:xfrm>
            <a:off x="2123606" y="2953064"/>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before load</a:t>
            </a:r>
          </a:p>
        </p:txBody>
      </p:sp>
      <p:sp>
        <p:nvSpPr>
          <p:cNvPr id="12" name="Rectangle 11"/>
          <p:cNvSpPr/>
          <p:nvPr/>
        </p:nvSpPr>
        <p:spPr>
          <a:xfrm>
            <a:off x="2783175"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0x12345678</a:t>
            </a:r>
          </a:p>
        </p:txBody>
      </p:sp>
      <p:sp>
        <p:nvSpPr>
          <p:cNvPr id="13" name="TextBox 12"/>
          <p:cNvSpPr txBox="1"/>
          <p:nvPr/>
        </p:nvSpPr>
        <p:spPr>
          <a:xfrm>
            <a:off x="2186065" y="4184756"/>
            <a:ext cx="2393604"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after load</a:t>
            </a:r>
          </a:p>
        </p:txBody>
      </p:sp>
      <p:sp>
        <p:nvSpPr>
          <p:cNvPr id="14" name="Rectangle 13"/>
          <p:cNvSpPr/>
          <p:nvPr/>
        </p:nvSpPr>
        <p:spPr>
          <a:xfrm>
            <a:off x="2845634"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sp>
        <p:nvSpPr>
          <p:cNvPr id="15" name="Rectangle 14"/>
          <p:cNvSpPr/>
          <p:nvPr/>
        </p:nvSpPr>
        <p:spPr>
          <a:xfrm>
            <a:off x="2858372" y="4654209"/>
            <a:ext cx="2070894" cy="461665"/>
          </a:xfrm>
          <a:prstGeom prst="rect">
            <a:avLst/>
          </a:prstGeom>
        </p:spPr>
        <p:txBody>
          <a:bodyPr wrap="square">
            <a:spAutoFit/>
          </a:bodyPr>
          <a:lstStyle/>
          <a:p>
            <a:pPr algn="ctr"/>
            <a:r>
              <a:rPr lang="en-US" sz="2400" dirty="0">
                <a:solidFill>
                  <a:srgbClr val="FF0000"/>
                </a:solidFill>
                <a:latin typeface="Consolas" panose="020B0609020204030204" pitchFamily="49" charset="0"/>
                <a:cs typeface="Consolas" panose="020B0609020204030204" pitchFamily="49" charset="0"/>
              </a:rPr>
              <a:t>0xFFFFFFEF</a:t>
            </a:r>
          </a:p>
        </p:txBody>
      </p:sp>
      <p:graphicFrame>
        <p:nvGraphicFramePr>
          <p:cNvPr id="18" name="Table 17"/>
          <p:cNvGraphicFramePr>
            <a:graphicFrameLocks noGrp="1"/>
          </p:cNvGraphicFramePr>
          <p:nvPr>
            <p:extLst>
              <p:ext uri="{D42A27DB-BD31-4B8C-83A1-F6EECF244321}">
                <p14:modId xmlns:p14="http://schemas.microsoft.com/office/powerpoint/2010/main" val="2861608077"/>
              </p:ext>
            </p:extLst>
          </p:nvPr>
        </p:nvGraphicFramePr>
        <p:xfrm>
          <a:off x="5836025" y="2675995"/>
          <a:ext cx="4406080" cy="3017520"/>
        </p:xfrm>
        <a:graphic>
          <a:graphicData uri="http://schemas.openxmlformats.org/drawingml/2006/table">
            <a:tbl>
              <a:tblPr firstRow="1" bandRow="1">
                <a:tableStyleId>{5C22544A-7EE6-4342-B048-85BDC9FD1C3A}</a:tableStyleId>
              </a:tblPr>
              <a:tblGrid>
                <a:gridCol w="2420469">
                  <a:extLst>
                    <a:ext uri="{9D8B030D-6E8A-4147-A177-3AD203B41FA5}">
                      <a16:colId xmlns:a16="http://schemas.microsoft.com/office/drawing/2014/main" val="20000"/>
                    </a:ext>
                  </a:extLst>
                </a:gridCol>
                <a:gridCol w="1985611">
                  <a:extLst>
                    <a:ext uri="{9D8B030D-6E8A-4147-A177-3AD203B41FA5}">
                      <a16:colId xmlns:a16="http://schemas.microsoft.com/office/drawing/2014/main" val="20001"/>
                    </a:ext>
                  </a:extLst>
                </a:gridCol>
              </a:tblGrid>
              <a:tr h="370840">
                <a:tc>
                  <a:txBody>
                    <a:bodyPr/>
                    <a:lstStyle/>
                    <a:p>
                      <a:pPr algn="ctr"/>
                      <a:r>
                        <a:rPr lang="en-US" sz="2800" dirty="0">
                          <a:solidFill>
                            <a:schemeClr val="tx1"/>
                          </a:solidFill>
                        </a:rPr>
                        <a:t>Memory Address</a:t>
                      </a:r>
                    </a:p>
                  </a:txBody>
                  <a:tcPr>
                    <a:noFill/>
                  </a:tcPr>
                </a:tc>
                <a:tc>
                  <a:txBody>
                    <a:bodyPr/>
                    <a:lstStyle/>
                    <a:p>
                      <a:pPr algn="ctr"/>
                      <a:r>
                        <a:rPr lang="en-US" sz="2800" dirty="0"/>
                        <a:t>Memory</a:t>
                      </a:r>
                      <a:r>
                        <a:rPr lang="en-US" sz="2800" baseline="0" dirty="0"/>
                        <a:t> Data</a:t>
                      </a:r>
                      <a:endParaRPr lang="en-US" sz="2800" dirty="0"/>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noFill/>
                  </a:tcPr>
                </a:tc>
                <a:tc>
                  <a:txBody>
                    <a:bodyPr/>
                    <a:lstStyle/>
                    <a:p>
                      <a:pPr algn="ctr"/>
                      <a:r>
                        <a:rPr lang="en-US" sz="2800" dirty="0">
                          <a:latin typeface="Consolas" panose="020B0609020204030204" pitchFamily="49" charset="0"/>
                          <a:cs typeface="Consolas" panose="020B0609020204030204" pitchFamily="49" charset="0"/>
                        </a:rPr>
                        <a:t>0x89</a:t>
                      </a: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noFill/>
                  </a:tcPr>
                </a:tc>
                <a:tc>
                  <a:txBody>
                    <a:bodyPr/>
                    <a:lstStyle/>
                    <a:p>
                      <a:pPr algn="ctr"/>
                      <a:r>
                        <a:rPr lang="en-US" sz="2800" dirty="0">
                          <a:latin typeface="Consolas" panose="020B0609020204030204" pitchFamily="49" charset="0"/>
                          <a:cs typeface="Consolas" panose="020B0609020204030204" pitchFamily="49" charset="0"/>
                        </a:rPr>
                        <a:t>0xAB</a:t>
                      </a: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noFill/>
                  </a:tcPr>
                </a:tc>
                <a:tc>
                  <a:txBody>
                    <a:bodyPr/>
                    <a:lstStyle/>
                    <a:p>
                      <a:pPr algn="ctr"/>
                      <a:r>
                        <a:rPr lang="en-US" sz="2800" dirty="0">
                          <a:latin typeface="Consolas" panose="020B0609020204030204" pitchFamily="49" charset="0"/>
                          <a:cs typeface="Consolas" panose="020B0609020204030204" pitchFamily="49" charset="0"/>
                        </a:rPr>
                        <a:t>0xCD</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noFill/>
                  </a:tcPr>
                </a:tc>
                <a:tc>
                  <a:txBody>
                    <a:bodyPr/>
                    <a:lstStyle/>
                    <a:p>
                      <a:pPr algn="ctr"/>
                      <a:r>
                        <a:rPr lang="en-US" sz="2800" dirty="0">
                          <a:latin typeface="Consolas" panose="020B0609020204030204" pitchFamily="49" charset="0"/>
                          <a:cs typeface="Consolas" panose="020B0609020204030204" pitchFamily="49" charset="0"/>
                        </a:rPr>
                        <a:t>0xEF</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vert="horz" lIns="92075" tIns="46038" rIns="92075" bIns="46038" anchor="b" anchorCtr="0">
            <a:normAutofit/>
          </a:bodyPr>
          <a:lstStyle/>
          <a:p>
            <a:pPr defTabSz="938213"/>
            <a:r>
              <a:rPr lang="en-US" dirty="0"/>
              <a:t>Example</a:t>
            </a:r>
          </a:p>
        </p:txBody>
      </p:sp>
      <p:sp>
        <p:nvSpPr>
          <p:cNvPr id="25607" name="Rectangle 1031"/>
          <p:cNvSpPr>
            <a:spLocks noGrp="1" noChangeArrowheads="1"/>
          </p:cNvSpPr>
          <p:nvPr>
            <p:ph sz="quarter" idx="1"/>
          </p:nvPr>
        </p:nvSpPr>
        <p:spPr>
          <a:xfrm>
            <a:off x="1905000" y="1295401"/>
            <a:ext cx="8305800" cy="1028075"/>
          </a:xfrm>
          <a:noFill/>
        </p:spPr>
        <p:txBody>
          <a:bodyPr vert="horz" lIns="92075" tIns="46038" rIns="92075" bIns="46038" anchorCtr="1">
            <a:normAutofit/>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STR r1, [r0], #4</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r1=0x76543210</a:t>
            </a:r>
          </a:p>
        </p:txBody>
      </p:sp>
      <p:sp>
        <p:nvSpPr>
          <p:cNvPr id="8" name="Slide Number Placeholder 7"/>
          <p:cNvSpPr>
            <a:spLocks noGrp="1"/>
          </p:cNvSpPr>
          <p:nvPr>
            <p:ph type="sldNum" sz="quarter" idx="12"/>
          </p:nvPr>
        </p:nvSpPr>
        <p:spPr/>
        <p:txBody>
          <a:bodyPr/>
          <a:lstStyle/>
          <a:p>
            <a:fld id="{AEE14D4A-FE32-40AF-B06D-E9622816B101}" type="slidenum">
              <a:rPr lang="en-US" smtClean="0"/>
              <a:pPr/>
              <a:t>54</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3969840216"/>
              </p:ext>
            </p:extLst>
          </p:nvPr>
        </p:nvGraphicFramePr>
        <p:xfrm>
          <a:off x="6806202" y="2612187"/>
          <a:ext cx="2835639" cy="3606800"/>
        </p:xfrm>
        <a:graphic>
          <a:graphicData uri="http://schemas.openxmlformats.org/drawingml/2006/table">
            <a:tbl>
              <a:tblPr firstRow="1" bandRow="1">
                <a:tableStyleId>{5C22544A-7EE6-4342-B048-85BDC9FD1C3A}</a:tableStyleId>
              </a:tblPr>
              <a:tblGrid>
                <a:gridCol w="1514839">
                  <a:extLst>
                    <a:ext uri="{9D8B030D-6E8A-4147-A177-3AD203B41FA5}">
                      <a16:colId xmlns:a16="http://schemas.microsoft.com/office/drawing/2014/main" val="20000"/>
                    </a:ext>
                  </a:extLst>
                </a:gridCol>
                <a:gridCol w="1320800">
                  <a:extLst>
                    <a:ext uri="{9D8B030D-6E8A-4147-A177-3AD203B41FA5}">
                      <a16:colId xmlns:a16="http://schemas.microsoft.com/office/drawing/2014/main" val="20001"/>
                    </a:ext>
                  </a:extLst>
                </a:gridCol>
              </a:tblGrid>
              <a:tr h="370840">
                <a:tc>
                  <a:txBody>
                    <a:bodyPr/>
                    <a:lstStyle/>
                    <a:p>
                      <a:pPr algn="ctr"/>
                      <a:r>
                        <a:rPr lang="en-US" sz="1800" dirty="0">
                          <a:solidFill>
                            <a:schemeClr val="tx1"/>
                          </a:solidFill>
                        </a:rPr>
                        <a:t>Memory Address</a:t>
                      </a:r>
                    </a:p>
                  </a:txBody>
                  <a:tcPr>
                    <a:noFill/>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0x20008000</a:t>
                      </a:r>
                      <a:endParaRPr lang="en-US" sz="1800" dirty="0">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8"/>
                  </a:ext>
                </a:extLst>
              </a:tr>
            </a:tbl>
          </a:graphicData>
        </a:graphic>
      </p:graphicFrame>
      <p:sp>
        <p:nvSpPr>
          <p:cNvPr id="11" name="TextBox 10"/>
          <p:cNvSpPr txBox="1"/>
          <p:nvPr/>
        </p:nvSpPr>
        <p:spPr>
          <a:xfrm>
            <a:off x="2123607" y="2953064"/>
            <a:ext cx="2733441"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before store</a:t>
            </a:r>
          </a:p>
        </p:txBody>
      </p:sp>
      <p:sp>
        <p:nvSpPr>
          <p:cNvPr id="12" name="Rectangle 11"/>
          <p:cNvSpPr/>
          <p:nvPr/>
        </p:nvSpPr>
        <p:spPr>
          <a:xfrm>
            <a:off x="2783175"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nsolas" panose="020B0609020204030204" pitchFamily="49" charset="0"/>
                <a:cs typeface="Consolas" panose="020B0609020204030204" pitchFamily="49" charset="0"/>
              </a:rPr>
              <a:t>0x20008000</a:t>
            </a:r>
            <a:endParaRPr lang="en-US" sz="2400" dirty="0">
              <a:solidFill>
                <a:schemeClr val="tx1"/>
              </a:solidFill>
              <a:latin typeface="Consolas" panose="020B0609020204030204" pitchFamily="49" charset="0"/>
              <a:cs typeface="Consolas" panose="020B0609020204030204" pitchFamily="49" charset="0"/>
            </a:endParaRPr>
          </a:p>
        </p:txBody>
      </p:sp>
      <p:sp>
        <p:nvSpPr>
          <p:cNvPr id="13" name="TextBox 12"/>
          <p:cNvSpPr txBox="1"/>
          <p:nvPr/>
        </p:nvSpPr>
        <p:spPr>
          <a:xfrm>
            <a:off x="2186065" y="4184756"/>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after store</a:t>
            </a:r>
          </a:p>
        </p:txBody>
      </p:sp>
      <p:sp>
        <p:nvSpPr>
          <p:cNvPr id="14" name="Rectangle 13"/>
          <p:cNvSpPr/>
          <p:nvPr/>
        </p:nvSpPr>
        <p:spPr>
          <a:xfrm>
            <a:off x="2845634"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vert="horz" lIns="92075" tIns="46038" rIns="92075" bIns="46038" anchor="b" anchorCtr="0">
            <a:normAutofit/>
          </a:bodyPr>
          <a:lstStyle/>
          <a:p>
            <a:pPr defTabSz="938213"/>
            <a:r>
              <a:rPr lang="en-US" dirty="0"/>
              <a:t>Example</a:t>
            </a:r>
          </a:p>
        </p:txBody>
      </p:sp>
      <p:sp>
        <p:nvSpPr>
          <p:cNvPr id="25607" name="Rectangle 1031"/>
          <p:cNvSpPr>
            <a:spLocks noGrp="1" noChangeArrowheads="1"/>
          </p:cNvSpPr>
          <p:nvPr>
            <p:ph sz="quarter" idx="1"/>
          </p:nvPr>
        </p:nvSpPr>
        <p:spPr>
          <a:xfrm>
            <a:off x="1905000" y="1295401"/>
            <a:ext cx="8305800" cy="1028075"/>
          </a:xfrm>
          <a:noFill/>
        </p:spPr>
        <p:txBody>
          <a:bodyPr vert="horz" lIns="92075" tIns="46038" rIns="92075" bIns="46038" anchorCtr="1">
            <a:normAutofit/>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STR r1, [r0], #4</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r1=0x76543210</a:t>
            </a:r>
          </a:p>
        </p:txBody>
      </p:sp>
      <p:sp>
        <p:nvSpPr>
          <p:cNvPr id="8" name="Slide Number Placeholder 7"/>
          <p:cNvSpPr>
            <a:spLocks noGrp="1"/>
          </p:cNvSpPr>
          <p:nvPr>
            <p:ph type="sldNum" sz="quarter" idx="12"/>
          </p:nvPr>
        </p:nvSpPr>
        <p:spPr/>
        <p:txBody>
          <a:bodyPr/>
          <a:lstStyle/>
          <a:p>
            <a:fld id="{AEE14D4A-FE32-40AF-B06D-E9622816B101}" type="slidenum">
              <a:rPr lang="en-US" smtClean="0"/>
              <a:pPr/>
              <a:t>55</a:t>
            </a:fld>
            <a:endParaRPr lang="en-US"/>
          </a:p>
        </p:txBody>
      </p:sp>
      <p:sp>
        <p:nvSpPr>
          <p:cNvPr id="11" name="TextBox 10"/>
          <p:cNvSpPr txBox="1"/>
          <p:nvPr/>
        </p:nvSpPr>
        <p:spPr>
          <a:xfrm>
            <a:off x="2123607" y="2953064"/>
            <a:ext cx="2733441"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before store</a:t>
            </a:r>
          </a:p>
        </p:txBody>
      </p:sp>
      <p:sp>
        <p:nvSpPr>
          <p:cNvPr id="12" name="Rectangle 11"/>
          <p:cNvSpPr/>
          <p:nvPr/>
        </p:nvSpPr>
        <p:spPr>
          <a:xfrm>
            <a:off x="2783175"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nsolas" panose="020B0609020204030204" pitchFamily="49" charset="0"/>
                <a:cs typeface="Consolas" panose="020B0609020204030204" pitchFamily="49" charset="0"/>
              </a:rPr>
              <a:t>0x20008000</a:t>
            </a:r>
            <a:endParaRPr lang="en-US" sz="2400" dirty="0">
              <a:solidFill>
                <a:schemeClr val="tx1"/>
              </a:solidFill>
              <a:latin typeface="Consolas" panose="020B0609020204030204" pitchFamily="49" charset="0"/>
              <a:cs typeface="Consolas" panose="020B0609020204030204" pitchFamily="49" charset="0"/>
            </a:endParaRPr>
          </a:p>
        </p:txBody>
      </p:sp>
      <p:sp>
        <p:nvSpPr>
          <p:cNvPr id="13" name="TextBox 12"/>
          <p:cNvSpPr txBox="1"/>
          <p:nvPr/>
        </p:nvSpPr>
        <p:spPr>
          <a:xfrm>
            <a:off x="2186065" y="4184756"/>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after store</a:t>
            </a:r>
          </a:p>
        </p:txBody>
      </p:sp>
      <p:sp>
        <p:nvSpPr>
          <p:cNvPr id="14" name="Rectangle 13"/>
          <p:cNvSpPr/>
          <p:nvPr/>
        </p:nvSpPr>
        <p:spPr>
          <a:xfrm>
            <a:off x="2845634"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sp>
        <p:nvSpPr>
          <p:cNvPr id="15" name="Rectangle 14"/>
          <p:cNvSpPr/>
          <p:nvPr/>
        </p:nvSpPr>
        <p:spPr>
          <a:xfrm>
            <a:off x="2858373" y="4654209"/>
            <a:ext cx="1883849" cy="461665"/>
          </a:xfrm>
          <a:prstGeom prst="rect">
            <a:avLst/>
          </a:prstGeom>
        </p:spPr>
        <p:txBody>
          <a:bodyPr wrap="none">
            <a:spAutoFit/>
          </a:bodyPr>
          <a:lstStyle/>
          <a:p>
            <a:r>
              <a:rPr lang="en-US" sz="2400" dirty="0" err="1">
                <a:solidFill>
                  <a:srgbClr val="FF0000"/>
                </a:solidFill>
                <a:latin typeface="Consolas" panose="020B0609020204030204" pitchFamily="49" charset="0"/>
                <a:cs typeface="Consolas" panose="020B0609020204030204" pitchFamily="49" charset="0"/>
              </a:rPr>
              <a:t>0x20008004</a:t>
            </a:r>
            <a:endParaRPr lang="en-US" sz="2400" dirty="0">
              <a:solidFill>
                <a:srgbClr val="FF0000"/>
              </a:solidFill>
              <a:latin typeface="Consolas" panose="020B0609020204030204" pitchFamily="49" charset="0"/>
              <a:cs typeface="Consolas" panose="020B0609020204030204" pitchFamily="49"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3316299736"/>
              </p:ext>
            </p:extLst>
          </p:nvPr>
        </p:nvGraphicFramePr>
        <p:xfrm>
          <a:off x="6155962" y="2491282"/>
          <a:ext cx="3627621" cy="3606800"/>
        </p:xfrm>
        <a:graphic>
          <a:graphicData uri="http://schemas.openxmlformats.org/drawingml/2006/table">
            <a:tbl>
              <a:tblPr firstRow="1" bandRow="1">
                <a:tableStyleId>{5C22544A-7EE6-4342-B048-85BDC9FD1C3A}</a:tableStyleId>
              </a:tblPr>
              <a:tblGrid>
                <a:gridCol w="1718346">
                  <a:extLst>
                    <a:ext uri="{9D8B030D-6E8A-4147-A177-3AD203B41FA5}">
                      <a16:colId xmlns:a16="http://schemas.microsoft.com/office/drawing/2014/main" val="20000"/>
                    </a:ext>
                  </a:extLst>
                </a:gridCol>
                <a:gridCol w="1909275">
                  <a:extLst>
                    <a:ext uri="{9D8B030D-6E8A-4147-A177-3AD203B41FA5}">
                      <a16:colId xmlns:a16="http://schemas.microsoft.com/office/drawing/2014/main" val="20001"/>
                    </a:ext>
                  </a:extLst>
                </a:gridCol>
              </a:tblGrid>
              <a:tr h="370840">
                <a:tc>
                  <a:txBody>
                    <a:bodyPr/>
                    <a:lstStyle/>
                    <a:p>
                      <a:pPr algn="ctr"/>
                      <a:r>
                        <a:rPr lang="en-US" sz="1800" dirty="0">
                          <a:solidFill>
                            <a:schemeClr val="tx1"/>
                          </a:solidFill>
                        </a:rPr>
                        <a:t>Memory Address</a:t>
                      </a:r>
                    </a:p>
                  </a:txBody>
                  <a:tcPr>
                    <a:noFill/>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solidFill>
                            <a:schemeClr val="tx1"/>
                          </a:solidFill>
                          <a:latin typeface="Consolas" panose="020B0609020204030204" pitchFamily="49" charset="0"/>
                          <a:cs typeface="Consolas" panose="020B0609020204030204" pitchFamily="49" charset="0"/>
                        </a:rPr>
                        <a:t>0x20008007</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1"/>
                  </a:ext>
                </a:extLst>
              </a:tr>
              <a:tr h="370840">
                <a:tc>
                  <a:txBody>
                    <a:bodyPr/>
                    <a:lstStyle/>
                    <a:p>
                      <a:pPr algn="ctr"/>
                      <a:r>
                        <a:rPr lang="en-US" sz="1800" dirty="0" err="1">
                          <a:solidFill>
                            <a:schemeClr val="tx1"/>
                          </a:solidFill>
                          <a:latin typeface="Consolas" panose="020B0609020204030204" pitchFamily="49" charset="0"/>
                          <a:cs typeface="Consolas" panose="020B0609020204030204" pitchFamily="49" charset="0"/>
                        </a:rPr>
                        <a:t>0x20008006</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2"/>
                  </a:ext>
                </a:extLst>
              </a:tr>
              <a:tr h="370840">
                <a:tc>
                  <a:txBody>
                    <a:bodyPr/>
                    <a:lstStyle/>
                    <a:p>
                      <a:pPr algn="ctr"/>
                      <a:r>
                        <a:rPr lang="en-US" sz="1800" dirty="0" err="1">
                          <a:solidFill>
                            <a:schemeClr val="tx1"/>
                          </a:solidFill>
                          <a:latin typeface="Consolas" panose="020B0609020204030204" pitchFamily="49" charset="0"/>
                          <a:cs typeface="Consolas" panose="020B0609020204030204" pitchFamily="49" charset="0"/>
                        </a:rPr>
                        <a:t>0x20008005</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3"/>
                  </a:ext>
                </a:extLst>
              </a:tr>
              <a:tr h="370840">
                <a:tc>
                  <a:txBody>
                    <a:bodyPr/>
                    <a:lstStyle/>
                    <a:p>
                      <a:pPr algn="ctr"/>
                      <a:r>
                        <a:rPr lang="en-US" sz="1800" b="0" dirty="0" err="1">
                          <a:solidFill>
                            <a:schemeClr val="tx1"/>
                          </a:solidFill>
                          <a:latin typeface="Consolas" panose="020B0609020204030204" pitchFamily="49" charset="0"/>
                          <a:cs typeface="Consolas" panose="020B0609020204030204" pitchFamily="49" charset="0"/>
                        </a:rPr>
                        <a:t>0x20008004</a:t>
                      </a:r>
                      <a:endParaRPr lang="en-US" sz="1800" b="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b="0" dirty="0">
                          <a:solidFill>
                            <a:schemeClr val="tx1"/>
                          </a:solidFill>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onsolas" panose="020B0609020204030204" pitchFamily="49" charset="0"/>
                          <a:cs typeface="Consolas" panose="020B0609020204030204" pitchFamily="49" charset="0"/>
                        </a:rPr>
                        <a:t>0x20008003</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0x76</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onsolas" panose="020B0609020204030204" pitchFamily="49" charset="0"/>
                          <a:cs typeface="Consolas" panose="020B0609020204030204" pitchFamily="49" charset="0"/>
                        </a:rPr>
                        <a:t>0x20008002</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0x54</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onsolas" panose="020B0609020204030204" pitchFamily="49" charset="0"/>
                          <a:cs typeface="Consolas" panose="020B0609020204030204" pitchFamily="49" charset="0"/>
                        </a:rPr>
                        <a:t>0x20008001</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0x32</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onsolas" panose="020B0609020204030204" pitchFamily="49" charset="0"/>
                          <a:cs typeface="Consolas" panose="020B0609020204030204" pitchFamily="49" charset="0"/>
                        </a:rPr>
                        <a:t>0x20008000</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0x10</a:t>
                      </a:r>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vert="horz" lIns="92075" tIns="46038" rIns="92075" bIns="46038" anchor="b" anchorCtr="0">
            <a:normAutofit/>
          </a:bodyPr>
          <a:lstStyle/>
          <a:p>
            <a:pPr defTabSz="938213"/>
            <a:r>
              <a:rPr lang="en-US" dirty="0"/>
              <a:t>Example</a:t>
            </a:r>
          </a:p>
        </p:txBody>
      </p:sp>
      <p:sp>
        <p:nvSpPr>
          <p:cNvPr id="25607" name="Rectangle 1031"/>
          <p:cNvSpPr>
            <a:spLocks noGrp="1" noChangeArrowheads="1"/>
          </p:cNvSpPr>
          <p:nvPr>
            <p:ph sz="quarter" idx="1"/>
          </p:nvPr>
        </p:nvSpPr>
        <p:spPr>
          <a:xfrm>
            <a:off x="1905000" y="1295401"/>
            <a:ext cx="8305800" cy="1028075"/>
          </a:xfrm>
          <a:noFill/>
        </p:spPr>
        <p:txBody>
          <a:bodyPr vert="horz" lIns="92075" tIns="46038" rIns="92075" bIns="46038" anchorCtr="1">
            <a:normAutofit/>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STR r1, [r0, #4]</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r1=0x76543210</a:t>
            </a:r>
          </a:p>
        </p:txBody>
      </p:sp>
      <p:sp>
        <p:nvSpPr>
          <p:cNvPr id="8" name="Slide Number Placeholder 7"/>
          <p:cNvSpPr>
            <a:spLocks noGrp="1"/>
          </p:cNvSpPr>
          <p:nvPr>
            <p:ph type="sldNum" sz="quarter" idx="12"/>
          </p:nvPr>
        </p:nvSpPr>
        <p:spPr/>
        <p:txBody>
          <a:bodyPr/>
          <a:lstStyle/>
          <a:p>
            <a:fld id="{AEE14D4A-FE32-40AF-B06D-E9622816B101}" type="slidenum">
              <a:rPr lang="en-US" smtClean="0"/>
              <a:pPr/>
              <a:t>56</a:t>
            </a:fld>
            <a:endParaRPr lang="en-US"/>
          </a:p>
        </p:txBody>
      </p:sp>
      <p:sp>
        <p:nvSpPr>
          <p:cNvPr id="11" name="TextBox 10"/>
          <p:cNvSpPr txBox="1"/>
          <p:nvPr/>
        </p:nvSpPr>
        <p:spPr>
          <a:xfrm>
            <a:off x="2123606" y="2953064"/>
            <a:ext cx="3413114"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before the store</a:t>
            </a:r>
          </a:p>
        </p:txBody>
      </p:sp>
      <p:sp>
        <p:nvSpPr>
          <p:cNvPr id="12" name="Rectangle 11"/>
          <p:cNvSpPr/>
          <p:nvPr/>
        </p:nvSpPr>
        <p:spPr>
          <a:xfrm>
            <a:off x="2783175"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nsolas" panose="020B0609020204030204" pitchFamily="49" charset="0"/>
                <a:cs typeface="Consolas" panose="020B0609020204030204" pitchFamily="49" charset="0"/>
              </a:rPr>
              <a:t>0x20008000</a:t>
            </a:r>
            <a:endParaRPr lang="en-US" sz="2400" dirty="0">
              <a:solidFill>
                <a:schemeClr val="tx1"/>
              </a:solidFill>
              <a:latin typeface="Consolas" panose="020B0609020204030204" pitchFamily="49" charset="0"/>
              <a:cs typeface="Consolas" panose="020B0609020204030204" pitchFamily="49" charset="0"/>
            </a:endParaRPr>
          </a:p>
        </p:txBody>
      </p:sp>
      <p:sp>
        <p:nvSpPr>
          <p:cNvPr id="13" name="TextBox 12"/>
          <p:cNvSpPr txBox="1"/>
          <p:nvPr/>
        </p:nvSpPr>
        <p:spPr>
          <a:xfrm>
            <a:off x="2186065" y="4184756"/>
            <a:ext cx="3243196"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after the store</a:t>
            </a:r>
          </a:p>
        </p:txBody>
      </p:sp>
      <p:sp>
        <p:nvSpPr>
          <p:cNvPr id="14" name="Rectangle 13"/>
          <p:cNvSpPr/>
          <p:nvPr/>
        </p:nvSpPr>
        <p:spPr>
          <a:xfrm>
            <a:off x="2845634"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964794915"/>
              </p:ext>
            </p:extLst>
          </p:nvPr>
        </p:nvGraphicFramePr>
        <p:xfrm>
          <a:off x="6155962" y="2491282"/>
          <a:ext cx="3627621" cy="3606800"/>
        </p:xfrm>
        <a:graphic>
          <a:graphicData uri="http://schemas.openxmlformats.org/drawingml/2006/table">
            <a:tbl>
              <a:tblPr firstRow="1" bandRow="1">
                <a:tableStyleId>{5C22544A-7EE6-4342-B048-85BDC9FD1C3A}</a:tableStyleId>
              </a:tblPr>
              <a:tblGrid>
                <a:gridCol w="1718346">
                  <a:extLst>
                    <a:ext uri="{9D8B030D-6E8A-4147-A177-3AD203B41FA5}">
                      <a16:colId xmlns:a16="http://schemas.microsoft.com/office/drawing/2014/main" val="20000"/>
                    </a:ext>
                  </a:extLst>
                </a:gridCol>
                <a:gridCol w="1909275">
                  <a:extLst>
                    <a:ext uri="{9D8B030D-6E8A-4147-A177-3AD203B41FA5}">
                      <a16:colId xmlns:a16="http://schemas.microsoft.com/office/drawing/2014/main" val="20001"/>
                    </a:ext>
                  </a:extLst>
                </a:gridCol>
              </a:tblGrid>
              <a:tr h="370840">
                <a:tc>
                  <a:txBody>
                    <a:bodyPr/>
                    <a:lstStyle/>
                    <a:p>
                      <a:pPr algn="ctr"/>
                      <a:r>
                        <a:rPr lang="en-US" sz="1800" dirty="0">
                          <a:solidFill>
                            <a:schemeClr val="tx1"/>
                          </a:solidFill>
                        </a:rPr>
                        <a:t>Memory Address</a:t>
                      </a:r>
                    </a:p>
                  </a:txBody>
                  <a:tcPr>
                    <a:noFill/>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solidFill>
                            <a:schemeClr val="tx1"/>
                          </a:solidFill>
                          <a:latin typeface="Consolas" panose="020B0609020204030204" pitchFamily="49" charset="0"/>
                          <a:cs typeface="Consolas" panose="020B0609020204030204" pitchFamily="49" charset="0"/>
                        </a:rPr>
                        <a:t>0x20008007</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1"/>
                  </a:ext>
                </a:extLst>
              </a:tr>
              <a:tr h="370840">
                <a:tc>
                  <a:txBody>
                    <a:bodyPr/>
                    <a:lstStyle/>
                    <a:p>
                      <a:pPr algn="ctr"/>
                      <a:r>
                        <a:rPr lang="en-US" sz="1800" dirty="0" err="1">
                          <a:solidFill>
                            <a:schemeClr val="tx1"/>
                          </a:solidFill>
                          <a:latin typeface="Consolas" panose="020B0609020204030204" pitchFamily="49" charset="0"/>
                          <a:cs typeface="Consolas" panose="020B0609020204030204" pitchFamily="49" charset="0"/>
                        </a:rPr>
                        <a:t>0x20008006</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2"/>
                  </a:ext>
                </a:extLst>
              </a:tr>
              <a:tr h="370840">
                <a:tc>
                  <a:txBody>
                    <a:bodyPr/>
                    <a:lstStyle/>
                    <a:p>
                      <a:pPr algn="ctr"/>
                      <a:r>
                        <a:rPr lang="en-US" sz="1800" dirty="0" err="1">
                          <a:solidFill>
                            <a:schemeClr val="tx1"/>
                          </a:solidFill>
                          <a:latin typeface="Consolas" panose="020B0609020204030204" pitchFamily="49" charset="0"/>
                          <a:cs typeface="Consolas" panose="020B0609020204030204" pitchFamily="49" charset="0"/>
                        </a:rPr>
                        <a:t>0x20008005</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3"/>
                  </a:ext>
                </a:extLst>
              </a:tr>
              <a:tr h="370840">
                <a:tc>
                  <a:txBody>
                    <a:bodyPr/>
                    <a:lstStyle/>
                    <a:p>
                      <a:pPr algn="ctr"/>
                      <a:r>
                        <a:rPr lang="en-US" sz="1800" dirty="0" err="1">
                          <a:solidFill>
                            <a:schemeClr val="tx1"/>
                          </a:solidFill>
                          <a:latin typeface="Consolas" panose="020B0609020204030204" pitchFamily="49" charset="0"/>
                          <a:cs typeface="Consolas" panose="020B0609020204030204" pitchFamily="49" charset="0"/>
                        </a:rPr>
                        <a:t>0x20008004</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onsolas" panose="020B0609020204030204" pitchFamily="49" charset="0"/>
                          <a:cs typeface="Consolas" panose="020B0609020204030204" pitchFamily="49" charset="0"/>
                        </a:rPr>
                        <a:t>0x20008003</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onsolas" panose="020B0609020204030204" pitchFamily="49" charset="0"/>
                          <a:cs typeface="Consolas" panose="020B0609020204030204" pitchFamily="49" charset="0"/>
                        </a:rPr>
                        <a:t>0x20008002</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onsolas" panose="020B0609020204030204" pitchFamily="49" charset="0"/>
                          <a:cs typeface="Consolas" panose="020B0609020204030204" pitchFamily="49" charset="0"/>
                        </a:rPr>
                        <a:t>0x20008001</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onsolas" panose="020B0609020204030204" pitchFamily="49" charset="0"/>
                          <a:cs typeface="Consolas" panose="020B0609020204030204" pitchFamily="49" charset="0"/>
                        </a:rPr>
                        <a:t>0x20008000</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vert="horz" lIns="92075" tIns="46038" rIns="92075" bIns="46038" anchor="b" anchorCtr="0">
            <a:normAutofit/>
          </a:bodyPr>
          <a:lstStyle/>
          <a:p>
            <a:pPr defTabSz="938213"/>
            <a:r>
              <a:rPr lang="en-US" dirty="0"/>
              <a:t>Example</a:t>
            </a:r>
          </a:p>
        </p:txBody>
      </p:sp>
      <p:sp>
        <p:nvSpPr>
          <p:cNvPr id="25607" name="Rectangle 1031"/>
          <p:cNvSpPr>
            <a:spLocks noGrp="1" noChangeArrowheads="1"/>
          </p:cNvSpPr>
          <p:nvPr>
            <p:ph sz="quarter" idx="1"/>
          </p:nvPr>
        </p:nvSpPr>
        <p:spPr>
          <a:xfrm>
            <a:off x="1905000" y="1295401"/>
            <a:ext cx="8305800" cy="1028075"/>
          </a:xfrm>
          <a:noFill/>
        </p:spPr>
        <p:txBody>
          <a:bodyPr vert="horz" lIns="92075" tIns="46038" rIns="92075" bIns="46038" anchorCtr="1">
            <a:normAutofit/>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STR r1, [r0, #4]</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r1=0x76543210</a:t>
            </a:r>
          </a:p>
        </p:txBody>
      </p:sp>
      <p:sp>
        <p:nvSpPr>
          <p:cNvPr id="8" name="Slide Number Placeholder 7"/>
          <p:cNvSpPr>
            <a:spLocks noGrp="1"/>
          </p:cNvSpPr>
          <p:nvPr>
            <p:ph type="sldNum" sz="quarter" idx="12"/>
          </p:nvPr>
        </p:nvSpPr>
        <p:spPr/>
        <p:txBody>
          <a:bodyPr/>
          <a:lstStyle/>
          <a:p>
            <a:fld id="{AEE14D4A-FE32-40AF-B06D-E9622816B101}" type="slidenum">
              <a:rPr lang="en-US" smtClean="0"/>
              <a:pPr/>
              <a:t>57</a:t>
            </a:fld>
            <a:endParaRPr lang="en-US"/>
          </a:p>
        </p:txBody>
      </p:sp>
      <p:sp>
        <p:nvSpPr>
          <p:cNvPr id="11" name="TextBox 10"/>
          <p:cNvSpPr txBox="1"/>
          <p:nvPr/>
        </p:nvSpPr>
        <p:spPr>
          <a:xfrm>
            <a:off x="2123607" y="2953064"/>
            <a:ext cx="2733441"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before store</a:t>
            </a:r>
          </a:p>
        </p:txBody>
      </p:sp>
      <p:sp>
        <p:nvSpPr>
          <p:cNvPr id="12" name="Rectangle 11"/>
          <p:cNvSpPr/>
          <p:nvPr/>
        </p:nvSpPr>
        <p:spPr>
          <a:xfrm>
            <a:off x="2783175"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nsolas" panose="020B0609020204030204" pitchFamily="49" charset="0"/>
                <a:cs typeface="Consolas" panose="020B0609020204030204" pitchFamily="49" charset="0"/>
              </a:rPr>
              <a:t>0x20008000</a:t>
            </a:r>
            <a:endParaRPr lang="en-US" sz="2400" dirty="0">
              <a:solidFill>
                <a:schemeClr val="tx1"/>
              </a:solidFill>
              <a:latin typeface="Consolas" panose="020B0609020204030204" pitchFamily="49" charset="0"/>
              <a:cs typeface="Consolas" panose="020B0609020204030204" pitchFamily="49" charset="0"/>
            </a:endParaRPr>
          </a:p>
        </p:txBody>
      </p:sp>
      <p:sp>
        <p:nvSpPr>
          <p:cNvPr id="13" name="TextBox 12"/>
          <p:cNvSpPr txBox="1"/>
          <p:nvPr/>
        </p:nvSpPr>
        <p:spPr>
          <a:xfrm>
            <a:off x="2186065" y="4184756"/>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after store</a:t>
            </a:r>
          </a:p>
        </p:txBody>
      </p:sp>
      <p:sp>
        <p:nvSpPr>
          <p:cNvPr id="14" name="Rectangle 13"/>
          <p:cNvSpPr/>
          <p:nvPr/>
        </p:nvSpPr>
        <p:spPr>
          <a:xfrm>
            <a:off x="2845634"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sp>
        <p:nvSpPr>
          <p:cNvPr id="15" name="Rectangle 14"/>
          <p:cNvSpPr/>
          <p:nvPr/>
        </p:nvSpPr>
        <p:spPr>
          <a:xfrm>
            <a:off x="2858373" y="4654209"/>
            <a:ext cx="1883849" cy="461665"/>
          </a:xfrm>
          <a:prstGeom prst="rect">
            <a:avLst/>
          </a:prstGeom>
        </p:spPr>
        <p:txBody>
          <a:bodyPr wrap="none">
            <a:spAutoFit/>
          </a:bodyPr>
          <a:lstStyle/>
          <a:p>
            <a:r>
              <a:rPr lang="en-US" sz="2400" dirty="0" err="1">
                <a:solidFill>
                  <a:srgbClr val="FF0000"/>
                </a:solidFill>
                <a:latin typeface="Consolas" panose="020B0609020204030204" pitchFamily="49" charset="0"/>
                <a:cs typeface="Consolas" panose="020B0609020204030204" pitchFamily="49" charset="0"/>
              </a:rPr>
              <a:t>0x20008000</a:t>
            </a:r>
            <a:endParaRPr lang="en-US" sz="2400" dirty="0">
              <a:solidFill>
                <a:srgbClr val="FF0000"/>
              </a:solidFill>
              <a:latin typeface="Consolas" panose="020B0609020204030204" pitchFamily="49" charset="0"/>
              <a:cs typeface="Consolas" panose="020B0609020204030204" pitchFamily="49"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027032102"/>
              </p:ext>
            </p:extLst>
          </p:nvPr>
        </p:nvGraphicFramePr>
        <p:xfrm>
          <a:off x="6155962" y="2491282"/>
          <a:ext cx="3627621" cy="3606800"/>
        </p:xfrm>
        <a:graphic>
          <a:graphicData uri="http://schemas.openxmlformats.org/drawingml/2006/table">
            <a:tbl>
              <a:tblPr firstRow="1" bandRow="1">
                <a:tableStyleId>{5C22544A-7EE6-4342-B048-85BDC9FD1C3A}</a:tableStyleId>
              </a:tblPr>
              <a:tblGrid>
                <a:gridCol w="1718346">
                  <a:extLst>
                    <a:ext uri="{9D8B030D-6E8A-4147-A177-3AD203B41FA5}">
                      <a16:colId xmlns:a16="http://schemas.microsoft.com/office/drawing/2014/main" val="20000"/>
                    </a:ext>
                  </a:extLst>
                </a:gridCol>
                <a:gridCol w="1909275">
                  <a:extLst>
                    <a:ext uri="{9D8B030D-6E8A-4147-A177-3AD203B41FA5}">
                      <a16:colId xmlns:a16="http://schemas.microsoft.com/office/drawing/2014/main" val="20001"/>
                    </a:ext>
                  </a:extLst>
                </a:gridCol>
              </a:tblGrid>
              <a:tr h="370840">
                <a:tc>
                  <a:txBody>
                    <a:bodyPr/>
                    <a:lstStyle/>
                    <a:p>
                      <a:pPr algn="ctr"/>
                      <a:r>
                        <a:rPr lang="en-US" sz="1800" dirty="0">
                          <a:solidFill>
                            <a:schemeClr val="tx1"/>
                          </a:solidFill>
                        </a:rPr>
                        <a:t>Memory Address</a:t>
                      </a:r>
                    </a:p>
                  </a:txBody>
                  <a:tcPr>
                    <a:noFill/>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solidFill>
                            <a:schemeClr val="tx1"/>
                          </a:solidFill>
                          <a:latin typeface="Consolas" panose="020B0609020204030204" pitchFamily="49" charset="0"/>
                          <a:cs typeface="Consolas" panose="020B0609020204030204" pitchFamily="49" charset="0"/>
                        </a:rPr>
                        <a:t>0x20008007</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0x76</a:t>
                      </a:r>
                    </a:p>
                  </a:txBody>
                  <a:tcPr/>
                </a:tc>
                <a:extLst>
                  <a:ext uri="{0D108BD9-81ED-4DB2-BD59-A6C34878D82A}">
                    <a16:rowId xmlns:a16="http://schemas.microsoft.com/office/drawing/2014/main" val="10001"/>
                  </a:ext>
                </a:extLst>
              </a:tr>
              <a:tr h="370840">
                <a:tc>
                  <a:txBody>
                    <a:bodyPr/>
                    <a:lstStyle/>
                    <a:p>
                      <a:pPr algn="ctr"/>
                      <a:r>
                        <a:rPr lang="en-US" sz="1800" dirty="0" err="1">
                          <a:solidFill>
                            <a:schemeClr val="tx1"/>
                          </a:solidFill>
                          <a:latin typeface="Consolas" panose="020B0609020204030204" pitchFamily="49" charset="0"/>
                          <a:cs typeface="Consolas" panose="020B0609020204030204" pitchFamily="49" charset="0"/>
                        </a:rPr>
                        <a:t>0x20008006</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0x54</a:t>
                      </a:r>
                    </a:p>
                  </a:txBody>
                  <a:tcPr/>
                </a:tc>
                <a:extLst>
                  <a:ext uri="{0D108BD9-81ED-4DB2-BD59-A6C34878D82A}">
                    <a16:rowId xmlns:a16="http://schemas.microsoft.com/office/drawing/2014/main" val="10002"/>
                  </a:ext>
                </a:extLst>
              </a:tr>
              <a:tr h="370840">
                <a:tc>
                  <a:txBody>
                    <a:bodyPr/>
                    <a:lstStyle/>
                    <a:p>
                      <a:pPr algn="ctr"/>
                      <a:r>
                        <a:rPr lang="en-US" sz="1800" dirty="0" err="1">
                          <a:solidFill>
                            <a:schemeClr val="tx1"/>
                          </a:solidFill>
                          <a:latin typeface="Consolas" panose="020B0609020204030204" pitchFamily="49" charset="0"/>
                          <a:cs typeface="Consolas" panose="020B0609020204030204" pitchFamily="49" charset="0"/>
                        </a:rPr>
                        <a:t>0x20008005</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0x32</a:t>
                      </a:r>
                    </a:p>
                  </a:txBody>
                  <a:tcPr/>
                </a:tc>
                <a:extLst>
                  <a:ext uri="{0D108BD9-81ED-4DB2-BD59-A6C34878D82A}">
                    <a16:rowId xmlns:a16="http://schemas.microsoft.com/office/drawing/2014/main" val="10003"/>
                  </a:ext>
                </a:extLst>
              </a:tr>
              <a:tr h="370840">
                <a:tc>
                  <a:txBody>
                    <a:bodyPr/>
                    <a:lstStyle/>
                    <a:p>
                      <a:pPr algn="ctr"/>
                      <a:r>
                        <a:rPr lang="en-US" sz="1800" dirty="0" err="1">
                          <a:solidFill>
                            <a:schemeClr val="tx1"/>
                          </a:solidFill>
                          <a:latin typeface="Consolas" panose="020B0609020204030204" pitchFamily="49" charset="0"/>
                          <a:cs typeface="Consolas" panose="020B0609020204030204" pitchFamily="49" charset="0"/>
                        </a:rPr>
                        <a:t>0x20008004</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0x10</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onsolas" panose="020B0609020204030204" pitchFamily="49" charset="0"/>
                          <a:cs typeface="Consolas" panose="020B0609020204030204" pitchFamily="49" charset="0"/>
                        </a:rPr>
                        <a:t>0x20008003</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onsolas" panose="020B0609020204030204" pitchFamily="49" charset="0"/>
                          <a:cs typeface="Consolas" panose="020B0609020204030204" pitchFamily="49" charset="0"/>
                        </a:rPr>
                        <a:t>0x20008002</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onsolas" panose="020B0609020204030204" pitchFamily="49" charset="0"/>
                          <a:cs typeface="Consolas" panose="020B0609020204030204" pitchFamily="49" charset="0"/>
                        </a:rPr>
                        <a:t>0x20008001</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onsolas" panose="020B0609020204030204" pitchFamily="49" charset="0"/>
                          <a:cs typeface="Consolas" panose="020B0609020204030204" pitchFamily="49" charset="0"/>
                        </a:rPr>
                        <a:t>0x20008000</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vert="horz" lIns="92075" tIns="46038" rIns="92075" bIns="46038" anchor="b" anchorCtr="0">
            <a:normAutofit/>
          </a:bodyPr>
          <a:lstStyle/>
          <a:p>
            <a:pPr defTabSz="938213"/>
            <a:r>
              <a:rPr lang="en-US" dirty="0"/>
              <a:t>Example</a:t>
            </a:r>
          </a:p>
        </p:txBody>
      </p:sp>
      <p:sp>
        <p:nvSpPr>
          <p:cNvPr id="25607" name="Rectangle 1031"/>
          <p:cNvSpPr>
            <a:spLocks noGrp="1" noChangeArrowheads="1"/>
          </p:cNvSpPr>
          <p:nvPr>
            <p:ph sz="quarter" idx="1"/>
          </p:nvPr>
        </p:nvSpPr>
        <p:spPr>
          <a:xfrm>
            <a:off x="1905000" y="1295401"/>
            <a:ext cx="8305800" cy="1028075"/>
          </a:xfrm>
          <a:noFill/>
        </p:spPr>
        <p:txBody>
          <a:bodyPr vert="horz" lIns="92075" tIns="46038" rIns="92075" bIns="46038" anchorCtr="1">
            <a:normAutofit/>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STR r1, [r0, #4]!</a:t>
            </a:r>
          </a:p>
          <a:p>
            <a:pPr defTabSz="938213">
              <a:lnSpc>
                <a:spcPct val="90000"/>
              </a:lnSpc>
              <a:buNone/>
            </a:pPr>
            <a:r>
              <a:rPr lang="en-US" b="1" dirty="0">
                <a:latin typeface="Consolas" panose="020B0609020204030204" pitchFamily="49" charset="0"/>
                <a:cs typeface="Consolas" panose="020B0609020204030204" pitchFamily="49" charset="0"/>
              </a:rPr>
              <a:t>; r0 = 0x20008000,  r1=0x76543210</a:t>
            </a:r>
          </a:p>
        </p:txBody>
      </p:sp>
      <p:sp>
        <p:nvSpPr>
          <p:cNvPr id="8" name="Slide Number Placeholder 7"/>
          <p:cNvSpPr>
            <a:spLocks noGrp="1"/>
          </p:cNvSpPr>
          <p:nvPr>
            <p:ph type="sldNum" sz="quarter" idx="12"/>
          </p:nvPr>
        </p:nvSpPr>
        <p:spPr/>
        <p:txBody>
          <a:bodyPr/>
          <a:lstStyle/>
          <a:p>
            <a:fld id="{AEE14D4A-FE32-40AF-B06D-E9622816B101}" type="slidenum">
              <a:rPr lang="en-US" smtClean="0"/>
              <a:pPr/>
              <a:t>58</a:t>
            </a:fld>
            <a:endParaRPr lang="en-US"/>
          </a:p>
        </p:txBody>
      </p:sp>
      <p:sp>
        <p:nvSpPr>
          <p:cNvPr id="11" name="TextBox 10"/>
          <p:cNvSpPr txBox="1"/>
          <p:nvPr/>
        </p:nvSpPr>
        <p:spPr>
          <a:xfrm>
            <a:off x="2123607" y="2953064"/>
            <a:ext cx="2733441"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before store</a:t>
            </a:r>
          </a:p>
        </p:txBody>
      </p:sp>
      <p:sp>
        <p:nvSpPr>
          <p:cNvPr id="12" name="Rectangle 11"/>
          <p:cNvSpPr/>
          <p:nvPr/>
        </p:nvSpPr>
        <p:spPr>
          <a:xfrm>
            <a:off x="2783175"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nsolas" panose="020B0609020204030204" pitchFamily="49" charset="0"/>
                <a:cs typeface="Consolas" panose="020B0609020204030204" pitchFamily="49" charset="0"/>
              </a:rPr>
              <a:t>0x20008000</a:t>
            </a:r>
            <a:endParaRPr lang="en-US" sz="2400" dirty="0">
              <a:solidFill>
                <a:schemeClr val="tx1"/>
              </a:solidFill>
              <a:latin typeface="Consolas" panose="020B0609020204030204" pitchFamily="49" charset="0"/>
              <a:cs typeface="Consolas" panose="020B0609020204030204" pitchFamily="49" charset="0"/>
            </a:endParaRPr>
          </a:p>
        </p:txBody>
      </p:sp>
      <p:sp>
        <p:nvSpPr>
          <p:cNvPr id="13" name="TextBox 12"/>
          <p:cNvSpPr txBox="1"/>
          <p:nvPr/>
        </p:nvSpPr>
        <p:spPr>
          <a:xfrm>
            <a:off x="2186065" y="4184756"/>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after store</a:t>
            </a:r>
          </a:p>
        </p:txBody>
      </p:sp>
      <p:sp>
        <p:nvSpPr>
          <p:cNvPr id="14" name="Rectangle 13"/>
          <p:cNvSpPr/>
          <p:nvPr/>
        </p:nvSpPr>
        <p:spPr>
          <a:xfrm>
            <a:off x="2845634"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461244436"/>
              </p:ext>
            </p:extLst>
          </p:nvPr>
        </p:nvGraphicFramePr>
        <p:xfrm>
          <a:off x="6155962" y="2491282"/>
          <a:ext cx="3627621" cy="3606800"/>
        </p:xfrm>
        <a:graphic>
          <a:graphicData uri="http://schemas.openxmlformats.org/drawingml/2006/table">
            <a:tbl>
              <a:tblPr firstRow="1" bandRow="1">
                <a:tableStyleId>{5C22544A-7EE6-4342-B048-85BDC9FD1C3A}</a:tableStyleId>
              </a:tblPr>
              <a:tblGrid>
                <a:gridCol w="1718346">
                  <a:extLst>
                    <a:ext uri="{9D8B030D-6E8A-4147-A177-3AD203B41FA5}">
                      <a16:colId xmlns:a16="http://schemas.microsoft.com/office/drawing/2014/main" val="20000"/>
                    </a:ext>
                  </a:extLst>
                </a:gridCol>
                <a:gridCol w="1909275">
                  <a:extLst>
                    <a:ext uri="{9D8B030D-6E8A-4147-A177-3AD203B41FA5}">
                      <a16:colId xmlns:a16="http://schemas.microsoft.com/office/drawing/2014/main" val="20001"/>
                    </a:ext>
                  </a:extLst>
                </a:gridCol>
              </a:tblGrid>
              <a:tr h="370840">
                <a:tc>
                  <a:txBody>
                    <a:bodyPr/>
                    <a:lstStyle/>
                    <a:p>
                      <a:pPr algn="ctr"/>
                      <a:r>
                        <a:rPr lang="en-US" sz="1800" dirty="0">
                          <a:solidFill>
                            <a:schemeClr val="tx1"/>
                          </a:solidFill>
                        </a:rPr>
                        <a:t>Memory Address</a:t>
                      </a:r>
                    </a:p>
                  </a:txBody>
                  <a:tcPr>
                    <a:noFill/>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solidFill>
                            <a:schemeClr val="tx1"/>
                          </a:solidFill>
                          <a:latin typeface="Consolas" panose="020B0609020204030204" pitchFamily="49" charset="0"/>
                          <a:cs typeface="Consolas" panose="020B0609020204030204" pitchFamily="49" charset="0"/>
                        </a:rPr>
                        <a:t>0x20008007</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1"/>
                  </a:ext>
                </a:extLst>
              </a:tr>
              <a:tr h="370840">
                <a:tc>
                  <a:txBody>
                    <a:bodyPr/>
                    <a:lstStyle/>
                    <a:p>
                      <a:pPr algn="ctr"/>
                      <a:r>
                        <a:rPr lang="en-US" sz="1800" dirty="0" err="1">
                          <a:solidFill>
                            <a:schemeClr val="tx1"/>
                          </a:solidFill>
                          <a:latin typeface="Consolas" panose="020B0609020204030204" pitchFamily="49" charset="0"/>
                          <a:cs typeface="Consolas" panose="020B0609020204030204" pitchFamily="49" charset="0"/>
                        </a:rPr>
                        <a:t>0x20008006</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2"/>
                  </a:ext>
                </a:extLst>
              </a:tr>
              <a:tr h="370840">
                <a:tc>
                  <a:txBody>
                    <a:bodyPr/>
                    <a:lstStyle/>
                    <a:p>
                      <a:pPr algn="ctr"/>
                      <a:r>
                        <a:rPr lang="en-US" sz="1800" dirty="0" err="1">
                          <a:solidFill>
                            <a:schemeClr val="tx1"/>
                          </a:solidFill>
                          <a:latin typeface="Consolas" panose="020B0609020204030204" pitchFamily="49" charset="0"/>
                          <a:cs typeface="Consolas" panose="020B0609020204030204" pitchFamily="49" charset="0"/>
                        </a:rPr>
                        <a:t>0x20008005</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3"/>
                  </a:ext>
                </a:extLst>
              </a:tr>
              <a:tr h="370840">
                <a:tc>
                  <a:txBody>
                    <a:bodyPr/>
                    <a:lstStyle/>
                    <a:p>
                      <a:pPr algn="ctr"/>
                      <a:r>
                        <a:rPr lang="en-US" sz="1800" dirty="0" err="1">
                          <a:solidFill>
                            <a:schemeClr val="tx1"/>
                          </a:solidFill>
                          <a:latin typeface="Consolas" panose="020B0609020204030204" pitchFamily="49" charset="0"/>
                          <a:cs typeface="Consolas" panose="020B0609020204030204" pitchFamily="49" charset="0"/>
                        </a:rPr>
                        <a:t>0x20008004</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onsolas" panose="020B0609020204030204" pitchFamily="49" charset="0"/>
                          <a:cs typeface="Consolas" panose="020B0609020204030204" pitchFamily="49" charset="0"/>
                        </a:rPr>
                        <a:t>0x20008003</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onsolas" panose="020B0609020204030204" pitchFamily="49" charset="0"/>
                          <a:cs typeface="Consolas" panose="020B0609020204030204" pitchFamily="49" charset="0"/>
                        </a:rPr>
                        <a:t>0x20008002</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onsolas" panose="020B0609020204030204" pitchFamily="49" charset="0"/>
                          <a:cs typeface="Consolas" panose="020B0609020204030204" pitchFamily="49" charset="0"/>
                        </a:rPr>
                        <a:t>0x20008001</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onsolas" panose="020B0609020204030204" pitchFamily="49" charset="0"/>
                          <a:cs typeface="Consolas" panose="020B0609020204030204" pitchFamily="49" charset="0"/>
                        </a:rPr>
                        <a:t>0x20008000</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vert="horz" lIns="92075" tIns="46038" rIns="92075" bIns="46038" anchor="b" anchorCtr="0">
            <a:normAutofit/>
          </a:bodyPr>
          <a:lstStyle/>
          <a:p>
            <a:pPr defTabSz="938213"/>
            <a:r>
              <a:rPr lang="en-US" dirty="0"/>
              <a:t>Example</a:t>
            </a:r>
          </a:p>
        </p:txBody>
      </p:sp>
      <p:sp>
        <p:nvSpPr>
          <p:cNvPr id="25607" name="Rectangle 1031"/>
          <p:cNvSpPr>
            <a:spLocks noGrp="1" noChangeArrowheads="1"/>
          </p:cNvSpPr>
          <p:nvPr>
            <p:ph sz="quarter" idx="1"/>
          </p:nvPr>
        </p:nvSpPr>
        <p:spPr>
          <a:xfrm>
            <a:off x="1905000" y="1295401"/>
            <a:ext cx="8305800" cy="1028075"/>
          </a:xfrm>
          <a:noFill/>
        </p:spPr>
        <p:txBody>
          <a:bodyPr vert="horz" lIns="92075" tIns="46038" rIns="92075" bIns="46038" anchorCtr="1">
            <a:normAutofit/>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STR r1, [r0, #4]!</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r1=0x76543210</a:t>
            </a:r>
          </a:p>
        </p:txBody>
      </p:sp>
      <p:sp>
        <p:nvSpPr>
          <p:cNvPr id="8" name="Slide Number Placeholder 7"/>
          <p:cNvSpPr>
            <a:spLocks noGrp="1"/>
          </p:cNvSpPr>
          <p:nvPr>
            <p:ph type="sldNum" sz="quarter" idx="12"/>
          </p:nvPr>
        </p:nvSpPr>
        <p:spPr/>
        <p:txBody>
          <a:bodyPr/>
          <a:lstStyle/>
          <a:p>
            <a:fld id="{AEE14D4A-FE32-40AF-B06D-E9622816B101}" type="slidenum">
              <a:rPr lang="en-US" smtClean="0"/>
              <a:pPr/>
              <a:t>59</a:t>
            </a:fld>
            <a:endParaRPr lang="en-US"/>
          </a:p>
        </p:txBody>
      </p:sp>
      <p:sp>
        <p:nvSpPr>
          <p:cNvPr id="11" name="TextBox 10"/>
          <p:cNvSpPr txBox="1"/>
          <p:nvPr/>
        </p:nvSpPr>
        <p:spPr>
          <a:xfrm>
            <a:off x="2123607" y="2953064"/>
            <a:ext cx="2733441"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before store</a:t>
            </a:r>
          </a:p>
        </p:txBody>
      </p:sp>
      <p:sp>
        <p:nvSpPr>
          <p:cNvPr id="12" name="Rectangle 11"/>
          <p:cNvSpPr/>
          <p:nvPr/>
        </p:nvSpPr>
        <p:spPr>
          <a:xfrm>
            <a:off x="2783175"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nsolas" panose="020B0609020204030204" pitchFamily="49" charset="0"/>
                <a:cs typeface="Consolas" panose="020B0609020204030204" pitchFamily="49" charset="0"/>
              </a:rPr>
              <a:t>0x20008000</a:t>
            </a:r>
            <a:endParaRPr lang="en-US" sz="2400" dirty="0">
              <a:solidFill>
                <a:schemeClr val="tx1"/>
              </a:solidFill>
              <a:latin typeface="Consolas" panose="020B0609020204030204" pitchFamily="49" charset="0"/>
              <a:cs typeface="Consolas" panose="020B0609020204030204" pitchFamily="49" charset="0"/>
            </a:endParaRPr>
          </a:p>
        </p:txBody>
      </p:sp>
      <p:sp>
        <p:nvSpPr>
          <p:cNvPr id="13" name="TextBox 12"/>
          <p:cNvSpPr txBox="1"/>
          <p:nvPr/>
        </p:nvSpPr>
        <p:spPr>
          <a:xfrm>
            <a:off x="2186065" y="4184756"/>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after store</a:t>
            </a:r>
          </a:p>
        </p:txBody>
      </p:sp>
      <p:sp>
        <p:nvSpPr>
          <p:cNvPr id="14" name="Rectangle 13"/>
          <p:cNvSpPr/>
          <p:nvPr/>
        </p:nvSpPr>
        <p:spPr>
          <a:xfrm>
            <a:off x="2845634"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sp>
        <p:nvSpPr>
          <p:cNvPr id="15" name="Rectangle 14"/>
          <p:cNvSpPr/>
          <p:nvPr/>
        </p:nvSpPr>
        <p:spPr>
          <a:xfrm>
            <a:off x="2858373" y="4654209"/>
            <a:ext cx="1883849" cy="461665"/>
          </a:xfrm>
          <a:prstGeom prst="rect">
            <a:avLst/>
          </a:prstGeom>
        </p:spPr>
        <p:txBody>
          <a:bodyPr wrap="none">
            <a:spAutoFit/>
          </a:bodyPr>
          <a:lstStyle/>
          <a:p>
            <a:r>
              <a:rPr lang="en-US" sz="2400" dirty="0" err="1">
                <a:solidFill>
                  <a:srgbClr val="FF0000"/>
                </a:solidFill>
                <a:latin typeface="Consolas" panose="020B0609020204030204" pitchFamily="49" charset="0"/>
                <a:cs typeface="Consolas" panose="020B0609020204030204" pitchFamily="49" charset="0"/>
              </a:rPr>
              <a:t>0x20008004</a:t>
            </a:r>
            <a:endParaRPr lang="en-US" sz="2400" dirty="0">
              <a:solidFill>
                <a:srgbClr val="FF0000"/>
              </a:solidFill>
              <a:latin typeface="Consolas" panose="020B0609020204030204" pitchFamily="49" charset="0"/>
              <a:cs typeface="Consolas" panose="020B0609020204030204" pitchFamily="49"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2681402198"/>
              </p:ext>
            </p:extLst>
          </p:nvPr>
        </p:nvGraphicFramePr>
        <p:xfrm>
          <a:off x="6155962" y="2491282"/>
          <a:ext cx="3627621" cy="3606800"/>
        </p:xfrm>
        <a:graphic>
          <a:graphicData uri="http://schemas.openxmlformats.org/drawingml/2006/table">
            <a:tbl>
              <a:tblPr firstRow="1" bandRow="1">
                <a:tableStyleId>{5C22544A-7EE6-4342-B048-85BDC9FD1C3A}</a:tableStyleId>
              </a:tblPr>
              <a:tblGrid>
                <a:gridCol w="1718346">
                  <a:extLst>
                    <a:ext uri="{9D8B030D-6E8A-4147-A177-3AD203B41FA5}">
                      <a16:colId xmlns:a16="http://schemas.microsoft.com/office/drawing/2014/main" val="20000"/>
                    </a:ext>
                  </a:extLst>
                </a:gridCol>
                <a:gridCol w="1909275">
                  <a:extLst>
                    <a:ext uri="{9D8B030D-6E8A-4147-A177-3AD203B41FA5}">
                      <a16:colId xmlns:a16="http://schemas.microsoft.com/office/drawing/2014/main" val="20001"/>
                    </a:ext>
                  </a:extLst>
                </a:gridCol>
              </a:tblGrid>
              <a:tr h="370840">
                <a:tc>
                  <a:txBody>
                    <a:bodyPr/>
                    <a:lstStyle/>
                    <a:p>
                      <a:pPr algn="ctr"/>
                      <a:r>
                        <a:rPr lang="en-US" sz="1800" dirty="0">
                          <a:solidFill>
                            <a:schemeClr val="tx1"/>
                          </a:solidFill>
                        </a:rPr>
                        <a:t>Memory Address</a:t>
                      </a:r>
                    </a:p>
                  </a:txBody>
                  <a:tcPr>
                    <a:noFill/>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solidFill>
                            <a:schemeClr val="tx1"/>
                          </a:solidFill>
                          <a:latin typeface="Consolas" panose="020B0609020204030204" pitchFamily="49" charset="0"/>
                          <a:cs typeface="Consolas" panose="020B0609020204030204" pitchFamily="49" charset="0"/>
                        </a:rPr>
                        <a:t>0x20008007</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0x76</a:t>
                      </a:r>
                    </a:p>
                  </a:txBody>
                  <a:tcPr/>
                </a:tc>
                <a:extLst>
                  <a:ext uri="{0D108BD9-81ED-4DB2-BD59-A6C34878D82A}">
                    <a16:rowId xmlns:a16="http://schemas.microsoft.com/office/drawing/2014/main" val="10001"/>
                  </a:ext>
                </a:extLst>
              </a:tr>
              <a:tr h="370840">
                <a:tc>
                  <a:txBody>
                    <a:bodyPr/>
                    <a:lstStyle/>
                    <a:p>
                      <a:pPr algn="ctr"/>
                      <a:r>
                        <a:rPr lang="en-US" sz="1800" dirty="0" err="1">
                          <a:solidFill>
                            <a:schemeClr val="tx1"/>
                          </a:solidFill>
                          <a:latin typeface="Consolas" panose="020B0609020204030204" pitchFamily="49" charset="0"/>
                          <a:cs typeface="Consolas" panose="020B0609020204030204" pitchFamily="49" charset="0"/>
                        </a:rPr>
                        <a:t>0x20008006</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0x54</a:t>
                      </a:r>
                    </a:p>
                  </a:txBody>
                  <a:tcPr/>
                </a:tc>
                <a:extLst>
                  <a:ext uri="{0D108BD9-81ED-4DB2-BD59-A6C34878D82A}">
                    <a16:rowId xmlns:a16="http://schemas.microsoft.com/office/drawing/2014/main" val="10002"/>
                  </a:ext>
                </a:extLst>
              </a:tr>
              <a:tr h="370840">
                <a:tc>
                  <a:txBody>
                    <a:bodyPr/>
                    <a:lstStyle/>
                    <a:p>
                      <a:pPr algn="ctr"/>
                      <a:r>
                        <a:rPr lang="en-US" sz="1800" dirty="0" err="1">
                          <a:solidFill>
                            <a:schemeClr val="tx1"/>
                          </a:solidFill>
                          <a:latin typeface="Consolas" panose="020B0609020204030204" pitchFamily="49" charset="0"/>
                          <a:cs typeface="Consolas" panose="020B0609020204030204" pitchFamily="49" charset="0"/>
                        </a:rPr>
                        <a:t>0x20008005</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0x32</a:t>
                      </a:r>
                    </a:p>
                  </a:txBody>
                  <a:tcPr/>
                </a:tc>
                <a:extLst>
                  <a:ext uri="{0D108BD9-81ED-4DB2-BD59-A6C34878D82A}">
                    <a16:rowId xmlns:a16="http://schemas.microsoft.com/office/drawing/2014/main" val="10003"/>
                  </a:ext>
                </a:extLst>
              </a:tr>
              <a:tr h="370840">
                <a:tc>
                  <a:txBody>
                    <a:bodyPr/>
                    <a:lstStyle/>
                    <a:p>
                      <a:pPr algn="ctr"/>
                      <a:r>
                        <a:rPr lang="en-US" sz="1800" dirty="0" err="1">
                          <a:solidFill>
                            <a:schemeClr val="tx1"/>
                          </a:solidFill>
                          <a:latin typeface="Consolas" panose="020B0609020204030204" pitchFamily="49" charset="0"/>
                          <a:cs typeface="Consolas" panose="020B0609020204030204" pitchFamily="49" charset="0"/>
                        </a:rPr>
                        <a:t>0x20008004</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0x10</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onsolas" panose="020B0609020204030204" pitchFamily="49" charset="0"/>
                          <a:cs typeface="Consolas" panose="020B0609020204030204" pitchFamily="49" charset="0"/>
                        </a:rPr>
                        <a:t>0x20008003</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onsolas" panose="020B0609020204030204" pitchFamily="49" charset="0"/>
                          <a:cs typeface="Consolas" panose="020B0609020204030204" pitchFamily="49" charset="0"/>
                        </a:rPr>
                        <a:t>0x20008002</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onsolas" panose="020B0609020204030204" pitchFamily="49" charset="0"/>
                          <a:cs typeface="Consolas" panose="020B0609020204030204" pitchFamily="49" charset="0"/>
                        </a:rPr>
                        <a:t>0x20008001</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onsolas" panose="020B0609020204030204" pitchFamily="49" charset="0"/>
                          <a:cs typeface="Consolas" panose="020B0609020204030204" pitchFamily="49" charset="0"/>
                        </a:rPr>
                        <a:t>0x20008000</a:t>
                      </a:r>
                      <a:endParaRPr lang="en-US" sz="1800" dirty="0">
                        <a:solidFill>
                          <a:schemeClr val="tx1"/>
                        </a:solidFill>
                        <a:latin typeface="Consolas" panose="020B0609020204030204" pitchFamily="49" charset="0"/>
                        <a:cs typeface="Consolas" panose="020B0609020204030204" pitchFamily="49" charset="0"/>
                      </a:endParaRPr>
                    </a:p>
                  </a:txBody>
                  <a:tcPr>
                    <a:noFill/>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View of Memory</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6</a:t>
            </a:fld>
            <a:endParaRPr kumimoji="0" lang="en-US" dirty="0"/>
          </a:p>
        </p:txBody>
      </p:sp>
      <p:grpSp>
        <p:nvGrpSpPr>
          <p:cNvPr id="13" name="Group 42"/>
          <p:cNvGrpSpPr/>
          <p:nvPr/>
        </p:nvGrpSpPr>
        <p:grpSpPr>
          <a:xfrm>
            <a:off x="7467600" y="1307069"/>
            <a:ext cx="2690286" cy="4803577"/>
            <a:chOff x="5943600" y="1307068"/>
            <a:chExt cx="2690286" cy="4803577"/>
          </a:xfrm>
        </p:grpSpPr>
        <p:sp>
          <p:nvSpPr>
            <p:cNvPr id="5" name="Rectangle 4"/>
            <p:cNvSpPr/>
            <p:nvPr/>
          </p:nvSpPr>
          <p:spPr>
            <a:xfrm>
              <a:off x="7342456" y="26903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01110010</a:t>
              </a:r>
              <a:endParaRPr lang="pl-PL" dirty="0">
                <a:latin typeface="Consolas" panose="020B0609020204030204" pitchFamily="49" charset="0"/>
                <a:cs typeface="Consolas" panose="020B0609020204030204" pitchFamily="49" charset="0"/>
              </a:endParaRPr>
            </a:p>
          </p:txBody>
        </p:sp>
        <p:sp>
          <p:nvSpPr>
            <p:cNvPr id="6" name="Rectangle 5"/>
            <p:cNvSpPr/>
            <p:nvPr/>
          </p:nvSpPr>
          <p:spPr>
            <a:xfrm>
              <a:off x="7344136" y="30592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00100101</a:t>
              </a:r>
              <a:endParaRPr lang="pl-PL" dirty="0">
                <a:latin typeface="Consolas" panose="020B0609020204030204" pitchFamily="49" charset="0"/>
                <a:cs typeface="Consolas" panose="020B0609020204030204" pitchFamily="49" charset="0"/>
              </a:endParaRPr>
            </a:p>
          </p:txBody>
        </p:sp>
        <p:sp>
          <p:nvSpPr>
            <p:cNvPr id="7" name="Rectangle 6"/>
            <p:cNvSpPr/>
            <p:nvPr/>
          </p:nvSpPr>
          <p:spPr>
            <a:xfrm>
              <a:off x="7343951" y="34269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11100010</a:t>
              </a:r>
              <a:endParaRPr lang="pl-PL" dirty="0">
                <a:latin typeface="Consolas" panose="020B0609020204030204" pitchFamily="49" charset="0"/>
                <a:cs typeface="Consolas" panose="020B0609020204030204" pitchFamily="49" charset="0"/>
              </a:endParaRPr>
            </a:p>
          </p:txBody>
        </p:sp>
        <p:sp>
          <p:nvSpPr>
            <p:cNvPr id="8" name="Rectangle 7"/>
            <p:cNvSpPr/>
            <p:nvPr/>
          </p:nvSpPr>
          <p:spPr>
            <a:xfrm>
              <a:off x="7342456" y="37958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solidFill>
                    <a:srgbClr val="000000"/>
                  </a:solidFill>
                  <a:latin typeface="Consolas" panose="020B0609020204030204" pitchFamily="49" charset="0"/>
                  <a:cs typeface="Consolas" panose="020B0609020204030204" pitchFamily="49" charset="0"/>
                </a:rPr>
                <a:t>10000100</a:t>
              </a:r>
              <a:endParaRPr lang="pl-PL" dirty="0">
                <a:solidFill>
                  <a:srgbClr val="000000"/>
                </a:solidFill>
                <a:latin typeface="Consolas" panose="020B0609020204030204" pitchFamily="49" charset="0"/>
                <a:cs typeface="Consolas" panose="020B0609020204030204" pitchFamily="49" charset="0"/>
              </a:endParaRPr>
            </a:p>
          </p:txBody>
        </p:sp>
        <p:sp>
          <p:nvSpPr>
            <p:cNvPr id="9" name="Rectangle 8"/>
            <p:cNvSpPr/>
            <p:nvPr/>
          </p:nvSpPr>
          <p:spPr>
            <a:xfrm>
              <a:off x="7342806" y="41635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01100001</a:t>
              </a:r>
              <a:endParaRPr lang="pl-PL" dirty="0">
                <a:latin typeface="Consolas" panose="020B0609020204030204" pitchFamily="49" charset="0"/>
                <a:cs typeface="Consolas" panose="020B0609020204030204" pitchFamily="49" charset="0"/>
              </a:endParaRPr>
            </a:p>
          </p:txBody>
        </p:sp>
        <p:sp>
          <p:nvSpPr>
            <p:cNvPr id="10" name="Rectangle 9"/>
            <p:cNvSpPr/>
            <p:nvPr/>
          </p:nvSpPr>
          <p:spPr>
            <a:xfrm>
              <a:off x="7344486" y="45324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10001111</a:t>
              </a:r>
              <a:endParaRPr lang="pl-PL" dirty="0">
                <a:latin typeface="Consolas" panose="020B0609020204030204" pitchFamily="49" charset="0"/>
                <a:cs typeface="Consolas" panose="020B0609020204030204" pitchFamily="49" charset="0"/>
              </a:endParaRPr>
            </a:p>
          </p:txBody>
        </p:sp>
        <p:sp>
          <p:nvSpPr>
            <p:cNvPr id="11" name="Rectangle 10"/>
            <p:cNvSpPr/>
            <p:nvPr/>
          </p:nvSpPr>
          <p:spPr>
            <a:xfrm>
              <a:off x="7344301" y="49001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00010010</a:t>
              </a:r>
              <a:endParaRPr lang="pl-PL" dirty="0">
                <a:latin typeface="Consolas" panose="020B0609020204030204" pitchFamily="49" charset="0"/>
                <a:cs typeface="Consolas" panose="020B0609020204030204" pitchFamily="49" charset="0"/>
              </a:endParaRPr>
            </a:p>
          </p:txBody>
        </p:sp>
        <p:sp>
          <p:nvSpPr>
            <p:cNvPr id="12" name="Rectangle 11"/>
            <p:cNvSpPr/>
            <p:nvPr/>
          </p:nvSpPr>
          <p:spPr>
            <a:xfrm>
              <a:off x="7342806" y="52690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10010100</a:t>
              </a:r>
              <a:endParaRPr lang="pl-PL" dirty="0">
                <a:latin typeface="Consolas" panose="020B0609020204030204" pitchFamily="49" charset="0"/>
                <a:cs typeface="Consolas" panose="020B0609020204030204" pitchFamily="49" charset="0"/>
              </a:endParaRPr>
            </a:p>
          </p:txBody>
        </p:sp>
        <p:cxnSp>
          <p:nvCxnSpPr>
            <p:cNvPr id="14" name="Straight Connector 13"/>
            <p:cNvCxnSpPr>
              <a:stCxn id="31" idx="0"/>
              <a:endCxn id="5" idx="1"/>
            </p:cNvCxnSpPr>
            <p:nvPr/>
          </p:nvCxnSpPr>
          <p:spPr>
            <a:xfrm>
              <a:off x="7342456" y="2434633"/>
              <a:ext cx="0" cy="409592"/>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31" idx="3"/>
              <a:endCxn id="5" idx="3"/>
            </p:cNvCxnSpPr>
            <p:nvPr/>
          </p:nvCxnSpPr>
          <p:spPr>
            <a:xfrm>
              <a:off x="8628331" y="2225175"/>
              <a:ext cx="3525" cy="619050"/>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2" idx="1"/>
              <a:endCxn id="34" idx="0"/>
            </p:cNvCxnSpPr>
            <p:nvPr/>
          </p:nvCxnSpPr>
          <p:spPr>
            <a:xfrm flipH="1">
              <a:off x="7342456" y="5422911"/>
              <a:ext cx="350" cy="604790"/>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2" idx="3"/>
              <a:endCxn id="34" idx="3"/>
            </p:cNvCxnSpPr>
            <p:nvPr/>
          </p:nvCxnSpPr>
          <p:spPr>
            <a:xfrm flipH="1">
              <a:off x="8628331" y="5422911"/>
              <a:ext cx="3875" cy="395332"/>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1" name="Freeform 30"/>
            <p:cNvSpPr/>
            <p:nvPr/>
          </p:nvSpPr>
          <p:spPr>
            <a:xfrm>
              <a:off x="7342456" y="2221468"/>
              <a:ext cx="1285875" cy="213783"/>
            </a:xfrm>
            <a:custGeom>
              <a:avLst/>
              <a:gdLst>
                <a:gd name="connsiteX0" fmla="*/ 0 w 1285875"/>
                <a:gd name="connsiteY0" fmla="*/ 365125 h 366183"/>
                <a:gd name="connsiteX1" fmla="*/ 428625 w 1285875"/>
                <a:gd name="connsiteY1" fmla="*/ 0 h 366183"/>
                <a:gd name="connsiteX2" fmla="*/ 885825 w 1285875"/>
                <a:gd name="connsiteY2" fmla="*/ 365125 h 366183"/>
                <a:gd name="connsiteX3" fmla="*/ 1285875 w 1285875"/>
                <a:gd name="connsiteY3" fmla="*/ 6350 h 366183"/>
              </a:gdLst>
              <a:ahLst/>
              <a:cxnLst>
                <a:cxn ang="0">
                  <a:pos x="connsiteX0" y="connsiteY0"/>
                </a:cxn>
                <a:cxn ang="0">
                  <a:pos x="connsiteX1" y="connsiteY1"/>
                </a:cxn>
                <a:cxn ang="0">
                  <a:pos x="connsiteX2" y="connsiteY2"/>
                </a:cxn>
                <a:cxn ang="0">
                  <a:pos x="connsiteX3" y="connsiteY3"/>
                </a:cxn>
              </a:cxnLst>
              <a:rect l="l" t="t" r="r" b="b"/>
              <a:pathLst>
                <a:path w="1285875" h="366183">
                  <a:moveTo>
                    <a:pt x="0" y="365125"/>
                  </a:moveTo>
                  <a:cubicBezTo>
                    <a:pt x="140494" y="182562"/>
                    <a:pt x="280988" y="0"/>
                    <a:pt x="428625" y="0"/>
                  </a:cubicBezTo>
                  <a:cubicBezTo>
                    <a:pt x="576262" y="0"/>
                    <a:pt x="742950" y="364067"/>
                    <a:pt x="885825" y="365125"/>
                  </a:cubicBezTo>
                  <a:cubicBezTo>
                    <a:pt x="1028700" y="366183"/>
                    <a:pt x="1233488" y="58737"/>
                    <a:pt x="1285875" y="6350"/>
                  </a:cubicBezTo>
                </a:path>
              </a:pathLst>
            </a:cu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34" name="Freeform 33"/>
            <p:cNvSpPr/>
            <p:nvPr/>
          </p:nvSpPr>
          <p:spPr>
            <a:xfrm>
              <a:off x="7342456" y="5814536"/>
              <a:ext cx="1285875" cy="213783"/>
            </a:xfrm>
            <a:custGeom>
              <a:avLst/>
              <a:gdLst>
                <a:gd name="connsiteX0" fmla="*/ 0 w 1285875"/>
                <a:gd name="connsiteY0" fmla="*/ 365125 h 366183"/>
                <a:gd name="connsiteX1" fmla="*/ 428625 w 1285875"/>
                <a:gd name="connsiteY1" fmla="*/ 0 h 366183"/>
                <a:gd name="connsiteX2" fmla="*/ 885825 w 1285875"/>
                <a:gd name="connsiteY2" fmla="*/ 365125 h 366183"/>
                <a:gd name="connsiteX3" fmla="*/ 1285875 w 1285875"/>
                <a:gd name="connsiteY3" fmla="*/ 6350 h 366183"/>
              </a:gdLst>
              <a:ahLst/>
              <a:cxnLst>
                <a:cxn ang="0">
                  <a:pos x="connsiteX0" y="connsiteY0"/>
                </a:cxn>
                <a:cxn ang="0">
                  <a:pos x="connsiteX1" y="connsiteY1"/>
                </a:cxn>
                <a:cxn ang="0">
                  <a:pos x="connsiteX2" y="connsiteY2"/>
                </a:cxn>
                <a:cxn ang="0">
                  <a:pos x="connsiteX3" y="connsiteY3"/>
                </a:cxn>
              </a:cxnLst>
              <a:rect l="l" t="t" r="r" b="b"/>
              <a:pathLst>
                <a:path w="1285875" h="366183">
                  <a:moveTo>
                    <a:pt x="0" y="365125"/>
                  </a:moveTo>
                  <a:cubicBezTo>
                    <a:pt x="140494" y="182562"/>
                    <a:pt x="280988" y="0"/>
                    <a:pt x="428625" y="0"/>
                  </a:cubicBezTo>
                  <a:cubicBezTo>
                    <a:pt x="576262" y="0"/>
                    <a:pt x="742950" y="364067"/>
                    <a:pt x="885825" y="365125"/>
                  </a:cubicBezTo>
                  <a:cubicBezTo>
                    <a:pt x="1028700" y="366183"/>
                    <a:pt x="1233488" y="58737"/>
                    <a:pt x="1285875" y="6350"/>
                  </a:cubicBezTo>
                </a:path>
              </a:pathLst>
            </a:cu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41" name="TextBox 40"/>
            <p:cNvSpPr txBox="1"/>
            <p:nvPr/>
          </p:nvSpPr>
          <p:spPr>
            <a:xfrm>
              <a:off x="5943600" y="5802868"/>
              <a:ext cx="1277914" cy="307777"/>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Low Address</a:t>
              </a:r>
            </a:p>
          </p:txBody>
        </p:sp>
        <p:sp>
          <p:nvSpPr>
            <p:cNvPr id="42" name="TextBox 41"/>
            <p:cNvSpPr txBox="1"/>
            <p:nvPr/>
          </p:nvSpPr>
          <p:spPr>
            <a:xfrm>
              <a:off x="5943600" y="2145268"/>
              <a:ext cx="1377300" cy="307777"/>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High Address</a:t>
              </a:r>
            </a:p>
          </p:txBody>
        </p:sp>
        <p:sp>
          <p:nvSpPr>
            <p:cNvPr id="45" name="Rectangle 44"/>
            <p:cNvSpPr/>
            <p:nvPr/>
          </p:nvSpPr>
          <p:spPr>
            <a:xfrm>
              <a:off x="5943600" y="26903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0x20000007</a:t>
              </a:r>
              <a:endParaRPr lang="pl-PL" dirty="0">
                <a:latin typeface="Consolas" panose="020B0609020204030204" pitchFamily="49" charset="0"/>
                <a:cs typeface="Consolas" panose="020B0609020204030204" pitchFamily="49" charset="0"/>
              </a:endParaRPr>
            </a:p>
          </p:txBody>
        </p:sp>
        <p:sp>
          <p:nvSpPr>
            <p:cNvPr id="46" name="Rectangle 45"/>
            <p:cNvSpPr/>
            <p:nvPr/>
          </p:nvSpPr>
          <p:spPr>
            <a:xfrm>
              <a:off x="5945280" y="30592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0x20000006</a:t>
              </a:r>
              <a:endParaRPr lang="pl-PL" dirty="0">
                <a:latin typeface="Consolas" panose="020B0609020204030204" pitchFamily="49" charset="0"/>
                <a:cs typeface="Consolas" panose="020B0609020204030204" pitchFamily="49" charset="0"/>
              </a:endParaRPr>
            </a:p>
          </p:txBody>
        </p:sp>
        <p:sp>
          <p:nvSpPr>
            <p:cNvPr id="47" name="Rectangle 46"/>
            <p:cNvSpPr/>
            <p:nvPr/>
          </p:nvSpPr>
          <p:spPr>
            <a:xfrm>
              <a:off x="5945095" y="34269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solidFill>
                    <a:schemeClr val="bg2">
                      <a:lumMod val="75000"/>
                    </a:schemeClr>
                  </a:solidFill>
                  <a:latin typeface="Consolas" panose="020B0609020204030204" pitchFamily="49" charset="0"/>
                  <a:cs typeface="Consolas" panose="020B0609020204030204" pitchFamily="49" charset="0"/>
                </a:rPr>
                <a:t>0x20000005</a:t>
              </a:r>
              <a:endParaRPr lang="pl-PL" dirty="0">
                <a:solidFill>
                  <a:schemeClr val="bg2">
                    <a:lumMod val="75000"/>
                  </a:schemeClr>
                </a:solidFill>
                <a:latin typeface="Consolas" panose="020B0609020204030204" pitchFamily="49" charset="0"/>
                <a:cs typeface="Consolas" panose="020B0609020204030204" pitchFamily="49" charset="0"/>
              </a:endParaRPr>
            </a:p>
          </p:txBody>
        </p:sp>
        <p:sp>
          <p:nvSpPr>
            <p:cNvPr id="48" name="Rectangle 47"/>
            <p:cNvSpPr/>
            <p:nvPr/>
          </p:nvSpPr>
          <p:spPr>
            <a:xfrm>
              <a:off x="5943600" y="37958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solidFill>
                    <a:schemeClr val="bg2">
                      <a:lumMod val="75000"/>
                    </a:schemeClr>
                  </a:solidFill>
                  <a:latin typeface="Consolas" panose="020B0609020204030204" pitchFamily="49" charset="0"/>
                  <a:cs typeface="Consolas" panose="020B0609020204030204" pitchFamily="49" charset="0"/>
                </a:rPr>
                <a:t>0x20000004</a:t>
              </a:r>
              <a:endParaRPr lang="pl-PL" dirty="0">
                <a:solidFill>
                  <a:schemeClr val="bg2">
                    <a:lumMod val="75000"/>
                  </a:schemeClr>
                </a:solidFill>
                <a:latin typeface="Consolas" panose="020B0609020204030204" pitchFamily="49" charset="0"/>
                <a:cs typeface="Consolas" panose="020B0609020204030204" pitchFamily="49" charset="0"/>
              </a:endParaRPr>
            </a:p>
          </p:txBody>
        </p:sp>
        <p:sp>
          <p:nvSpPr>
            <p:cNvPr id="49" name="Rectangle 48"/>
            <p:cNvSpPr/>
            <p:nvPr/>
          </p:nvSpPr>
          <p:spPr>
            <a:xfrm>
              <a:off x="5943950" y="41635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solidFill>
                    <a:schemeClr val="bg2">
                      <a:lumMod val="75000"/>
                    </a:schemeClr>
                  </a:solidFill>
                  <a:latin typeface="Consolas" panose="020B0609020204030204" pitchFamily="49" charset="0"/>
                  <a:cs typeface="Consolas" panose="020B0609020204030204" pitchFamily="49" charset="0"/>
                </a:rPr>
                <a:t>0x20000003</a:t>
              </a:r>
              <a:endParaRPr lang="pl-PL" dirty="0">
                <a:solidFill>
                  <a:schemeClr val="bg2">
                    <a:lumMod val="75000"/>
                  </a:schemeClr>
                </a:solidFill>
                <a:latin typeface="Consolas" panose="020B0609020204030204" pitchFamily="49" charset="0"/>
                <a:cs typeface="Consolas" panose="020B0609020204030204" pitchFamily="49" charset="0"/>
              </a:endParaRPr>
            </a:p>
          </p:txBody>
        </p:sp>
        <p:sp>
          <p:nvSpPr>
            <p:cNvPr id="50" name="Rectangle 49"/>
            <p:cNvSpPr/>
            <p:nvPr/>
          </p:nvSpPr>
          <p:spPr>
            <a:xfrm>
              <a:off x="5945630" y="45324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solidFill>
                    <a:schemeClr val="bg2">
                      <a:lumMod val="75000"/>
                    </a:schemeClr>
                  </a:solidFill>
                  <a:latin typeface="Consolas" panose="020B0609020204030204" pitchFamily="49" charset="0"/>
                  <a:cs typeface="Consolas" panose="020B0609020204030204" pitchFamily="49" charset="0"/>
                </a:rPr>
                <a:t>0x20000002</a:t>
              </a:r>
              <a:endParaRPr lang="pl-PL" dirty="0">
                <a:solidFill>
                  <a:schemeClr val="bg2">
                    <a:lumMod val="75000"/>
                  </a:schemeClr>
                </a:solidFill>
                <a:latin typeface="Consolas" panose="020B0609020204030204" pitchFamily="49" charset="0"/>
                <a:cs typeface="Consolas" panose="020B0609020204030204" pitchFamily="49" charset="0"/>
              </a:endParaRPr>
            </a:p>
          </p:txBody>
        </p:sp>
        <p:sp>
          <p:nvSpPr>
            <p:cNvPr id="51" name="Rectangle 50"/>
            <p:cNvSpPr/>
            <p:nvPr/>
          </p:nvSpPr>
          <p:spPr>
            <a:xfrm>
              <a:off x="5945445" y="49001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0x20000001</a:t>
              </a:r>
              <a:endParaRPr lang="pl-PL" dirty="0">
                <a:latin typeface="Consolas" panose="020B0609020204030204" pitchFamily="49" charset="0"/>
                <a:cs typeface="Consolas" panose="020B0609020204030204" pitchFamily="49" charset="0"/>
              </a:endParaRPr>
            </a:p>
          </p:txBody>
        </p:sp>
        <p:sp>
          <p:nvSpPr>
            <p:cNvPr id="52" name="Rectangle 51"/>
            <p:cNvSpPr/>
            <p:nvPr/>
          </p:nvSpPr>
          <p:spPr>
            <a:xfrm>
              <a:off x="5943950" y="52690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0x20000000</a:t>
              </a:r>
              <a:endParaRPr lang="pl-PL" dirty="0">
                <a:latin typeface="Consolas" panose="020B0609020204030204" pitchFamily="49" charset="0"/>
                <a:cs typeface="Consolas" panose="020B0609020204030204" pitchFamily="49" charset="0"/>
              </a:endParaRPr>
            </a:p>
          </p:txBody>
        </p:sp>
        <p:grpSp>
          <p:nvGrpSpPr>
            <p:cNvPr id="18" name="Group 63"/>
            <p:cNvGrpSpPr/>
            <p:nvPr/>
          </p:nvGrpSpPr>
          <p:grpSpPr>
            <a:xfrm>
              <a:off x="7327900" y="1307068"/>
              <a:ext cx="1295400" cy="794266"/>
              <a:chOff x="3124200" y="4191000"/>
              <a:chExt cx="1295400" cy="794266"/>
            </a:xfrm>
          </p:grpSpPr>
          <p:sp>
            <p:nvSpPr>
              <p:cNvPr id="53" name="Rectangle 52"/>
              <p:cNvSpPr/>
              <p:nvPr/>
            </p:nvSpPr>
            <p:spPr>
              <a:xfrm>
                <a:off x="3124200" y="4191000"/>
                <a:ext cx="1289400" cy="30777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8 bits</a:t>
                </a:r>
                <a:endParaRPr lang="pl-PL" dirty="0">
                  <a:latin typeface="Consolas" panose="020B0609020204030204" pitchFamily="49" charset="0"/>
                  <a:cs typeface="Consolas" panose="020B0609020204030204" pitchFamily="49" charset="0"/>
                </a:endParaRPr>
              </a:p>
            </p:txBody>
          </p:sp>
          <p:cxnSp>
            <p:nvCxnSpPr>
              <p:cNvPr id="55" name="Straight Connector 54"/>
              <p:cNvCxnSpPr>
                <a:stCxn id="53" idx="1"/>
              </p:cNvCxnSpPr>
              <p:nvPr/>
            </p:nvCxnSpPr>
            <p:spPr>
              <a:xfrm>
                <a:off x="3124200" y="4344889"/>
                <a:ext cx="0" cy="640377"/>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53" idx="3"/>
              </p:cNvCxnSpPr>
              <p:nvPr/>
            </p:nvCxnSpPr>
            <p:spPr>
              <a:xfrm>
                <a:off x="4413600" y="4344889"/>
                <a:ext cx="1588" cy="640377"/>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3124200" y="4648200"/>
                <a:ext cx="1295400" cy="1588"/>
              </a:xfrm>
              <a:prstGeom prst="line">
                <a:avLst/>
              </a:prstGeom>
              <a:ln>
                <a:solidFill>
                  <a:schemeClr val="tx2">
                    <a:lumMod val="75000"/>
                  </a:schemeClr>
                </a:solidFill>
                <a:headEnd type="arrow" w="lg" len="med"/>
                <a:tailEnd type="arrow" w="lg" len="med"/>
              </a:ln>
              <a:effectLst/>
            </p:spPr>
            <p:style>
              <a:lnRef idx="2">
                <a:schemeClr val="accent1"/>
              </a:lnRef>
              <a:fillRef idx="0">
                <a:schemeClr val="accent1"/>
              </a:fillRef>
              <a:effectRef idx="1">
                <a:schemeClr val="accent1"/>
              </a:effectRef>
              <a:fontRef idx="minor">
                <a:schemeClr val="tx1"/>
              </a:fontRef>
            </p:style>
          </p:cxnSp>
        </p:grpSp>
      </p:grpSp>
      <p:sp>
        <p:nvSpPr>
          <p:cNvPr id="44" name="Rectangle 43"/>
          <p:cNvSpPr/>
          <p:nvPr/>
        </p:nvSpPr>
        <p:spPr>
          <a:xfrm>
            <a:off x="8794750" y="3426937"/>
            <a:ext cx="1447800" cy="1427639"/>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7" name="Content Placeholder 2"/>
          <p:cNvSpPr>
            <a:spLocks noGrp="1"/>
          </p:cNvSpPr>
          <p:nvPr>
            <p:ph sz="quarter" idx="1"/>
          </p:nvPr>
        </p:nvSpPr>
        <p:spPr>
          <a:xfrm>
            <a:off x="609600" y="1219201"/>
            <a:ext cx="6705600" cy="683741"/>
          </a:xfrm>
        </p:spPr>
        <p:txBody>
          <a:bodyPr>
            <a:normAutofit/>
          </a:bodyPr>
          <a:lstStyle/>
          <a:p>
            <a:pPr lvl="1"/>
            <a:r>
              <a:rPr lang="en-US" sz="2000" dirty="0"/>
              <a:t>Can you store a word anywhere?  </a:t>
            </a:r>
            <a:endParaRPr lang="en-US" sz="2000" b="1" dirty="0">
              <a:solidFill>
                <a:schemeClr val="accent2"/>
              </a:solidFill>
            </a:endParaRPr>
          </a:p>
        </p:txBody>
      </p:sp>
    </p:spTree>
    <p:extLst>
      <p:ext uri="{BB962C8B-B14F-4D97-AF65-F5344CB8AC3E}">
        <p14:creationId xmlns:p14="http://schemas.microsoft.com/office/powerpoint/2010/main" val="2595803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vert="horz" lIns="92075" tIns="46038" rIns="92075" bIns="46038" anchor="b" anchorCtr="0">
            <a:normAutofit/>
          </a:bodyPr>
          <a:lstStyle/>
          <a:p>
            <a:pPr defTabSz="938213"/>
            <a:r>
              <a:rPr lang="en-US" dirty="0"/>
              <a:t>Example</a:t>
            </a:r>
          </a:p>
        </p:txBody>
      </p:sp>
      <p:sp>
        <p:nvSpPr>
          <p:cNvPr id="25607" name="Rectangle 1031"/>
          <p:cNvSpPr>
            <a:spLocks noGrp="1" noChangeArrowheads="1"/>
          </p:cNvSpPr>
          <p:nvPr>
            <p:ph sz="quarter" idx="1"/>
          </p:nvPr>
        </p:nvSpPr>
        <p:spPr>
          <a:xfrm>
            <a:off x="5001717" y="1430313"/>
            <a:ext cx="4804348" cy="1028075"/>
          </a:xfrm>
          <a:noFill/>
        </p:spPr>
        <p:txBody>
          <a:bodyPr vert="horz" lIns="92075" tIns="46038" rIns="92075" bIns="46038" anchorCtr="1">
            <a:normAutofit/>
          </a:bodyPr>
          <a:lstStyle/>
          <a:p>
            <a:pPr defTabSz="938213">
              <a:lnSpc>
                <a:spcPct val="90000"/>
              </a:lnSpc>
              <a:buNone/>
            </a:pPr>
            <a:r>
              <a:rPr lang="en-US" dirty="0">
                <a:latin typeface="Consolas" panose="020B0609020204030204" pitchFamily="49" charset="0"/>
                <a:cs typeface="Consolas" panose="020B0609020204030204" pitchFamily="49" charset="0"/>
              </a:rPr>
              <a:t>LDR r11, [r0]</a:t>
            </a:r>
          </a:p>
          <a:p>
            <a:pPr defTabSz="938213">
              <a:lnSpc>
                <a:spcPct val="90000"/>
              </a:lnSpc>
              <a:buNone/>
            </a:pPr>
            <a:r>
              <a:rPr lang="en-US" dirty="0">
                <a:latin typeface="Consolas" panose="020B0609020204030204" pitchFamily="49" charset="0"/>
                <a:cs typeface="Consolas" panose="020B0609020204030204" pitchFamily="49" charset="0"/>
              </a:rPr>
              <a:t>; r0 = </a:t>
            </a:r>
            <a:r>
              <a:rPr lang="en-US" dirty="0" err="1">
                <a:latin typeface="Consolas" panose="020B0609020204030204" pitchFamily="49" charset="0"/>
                <a:cs typeface="Consolas" panose="020B0609020204030204" pitchFamily="49" charset="0"/>
              </a:rPr>
              <a:t>0x20008000</a:t>
            </a:r>
            <a:r>
              <a:rPr lang="en-US" dirty="0">
                <a:latin typeface="Consolas" panose="020B0609020204030204" pitchFamily="49" charset="0"/>
                <a:cs typeface="Consolas" panose="020B0609020204030204" pitchFamily="49" charset="0"/>
              </a:rPr>
              <a:t> </a:t>
            </a:r>
          </a:p>
        </p:txBody>
      </p:sp>
      <p:sp>
        <p:nvSpPr>
          <p:cNvPr id="8" name="Slide Number Placeholder 7"/>
          <p:cNvSpPr>
            <a:spLocks noGrp="1"/>
          </p:cNvSpPr>
          <p:nvPr>
            <p:ph type="sldNum" sz="quarter" idx="12"/>
          </p:nvPr>
        </p:nvSpPr>
        <p:spPr/>
        <p:txBody>
          <a:bodyPr/>
          <a:lstStyle/>
          <a:p>
            <a:fld id="{AEE14D4A-FE32-40AF-B06D-E9622816B101}" type="slidenum">
              <a:rPr lang="en-US" smtClean="0"/>
              <a:pPr/>
              <a:t>60</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3468334468"/>
              </p:ext>
            </p:extLst>
          </p:nvPr>
        </p:nvGraphicFramePr>
        <p:xfrm>
          <a:off x="5691267" y="2716135"/>
          <a:ext cx="4497050" cy="3017520"/>
        </p:xfrm>
        <a:graphic>
          <a:graphicData uri="http://schemas.openxmlformats.org/drawingml/2006/table">
            <a:tbl>
              <a:tblPr firstRow="1" bandRow="1">
                <a:tableStyleId>{5C22544A-7EE6-4342-B048-85BDC9FD1C3A}</a:tableStyleId>
              </a:tblPr>
              <a:tblGrid>
                <a:gridCol w="2457651">
                  <a:extLst>
                    <a:ext uri="{9D8B030D-6E8A-4147-A177-3AD203B41FA5}">
                      <a16:colId xmlns:a16="http://schemas.microsoft.com/office/drawing/2014/main" val="20000"/>
                    </a:ext>
                  </a:extLst>
                </a:gridCol>
                <a:gridCol w="2039399">
                  <a:extLst>
                    <a:ext uri="{9D8B030D-6E8A-4147-A177-3AD203B41FA5}">
                      <a16:colId xmlns:a16="http://schemas.microsoft.com/office/drawing/2014/main" val="20001"/>
                    </a:ext>
                  </a:extLst>
                </a:gridCol>
              </a:tblGrid>
              <a:tr h="370840">
                <a:tc>
                  <a:txBody>
                    <a:bodyPr/>
                    <a:lstStyle/>
                    <a:p>
                      <a:pPr algn="ctr"/>
                      <a:r>
                        <a:rPr lang="en-US" sz="2800" dirty="0">
                          <a:latin typeface="Consolas" panose="020B0609020204030204" pitchFamily="49" charset="0"/>
                          <a:cs typeface="Consolas" panose="020B0609020204030204" pitchFamily="49" charset="0"/>
                        </a:rPr>
                        <a:t>Memory Address</a:t>
                      </a:r>
                    </a:p>
                  </a:txBody>
                  <a:tcPr/>
                </a:tc>
                <a:tc>
                  <a:txBody>
                    <a:bodyPr/>
                    <a:lstStyle/>
                    <a:p>
                      <a:pPr algn="ctr"/>
                      <a:r>
                        <a:rPr lang="en-US" sz="2800" dirty="0">
                          <a:latin typeface="Consolas" panose="020B0609020204030204" pitchFamily="49" charset="0"/>
                          <a:cs typeface="Consolas" panose="020B0609020204030204" pitchFamily="49" charset="0"/>
                        </a:rPr>
                        <a:t>Memory</a:t>
                      </a:r>
                      <a:r>
                        <a:rPr lang="en-US" sz="2800" baseline="0" dirty="0">
                          <a:latin typeface="Consolas" panose="020B0609020204030204" pitchFamily="49" charset="0"/>
                          <a:cs typeface="Consolas" panose="020B0609020204030204" pitchFamily="49" charset="0"/>
                        </a:rPr>
                        <a:t> Data</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0xEE</a:t>
                      </a: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0x8C</a:t>
                      </a: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0x90</a:t>
                      </a:r>
                    </a:p>
                  </a:txBody>
                  <a:tcPr/>
                </a:tc>
                <a:extLst>
                  <a:ext uri="{0D108BD9-81ED-4DB2-BD59-A6C34878D82A}">
                    <a16:rowId xmlns:a16="http://schemas.microsoft.com/office/drawing/2014/main" val="10003"/>
                  </a:ext>
                </a:extLst>
              </a:tr>
              <a:tr h="370840">
                <a:tc>
                  <a:txBody>
                    <a:bodyPr/>
                    <a:lstStyle/>
                    <a:p>
                      <a:pPr algn="ct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0xA7</a:t>
                      </a:r>
                    </a:p>
                  </a:txBody>
                  <a:tcPr/>
                </a:tc>
                <a:extLst>
                  <a:ext uri="{0D108BD9-81ED-4DB2-BD59-A6C34878D82A}">
                    <a16:rowId xmlns:a16="http://schemas.microsoft.com/office/drawing/2014/main" val="10004"/>
                  </a:ext>
                </a:extLst>
              </a:tr>
            </a:tbl>
          </a:graphicData>
        </a:graphic>
      </p:graphicFrame>
      <p:sp>
        <p:nvSpPr>
          <p:cNvPr id="11" name="TextBox 10"/>
          <p:cNvSpPr txBox="1"/>
          <p:nvPr/>
        </p:nvSpPr>
        <p:spPr>
          <a:xfrm>
            <a:off x="2123606" y="2953064"/>
            <a:ext cx="2949846" cy="461665"/>
          </a:xfrm>
          <a:prstGeom prst="rect">
            <a:avLst/>
          </a:prstGeom>
          <a:noFill/>
        </p:spPr>
        <p:txBody>
          <a:bodyPr wrap="none" rtlCol="0">
            <a:spAutoFit/>
          </a:bodyPr>
          <a:lstStyle/>
          <a:p>
            <a:r>
              <a:rPr lang="en-US" sz="2400" dirty="0"/>
              <a:t>r11 before load</a:t>
            </a:r>
          </a:p>
        </p:txBody>
      </p:sp>
      <p:sp>
        <p:nvSpPr>
          <p:cNvPr id="12" name="Rectangle 11"/>
          <p:cNvSpPr/>
          <p:nvPr/>
        </p:nvSpPr>
        <p:spPr>
          <a:xfrm>
            <a:off x="2783175"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0x12345678</a:t>
            </a:r>
          </a:p>
        </p:txBody>
      </p:sp>
      <p:sp>
        <p:nvSpPr>
          <p:cNvPr id="13" name="TextBox 12"/>
          <p:cNvSpPr txBox="1"/>
          <p:nvPr/>
        </p:nvSpPr>
        <p:spPr>
          <a:xfrm>
            <a:off x="2186066" y="4184756"/>
            <a:ext cx="2765501" cy="461665"/>
          </a:xfrm>
          <a:prstGeom prst="rect">
            <a:avLst/>
          </a:prstGeom>
          <a:noFill/>
        </p:spPr>
        <p:txBody>
          <a:bodyPr wrap="none" rtlCol="0">
            <a:spAutoFit/>
          </a:bodyPr>
          <a:lstStyle/>
          <a:p>
            <a:r>
              <a:rPr lang="en-US" sz="2400" dirty="0"/>
              <a:t>r11 after load</a:t>
            </a:r>
          </a:p>
        </p:txBody>
      </p:sp>
      <p:sp>
        <p:nvSpPr>
          <p:cNvPr id="14" name="Rectangle 13"/>
          <p:cNvSpPr/>
          <p:nvPr/>
        </p:nvSpPr>
        <p:spPr>
          <a:xfrm>
            <a:off x="2845634"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5" name="Rectangle 14"/>
          <p:cNvSpPr/>
          <p:nvPr/>
        </p:nvSpPr>
        <p:spPr>
          <a:xfrm>
            <a:off x="2858373" y="4654209"/>
            <a:ext cx="1883849" cy="461665"/>
          </a:xfrm>
          <a:prstGeom prst="rect">
            <a:avLst/>
          </a:prstGeom>
        </p:spPr>
        <p:txBody>
          <a:bodyPr wrap="none">
            <a:spAutoFit/>
          </a:bodyPr>
          <a:lstStyle/>
          <a:p>
            <a:r>
              <a:rPr lang="en-US" sz="2400" dirty="0" err="1">
                <a:solidFill>
                  <a:srgbClr val="FF0000"/>
                </a:solidFill>
                <a:latin typeface="Consolas" panose="020B0609020204030204" pitchFamily="49" charset="0"/>
                <a:cs typeface="Consolas" panose="020B0609020204030204" pitchFamily="49" charset="0"/>
              </a:rPr>
              <a:t>0xA7908CEE</a:t>
            </a:r>
            <a:endParaRPr lang="en-US" sz="2400" dirty="0">
              <a:solidFill>
                <a:srgbClr val="FF0000"/>
              </a:solidFill>
              <a:latin typeface="Consolas" panose="020B0609020204030204" pitchFamily="49" charset="0"/>
              <a:cs typeface="Consolas" panose="020B0609020204030204" pitchFamily="49" charset="0"/>
            </a:endParaRPr>
          </a:p>
        </p:txBody>
      </p:sp>
      <p:sp>
        <p:nvSpPr>
          <p:cNvPr id="16" name="TextBox 15"/>
          <p:cNvSpPr txBox="1"/>
          <p:nvPr/>
        </p:nvSpPr>
        <p:spPr>
          <a:xfrm>
            <a:off x="171938" y="1394086"/>
            <a:ext cx="5519328" cy="461665"/>
          </a:xfrm>
          <a:prstGeom prst="rect">
            <a:avLst/>
          </a:prstGeom>
          <a:noFill/>
        </p:spPr>
        <p:txBody>
          <a:bodyPr wrap="square" rtlCol="0">
            <a:spAutoFit/>
          </a:bodyPr>
          <a:lstStyle/>
          <a:p>
            <a:r>
              <a:rPr lang="en-US" sz="2400" dirty="0">
                <a:solidFill>
                  <a:srgbClr val="0041FF"/>
                </a:solidFill>
              </a:rPr>
              <a:t>If big </a:t>
            </a:r>
            <a:r>
              <a:rPr lang="en-US" sz="2400" dirty="0" err="1">
                <a:solidFill>
                  <a:srgbClr val="0041FF"/>
                </a:solidFill>
              </a:rPr>
              <a:t>endianess</a:t>
            </a:r>
            <a:r>
              <a:rPr lang="en-US" sz="2400" dirty="0">
                <a:solidFill>
                  <a:srgbClr val="0041FF"/>
                </a:solidFill>
              </a:rPr>
              <a:t> is used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Addressing Modes for</a:t>
            </a:r>
            <a:br>
              <a:rPr lang="en-US" dirty="0"/>
            </a:br>
            <a:r>
              <a:rPr lang="en-US" dirty="0"/>
              <a:t>Load/Store Multiple Registers</a:t>
            </a:r>
          </a:p>
        </p:txBody>
      </p:sp>
      <p:sp>
        <p:nvSpPr>
          <p:cNvPr id="3" name="Slide Number Placeholder 2"/>
          <p:cNvSpPr>
            <a:spLocks noGrp="1"/>
          </p:cNvSpPr>
          <p:nvPr>
            <p:ph type="sldNum" sz="quarter" idx="12"/>
          </p:nvPr>
        </p:nvSpPr>
        <p:spPr/>
        <p:txBody>
          <a:bodyPr/>
          <a:lstStyle/>
          <a:p>
            <a:fld id="{AEE14D4A-FE32-40AF-B06D-E9622816B101}" type="slidenum">
              <a:rPr lang="en-US" smtClean="0"/>
              <a:pPr/>
              <a:t>61</a:t>
            </a:fld>
            <a:endParaRPr lang="en-US"/>
          </a:p>
        </p:txBody>
      </p:sp>
      <p:sp>
        <p:nvSpPr>
          <p:cNvPr id="4" name="Content Placeholder 3"/>
          <p:cNvSpPr>
            <a:spLocks noGrp="1"/>
          </p:cNvSpPr>
          <p:nvPr>
            <p:ph sz="quarter" idx="1"/>
          </p:nvPr>
        </p:nvSpPr>
        <p:spPr/>
        <p:txBody>
          <a:bodyPr/>
          <a:lstStyle/>
          <a:p>
            <a:pPr marL="0" indent="0" algn="ctr">
              <a:buNone/>
            </a:pPr>
            <a:r>
              <a:rPr lang="en-US" sz="2000" dirty="0" err="1">
                <a:solidFill>
                  <a:srgbClr val="FF0000"/>
                </a:solidFill>
                <a:latin typeface="Consolas" panose="020B0609020204030204" pitchFamily="49" charset="0"/>
                <a:cs typeface="Consolas" panose="020B0609020204030204" pitchFamily="49" charset="0"/>
              </a:rPr>
              <a:t>STMxx</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rn</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register_list</a:t>
            </a:r>
            <a:r>
              <a:rPr lang="en-US" sz="2000" dirty="0">
                <a:solidFill>
                  <a:srgbClr val="FF0000"/>
                </a:solidFill>
                <a:latin typeface="Consolas" panose="020B0609020204030204" pitchFamily="49" charset="0"/>
                <a:cs typeface="Consolas" panose="020B0609020204030204" pitchFamily="49" charset="0"/>
              </a:rPr>
              <a:t>}</a:t>
            </a:r>
          </a:p>
          <a:p>
            <a:pPr marL="0" indent="0" algn="ctr">
              <a:buNone/>
            </a:pPr>
            <a:r>
              <a:rPr lang="en-US" sz="2000" dirty="0" err="1">
                <a:solidFill>
                  <a:srgbClr val="FF0000"/>
                </a:solidFill>
                <a:latin typeface="Consolas" panose="020B0609020204030204" pitchFamily="49" charset="0"/>
                <a:cs typeface="Consolas" panose="020B0609020204030204" pitchFamily="49" charset="0"/>
              </a:rPr>
              <a:t>LDMxx</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rn</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register_list</a:t>
            </a:r>
            <a:r>
              <a:rPr lang="en-US" sz="2000" dirty="0">
                <a:solidFill>
                  <a:srgbClr val="FF0000"/>
                </a:solidFill>
                <a:latin typeface="Consolas" panose="020B0609020204030204" pitchFamily="49" charset="0"/>
                <a:cs typeface="Consolas" panose="020B0609020204030204" pitchFamily="49" charset="0"/>
              </a:rPr>
              <a:t>}</a:t>
            </a:r>
          </a:p>
          <a:p>
            <a:r>
              <a:rPr lang="en-US" sz="2000" dirty="0"/>
              <a:t>xx = IA, IB, DA, or DB</a:t>
            </a:r>
          </a:p>
        </p:txBody>
      </p:sp>
      <p:graphicFrame>
        <p:nvGraphicFramePr>
          <p:cNvPr id="5" name="Table 4"/>
          <p:cNvGraphicFramePr>
            <a:graphicFrameLocks noGrp="1"/>
          </p:cNvGraphicFramePr>
          <p:nvPr>
            <p:extLst>
              <p:ext uri="{D42A27DB-BD31-4B8C-83A1-F6EECF244321}">
                <p14:modId xmlns:p14="http://schemas.microsoft.com/office/powerpoint/2010/main" val="2373048697"/>
              </p:ext>
            </p:extLst>
          </p:nvPr>
        </p:nvGraphicFramePr>
        <p:xfrm>
          <a:off x="2136648" y="2517843"/>
          <a:ext cx="7931912" cy="1931620"/>
        </p:xfrm>
        <a:graphic>
          <a:graphicData uri="http://schemas.openxmlformats.org/drawingml/2006/table">
            <a:tbl>
              <a:tblPr firstRow="1" bandRow="1">
                <a:tableStyleId>{5C22544A-7EE6-4342-B048-85BDC9FD1C3A}</a:tableStyleId>
              </a:tblPr>
              <a:tblGrid>
                <a:gridCol w="2653342">
                  <a:extLst>
                    <a:ext uri="{9D8B030D-6E8A-4147-A177-3AD203B41FA5}">
                      <a16:colId xmlns:a16="http://schemas.microsoft.com/office/drawing/2014/main" val="20000"/>
                    </a:ext>
                  </a:extLst>
                </a:gridCol>
                <a:gridCol w="2468805">
                  <a:extLst>
                    <a:ext uri="{9D8B030D-6E8A-4147-A177-3AD203B41FA5}">
                      <a16:colId xmlns:a16="http://schemas.microsoft.com/office/drawing/2014/main" val="20001"/>
                    </a:ext>
                  </a:extLst>
                </a:gridCol>
                <a:gridCol w="2809765">
                  <a:extLst>
                    <a:ext uri="{9D8B030D-6E8A-4147-A177-3AD203B41FA5}">
                      <a16:colId xmlns:a16="http://schemas.microsoft.com/office/drawing/2014/main" val="20002"/>
                    </a:ext>
                  </a:extLst>
                </a:gridCol>
              </a:tblGrid>
              <a:tr h="386324">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Addressing Modes</a:t>
                      </a:r>
                      <a:endParaRPr lang="en-US" sz="20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Description</a:t>
                      </a:r>
                      <a:endParaRPr lang="en-US" sz="20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Instructions</a:t>
                      </a:r>
                      <a:endParaRPr lang="en-US" sz="20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tc>
                <a:extLst>
                  <a:ext uri="{0D108BD9-81ED-4DB2-BD59-A6C34878D82A}">
                    <a16:rowId xmlns:a16="http://schemas.microsoft.com/office/drawing/2014/main" val="10000"/>
                  </a:ext>
                </a:extLst>
              </a:tr>
              <a:tr h="386324">
                <a:tc>
                  <a:txBody>
                    <a:bodyPr/>
                    <a:lstStyle/>
                    <a:p>
                      <a:pPr marL="0" marR="0" algn="ctr">
                        <a:spcBef>
                          <a:spcPts val="0"/>
                        </a:spcBef>
                        <a:spcAft>
                          <a:spcPts val="0"/>
                        </a:spcAft>
                      </a:pPr>
                      <a:r>
                        <a:rPr lang="en-US" sz="2000" b="1">
                          <a:solidFill>
                            <a:srgbClr val="C00000"/>
                          </a:solidFill>
                          <a:effectLst/>
                          <a:latin typeface="Consolas" panose="020B0609020204030204" pitchFamily="49" charset="0"/>
                          <a:cs typeface="Consolas" panose="020B0609020204030204" pitchFamily="49" charset="0"/>
                        </a:rPr>
                        <a:t>IA</a:t>
                      </a:r>
                      <a:endParaRPr lang="en-US" sz="2000" b="1">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2000" b="1" dirty="0">
                          <a:solidFill>
                            <a:srgbClr val="0041FF"/>
                          </a:solidFill>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ncrement </a:t>
                      </a:r>
                      <a:r>
                        <a:rPr lang="en-US" sz="2000" b="1" dirty="0">
                          <a:solidFill>
                            <a:srgbClr val="0041FF"/>
                          </a:solidFill>
                          <a:effectLst/>
                          <a:latin typeface="Consolas" panose="020B0609020204030204" pitchFamily="49" charset="0"/>
                          <a:cs typeface="Consolas" panose="020B0609020204030204" pitchFamily="49" charset="0"/>
                        </a:rPr>
                        <a:t>A</a:t>
                      </a:r>
                      <a:r>
                        <a:rPr lang="en-US" sz="2000" dirty="0">
                          <a:effectLst/>
                          <a:latin typeface="Consolas" panose="020B0609020204030204" pitchFamily="49" charset="0"/>
                          <a:cs typeface="Consolas" panose="020B0609020204030204" pitchFamily="49" charset="0"/>
                        </a:rPr>
                        <a:t>fter</a:t>
                      </a:r>
                      <a:endParaRPr lang="en-US" sz="20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2000" dirty="0">
                          <a:effectLst/>
                          <a:latin typeface="Consolas" panose="020B0609020204030204" pitchFamily="49" charset="0"/>
                          <a:cs typeface="Consolas" panose="020B0609020204030204" pitchFamily="49" charset="0"/>
                        </a:rPr>
                        <a:t>STMIA, LDMIA</a:t>
                      </a:r>
                      <a:endParaRPr lang="en-US" sz="20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386324">
                <a:tc>
                  <a:txBody>
                    <a:bodyPr/>
                    <a:lstStyle/>
                    <a:p>
                      <a:pPr marL="0" marR="0" algn="ctr">
                        <a:spcBef>
                          <a:spcPts val="0"/>
                        </a:spcBef>
                        <a:spcAft>
                          <a:spcPts val="0"/>
                        </a:spcAft>
                      </a:pPr>
                      <a:r>
                        <a:rPr lang="en-US" sz="2000" b="1">
                          <a:solidFill>
                            <a:srgbClr val="C00000"/>
                          </a:solidFill>
                          <a:effectLst/>
                          <a:latin typeface="Consolas" panose="020B0609020204030204" pitchFamily="49" charset="0"/>
                          <a:cs typeface="Consolas" panose="020B0609020204030204" pitchFamily="49" charset="0"/>
                        </a:rPr>
                        <a:t>IB</a:t>
                      </a:r>
                      <a:endParaRPr lang="en-US" sz="2000" b="1">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2000" b="1" dirty="0">
                          <a:solidFill>
                            <a:srgbClr val="0041FF"/>
                          </a:solidFill>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ncrement </a:t>
                      </a:r>
                      <a:r>
                        <a:rPr lang="en-US" sz="2000" b="1" dirty="0">
                          <a:solidFill>
                            <a:srgbClr val="0041FF"/>
                          </a:solidFill>
                          <a:effectLst/>
                          <a:latin typeface="Consolas" panose="020B0609020204030204" pitchFamily="49" charset="0"/>
                          <a:cs typeface="Consolas" panose="020B0609020204030204" pitchFamily="49" charset="0"/>
                        </a:rPr>
                        <a:t>B</a:t>
                      </a:r>
                      <a:r>
                        <a:rPr lang="en-US" sz="2000" dirty="0">
                          <a:effectLst/>
                          <a:latin typeface="Consolas" panose="020B0609020204030204" pitchFamily="49" charset="0"/>
                          <a:cs typeface="Consolas" panose="020B0609020204030204" pitchFamily="49" charset="0"/>
                        </a:rPr>
                        <a:t>efore</a:t>
                      </a:r>
                      <a:endParaRPr lang="en-US" sz="20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2000" dirty="0">
                          <a:effectLst/>
                          <a:latin typeface="Consolas" panose="020B0609020204030204" pitchFamily="49" charset="0"/>
                          <a:cs typeface="Consolas" panose="020B0609020204030204" pitchFamily="49" charset="0"/>
                        </a:rPr>
                        <a:t>STMIB, LDMIB</a:t>
                      </a:r>
                      <a:endParaRPr lang="en-US" sz="20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386324">
                <a:tc>
                  <a:txBody>
                    <a:bodyPr/>
                    <a:lstStyle/>
                    <a:p>
                      <a:pPr marL="0" marR="0" algn="ctr">
                        <a:spcBef>
                          <a:spcPts val="0"/>
                        </a:spcBef>
                        <a:spcAft>
                          <a:spcPts val="0"/>
                        </a:spcAft>
                      </a:pPr>
                      <a:r>
                        <a:rPr lang="en-US" sz="2000" b="1">
                          <a:solidFill>
                            <a:srgbClr val="C00000"/>
                          </a:solidFill>
                          <a:effectLst/>
                          <a:latin typeface="Consolas" panose="020B0609020204030204" pitchFamily="49" charset="0"/>
                          <a:cs typeface="Consolas" panose="020B0609020204030204" pitchFamily="49" charset="0"/>
                        </a:rPr>
                        <a:t>DA</a:t>
                      </a:r>
                      <a:endParaRPr lang="en-US" sz="2000" b="1">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2000" b="1" dirty="0">
                          <a:solidFill>
                            <a:srgbClr val="0041FF"/>
                          </a:solidFill>
                          <a:effectLst/>
                          <a:latin typeface="Consolas" panose="020B0609020204030204" pitchFamily="49" charset="0"/>
                          <a:cs typeface="Consolas" panose="020B0609020204030204" pitchFamily="49" charset="0"/>
                        </a:rPr>
                        <a:t>D</a:t>
                      </a:r>
                      <a:r>
                        <a:rPr lang="en-US" sz="2000" dirty="0">
                          <a:effectLst/>
                          <a:latin typeface="Consolas" panose="020B0609020204030204" pitchFamily="49" charset="0"/>
                          <a:cs typeface="Consolas" panose="020B0609020204030204" pitchFamily="49" charset="0"/>
                        </a:rPr>
                        <a:t>ecrement </a:t>
                      </a:r>
                      <a:r>
                        <a:rPr lang="en-US" sz="2000" b="1" dirty="0">
                          <a:solidFill>
                            <a:srgbClr val="0041FF"/>
                          </a:solidFill>
                          <a:effectLst/>
                          <a:latin typeface="Consolas" panose="020B0609020204030204" pitchFamily="49" charset="0"/>
                          <a:cs typeface="Consolas" panose="020B0609020204030204" pitchFamily="49" charset="0"/>
                        </a:rPr>
                        <a:t>A</a:t>
                      </a:r>
                      <a:r>
                        <a:rPr lang="en-US" sz="2000" dirty="0">
                          <a:effectLst/>
                          <a:latin typeface="Consolas" panose="020B0609020204030204" pitchFamily="49" charset="0"/>
                          <a:cs typeface="Consolas" panose="020B0609020204030204" pitchFamily="49" charset="0"/>
                        </a:rPr>
                        <a:t>fter</a:t>
                      </a:r>
                      <a:endParaRPr lang="en-US" sz="20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2000">
                          <a:effectLst/>
                          <a:latin typeface="Consolas" panose="020B0609020204030204" pitchFamily="49" charset="0"/>
                          <a:cs typeface="Consolas" panose="020B0609020204030204" pitchFamily="49" charset="0"/>
                        </a:rPr>
                        <a:t>STMDA, LDMDA</a:t>
                      </a:r>
                      <a:endParaRPr lang="en-US" sz="20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386324">
                <a:tc>
                  <a:txBody>
                    <a:bodyPr/>
                    <a:lstStyle/>
                    <a:p>
                      <a:pPr marL="0" marR="0" algn="ctr">
                        <a:spcBef>
                          <a:spcPts val="0"/>
                        </a:spcBef>
                        <a:spcAft>
                          <a:spcPts val="0"/>
                        </a:spcAft>
                      </a:pPr>
                      <a:r>
                        <a:rPr lang="en-US" sz="2000" b="1" dirty="0">
                          <a:solidFill>
                            <a:srgbClr val="C00000"/>
                          </a:solidFill>
                          <a:effectLst/>
                          <a:latin typeface="Consolas" panose="020B0609020204030204" pitchFamily="49" charset="0"/>
                          <a:cs typeface="Consolas" panose="020B0609020204030204" pitchFamily="49" charset="0"/>
                        </a:rPr>
                        <a:t>DB</a:t>
                      </a:r>
                      <a:endParaRPr lang="en-US" sz="2000" b="1" dirty="0">
                        <a:solidFill>
                          <a:srgbClr val="C00000"/>
                        </a:solidFill>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2000" b="1" dirty="0">
                          <a:solidFill>
                            <a:srgbClr val="0041FF"/>
                          </a:solidFill>
                          <a:effectLst/>
                          <a:latin typeface="Consolas" panose="020B0609020204030204" pitchFamily="49" charset="0"/>
                          <a:cs typeface="Consolas" panose="020B0609020204030204" pitchFamily="49" charset="0"/>
                        </a:rPr>
                        <a:t>D</a:t>
                      </a:r>
                      <a:r>
                        <a:rPr lang="en-US" sz="2000" dirty="0">
                          <a:effectLst/>
                          <a:latin typeface="Consolas" panose="020B0609020204030204" pitchFamily="49" charset="0"/>
                          <a:cs typeface="Consolas" panose="020B0609020204030204" pitchFamily="49" charset="0"/>
                        </a:rPr>
                        <a:t>ecrement </a:t>
                      </a:r>
                      <a:r>
                        <a:rPr lang="en-US" sz="2000" b="1" dirty="0">
                          <a:solidFill>
                            <a:srgbClr val="0041FF"/>
                          </a:solidFill>
                          <a:effectLst/>
                          <a:latin typeface="Consolas" panose="020B0609020204030204" pitchFamily="49" charset="0"/>
                          <a:cs typeface="Consolas" panose="020B0609020204030204" pitchFamily="49" charset="0"/>
                        </a:rPr>
                        <a:t>B</a:t>
                      </a:r>
                      <a:r>
                        <a:rPr lang="en-US" sz="2000" dirty="0">
                          <a:effectLst/>
                          <a:latin typeface="Consolas" panose="020B0609020204030204" pitchFamily="49" charset="0"/>
                          <a:cs typeface="Consolas" panose="020B0609020204030204" pitchFamily="49" charset="0"/>
                        </a:rPr>
                        <a:t>efore</a:t>
                      </a:r>
                      <a:endParaRPr lang="en-US" sz="20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2000" dirty="0">
                          <a:effectLst/>
                          <a:latin typeface="Consolas" panose="020B0609020204030204" pitchFamily="49" charset="0"/>
                          <a:cs typeface="Consolas" panose="020B0609020204030204" pitchFamily="49" charset="0"/>
                        </a:rPr>
                        <a:t>STMDB, LDMDB</a:t>
                      </a:r>
                      <a:endParaRPr lang="en-US" sz="20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6" name="Rectangle 5"/>
          <p:cNvSpPr/>
          <p:nvPr/>
        </p:nvSpPr>
        <p:spPr>
          <a:xfrm>
            <a:off x="2136648" y="4648856"/>
            <a:ext cx="8244114" cy="1508105"/>
          </a:xfrm>
          <a:prstGeom prst="rect">
            <a:avLst/>
          </a:prstGeom>
        </p:spPr>
        <p:txBody>
          <a:bodyPr wrap="square">
            <a:spAutoFit/>
          </a:bodyPr>
          <a:lstStyle/>
          <a:p>
            <a:pPr marL="342900" indent="-342900">
              <a:lnSpc>
                <a:spcPct val="115000"/>
              </a:lnSpc>
              <a:spcBef>
                <a:spcPts val="0"/>
              </a:spcBef>
              <a:spcAft>
                <a:spcPts val="0"/>
              </a:spcAft>
              <a:buClr>
                <a:schemeClr val="tx1"/>
              </a:buClr>
              <a:buFont typeface="Symbol" panose="05050102010706020507" pitchFamily="18" charset="2"/>
              <a:buChar char=""/>
            </a:pPr>
            <a:r>
              <a:rPr lang="en-US" sz="2000" dirty="0">
                <a:solidFill>
                  <a:srgbClr val="C00000"/>
                </a:solidFill>
                <a:latin typeface="Consolas" panose="020B0609020204030204" pitchFamily="49" charset="0"/>
                <a:ea typeface="宋体" panose="02010600030101010101" pitchFamily="2" charset="-122"/>
                <a:cs typeface="Times New Roman" panose="02020603050405020304" pitchFamily="18" charset="0"/>
              </a:rPr>
              <a:t>IA</a:t>
            </a:r>
            <a:r>
              <a:rPr lang="en-US" sz="2000" b="0" dirty="0">
                <a:latin typeface="Palatino Linotype" panose="02040502050505030304" pitchFamily="18" charset="0"/>
                <a:ea typeface="宋体" panose="02010600030101010101" pitchFamily="2" charset="-122"/>
                <a:cs typeface="Times New Roman" panose="02020603050405020304" pitchFamily="18" charset="0"/>
              </a:rPr>
              <a:t>: address is incremented by 4 after a word is loaded or stored. </a:t>
            </a:r>
          </a:p>
          <a:p>
            <a:pPr marL="342900" indent="-342900">
              <a:lnSpc>
                <a:spcPct val="115000"/>
              </a:lnSpc>
              <a:spcBef>
                <a:spcPts val="0"/>
              </a:spcBef>
              <a:spcAft>
                <a:spcPts val="0"/>
              </a:spcAft>
              <a:buClr>
                <a:schemeClr val="tx1"/>
              </a:buClr>
              <a:buFont typeface="Symbol" panose="05050102010706020507" pitchFamily="18" charset="2"/>
              <a:buChar char=""/>
            </a:pPr>
            <a:r>
              <a:rPr lang="en-US" sz="2000" dirty="0">
                <a:solidFill>
                  <a:srgbClr val="C00000"/>
                </a:solidFill>
                <a:latin typeface="Consolas" panose="020B0609020204030204" pitchFamily="49" charset="0"/>
                <a:ea typeface="宋体" panose="02010600030101010101" pitchFamily="2" charset="-122"/>
                <a:cs typeface="Times New Roman" panose="02020603050405020304" pitchFamily="18" charset="0"/>
              </a:rPr>
              <a:t>IB</a:t>
            </a:r>
            <a:r>
              <a:rPr lang="en-US" sz="2000" b="0" dirty="0">
                <a:latin typeface="Palatino Linotype" panose="02040502050505030304" pitchFamily="18" charset="0"/>
                <a:ea typeface="宋体" panose="02010600030101010101" pitchFamily="2" charset="-122"/>
                <a:cs typeface="Times New Roman" panose="02020603050405020304" pitchFamily="18" charset="0"/>
              </a:rPr>
              <a:t>: address is incremented by 4 before a word is loaded or stored.</a:t>
            </a:r>
          </a:p>
          <a:p>
            <a:pPr marL="342900" indent="-342900">
              <a:lnSpc>
                <a:spcPct val="115000"/>
              </a:lnSpc>
              <a:spcBef>
                <a:spcPts val="0"/>
              </a:spcBef>
              <a:spcAft>
                <a:spcPts val="0"/>
              </a:spcAft>
              <a:buClr>
                <a:schemeClr val="tx1"/>
              </a:buClr>
              <a:buFont typeface="Symbol" panose="05050102010706020507" pitchFamily="18" charset="2"/>
              <a:buChar char=""/>
            </a:pPr>
            <a:r>
              <a:rPr lang="en-US" sz="2000" dirty="0">
                <a:solidFill>
                  <a:srgbClr val="C00000"/>
                </a:solidFill>
                <a:latin typeface="Consolas" panose="020B0609020204030204" pitchFamily="49" charset="0"/>
                <a:ea typeface="宋体" panose="02010600030101010101" pitchFamily="2" charset="-122"/>
                <a:cs typeface="Times New Roman" panose="02020603050405020304" pitchFamily="18" charset="0"/>
              </a:rPr>
              <a:t>DA</a:t>
            </a:r>
            <a:r>
              <a:rPr lang="en-US" sz="2000" b="0" dirty="0">
                <a:latin typeface="Palatino Linotype" panose="02040502050505030304" pitchFamily="18" charset="0"/>
                <a:ea typeface="宋体" panose="02010600030101010101" pitchFamily="2" charset="-122"/>
                <a:cs typeface="Times New Roman" panose="02020603050405020304" pitchFamily="18" charset="0"/>
              </a:rPr>
              <a:t>: address is decremented by 4 after a word is loaded or stored.</a:t>
            </a:r>
          </a:p>
          <a:p>
            <a:pPr marL="342900" indent="-342900">
              <a:lnSpc>
                <a:spcPct val="115000"/>
              </a:lnSpc>
              <a:spcBef>
                <a:spcPts val="0"/>
              </a:spcBef>
              <a:spcAft>
                <a:spcPts val="1000"/>
              </a:spcAft>
              <a:buClr>
                <a:schemeClr val="tx1"/>
              </a:buClr>
              <a:buFont typeface="Symbol" panose="05050102010706020507" pitchFamily="18" charset="2"/>
              <a:buChar char=""/>
            </a:pPr>
            <a:r>
              <a:rPr lang="en-US" sz="2000" dirty="0">
                <a:solidFill>
                  <a:srgbClr val="C00000"/>
                </a:solidFill>
                <a:latin typeface="Consolas" panose="020B0609020204030204" pitchFamily="49" charset="0"/>
                <a:ea typeface="宋体" panose="02010600030101010101" pitchFamily="2" charset="-122"/>
                <a:cs typeface="Times New Roman" panose="02020603050405020304" pitchFamily="18" charset="0"/>
              </a:rPr>
              <a:t>DB</a:t>
            </a:r>
            <a:r>
              <a:rPr lang="en-US" sz="2000" b="0" dirty="0">
                <a:latin typeface="Palatino Linotype" panose="02040502050505030304" pitchFamily="18" charset="0"/>
                <a:ea typeface="宋体" panose="02010600030101010101" pitchFamily="2" charset="-122"/>
                <a:cs typeface="Times New Roman" panose="02020603050405020304" pitchFamily="18" charset="0"/>
              </a:rPr>
              <a:t>: address is decremented by 4 before a word is loaded or stored.</a:t>
            </a:r>
          </a:p>
        </p:txBody>
      </p:sp>
    </p:spTree>
    <p:extLst>
      <p:ext uri="{BB962C8B-B14F-4D97-AF65-F5344CB8AC3E}">
        <p14:creationId xmlns:p14="http://schemas.microsoft.com/office/powerpoint/2010/main" val="2314866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Load/Store Multiple Registers</a:t>
            </a:r>
          </a:p>
        </p:txBody>
      </p:sp>
      <p:sp>
        <p:nvSpPr>
          <p:cNvPr id="3" name="Slide Number Placeholder 2"/>
          <p:cNvSpPr>
            <a:spLocks noGrp="1"/>
          </p:cNvSpPr>
          <p:nvPr>
            <p:ph type="sldNum" sz="quarter" idx="12"/>
          </p:nvPr>
        </p:nvSpPr>
        <p:spPr/>
        <p:txBody>
          <a:bodyPr/>
          <a:lstStyle/>
          <a:p>
            <a:fld id="{AEE14D4A-FE32-40AF-B06D-E9622816B101}" type="slidenum">
              <a:rPr lang="en-US" smtClean="0"/>
              <a:pPr/>
              <a:t>62</a:t>
            </a:fld>
            <a:endParaRPr lang="en-US"/>
          </a:p>
        </p:txBody>
      </p:sp>
      <p:sp>
        <p:nvSpPr>
          <p:cNvPr id="4" name="Content Placeholder 3"/>
          <p:cNvSpPr>
            <a:spLocks noGrp="1"/>
          </p:cNvSpPr>
          <p:nvPr>
            <p:ph sz="quarter" idx="1"/>
          </p:nvPr>
        </p:nvSpPr>
        <p:spPr/>
        <p:txBody>
          <a:bodyPr/>
          <a:lstStyle/>
          <a:p>
            <a:r>
              <a:rPr lang="en-US" dirty="0"/>
              <a:t>The following are synonyms.</a:t>
            </a:r>
          </a:p>
          <a:p>
            <a:pPr lvl="1"/>
            <a:r>
              <a:rPr lang="en-US" b="1" dirty="0">
                <a:latin typeface="Consolas" panose="020B0609020204030204" pitchFamily="49" charset="0"/>
                <a:cs typeface="Consolas" panose="020B0609020204030204" pitchFamily="49" charset="0"/>
              </a:rPr>
              <a:t>STM</a:t>
            </a:r>
            <a:r>
              <a:rPr lang="en-US" dirty="0"/>
              <a:t> = </a:t>
            </a:r>
            <a:r>
              <a:rPr lang="en-US" b="1" dirty="0">
                <a:latin typeface="Consolas" panose="020B0609020204030204" pitchFamily="49" charset="0"/>
                <a:cs typeface="Consolas" panose="020B0609020204030204" pitchFamily="49" charset="0"/>
              </a:rPr>
              <a:t>STM</a:t>
            </a:r>
            <a:r>
              <a:rPr lang="en-US" b="1" dirty="0">
                <a:solidFill>
                  <a:schemeClr val="bg2"/>
                </a:solidFill>
                <a:latin typeface="Consolas" panose="020B0609020204030204" pitchFamily="49" charset="0"/>
                <a:cs typeface="Consolas" panose="020B0609020204030204" pitchFamily="49" charset="0"/>
              </a:rPr>
              <a:t>IA</a:t>
            </a:r>
            <a:r>
              <a:rPr lang="en-US" dirty="0"/>
              <a:t> (Increment After) = </a:t>
            </a:r>
            <a:r>
              <a:rPr lang="en-US" b="1" dirty="0">
                <a:latin typeface="Consolas" panose="020B0609020204030204" pitchFamily="49" charset="0"/>
                <a:cs typeface="Consolas" panose="020B0609020204030204" pitchFamily="49" charset="0"/>
              </a:rPr>
              <a:t>STM</a:t>
            </a:r>
            <a:r>
              <a:rPr lang="en-US" b="1" dirty="0">
                <a:solidFill>
                  <a:schemeClr val="bg2"/>
                </a:solidFill>
                <a:latin typeface="Consolas" panose="020B0609020204030204" pitchFamily="49" charset="0"/>
                <a:cs typeface="Consolas" panose="020B0609020204030204" pitchFamily="49" charset="0"/>
              </a:rPr>
              <a:t>EA</a:t>
            </a:r>
            <a:r>
              <a:rPr lang="en-US" dirty="0"/>
              <a:t> (Empty Ascending)</a:t>
            </a:r>
          </a:p>
          <a:p>
            <a:pPr lvl="1"/>
            <a:r>
              <a:rPr lang="en-US" b="1" dirty="0">
                <a:latin typeface="Consolas" panose="020B0609020204030204" pitchFamily="49" charset="0"/>
                <a:cs typeface="Consolas" panose="020B0609020204030204" pitchFamily="49" charset="0"/>
              </a:rPr>
              <a:t>LDM</a:t>
            </a:r>
            <a:r>
              <a:rPr lang="en-US" dirty="0"/>
              <a:t> = </a:t>
            </a:r>
            <a:r>
              <a:rPr lang="en-US" b="1" dirty="0">
                <a:latin typeface="Consolas" panose="020B0609020204030204" pitchFamily="49" charset="0"/>
                <a:cs typeface="Consolas" panose="020B0609020204030204" pitchFamily="49" charset="0"/>
              </a:rPr>
              <a:t>LDM</a:t>
            </a:r>
            <a:r>
              <a:rPr lang="en-US" b="1" dirty="0">
                <a:solidFill>
                  <a:schemeClr val="bg2"/>
                </a:solidFill>
                <a:latin typeface="Consolas" panose="020B0609020204030204" pitchFamily="49" charset="0"/>
                <a:cs typeface="Consolas" panose="020B0609020204030204" pitchFamily="49" charset="0"/>
              </a:rPr>
              <a:t>IA</a:t>
            </a:r>
            <a:r>
              <a:rPr lang="en-US" dirty="0"/>
              <a:t> (Increment After) = </a:t>
            </a:r>
            <a:r>
              <a:rPr lang="en-US" b="1" dirty="0">
                <a:latin typeface="Consolas" panose="020B0609020204030204" pitchFamily="49" charset="0"/>
                <a:cs typeface="Consolas" panose="020B0609020204030204" pitchFamily="49" charset="0"/>
              </a:rPr>
              <a:t>LDM</a:t>
            </a:r>
            <a:r>
              <a:rPr lang="en-US" b="1" dirty="0">
                <a:solidFill>
                  <a:schemeClr val="bg2"/>
                </a:solidFill>
                <a:latin typeface="Consolas" panose="020B0609020204030204" pitchFamily="49" charset="0"/>
                <a:cs typeface="Consolas" panose="020B0609020204030204" pitchFamily="49" charset="0"/>
              </a:rPr>
              <a:t>FD</a:t>
            </a:r>
            <a:r>
              <a:rPr lang="en-US" dirty="0"/>
              <a:t> (Full Descending)</a:t>
            </a:r>
          </a:p>
          <a:p>
            <a:pPr lvl="1"/>
            <a:endParaRPr lang="en-US" dirty="0"/>
          </a:p>
          <a:p>
            <a:r>
              <a:rPr lang="en-US" dirty="0"/>
              <a:t>The order in which registers are listed does not matter</a:t>
            </a:r>
          </a:p>
          <a:p>
            <a:pPr lvl="1"/>
            <a:r>
              <a:rPr lang="en-US" dirty="0"/>
              <a:t>For STM/LDM, the lowest-numbered register is stored/loaded at the lowest memory address.</a:t>
            </a:r>
          </a:p>
        </p:txBody>
      </p:sp>
    </p:spTree>
    <p:extLst>
      <p:ext uri="{BB962C8B-B14F-4D97-AF65-F5344CB8AC3E}">
        <p14:creationId xmlns:p14="http://schemas.microsoft.com/office/powerpoint/2010/main" val="4175052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Multiple Registers</a:t>
            </a:r>
          </a:p>
        </p:txBody>
      </p:sp>
      <p:sp>
        <p:nvSpPr>
          <p:cNvPr id="3" name="Slide Number Placeholder 2"/>
          <p:cNvSpPr>
            <a:spLocks noGrp="1"/>
          </p:cNvSpPr>
          <p:nvPr>
            <p:ph type="sldNum" sz="quarter" idx="12"/>
          </p:nvPr>
        </p:nvSpPr>
        <p:spPr/>
        <p:txBody>
          <a:bodyPr/>
          <a:lstStyle/>
          <a:p>
            <a:fld id="{AEE14D4A-FE32-40AF-B06D-E9622816B101}" type="slidenum">
              <a:rPr lang="en-US" smtClean="0"/>
              <a:pPr/>
              <a:t>63</a:t>
            </a:fld>
            <a:endParaRPr lang="en-US"/>
          </a:p>
        </p:txBody>
      </p:sp>
      <p:pic>
        <p:nvPicPr>
          <p:cNvPr id="5" name="Picture 4"/>
          <p:cNvPicPr>
            <a:picLocks noChangeAspect="1"/>
          </p:cNvPicPr>
          <p:nvPr/>
        </p:nvPicPr>
        <p:blipFill>
          <a:blip r:embed="rId2"/>
          <a:stretch>
            <a:fillRect/>
          </a:stretch>
        </p:blipFill>
        <p:spPr>
          <a:xfrm>
            <a:off x="1629750" y="1340460"/>
            <a:ext cx="8932501" cy="4612501"/>
          </a:xfrm>
          <a:prstGeom prst="rect">
            <a:avLst/>
          </a:prstGeom>
        </p:spPr>
      </p:pic>
    </p:spTree>
    <p:extLst>
      <p:ext uri="{BB962C8B-B14F-4D97-AF65-F5344CB8AC3E}">
        <p14:creationId xmlns:p14="http://schemas.microsoft.com/office/powerpoint/2010/main" val="1620255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Multiple Registers</a:t>
            </a:r>
          </a:p>
        </p:txBody>
      </p:sp>
      <p:sp>
        <p:nvSpPr>
          <p:cNvPr id="3" name="Slide Number Placeholder 2"/>
          <p:cNvSpPr>
            <a:spLocks noGrp="1"/>
          </p:cNvSpPr>
          <p:nvPr>
            <p:ph type="sldNum" sz="quarter" idx="12"/>
          </p:nvPr>
        </p:nvSpPr>
        <p:spPr/>
        <p:txBody>
          <a:bodyPr/>
          <a:lstStyle/>
          <a:p>
            <a:fld id="{AEE14D4A-FE32-40AF-B06D-E9622816B101}" type="slidenum">
              <a:rPr lang="en-US" smtClean="0"/>
              <a:pPr/>
              <a:t>64</a:t>
            </a:fld>
            <a:endParaRPr lang="en-US"/>
          </a:p>
        </p:txBody>
      </p:sp>
      <p:pic>
        <p:nvPicPr>
          <p:cNvPr id="6" name="Picture 5"/>
          <p:cNvPicPr>
            <a:picLocks noChangeAspect="1"/>
          </p:cNvPicPr>
          <p:nvPr/>
        </p:nvPicPr>
        <p:blipFill>
          <a:blip r:embed="rId2"/>
          <a:stretch>
            <a:fillRect/>
          </a:stretch>
        </p:blipFill>
        <p:spPr>
          <a:xfrm>
            <a:off x="1644264" y="1331919"/>
            <a:ext cx="8932501" cy="4803751"/>
          </a:xfrm>
          <a:prstGeom prst="rect">
            <a:avLst/>
          </a:prstGeom>
        </p:spPr>
      </p:pic>
    </p:spTree>
    <p:extLst>
      <p:ext uri="{BB962C8B-B14F-4D97-AF65-F5344CB8AC3E}">
        <p14:creationId xmlns:p14="http://schemas.microsoft.com/office/powerpoint/2010/main" val="146821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888088" y="2196763"/>
            <a:ext cx="2304256" cy="11521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a:lstStyle/>
          <a:p>
            <a:r>
              <a:rPr lang="en-GB" dirty="0"/>
              <a:t>Cortex-M3 &amp; Cortex-M4 Memory Map</a:t>
            </a:r>
          </a:p>
        </p:txBody>
      </p:sp>
      <p:sp>
        <p:nvSpPr>
          <p:cNvPr id="50" name="Content Placeholder 49"/>
          <p:cNvSpPr>
            <a:spLocks noGrp="1"/>
          </p:cNvSpPr>
          <p:nvPr>
            <p:ph sz="half" idx="1"/>
          </p:nvPr>
        </p:nvSpPr>
        <p:spPr/>
        <p:txBody>
          <a:bodyPr>
            <a:normAutofit/>
          </a:bodyPr>
          <a:lstStyle/>
          <a:p>
            <a:r>
              <a:rPr lang="en-GB" sz="2400" dirty="0"/>
              <a:t>32-bit Memory Address </a:t>
            </a:r>
          </a:p>
          <a:p>
            <a:r>
              <a:rPr lang="en-GB" sz="2400" dirty="0"/>
              <a:t>2</a:t>
            </a:r>
            <a:r>
              <a:rPr lang="en-GB" sz="2400" baseline="30000" dirty="0"/>
              <a:t>32</a:t>
            </a:r>
            <a:r>
              <a:rPr lang="en-GB" sz="2400" dirty="0"/>
              <a:t> bytes of memory space (4 GB)</a:t>
            </a:r>
          </a:p>
          <a:p>
            <a:r>
              <a:rPr lang="en-GB" sz="2400" dirty="0"/>
              <a:t>Harvard architecture: physically separated instruction memory and data memory</a:t>
            </a:r>
          </a:p>
          <a:p>
            <a:endParaRPr lang="en-GB" sz="2400" dirty="0"/>
          </a:p>
        </p:txBody>
      </p:sp>
      <p:sp>
        <p:nvSpPr>
          <p:cNvPr id="7" name="Rectangle 6"/>
          <p:cNvSpPr/>
          <p:nvPr/>
        </p:nvSpPr>
        <p:spPr>
          <a:xfrm>
            <a:off x="6888088" y="5653147"/>
            <a:ext cx="2304256"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7464152" y="5742797"/>
            <a:ext cx="1080120" cy="400110"/>
          </a:xfrm>
          <a:prstGeom prst="rect">
            <a:avLst/>
          </a:prstGeom>
          <a:noFill/>
        </p:spPr>
        <p:txBody>
          <a:bodyPr wrap="square" rtlCol="0">
            <a:spAutoFit/>
          </a:bodyPr>
          <a:lstStyle/>
          <a:p>
            <a:pPr algn="ctr"/>
            <a:r>
              <a:rPr lang="en-GB" sz="2000" dirty="0"/>
              <a:t>Code</a:t>
            </a:r>
          </a:p>
        </p:txBody>
      </p:sp>
      <p:sp>
        <p:nvSpPr>
          <p:cNvPr id="9" name="Rectangle 8"/>
          <p:cNvSpPr/>
          <p:nvPr/>
        </p:nvSpPr>
        <p:spPr>
          <a:xfrm>
            <a:off x="6888088" y="5077083"/>
            <a:ext cx="2304256"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7464152" y="5148803"/>
            <a:ext cx="1080120" cy="400110"/>
          </a:xfrm>
          <a:prstGeom prst="rect">
            <a:avLst/>
          </a:prstGeom>
          <a:noFill/>
        </p:spPr>
        <p:txBody>
          <a:bodyPr wrap="square" rtlCol="0">
            <a:spAutoFit/>
          </a:bodyPr>
          <a:lstStyle/>
          <a:p>
            <a:pPr algn="ctr"/>
            <a:r>
              <a:rPr lang="en-GB" sz="2000" dirty="0"/>
              <a:t>SRAM</a:t>
            </a:r>
            <a:endParaRPr lang="en-GB" sz="2400" dirty="0"/>
          </a:p>
        </p:txBody>
      </p:sp>
      <p:sp>
        <p:nvSpPr>
          <p:cNvPr id="11" name="Rectangle 10"/>
          <p:cNvSpPr/>
          <p:nvPr/>
        </p:nvSpPr>
        <p:spPr>
          <a:xfrm>
            <a:off x="6888088" y="4501019"/>
            <a:ext cx="2304256"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6888088" y="4545844"/>
            <a:ext cx="2232248" cy="400110"/>
          </a:xfrm>
          <a:prstGeom prst="rect">
            <a:avLst/>
          </a:prstGeom>
          <a:noFill/>
        </p:spPr>
        <p:txBody>
          <a:bodyPr wrap="square" rtlCol="0">
            <a:spAutoFit/>
          </a:bodyPr>
          <a:lstStyle/>
          <a:p>
            <a:pPr algn="ctr"/>
            <a:r>
              <a:rPr lang="en-GB" sz="2000" dirty="0"/>
              <a:t>Peripheral</a:t>
            </a:r>
            <a:endParaRPr lang="en-GB" sz="2400" dirty="0"/>
          </a:p>
        </p:txBody>
      </p:sp>
      <p:sp>
        <p:nvSpPr>
          <p:cNvPr id="13" name="Rectangle 12"/>
          <p:cNvSpPr/>
          <p:nvPr/>
        </p:nvSpPr>
        <p:spPr>
          <a:xfrm>
            <a:off x="6888088" y="3348891"/>
            <a:ext cx="2304256" cy="11521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6960096" y="3610028"/>
            <a:ext cx="2160240" cy="400110"/>
          </a:xfrm>
          <a:prstGeom prst="rect">
            <a:avLst/>
          </a:prstGeom>
          <a:noFill/>
        </p:spPr>
        <p:txBody>
          <a:bodyPr wrap="square" rtlCol="0">
            <a:spAutoFit/>
          </a:bodyPr>
          <a:lstStyle/>
          <a:p>
            <a:pPr algn="ctr"/>
            <a:r>
              <a:rPr lang="en-GB" sz="2000" dirty="0"/>
              <a:t>External RAM</a:t>
            </a:r>
          </a:p>
        </p:txBody>
      </p:sp>
      <p:sp>
        <p:nvSpPr>
          <p:cNvPr id="16" name="TextBox 15"/>
          <p:cNvSpPr txBox="1"/>
          <p:nvPr/>
        </p:nvSpPr>
        <p:spPr>
          <a:xfrm>
            <a:off x="6960096" y="2412787"/>
            <a:ext cx="2160240" cy="707886"/>
          </a:xfrm>
          <a:prstGeom prst="rect">
            <a:avLst/>
          </a:prstGeom>
          <a:noFill/>
        </p:spPr>
        <p:txBody>
          <a:bodyPr wrap="square" rtlCol="0">
            <a:spAutoFit/>
          </a:bodyPr>
          <a:lstStyle/>
          <a:p>
            <a:pPr algn="ctr"/>
            <a:r>
              <a:rPr lang="en-GB" sz="2000" dirty="0"/>
              <a:t>External Device</a:t>
            </a:r>
          </a:p>
        </p:txBody>
      </p:sp>
      <p:sp>
        <p:nvSpPr>
          <p:cNvPr id="34" name="Rectangle 33"/>
          <p:cNvSpPr/>
          <p:nvPr/>
        </p:nvSpPr>
        <p:spPr>
          <a:xfrm>
            <a:off x="6888088" y="1908731"/>
            <a:ext cx="2304256"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6888088" y="1332667"/>
            <a:ext cx="2304256"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6888088" y="1620699"/>
            <a:ext cx="2304256"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p:cNvSpPr txBox="1"/>
          <p:nvPr/>
        </p:nvSpPr>
        <p:spPr>
          <a:xfrm>
            <a:off x="6960096" y="1318332"/>
            <a:ext cx="2160240" cy="307777"/>
          </a:xfrm>
          <a:prstGeom prst="rect">
            <a:avLst/>
          </a:prstGeom>
          <a:noFill/>
        </p:spPr>
        <p:txBody>
          <a:bodyPr wrap="square" rtlCol="0" anchor="b">
            <a:spAutoFit/>
          </a:bodyPr>
          <a:lstStyle/>
          <a:p>
            <a:pPr algn="ctr"/>
            <a:r>
              <a:rPr lang="en-GB" dirty="0"/>
              <a:t>Vendor Specific</a:t>
            </a:r>
          </a:p>
        </p:txBody>
      </p:sp>
      <p:sp>
        <p:nvSpPr>
          <p:cNvPr id="38" name="TextBox 37"/>
          <p:cNvSpPr txBox="1"/>
          <p:nvPr/>
        </p:nvSpPr>
        <p:spPr>
          <a:xfrm>
            <a:off x="6888088" y="1620412"/>
            <a:ext cx="2376264" cy="276999"/>
          </a:xfrm>
          <a:prstGeom prst="rect">
            <a:avLst/>
          </a:prstGeom>
          <a:noFill/>
        </p:spPr>
        <p:txBody>
          <a:bodyPr wrap="square" rtlCol="0">
            <a:spAutoFit/>
          </a:bodyPr>
          <a:lstStyle/>
          <a:p>
            <a:pPr algn="ctr"/>
            <a:r>
              <a:rPr lang="en-GB" sz="1200" dirty="0"/>
              <a:t>External Peripheral Bus</a:t>
            </a:r>
          </a:p>
        </p:txBody>
      </p:sp>
      <p:sp>
        <p:nvSpPr>
          <p:cNvPr id="39" name="TextBox 38"/>
          <p:cNvSpPr txBox="1"/>
          <p:nvPr/>
        </p:nvSpPr>
        <p:spPr>
          <a:xfrm>
            <a:off x="6888088" y="1899479"/>
            <a:ext cx="2376264" cy="276999"/>
          </a:xfrm>
          <a:prstGeom prst="rect">
            <a:avLst/>
          </a:prstGeom>
          <a:noFill/>
        </p:spPr>
        <p:txBody>
          <a:bodyPr wrap="square" rtlCol="0">
            <a:spAutoFit/>
          </a:bodyPr>
          <a:lstStyle/>
          <a:p>
            <a:pPr algn="ctr"/>
            <a:r>
              <a:rPr lang="en-GB" sz="1200" dirty="0"/>
              <a:t>Internal Peripheral Bus</a:t>
            </a:r>
          </a:p>
        </p:txBody>
      </p:sp>
      <p:sp>
        <p:nvSpPr>
          <p:cNvPr id="41" name="TextBox 40"/>
          <p:cNvSpPr txBox="1"/>
          <p:nvPr/>
        </p:nvSpPr>
        <p:spPr>
          <a:xfrm>
            <a:off x="9192344" y="6057725"/>
            <a:ext cx="1475656" cy="307777"/>
          </a:xfrm>
          <a:prstGeom prst="rect">
            <a:avLst/>
          </a:prstGeom>
          <a:noFill/>
        </p:spPr>
        <p:txBody>
          <a:bodyPr wrap="square" rtlCol="0">
            <a:spAutoFit/>
          </a:bodyPr>
          <a:lstStyle/>
          <a:p>
            <a:r>
              <a:rPr lang="en-GB" dirty="0">
                <a:latin typeface="Consolas" panose="020B0609020204030204" pitchFamily="49" charset="0"/>
                <a:cs typeface="Consolas" panose="020B0609020204030204" pitchFamily="49" charset="0"/>
              </a:rPr>
              <a:t>0x00000000</a:t>
            </a:r>
          </a:p>
        </p:txBody>
      </p:sp>
      <p:sp>
        <p:nvSpPr>
          <p:cNvPr id="42" name="TextBox 41"/>
          <p:cNvSpPr txBox="1"/>
          <p:nvPr/>
        </p:nvSpPr>
        <p:spPr>
          <a:xfrm>
            <a:off x="9192344" y="5490914"/>
            <a:ext cx="1368152" cy="307777"/>
          </a:xfrm>
          <a:prstGeom prst="rect">
            <a:avLst/>
          </a:prstGeom>
          <a:noFill/>
        </p:spPr>
        <p:txBody>
          <a:bodyPr wrap="square" rtlCol="0">
            <a:spAutoFit/>
          </a:bodyPr>
          <a:lstStyle/>
          <a:p>
            <a:r>
              <a:rPr lang="en-GB" dirty="0">
                <a:latin typeface="Consolas" panose="020B0609020204030204" pitchFamily="49" charset="0"/>
                <a:cs typeface="Consolas" panose="020B0609020204030204" pitchFamily="49" charset="0"/>
              </a:rPr>
              <a:t>0x20000000</a:t>
            </a:r>
          </a:p>
        </p:txBody>
      </p:sp>
      <p:sp>
        <p:nvSpPr>
          <p:cNvPr id="43" name="TextBox 42"/>
          <p:cNvSpPr txBox="1"/>
          <p:nvPr/>
        </p:nvSpPr>
        <p:spPr>
          <a:xfrm>
            <a:off x="9192344" y="4914850"/>
            <a:ext cx="1368152" cy="307777"/>
          </a:xfrm>
          <a:prstGeom prst="rect">
            <a:avLst/>
          </a:prstGeom>
          <a:noFill/>
        </p:spPr>
        <p:txBody>
          <a:bodyPr wrap="square" rtlCol="0">
            <a:spAutoFit/>
          </a:bodyPr>
          <a:lstStyle/>
          <a:p>
            <a:r>
              <a:rPr lang="en-GB" dirty="0" err="1">
                <a:latin typeface="Consolas" panose="020B0609020204030204" pitchFamily="49" charset="0"/>
                <a:cs typeface="Consolas" panose="020B0609020204030204" pitchFamily="49" charset="0"/>
              </a:rPr>
              <a:t>0x40000000</a:t>
            </a:r>
            <a:endParaRPr lang="en-GB" dirty="0">
              <a:latin typeface="Consolas" panose="020B0609020204030204" pitchFamily="49" charset="0"/>
              <a:cs typeface="Consolas" panose="020B0609020204030204" pitchFamily="49" charset="0"/>
            </a:endParaRPr>
          </a:p>
        </p:txBody>
      </p:sp>
      <p:sp>
        <p:nvSpPr>
          <p:cNvPr id="44" name="TextBox 43"/>
          <p:cNvSpPr txBox="1"/>
          <p:nvPr/>
        </p:nvSpPr>
        <p:spPr>
          <a:xfrm>
            <a:off x="9192344" y="4410794"/>
            <a:ext cx="1368152" cy="307777"/>
          </a:xfrm>
          <a:prstGeom prst="rect">
            <a:avLst/>
          </a:prstGeom>
          <a:noFill/>
        </p:spPr>
        <p:txBody>
          <a:bodyPr wrap="square" rtlCol="0">
            <a:spAutoFit/>
          </a:bodyPr>
          <a:lstStyle/>
          <a:p>
            <a:r>
              <a:rPr lang="en-GB" dirty="0">
                <a:latin typeface="Consolas" panose="020B0609020204030204" pitchFamily="49" charset="0"/>
                <a:cs typeface="Consolas" panose="020B0609020204030204" pitchFamily="49" charset="0"/>
              </a:rPr>
              <a:t>0x60000000</a:t>
            </a:r>
          </a:p>
        </p:txBody>
      </p:sp>
      <p:sp>
        <p:nvSpPr>
          <p:cNvPr id="45" name="TextBox 44"/>
          <p:cNvSpPr txBox="1"/>
          <p:nvPr/>
        </p:nvSpPr>
        <p:spPr>
          <a:xfrm>
            <a:off x="9192344" y="3186658"/>
            <a:ext cx="1368152" cy="307777"/>
          </a:xfrm>
          <a:prstGeom prst="rect">
            <a:avLst/>
          </a:prstGeom>
          <a:noFill/>
        </p:spPr>
        <p:txBody>
          <a:bodyPr wrap="square" rtlCol="0">
            <a:spAutoFit/>
          </a:bodyPr>
          <a:lstStyle/>
          <a:p>
            <a:r>
              <a:rPr lang="en-GB" dirty="0">
                <a:latin typeface="Consolas" panose="020B0609020204030204" pitchFamily="49" charset="0"/>
                <a:cs typeface="Consolas" panose="020B0609020204030204" pitchFamily="49" charset="0"/>
              </a:rPr>
              <a:t>0xA0000000</a:t>
            </a:r>
          </a:p>
        </p:txBody>
      </p:sp>
      <p:sp>
        <p:nvSpPr>
          <p:cNvPr id="46" name="TextBox 45"/>
          <p:cNvSpPr txBox="1"/>
          <p:nvPr/>
        </p:nvSpPr>
        <p:spPr>
          <a:xfrm>
            <a:off x="9192344" y="1818506"/>
            <a:ext cx="1368152" cy="307777"/>
          </a:xfrm>
          <a:prstGeom prst="rect">
            <a:avLst/>
          </a:prstGeom>
          <a:noFill/>
        </p:spPr>
        <p:txBody>
          <a:bodyPr wrap="square" rtlCol="0">
            <a:spAutoFit/>
          </a:bodyPr>
          <a:lstStyle/>
          <a:p>
            <a:r>
              <a:rPr lang="en-GB" dirty="0">
                <a:latin typeface="Consolas" panose="020B0609020204030204" pitchFamily="49" charset="0"/>
                <a:cs typeface="Consolas" panose="020B0609020204030204" pitchFamily="49" charset="0"/>
              </a:rPr>
              <a:t>0xE0040000</a:t>
            </a:r>
          </a:p>
        </p:txBody>
      </p:sp>
      <p:sp>
        <p:nvSpPr>
          <p:cNvPr id="47" name="TextBox 46"/>
          <p:cNvSpPr txBox="1"/>
          <p:nvPr/>
        </p:nvSpPr>
        <p:spPr>
          <a:xfrm>
            <a:off x="9192344" y="2106538"/>
            <a:ext cx="1368152" cy="307777"/>
          </a:xfrm>
          <a:prstGeom prst="rect">
            <a:avLst/>
          </a:prstGeom>
          <a:noFill/>
        </p:spPr>
        <p:txBody>
          <a:bodyPr wrap="square" rtlCol="0">
            <a:spAutoFit/>
          </a:bodyPr>
          <a:lstStyle/>
          <a:p>
            <a:r>
              <a:rPr lang="en-GB" dirty="0">
                <a:latin typeface="Consolas" panose="020B0609020204030204" pitchFamily="49" charset="0"/>
                <a:cs typeface="Consolas" panose="020B0609020204030204" pitchFamily="49" charset="0"/>
              </a:rPr>
              <a:t>0xE0000000</a:t>
            </a:r>
          </a:p>
        </p:txBody>
      </p:sp>
      <p:sp>
        <p:nvSpPr>
          <p:cNvPr id="48" name="TextBox 47"/>
          <p:cNvSpPr txBox="1"/>
          <p:nvPr/>
        </p:nvSpPr>
        <p:spPr>
          <a:xfrm>
            <a:off x="9192344" y="1530474"/>
            <a:ext cx="1368152" cy="307777"/>
          </a:xfrm>
          <a:prstGeom prst="rect">
            <a:avLst/>
          </a:prstGeom>
          <a:noFill/>
        </p:spPr>
        <p:txBody>
          <a:bodyPr wrap="square" rtlCol="0">
            <a:spAutoFit/>
          </a:bodyPr>
          <a:lstStyle/>
          <a:p>
            <a:r>
              <a:rPr lang="en-GB" dirty="0">
                <a:latin typeface="Consolas" panose="020B0609020204030204" pitchFamily="49" charset="0"/>
                <a:cs typeface="Consolas" panose="020B0609020204030204" pitchFamily="49" charset="0"/>
              </a:rPr>
              <a:t>0xE0100000</a:t>
            </a:r>
          </a:p>
        </p:txBody>
      </p:sp>
      <p:sp>
        <p:nvSpPr>
          <p:cNvPr id="49" name="TextBox 48"/>
          <p:cNvSpPr txBox="1"/>
          <p:nvPr/>
        </p:nvSpPr>
        <p:spPr>
          <a:xfrm>
            <a:off x="9192344" y="1170434"/>
            <a:ext cx="1368152" cy="307777"/>
          </a:xfrm>
          <a:prstGeom prst="rect">
            <a:avLst/>
          </a:prstGeom>
          <a:noFill/>
        </p:spPr>
        <p:txBody>
          <a:bodyPr wrap="square" rtlCol="0">
            <a:spAutoFit/>
          </a:bodyPr>
          <a:lstStyle/>
          <a:p>
            <a:r>
              <a:rPr lang="en-GB" dirty="0">
                <a:latin typeface="Consolas" panose="020B0609020204030204" pitchFamily="49" charset="0"/>
                <a:cs typeface="Consolas" panose="020B0609020204030204" pitchFamily="49" charset="0"/>
              </a:rPr>
              <a:t>0xFFFFFFFF</a:t>
            </a:r>
          </a:p>
        </p:txBody>
      </p:sp>
      <p:sp>
        <p:nvSpPr>
          <p:cNvPr id="52" name="Left Brace 51"/>
          <p:cNvSpPr/>
          <p:nvPr/>
        </p:nvSpPr>
        <p:spPr>
          <a:xfrm>
            <a:off x="6744072" y="1332667"/>
            <a:ext cx="72008" cy="7920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3" name="TextBox 52"/>
          <p:cNvSpPr txBox="1"/>
          <p:nvPr/>
        </p:nvSpPr>
        <p:spPr>
          <a:xfrm>
            <a:off x="5879976" y="1620700"/>
            <a:ext cx="792088" cy="307777"/>
          </a:xfrm>
          <a:prstGeom prst="rect">
            <a:avLst/>
          </a:prstGeom>
          <a:noFill/>
        </p:spPr>
        <p:txBody>
          <a:bodyPr wrap="square" rtlCol="0">
            <a:spAutoFit/>
          </a:bodyPr>
          <a:lstStyle/>
          <a:p>
            <a:r>
              <a:rPr lang="en-GB" dirty="0"/>
              <a:t>0.5GB</a:t>
            </a:r>
          </a:p>
        </p:txBody>
      </p:sp>
      <p:sp>
        <p:nvSpPr>
          <p:cNvPr id="54" name="Left Brace 53"/>
          <p:cNvSpPr/>
          <p:nvPr/>
        </p:nvSpPr>
        <p:spPr>
          <a:xfrm>
            <a:off x="6744073" y="2196763"/>
            <a:ext cx="45719" cy="10801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5" name="TextBox 54"/>
          <p:cNvSpPr txBox="1"/>
          <p:nvPr/>
        </p:nvSpPr>
        <p:spPr>
          <a:xfrm>
            <a:off x="6023992" y="2484796"/>
            <a:ext cx="792088" cy="307777"/>
          </a:xfrm>
          <a:prstGeom prst="rect">
            <a:avLst/>
          </a:prstGeom>
          <a:noFill/>
        </p:spPr>
        <p:txBody>
          <a:bodyPr wrap="square" rtlCol="0">
            <a:spAutoFit/>
          </a:bodyPr>
          <a:lstStyle/>
          <a:p>
            <a:r>
              <a:rPr lang="en-GB" dirty="0"/>
              <a:t>1GB</a:t>
            </a:r>
          </a:p>
        </p:txBody>
      </p:sp>
      <p:sp>
        <p:nvSpPr>
          <p:cNvPr id="56" name="Left Brace 55"/>
          <p:cNvSpPr/>
          <p:nvPr/>
        </p:nvSpPr>
        <p:spPr>
          <a:xfrm>
            <a:off x="6744073" y="3348891"/>
            <a:ext cx="45719" cy="10801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7" name="TextBox 56"/>
          <p:cNvSpPr txBox="1"/>
          <p:nvPr/>
        </p:nvSpPr>
        <p:spPr>
          <a:xfrm>
            <a:off x="6023992" y="3708932"/>
            <a:ext cx="792088" cy="307777"/>
          </a:xfrm>
          <a:prstGeom prst="rect">
            <a:avLst/>
          </a:prstGeom>
          <a:noFill/>
        </p:spPr>
        <p:txBody>
          <a:bodyPr wrap="square" rtlCol="0">
            <a:spAutoFit/>
          </a:bodyPr>
          <a:lstStyle/>
          <a:p>
            <a:r>
              <a:rPr lang="en-GB" dirty="0"/>
              <a:t>1GB</a:t>
            </a:r>
          </a:p>
        </p:txBody>
      </p:sp>
      <p:sp>
        <p:nvSpPr>
          <p:cNvPr id="58" name="Left Brace 57"/>
          <p:cNvSpPr/>
          <p:nvPr/>
        </p:nvSpPr>
        <p:spPr>
          <a:xfrm>
            <a:off x="6744073" y="4573027"/>
            <a:ext cx="45719" cy="4320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9" name="Left Brace 58"/>
          <p:cNvSpPr/>
          <p:nvPr/>
        </p:nvSpPr>
        <p:spPr>
          <a:xfrm>
            <a:off x="6744073" y="5149091"/>
            <a:ext cx="45719" cy="4320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0" name="Left Brace 59"/>
          <p:cNvSpPr/>
          <p:nvPr/>
        </p:nvSpPr>
        <p:spPr>
          <a:xfrm>
            <a:off x="6744073" y="5725155"/>
            <a:ext cx="45719" cy="4320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1" name="TextBox 60"/>
          <p:cNvSpPr txBox="1"/>
          <p:nvPr/>
        </p:nvSpPr>
        <p:spPr>
          <a:xfrm>
            <a:off x="5951984" y="4645036"/>
            <a:ext cx="792088" cy="307777"/>
          </a:xfrm>
          <a:prstGeom prst="rect">
            <a:avLst/>
          </a:prstGeom>
          <a:noFill/>
        </p:spPr>
        <p:txBody>
          <a:bodyPr wrap="square" rtlCol="0">
            <a:spAutoFit/>
          </a:bodyPr>
          <a:lstStyle/>
          <a:p>
            <a:r>
              <a:rPr lang="en-GB" dirty="0"/>
              <a:t>0.5GB</a:t>
            </a:r>
          </a:p>
        </p:txBody>
      </p:sp>
      <p:sp>
        <p:nvSpPr>
          <p:cNvPr id="62" name="TextBox 61"/>
          <p:cNvSpPr txBox="1"/>
          <p:nvPr/>
        </p:nvSpPr>
        <p:spPr>
          <a:xfrm>
            <a:off x="5951984" y="5206242"/>
            <a:ext cx="792088" cy="307777"/>
          </a:xfrm>
          <a:prstGeom prst="rect">
            <a:avLst/>
          </a:prstGeom>
          <a:noFill/>
        </p:spPr>
        <p:txBody>
          <a:bodyPr wrap="square" rtlCol="0">
            <a:spAutoFit/>
          </a:bodyPr>
          <a:lstStyle/>
          <a:p>
            <a:r>
              <a:rPr lang="en-GB" dirty="0"/>
              <a:t>0.5GB</a:t>
            </a:r>
          </a:p>
        </p:txBody>
      </p:sp>
      <p:sp>
        <p:nvSpPr>
          <p:cNvPr id="63" name="TextBox 62"/>
          <p:cNvSpPr txBox="1"/>
          <p:nvPr/>
        </p:nvSpPr>
        <p:spPr>
          <a:xfrm>
            <a:off x="5951984" y="5782306"/>
            <a:ext cx="792088" cy="307777"/>
          </a:xfrm>
          <a:prstGeom prst="rect">
            <a:avLst/>
          </a:prstGeom>
          <a:noFill/>
        </p:spPr>
        <p:txBody>
          <a:bodyPr wrap="square" rtlCol="0">
            <a:spAutoFit/>
          </a:bodyPr>
          <a:lstStyle/>
          <a:p>
            <a:r>
              <a:rPr lang="en-GB" dirty="0"/>
              <a:t>0.5GB</a:t>
            </a:r>
          </a:p>
        </p:txBody>
      </p:sp>
      <p:sp>
        <p:nvSpPr>
          <p:cNvPr id="51" name="Slide Number Placeholder 50"/>
          <p:cNvSpPr>
            <a:spLocks noGrp="1"/>
          </p:cNvSpPr>
          <p:nvPr>
            <p:ph type="sldNum" sz="quarter" idx="12"/>
          </p:nvPr>
        </p:nvSpPr>
        <p:spPr/>
        <p:txBody>
          <a:bodyPr/>
          <a:lstStyle/>
          <a:p>
            <a:fld id="{EA7C8D44-3667-46F6-9772-CC52308E2A7F}" type="slidenum">
              <a:rPr kumimoji="0" lang="en-US" smtClean="0"/>
              <a:pPr/>
              <a:t>65</a:t>
            </a:fld>
            <a:endParaRPr kumimoji="0" lang="en-US"/>
          </a:p>
        </p:txBody>
      </p:sp>
    </p:spTree>
    <p:extLst>
      <p:ext uri="{BB962C8B-B14F-4D97-AF65-F5344CB8AC3E}">
        <p14:creationId xmlns:p14="http://schemas.microsoft.com/office/powerpoint/2010/main" val="1902260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EE14D4A-FE32-40AF-B06D-E9622816B101}" type="slidenum">
              <a:rPr lang="en-US" smtClean="0"/>
              <a:pPr/>
              <a:t>66</a:t>
            </a:fld>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1538" y="104209"/>
            <a:ext cx="6979967" cy="6753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237553" y="2259107"/>
            <a:ext cx="1238347" cy="954107"/>
          </a:xfrm>
          <a:prstGeom prst="rect">
            <a:avLst/>
          </a:prstGeom>
          <a:noFill/>
        </p:spPr>
        <p:txBody>
          <a:bodyPr wrap="square" rtlCol="0">
            <a:spAutoFit/>
          </a:bodyPr>
          <a:lstStyle/>
          <a:p>
            <a:r>
              <a:rPr lang="en-US" dirty="0">
                <a:solidFill>
                  <a:srgbClr val="C00000"/>
                </a:solidFill>
              </a:rPr>
              <a:t>Cortex-M3 Fixed Memory Map</a:t>
            </a:r>
          </a:p>
        </p:txBody>
      </p:sp>
    </p:spTree>
    <p:extLst>
      <p:ext uri="{BB962C8B-B14F-4D97-AF65-F5344CB8AC3E}">
        <p14:creationId xmlns:p14="http://schemas.microsoft.com/office/powerpoint/2010/main" val="3886267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EE14D4A-FE32-40AF-B06D-E9622816B101}" type="slidenum">
              <a:rPr lang="en-US" smtClean="0"/>
              <a:pPr/>
              <a:t>67</a:t>
            </a:fld>
            <a:endParaRPr lang="en-US"/>
          </a:p>
        </p:txBody>
      </p:sp>
      <p:sp>
        <p:nvSpPr>
          <p:cNvPr id="5" name="TextBox 4"/>
          <p:cNvSpPr txBox="1"/>
          <p:nvPr/>
        </p:nvSpPr>
        <p:spPr>
          <a:xfrm>
            <a:off x="9409568" y="2259106"/>
            <a:ext cx="1258432" cy="738664"/>
          </a:xfrm>
          <a:prstGeom prst="rect">
            <a:avLst/>
          </a:prstGeom>
          <a:noFill/>
        </p:spPr>
        <p:txBody>
          <a:bodyPr wrap="square" rtlCol="0">
            <a:spAutoFit/>
          </a:bodyPr>
          <a:lstStyle/>
          <a:p>
            <a:r>
              <a:rPr lang="en-US" dirty="0">
                <a:solidFill>
                  <a:srgbClr val="C00000"/>
                </a:solidFill>
              </a:rPr>
              <a:t>Cortex-M4 Fixed Memory Map</a:t>
            </a:r>
          </a:p>
        </p:txBody>
      </p:sp>
      <p:pic>
        <p:nvPicPr>
          <p:cNvPr id="8" name="Picture 7"/>
          <p:cNvPicPr>
            <a:picLocks noChangeAspect="1"/>
          </p:cNvPicPr>
          <p:nvPr/>
        </p:nvPicPr>
        <p:blipFill>
          <a:blip r:embed="rId2"/>
          <a:stretch>
            <a:fillRect/>
          </a:stretch>
        </p:blipFill>
        <p:spPr>
          <a:xfrm>
            <a:off x="1721280" y="155644"/>
            <a:ext cx="7539337" cy="6419725"/>
          </a:xfrm>
          <a:prstGeom prst="rect">
            <a:avLst/>
          </a:prstGeom>
        </p:spPr>
      </p:pic>
    </p:spTree>
    <p:extLst>
      <p:ext uri="{BB962C8B-B14F-4D97-AF65-F5344CB8AC3E}">
        <p14:creationId xmlns:p14="http://schemas.microsoft.com/office/powerpoint/2010/main" val="4138289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Pseudo-instructions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68</a:t>
            </a:fld>
            <a:endParaRPr kumimoji="0" lang="en-US" dirty="0"/>
          </a:p>
        </p:txBody>
      </p:sp>
      <p:sp>
        <p:nvSpPr>
          <p:cNvPr id="4" name="Content Placeholder 3"/>
          <p:cNvSpPr>
            <a:spLocks noGrp="1"/>
          </p:cNvSpPr>
          <p:nvPr>
            <p:ph sz="quarter" idx="1"/>
          </p:nvPr>
        </p:nvSpPr>
        <p:spPr/>
        <p:txBody>
          <a:bodyPr/>
          <a:lstStyle/>
          <a:p>
            <a:r>
              <a:rPr lang="en-US" dirty="0">
                <a:solidFill>
                  <a:srgbClr val="C00000"/>
                </a:solidFill>
              </a:rPr>
              <a:t>Pseudo instruction</a:t>
            </a:r>
            <a:r>
              <a:rPr lang="en-US" dirty="0"/>
              <a:t>: available to use in an assembly program, but not directly supported by hardware. </a:t>
            </a:r>
          </a:p>
          <a:p>
            <a:r>
              <a:rPr lang="en-US" dirty="0"/>
              <a:t>Pseudo → not real</a:t>
            </a:r>
          </a:p>
          <a:p>
            <a:r>
              <a:rPr lang="en-US" dirty="0"/>
              <a:t>Compilers translate it to one or multiple actual machine instructions </a:t>
            </a:r>
          </a:p>
          <a:p>
            <a:r>
              <a:rPr lang="en-US" dirty="0"/>
              <a:t>Pseudo instructions are provided for the convenience of programmers.</a:t>
            </a:r>
          </a:p>
        </p:txBody>
      </p:sp>
    </p:spTree>
    <p:extLst>
      <p:ext uri="{BB962C8B-B14F-4D97-AF65-F5344CB8AC3E}">
        <p14:creationId xmlns:p14="http://schemas.microsoft.com/office/powerpoint/2010/main" val="3088857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anose="020B0609020204030204" pitchFamily="49" charset="0"/>
              </a:rPr>
              <a:t>LDR</a:t>
            </a:r>
            <a:r>
              <a:rPr lang="en-US" dirty="0"/>
              <a:t> Pseudo-instruction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69</a:t>
            </a:fld>
            <a:endParaRPr kumimoji="0" lang="en-US" dirty="0"/>
          </a:p>
        </p:txBody>
      </p:sp>
      <p:sp>
        <p:nvSpPr>
          <p:cNvPr id="4" name="Content Placeholder 3"/>
          <p:cNvSpPr>
            <a:spLocks noGrp="1"/>
          </p:cNvSpPr>
          <p:nvPr>
            <p:ph sz="quarter" idx="1"/>
          </p:nvPr>
        </p:nvSpPr>
        <p:spPr>
          <a:xfrm>
            <a:off x="609599" y="1327472"/>
            <a:ext cx="10972799" cy="2064327"/>
          </a:xfrm>
        </p:spPr>
        <p:txBody>
          <a:bodyPr>
            <a:normAutofit fontScale="92500"/>
          </a:bodyPr>
          <a:lstStyle/>
          <a:p>
            <a:pPr marL="0" indent="0" algn="ctr">
              <a:buNone/>
            </a:pPr>
            <a:r>
              <a:rPr lang="en-US" sz="2000" b="1" dirty="0">
                <a:solidFill>
                  <a:srgbClr val="FF0000"/>
                </a:solidFill>
                <a:latin typeface="Consolas" panose="020B0609020204030204" pitchFamily="49" charset="0"/>
              </a:rPr>
              <a:t>LDR </a:t>
            </a:r>
            <a:r>
              <a:rPr lang="en-US" sz="2000" b="1" dirty="0" err="1">
                <a:solidFill>
                  <a:srgbClr val="FF0000"/>
                </a:solidFill>
                <a:latin typeface="Consolas" panose="020B0609020204030204" pitchFamily="49" charset="0"/>
              </a:rPr>
              <a:t>Rt</a:t>
            </a:r>
            <a:r>
              <a:rPr lang="en-US" sz="2000" b="1" dirty="0">
                <a:solidFill>
                  <a:srgbClr val="FF0000"/>
                </a:solidFill>
                <a:latin typeface="Consolas" panose="020B0609020204030204" pitchFamily="49" charset="0"/>
              </a:rPr>
              <a:t>, =expr</a:t>
            </a:r>
          </a:p>
          <a:p>
            <a:pPr marL="0" indent="0" algn="ctr">
              <a:buNone/>
            </a:pPr>
            <a:r>
              <a:rPr lang="en-US" sz="2000" b="1" dirty="0">
                <a:solidFill>
                  <a:srgbClr val="FF0000"/>
                </a:solidFill>
                <a:latin typeface="Consolas" panose="020B0609020204030204" pitchFamily="49" charset="0"/>
              </a:rPr>
              <a:t>LDR </a:t>
            </a:r>
            <a:r>
              <a:rPr lang="en-US" sz="2000" b="1" dirty="0" err="1">
                <a:solidFill>
                  <a:srgbClr val="FF0000"/>
                </a:solidFill>
                <a:latin typeface="Consolas" panose="020B0609020204030204" pitchFamily="49" charset="0"/>
              </a:rPr>
              <a:t>Rt</a:t>
            </a:r>
            <a:r>
              <a:rPr lang="en-US" sz="2000" b="1" dirty="0">
                <a:solidFill>
                  <a:srgbClr val="FF0000"/>
                </a:solidFill>
                <a:latin typeface="Consolas" panose="020B0609020204030204" pitchFamily="49" charset="0"/>
              </a:rPr>
              <a:t>, =label</a:t>
            </a:r>
          </a:p>
          <a:p>
            <a:r>
              <a:rPr lang="en-US" sz="1800" dirty="0"/>
              <a:t>If the value of expr can be loaded with </a:t>
            </a:r>
            <a:r>
              <a:rPr lang="en-US" sz="1800" b="1" dirty="0">
                <a:latin typeface="Consolas" panose="020B0609020204030204" pitchFamily="49" charset="0"/>
                <a:cs typeface="Consolas" panose="020B0609020204030204" pitchFamily="49" charset="0"/>
              </a:rPr>
              <a:t>MOV</a:t>
            </a:r>
            <a:r>
              <a:rPr lang="en-US" sz="1800" dirty="0"/>
              <a:t>, </a:t>
            </a:r>
            <a:r>
              <a:rPr lang="en-US" sz="1800" b="1" dirty="0">
                <a:latin typeface="Consolas" panose="020B0609020204030204" pitchFamily="49" charset="0"/>
                <a:cs typeface="Consolas" panose="020B0609020204030204" pitchFamily="49" charset="0"/>
              </a:rPr>
              <a:t>MVN</a:t>
            </a:r>
            <a:r>
              <a:rPr lang="en-US" sz="1800" dirty="0"/>
              <a:t> (16-bit instruction) or </a:t>
            </a:r>
            <a:r>
              <a:rPr lang="en-US" sz="1800" b="1" dirty="0">
                <a:latin typeface="Consolas" panose="020B0609020204030204" pitchFamily="49" charset="0"/>
                <a:cs typeface="Consolas" panose="020B0609020204030204" pitchFamily="49" charset="0"/>
              </a:rPr>
              <a:t>MOVW</a:t>
            </a:r>
            <a:r>
              <a:rPr lang="en-US" sz="1800" dirty="0"/>
              <a:t> (32-bit instruction), the assembler uses that instruction.</a:t>
            </a:r>
          </a:p>
          <a:p>
            <a:r>
              <a:rPr lang="en-US" sz="1800" dirty="0"/>
              <a:t>If a valid MOV, MVN, MOVW instruction cannot be used, or if the </a:t>
            </a:r>
            <a:r>
              <a:rPr lang="en-US" sz="1800" dirty="0" err="1"/>
              <a:t>label_expr</a:t>
            </a:r>
            <a:r>
              <a:rPr lang="en-US" sz="1800" dirty="0"/>
              <a:t> syntax is used, the assembler places the constant in a literal pool and generates a </a:t>
            </a:r>
            <a:r>
              <a:rPr lang="en-US" sz="1800" dirty="0">
                <a:solidFill>
                  <a:srgbClr val="FF0000"/>
                </a:solidFill>
                <a:latin typeface="Consolas" panose="020B0609020204030204" pitchFamily="49" charset="0"/>
              </a:rPr>
              <a:t>PC-relative LDR </a:t>
            </a:r>
            <a:r>
              <a:rPr lang="en-US" sz="1800" dirty="0"/>
              <a:t>instruction that reads the constant from the literal pool.</a:t>
            </a:r>
          </a:p>
        </p:txBody>
      </p:sp>
      <p:sp>
        <p:nvSpPr>
          <p:cNvPr id="5" name="Rectangle 4"/>
          <p:cNvSpPr/>
          <p:nvPr/>
        </p:nvSpPr>
        <p:spPr>
          <a:xfrm>
            <a:off x="2286000" y="3595705"/>
            <a:ext cx="7620000"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C00000"/>
                </a:solidFill>
                <a:latin typeface="Consolas" panose="020B0609020204030204" pitchFamily="49" charset="0"/>
              </a:rPr>
              <a:t>LDR r1,=0xFF0  </a:t>
            </a:r>
            <a:r>
              <a:rPr lang="en-US" dirty="0">
                <a:solidFill>
                  <a:schemeClr val="bg1">
                    <a:lumMod val="50000"/>
                  </a:schemeClr>
                </a:solidFill>
                <a:latin typeface="Consolas" panose="020B0609020204030204" pitchFamily="49" charset="0"/>
              </a:rPr>
              <a:t>; loads 0xFF0 into R1                             </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 =&gt;  </a:t>
            </a:r>
            <a:r>
              <a:rPr lang="en-US" dirty="0">
                <a:solidFill>
                  <a:srgbClr val="0041FF"/>
                </a:solidFill>
                <a:latin typeface="Consolas" panose="020B0609020204030204" pitchFamily="49" charset="0"/>
              </a:rPr>
              <a:t>MOV r1,#0xFF0        </a:t>
            </a:r>
          </a:p>
          <a:p>
            <a:r>
              <a:rPr lang="en-US" dirty="0">
                <a:solidFill>
                  <a:srgbClr val="C00000"/>
                </a:solidFill>
                <a:latin typeface="Consolas" panose="020B0609020204030204" pitchFamily="49" charset="0"/>
              </a:rPr>
              <a:t>LDR r2,=0xFFF  </a:t>
            </a:r>
            <a:r>
              <a:rPr lang="en-US" dirty="0">
                <a:solidFill>
                  <a:schemeClr val="bg1">
                    <a:lumMod val="50000"/>
                  </a:schemeClr>
                </a:solidFill>
                <a:latin typeface="Consolas" panose="020B0609020204030204" pitchFamily="49" charset="0"/>
              </a:rPr>
              <a:t>; loads 0xFFF into R2</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 =&gt;  </a:t>
            </a:r>
            <a:r>
              <a:rPr lang="en-US" dirty="0">
                <a:solidFill>
                  <a:srgbClr val="0041FF"/>
                </a:solidFill>
                <a:latin typeface="Consolas" panose="020B0609020204030204" pitchFamily="49" charset="0"/>
              </a:rPr>
              <a:t>MOVW r2, #0xFFF</a:t>
            </a:r>
          </a:p>
          <a:p>
            <a:r>
              <a:rPr lang="en-US" dirty="0">
                <a:solidFill>
                  <a:srgbClr val="C00000"/>
                </a:solidFill>
                <a:latin typeface="Consolas" panose="020B0609020204030204" pitchFamily="49" charset="0"/>
              </a:rPr>
              <a:t>LDR r3,=array  </a:t>
            </a:r>
            <a:r>
              <a:rPr lang="en-US" dirty="0">
                <a:solidFill>
                  <a:schemeClr val="bg1">
                    <a:lumMod val="50000"/>
                  </a:schemeClr>
                </a:solidFill>
                <a:latin typeface="Consolas" panose="020B0609020204030204" pitchFamily="49" charset="0"/>
              </a:rPr>
              <a:t>; loads the address of array into R3                              </a:t>
            </a:r>
          </a:p>
          <a:p>
            <a:r>
              <a:rPr lang="en-US" dirty="0">
                <a:solidFill>
                  <a:schemeClr val="bg1">
                    <a:lumMod val="50000"/>
                  </a:schemeClr>
                </a:solidFill>
                <a:latin typeface="Consolas" panose="020B0609020204030204" pitchFamily="49" charset="0"/>
              </a:rPr>
              <a:t>               ; =&gt;  </a:t>
            </a:r>
            <a:r>
              <a:rPr lang="en-US" dirty="0">
                <a:solidFill>
                  <a:srgbClr val="0041FF"/>
                </a:solidFill>
                <a:latin typeface="Consolas" panose="020B0609020204030204" pitchFamily="49" charset="0"/>
              </a:rPr>
              <a:t>LDR r3,[pc, </a:t>
            </a:r>
            <a:r>
              <a:rPr lang="en-US" dirty="0" err="1">
                <a:solidFill>
                  <a:srgbClr val="0041FF"/>
                </a:solidFill>
                <a:latin typeface="Consolas" panose="020B0609020204030204" pitchFamily="49" charset="0"/>
              </a:rPr>
              <a:t>offset_to_litpool</a:t>
            </a:r>
            <a:r>
              <a:rPr lang="en-US" dirty="0">
                <a:solidFill>
                  <a:srgbClr val="0041FF"/>
                </a:solidFill>
                <a:latin typeface="Consolas" panose="020B0609020204030204" pitchFamily="49" charset="0"/>
              </a:rPr>
              <a:t>]                             </a:t>
            </a:r>
          </a:p>
          <a:p>
            <a:r>
              <a:rPr lang="en-US" dirty="0">
                <a:solidFill>
                  <a:schemeClr val="bg1">
                    <a:lumMod val="50000"/>
                  </a:schemeClr>
                </a:solidFill>
                <a:latin typeface="Consolas" panose="020B0609020204030204" pitchFamily="49" charset="0"/>
              </a:rPr>
              <a:t>               ;     ...</a:t>
            </a:r>
          </a:p>
          <a:p>
            <a:r>
              <a:rPr lang="en-US" dirty="0">
                <a:solidFill>
                  <a:schemeClr val="bg1">
                    <a:lumMod val="50000"/>
                  </a:schemeClr>
                </a:solidFill>
                <a:latin typeface="Consolas" panose="020B0609020204030204" pitchFamily="49" charset="0"/>
              </a:rPr>
              <a:t>               ;     </a:t>
            </a:r>
            <a:r>
              <a:rPr lang="en-US" dirty="0" err="1">
                <a:solidFill>
                  <a:schemeClr val="bg1">
                    <a:lumMod val="50000"/>
                  </a:schemeClr>
                </a:solidFill>
                <a:latin typeface="Consolas" panose="020B0609020204030204" pitchFamily="49" charset="0"/>
              </a:rPr>
              <a:t>litpool</a:t>
            </a:r>
            <a:r>
              <a:rPr lang="en-US" dirty="0">
                <a:solidFill>
                  <a:schemeClr val="bg1">
                    <a:lumMod val="50000"/>
                  </a:schemeClr>
                </a:solidFill>
                <a:latin typeface="Consolas" panose="020B0609020204030204" pitchFamily="49" charset="0"/>
              </a:rPr>
              <a:t> DCD array</a:t>
            </a:r>
          </a:p>
        </p:txBody>
      </p:sp>
      <p:sp>
        <p:nvSpPr>
          <p:cNvPr id="6" name="TextBox 5"/>
          <p:cNvSpPr txBox="1"/>
          <p:nvPr/>
        </p:nvSpPr>
        <p:spPr>
          <a:xfrm>
            <a:off x="3547407" y="5615493"/>
            <a:ext cx="5097186"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Software uses this pseudo instruction to set a register to some value without worrying about the size of the value.</a:t>
            </a:r>
          </a:p>
        </p:txBody>
      </p:sp>
    </p:spTree>
    <p:extLst>
      <p:ext uri="{BB962C8B-B14F-4D97-AF65-F5344CB8AC3E}">
        <p14:creationId xmlns:p14="http://schemas.microsoft.com/office/powerpoint/2010/main" val="4202413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View of Memory</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7</a:t>
            </a:fld>
            <a:endParaRPr kumimoji="0" lang="en-US" dirty="0"/>
          </a:p>
        </p:txBody>
      </p:sp>
      <p:grpSp>
        <p:nvGrpSpPr>
          <p:cNvPr id="13" name="Group 42"/>
          <p:cNvGrpSpPr/>
          <p:nvPr/>
        </p:nvGrpSpPr>
        <p:grpSpPr>
          <a:xfrm>
            <a:off x="7467600" y="1307069"/>
            <a:ext cx="2690286" cy="4803577"/>
            <a:chOff x="5943600" y="1307068"/>
            <a:chExt cx="2690286" cy="4803577"/>
          </a:xfrm>
        </p:grpSpPr>
        <p:sp>
          <p:nvSpPr>
            <p:cNvPr id="5" name="Rectangle 4"/>
            <p:cNvSpPr/>
            <p:nvPr/>
          </p:nvSpPr>
          <p:spPr>
            <a:xfrm>
              <a:off x="7342456" y="26903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01110010</a:t>
              </a:r>
              <a:endParaRPr lang="pl-PL" dirty="0">
                <a:latin typeface="Consolas" panose="020B0609020204030204" pitchFamily="49" charset="0"/>
                <a:cs typeface="Consolas" panose="020B0609020204030204" pitchFamily="49" charset="0"/>
              </a:endParaRPr>
            </a:p>
          </p:txBody>
        </p:sp>
        <p:sp>
          <p:nvSpPr>
            <p:cNvPr id="6" name="Rectangle 5"/>
            <p:cNvSpPr/>
            <p:nvPr/>
          </p:nvSpPr>
          <p:spPr>
            <a:xfrm>
              <a:off x="7344136" y="30592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00100101</a:t>
              </a:r>
              <a:endParaRPr lang="pl-PL" dirty="0">
                <a:latin typeface="Consolas" panose="020B0609020204030204" pitchFamily="49" charset="0"/>
                <a:cs typeface="Consolas" panose="020B0609020204030204" pitchFamily="49" charset="0"/>
              </a:endParaRPr>
            </a:p>
          </p:txBody>
        </p:sp>
        <p:sp>
          <p:nvSpPr>
            <p:cNvPr id="7" name="Rectangle 6"/>
            <p:cNvSpPr/>
            <p:nvPr/>
          </p:nvSpPr>
          <p:spPr>
            <a:xfrm>
              <a:off x="7343951" y="34269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11100010</a:t>
              </a:r>
              <a:endParaRPr lang="pl-PL" dirty="0">
                <a:latin typeface="Consolas" panose="020B0609020204030204" pitchFamily="49" charset="0"/>
                <a:cs typeface="Consolas" panose="020B0609020204030204" pitchFamily="49" charset="0"/>
              </a:endParaRPr>
            </a:p>
          </p:txBody>
        </p:sp>
        <p:sp>
          <p:nvSpPr>
            <p:cNvPr id="8" name="Rectangle 7"/>
            <p:cNvSpPr/>
            <p:nvPr/>
          </p:nvSpPr>
          <p:spPr>
            <a:xfrm>
              <a:off x="7342456" y="37958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solidFill>
                    <a:srgbClr val="000000"/>
                  </a:solidFill>
                  <a:latin typeface="Consolas" panose="020B0609020204030204" pitchFamily="49" charset="0"/>
                  <a:cs typeface="Consolas" panose="020B0609020204030204" pitchFamily="49" charset="0"/>
                </a:rPr>
                <a:t>10000100</a:t>
              </a:r>
              <a:endParaRPr lang="pl-PL" dirty="0">
                <a:solidFill>
                  <a:srgbClr val="000000"/>
                </a:solidFill>
                <a:latin typeface="Consolas" panose="020B0609020204030204" pitchFamily="49" charset="0"/>
                <a:cs typeface="Consolas" panose="020B0609020204030204" pitchFamily="49" charset="0"/>
              </a:endParaRPr>
            </a:p>
          </p:txBody>
        </p:sp>
        <p:sp>
          <p:nvSpPr>
            <p:cNvPr id="9" name="Rectangle 8"/>
            <p:cNvSpPr/>
            <p:nvPr/>
          </p:nvSpPr>
          <p:spPr>
            <a:xfrm>
              <a:off x="7342806" y="41635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01100001</a:t>
              </a:r>
              <a:endParaRPr lang="pl-PL" dirty="0">
                <a:latin typeface="Consolas" panose="020B0609020204030204" pitchFamily="49" charset="0"/>
                <a:cs typeface="Consolas" panose="020B0609020204030204" pitchFamily="49" charset="0"/>
              </a:endParaRPr>
            </a:p>
          </p:txBody>
        </p:sp>
        <p:sp>
          <p:nvSpPr>
            <p:cNvPr id="10" name="Rectangle 9"/>
            <p:cNvSpPr/>
            <p:nvPr/>
          </p:nvSpPr>
          <p:spPr>
            <a:xfrm>
              <a:off x="7344486" y="45324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10001111</a:t>
              </a:r>
              <a:endParaRPr lang="pl-PL" dirty="0">
                <a:latin typeface="Consolas" panose="020B0609020204030204" pitchFamily="49" charset="0"/>
                <a:cs typeface="Consolas" panose="020B0609020204030204" pitchFamily="49" charset="0"/>
              </a:endParaRPr>
            </a:p>
          </p:txBody>
        </p:sp>
        <p:sp>
          <p:nvSpPr>
            <p:cNvPr id="11" name="Rectangle 10"/>
            <p:cNvSpPr/>
            <p:nvPr/>
          </p:nvSpPr>
          <p:spPr>
            <a:xfrm>
              <a:off x="7344301" y="49001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00010010</a:t>
              </a:r>
              <a:endParaRPr lang="pl-PL" dirty="0">
                <a:latin typeface="Consolas" panose="020B0609020204030204" pitchFamily="49" charset="0"/>
                <a:cs typeface="Consolas" panose="020B0609020204030204" pitchFamily="49" charset="0"/>
              </a:endParaRPr>
            </a:p>
          </p:txBody>
        </p:sp>
        <p:sp>
          <p:nvSpPr>
            <p:cNvPr id="12" name="Rectangle 11"/>
            <p:cNvSpPr/>
            <p:nvPr/>
          </p:nvSpPr>
          <p:spPr>
            <a:xfrm>
              <a:off x="7342806" y="52690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10010100</a:t>
              </a:r>
              <a:endParaRPr lang="pl-PL" dirty="0">
                <a:latin typeface="Consolas" panose="020B0609020204030204" pitchFamily="49" charset="0"/>
                <a:cs typeface="Consolas" panose="020B0609020204030204" pitchFamily="49" charset="0"/>
              </a:endParaRPr>
            </a:p>
          </p:txBody>
        </p:sp>
        <p:cxnSp>
          <p:nvCxnSpPr>
            <p:cNvPr id="14" name="Straight Connector 13"/>
            <p:cNvCxnSpPr>
              <a:stCxn id="31" idx="0"/>
              <a:endCxn id="5" idx="1"/>
            </p:cNvCxnSpPr>
            <p:nvPr/>
          </p:nvCxnSpPr>
          <p:spPr>
            <a:xfrm>
              <a:off x="7342456" y="2434633"/>
              <a:ext cx="0" cy="409592"/>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31" idx="3"/>
              <a:endCxn id="5" idx="3"/>
            </p:cNvCxnSpPr>
            <p:nvPr/>
          </p:nvCxnSpPr>
          <p:spPr>
            <a:xfrm>
              <a:off x="8628331" y="2225175"/>
              <a:ext cx="3525" cy="619050"/>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2" idx="1"/>
              <a:endCxn id="34" idx="0"/>
            </p:cNvCxnSpPr>
            <p:nvPr/>
          </p:nvCxnSpPr>
          <p:spPr>
            <a:xfrm flipH="1">
              <a:off x="7342456" y="5422911"/>
              <a:ext cx="350" cy="604790"/>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2" idx="3"/>
              <a:endCxn id="34" idx="3"/>
            </p:cNvCxnSpPr>
            <p:nvPr/>
          </p:nvCxnSpPr>
          <p:spPr>
            <a:xfrm flipH="1">
              <a:off x="8628331" y="5422911"/>
              <a:ext cx="3875" cy="395332"/>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1" name="Freeform 30"/>
            <p:cNvSpPr/>
            <p:nvPr/>
          </p:nvSpPr>
          <p:spPr>
            <a:xfrm>
              <a:off x="7342456" y="2221468"/>
              <a:ext cx="1285875" cy="213783"/>
            </a:xfrm>
            <a:custGeom>
              <a:avLst/>
              <a:gdLst>
                <a:gd name="connsiteX0" fmla="*/ 0 w 1285875"/>
                <a:gd name="connsiteY0" fmla="*/ 365125 h 366183"/>
                <a:gd name="connsiteX1" fmla="*/ 428625 w 1285875"/>
                <a:gd name="connsiteY1" fmla="*/ 0 h 366183"/>
                <a:gd name="connsiteX2" fmla="*/ 885825 w 1285875"/>
                <a:gd name="connsiteY2" fmla="*/ 365125 h 366183"/>
                <a:gd name="connsiteX3" fmla="*/ 1285875 w 1285875"/>
                <a:gd name="connsiteY3" fmla="*/ 6350 h 366183"/>
              </a:gdLst>
              <a:ahLst/>
              <a:cxnLst>
                <a:cxn ang="0">
                  <a:pos x="connsiteX0" y="connsiteY0"/>
                </a:cxn>
                <a:cxn ang="0">
                  <a:pos x="connsiteX1" y="connsiteY1"/>
                </a:cxn>
                <a:cxn ang="0">
                  <a:pos x="connsiteX2" y="connsiteY2"/>
                </a:cxn>
                <a:cxn ang="0">
                  <a:pos x="connsiteX3" y="connsiteY3"/>
                </a:cxn>
              </a:cxnLst>
              <a:rect l="l" t="t" r="r" b="b"/>
              <a:pathLst>
                <a:path w="1285875" h="366183">
                  <a:moveTo>
                    <a:pt x="0" y="365125"/>
                  </a:moveTo>
                  <a:cubicBezTo>
                    <a:pt x="140494" y="182562"/>
                    <a:pt x="280988" y="0"/>
                    <a:pt x="428625" y="0"/>
                  </a:cubicBezTo>
                  <a:cubicBezTo>
                    <a:pt x="576262" y="0"/>
                    <a:pt x="742950" y="364067"/>
                    <a:pt x="885825" y="365125"/>
                  </a:cubicBezTo>
                  <a:cubicBezTo>
                    <a:pt x="1028700" y="366183"/>
                    <a:pt x="1233488" y="58737"/>
                    <a:pt x="1285875" y="6350"/>
                  </a:cubicBezTo>
                </a:path>
              </a:pathLst>
            </a:cu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34" name="Freeform 33"/>
            <p:cNvSpPr/>
            <p:nvPr/>
          </p:nvSpPr>
          <p:spPr>
            <a:xfrm>
              <a:off x="7342456" y="5814536"/>
              <a:ext cx="1285875" cy="213783"/>
            </a:xfrm>
            <a:custGeom>
              <a:avLst/>
              <a:gdLst>
                <a:gd name="connsiteX0" fmla="*/ 0 w 1285875"/>
                <a:gd name="connsiteY0" fmla="*/ 365125 h 366183"/>
                <a:gd name="connsiteX1" fmla="*/ 428625 w 1285875"/>
                <a:gd name="connsiteY1" fmla="*/ 0 h 366183"/>
                <a:gd name="connsiteX2" fmla="*/ 885825 w 1285875"/>
                <a:gd name="connsiteY2" fmla="*/ 365125 h 366183"/>
                <a:gd name="connsiteX3" fmla="*/ 1285875 w 1285875"/>
                <a:gd name="connsiteY3" fmla="*/ 6350 h 366183"/>
              </a:gdLst>
              <a:ahLst/>
              <a:cxnLst>
                <a:cxn ang="0">
                  <a:pos x="connsiteX0" y="connsiteY0"/>
                </a:cxn>
                <a:cxn ang="0">
                  <a:pos x="connsiteX1" y="connsiteY1"/>
                </a:cxn>
                <a:cxn ang="0">
                  <a:pos x="connsiteX2" y="connsiteY2"/>
                </a:cxn>
                <a:cxn ang="0">
                  <a:pos x="connsiteX3" y="connsiteY3"/>
                </a:cxn>
              </a:cxnLst>
              <a:rect l="l" t="t" r="r" b="b"/>
              <a:pathLst>
                <a:path w="1285875" h="366183">
                  <a:moveTo>
                    <a:pt x="0" y="365125"/>
                  </a:moveTo>
                  <a:cubicBezTo>
                    <a:pt x="140494" y="182562"/>
                    <a:pt x="280988" y="0"/>
                    <a:pt x="428625" y="0"/>
                  </a:cubicBezTo>
                  <a:cubicBezTo>
                    <a:pt x="576262" y="0"/>
                    <a:pt x="742950" y="364067"/>
                    <a:pt x="885825" y="365125"/>
                  </a:cubicBezTo>
                  <a:cubicBezTo>
                    <a:pt x="1028700" y="366183"/>
                    <a:pt x="1233488" y="58737"/>
                    <a:pt x="1285875" y="6350"/>
                  </a:cubicBezTo>
                </a:path>
              </a:pathLst>
            </a:cu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41" name="TextBox 40"/>
            <p:cNvSpPr txBox="1"/>
            <p:nvPr/>
          </p:nvSpPr>
          <p:spPr>
            <a:xfrm>
              <a:off x="5943600" y="5802868"/>
              <a:ext cx="1277914" cy="307777"/>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Low Address</a:t>
              </a:r>
            </a:p>
          </p:txBody>
        </p:sp>
        <p:sp>
          <p:nvSpPr>
            <p:cNvPr id="42" name="TextBox 41"/>
            <p:cNvSpPr txBox="1"/>
            <p:nvPr/>
          </p:nvSpPr>
          <p:spPr>
            <a:xfrm>
              <a:off x="5943600" y="2145268"/>
              <a:ext cx="1377300" cy="307777"/>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High Address</a:t>
              </a:r>
            </a:p>
          </p:txBody>
        </p:sp>
        <p:sp>
          <p:nvSpPr>
            <p:cNvPr id="45" name="Rectangle 44"/>
            <p:cNvSpPr/>
            <p:nvPr/>
          </p:nvSpPr>
          <p:spPr>
            <a:xfrm>
              <a:off x="5943600" y="26903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0x20000007</a:t>
              </a:r>
              <a:endParaRPr lang="pl-PL" dirty="0">
                <a:latin typeface="Consolas" panose="020B0609020204030204" pitchFamily="49" charset="0"/>
                <a:cs typeface="Consolas" panose="020B0609020204030204" pitchFamily="49" charset="0"/>
              </a:endParaRPr>
            </a:p>
          </p:txBody>
        </p:sp>
        <p:sp>
          <p:nvSpPr>
            <p:cNvPr id="46" name="Rectangle 45"/>
            <p:cNvSpPr/>
            <p:nvPr/>
          </p:nvSpPr>
          <p:spPr>
            <a:xfrm>
              <a:off x="5945280" y="30592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0x20000006</a:t>
              </a:r>
              <a:endParaRPr lang="pl-PL" dirty="0">
                <a:latin typeface="Consolas" panose="020B0609020204030204" pitchFamily="49" charset="0"/>
                <a:cs typeface="Consolas" panose="020B0609020204030204" pitchFamily="49" charset="0"/>
              </a:endParaRPr>
            </a:p>
          </p:txBody>
        </p:sp>
        <p:sp>
          <p:nvSpPr>
            <p:cNvPr id="47" name="Rectangle 46"/>
            <p:cNvSpPr/>
            <p:nvPr/>
          </p:nvSpPr>
          <p:spPr>
            <a:xfrm>
              <a:off x="5945095" y="34269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solidFill>
                    <a:schemeClr val="bg2">
                      <a:lumMod val="75000"/>
                    </a:schemeClr>
                  </a:solidFill>
                  <a:latin typeface="Consolas" panose="020B0609020204030204" pitchFamily="49" charset="0"/>
                  <a:cs typeface="Consolas" panose="020B0609020204030204" pitchFamily="49" charset="0"/>
                </a:rPr>
                <a:t>0x20000005</a:t>
              </a:r>
              <a:endParaRPr lang="pl-PL" dirty="0">
                <a:solidFill>
                  <a:schemeClr val="bg2">
                    <a:lumMod val="75000"/>
                  </a:schemeClr>
                </a:solidFill>
                <a:latin typeface="Consolas" panose="020B0609020204030204" pitchFamily="49" charset="0"/>
                <a:cs typeface="Consolas" panose="020B0609020204030204" pitchFamily="49" charset="0"/>
              </a:endParaRPr>
            </a:p>
          </p:txBody>
        </p:sp>
        <p:sp>
          <p:nvSpPr>
            <p:cNvPr id="48" name="Rectangle 47"/>
            <p:cNvSpPr/>
            <p:nvPr/>
          </p:nvSpPr>
          <p:spPr>
            <a:xfrm>
              <a:off x="5943600" y="37958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solidFill>
                    <a:schemeClr val="bg2">
                      <a:lumMod val="75000"/>
                    </a:schemeClr>
                  </a:solidFill>
                  <a:latin typeface="Consolas" panose="020B0609020204030204" pitchFamily="49" charset="0"/>
                  <a:cs typeface="Consolas" panose="020B0609020204030204" pitchFamily="49" charset="0"/>
                </a:rPr>
                <a:t>0x20000004</a:t>
              </a:r>
              <a:endParaRPr lang="pl-PL" dirty="0">
                <a:solidFill>
                  <a:schemeClr val="bg2">
                    <a:lumMod val="75000"/>
                  </a:schemeClr>
                </a:solidFill>
                <a:latin typeface="Consolas" panose="020B0609020204030204" pitchFamily="49" charset="0"/>
                <a:cs typeface="Consolas" panose="020B0609020204030204" pitchFamily="49" charset="0"/>
              </a:endParaRPr>
            </a:p>
          </p:txBody>
        </p:sp>
        <p:sp>
          <p:nvSpPr>
            <p:cNvPr id="49" name="Rectangle 48"/>
            <p:cNvSpPr/>
            <p:nvPr/>
          </p:nvSpPr>
          <p:spPr>
            <a:xfrm>
              <a:off x="5943950" y="41635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solidFill>
                    <a:schemeClr val="bg2">
                      <a:lumMod val="75000"/>
                    </a:schemeClr>
                  </a:solidFill>
                  <a:latin typeface="Consolas" panose="020B0609020204030204" pitchFamily="49" charset="0"/>
                  <a:cs typeface="Consolas" panose="020B0609020204030204" pitchFamily="49" charset="0"/>
                </a:rPr>
                <a:t>0x20000003</a:t>
              </a:r>
              <a:endParaRPr lang="pl-PL" dirty="0">
                <a:solidFill>
                  <a:schemeClr val="bg2">
                    <a:lumMod val="75000"/>
                  </a:schemeClr>
                </a:solidFill>
                <a:latin typeface="Consolas" panose="020B0609020204030204" pitchFamily="49" charset="0"/>
                <a:cs typeface="Consolas" panose="020B0609020204030204" pitchFamily="49" charset="0"/>
              </a:endParaRPr>
            </a:p>
          </p:txBody>
        </p:sp>
        <p:sp>
          <p:nvSpPr>
            <p:cNvPr id="50" name="Rectangle 49"/>
            <p:cNvSpPr/>
            <p:nvPr/>
          </p:nvSpPr>
          <p:spPr>
            <a:xfrm>
              <a:off x="5945630" y="45324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solidFill>
                    <a:schemeClr val="bg2">
                      <a:lumMod val="75000"/>
                    </a:schemeClr>
                  </a:solidFill>
                  <a:latin typeface="Consolas" panose="020B0609020204030204" pitchFamily="49" charset="0"/>
                  <a:cs typeface="Consolas" panose="020B0609020204030204" pitchFamily="49" charset="0"/>
                </a:rPr>
                <a:t>0x20000002</a:t>
              </a:r>
              <a:endParaRPr lang="pl-PL" dirty="0">
                <a:solidFill>
                  <a:schemeClr val="bg2">
                    <a:lumMod val="75000"/>
                  </a:schemeClr>
                </a:solidFill>
                <a:latin typeface="Consolas" panose="020B0609020204030204" pitchFamily="49" charset="0"/>
                <a:cs typeface="Consolas" panose="020B0609020204030204" pitchFamily="49" charset="0"/>
              </a:endParaRPr>
            </a:p>
          </p:txBody>
        </p:sp>
        <p:sp>
          <p:nvSpPr>
            <p:cNvPr id="51" name="Rectangle 50"/>
            <p:cNvSpPr/>
            <p:nvPr/>
          </p:nvSpPr>
          <p:spPr>
            <a:xfrm>
              <a:off x="5945445" y="49001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0x20000001</a:t>
              </a:r>
              <a:endParaRPr lang="pl-PL" dirty="0">
                <a:latin typeface="Consolas" panose="020B0609020204030204" pitchFamily="49" charset="0"/>
                <a:cs typeface="Consolas" panose="020B0609020204030204" pitchFamily="49" charset="0"/>
              </a:endParaRPr>
            </a:p>
          </p:txBody>
        </p:sp>
        <p:sp>
          <p:nvSpPr>
            <p:cNvPr id="52" name="Rectangle 51"/>
            <p:cNvSpPr/>
            <p:nvPr/>
          </p:nvSpPr>
          <p:spPr>
            <a:xfrm>
              <a:off x="5943950" y="52690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0x20000000</a:t>
              </a:r>
              <a:endParaRPr lang="pl-PL" dirty="0">
                <a:latin typeface="Consolas" panose="020B0609020204030204" pitchFamily="49" charset="0"/>
                <a:cs typeface="Consolas" panose="020B0609020204030204" pitchFamily="49" charset="0"/>
              </a:endParaRPr>
            </a:p>
          </p:txBody>
        </p:sp>
        <p:grpSp>
          <p:nvGrpSpPr>
            <p:cNvPr id="18" name="Group 63"/>
            <p:cNvGrpSpPr/>
            <p:nvPr/>
          </p:nvGrpSpPr>
          <p:grpSpPr>
            <a:xfrm>
              <a:off x="7327900" y="1307068"/>
              <a:ext cx="1295400" cy="794266"/>
              <a:chOff x="3124200" y="4191000"/>
              <a:chExt cx="1295400" cy="794266"/>
            </a:xfrm>
          </p:grpSpPr>
          <p:sp>
            <p:nvSpPr>
              <p:cNvPr id="53" name="Rectangle 52"/>
              <p:cNvSpPr/>
              <p:nvPr/>
            </p:nvSpPr>
            <p:spPr>
              <a:xfrm>
                <a:off x="3124200" y="4191000"/>
                <a:ext cx="1289400" cy="30777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8 bits</a:t>
                </a:r>
                <a:endParaRPr lang="pl-PL" dirty="0">
                  <a:latin typeface="Consolas" panose="020B0609020204030204" pitchFamily="49" charset="0"/>
                  <a:cs typeface="Consolas" panose="020B0609020204030204" pitchFamily="49" charset="0"/>
                </a:endParaRPr>
              </a:p>
            </p:txBody>
          </p:sp>
          <p:cxnSp>
            <p:nvCxnSpPr>
              <p:cNvPr id="55" name="Straight Connector 54"/>
              <p:cNvCxnSpPr>
                <a:stCxn id="53" idx="1"/>
              </p:cNvCxnSpPr>
              <p:nvPr/>
            </p:nvCxnSpPr>
            <p:spPr>
              <a:xfrm>
                <a:off x="3124200" y="4344889"/>
                <a:ext cx="0" cy="640377"/>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53" idx="3"/>
              </p:cNvCxnSpPr>
              <p:nvPr/>
            </p:nvCxnSpPr>
            <p:spPr>
              <a:xfrm>
                <a:off x="4413600" y="4344889"/>
                <a:ext cx="1588" cy="640377"/>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3124200" y="4648200"/>
                <a:ext cx="1295400" cy="1588"/>
              </a:xfrm>
              <a:prstGeom prst="line">
                <a:avLst/>
              </a:prstGeom>
              <a:ln>
                <a:solidFill>
                  <a:schemeClr val="tx2">
                    <a:lumMod val="75000"/>
                  </a:schemeClr>
                </a:solidFill>
                <a:headEnd type="arrow" w="lg" len="med"/>
                <a:tailEnd type="arrow" w="lg" len="med"/>
              </a:ln>
              <a:effectLst/>
            </p:spPr>
            <p:style>
              <a:lnRef idx="2">
                <a:schemeClr val="accent1"/>
              </a:lnRef>
              <a:fillRef idx="0">
                <a:schemeClr val="accent1"/>
              </a:fillRef>
              <a:effectRef idx="1">
                <a:schemeClr val="accent1"/>
              </a:effectRef>
              <a:fontRef idx="minor">
                <a:schemeClr val="tx1"/>
              </a:fontRef>
            </p:style>
          </p:cxnSp>
        </p:grpSp>
      </p:grpSp>
      <p:sp>
        <p:nvSpPr>
          <p:cNvPr id="44" name="Rectangle 43"/>
          <p:cNvSpPr/>
          <p:nvPr/>
        </p:nvSpPr>
        <p:spPr>
          <a:xfrm>
            <a:off x="8794750" y="3426937"/>
            <a:ext cx="1447800" cy="1427639"/>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cxnSp>
        <p:nvCxnSpPr>
          <p:cNvPr id="38" name="Straight Connector 37"/>
          <p:cNvCxnSpPr/>
          <p:nvPr/>
        </p:nvCxnSpPr>
        <p:spPr>
          <a:xfrm flipH="1" flipV="1">
            <a:off x="8686800" y="3299013"/>
            <a:ext cx="1676400" cy="1653989"/>
          </a:xfrm>
          <a:prstGeom prst="line">
            <a:avLst/>
          </a:prstGeom>
          <a:ln w="3810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H="1">
            <a:off x="8686800" y="3299012"/>
            <a:ext cx="1676400" cy="1653988"/>
          </a:xfrm>
          <a:prstGeom prst="line">
            <a:avLst/>
          </a:prstGeom>
          <a:ln w="38100"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2216710" y="4316920"/>
            <a:ext cx="2728963" cy="830997"/>
          </a:xfrm>
          <a:prstGeom prst="rect">
            <a:avLst/>
          </a:prstGeom>
          <a:solidFill>
            <a:schemeClr val="bg2"/>
          </a:solidFill>
        </p:spPr>
        <p:txBody>
          <a:bodyPr wrap="square" rtlCol="0">
            <a:spAutoFit/>
          </a:bodyPr>
          <a:lstStyle/>
          <a:p>
            <a:pPr algn="ctr"/>
            <a:r>
              <a:rPr lang="en-US" sz="1600" dirty="0">
                <a:solidFill>
                  <a:schemeClr val="bg1"/>
                </a:solidFill>
              </a:rPr>
              <a:t>We cannot store a word at address </a:t>
            </a:r>
            <a:r>
              <a:rPr lang="en-US" sz="1600" dirty="0">
                <a:solidFill>
                  <a:schemeClr val="bg1"/>
                </a:solidFill>
                <a:latin typeface="Consolas" panose="020B0609020204030204" pitchFamily="49" charset="0"/>
                <a:cs typeface="Consolas" panose="020B0609020204030204" pitchFamily="49" charset="0"/>
              </a:rPr>
              <a:t>0x20000002</a:t>
            </a:r>
            <a:r>
              <a:rPr lang="en-US" sz="1600" dirty="0">
                <a:solidFill>
                  <a:schemeClr val="bg1"/>
                </a:solidFill>
              </a:rPr>
              <a:t>.</a:t>
            </a:r>
          </a:p>
        </p:txBody>
      </p:sp>
      <p:sp>
        <p:nvSpPr>
          <p:cNvPr id="54" name="Rectangle 53"/>
          <p:cNvSpPr/>
          <p:nvPr/>
        </p:nvSpPr>
        <p:spPr>
          <a:xfrm>
            <a:off x="1389301" y="3523987"/>
            <a:ext cx="4191000" cy="415498"/>
          </a:xfrm>
          <a:prstGeom prst="rect">
            <a:avLst/>
          </a:prstGeom>
        </p:spPr>
        <p:txBody>
          <a:bodyPr wrap="square">
            <a:spAutoFit/>
          </a:bodyPr>
          <a:lstStyle/>
          <a:p>
            <a:pPr lvl="1" algn="ctr"/>
            <a:r>
              <a:rPr lang="en-US" sz="2100" dirty="0"/>
              <a:t>Word-address mod 4 = 0</a:t>
            </a:r>
          </a:p>
        </p:txBody>
      </p:sp>
      <p:sp>
        <p:nvSpPr>
          <p:cNvPr id="57" name="Content Placeholder 2"/>
          <p:cNvSpPr>
            <a:spLocks noGrp="1"/>
          </p:cNvSpPr>
          <p:nvPr>
            <p:ph sz="quarter" idx="1"/>
          </p:nvPr>
        </p:nvSpPr>
        <p:spPr>
          <a:xfrm>
            <a:off x="609600" y="1214489"/>
            <a:ext cx="6853588" cy="1618664"/>
          </a:xfrm>
        </p:spPr>
        <p:txBody>
          <a:bodyPr>
            <a:normAutofit/>
          </a:bodyPr>
          <a:lstStyle/>
          <a:p>
            <a:pPr lvl="1"/>
            <a:r>
              <a:rPr lang="en-US" sz="2000" dirty="0"/>
              <a:t>Can we store a word anywhere in memory?  </a:t>
            </a:r>
          </a:p>
          <a:p>
            <a:pPr marL="274320" lvl="1" indent="0">
              <a:buNone/>
            </a:pPr>
            <a:r>
              <a:rPr lang="en-US" sz="2000" dirty="0">
                <a:solidFill>
                  <a:schemeClr val="accent2"/>
                </a:solidFill>
              </a:rPr>
              <a:t>	</a:t>
            </a:r>
            <a:r>
              <a:rPr lang="en-US" sz="2000" b="1" dirty="0">
                <a:solidFill>
                  <a:schemeClr val="accent2"/>
                </a:solidFill>
              </a:rPr>
              <a:t>NO on most computers!</a:t>
            </a:r>
          </a:p>
          <a:p>
            <a:pPr lvl="1"/>
            <a:r>
              <a:rPr lang="en-US" sz="2000" dirty="0"/>
              <a:t>A word can only be stored at an address that's divisible by 4.</a:t>
            </a:r>
          </a:p>
          <a:p>
            <a:pPr marL="274320" lvl="1" indent="0">
              <a:buNone/>
            </a:pPr>
            <a:endParaRPr lang="en-US" sz="2000" b="1" dirty="0">
              <a:solidFill>
                <a:schemeClr val="accent2"/>
              </a:solidFill>
            </a:endParaRPr>
          </a:p>
        </p:txBody>
      </p:sp>
    </p:spTree>
    <p:extLst>
      <p:ext uri="{BB962C8B-B14F-4D97-AF65-F5344CB8AC3E}">
        <p14:creationId xmlns:p14="http://schemas.microsoft.com/office/powerpoint/2010/main" val="2700446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BDD5-29A1-D14A-8954-C63CAC3459C8}"/>
              </a:ext>
            </a:extLst>
          </p:cNvPr>
          <p:cNvSpPr>
            <a:spLocks noGrp="1"/>
          </p:cNvSpPr>
          <p:nvPr>
            <p:ph type="title"/>
          </p:nvPr>
        </p:nvSpPr>
        <p:spPr>
          <a:xfrm>
            <a:off x="565638" y="90961"/>
            <a:ext cx="4330700" cy="990600"/>
          </a:xfrm>
        </p:spPr>
        <p:txBody>
          <a:bodyPr>
            <a:normAutofit/>
          </a:bodyPr>
          <a:lstStyle/>
          <a:p>
            <a:r>
              <a:rPr lang="en-US" sz="2400" dirty="0"/>
              <a:t>12-bit Encoding of Immediate Numbers</a:t>
            </a:r>
          </a:p>
        </p:txBody>
      </p:sp>
      <p:sp>
        <p:nvSpPr>
          <p:cNvPr id="3" name="Slide Number Placeholder 2">
            <a:extLst>
              <a:ext uri="{FF2B5EF4-FFF2-40B4-BE49-F238E27FC236}">
                <a16:creationId xmlns:a16="http://schemas.microsoft.com/office/drawing/2014/main" id="{969C529F-04E3-1F4C-A816-F10F0B7D3B06}"/>
              </a:ext>
            </a:extLst>
          </p:cNvPr>
          <p:cNvSpPr>
            <a:spLocks noGrp="1"/>
          </p:cNvSpPr>
          <p:nvPr>
            <p:ph type="sldNum" sz="quarter" idx="12"/>
          </p:nvPr>
        </p:nvSpPr>
        <p:spPr/>
        <p:txBody>
          <a:bodyPr/>
          <a:lstStyle/>
          <a:p>
            <a:fld id="{AEE14D4A-FE32-40AF-B06D-E9622816B101}" type="slidenum">
              <a:rPr lang="en-US" smtClean="0"/>
              <a:pPr/>
              <a:t>70</a:t>
            </a:fld>
            <a:endParaRPr lang="en-US"/>
          </a:p>
        </p:txBody>
      </p:sp>
      <p:pic>
        <p:nvPicPr>
          <p:cNvPr id="5" name="Picture 4">
            <a:extLst>
              <a:ext uri="{FF2B5EF4-FFF2-40B4-BE49-F238E27FC236}">
                <a16:creationId xmlns:a16="http://schemas.microsoft.com/office/drawing/2014/main" id="{C519717F-AC29-C54E-8CF3-3F1415C7BC94}"/>
              </a:ext>
            </a:extLst>
          </p:cNvPr>
          <p:cNvPicPr>
            <a:picLocks noChangeAspect="1"/>
          </p:cNvPicPr>
          <p:nvPr/>
        </p:nvPicPr>
        <p:blipFill>
          <a:blip r:embed="rId2"/>
          <a:stretch>
            <a:fillRect/>
          </a:stretch>
        </p:blipFill>
        <p:spPr>
          <a:xfrm>
            <a:off x="249453" y="1412064"/>
            <a:ext cx="6057483" cy="497662"/>
          </a:xfrm>
          <a:prstGeom prst="rect">
            <a:avLst/>
          </a:prstGeom>
        </p:spPr>
      </p:pic>
      <p:sp>
        <p:nvSpPr>
          <p:cNvPr id="8" name="Content Placeholder 3">
            <a:extLst>
              <a:ext uri="{FF2B5EF4-FFF2-40B4-BE49-F238E27FC236}">
                <a16:creationId xmlns:a16="http://schemas.microsoft.com/office/drawing/2014/main" id="{1D56E59A-FDDD-BA41-8394-9D67ECF9340E}"/>
              </a:ext>
            </a:extLst>
          </p:cNvPr>
          <p:cNvSpPr>
            <a:spLocks noGrp="1"/>
          </p:cNvSpPr>
          <p:nvPr>
            <p:ph sz="quarter" idx="1"/>
          </p:nvPr>
        </p:nvSpPr>
        <p:spPr>
          <a:xfrm>
            <a:off x="336128" y="2246858"/>
            <a:ext cx="4802463" cy="3876510"/>
          </a:xfrm>
        </p:spPr>
        <p:txBody>
          <a:bodyPr>
            <a:normAutofit/>
          </a:bodyPr>
          <a:lstStyle/>
          <a:p>
            <a:r>
              <a:rPr lang="en-US" sz="1800" dirty="0"/>
              <a:t>MOV supports all 8-bit immediate numbers</a:t>
            </a:r>
          </a:p>
          <a:p>
            <a:r>
              <a:rPr lang="en-US" sz="1800" dirty="0"/>
              <a:t>Range of 8-bit immediate number: 0 – 255</a:t>
            </a:r>
          </a:p>
          <a:p>
            <a:r>
              <a:rPr lang="en-US" sz="1800" dirty="0"/>
              <a:t>Numbers out of this range but with some patterns can be encoded.</a:t>
            </a:r>
          </a:p>
        </p:txBody>
      </p:sp>
    </p:spTree>
    <p:extLst>
      <p:ext uri="{BB962C8B-B14F-4D97-AF65-F5344CB8AC3E}">
        <p14:creationId xmlns:p14="http://schemas.microsoft.com/office/powerpoint/2010/main" val="3787876227"/>
      </p:ext>
    </p:extLst>
  </p:cSld>
  <p:clrMapOvr>
    <a:masterClrMapping/>
  </p:clrMapOvr>
  <p:transition>
    <p:pull dir="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69C529F-04E3-1F4C-A816-F10F0B7D3B06}"/>
              </a:ext>
            </a:extLst>
          </p:cNvPr>
          <p:cNvSpPr>
            <a:spLocks noGrp="1"/>
          </p:cNvSpPr>
          <p:nvPr>
            <p:ph type="sldNum" sz="quarter" idx="12"/>
          </p:nvPr>
        </p:nvSpPr>
        <p:spPr/>
        <p:txBody>
          <a:bodyPr/>
          <a:lstStyle/>
          <a:p>
            <a:fld id="{AEE14D4A-FE32-40AF-B06D-E9622816B101}" type="slidenum">
              <a:rPr lang="en-US" smtClean="0"/>
              <a:pPr/>
              <a:t>71</a:t>
            </a:fld>
            <a:endParaRPr lang="en-US"/>
          </a:p>
        </p:txBody>
      </p:sp>
      <p:pic>
        <p:nvPicPr>
          <p:cNvPr id="4" name="Picture 3" descr="Table&#10;&#10;Description automatically generated">
            <a:extLst>
              <a:ext uri="{FF2B5EF4-FFF2-40B4-BE49-F238E27FC236}">
                <a16:creationId xmlns:a16="http://schemas.microsoft.com/office/drawing/2014/main" id="{653D45B3-17FD-1E1A-F533-AE510DDB7A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9690" y="238500"/>
            <a:ext cx="9372619" cy="5961900"/>
          </a:xfrm>
          <a:prstGeom prst="rect">
            <a:avLst/>
          </a:prstGeom>
        </p:spPr>
      </p:pic>
    </p:spTree>
    <p:extLst>
      <p:ext uri="{BB962C8B-B14F-4D97-AF65-F5344CB8AC3E}">
        <p14:creationId xmlns:p14="http://schemas.microsoft.com/office/powerpoint/2010/main" val="2434851217"/>
      </p:ext>
    </p:extLst>
  </p:cSld>
  <p:clrMapOvr>
    <a:masterClrMapping/>
  </p:clrMapOvr>
  <p:transition>
    <p:pull dir="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anose="020B0609020204030204" pitchFamily="49" charset="0"/>
              </a:rPr>
              <a:t>ADR</a:t>
            </a:r>
            <a:r>
              <a:rPr lang="en-US" dirty="0"/>
              <a:t> Pseudo-instruction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72</a:t>
            </a:fld>
            <a:endParaRPr kumimoji="0" lang="en-US" dirty="0"/>
          </a:p>
        </p:txBody>
      </p:sp>
      <p:sp>
        <p:nvSpPr>
          <p:cNvPr id="4" name="Content Placeholder 3"/>
          <p:cNvSpPr>
            <a:spLocks noGrp="1"/>
          </p:cNvSpPr>
          <p:nvPr>
            <p:ph sz="quarter" idx="1"/>
          </p:nvPr>
        </p:nvSpPr>
        <p:spPr/>
        <p:txBody>
          <a:bodyPr/>
          <a:lstStyle/>
          <a:p>
            <a:r>
              <a:rPr lang="en-US" b="1" dirty="0">
                <a:latin typeface="Consolas" panose="020B0609020204030204" pitchFamily="49" charset="0"/>
              </a:rPr>
              <a:t>ADR</a:t>
            </a:r>
            <a:r>
              <a:rPr lang="en-US" dirty="0"/>
              <a:t>: loads a program-relative or register-relative address into a register</a:t>
            </a:r>
          </a:p>
        </p:txBody>
      </p:sp>
      <p:sp>
        <p:nvSpPr>
          <p:cNvPr id="5" name="Rectangle 4"/>
          <p:cNvSpPr/>
          <p:nvPr/>
        </p:nvSpPr>
        <p:spPr>
          <a:xfrm>
            <a:off x="3048000" y="3124200"/>
            <a:ext cx="5715000"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rPr>
              <a:t>start  MOV r0,#10      </a:t>
            </a:r>
            <a:r>
              <a:rPr lang="en-US" dirty="0">
                <a:solidFill>
                  <a:schemeClr val="bg1">
                    <a:lumMod val="50000"/>
                  </a:schemeClr>
                </a:solidFill>
                <a:latin typeface="Consolas" panose="020B0609020204030204" pitchFamily="49" charset="0"/>
              </a:rPr>
              <a:t>; 32-bit instruction</a:t>
            </a:r>
          </a:p>
          <a:p>
            <a:r>
              <a:rPr lang="en-US" dirty="0">
                <a:latin typeface="Consolas" panose="020B0609020204030204" pitchFamily="49" charset="0"/>
              </a:rPr>
              <a:t>       ADR r4,start    </a:t>
            </a:r>
            <a:r>
              <a:rPr lang="en-US" dirty="0">
                <a:solidFill>
                  <a:schemeClr val="bg1">
                    <a:lumMod val="50000"/>
                  </a:schemeClr>
                </a:solidFill>
                <a:latin typeface="Consolas" panose="020B0609020204030204" pitchFamily="49" charset="0"/>
              </a:rPr>
              <a:t>; 32-bit instruction</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 =&gt; </a:t>
            </a:r>
            <a:r>
              <a:rPr lang="en-US" dirty="0">
                <a:solidFill>
                  <a:srgbClr val="0041FF"/>
                </a:solidFill>
                <a:latin typeface="Consolas" panose="020B0609020204030204" pitchFamily="49" charset="0"/>
              </a:rPr>
              <a:t>SUB r4,pc,#0xc</a:t>
            </a:r>
          </a:p>
        </p:txBody>
      </p:sp>
    </p:spTree>
    <p:extLst>
      <p:ext uri="{BB962C8B-B14F-4D97-AF65-F5344CB8AC3E}">
        <p14:creationId xmlns:p14="http://schemas.microsoft.com/office/powerpoint/2010/main" val="3686948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Slide Number Placeholder 2"/>
          <p:cNvSpPr>
            <a:spLocks noGrp="1"/>
          </p:cNvSpPr>
          <p:nvPr>
            <p:ph type="sldNum" sz="quarter" idx="12"/>
          </p:nvPr>
        </p:nvSpPr>
        <p:spPr/>
        <p:txBody>
          <a:bodyPr/>
          <a:lstStyle/>
          <a:p>
            <a:fld id="{AEE14D4A-FE32-40AF-B06D-E9622816B101}" type="slidenum">
              <a:rPr lang="en-US" smtClean="0"/>
              <a:pPr/>
              <a:t>73</a:t>
            </a:fld>
            <a:endParaRPr lang="en-US"/>
          </a:p>
        </p:txBody>
      </p:sp>
      <p:sp>
        <p:nvSpPr>
          <p:cNvPr id="4" name="Content Placeholder 3"/>
          <p:cNvSpPr>
            <a:spLocks noGrp="1"/>
          </p:cNvSpPr>
          <p:nvPr>
            <p:ph sz="quarter" idx="1"/>
          </p:nvPr>
        </p:nvSpPr>
        <p:spPr/>
        <p:txBody>
          <a:bodyPr>
            <a:normAutofit/>
          </a:bodyPr>
          <a:lstStyle/>
          <a:p>
            <a:r>
              <a:rPr lang="en-US" sz="2000" dirty="0"/>
              <a:t>Memory address is always in terms of bytes.</a:t>
            </a:r>
          </a:p>
          <a:p>
            <a:r>
              <a:rPr lang="en-US" sz="2000" dirty="0"/>
              <a:t>How is data organized in memory?</a:t>
            </a:r>
          </a:p>
          <a:p>
            <a:endParaRPr lang="en-US" sz="2000" dirty="0"/>
          </a:p>
          <a:p>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r>
              <a:rPr lang="en-US" sz="2000" dirty="0"/>
              <a:t>How data is addressed?</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309" y="1942381"/>
            <a:ext cx="6445904" cy="2339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2861979696"/>
              </p:ext>
            </p:extLst>
          </p:nvPr>
        </p:nvGraphicFramePr>
        <p:xfrm>
          <a:off x="2237892" y="4616824"/>
          <a:ext cx="8161167" cy="1611640"/>
        </p:xfrm>
        <a:graphic>
          <a:graphicData uri="http://schemas.openxmlformats.org/drawingml/2006/table">
            <a:tbl>
              <a:tblPr firstRow="1" bandRow="1" bandCol="1">
                <a:tableStyleId>{5C22544A-7EE6-4342-B048-85BDC9FD1C3A}</a:tableStyleId>
              </a:tblPr>
              <a:tblGrid>
                <a:gridCol w="2807054">
                  <a:extLst>
                    <a:ext uri="{9D8B030D-6E8A-4147-A177-3AD203B41FA5}">
                      <a16:colId xmlns:a16="http://schemas.microsoft.com/office/drawing/2014/main" val="20000"/>
                    </a:ext>
                  </a:extLst>
                </a:gridCol>
                <a:gridCol w="2478756">
                  <a:extLst>
                    <a:ext uri="{9D8B030D-6E8A-4147-A177-3AD203B41FA5}">
                      <a16:colId xmlns:a16="http://schemas.microsoft.com/office/drawing/2014/main" val="20001"/>
                    </a:ext>
                  </a:extLst>
                </a:gridCol>
                <a:gridCol w="2875357">
                  <a:extLst>
                    <a:ext uri="{9D8B030D-6E8A-4147-A177-3AD203B41FA5}">
                      <a16:colId xmlns:a16="http://schemas.microsoft.com/office/drawing/2014/main" val="20002"/>
                    </a:ext>
                  </a:extLst>
                </a:gridCol>
              </a:tblGrid>
              <a:tr h="331480">
                <a:tc>
                  <a:txBody>
                    <a:bodyPr/>
                    <a:lstStyle/>
                    <a:p>
                      <a:pPr marL="0" marR="0" algn="l">
                        <a:spcBef>
                          <a:spcPts val="0"/>
                        </a:spcBef>
                        <a:spcAft>
                          <a:spcPts val="0"/>
                        </a:spcAft>
                      </a:pPr>
                      <a:r>
                        <a:rPr lang="en-US" sz="1800" dirty="0">
                          <a:effectLst/>
                        </a:rPr>
                        <a:t>Addressing Format</a:t>
                      </a:r>
                      <a:endParaRPr lang="en-US" sz="1800" dirty="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800">
                          <a:effectLst/>
                        </a:rPr>
                        <a:t>Example</a:t>
                      </a:r>
                      <a:endParaRPr lang="en-US" sz="180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800" dirty="0">
                          <a:effectLst/>
                        </a:rPr>
                        <a:t>Equivalent</a:t>
                      </a:r>
                      <a:endParaRPr lang="en-US" sz="18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l">
                        <a:spcBef>
                          <a:spcPts val="0"/>
                        </a:spcBef>
                        <a:spcAft>
                          <a:spcPts val="0"/>
                        </a:spcAft>
                      </a:pPr>
                      <a:r>
                        <a:rPr lang="en-US" sz="1800">
                          <a:effectLst/>
                        </a:rPr>
                        <a:t>Pre-index </a:t>
                      </a:r>
                      <a:endParaRPr lang="en-US" sz="180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1" dirty="0">
                          <a:solidFill>
                            <a:srgbClr val="FF0000"/>
                          </a:solidFill>
                          <a:effectLst/>
                          <a:latin typeface="Consolas" panose="020B0609020204030204" pitchFamily="49" charset="0"/>
                          <a:cs typeface="Consolas" panose="020B0609020204030204" pitchFamily="49" charset="0"/>
                        </a:rPr>
                        <a:t>LDR r1, [r0, #4]</a:t>
                      </a:r>
                      <a:endParaRPr lang="en-US" sz="1800" b="1"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dirty="0">
                          <a:effectLst/>
                          <a:latin typeface="Consolas" panose="020B0609020204030204" pitchFamily="49" charset="0"/>
                          <a:cs typeface="Consolas" panose="020B0609020204030204" pitchFamily="49" charset="0"/>
                        </a:rPr>
                        <a:t>r1 </a:t>
                      </a:r>
                      <a:r>
                        <a:rPr lang="en-US" sz="1400" dirty="0">
                          <a:effectLst/>
                          <a:latin typeface="Consolas" panose="020B0609020204030204" pitchFamily="49" charset="0"/>
                          <a:cs typeface="Consolas" panose="020B0609020204030204" pitchFamily="49" charset="0"/>
                          <a:sym typeface="Symbol"/>
                        </a:rPr>
                        <a:t></a:t>
                      </a:r>
                      <a:r>
                        <a:rPr lang="en-US" sz="1400" dirty="0">
                          <a:effectLst/>
                          <a:latin typeface="Consolas" panose="020B0609020204030204" pitchFamily="49" charset="0"/>
                          <a:cs typeface="Consolas" panose="020B0609020204030204" pitchFamily="49" charset="0"/>
                        </a:rPr>
                        <a:t> memory[r0 + 4], </a:t>
                      </a:r>
                      <a:endParaRPr lang="en-US" sz="1800" dirty="0">
                        <a:effectLst/>
                        <a:latin typeface="Consolas" panose="020B0609020204030204" pitchFamily="49" charset="0"/>
                        <a:cs typeface="Consolas" panose="020B0609020204030204" pitchFamily="49" charset="0"/>
                      </a:endParaRPr>
                    </a:p>
                    <a:p>
                      <a:pPr marL="0" marR="0" algn="l">
                        <a:spcBef>
                          <a:spcPts val="0"/>
                        </a:spcBef>
                        <a:spcAft>
                          <a:spcPts val="0"/>
                        </a:spcAft>
                      </a:pPr>
                      <a:r>
                        <a:rPr lang="en-US" sz="1400" dirty="0">
                          <a:effectLst/>
                          <a:latin typeface="Consolas" panose="020B0609020204030204" pitchFamily="49" charset="0"/>
                          <a:cs typeface="Consolas" panose="020B0609020204030204" pitchFamily="49" charset="0"/>
                        </a:rPr>
                        <a:t>r0 is unchanged</a:t>
                      </a:r>
                      <a:endParaRPr lang="en-US" sz="18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0">
                <a:tc>
                  <a:txBody>
                    <a:bodyPr/>
                    <a:lstStyle/>
                    <a:p>
                      <a:pPr marL="0" marR="0" algn="l">
                        <a:spcBef>
                          <a:spcPts val="0"/>
                        </a:spcBef>
                        <a:spcAft>
                          <a:spcPts val="0"/>
                        </a:spcAft>
                      </a:pPr>
                      <a:r>
                        <a:rPr lang="en-US" sz="1800">
                          <a:effectLst/>
                        </a:rPr>
                        <a:t>Pre-index with update</a:t>
                      </a:r>
                      <a:endParaRPr lang="en-US" sz="1800">
                        <a:effectLst/>
                        <a:latin typeface="Palatino Linotype"/>
                        <a:ea typeface="宋体"/>
                        <a:cs typeface="Times New Roman"/>
                      </a:endParaRPr>
                    </a:p>
                  </a:txBody>
                  <a:tcPr marL="68580" marR="68580" marT="0" marB="0" anchor="ctr">
                    <a:solidFill>
                      <a:schemeClr val="bg1">
                        <a:lumMod val="85000"/>
                      </a:schemeClr>
                    </a:solidFill>
                  </a:tcPr>
                </a:tc>
                <a:tc>
                  <a:txBody>
                    <a:bodyPr/>
                    <a:lstStyle/>
                    <a:p>
                      <a:pPr marL="0" marR="0" algn="l">
                        <a:spcBef>
                          <a:spcPts val="0"/>
                        </a:spcBef>
                        <a:spcAft>
                          <a:spcPts val="0"/>
                        </a:spcAft>
                      </a:pPr>
                      <a:r>
                        <a:rPr lang="en-US" sz="1400" b="1" dirty="0">
                          <a:solidFill>
                            <a:srgbClr val="FF0000"/>
                          </a:solidFill>
                          <a:effectLst/>
                          <a:latin typeface="Consolas" panose="020B0609020204030204" pitchFamily="49" charset="0"/>
                          <a:cs typeface="Consolas" panose="020B0609020204030204" pitchFamily="49" charset="0"/>
                        </a:rPr>
                        <a:t>LDR r1, [r0, #4]!</a:t>
                      </a:r>
                      <a:endParaRPr lang="en-US" sz="1800" b="1"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bg1">
                        <a:lumMod val="85000"/>
                      </a:schemeClr>
                    </a:solidFill>
                  </a:tcPr>
                </a:tc>
                <a:tc>
                  <a:txBody>
                    <a:bodyPr/>
                    <a:lstStyle/>
                    <a:p>
                      <a:pPr marL="0" marR="0" algn="l">
                        <a:spcBef>
                          <a:spcPts val="0"/>
                        </a:spcBef>
                        <a:spcAft>
                          <a:spcPts val="0"/>
                        </a:spcAft>
                      </a:pPr>
                      <a:r>
                        <a:rPr lang="en-US" sz="1400" dirty="0">
                          <a:effectLst/>
                          <a:latin typeface="Consolas" panose="020B0609020204030204" pitchFamily="49" charset="0"/>
                          <a:cs typeface="Consolas" panose="020B0609020204030204" pitchFamily="49" charset="0"/>
                        </a:rPr>
                        <a:t>r1 </a:t>
                      </a:r>
                      <a:r>
                        <a:rPr lang="en-US" sz="1400" dirty="0">
                          <a:effectLst/>
                          <a:latin typeface="Consolas" panose="020B0609020204030204" pitchFamily="49" charset="0"/>
                          <a:cs typeface="Consolas" panose="020B0609020204030204" pitchFamily="49" charset="0"/>
                          <a:sym typeface="Symbol"/>
                        </a:rPr>
                        <a:t></a:t>
                      </a:r>
                      <a:r>
                        <a:rPr lang="en-US" sz="1400" dirty="0">
                          <a:effectLst/>
                          <a:latin typeface="Consolas" panose="020B0609020204030204" pitchFamily="49" charset="0"/>
                          <a:cs typeface="Consolas" panose="020B0609020204030204" pitchFamily="49" charset="0"/>
                        </a:rPr>
                        <a:t> memory[r0 + 4]</a:t>
                      </a:r>
                      <a:endParaRPr lang="en-US" sz="1800" dirty="0">
                        <a:effectLst/>
                        <a:latin typeface="Consolas" panose="020B0609020204030204" pitchFamily="49" charset="0"/>
                        <a:cs typeface="Consolas" panose="020B0609020204030204" pitchFamily="49" charset="0"/>
                      </a:endParaRPr>
                    </a:p>
                    <a:p>
                      <a:pPr marL="0" marR="0" algn="l">
                        <a:spcBef>
                          <a:spcPts val="0"/>
                        </a:spcBef>
                        <a:spcAft>
                          <a:spcPts val="0"/>
                        </a:spcAft>
                      </a:pPr>
                      <a:r>
                        <a:rPr lang="en-US" sz="1400" dirty="0">
                          <a:effectLst/>
                          <a:latin typeface="Consolas" panose="020B0609020204030204" pitchFamily="49" charset="0"/>
                          <a:cs typeface="Consolas" panose="020B0609020204030204" pitchFamily="49" charset="0"/>
                        </a:rPr>
                        <a:t>r0 </a:t>
                      </a:r>
                      <a:r>
                        <a:rPr lang="en-US" sz="1400" dirty="0">
                          <a:effectLst/>
                          <a:latin typeface="Consolas" panose="020B0609020204030204" pitchFamily="49" charset="0"/>
                          <a:cs typeface="Consolas" panose="020B0609020204030204" pitchFamily="49" charset="0"/>
                          <a:sym typeface="Symbol"/>
                        </a:rPr>
                        <a:t></a:t>
                      </a:r>
                      <a:r>
                        <a:rPr lang="en-US" sz="1400" dirty="0">
                          <a:effectLst/>
                          <a:latin typeface="Consolas" panose="020B0609020204030204" pitchFamily="49" charset="0"/>
                          <a:cs typeface="Consolas" panose="020B0609020204030204" pitchFamily="49" charset="0"/>
                        </a:rPr>
                        <a:t> r0 + 4</a:t>
                      </a:r>
                      <a:endParaRPr lang="en-US" sz="1800" dirty="0">
                        <a:effectLst/>
                        <a:latin typeface="Consolas" panose="020B0609020204030204" pitchFamily="49" charset="0"/>
                        <a:ea typeface="宋体"/>
                        <a:cs typeface="Consolas" panose="020B0609020204030204" pitchFamily="49" charset="0"/>
                      </a:endParaRPr>
                    </a:p>
                  </a:txBody>
                  <a:tcPr marL="68580" marR="68580" marT="0" marB="0" anchor="ctr">
                    <a:solidFill>
                      <a:schemeClr val="bg1">
                        <a:lumMod val="85000"/>
                      </a:schemeClr>
                    </a:solidFill>
                  </a:tcPr>
                </a:tc>
                <a:extLst>
                  <a:ext uri="{0D108BD9-81ED-4DB2-BD59-A6C34878D82A}">
                    <a16:rowId xmlns:a16="http://schemas.microsoft.com/office/drawing/2014/main" val="10002"/>
                  </a:ext>
                </a:extLst>
              </a:tr>
              <a:tr h="0">
                <a:tc>
                  <a:txBody>
                    <a:bodyPr/>
                    <a:lstStyle/>
                    <a:p>
                      <a:pPr marL="0" marR="0" algn="l">
                        <a:spcBef>
                          <a:spcPts val="0"/>
                        </a:spcBef>
                        <a:spcAft>
                          <a:spcPts val="0"/>
                        </a:spcAft>
                      </a:pPr>
                      <a:r>
                        <a:rPr lang="en-US" sz="1800">
                          <a:effectLst/>
                        </a:rPr>
                        <a:t>Post-Index</a:t>
                      </a:r>
                      <a:endParaRPr lang="en-US" sz="180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1" dirty="0">
                          <a:solidFill>
                            <a:srgbClr val="FF0000"/>
                          </a:solidFill>
                          <a:effectLst/>
                          <a:latin typeface="Consolas" panose="020B0609020204030204" pitchFamily="49" charset="0"/>
                          <a:cs typeface="Consolas" panose="020B0609020204030204" pitchFamily="49" charset="0"/>
                        </a:rPr>
                        <a:t>LDR r1, [r0], #4</a:t>
                      </a:r>
                      <a:endParaRPr lang="en-US" sz="1800" b="1"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dirty="0">
                          <a:effectLst/>
                          <a:latin typeface="Consolas" panose="020B0609020204030204" pitchFamily="49" charset="0"/>
                          <a:cs typeface="Consolas" panose="020B0609020204030204" pitchFamily="49" charset="0"/>
                        </a:rPr>
                        <a:t>r1 </a:t>
                      </a:r>
                      <a:r>
                        <a:rPr lang="en-US" sz="1400" dirty="0">
                          <a:effectLst/>
                          <a:latin typeface="Consolas" panose="020B0609020204030204" pitchFamily="49" charset="0"/>
                          <a:cs typeface="Consolas" panose="020B0609020204030204" pitchFamily="49" charset="0"/>
                          <a:sym typeface="Symbol"/>
                        </a:rPr>
                        <a:t></a:t>
                      </a:r>
                      <a:r>
                        <a:rPr lang="en-US" sz="1400" dirty="0">
                          <a:effectLst/>
                          <a:latin typeface="Consolas" panose="020B0609020204030204" pitchFamily="49" charset="0"/>
                          <a:cs typeface="Consolas" panose="020B0609020204030204" pitchFamily="49" charset="0"/>
                        </a:rPr>
                        <a:t> memory[r0]</a:t>
                      </a:r>
                      <a:endParaRPr lang="en-US" sz="1800" dirty="0">
                        <a:effectLst/>
                        <a:latin typeface="Consolas" panose="020B0609020204030204" pitchFamily="49" charset="0"/>
                        <a:cs typeface="Consolas" panose="020B0609020204030204" pitchFamily="49" charset="0"/>
                      </a:endParaRPr>
                    </a:p>
                    <a:p>
                      <a:pPr marL="0" marR="0" algn="l">
                        <a:spcBef>
                          <a:spcPts val="0"/>
                        </a:spcBef>
                        <a:spcAft>
                          <a:spcPts val="0"/>
                        </a:spcAft>
                      </a:pPr>
                      <a:r>
                        <a:rPr lang="en-US" sz="1400" dirty="0">
                          <a:effectLst/>
                          <a:latin typeface="Consolas" panose="020B0609020204030204" pitchFamily="49" charset="0"/>
                          <a:cs typeface="Consolas" panose="020B0609020204030204" pitchFamily="49" charset="0"/>
                        </a:rPr>
                        <a:t>r0 </a:t>
                      </a:r>
                      <a:r>
                        <a:rPr lang="en-US" sz="1400" dirty="0">
                          <a:effectLst/>
                          <a:latin typeface="Consolas" panose="020B0609020204030204" pitchFamily="49" charset="0"/>
                          <a:cs typeface="Consolas" panose="020B0609020204030204" pitchFamily="49" charset="0"/>
                          <a:sym typeface="Symbol"/>
                        </a:rPr>
                        <a:t></a:t>
                      </a:r>
                      <a:r>
                        <a:rPr lang="en-US" sz="1400" dirty="0">
                          <a:effectLst/>
                          <a:latin typeface="Consolas" panose="020B0609020204030204" pitchFamily="49" charset="0"/>
                          <a:cs typeface="Consolas" panose="020B0609020204030204" pitchFamily="49" charset="0"/>
                        </a:rPr>
                        <a:t> r0 + 4</a:t>
                      </a:r>
                      <a:endParaRPr lang="en-US" sz="18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83046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View of Memory</a:t>
            </a:r>
          </a:p>
        </p:txBody>
      </p:sp>
      <p:sp>
        <p:nvSpPr>
          <p:cNvPr id="3" name="Content Placeholder 2"/>
          <p:cNvSpPr>
            <a:spLocks noGrp="1"/>
          </p:cNvSpPr>
          <p:nvPr>
            <p:ph sz="quarter" idx="1"/>
          </p:nvPr>
        </p:nvSpPr>
        <p:spPr>
          <a:xfrm>
            <a:off x="609600" y="1219200"/>
            <a:ext cx="6824745" cy="4937760"/>
          </a:xfrm>
        </p:spPr>
        <p:txBody>
          <a:bodyPr>
            <a:normAutofit/>
          </a:bodyPr>
          <a:lstStyle/>
          <a:p>
            <a:r>
              <a:rPr lang="en-US" sz="2000" dirty="0"/>
              <a:t>Halfwords</a:t>
            </a:r>
          </a:p>
          <a:p>
            <a:pPr lvl="1"/>
            <a:r>
              <a:rPr lang="en-US" sz="2000" b="1" dirty="0">
                <a:latin typeface="Consolas" panose="020B0609020204030204" pitchFamily="49" charset="0"/>
                <a:cs typeface="Consolas" panose="020B0609020204030204" pitchFamily="49" charset="0"/>
              </a:rPr>
              <a:t>16</a:t>
            </a:r>
            <a:r>
              <a:rPr lang="en-US" sz="2000" dirty="0"/>
              <a:t> bits = </a:t>
            </a:r>
            <a:r>
              <a:rPr lang="en-US" sz="2000" b="1" dirty="0"/>
              <a:t>2</a:t>
            </a:r>
            <a:r>
              <a:rPr lang="en-US" sz="2000" dirty="0"/>
              <a:t> bytes = </a:t>
            </a:r>
            <a:r>
              <a:rPr lang="en-US" sz="2000" b="1" dirty="0">
                <a:latin typeface="Consolas" panose="020B0609020204030204" pitchFamily="49" charset="0"/>
                <a:cs typeface="Consolas" panose="020B0609020204030204" pitchFamily="49" charset="0"/>
              </a:rPr>
              <a:t>1</a:t>
            </a:r>
            <a:r>
              <a:rPr lang="en-US" sz="2000" dirty="0"/>
              <a:t> </a:t>
            </a:r>
            <a:r>
              <a:rPr lang="en-US" sz="2000" dirty="0" err="1">
                <a:solidFill>
                  <a:srgbClr val="1F497D"/>
                </a:solidFill>
              </a:rPr>
              <a:t>halfword</a:t>
            </a:r>
            <a:endParaRPr lang="en-US" sz="2000" dirty="0">
              <a:solidFill>
                <a:srgbClr val="1F497D"/>
              </a:solidFill>
            </a:endParaRPr>
          </a:p>
          <a:p>
            <a:pPr lvl="1"/>
            <a:r>
              <a:rPr lang="en-US" sz="2000" dirty="0"/>
              <a:t>The right diagram has four halfwords at addresses of:</a:t>
            </a:r>
          </a:p>
          <a:p>
            <a:pPr lvl="2"/>
            <a:r>
              <a:rPr lang="en-US" sz="1600" dirty="0" err="1">
                <a:latin typeface="Consolas" panose="020B0609020204030204" pitchFamily="49" charset="0"/>
                <a:cs typeface="Consolas" panose="020B0609020204030204" pitchFamily="49" charset="0"/>
              </a:rPr>
              <a:t>0x20000000</a:t>
            </a:r>
            <a:endParaRPr lang="en-US" sz="1600" dirty="0">
              <a:latin typeface="Consolas" panose="020B0609020204030204" pitchFamily="49" charset="0"/>
              <a:cs typeface="Consolas" panose="020B0609020204030204" pitchFamily="49" charset="0"/>
            </a:endParaRPr>
          </a:p>
          <a:p>
            <a:pPr lvl="2"/>
            <a:r>
              <a:rPr lang="en-US" sz="1600" dirty="0" err="1">
                <a:latin typeface="Consolas" panose="020B0609020204030204" pitchFamily="49" charset="0"/>
                <a:cs typeface="Consolas" panose="020B0609020204030204" pitchFamily="49" charset="0"/>
              </a:rPr>
              <a:t>0x20000002</a:t>
            </a:r>
            <a:endParaRPr lang="en-US" sz="1600" dirty="0">
              <a:latin typeface="Consolas" panose="020B0609020204030204" pitchFamily="49" charset="0"/>
              <a:cs typeface="Consolas" panose="020B0609020204030204" pitchFamily="49" charset="0"/>
            </a:endParaRPr>
          </a:p>
          <a:p>
            <a:pPr lvl="2"/>
            <a:r>
              <a:rPr lang="en-US" sz="1600" dirty="0" err="1">
                <a:latin typeface="Consolas" panose="020B0609020204030204" pitchFamily="49" charset="0"/>
                <a:cs typeface="Consolas" panose="020B0609020204030204" pitchFamily="49" charset="0"/>
              </a:rPr>
              <a:t>0x20000004</a:t>
            </a:r>
            <a:endParaRPr lang="en-US" sz="1600" dirty="0">
              <a:latin typeface="Consolas" panose="020B0609020204030204" pitchFamily="49" charset="0"/>
              <a:cs typeface="Consolas" panose="020B0609020204030204" pitchFamily="49" charset="0"/>
            </a:endParaRPr>
          </a:p>
          <a:p>
            <a:pPr lvl="2"/>
            <a:r>
              <a:rPr lang="en-US" sz="1600" dirty="0" err="1">
                <a:latin typeface="Consolas" panose="020B0609020204030204" pitchFamily="49" charset="0"/>
                <a:cs typeface="Consolas" panose="020B0609020204030204" pitchFamily="49" charset="0"/>
              </a:rPr>
              <a:t>0x20000006</a:t>
            </a:r>
            <a:endParaRPr lang="en-US" sz="1600" dirty="0">
              <a:latin typeface="Consolas" panose="020B0609020204030204" pitchFamily="49" charset="0"/>
              <a:cs typeface="Consolas" panose="020B0609020204030204" pitchFamily="49" charset="0"/>
            </a:endParaRPr>
          </a:p>
          <a:p>
            <a:pPr marL="274320" lvl="1" indent="0">
              <a:buNone/>
            </a:pPr>
            <a:endParaRPr lang="en-US" sz="2000" dirty="0"/>
          </a:p>
          <a:p>
            <a:pPr lvl="1"/>
            <a:endParaRPr lang="en-US" sz="2000" b="1" dirty="0">
              <a:solidFill>
                <a:schemeClr val="accent2"/>
              </a:solidFill>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8</a:t>
            </a:fld>
            <a:endParaRPr kumimoji="0" lang="en-US" dirty="0"/>
          </a:p>
        </p:txBody>
      </p:sp>
      <p:grpSp>
        <p:nvGrpSpPr>
          <p:cNvPr id="43" name="Group 42"/>
          <p:cNvGrpSpPr/>
          <p:nvPr/>
        </p:nvGrpSpPr>
        <p:grpSpPr>
          <a:xfrm>
            <a:off x="7467600" y="1307069"/>
            <a:ext cx="2690286" cy="4803577"/>
            <a:chOff x="5943600" y="1307068"/>
            <a:chExt cx="2690286" cy="4803577"/>
          </a:xfrm>
        </p:grpSpPr>
        <p:sp>
          <p:nvSpPr>
            <p:cNvPr id="5" name="Rectangle 4"/>
            <p:cNvSpPr/>
            <p:nvPr/>
          </p:nvSpPr>
          <p:spPr>
            <a:xfrm>
              <a:off x="7342456" y="26903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01110010</a:t>
              </a:r>
              <a:endParaRPr lang="pl-PL" dirty="0">
                <a:latin typeface="Consolas" panose="020B0609020204030204" pitchFamily="49" charset="0"/>
                <a:cs typeface="Consolas" panose="020B0609020204030204" pitchFamily="49" charset="0"/>
              </a:endParaRPr>
            </a:p>
          </p:txBody>
        </p:sp>
        <p:sp>
          <p:nvSpPr>
            <p:cNvPr id="6" name="Rectangle 5"/>
            <p:cNvSpPr/>
            <p:nvPr/>
          </p:nvSpPr>
          <p:spPr>
            <a:xfrm>
              <a:off x="7344136" y="30592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00100101</a:t>
              </a:r>
              <a:endParaRPr lang="pl-PL" dirty="0">
                <a:latin typeface="Consolas" panose="020B0609020204030204" pitchFamily="49" charset="0"/>
                <a:cs typeface="Consolas" panose="020B0609020204030204" pitchFamily="49" charset="0"/>
              </a:endParaRPr>
            </a:p>
          </p:txBody>
        </p:sp>
        <p:sp>
          <p:nvSpPr>
            <p:cNvPr id="7" name="Rectangle 6"/>
            <p:cNvSpPr/>
            <p:nvPr/>
          </p:nvSpPr>
          <p:spPr>
            <a:xfrm>
              <a:off x="7343951" y="34269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11100010</a:t>
              </a:r>
              <a:endParaRPr lang="pl-PL" dirty="0">
                <a:latin typeface="Consolas" panose="020B0609020204030204" pitchFamily="49" charset="0"/>
                <a:cs typeface="Consolas" panose="020B0609020204030204" pitchFamily="49" charset="0"/>
              </a:endParaRPr>
            </a:p>
          </p:txBody>
        </p:sp>
        <p:sp>
          <p:nvSpPr>
            <p:cNvPr id="8" name="Rectangle 7"/>
            <p:cNvSpPr/>
            <p:nvPr/>
          </p:nvSpPr>
          <p:spPr>
            <a:xfrm>
              <a:off x="7342456" y="37958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solidFill>
                    <a:srgbClr val="000000"/>
                  </a:solidFill>
                  <a:latin typeface="Consolas" panose="020B0609020204030204" pitchFamily="49" charset="0"/>
                  <a:cs typeface="Consolas" panose="020B0609020204030204" pitchFamily="49" charset="0"/>
                </a:rPr>
                <a:t>10000100</a:t>
              </a:r>
              <a:endParaRPr lang="pl-PL" dirty="0">
                <a:solidFill>
                  <a:srgbClr val="000000"/>
                </a:solidFill>
                <a:latin typeface="Consolas" panose="020B0609020204030204" pitchFamily="49" charset="0"/>
                <a:cs typeface="Consolas" panose="020B0609020204030204" pitchFamily="49" charset="0"/>
              </a:endParaRPr>
            </a:p>
          </p:txBody>
        </p:sp>
        <p:sp>
          <p:nvSpPr>
            <p:cNvPr id="9" name="Rectangle 8"/>
            <p:cNvSpPr/>
            <p:nvPr/>
          </p:nvSpPr>
          <p:spPr>
            <a:xfrm>
              <a:off x="7342806" y="41635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01100001</a:t>
              </a:r>
              <a:endParaRPr lang="pl-PL" dirty="0">
                <a:latin typeface="Consolas" panose="020B0609020204030204" pitchFamily="49" charset="0"/>
                <a:cs typeface="Consolas" panose="020B0609020204030204" pitchFamily="49" charset="0"/>
              </a:endParaRPr>
            </a:p>
          </p:txBody>
        </p:sp>
        <p:sp>
          <p:nvSpPr>
            <p:cNvPr id="10" name="Rectangle 9"/>
            <p:cNvSpPr/>
            <p:nvPr/>
          </p:nvSpPr>
          <p:spPr>
            <a:xfrm>
              <a:off x="7344486" y="45324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10001111</a:t>
              </a:r>
              <a:endParaRPr lang="pl-PL" dirty="0">
                <a:latin typeface="Consolas" panose="020B0609020204030204" pitchFamily="49" charset="0"/>
                <a:cs typeface="Consolas" panose="020B0609020204030204" pitchFamily="49" charset="0"/>
              </a:endParaRPr>
            </a:p>
          </p:txBody>
        </p:sp>
        <p:sp>
          <p:nvSpPr>
            <p:cNvPr id="11" name="Rectangle 10"/>
            <p:cNvSpPr/>
            <p:nvPr/>
          </p:nvSpPr>
          <p:spPr>
            <a:xfrm>
              <a:off x="7344301" y="49001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00010010</a:t>
              </a:r>
              <a:endParaRPr lang="pl-PL" dirty="0">
                <a:latin typeface="Consolas" panose="020B0609020204030204" pitchFamily="49" charset="0"/>
                <a:cs typeface="Consolas" panose="020B0609020204030204" pitchFamily="49" charset="0"/>
              </a:endParaRPr>
            </a:p>
          </p:txBody>
        </p:sp>
        <p:sp>
          <p:nvSpPr>
            <p:cNvPr id="12" name="Rectangle 11"/>
            <p:cNvSpPr/>
            <p:nvPr/>
          </p:nvSpPr>
          <p:spPr>
            <a:xfrm>
              <a:off x="7342806" y="52690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10010100</a:t>
              </a:r>
              <a:endParaRPr lang="pl-PL" dirty="0">
                <a:latin typeface="Consolas" panose="020B0609020204030204" pitchFamily="49" charset="0"/>
                <a:cs typeface="Consolas" panose="020B0609020204030204" pitchFamily="49" charset="0"/>
              </a:endParaRPr>
            </a:p>
          </p:txBody>
        </p:sp>
        <p:cxnSp>
          <p:nvCxnSpPr>
            <p:cNvPr id="14" name="Straight Connector 13"/>
            <p:cNvCxnSpPr>
              <a:stCxn id="31" idx="0"/>
              <a:endCxn id="5" idx="1"/>
            </p:cNvCxnSpPr>
            <p:nvPr/>
          </p:nvCxnSpPr>
          <p:spPr>
            <a:xfrm>
              <a:off x="7342456" y="2434633"/>
              <a:ext cx="0" cy="409592"/>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31" idx="3"/>
              <a:endCxn id="5" idx="3"/>
            </p:cNvCxnSpPr>
            <p:nvPr/>
          </p:nvCxnSpPr>
          <p:spPr>
            <a:xfrm>
              <a:off x="8628331" y="2225175"/>
              <a:ext cx="3525" cy="619050"/>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2" idx="1"/>
              <a:endCxn id="34" idx="0"/>
            </p:cNvCxnSpPr>
            <p:nvPr/>
          </p:nvCxnSpPr>
          <p:spPr>
            <a:xfrm flipH="1">
              <a:off x="7342456" y="5422911"/>
              <a:ext cx="350" cy="604790"/>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2" idx="3"/>
              <a:endCxn id="34" idx="3"/>
            </p:cNvCxnSpPr>
            <p:nvPr/>
          </p:nvCxnSpPr>
          <p:spPr>
            <a:xfrm flipH="1">
              <a:off x="8628331" y="5422911"/>
              <a:ext cx="3875" cy="395332"/>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1" name="Freeform 30"/>
            <p:cNvSpPr/>
            <p:nvPr/>
          </p:nvSpPr>
          <p:spPr>
            <a:xfrm>
              <a:off x="7342456" y="2221468"/>
              <a:ext cx="1285875" cy="213783"/>
            </a:xfrm>
            <a:custGeom>
              <a:avLst/>
              <a:gdLst>
                <a:gd name="connsiteX0" fmla="*/ 0 w 1285875"/>
                <a:gd name="connsiteY0" fmla="*/ 365125 h 366183"/>
                <a:gd name="connsiteX1" fmla="*/ 428625 w 1285875"/>
                <a:gd name="connsiteY1" fmla="*/ 0 h 366183"/>
                <a:gd name="connsiteX2" fmla="*/ 885825 w 1285875"/>
                <a:gd name="connsiteY2" fmla="*/ 365125 h 366183"/>
                <a:gd name="connsiteX3" fmla="*/ 1285875 w 1285875"/>
                <a:gd name="connsiteY3" fmla="*/ 6350 h 366183"/>
              </a:gdLst>
              <a:ahLst/>
              <a:cxnLst>
                <a:cxn ang="0">
                  <a:pos x="connsiteX0" y="connsiteY0"/>
                </a:cxn>
                <a:cxn ang="0">
                  <a:pos x="connsiteX1" y="connsiteY1"/>
                </a:cxn>
                <a:cxn ang="0">
                  <a:pos x="connsiteX2" y="connsiteY2"/>
                </a:cxn>
                <a:cxn ang="0">
                  <a:pos x="connsiteX3" y="connsiteY3"/>
                </a:cxn>
              </a:cxnLst>
              <a:rect l="l" t="t" r="r" b="b"/>
              <a:pathLst>
                <a:path w="1285875" h="366183">
                  <a:moveTo>
                    <a:pt x="0" y="365125"/>
                  </a:moveTo>
                  <a:cubicBezTo>
                    <a:pt x="140494" y="182562"/>
                    <a:pt x="280988" y="0"/>
                    <a:pt x="428625" y="0"/>
                  </a:cubicBezTo>
                  <a:cubicBezTo>
                    <a:pt x="576262" y="0"/>
                    <a:pt x="742950" y="364067"/>
                    <a:pt x="885825" y="365125"/>
                  </a:cubicBezTo>
                  <a:cubicBezTo>
                    <a:pt x="1028700" y="366183"/>
                    <a:pt x="1233488" y="58737"/>
                    <a:pt x="1285875" y="6350"/>
                  </a:cubicBezTo>
                </a:path>
              </a:pathLst>
            </a:cu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34" name="Freeform 33"/>
            <p:cNvSpPr/>
            <p:nvPr/>
          </p:nvSpPr>
          <p:spPr>
            <a:xfrm>
              <a:off x="7342456" y="5814536"/>
              <a:ext cx="1285875" cy="213783"/>
            </a:xfrm>
            <a:custGeom>
              <a:avLst/>
              <a:gdLst>
                <a:gd name="connsiteX0" fmla="*/ 0 w 1285875"/>
                <a:gd name="connsiteY0" fmla="*/ 365125 h 366183"/>
                <a:gd name="connsiteX1" fmla="*/ 428625 w 1285875"/>
                <a:gd name="connsiteY1" fmla="*/ 0 h 366183"/>
                <a:gd name="connsiteX2" fmla="*/ 885825 w 1285875"/>
                <a:gd name="connsiteY2" fmla="*/ 365125 h 366183"/>
                <a:gd name="connsiteX3" fmla="*/ 1285875 w 1285875"/>
                <a:gd name="connsiteY3" fmla="*/ 6350 h 366183"/>
              </a:gdLst>
              <a:ahLst/>
              <a:cxnLst>
                <a:cxn ang="0">
                  <a:pos x="connsiteX0" y="connsiteY0"/>
                </a:cxn>
                <a:cxn ang="0">
                  <a:pos x="connsiteX1" y="connsiteY1"/>
                </a:cxn>
                <a:cxn ang="0">
                  <a:pos x="connsiteX2" y="connsiteY2"/>
                </a:cxn>
                <a:cxn ang="0">
                  <a:pos x="connsiteX3" y="connsiteY3"/>
                </a:cxn>
              </a:cxnLst>
              <a:rect l="l" t="t" r="r" b="b"/>
              <a:pathLst>
                <a:path w="1285875" h="366183">
                  <a:moveTo>
                    <a:pt x="0" y="365125"/>
                  </a:moveTo>
                  <a:cubicBezTo>
                    <a:pt x="140494" y="182562"/>
                    <a:pt x="280988" y="0"/>
                    <a:pt x="428625" y="0"/>
                  </a:cubicBezTo>
                  <a:cubicBezTo>
                    <a:pt x="576262" y="0"/>
                    <a:pt x="742950" y="364067"/>
                    <a:pt x="885825" y="365125"/>
                  </a:cubicBezTo>
                  <a:cubicBezTo>
                    <a:pt x="1028700" y="366183"/>
                    <a:pt x="1233488" y="58737"/>
                    <a:pt x="1285875" y="6350"/>
                  </a:cubicBezTo>
                </a:path>
              </a:pathLst>
            </a:cu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41" name="TextBox 40"/>
            <p:cNvSpPr txBox="1"/>
            <p:nvPr/>
          </p:nvSpPr>
          <p:spPr>
            <a:xfrm>
              <a:off x="5943600" y="5802868"/>
              <a:ext cx="1277914" cy="307777"/>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Low Address</a:t>
              </a:r>
            </a:p>
          </p:txBody>
        </p:sp>
        <p:sp>
          <p:nvSpPr>
            <p:cNvPr id="42" name="TextBox 41"/>
            <p:cNvSpPr txBox="1"/>
            <p:nvPr/>
          </p:nvSpPr>
          <p:spPr>
            <a:xfrm>
              <a:off x="5943600" y="2145268"/>
              <a:ext cx="1377300" cy="307777"/>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High Address</a:t>
              </a:r>
            </a:p>
          </p:txBody>
        </p:sp>
        <p:sp>
          <p:nvSpPr>
            <p:cNvPr id="45" name="Rectangle 44"/>
            <p:cNvSpPr/>
            <p:nvPr/>
          </p:nvSpPr>
          <p:spPr>
            <a:xfrm>
              <a:off x="5943600" y="26903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0x20000007</a:t>
              </a:r>
              <a:endParaRPr lang="pl-PL" dirty="0">
                <a:latin typeface="Consolas" panose="020B0609020204030204" pitchFamily="49" charset="0"/>
                <a:cs typeface="Consolas" panose="020B0609020204030204" pitchFamily="49" charset="0"/>
              </a:endParaRPr>
            </a:p>
          </p:txBody>
        </p:sp>
        <p:sp>
          <p:nvSpPr>
            <p:cNvPr id="46" name="Rectangle 45"/>
            <p:cNvSpPr/>
            <p:nvPr/>
          </p:nvSpPr>
          <p:spPr>
            <a:xfrm>
              <a:off x="5945280" y="30592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solidFill>
                    <a:srgbClr val="C00000"/>
                  </a:solidFill>
                  <a:latin typeface="Consolas" panose="020B0609020204030204" pitchFamily="49" charset="0"/>
                  <a:cs typeface="Consolas" panose="020B0609020204030204" pitchFamily="49" charset="0"/>
                </a:rPr>
                <a:t>0x20000006</a:t>
              </a:r>
              <a:endParaRPr lang="pl-PL" dirty="0">
                <a:solidFill>
                  <a:srgbClr val="C00000"/>
                </a:solidFill>
                <a:latin typeface="Consolas" panose="020B0609020204030204" pitchFamily="49" charset="0"/>
                <a:cs typeface="Consolas" panose="020B0609020204030204" pitchFamily="49" charset="0"/>
              </a:endParaRPr>
            </a:p>
          </p:txBody>
        </p:sp>
        <p:sp>
          <p:nvSpPr>
            <p:cNvPr id="47" name="Rectangle 46"/>
            <p:cNvSpPr/>
            <p:nvPr/>
          </p:nvSpPr>
          <p:spPr>
            <a:xfrm>
              <a:off x="5945095" y="34269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0x20000005</a:t>
              </a:r>
              <a:endParaRPr lang="pl-PL" dirty="0">
                <a:latin typeface="Consolas" panose="020B0609020204030204" pitchFamily="49" charset="0"/>
                <a:cs typeface="Consolas" panose="020B0609020204030204" pitchFamily="49" charset="0"/>
              </a:endParaRPr>
            </a:p>
          </p:txBody>
        </p:sp>
        <p:sp>
          <p:nvSpPr>
            <p:cNvPr id="48" name="Rectangle 47"/>
            <p:cNvSpPr/>
            <p:nvPr/>
          </p:nvSpPr>
          <p:spPr>
            <a:xfrm>
              <a:off x="5943600" y="37958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solidFill>
                    <a:srgbClr val="C00000"/>
                  </a:solidFill>
                  <a:latin typeface="Consolas" panose="020B0609020204030204" pitchFamily="49" charset="0"/>
                  <a:cs typeface="Consolas" panose="020B0609020204030204" pitchFamily="49" charset="0"/>
                </a:rPr>
                <a:t>0x20000004</a:t>
              </a:r>
              <a:endParaRPr lang="pl-PL" dirty="0">
                <a:solidFill>
                  <a:srgbClr val="C00000"/>
                </a:solidFill>
                <a:latin typeface="Consolas" panose="020B0609020204030204" pitchFamily="49" charset="0"/>
                <a:cs typeface="Consolas" panose="020B0609020204030204" pitchFamily="49" charset="0"/>
              </a:endParaRPr>
            </a:p>
          </p:txBody>
        </p:sp>
        <p:sp>
          <p:nvSpPr>
            <p:cNvPr id="49" name="Rectangle 48"/>
            <p:cNvSpPr/>
            <p:nvPr/>
          </p:nvSpPr>
          <p:spPr>
            <a:xfrm>
              <a:off x="5943950" y="41635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0x20000003</a:t>
              </a:r>
              <a:endParaRPr lang="pl-PL" dirty="0">
                <a:latin typeface="Consolas" panose="020B0609020204030204" pitchFamily="49" charset="0"/>
                <a:cs typeface="Consolas" panose="020B0609020204030204" pitchFamily="49" charset="0"/>
              </a:endParaRPr>
            </a:p>
          </p:txBody>
        </p:sp>
        <p:sp>
          <p:nvSpPr>
            <p:cNvPr id="50" name="Rectangle 49"/>
            <p:cNvSpPr/>
            <p:nvPr/>
          </p:nvSpPr>
          <p:spPr>
            <a:xfrm>
              <a:off x="5945630" y="45324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solidFill>
                    <a:srgbClr val="C00000"/>
                  </a:solidFill>
                  <a:latin typeface="Consolas" panose="020B0609020204030204" pitchFamily="49" charset="0"/>
                  <a:cs typeface="Consolas" panose="020B0609020204030204" pitchFamily="49" charset="0"/>
                </a:rPr>
                <a:t>0x20000002</a:t>
              </a:r>
              <a:endParaRPr lang="pl-PL" dirty="0">
                <a:solidFill>
                  <a:srgbClr val="C00000"/>
                </a:solidFill>
                <a:latin typeface="Consolas" panose="020B0609020204030204" pitchFamily="49" charset="0"/>
                <a:cs typeface="Consolas" panose="020B0609020204030204" pitchFamily="49" charset="0"/>
              </a:endParaRPr>
            </a:p>
          </p:txBody>
        </p:sp>
        <p:sp>
          <p:nvSpPr>
            <p:cNvPr id="51" name="Rectangle 50"/>
            <p:cNvSpPr/>
            <p:nvPr/>
          </p:nvSpPr>
          <p:spPr>
            <a:xfrm>
              <a:off x="5945445" y="49001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0x20000001</a:t>
              </a:r>
              <a:endParaRPr lang="pl-PL" dirty="0">
                <a:latin typeface="Consolas" panose="020B0609020204030204" pitchFamily="49" charset="0"/>
                <a:cs typeface="Consolas" panose="020B0609020204030204" pitchFamily="49" charset="0"/>
              </a:endParaRPr>
            </a:p>
          </p:txBody>
        </p:sp>
        <p:sp>
          <p:nvSpPr>
            <p:cNvPr id="52" name="Rectangle 51"/>
            <p:cNvSpPr/>
            <p:nvPr/>
          </p:nvSpPr>
          <p:spPr>
            <a:xfrm>
              <a:off x="5943950" y="52690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solidFill>
                    <a:srgbClr val="C00000"/>
                  </a:solidFill>
                  <a:latin typeface="Consolas" panose="020B0609020204030204" pitchFamily="49" charset="0"/>
                  <a:cs typeface="Consolas" panose="020B0609020204030204" pitchFamily="49" charset="0"/>
                </a:rPr>
                <a:t>0x20000000</a:t>
              </a:r>
              <a:endParaRPr lang="pl-PL" dirty="0">
                <a:solidFill>
                  <a:srgbClr val="C00000"/>
                </a:solidFill>
                <a:latin typeface="Consolas" panose="020B0609020204030204" pitchFamily="49" charset="0"/>
                <a:cs typeface="Consolas" panose="020B0609020204030204" pitchFamily="49" charset="0"/>
              </a:endParaRPr>
            </a:p>
          </p:txBody>
        </p:sp>
        <p:grpSp>
          <p:nvGrpSpPr>
            <p:cNvPr id="13" name="Group 63"/>
            <p:cNvGrpSpPr/>
            <p:nvPr/>
          </p:nvGrpSpPr>
          <p:grpSpPr>
            <a:xfrm>
              <a:off x="7327900" y="1307068"/>
              <a:ext cx="1295400" cy="794266"/>
              <a:chOff x="3124200" y="4191000"/>
              <a:chExt cx="1295400" cy="794266"/>
            </a:xfrm>
          </p:grpSpPr>
          <p:sp>
            <p:nvSpPr>
              <p:cNvPr id="53" name="Rectangle 52"/>
              <p:cNvSpPr/>
              <p:nvPr/>
            </p:nvSpPr>
            <p:spPr>
              <a:xfrm>
                <a:off x="3124200" y="4191000"/>
                <a:ext cx="1289400" cy="30777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8 bits</a:t>
                </a:r>
                <a:endParaRPr lang="pl-PL" dirty="0">
                  <a:latin typeface="Consolas" panose="020B0609020204030204" pitchFamily="49" charset="0"/>
                  <a:cs typeface="Consolas" panose="020B0609020204030204" pitchFamily="49" charset="0"/>
                </a:endParaRPr>
              </a:p>
            </p:txBody>
          </p:sp>
          <p:cxnSp>
            <p:nvCxnSpPr>
              <p:cNvPr id="55" name="Straight Connector 54"/>
              <p:cNvCxnSpPr>
                <a:stCxn id="53" idx="1"/>
              </p:cNvCxnSpPr>
              <p:nvPr/>
            </p:nvCxnSpPr>
            <p:spPr>
              <a:xfrm>
                <a:off x="3124200" y="4344889"/>
                <a:ext cx="0" cy="640377"/>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53" idx="3"/>
              </p:cNvCxnSpPr>
              <p:nvPr/>
            </p:nvCxnSpPr>
            <p:spPr>
              <a:xfrm>
                <a:off x="4413600" y="4344889"/>
                <a:ext cx="1588" cy="640377"/>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3124200" y="4648200"/>
                <a:ext cx="1295400" cy="1588"/>
              </a:xfrm>
              <a:prstGeom prst="line">
                <a:avLst/>
              </a:prstGeom>
              <a:ln>
                <a:solidFill>
                  <a:schemeClr val="tx2">
                    <a:lumMod val="75000"/>
                  </a:schemeClr>
                </a:solidFill>
                <a:headEnd type="arrow" w="lg" len="med"/>
                <a:tailEnd type="arrow" w="lg" len="med"/>
              </a:ln>
              <a:effectLst/>
            </p:spPr>
            <p:style>
              <a:lnRef idx="2">
                <a:schemeClr val="accent1"/>
              </a:lnRef>
              <a:fillRef idx="0">
                <a:schemeClr val="accent1"/>
              </a:fillRef>
              <a:effectRef idx="1">
                <a:schemeClr val="accent1"/>
              </a:effectRef>
              <a:fontRef idx="minor">
                <a:schemeClr val="tx1"/>
              </a:fontRef>
            </p:style>
          </p:cxnSp>
        </p:grpSp>
      </p:grpSp>
      <p:sp>
        <p:nvSpPr>
          <p:cNvPr id="44" name="Rectangle 43"/>
          <p:cNvSpPr/>
          <p:nvPr/>
        </p:nvSpPr>
        <p:spPr>
          <a:xfrm>
            <a:off x="8794750" y="4930775"/>
            <a:ext cx="1447800" cy="68580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4" name="Rectangle 53"/>
          <p:cNvSpPr/>
          <p:nvPr/>
        </p:nvSpPr>
        <p:spPr>
          <a:xfrm>
            <a:off x="8788400" y="3429000"/>
            <a:ext cx="1447800" cy="68580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6" name="Rectangle 55"/>
          <p:cNvSpPr/>
          <p:nvPr/>
        </p:nvSpPr>
        <p:spPr>
          <a:xfrm>
            <a:off x="8791575" y="4168775"/>
            <a:ext cx="1447800" cy="68580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7" name="Rectangle 56"/>
          <p:cNvSpPr/>
          <p:nvPr/>
        </p:nvSpPr>
        <p:spPr>
          <a:xfrm>
            <a:off x="8785225" y="2692400"/>
            <a:ext cx="1447800" cy="68580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29278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View of Memory</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9</a:t>
            </a:fld>
            <a:endParaRPr kumimoji="0" lang="en-US" dirty="0"/>
          </a:p>
        </p:txBody>
      </p:sp>
      <p:grpSp>
        <p:nvGrpSpPr>
          <p:cNvPr id="13" name="Group 42"/>
          <p:cNvGrpSpPr/>
          <p:nvPr/>
        </p:nvGrpSpPr>
        <p:grpSpPr>
          <a:xfrm>
            <a:off x="7467600" y="1307069"/>
            <a:ext cx="2690286" cy="4803577"/>
            <a:chOff x="5943600" y="1307068"/>
            <a:chExt cx="2690286" cy="4803577"/>
          </a:xfrm>
        </p:grpSpPr>
        <p:sp>
          <p:nvSpPr>
            <p:cNvPr id="5" name="Rectangle 4"/>
            <p:cNvSpPr/>
            <p:nvPr/>
          </p:nvSpPr>
          <p:spPr>
            <a:xfrm>
              <a:off x="7342456" y="26903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01110010</a:t>
              </a:r>
              <a:endParaRPr lang="pl-PL" dirty="0">
                <a:latin typeface="Consolas" panose="020B0609020204030204" pitchFamily="49" charset="0"/>
                <a:cs typeface="Consolas" panose="020B0609020204030204" pitchFamily="49" charset="0"/>
              </a:endParaRPr>
            </a:p>
          </p:txBody>
        </p:sp>
        <p:sp>
          <p:nvSpPr>
            <p:cNvPr id="6" name="Rectangle 5"/>
            <p:cNvSpPr/>
            <p:nvPr/>
          </p:nvSpPr>
          <p:spPr>
            <a:xfrm>
              <a:off x="7344136" y="30592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00100101</a:t>
              </a:r>
              <a:endParaRPr lang="pl-PL" dirty="0">
                <a:latin typeface="Consolas" panose="020B0609020204030204" pitchFamily="49" charset="0"/>
                <a:cs typeface="Consolas" panose="020B0609020204030204" pitchFamily="49" charset="0"/>
              </a:endParaRPr>
            </a:p>
          </p:txBody>
        </p:sp>
        <p:sp>
          <p:nvSpPr>
            <p:cNvPr id="7" name="Rectangle 6"/>
            <p:cNvSpPr/>
            <p:nvPr/>
          </p:nvSpPr>
          <p:spPr>
            <a:xfrm>
              <a:off x="7343951" y="34269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11100010</a:t>
              </a:r>
              <a:endParaRPr lang="pl-PL" dirty="0">
                <a:latin typeface="Consolas" panose="020B0609020204030204" pitchFamily="49" charset="0"/>
                <a:cs typeface="Consolas" panose="020B0609020204030204" pitchFamily="49" charset="0"/>
              </a:endParaRPr>
            </a:p>
          </p:txBody>
        </p:sp>
        <p:sp>
          <p:nvSpPr>
            <p:cNvPr id="8" name="Rectangle 7"/>
            <p:cNvSpPr/>
            <p:nvPr/>
          </p:nvSpPr>
          <p:spPr>
            <a:xfrm>
              <a:off x="7342456" y="37958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solidFill>
                    <a:srgbClr val="000000"/>
                  </a:solidFill>
                  <a:latin typeface="Consolas" panose="020B0609020204030204" pitchFamily="49" charset="0"/>
                  <a:cs typeface="Consolas" panose="020B0609020204030204" pitchFamily="49" charset="0"/>
                </a:rPr>
                <a:t>10000100</a:t>
              </a:r>
              <a:endParaRPr lang="pl-PL" dirty="0">
                <a:solidFill>
                  <a:srgbClr val="000000"/>
                </a:solidFill>
                <a:latin typeface="Consolas" panose="020B0609020204030204" pitchFamily="49" charset="0"/>
                <a:cs typeface="Consolas" panose="020B0609020204030204" pitchFamily="49" charset="0"/>
              </a:endParaRPr>
            </a:p>
          </p:txBody>
        </p:sp>
        <p:sp>
          <p:nvSpPr>
            <p:cNvPr id="9" name="Rectangle 8"/>
            <p:cNvSpPr/>
            <p:nvPr/>
          </p:nvSpPr>
          <p:spPr>
            <a:xfrm>
              <a:off x="7342806" y="41635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01100001</a:t>
              </a:r>
              <a:endParaRPr lang="pl-PL" dirty="0">
                <a:latin typeface="Consolas" panose="020B0609020204030204" pitchFamily="49" charset="0"/>
                <a:cs typeface="Consolas" panose="020B0609020204030204" pitchFamily="49" charset="0"/>
              </a:endParaRPr>
            </a:p>
          </p:txBody>
        </p:sp>
        <p:sp>
          <p:nvSpPr>
            <p:cNvPr id="10" name="Rectangle 9"/>
            <p:cNvSpPr/>
            <p:nvPr/>
          </p:nvSpPr>
          <p:spPr>
            <a:xfrm>
              <a:off x="7344486" y="45324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10001111</a:t>
              </a:r>
              <a:endParaRPr lang="pl-PL" dirty="0">
                <a:latin typeface="Consolas" panose="020B0609020204030204" pitchFamily="49" charset="0"/>
                <a:cs typeface="Consolas" panose="020B0609020204030204" pitchFamily="49" charset="0"/>
              </a:endParaRPr>
            </a:p>
          </p:txBody>
        </p:sp>
        <p:sp>
          <p:nvSpPr>
            <p:cNvPr id="11" name="Rectangle 10"/>
            <p:cNvSpPr/>
            <p:nvPr/>
          </p:nvSpPr>
          <p:spPr>
            <a:xfrm>
              <a:off x="7344301" y="4900136"/>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00010010</a:t>
              </a:r>
              <a:endParaRPr lang="pl-PL" dirty="0">
                <a:latin typeface="Consolas" panose="020B0609020204030204" pitchFamily="49" charset="0"/>
                <a:cs typeface="Consolas" panose="020B0609020204030204" pitchFamily="49" charset="0"/>
              </a:endParaRPr>
            </a:p>
          </p:txBody>
        </p:sp>
        <p:sp>
          <p:nvSpPr>
            <p:cNvPr id="12" name="Rectangle 11"/>
            <p:cNvSpPr/>
            <p:nvPr/>
          </p:nvSpPr>
          <p:spPr>
            <a:xfrm>
              <a:off x="7342806" y="5269022"/>
              <a:ext cx="1289400" cy="30777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10010100</a:t>
              </a:r>
              <a:endParaRPr lang="pl-PL" dirty="0">
                <a:latin typeface="Consolas" panose="020B0609020204030204" pitchFamily="49" charset="0"/>
                <a:cs typeface="Consolas" panose="020B0609020204030204" pitchFamily="49" charset="0"/>
              </a:endParaRPr>
            </a:p>
          </p:txBody>
        </p:sp>
        <p:cxnSp>
          <p:nvCxnSpPr>
            <p:cNvPr id="14" name="Straight Connector 13"/>
            <p:cNvCxnSpPr>
              <a:stCxn id="31" idx="0"/>
              <a:endCxn id="5" idx="1"/>
            </p:cNvCxnSpPr>
            <p:nvPr/>
          </p:nvCxnSpPr>
          <p:spPr>
            <a:xfrm>
              <a:off x="7342456" y="2434633"/>
              <a:ext cx="0" cy="409592"/>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31" idx="3"/>
              <a:endCxn id="5" idx="3"/>
            </p:cNvCxnSpPr>
            <p:nvPr/>
          </p:nvCxnSpPr>
          <p:spPr>
            <a:xfrm>
              <a:off x="8628331" y="2225175"/>
              <a:ext cx="3525" cy="619050"/>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2" idx="1"/>
              <a:endCxn id="34" idx="0"/>
            </p:cNvCxnSpPr>
            <p:nvPr/>
          </p:nvCxnSpPr>
          <p:spPr>
            <a:xfrm flipH="1">
              <a:off x="7342456" y="5422911"/>
              <a:ext cx="350" cy="604790"/>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2" idx="3"/>
              <a:endCxn id="34" idx="3"/>
            </p:cNvCxnSpPr>
            <p:nvPr/>
          </p:nvCxnSpPr>
          <p:spPr>
            <a:xfrm flipH="1">
              <a:off x="8628331" y="5422911"/>
              <a:ext cx="3875" cy="395332"/>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1" name="Freeform 30"/>
            <p:cNvSpPr/>
            <p:nvPr/>
          </p:nvSpPr>
          <p:spPr>
            <a:xfrm>
              <a:off x="7342456" y="2221468"/>
              <a:ext cx="1285875" cy="213783"/>
            </a:xfrm>
            <a:custGeom>
              <a:avLst/>
              <a:gdLst>
                <a:gd name="connsiteX0" fmla="*/ 0 w 1285875"/>
                <a:gd name="connsiteY0" fmla="*/ 365125 h 366183"/>
                <a:gd name="connsiteX1" fmla="*/ 428625 w 1285875"/>
                <a:gd name="connsiteY1" fmla="*/ 0 h 366183"/>
                <a:gd name="connsiteX2" fmla="*/ 885825 w 1285875"/>
                <a:gd name="connsiteY2" fmla="*/ 365125 h 366183"/>
                <a:gd name="connsiteX3" fmla="*/ 1285875 w 1285875"/>
                <a:gd name="connsiteY3" fmla="*/ 6350 h 366183"/>
              </a:gdLst>
              <a:ahLst/>
              <a:cxnLst>
                <a:cxn ang="0">
                  <a:pos x="connsiteX0" y="connsiteY0"/>
                </a:cxn>
                <a:cxn ang="0">
                  <a:pos x="connsiteX1" y="connsiteY1"/>
                </a:cxn>
                <a:cxn ang="0">
                  <a:pos x="connsiteX2" y="connsiteY2"/>
                </a:cxn>
                <a:cxn ang="0">
                  <a:pos x="connsiteX3" y="connsiteY3"/>
                </a:cxn>
              </a:cxnLst>
              <a:rect l="l" t="t" r="r" b="b"/>
              <a:pathLst>
                <a:path w="1285875" h="366183">
                  <a:moveTo>
                    <a:pt x="0" y="365125"/>
                  </a:moveTo>
                  <a:cubicBezTo>
                    <a:pt x="140494" y="182562"/>
                    <a:pt x="280988" y="0"/>
                    <a:pt x="428625" y="0"/>
                  </a:cubicBezTo>
                  <a:cubicBezTo>
                    <a:pt x="576262" y="0"/>
                    <a:pt x="742950" y="364067"/>
                    <a:pt x="885825" y="365125"/>
                  </a:cubicBezTo>
                  <a:cubicBezTo>
                    <a:pt x="1028700" y="366183"/>
                    <a:pt x="1233488" y="58737"/>
                    <a:pt x="1285875" y="6350"/>
                  </a:cubicBezTo>
                </a:path>
              </a:pathLst>
            </a:cu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34" name="Freeform 33"/>
            <p:cNvSpPr/>
            <p:nvPr/>
          </p:nvSpPr>
          <p:spPr>
            <a:xfrm>
              <a:off x="7342456" y="5814536"/>
              <a:ext cx="1285875" cy="213783"/>
            </a:xfrm>
            <a:custGeom>
              <a:avLst/>
              <a:gdLst>
                <a:gd name="connsiteX0" fmla="*/ 0 w 1285875"/>
                <a:gd name="connsiteY0" fmla="*/ 365125 h 366183"/>
                <a:gd name="connsiteX1" fmla="*/ 428625 w 1285875"/>
                <a:gd name="connsiteY1" fmla="*/ 0 h 366183"/>
                <a:gd name="connsiteX2" fmla="*/ 885825 w 1285875"/>
                <a:gd name="connsiteY2" fmla="*/ 365125 h 366183"/>
                <a:gd name="connsiteX3" fmla="*/ 1285875 w 1285875"/>
                <a:gd name="connsiteY3" fmla="*/ 6350 h 366183"/>
              </a:gdLst>
              <a:ahLst/>
              <a:cxnLst>
                <a:cxn ang="0">
                  <a:pos x="connsiteX0" y="connsiteY0"/>
                </a:cxn>
                <a:cxn ang="0">
                  <a:pos x="connsiteX1" y="connsiteY1"/>
                </a:cxn>
                <a:cxn ang="0">
                  <a:pos x="connsiteX2" y="connsiteY2"/>
                </a:cxn>
                <a:cxn ang="0">
                  <a:pos x="connsiteX3" y="connsiteY3"/>
                </a:cxn>
              </a:cxnLst>
              <a:rect l="l" t="t" r="r" b="b"/>
              <a:pathLst>
                <a:path w="1285875" h="366183">
                  <a:moveTo>
                    <a:pt x="0" y="365125"/>
                  </a:moveTo>
                  <a:cubicBezTo>
                    <a:pt x="140494" y="182562"/>
                    <a:pt x="280988" y="0"/>
                    <a:pt x="428625" y="0"/>
                  </a:cubicBezTo>
                  <a:cubicBezTo>
                    <a:pt x="576262" y="0"/>
                    <a:pt x="742950" y="364067"/>
                    <a:pt x="885825" y="365125"/>
                  </a:cubicBezTo>
                  <a:cubicBezTo>
                    <a:pt x="1028700" y="366183"/>
                    <a:pt x="1233488" y="58737"/>
                    <a:pt x="1285875" y="6350"/>
                  </a:cubicBezTo>
                </a:path>
              </a:pathLst>
            </a:cu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41" name="TextBox 40"/>
            <p:cNvSpPr txBox="1"/>
            <p:nvPr/>
          </p:nvSpPr>
          <p:spPr>
            <a:xfrm>
              <a:off x="5943600" y="5802868"/>
              <a:ext cx="1277914" cy="307777"/>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Low Address</a:t>
              </a:r>
            </a:p>
          </p:txBody>
        </p:sp>
        <p:sp>
          <p:nvSpPr>
            <p:cNvPr id="42" name="TextBox 41"/>
            <p:cNvSpPr txBox="1"/>
            <p:nvPr/>
          </p:nvSpPr>
          <p:spPr>
            <a:xfrm>
              <a:off x="5943600" y="2145268"/>
              <a:ext cx="1377300" cy="307777"/>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High Address</a:t>
              </a:r>
            </a:p>
          </p:txBody>
        </p:sp>
        <p:sp>
          <p:nvSpPr>
            <p:cNvPr id="45" name="Rectangle 44"/>
            <p:cNvSpPr/>
            <p:nvPr/>
          </p:nvSpPr>
          <p:spPr>
            <a:xfrm>
              <a:off x="5943600" y="26903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0x20000007</a:t>
              </a:r>
              <a:endParaRPr lang="pl-PL" dirty="0">
                <a:latin typeface="Consolas" panose="020B0609020204030204" pitchFamily="49" charset="0"/>
                <a:cs typeface="Consolas" panose="020B0609020204030204" pitchFamily="49" charset="0"/>
              </a:endParaRPr>
            </a:p>
          </p:txBody>
        </p:sp>
        <p:sp>
          <p:nvSpPr>
            <p:cNvPr id="46" name="Rectangle 45"/>
            <p:cNvSpPr/>
            <p:nvPr/>
          </p:nvSpPr>
          <p:spPr>
            <a:xfrm>
              <a:off x="5945280" y="30592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0x20000006</a:t>
              </a:r>
              <a:endParaRPr lang="pl-PL" dirty="0">
                <a:latin typeface="Consolas" panose="020B0609020204030204" pitchFamily="49" charset="0"/>
                <a:cs typeface="Consolas" panose="020B0609020204030204" pitchFamily="49" charset="0"/>
              </a:endParaRPr>
            </a:p>
          </p:txBody>
        </p:sp>
        <p:sp>
          <p:nvSpPr>
            <p:cNvPr id="47" name="Rectangle 46"/>
            <p:cNvSpPr/>
            <p:nvPr/>
          </p:nvSpPr>
          <p:spPr>
            <a:xfrm>
              <a:off x="5945095" y="34269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0x20000005</a:t>
              </a:r>
              <a:endParaRPr lang="pl-PL" dirty="0">
                <a:latin typeface="Consolas" panose="020B0609020204030204" pitchFamily="49" charset="0"/>
                <a:cs typeface="Consolas" panose="020B0609020204030204" pitchFamily="49" charset="0"/>
              </a:endParaRPr>
            </a:p>
          </p:txBody>
        </p:sp>
        <p:sp>
          <p:nvSpPr>
            <p:cNvPr id="48" name="Rectangle 47"/>
            <p:cNvSpPr/>
            <p:nvPr/>
          </p:nvSpPr>
          <p:spPr>
            <a:xfrm>
              <a:off x="5943600" y="37958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solidFill>
                    <a:schemeClr val="tx1"/>
                  </a:solidFill>
                  <a:latin typeface="Consolas" panose="020B0609020204030204" pitchFamily="49" charset="0"/>
                  <a:cs typeface="Consolas" panose="020B0609020204030204" pitchFamily="49" charset="0"/>
                </a:rPr>
                <a:t>0x20000004</a:t>
              </a:r>
              <a:endParaRPr lang="pl-PL" dirty="0">
                <a:solidFill>
                  <a:schemeClr val="tx1"/>
                </a:solidFill>
                <a:latin typeface="Consolas" panose="020B0609020204030204" pitchFamily="49" charset="0"/>
                <a:cs typeface="Consolas" panose="020B0609020204030204" pitchFamily="49" charset="0"/>
              </a:endParaRPr>
            </a:p>
          </p:txBody>
        </p:sp>
        <p:sp>
          <p:nvSpPr>
            <p:cNvPr id="49" name="Rectangle 48"/>
            <p:cNvSpPr/>
            <p:nvPr/>
          </p:nvSpPr>
          <p:spPr>
            <a:xfrm>
              <a:off x="5943950" y="41635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0x20000003</a:t>
              </a:r>
              <a:endParaRPr lang="pl-PL" dirty="0">
                <a:latin typeface="Consolas" panose="020B0609020204030204" pitchFamily="49" charset="0"/>
                <a:cs typeface="Consolas" panose="020B0609020204030204" pitchFamily="49" charset="0"/>
              </a:endParaRPr>
            </a:p>
          </p:txBody>
        </p:sp>
        <p:sp>
          <p:nvSpPr>
            <p:cNvPr id="50" name="Rectangle 49"/>
            <p:cNvSpPr/>
            <p:nvPr/>
          </p:nvSpPr>
          <p:spPr>
            <a:xfrm>
              <a:off x="5945630" y="45324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0x20000002</a:t>
              </a:r>
              <a:endParaRPr lang="pl-PL" dirty="0">
                <a:latin typeface="Consolas" panose="020B0609020204030204" pitchFamily="49" charset="0"/>
                <a:cs typeface="Consolas" panose="020B0609020204030204" pitchFamily="49" charset="0"/>
              </a:endParaRPr>
            </a:p>
          </p:txBody>
        </p:sp>
        <p:sp>
          <p:nvSpPr>
            <p:cNvPr id="51" name="Rectangle 50"/>
            <p:cNvSpPr/>
            <p:nvPr/>
          </p:nvSpPr>
          <p:spPr>
            <a:xfrm>
              <a:off x="5945445" y="4900136"/>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solidFill>
                    <a:srgbClr val="C00000"/>
                  </a:solidFill>
                  <a:latin typeface="Consolas" panose="020B0609020204030204" pitchFamily="49" charset="0"/>
                  <a:cs typeface="Consolas" panose="020B0609020204030204" pitchFamily="49" charset="0"/>
                </a:rPr>
                <a:t>0x20000001</a:t>
              </a:r>
              <a:endParaRPr lang="pl-PL" dirty="0">
                <a:solidFill>
                  <a:srgbClr val="C00000"/>
                </a:solidFill>
                <a:latin typeface="Consolas" panose="020B0609020204030204" pitchFamily="49" charset="0"/>
                <a:cs typeface="Consolas" panose="020B0609020204030204" pitchFamily="49" charset="0"/>
              </a:endParaRPr>
            </a:p>
          </p:txBody>
        </p:sp>
        <p:sp>
          <p:nvSpPr>
            <p:cNvPr id="52" name="Rectangle 51"/>
            <p:cNvSpPr/>
            <p:nvPr/>
          </p:nvSpPr>
          <p:spPr>
            <a:xfrm>
              <a:off x="5943950" y="5269022"/>
              <a:ext cx="1365600"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err="1">
                  <a:latin typeface="Consolas" panose="020B0609020204030204" pitchFamily="49" charset="0"/>
                  <a:cs typeface="Consolas" panose="020B0609020204030204" pitchFamily="49" charset="0"/>
                </a:rPr>
                <a:t>0x20000000</a:t>
              </a:r>
              <a:endParaRPr lang="pl-PL" dirty="0">
                <a:latin typeface="Consolas" panose="020B0609020204030204" pitchFamily="49" charset="0"/>
                <a:cs typeface="Consolas" panose="020B0609020204030204" pitchFamily="49" charset="0"/>
              </a:endParaRPr>
            </a:p>
          </p:txBody>
        </p:sp>
        <p:grpSp>
          <p:nvGrpSpPr>
            <p:cNvPr id="18" name="Group 63"/>
            <p:cNvGrpSpPr/>
            <p:nvPr/>
          </p:nvGrpSpPr>
          <p:grpSpPr>
            <a:xfrm>
              <a:off x="7327900" y="1307068"/>
              <a:ext cx="1295400" cy="794266"/>
              <a:chOff x="3124200" y="4191000"/>
              <a:chExt cx="1295400" cy="794266"/>
            </a:xfrm>
          </p:grpSpPr>
          <p:sp>
            <p:nvSpPr>
              <p:cNvPr id="53" name="Rectangle 52"/>
              <p:cNvSpPr/>
              <p:nvPr/>
            </p:nvSpPr>
            <p:spPr>
              <a:xfrm>
                <a:off x="3124200" y="4191000"/>
                <a:ext cx="1289400" cy="30777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nsolas" panose="020B0609020204030204" pitchFamily="49" charset="0"/>
                    <a:cs typeface="Consolas" panose="020B0609020204030204" pitchFamily="49" charset="0"/>
                  </a:rPr>
                  <a:t>8 bits</a:t>
                </a:r>
                <a:endParaRPr lang="pl-PL" dirty="0">
                  <a:latin typeface="Consolas" panose="020B0609020204030204" pitchFamily="49" charset="0"/>
                  <a:cs typeface="Consolas" panose="020B0609020204030204" pitchFamily="49" charset="0"/>
                </a:endParaRPr>
              </a:p>
            </p:txBody>
          </p:sp>
          <p:cxnSp>
            <p:nvCxnSpPr>
              <p:cNvPr id="55" name="Straight Connector 54"/>
              <p:cNvCxnSpPr>
                <a:stCxn id="53" idx="1"/>
              </p:cNvCxnSpPr>
              <p:nvPr/>
            </p:nvCxnSpPr>
            <p:spPr>
              <a:xfrm>
                <a:off x="3124200" y="4344889"/>
                <a:ext cx="0" cy="640377"/>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53" idx="3"/>
              </p:cNvCxnSpPr>
              <p:nvPr/>
            </p:nvCxnSpPr>
            <p:spPr>
              <a:xfrm>
                <a:off x="4413600" y="4344889"/>
                <a:ext cx="1588" cy="640377"/>
              </a:xfrm>
              <a:prstGeom prst="line">
                <a:avLst/>
              </a:prstGeom>
              <a:ln>
                <a:solidFill>
                  <a:schemeClr val="tx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3124200" y="4648200"/>
                <a:ext cx="1295400" cy="1588"/>
              </a:xfrm>
              <a:prstGeom prst="line">
                <a:avLst/>
              </a:prstGeom>
              <a:ln>
                <a:solidFill>
                  <a:schemeClr val="tx2">
                    <a:lumMod val="75000"/>
                  </a:schemeClr>
                </a:solidFill>
                <a:headEnd type="arrow" w="lg" len="med"/>
                <a:tailEnd type="arrow" w="lg" len="med"/>
              </a:ln>
              <a:effectLst/>
            </p:spPr>
            <p:style>
              <a:lnRef idx="2">
                <a:schemeClr val="accent1"/>
              </a:lnRef>
              <a:fillRef idx="0">
                <a:schemeClr val="accent1"/>
              </a:fillRef>
              <a:effectRef idx="1">
                <a:schemeClr val="accent1"/>
              </a:effectRef>
              <a:fontRef idx="minor">
                <a:schemeClr val="tx1"/>
              </a:fontRef>
            </p:style>
          </p:cxnSp>
        </p:grpSp>
      </p:grpSp>
      <p:sp>
        <p:nvSpPr>
          <p:cNvPr id="44" name="Rectangle 43"/>
          <p:cNvSpPr/>
          <p:nvPr/>
        </p:nvSpPr>
        <p:spPr>
          <a:xfrm>
            <a:off x="8794750" y="4518210"/>
            <a:ext cx="1447800" cy="685800"/>
          </a:xfrm>
          <a:prstGeom prst="rect">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cxnSp>
        <p:nvCxnSpPr>
          <p:cNvPr id="43" name="Straight Connector 42"/>
          <p:cNvCxnSpPr/>
          <p:nvPr/>
        </p:nvCxnSpPr>
        <p:spPr>
          <a:xfrm flipH="1" flipV="1">
            <a:off x="8610600" y="4442010"/>
            <a:ext cx="1828800" cy="838200"/>
          </a:xfrm>
          <a:prstGeom prst="line">
            <a:avLst/>
          </a:prstGeom>
          <a:ln w="3810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rot="10800000" flipV="1">
            <a:off x="8610600" y="4442010"/>
            <a:ext cx="1828800" cy="838200"/>
          </a:xfrm>
          <a:prstGeom prst="line">
            <a:avLst/>
          </a:prstGeom>
          <a:ln w="38100"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2597543" y="4320297"/>
            <a:ext cx="2685177" cy="830997"/>
          </a:xfrm>
          <a:prstGeom prst="rect">
            <a:avLst/>
          </a:prstGeom>
          <a:solidFill>
            <a:schemeClr val="bg2"/>
          </a:solidFill>
        </p:spPr>
        <p:txBody>
          <a:bodyPr wrap="square" rtlCol="0">
            <a:spAutoFit/>
          </a:bodyPr>
          <a:lstStyle/>
          <a:p>
            <a:pPr algn="ctr"/>
            <a:r>
              <a:rPr lang="en-US" sz="1600" dirty="0">
                <a:solidFill>
                  <a:schemeClr val="bg1"/>
                </a:solidFill>
              </a:rPr>
              <a:t>We cannot store a halfword at address 0x20000001.</a:t>
            </a:r>
          </a:p>
        </p:txBody>
      </p:sp>
      <p:sp>
        <p:nvSpPr>
          <p:cNvPr id="54" name="Content Placeholder 2"/>
          <p:cNvSpPr>
            <a:spLocks noGrp="1"/>
          </p:cNvSpPr>
          <p:nvPr>
            <p:ph sz="quarter" idx="1"/>
          </p:nvPr>
        </p:nvSpPr>
        <p:spPr>
          <a:xfrm>
            <a:off x="609600" y="1219200"/>
            <a:ext cx="6824745" cy="4937760"/>
          </a:xfrm>
        </p:spPr>
        <p:txBody>
          <a:bodyPr>
            <a:normAutofit/>
          </a:bodyPr>
          <a:lstStyle/>
          <a:p>
            <a:pPr lvl="1"/>
            <a:r>
              <a:rPr lang="en-US" sz="2000" dirty="0"/>
              <a:t>Can you store a halfword anywhere?  </a:t>
            </a:r>
            <a:r>
              <a:rPr lang="en-US" sz="2000" b="1" dirty="0">
                <a:solidFill>
                  <a:schemeClr val="accent2"/>
                </a:solidFill>
              </a:rPr>
              <a:t>NO.</a:t>
            </a:r>
          </a:p>
          <a:p>
            <a:pPr lvl="1"/>
            <a:r>
              <a:rPr lang="en-US" sz="2000" dirty="0"/>
              <a:t>A halfword can only be stored at an address that's divisible by 2.</a:t>
            </a:r>
          </a:p>
          <a:p>
            <a:pPr lvl="1"/>
            <a:r>
              <a:rPr lang="en-US" sz="2000" dirty="0"/>
              <a:t>Memory address of a halfword is the lowest address of its two bytes.</a:t>
            </a:r>
          </a:p>
          <a:p>
            <a:pPr lvl="1"/>
            <a:endParaRPr lang="en-US" sz="2000" dirty="0"/>
          </a:p>
          <a:p>
            <a:pPr lvl="1"/>
            <a:endParaRPr lang="en-US" sz="2000" b="1" dirty="0">
              <a:solidFill>
                <a:schemeClr val="accent2"/>
              </a:solidFill>
            </a:endParaRPr>
          </a:p>
        </p:txBody>
      </p:sp>
      <p:sp>
        <p:nvSpPr>
          <p:cNvPr id="56" name="Rectangle 55"/>
          <p:cNvSpPr/>
          <p:nvPr/>
        </p:nvSpPr>
        <p:spPr>
          <a:xfrm>
            <a:off x="1197574" y="3426937"/>
            <a:ext cx="5163669" cy="415498"/>
          </a:xfrm>
          <a:prstGeom prst="rect">
            <a:avLst/>
          </a:prstGeom>
        </p:spPr>
        <p:txBody>
          <a:bodyPr wrap="square">
            <a:spAutoFit/>
          </a:bodyPr>
          <a:lstStyle/>
          <a:p>
            <a:pPr lvl="1" algn="ctr"/>
            <a:r>
              <a:rPr lang="en-US" sz="2100" dirty="0" err="1"/>
              <a:t>Halfword</a:t>
            </a:r>
            <a:r>
              <a:rPr lang="en-US" sz="2100" dirty="0"/>
              <a:t>-address mod 2 = 0</a:t>
            </a:r>
          </a:p>
        </p:txBody>
      </p:sp>
    </p:spTree>
    <p:extLst>
      <p:ext uri="{BB962C8B-B14F-4D97-AF65-F5344CB8AC3E}">
        <p14:creationId xmlns:p14="http://schemas.microsoft.com/office/powerpoint/2010/main" val="2963767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2">
      <a:dk1>
        <a:sysClr val="windowText" lastClr="000000"/>
      </a:dk1>
      <a:lt1>
        <a:sysClr val="window" lastClr="FFFFFF"/>
      </a:lt1>
      <a:dk2>
        <a:srgbClr val="1F497D"/>
      </a:dk2>
      <a:lt2>
        <a:srgbClr val="C000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14948</TotalTime>
  <Pages>1</Pages>
  <Words>5397</Words>
  <Application>Microsoft Office PowerPoint</Application>
  <PresentationFormat>Widescreen</PresentationFormat>
  <Paragraphs>1572</Paragraphs>
  <Slides>73</Slides>
  <Notes>45</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73</vt:i4>
      </vt:variant>
    </vt:vector>
  </HeadingPairs>
  <TitlesOfParts>
    <vt:vector size="91" baseType="lpstr">
      <vt:lpstr>Bookman Old Style (Headings)</vt:lpstr>
      <vt:lpstr>Gill Sans</vt:lpstr>
      <vt:lpstr>Gill Sans Light</vt:lpstr>
      <vt:lpstr>Gill Sans MT (Body)</vt:lpstr>
      <vt:lpstr>PMingLiU</vt:lpstr>
      <vt:lpstr>Arial</vt:lpstr>
      <vt:lpstr>Bookman Old Style</vt:lpstr>
      <vt:lpstr>Consolas</vt:lpstr>
      <vt:lpstr>Courier New</vt:lpstr>
      <vt:lpstr>Ebrima</vt:lpstr>
      <vt:lpstr>Gill Sans MT</vt:lpstr>
      <vt:lpstr>Helvetica</vt:lpstr>
      <vt:lpstr>Palatino Linotype</vt:lpstr>
      <vt:lpstr>Symbol</vt:lpstr>
      <vt:lpstr>Times New Roman</vt:lpstr>
      <vt:lpstr>Wingdings</vt:lpstr>
      <vt:lpstr>Wingdings 3</vt:lpstr>
      <vt:lpstr>Origin</vt:lpstr>
      <vt:lpstr>Zonghua Gu</vt:lpstr>
      <vt:lpstr>Overview</vt:lpstr>
      <vt:lpstr>Logic View of Memory</vt:lpstr>
      <vt:lpstr>Logic View of Memory</vt:lpstr>
      <vt:lpstr>Logic View of Memory</vt:lpstr>
      <vt:lpstr>Logic View of Memory</vt:lpstr>
      <vt:lpstr>Logic View of Memory</vt:lpstr>
      <vt:lpstr>Logic View of Memory</vt:lpstr>
      <vt:lpstr>Logic View of Memory</vt:lpstr>
      <vt:lpstr>Quiz</vt:lpstr>
      <vt:lpstr>Quiz</vt:lpstr>
      <vt:lpstr>Quiz</vt:lpstr>
      <vt:lpstr>Quiz</vt:lpstr>
      <vt:lpstr>PowerPoint Presentation</vt:lpstr>
      <vt:lpstr>Endianess</vt:lpstr>
      <vt:lpstr>Endianess</vt:lpstr>
      <vt:lpstr>Little Endian vs Big Endian</vt:lpstr>
      <vt:lpstr>Little Endian vs Big Endian</vt:lpstr>
      <vt:lpstr>Little Endian vs Big Endian</vt:lpstr>
      <vt:lpstr>Word stored at 0x20000000?</vt:lpstr>
      <vt:lpstr>Example</vt:lpstr>
      <vt:lpstr>Example</vt:lpstr>
      <vt:lpstr>Endian on Modern Architecture</vt:lpstr>
      <vt:lpstr>Loading Data from Memory</vt:lpstr>
      <vt:lpstr>Storing Data to Memory</vt:lpstr>
      <vt:lpstr>Load-Modify-Store</vt:lpstr>
      <vt:lpstr>3 Steps: Load, Modify, Store</vt:lpstr>
      <vt:lpstr>Load Instructions</vt:lpstr>
      <vt:lpstr>Store Instructions</vt:lpstr>
      <vt:lpstr>PowerPoint Presentation</vt:lpstr>
      <vt:lpstr>PowerPoint Presentation</vt:lpstr>
      <vt:lpstr>PowerPoint Presentation</vt:lpstr>
      <vt:lpstr>Load/Store a Byte, Halfword, Word</vt:lpstr>
      <vt:lpstr>Load a Byte, Half-word, Word</vt:lpstr>
      <vt:lpstr>Sign Extension</vt:lpstr>
      <vt:lpstr> Address Modes: Offset in Register</vt:lpstr>
      <vt:lpstr> Address Modes: Immediate Offset</vt:lpstr>
      <vt:lpstr>Addressing Mode:  Pre-index vs Post-index</vt:lpstr>
      <vt:lpstr>Pre-index</vt:lpstr>
      <vt:lpstr>Pre-index</vt:lpstr>
      <vt:lpstr>Pre-index</vt:lpstr>
      <vt:lpstr>Pre-index</vt:lpstr>
      <vt:lpstr>Accessing an Array</vt:lpstr>
      <vt:lpstr>Post-index</vt:lpstr>
      <vt:lpstr>Post-index</vt:lpstr>
      <vt:lpstr>Post-index</vt:lpstr>
      <vt:lpstr>Post-index</vt:lpstr>
      <vt:lpstr>Pre-index with Update</vt:lpstr>
      <vt:lpstr>Pre-index</vt:lpstr>
      <vt:lpstr>Pre-index</vt:lpstr>
      <vt:lpstr>Summary of Pre-index and Post-index</vt:lpstr>
      <vt:lpstr>Example</vt:lpstr>
      <vt:lpstr>Example</vt:lpstr>
      <vt:lpstr>Example</vt:lpstr>
      <vt:lpstr>Example</vt:lpstr>
      <vt:lpstr>Example</vt:lpstr>
      <vt:lpstr>Example</vt:lpstr>
      <vt:lpstr>Example</vt:lpstr>
      <vt:lpstr>Example</vt:lpstr>
      <vt:lpstr>Example</vt:lpstr>
      <vt:lpstr>Addressing Modes for Load/Store Multiple Registers</vt:lpstr>
      <vt:lpstr>Load/Store Multiple Registers</vt:lpstr>
      <vt:lpstr>Store Multiple Registers</vt:lpstr>
      <vt:lpstr>Load Multiple Registers</vt:lpstr>
      <vt:lpstr>Cortex-M3 &amp; Cortex-M4 Memory Map</vt:lpstr>
      <vt:lpstr>PowerPoint Presentation</vt:lpstr>
      <vt:lpstr>PowerPoint Presentation</vt:lpstr>
      <vt:lpstr>Pseudo-instructions</vt:lpstr>
      <vt:lpstr>LDR Pseudo-instruction</vt:lpstr>
      <vt:lpstr>12-bit Encoding of Immediate Numbers</vt:lpstr>
      <vt:lpstr>PowerPoint Presentation</vt:lpstr>
      <vt:lpstr>ADR Pseudo-instruction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ARM Architecture</dc:title>
  <dc:creator>ARM Training</dc:creator>
  <cp:lastModifiedBy>Zonghua Gu</cp:lastModifiedBy>
  <cp:revision>593</cp:revision>
  <cp:lastPrinted>2002-11-19T17:09:26Z</cp:lastPrinted>
  <dcterms:created xsi:type="dcterms:W3CDTF">2014-02-12T15:59:14Z</dcterms:created>
  <dcterms:modified xsi:type="dcterms:W3CDTF">2025-09-02T00:45:44Z</dcterms:modified>
</cp:coreProperties>
</file>