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47" r:id="rId3"/>
    <p:sldId id="269" r:id="rId4"/>
    <p:sldId id="343" r:id="rId5"/>
    <p:sldId id="348" r:id="rId6"/>
    <p:sldId id="275" r:id="rId7"/>
    <p:sldId id="282" r:id="rId8"/>
    <p:sldId id="285" r:id="rId9"/>
    <p:sldId id="284" r:id="rId10"/>
    <p:sldId id="277" r:id="rId11"/>
    <p:sldId id="349" r:id="rId12"/>
    <p:sldId id="301" r:id="rId13"/>
    <p:sldId id="299" r:id="rId14"/>
    <p:sldId id="353" r:id="rId15"/>
    <p:sldId id="354" r:id="rId16"/>
    <p:sldId id="292" r:id="rId17"/>
    <p:sldId id="300" r:id="rId18"/>
    <p:sldId id="344" r:id="rId19"/>
    <p:sldId id="345" r:id="rId20"/>
    <p:sldId id="297" r:id="rId21"/>
    <p:sldId id="298" r:id="rId22"/>
    <p:sldId id="321" r:id="rId23"/>
    <p:sldId id="322" r:id="rId24"/>
    <p:sldId id="323" r:id="rId25"/>
    <p:sldId id="325" r:id="rId26"/>
    <p:sldId id="326" r:id="rId27"/>
    <p:sldId id="327" r:id="rId28"/>
    <p:sldId id="303" r:id="rId29"/>
    <p:sldId id="304" r:id="rId30"/>
    <p:sldId id="331" r:id="rId31"/>
    <p:sldId id="339" r:id="rId32"/>
    <p:sldId id="340" r:id="rId33"/>
    <p:sldId id="324" r:id="rId34"/>
    <p:sldId id="335" r:id="rId35"/>
    <p:sldId id="336" r:id="rId36"/>
    <p:sldId id="313" r:id="rId37"/>
    <p:sldId id="332" r:id="rId38"/>
    <p:sldId id="346" r:id="rId39"/>
    <p:sldId id="334" r:id="rId40"/>
    <p:sldId id="317" r:id="rId41"/>
    <p:sldId id="318" r:id="rId42"/>
    <p:sldId id="352" r:id="rId43"/>
    <p:sldId id="350" r:id="rId44"/>
    <p:sldId id="351" r:id="rId4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6FAF06-4386-4837-A4F3-078CEEEAF4CB}" v="1" dt="2025-09-02T00:47:36.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1" autoAdjust="0"/>
    <p:restoredTop sz="93725"/>
  </p:normalViewPr>
  <p:slideViewPr>
    <p:cSldViewPr>
      <p:cViewPr varScale="1">
        <p:scale>
          <a:sx n="77" d="100"/>
          <a:sy n="77" d="100"/>
        </p:scale>
        <p:origin x="124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modSld">
      <pc:chgData name="Zonghua Gu" userId="9a7e1853e1951ef5" providerId="LiveId" clId="{CF1FAA12-072C-4ED5-BA76-0FFFAEFDB88A}" dt="2025-09-02T00:47:36.611" v="12"/>
      <pc:docMkLst>
        <pc:docMk/>
      </pc:docMkLst>
      <pc:sldChg chg="addSp modSp mod">
        <pc:chgData name="Zonghua Gu" userId="9a7e1853e1951ef5" providerId="LiveId" clId="{CF1FAA12-072C-4ED5-BA76-0FFFAEFDB88A}" dt="2025-09-02T00:47:36.611" v="12"/>
        <pc:sldMkLst>
          <pc:docMk/>
          <pc:sldMk cId="1683281344" sldId="256"/>
        </pc:sldMkLst>
        <pc:spChg chg="mod">
          <ac:chgData name="Zonghua Gu" userId="9a7e1853e1951ef5" providerId="LiveId" clId="{CF1FAA12-072C-4ED5-BA76-0FFFAEFDB88A}" dt="2025-09-02T00:47:28.229" v="9" actId="20577"/>
          <ac:spMkLst>
            <pc:docMk/>
            <pc:sldMk cId="1683281344" sldId="256"/>
            <ac:spMk id="2" creationId="{00000000-0000-0000-0000-000000000000}"/>
          </ac:spMkLst>
        </pc:spChg>
        <pc:spChg chg="mod">
          <ac:chgData name="Zonghua Gu" userId="9a7e1853e1951ef5" providerId="LiveId" clId="{CF1FAA12-072C-4ED5-BA76-0FFFAEFDB88A}" dt="2025-09-02T00:47:30.935" v="11" actId="20577"/>
          <ac:spMkLst>
            <pc:docMk/>
            <pc:sldMk cId="1683281344" sldId="256"/>
            <ac:spMk id="3" creationId="{00000000-0000-0000-0000-000000000000}"/>
          </ac:spMkLst>
        </pc:spChg>
        <pc:spChg chg="add mod">
          <ac:chgData name="Zonghua Gu" userId="9a7e1853e1951ef5" providerId="LiveId" clId="{CF1FAA12-072C-4ED5-BA76-0FFFAEFDB88A}" dt="2025-09-02T00:47:36.611" v="12"/>
          <ac:spMkLst>
            <pc:docMk/>
            <pc:sldMk cId="1683281344" sldId="256"/>
            <ac:spMk id="7" creationId="{50E77B48-1E71-EDAA-84AC-D7527E6CB9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9/1/2025</a:t>
            </a:fld>
            <a:endParaRPr lang="en-US"/>
          </a:p>
        </p:txBody>
      </p:sp>
      <p:sp>
        <p:nvSpPr>
          <p:cNvPr id="4" name="Slide Image Placeholder 3"/>
          <p:cNvSpPr>
            <a:spLocks noGrp="1" noRot="1" noChangeAspect="1"/>
          </p:cNvSpPr>
          <p:nvPr>
            <p:ph type="sldImg" idx="2"/>
          </p:nvPr>
        </p:nvSpPr>
        <p:spPr>
          <a:xfrm>
            <a:off x="396875" y="692150"/>
            <a:ext cx="6156325"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46783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119146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381391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396875" y="692150"/>
            <a:ext cx="6156325" cy="3463925"/>
          </a:xfrm>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30398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77653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1733569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2424995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546100" y="863600"/>
            <a:ext cx="5870575" cy="3303588"/>
          </a:xfrm>
          <a:ln/>
        </p:spPr>
      </p:sp>
    </p:spTree>
    <p:extLst>
      <p:ext uri="{BB962C8B-B14F-4D97-AF65-F5344CB8AC3E}">
        <p14:creationId xmlns:p14="http://schemas.microsoft.com/office/powerpoint/2010/main" val="425608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2E26774B-6488-4259-9342-6CBDB2BFD4E4}" type="datetime1">
              <a:rPr lang="en-US" smtClean="0"/>
              <a:pPr eaLnBrk="1" latinLnBrk="0" hangingPunct="1"/>
              <a:t>9/1/2025</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9/1/2025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9/1/2025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96E96F24-58CF-47DA-907C-A9CD6353E425}" type="datetime1">
              <a:rPr lang="en-US" smtClean="0"/>
              <a:pPr eaLnBrk="1" latinLnBrk="0" hangingPunct="1"/>
              <a:t>9/1/2025</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9/1/2025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9/1/2025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9/1/2025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9/1/2025</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Zonghua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4572000" y="545069"/>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7162800" y="19050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
        <p:nvSpPr>
          <p:cNvPr id="7" name="TextBox 6">
            <a:extLst>
              <a:ext uri="{FF2B5EF4-FFF2-40B4-BE49-F238E27FC236}">
                <a16:creationId xmlns:a16="http://schemas.microsoft.com/office/drawing/2014/main" id="{50E77B48-1E71-EDAA-84AC-D7527E6CB903}"/>
              </a:ext>
            </a:extLst>
          </p:cNvPr>
          <p:cNvSpPr txBox="1"/>
          <p:nvPr/>
        </p:nvSpPr>
        <p:spPr>
          <a:xfrm>
            <a:off x="2334738" y="6321031"/>
            <a:ext cx="7725724" cy="461665"/>
          </a:xfrm>
          <a:prstGeom prst="rect">
            <a:avLst/>
          </a:prstGeom>
          <a:solidFill>
            <a:sysClr val="window" lastClr="FFFFFF"/>
          </a:solidFill>
          <a:ln w="9525" cap="flat" cmpd="sng" algn="ctr">
            <a:solidFill>
              <a:srgbClr val="4BACC6"/>
            </a:solid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rPr>
              <a:t>Acknowledgement: Lecture slides based on Embedded Systems with ARM Cortex-M Microcontrollers in Assembly Language and C, University of Maine </a:t>
            </a: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hlinkClick r:id="rId2"/>
              </a:rPr>
              <a:t>https://web.eece.maine.edu/~zhu/book/</a:t>
            </a:r>
            <a:r>
              <a:rPr kumimoji="0" lang="en-US" altLang="zh-CN" sz="1200" b="0" i="0" u="none" strike="noStrike" kern="0" cap="none" spc="0" normalizeH="0" baseline="0" noProof="0" dirty="0">
                <a:ln>
                  <a:noFill/>
                </a:ln>
                <a:solidFill>
                  <a:prstClr val="black"/>
                </a:solidFill>
                <a:effectLst/>
                <a:uLnTx/>
                <a:uFillTx/>
                <a:latin typeface="Gill Sans Light"/>
                <a:ea typeface="华文新魏" panose="02010800040101010101" pitchFamily="2" charset="-122"/>
                <a:cs typeface="+mn-cs"/>
              </a:rPr>
              <a:t> </a:t>
            </a:r>
            <a:endParaRPr kumimoji="0" lang="en-SE" sz="1200" b="0" i="0" u="none" strike="noStrike" kern="0" cap="none" spc="0" normalizeH="0" baseline="0" noProof="0" dirty="0">
              <a:ln>
                <a:noFill/>
              </a:ln>
              <a:solidFill>
                <a:prstClr val="black"/>
              </a:solidFill>
              <a:effectLst/>
              <a:uLnTx/>
              <a:uFillTx/>
              <a:latin typeface="Gill Sans Light"/>
              <a:ea typeface="+mn-ea"/>
              <a:cs typeface="+mn-cs"/>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842932" y="3228829"/>
            <a:ext cx="85344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3352801"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2136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3478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rgbClr val="0000FF"/>
                </a:solidFill>
                <a:latin typeface="Consolas" panose="020B0609020204030204" pitchFamily="49" charset="0"/>
              </a:rPr>
              <a:t>; Not executed</a:t>
            </a:r>
          </a:p>
          <a:p>
            <a:r>
              <a:rPr lang="en-US" sz="2000" dirty="0">
                <a:latin typeface="Consolas" panose="020B0609020204030204" pitchFamily="49" charset="0"/>
              </a:rPr>
              <a:t>       MOVS r3, #3  </a:t>
            </a:r>
            <a:r>
              <a:rPr lang="en-US" sz="2000" dirty="0">
                <a:solidFill>
                  <a:srgbClr val="0000FF"/>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rgbClr val="0000FF"/>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990600"/>
            <a:ext cx="8591550" cy="4953000"/>
          </a:xfrm>
          <a:prstGeom prst="rect">
            <a:avLst/>
          </a:prstGeom>
          <a:noFill/>
          <a:ln w="9525">
            <a:noFill/>
            <a:miter lim="800000"/>
            <a:headEnd/>
            <a:tailEnd/>
          </a:ln>
        </p:spPr>
        <p:txBody>
          <a:bodyPr lIns="92075" tIns="46038" rIns="92075" bIns="46038"/>
          <a:lstStyle/>
          <a:p>
            <a:endParaRPr lang="en-GB" sz="240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2" name="Rectangle 5"/>
          <p:cNvSpPr>
            <a:spLocks noChangeArrowheads="1"/>
          </p:cNvSpPr>
          <p:nvPr/>
        </p:nvSpPr>
        <p:spPr bwMode="auto">
          <a:xfrm>
            <a:off x="4220971" y="2047205"/>
            <a:ext cx="3435035" cy="265113"/>
          </a:xfrm>
          <a:prstGeom prst="rect">
            <a:avLst/>
          </a:prstGeom>
          <a:noFill/>
          <a:ln w="12700">
            <a:solidFill>
              <a:schemeClr val="tx1"/>
            </a:solidFill>
            <a:miter lim="800000"/>
            <a:headEnd/>
            <a:tailEnd/>
          </a:ln>
        </p:spPr>
        <p:txBody>
          <a:bodyPr wrap="none" anchor="ctr"/>
          <a:lstStyle/>
          <a:p>
            <a:r>
              <a:rPr lang="en-US" dirty="0">
                <a:solidFill>
                  <a:srgbClr val="0000FF"/>
                </a:solidFill>
                <a:latin typeface="Arial" pitchFamily="34" charset="0"/>
              </a:rPr>
              <a:t>N</a:t>
            </a:r>
            <a:r>
              <a:rPr lang="en-US" dirty="0">
                <a:latin typeface="Arial" pitchFamily="34" charset="0"/>
              </a:rPr>
              <a:t>ot </a:t>
            </a:r>
            <a:r>
              <a:rPr lang="en-US" dirty="0">
                <a:solidFill>
                  <a:srgbClr val="0000FF"/>
                </a:solidFill>
                <a:latin typeface="Arial" pitchFamily="34" charset="0"/>
              </a:rPr>
              <a:t>E</a:t>
            </a:r>
            <a:r>
              <a:rPr lang="en-US" dirty="0">
                <a:latin typeface="Arial" pitchFamily="34" charset="0"/>
              </a:rPr>
              <a:t>qual</a:t>
            </a:r>
          </a:p>
        </p:txBody>
      </p:sp>
      <p:sp>
        <p:nvSpPr>
          <p:cNvPr id="14343" name="Rectangle 6"/>
          <p:cNvSpPr>
            <a:spLocks noChangeArrowheads="1"/>
          </p:cNvSpPr>
          <p:nvPr/>
        </p:nvSpPr>
        <p:spPr bwMode="auto">
          <a:xfrm>
            <a:off x="4220971" y="2312318"/>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H</a:t>
            </a:r>
            <a:r>
              <a:rPr lang="en-US" dirty="0">
                <a:latin typeface="Arial" pitchFamily="34" charset="0"/>
              </a:rPr>
              <a:t>igher or </a:t>
            </a:r>
            <a:r>
              <a:rPr lang="en-US" dirty="0">
                <a:solidFill>
                  <a:srgbClr val="0000FF"/>
                </a:solidFill>
                <a:latin typeface="Arial" pitchFamily="34" charset="0"/>
              </a:rPr>
              <a:t>S</a:t>
            </a:r>
            <a:r>
              <a:rPr lang="en-US" dirty="0">
                <a:latin typeface="Arial" pitchFamily="34" charset="0"/>
              </a:rPr>
              <a:t>ame</a:t>
            </a:r>
          </a:p>
        </p:txBody>
      </p:sp>
      <p:sp>
        <p:nvSpPr>
          <p:cNvPr id="14344" name="Rectangle 7"/>
          <p:cNvSpPr>
            <a:spLocks noChangeArrowheads="1"/>
          </p:cNvSpPr>
          <p:nvPr/>
        </p:nvSpPr>
        <p:spPr bwMode="auto">
          <a:xfrm>
            <a:off x="4220971" y="2577430"/>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LO</a:t>
            </a:r>
            <a:r>
              <a:rPr lang="en-US" dirty="0" err="1">
                <a:latin typeface="Arial" pitchFamily="34" charset="0"/>
              </a:rPr>
              <a:t>wer</a:t>
            </a:r>
            <a:endParaRPr lang="en-US" dirty="0">
              <a:latin typeface="Arial" pitchFamily="34" charset="0"/>
            </a:endParaRPr>
          </a:p>
        </p:txBody>
      </p:sp>
      <p:sp>
        <p:nvSpPr>
          <p:cNvPr id="14345" name="Rectangle 8"/>
          <p:cNvSpPr>
            <a:spLocks noChangeArrowheads="1"/>
          </p:cNvSpPr>
          <p:nvPr/>
        </p:nvSpPr>
        <p:spPr bwMode="auto">
          <a:xfrm>
            <a:off x="4220971" y="2842543"/>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MI</a:t>
            </a:r>
            <a:r>
              <a:rPr lang="en-US" dirty="0" err="1">
                <a:latin typeface="Arial" pitchFamily="34" charset="0"/>
              </a:rPr>
              <a:t>nus</a:t>
            </a:r>
            <a:r>
              <a:rPr lang="en-US" dirty="0">
                <a:latin typeface="Arial" pitchFamily="34" charset="0"/>
              </a:rPr>
              <a:t> (Negative)</a:t>
            </a:r>
          </a:p>
        </p:txBody>
      </p:sp>
      <p:sp>
        <p:nvSpPr>
          <p:cNvPr id="14346" name="Rectangle 9"/>
          <p:cNvSpPr>
            <a:spLocks noChangeArrowheads="1"/>
          </p:cNvSpPr>
          <p:nvPr/>
        </p:nvSpPr>
        <p:spPr bwMode="auto">
          <a:xfrm>
            <a:off x="4220971" y="1782093"/>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EQ</a:t>
            </a:r>
            <a:r>
              <a:rPr lang="en-US" dirty="0" err="1">
                <a:latin typeface="Arial" pitchFamily="34" charset="0"/>
              </a:rPr>
              <a:t>ual</a:t>
            </a:r>
            <a:endParaRPr lang="en-US" dirty="0">
              <a:latin typeface="Arial" pitchFamily="34" charset="0"/>
            </a:endParaRPr>
          </a:p>
        </p:txBody>
      </p:sp>
      <p:sp>
        <p:nvSpPr>
          <p:cNvPr id="14347" name="Rectangle 10"/>
          <p:cNvSpPr>
            <a:spLocks noChangeArrowheads="1"/>
          </p:cNvSpPr>
          <p:nvPr/>
        </p:nvSpPr>
        <p:spPr bwMode="auto">
          <a:xfrm>
            <a:off x="4220971" y="3372768"/>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S</a:t>
            </a:r>
            <a:r>
              <a:rPr lang="en-US" dirty="0">
                <a:latin typeface="Arial" pitchFamily="34" charset="0"/>
              </a:rPr>
              <a:t>et</a:t>
            </a:r>
          </a:p>
        </p:txBody>
      </p:sp>
      <p:sp>
        <p:nvSpPr>
          <p:cNvPr id="14348" name="Rectangle 11"/>
          <p:cNvSpPr>
            <a:spLocks noChangeArrowheads="1"/>
          </p:cNvSpPr>
          <p:nvPr/>
        </p:nvSpPr>
        <p:spPr bwMode="auto">
          <a:xfrm>
            <a:off x="4220971" y="3637880"/>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C</a:t>
            </a:r>
            <a:r>
              <a:rPr lang="en-US" dirty="0">
                <a:latin typeface="Arial" pitchFamily="34" charset="0"/>
              </a:rPr>
              <a:t>lear</a:t>
            </a:r>
          </a:p>
        </p:txBody>
      </p:sp>
      <p:sp>
        <p:nvSpPr>
          <p:cNvPr id="14349" name="Rectangle 12"/>
          <p:cNvSpPr>
            <a:spLocks noChangeArrowheads="1"/>
          </p:cNvSpPr>
          <p:nvPr/>
        </p:nvSpPr>
        <p:spPr bwMode="auto">
          <a:xfrm>
            <a:off x="4220971" y="3902993"/>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HI</a:t>
            </a:r>
            <a:r>
              <a:rPr lang="en-US" dirty="0" err="1">
                <a:latin typeface="Arial" pitchFamily="34" charset="0"/>
              </a:rPr>
              <a:t>gher</a:t>
            </a:r>
            <a:endParaRPr lang="en-US" dirty="0">
              <a:latin typeface="Arial" pitchFamily="34" charset="0"/>
            </a:endParaRPr>
          </a:p>
        </p:txBody>
      </p:sp>
      <p:sp>
        <p:nvSpPr>
          <p:cNvPr id="14350" name="Rectangle 13"/>
          <p:cNvSpPr>
            <a:spLocks noChangeArrowheads="1"/>
          </p:cNvSpPr>
          <p:nvPr/>
        </p:nvSpPr>
        <p:spPr bwMode="auto">
          <a:xfrm>
            <a:off x="4220971" y="4168105"/>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L</a:t>
            </a:r>
            <a:r>
              <a:rPr lang="en-US" dirty="0">
                <a:latin typeface="Arial" pitchFamily="34" charset="0"/>
              </a:rPr>
              <a:t>ower or </a:t>
            </a:r>
            <a:r>
              <a:rPr lang="en-US" dirty="0">
                <a:solidFill>
                  <a:srgbClr val="0000FF"/>
                </a:solidFill>
                <a:latin typeface="Arial" pitchFamily="34" charset="0"/>
              </a:rPr>
              <a:t>S</a:t>
            </a:r>
            <a:r>
              <a:rPr lang="en-US" dirty="0">
                <a:latin typeface="Arial" pitchFamily="34" charset="0"/>
              </a:rPr>
              <a:t>ame</a:t>
            </a:r>
          </a:p>
        </p:txBody>
      </p:sp>
      <p:sp>
        <p:nvSpPr>
          <p:cNvPr id="14351" name="Rectangle 14"/>
          <p:cNvSpPr>
            <a:spLocks noChangeArrowheads="1"/>
          </p:cNvSpPr>
          <p:nvPr/>
        </p:nvSpPr>
        <p:spPr bwMode="auto">
          <a:xfrm>
            <a:off x="4220971" y="3107655"/>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PL</a:t>
            </a:r>
            <a:r>
              <a:rPr lang="en-US" dirty="0" err="1">
                <a:latin typeface="Arial" pitchFamily="34" charset="0"/>
              </a:rPr>
              <a:t>us</a:t>
            </a:r>
            <a:r>
              <a:rPr lang="en-US" dirty="0">
                <a:latin typeface="Arial" pitchFamily="34" charset="0"/>
              </a:rPr>
              <a:t> (Positive or Zero)</a:t>
            </a:r>
          </a:p>
        </p:txBody>
      </p:sp>
      <p:sp>
        <p:nvSpPr>
          <p:cNvPr id="14352" name="Rectangle 15"/>
          <p:cNvSpPr>
            <a:spLocks noChangeArrowheads="1"/>
          </p:cNvSpPr>
          <p:nvPr/>
        </p:nvSpPr>
        <p:spPr bwMode="auto">
          <a:xfrm>
            <a:off x="4220971" y="4698330"/>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a:t>
            </a:r>
            <a:r>
              <a:rPr lang="en-US" dirty="0">
                <a:solidFill>
                  <a:srgbClr val="0000FF"/>
                </a:solidFill>
                <a:latin typeface="Arial" pitchFamily="34" charset="0"/>
              </a:rPr>
              <a:t>T</a:t>
            </a:r>
            <a:r>
              <a:rPr lang="en-US" dirty="0">
                <a:latin typeface="Arial" pitchFamily="34" charset="0"/>
              </a:rPr>
              <a:t>han</a:t>
            </a:r>
          </a:p>
        </p:txBody>
      </p:sp>
      <p:sp>
        <p:nvSpPr>
          <p:cNvPr id="14353" name="Rectangle 16"/>
          <p:cNvSpPr>
            <a:spLocks noChangeArrowheads="1"/>
          </p:cNvSpPr>
          <p:nvPr/>
        </p:nvSpPr>
        <p:spPr bwMode="auto">
          <a:xfrm>
            <a:off x="4220971" y="4963443"/>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G</a:t>
            </a:r>
            <a:r>
              <a:rPr lang="en-US" dirty="0">
                <a:latin typeface="Arial" pitchFamily="34" charset="0"/>
              </a:rPr>
              <a:t>reater </a:t>
            </a:r>
            <a:r>
              <a:rPr lang="en-US" dirty="0">
                <a:solidFill>
                  <a:srgbClr val="0000FF"/>
                </a:solidFill>
                <a:latin typeface="Arial" pitchFamily="34" charset="0"/>
              </a:rPr>
              <a:t>T</a:t>
            </a:r>
            <a:r>
              <a:rPr lang="en-US" dirty="0">
                <a:latin typeface="Arial" pitchFamily="34" charset="0"/>
              </a:rPr>
              <a:t>han</a:t>
            </a:r>
          </a:p>
        </p:txBody>
      </p:sp>
      <p:sp>
        <p:nvSpPr>
          <p:cNvPr id="14354" name="Rectangle 17"/>
          <p:cNvSpPr>
            <a:spLocks noChangeArrowheads="1"/>
          </p:cNvSpPr>
          <p:nvPr/>
        </p:nvSpPr>
        <p:spPr bwMode="auto">
          <a:xfrm>
            <a:off x="4220971" y="5228555"/>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than or </a:t>
            </a:r>
            <a:r>
              <a:rPr lang="en-US" dirty="0">
                <a:solidFill>
                  <a:srgbClr val="0000FF"/>
                </a:solidFill>
                <a:latin typeface="Arial" pitchFamily="34" charset="0"/>
              </a:rPr>
              <a:t>E</a:t>
            </a:r>
            <a:r>
              <a:rPr lang="en-US" dirty="0">
                <a:latin typeface="Arial" pitchFamily="34" charset="0"/>
              </a:rPr>
              <a:t>qual</a:t>
            </a:r>
          </a:p>
        </p:txBody>
      </p:sp>
      <p:sp>
        <p:nvSpPr>
          <p:cNvPr id="14355" name="Rectangle 18"/>
          <p:cNvSpPr>
            <a:spLocks noChangeArrowheads="1"/>
          </p:cNvSpPr>
          <p:nvPr/>
        </p:nvSpPr>
        <p:spPr bwMode="auto">
          <a:xfrm>
            <a:off x="4220971" y="5493668"/>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AL</a:t>
            </a:r>
            <a:r>
              <a:rPr lang="en-US" dirty="0" err="1">
                <a:latin typeface="Arial" pitchFamily="34" charset="0"/>
              </a:rPr>
              <a:t>ways</a:t>
            </a:r>
            <a:endParaRPr lang="en-US" dirty="0">
              <a:latin typeface="Arial" pitchFamily="34" charset="0"/>
            </a:endParaRPr>
          </a:p>
        </p:txBody>
      </p:sp>
      <p:sp>
        <p:nvSpPr>
          <p:cNvPr id="14356" name="Rectangle 19"/>
          <p:cNvSpPr>
            <a:spLocks noChangeArrowheads="1"/>
          </p:cNvSpPr>
          <p:nvPr/>
        </p:nvSpPr>
        <p:spPr bwMode="auto">
          <a:xfrm>
            <a:off x="4220971" y="4433218"/>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a:t>
            </a:r>
            <a:r>
              <a:rPr lang="en-US" dirty="0">
                <a:solidFill>
                  <a:srgbClr val="0000FF"/>
                </a:solidFill>
                <a:latin typeface="Arial" pitchFamily="34" charset="0"/>
              </a:rPr>
              <a:t> G</a:t>
            </a:r>
            <a:r>
              <a:rPr lang="en-US" dirty="0">
                <a:latin typeface="Arial" pitchFamily="34" charset="0"/>
              </a:rPr>
              <a:t>reater or </a:t>
            </a:r>
            <a:r>
              <a:rPr lang="en-US" dirty="0">
                <a:solidFill>
                  <a:srgbClr val="0000FF"/>
                </a:solidFill>
                <a:latin typeface="Arial" pitchFamily="34" charset="0"/>
              </a:rPr>
              <a:t>E</a:t>
            </a:r>
            <a:r>
              <a:rPr lang="en-US" dirty="0">
                <a:latin typeface="Arial" pitchFamily="34" charset="0"/>
              </a:rPr>
              <a:t>qual</a:t>
            </a:r>
          </a:p>
        </p:txBody>
      </p:sp>
      <p:sp>
        <p:nvSpPr>
          <p:cNvPr id="14357" name="Rectangle 20"/>
          <p:cNvSpPr>
            <a:spLocks noChangeArrowheads="1"/>
          </p:cNvSpPr>
          <p:nvPr/>
        </p:nvSpPr>
        <p:spPr bwMode="auto">
          <a:xfrm>
            <a:off x="2947974" y="178209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2947974" y="2047205"/>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2947974" y="231231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2947974" y="2577430"/>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2947974" y="3107655"/>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2947974" y="337276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2947974" y="390299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2947974" y="4168105"/>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2947974" y="443321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2947974" y="4698330"/>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2947974" y="496344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2947974" y="5228555"/>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2947974" y="549366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2947974" y="284254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2947974" y="3637880"/>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2947974" y="1516980"/>
            <a:ext cx="1272997"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Suffix</a:t>
            </a:r>
          </a:p>
        </p:txBody>
      </p:sp>
      <p:sp>
        <p:nvSpPr>
          <p:cNvPr id="14373" name="Rectangle 36"/>
          <p:cNvSpPr>
            <a:spLocks noChangeArrowheads="1"/>
          </p:cNvSpPr>
          <p:nvPr/>
        </p:nvSpPr>
        <p:spPr bwMode="auto">
          <a:xfrm>
            <a:off x="4220971" y="1516980"/>
            <a:ext cx="3435035"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Description</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12</a:t>
            </a:fld>
            <a:endParaRPr lang="en-US"/>
          </a:p>
        </p:txBody>
      </p:sp>
      <p:sp>
        <p:nvSpPr>
          <p:cNvPr id="2" name="Rectangle 1"/>
          <p:cNvSpPr/>
          <p:nvPr/>
        </p:nvSpPr>
        <p:spPr>
          <a:xfrm>
            <a:off x="2947974" y="5788224"/>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25509615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13</a:t>
            </a:fld>
            <a:endParaRPr lang="en-US"/>
          </a:p>
        </p:txBody>
      </p:sp>
      <p:sp>
        <p:nvSpPr>
          <p:cNvPr id="3" name="TextBox 2"/>
          <p:cNvSpPr txBox="1"/>
          <p:nvPr/>
        </p:nvSpPr>
        <p:spPr>
          <a:xfrm>
            <a:off x="6797812" y="1241454"/>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5776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6553201"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1752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graphicFrame>
        <p:nvGraphicFramePr>
          <p:cNvPr id="5" name="Table 4"/>
          <p:cNvGraphicFramePr>
            <a:graphicFrameLocks noGrp="1"/>
          </p:cNvGraphicFramePr>
          <p:nvPr/>
        </p:nvGraphicFramePr>
        <p:xfrm>
          <a:off x="1981200" y="1251568"/>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0718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990600"/>
            <a:ext cx="8591550" cy="4953000"/>
          </a:xfrm>
          <a:prstGeom prst="rect">
            <a:avLst/>
          </a:prstGeom>
          <a:noFill/>
          <a:ln w="9525">
            <a:noFill/>
            <a:miter lim="800000"/>
            <a:headEnd/>
            <a:tailEnd/>
          </a:ln>
        </p:spPr>
        <p:txBody>
          <a:bodyPr lIns="92075" tIns="46038" rIns="92075" bIns="46038"/>
          <a:lstStyle/>
          <a:p>
            <a:endParaRPr lang="en-GB" sz="240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grpSp>
        <p:nvGrpSpPr>
          <p:cNvPr id="14340" name="Group 4"/>
          <p:cNvGrpSpPr>
            <a:grpSpLocks/>
          </p:cNvGrpSpPr>
          <p:nvPr/>
        </p:nvGrpSpPr>
        <p:grpSpPr bwMode="auto">
          <a:xfrm>
            <a:off x="2947974" y="1516980"/>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dirty="0">
                  <a:solidFill>
                    <a:srgbClr val="0000FF"/>
                  </a:solidFill>
                  <a:latin typeface="Arial" pitchFamily="34" charset="0"/>
                </a:rPr>
                <a:t>N</a:t>
              </a:r>
              <a:r>
                <a:rPr lang="en-US" dirty="0">
                  <a:latin typeface="Arial" pitchFamily="34" charset="0"/>
                </a:rPr>
                <a:t>ot </a:t>
              </a:r>
              <a:r>
                <a:rPr lang="en-US" dirty="0">
                  <a:solidFill>
                    <a:srgbClr val="0000FF"/>
                  </a:solidFill>
                  <a:latin typeface="Arial" pitchFamily="34" charset="0"/>
                </a:rPr>
                <a:t>E</a:t>
              </a:r>
              <a:r>
                <a:rPr lang="en-US" dirty="0">
                  <a:latin typeface="Arial" pitchFamily="34" charset="0"/>
                </a:rPr>
                <a:t>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H</a:t>
              </a:r>
              <a:r>
                <a:rPr lang="en-US" dirty="0">
                  <a:latin typeface="Arial" pitchFamily="34" charset="0"/>
                </a:rPr>
                <a:t>igher or </a:t>
              </a:r>
              <a:r>
                <a:rPr lang="en-US" dirty="0">
                  <a:solidFill>
                    <a:srgbClr val="0000FF"/>
                  </a:solidFill>
                  <a:latin typeface="Arial" pitchFamily="34" charset="0"/>
                </a:rPr>
                <a:t>S</a:t>
              </a:r>
              <a:r>
                <a:rPr lang="en-US" dirty="0">
                  <a:latin typeface="Arial" pitchFamily="34" charset="0"/>
                </a:rPr>
                <a:t>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LO</a:t>
              </a:r>
              <a:r>
                <a:rPr lang="en-US" dirty="0" err="1">
                  <a:latin typeface="Arial" pitchFamily="34" charset="0"/>
                </a:rPr>
                <a:t>wer</a:t>
              </a:r>
              <a:endParaRPr lang="en-US" dirty="0">
                <a:latin typeface="Arial" pitchFamily="34" charset="0"/>
              </a:endParaRP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MI</a:t>
              </a:r>
              <a:r>
                <a:rPr lang="en-US" dirty="0" err="1">
                  <a:latin typeface="Arial" pitchFamily="34" charset="0"/>
                </a:rPr>
                <a:t>nus</a:t>
              </a:r>
              <a:r>
                <a:rPr lang="en-US" dirty="0">
                  <a:latin typeface="Arial" pitchFamily="34" charset="0"/>
                </a:rPr>
                <a:t> (Negative)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EQ</a:t>
              </a:r>
              <a:r>
                <a:rPr lang="en-US" dirty="0" err="1">
                  <a:latin typeface="Arial" pitchFamily="34" charset="0"/>
                </a:rPr>
                <a:t>ual</a:t>
              </a:r>
              <a:endParaRPr lang="en-US" dirty="0">
                <a:latin typeface="Arial" pitchFamily="34" charset="0"/>
              </a:endParaRP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S</a:t>
              </a:r>
              <a:r>
                <a:rPr lang="en-US" dirty="0">
                  <a:latin typeface="Arial" pitchFamily="34" charset="0"/>
                </a:rPr>
                <a:t>et</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C</a:t>
              </a:r>
              <a:r>
                <a:rPr lang="en-US" dirty="0">
                  <a:latin typeface="Arial" pitchFamily="34" charset="0"/>
                </a:rPr>
                <a:t>lear</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HI</a:t>
              </a:r>
              <a:r>
                <a:rPr lang="en-US" dirty="0" err="1">
                  <a:latin typeface="Arial" pitchFamily="34" charset="0"/>
                </a:rPr>
                <a:t>gher</a:t>
              </a:r>
              <a:endParaRPr lang="en-US" dirty="0">
                <a:latin typeface="Arial" pitchFamily="34" charset="0"/>
              </a:endParaRP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L</a:t>
              </a:r>
              <a:r>
                <a:rPr lang="en-US" dirty="0">
                  <a:latin typeface="Arial" pitchFamily="34" charset="0"/>
                </a:rPr>
                <a:t>ower or </a:t>
              </a:r>
              <a:r>
                <a:rPr lang="en-US" dirty="0">
                  <a:solidFill>
                    <a:srgbClr val="0000FF"/>
                  </a:solidFill>
                  <a:latin typeface="Arial" pitchFamily="34" charset="0"/>
                </a:rPr>
                <a:t>S</a:t>
              </a:r>
              <a:r>
                <a:rPr lang="en-US" dirty="0">
                  <a:latin typeface="Arial" pitchFamily="34" charset="0"/>
                </a:rPr>
                <a:t>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PL</a:t>
              </a:r>
              <a:r>
                <a:rPr lang="en-US" dirty="0" err="1">
                  <a:latin typeface="Arial" pitchFamily="34" charset="0"/>
                </a:rPr>
                <a:t>us</a:t>
              </a:r>
              <a:r>
                <a:rPr lang="en-US" dirty="0">
                  <a:latin typeface="Arial" pitchFamily="34" charset="0"/>
                </a:rPr>
                <a:t> (Positive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a:t>
              </a:r>
              <a:r>
                <a:rPr lang="en-US" dirty="0">
                  <a:solidFill>
                    <a:srgbClr val="0000FF"/>
                  </a:solidFill>
                  <a:latin typeface="Arial" pitchFamily="34" charset="0"/>
                </a:rPr>
                <a:t>T</a:t>
              </a:r>
              <a:r>
                <a:rPr lang="en-US" dirty="0">
                  <a:latin typeface="Arial" pitchFamily="34" charset="0"/>
                </a:rPr>
                <a: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G</a:t>
              </a:r>
              <a:r>
                <a:rPr lang="en-US" dirty="0">
                  <a:latin typeface="Arial" pitchFamily="34" charset="0"/>
                </a:rPr>
                <a:t>reater </a:t>
              </a:r>
              <a:r>
                <a:rPr lang="en-US" dirty="0">
                  <a:solidFill>
                    <a:srgbClr val="0000FF"/>
                  </a:solidFill>
                  <a:latin typeface="Arial" pitchFamily="34" charset="0"/>
                </a:rPr>
                <a:t>T</a:t>
              </a:r>
              <a:r>
                <a:rPr lang="en-US" dirty="0">
                  <a:latin typeface="Arial" pitchFamily="34" charset="0"/>
                </a:rPr>
                <a: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than or </a:t>
              </a:r>
              <a:r>
                <a:rPr lang="en-US" dirty="0">
                  <a:solidFill>
                    <a:srgbClr val="0000FF"/>
                  </a:solidFill>
                  <a:latin typeface="Arial" pitchFamily="34" charset="0"/>
                </a:rPr>
                <a:t>E</a:t>
              </a:r>
              <a:r>
                <a:rPr lang="en-US" dirty="0">
                  <a:latin typeface="Arial" pitchFamily="34" charset="0"/>
                </a:rPr>
                <a:t>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AL</a:t>
              </a:r>
              <a:r>
                <a:rPr lang="en-US" dirty="0" err="1">
                  <a:latin typeface="Arial" pitchFamily="34" charset="0"/>
                </a:rPr>
                <a:t>ways</a:t>
              </a:r>
              <a:endParaRPr lang="en-US" dirty="0">
                <a:latin typeface="Arial" pitchFamily="34" charset="0"/>
              </a:endParaRP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Signed</a:t>
              </a:r>
              <a:r>
                <a:rPr lang="en-US" dirty="0">
                  <a:solidFill>
                    <a:srgbClr val="0000FF"/>
                  </a:solidFill>
                  <a:latin typeface="Arial" pitchFamily="34" charset="0"/>
                </a:rPr>
                <a:t> G</a:t>
              </a:r>
              <a:r>
                <a:rPr lang="en-US" dirty="0">
                  <a:latin typeface="Arial" pitchFamily="34" charset="0"/>
                </a:rPr>
                <a:t>reater or </a:t>
              </a:r>
              <a:r>
                <a:rPr lang="en-US" dirty="0">
                  <a:solidFill>
                    <a:srgbClr val="0000FF"/>
                  </a:solidFill>
                  <a:latin typeface="Arial" pitchFamily="34" charset="0"/>
                </a:rPr>
                <a:t>E</a:t>
              </a:r>
              <a:r>
                <a:rPr lang="en-US" dirty="0">
                  <a:latin typeface="Arial" pitchFamily="34" charset="0"/>
                </a:rPr>
                <a:t>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endParaRPr lang="en-US" dirty="0">
                <a:latin typeface="Arial" pitchFamily="34" charset="0"/>
              </a:endParaRP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a:solidFill>
                  <a:schemeClr val="hlink"/>
                </a:solidFill>
                <a:latin typeface="Arial" pitchFamily="34" charset="0"/>
              </a:endParaRPr>
            </a:p>
          </p:txBody>
        </p:sp>
      </p:grpSp>
      <p:sp>
        <p:nvSpPr>
          <p:cNvPr id="54" name="Slide Number Placeholder 53"/>
          <p:cNvSpPr>
            <a:spLocks noGrp="1"/>
          </p:cNvSpPr>
          <p:nvPr>
            <p:ph type="sldNum" sz="quarter" idx="12"/>
          </p:nvPr>
        </p:nvSpPr>
        <p:spPr/>
        <p:txBody>
          <a:bodyPr/>
          <a:lstStyle/>
          <a:p>
            <a:fld id="{AEE14D4A-FE32-40AF-B06D-E9622816B101}" type="slidenum">
              <a:rPr lang="en-US" smtClean="0"/>
              <a:pPr/>
              <a:t>15</a:t>
            </a:fld>
            <a:endParaRPr lang="en-US"/>
          </a:p>
        </p:txBody>
      </p:sp>
      <p:sp>
        <p:nvSpPr>
          <p:cNvPr id="2" name="Rectangle 1"/>
          <p:cNvSpPr/>
          <p:nvPr/>
        </p:nvSpPr>
        <p:spPr>
          <a:xfrm>
            <a:off x="2947974" y="5788224"/>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33588669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990600"/>
            <a:ext cx="8591550" cy="4953000"/>
          </a:xfrm>
          <a:prstGeom prst="rect">
            <a:avLst/>
          </a:prstGeom>
          <a:noFill/>
          <a:ln w="9525">
            <a:noFill/>
            <a:miter lim="800000"/>
            <a:headEnd/>
            <a:tailEnd/>
          </a:ln>
        </p:spPr>
        <p:txBody>
          <a:bodyPr lIns="92075" tIns="46038" rIns="92075" bIns="46038"/>
          <a:lstStyle/>
          <a:p>
            <a:endParaRPr lang="en-GB" sz="240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14342" name="Rectangle 5"/>
          <p:cNvSpPr>
            <a:spLocks noChangeArrowheads="1"/>
          </p:cNvSpPr>
          <p:nvPr/>
        </p:nvSpPr>
        <p:spPr bwMode="auto">
          <a:xfrm>
            <a:off x="4220972" y="2309814"/>
            <a:ext cx="3435035" cy="265113"/>
          </a:xfrm>
          <a:prstGeom prst="rect">
            <a:avLst/>
          </a:prstGeom>
          <a:noFill/>
          <a:ln w="12700">
            <a:solidFill>
              <a:schemeClr val="tx1"/>
            </a:solidFill>
            <a:miter lim="800000"/>
            <a:headEnd/>
            <a:tailEnd/>
          </a:ln>
        </p:spPr>
        <p:txBody>
          <a:bodyPr wrap="none" anchor="ctr"/>
          <a:lstStyle/>
          <a:p>
            <a:r>
              <a:rPr lang="en-US" dirty="0">
                <a:solidFill>
                  <a:srgbClr val="0000FF"/>
                </a:solidFill>
                <a:latin typeface="Arial" pitchFamily="34" charset="0"/>
              </a:rPr>
              <a:t>N</a:t>
            </a:r>
            <a:r>
              <a:rPr lang="en-US" dirty="0">
                <a:latin typeface="Arial" pitchFamily="34" charset="0"/>
              </a:rPr>
              <a:t>ot </a:t>
            </a:r>
            <a:r>
              <a:rPr lang="en-US" dirty="0">
                <a:solidFill>
                  <a:srgbClr val="0000FF"/>
                </a:solidFill>
                <a:latin typeface="Arial" pitchFamily="34" charset="0"/>
              </a:rPr>
              <a:t>E</a:t>
            </a:r>
            <a:r>
              <a:rPr lang="en-US" dirty="0">
                <a:latin typeface="Arial" pitchFamily="34" charset="0"/>
              </a:rPr>
              <a:t>qual</a:t>
            </a:r>
          </a:p>
        </p:txBody>
      </p:sp>
      <p:sp>
        <p:nvSpPr>
          <p:cNvPr id="14343" name="Rectangle 6"/>
          <p:cNvSpPr>
            <a:spLocks noChangeArrowheads="1"/>
          </p:cNvSpPr>
          <p:nvPr/>
        </p:nvSpPr>
        <p:spPr bwMode="auto">
          <a:xfrm>
            <a:off x="4220972" y="2574927"/>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H</a:t>
            </a:r>
            <a:r>
              <a:rPr lang="en-US" dirty="0">
                <a:latin typeface="Arial" pitchFamily="34" charset="0"/>
              </a:rPr>
              <a:t>igher or </a:t>
            </a:r>
            <a:r>
              <a:rPr lang="en-US" dirty="0">
                <a:solidFill>
                  <a:srgbClr val="0000FF"/>
                </a:solidFill>
                <a:latin typeface="Arial" pitchFamily="34" charset="0"/>
              </a:rPr>
              <a:t>S</a:t>
            </a:r>
            <a:r>
              <a:rPr lang="en-US" dirty="0">
                <a:latin typeface="Arial" pitchFamily="34" charset="0"/>
              </a:rPr>
              <a:t>ame</a:t>
            </a:r>
          </a:p>
        </p:txBody>
      </p:sp>
      <p:sp>
        <p:nvSpPr>
          <p:cNvPr id="14344" name="Rectangle 7"/>
          <p:cNvSpPr>
            <a:spLocks noChangeArrowheads="1"/>
          </p:cNvSpPr>
          <p:nvPr/>
        </p:nvSpPr>
        <p:spPr bwMode="auto">
          <a:xfrm>
            <a:off x="4220972" y="2840039"/>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LO</a:t>
            </a:r>
            <a:r>
              <a:rPr lang="en-US" dirty="0" err="1">
                <a:latin typeface="Arial" pitchFamily="34" charset="0"/>
              </a:rPr>
              <a:t>wer</a:t>
            </a:r>
            <a:endParaRPr lang="en-US" dirty="0">
              <a:latin typeface="Arial" pitchFamily="34" charset="0"/>
            </a:endParaRPr>
          </a:p>
        </p:txBody>
      </p:sp>
      <p:sp>
        <p:nvSpPr>
          <p:cNvPr id="14345" name="Rectangle 8"/>
          <p:cNvSpPr>
            <a:spLocks noChangeArrowheads="1"/>
          </p:cNvSpPr>
          <p:nvPr/>
        </p:nvSpPr>
        <p:spPr bwMode="auto">
          <a:xfrm>
            <a:off x="4220972" y="3105152"/>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MI</a:t>
            </a:r>
            <a:r>
              <a:rPr lang="en-US" dirty="0" err="1">
                <a:latin typeface="Arial" pitchFamily="34" charset="0"/>
              </a:rPr>
              <a:t>nus</a:t>
            </a:r>
            <a:r>
              <a:rPr lang="en-US" dirty="0">
                <a:latin typeface="Arial" pitchFamily="34" charset="0"/>
              </a:rPr>
              <a:t> (Negative)</a:t>
            </a:r>
          </a:p>
        </p:txBody>
      </p:sp>
      <p:sp>
        <p:nvSpPr>
          <p:cNvPr id="14346" name="Rectangle 9"/>
          <p:cNvSpPr>
            <a:spLocks noChangeArrowheads="1"/>
          </p:cNvSpPr>
          <p:nvPr/>
        </p:nvSpPr>
        <p:spPr bwMode="auto">
          <a:xfrm>
            <a:off x="4220972" y="2044702"/>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EQ</a:t>
            </a:r>
            <a:r>
              <a:rPr lang="en-US" dirty="0" err="1">
                <a:latin typeface="Arial" pitchFamily="34" charset="0"/>
              </a:rPr>
              <a:t>ual</a:t>
            </a:r>
            <a:endParaRPr lang="en-US" dirty="0">
              <a:latin typeface="Arial" pitchFamily="34" charset="0"/>
            </a:endParaRPr>
          </a:p>
        </p:txBody>
      </p:sp>
      <p:sp>
        <p:nvSpPr>
          <p:cNvPr id="14347" name="Rectangle 10"/>
          <p:cNvSpPr>
            <a:spLocks noChangeArrowheads="1"/>
          </p:cNvSpPr>
          <p:nvPr/>
        </p:nvSpPr>
        <p:spPr bwMode="auto">
          <a:xfrm>
            <a:off x="4220972" y="3635377"/>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S</a:t>
            </a:r>
            <a:r>
              <a:rPr lang="en-US" dirty="0">
                <a:latin typeface="Arial" pitchFamily="34" charset="0"/>
              </a:rPr>
              <a:t>et</a:t>
            </a:r>
          </a:p>
        </p:txBody>
      </p:sp>
      <p:sp>
        <p:nvSpPr>
          <p:cNvPr id="14348" name="Rectangle 11"/>
          <p:cNvSpPr>
            <a:spLocks noChangeArrowheads="1"/>
          </p:cNvSpPr>
          <p:nvPr/>
        </p:nvSpPr>
        <p:spPr bwMode="auto">
          <a:xfrm>
            <a:off x="4220972" y="3900489"/>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dirty="0" err="1">
                <a:solidFill>
                  <a:srgbClr val="0000FF"/>
                </a:solidFill>
                <a:latin typeface="Arial" pitchFamily="34" charset="0"/>
              </a:rPr>
              <a:t>V</a:t>
            </a:r>
            <a:r>
              <a:rPr lang="en-US" dirty="0" err="1">
                <a:latin typeface="Arial" pitchFamily="34" charset="0"/>
              </a:rPr>
              <a:t>erflow</a:t>
            </a:r>
            <a:r>
              <a:rPr lang="en-US" dirty="0">
                <a:latin typeface="Arial" pitchFamily="34" charset="0"/>
              </a:rPr>
              <a:t> </a:t>
            </a:r>
            <a:r>
              <a:rPr lang="en-US" dirty="0">
                <a:solidFill>
                  <a:srgbClr val="0000FF"/>
                </a:solidFill>
                <a:latin typeface="Arial" pitchFamily="34" charset="0"/>
              </a:rPr>
              <a:t>C</a:t>
            </a:r>
            <a:r>
              <a:rPr lang="en-US" dirty="0">
                <a:latin typeface="Arial" pitchFamily="34" charset="0"/>
              </a:rPr>
              <a:t>lear</a:t>
            </a:r>
          </a:p>
        </p:txBody>
      </p:sp>
      <p:sp>
        <p:nvSpPr>
          <p:cNvPr id="14349" name="Rectangle 12"/>
          <p:cNvSpPr>
            <a:spLocks noChangeArrowheads="1"/>
          </p:cNvSpPr>
          <p:nvPr/>
        </p:nvSpPr>
        <p:spPr bwMode="auto">
          <a:xfrm>
            <a:off x="4220972" y="4165602"/>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err="1">
                <a:solidFill>
                  <a:srgbClr val="0000FF"/>
                </a:solidFill>
                <a:latin typeface="Arial" pitchFamily="34" charset="0"/>
              </a:rPr>
              <a:t>HI</a:t>
            </a:r>
            <a:r>
              <a:rPr lang="en-US" dirty="0" err="1">
                <a:latin typeface="Arial" pitchFamily="34" charset="0"/>
              </a:rPr>
              <a:t>gher</a:t>
            </a:r>
            <a:endParaRPr lang="en-US" dirty="0">
              <a:latin typeface="Arial" pitchFamily="34" charset="0"/>
            </a:endParaRPr>
          </a:p>
        </p:txBody>
      </p:sp>
      <p:sp>
        <p:nvSpPr>
          <p:cNvPr id="14350" name="Rectangle 13"/>
          <p:cNvSpPr>
            <a:spLocks noChangeArrowheads="1"/>
          </p:cNvSpPr>
          <p:nvPr/>
        </p:nvSpPr>
        <p:spPr bwMode="auto">
          <a:xfrm>
            <a:off x="4220972" y="4430714"/>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Unsigned </a:t>
            </a:r>
            <a:r>
              <a:rPr lang="en-US" dirty="0">
                <a:solidFill>
                  <a:srgbClr val="0000FF"/>
                </a:solidFill>
                <a:latin typeface="Arial" pitchFamily="34" charset="0"/>
              </a:rPr>
              <a:t>L</a:t>
            </a:r>
            <a:r>
              <a:rPr lang="en-US" dirty="0">
                <a:latin typeface="Arial" pitchFamily="34" charset="0"/>
              </a:rPr>
              <a:t>ower or </a:t>
            </a:r>
            <a:r>
              <a:rPr lang="en-US" dirty="0">
                <a:solidFill>
                  <a:srgbClr val="0000FF"/>
                </a:solidFill>
                <a:latin typeface="Arial" pitchFamily="34" charset="0"/>
              </a:rPr>
              <a:t>S</a:t>
            </a:r>
            <a:r>
              <a:rPr lang="en-US" dirty="0">
                <a:latin typeface="Arial" pitchFamily="34" charset="0"/>
              </a:rPr>
              <a:t>ame</a:t>
            </a:r>
          </a:p>
        </p:txBody>
      </p:sp>
      <p:sp>
        <p:nvSpPr>
          <p:cNvPr id="14351" name="Rectangle 14"/>
          <p:cNvSpPr>
            <a:spLocks noChangeArrowheads="1"/>
          </p:cNvSpPr>
          <p:nvPr/>
        </p:nvSpPr>
        <p:spPr bwMode="auto">
          <a:xfrm>
            <a:off x="4220972" y="3370264"/>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PL</a:t>
            </a:r>
            <a:r>
              <a:rPr lang="en-US" dirty="0" err="1">
                <a:latin typeface="Arial" pitchFamily="34" charset="0"/>
              </a:rPr>
              <a:t>us</a:t>
            </a:r>
            <a:r>
              <a:rPr lang="en-US" dirty="0">
                <a:latin typeface="Arial" pitchFamily="34" charset="0"/>
              </a:rPr>
              <a:t> (Positive or Zero)</a:t>
            </a:r>
          </a:p>
        </p:txBody>
      </p:sp>
      <p:sp>
        <p:nvSpPr>
          <p:cNvPr id="14352" name="Rectangle 15"/>
          <p:cNvSpPr>
            <a:spLocks noChangeArrowheads="1"/>
          </p:cNvSpPr>
          <p:nvPr/>
        </p:nvSpPr>
        <p:spPr bwMode="auto">
          <a:xfrm>
            <a:off x="4220972" y="4960939"/>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a:t>
            </a:r>
            <a:r>
              <a:rPr lang="en-US" dirty="0">
                <a:solidFill>
                  <a:srgbClr val="0000FF"/>
                </a:solidFill>
                <a:latin typeface="Arial" pitchFamily="34" charset="0"/>
              </a:rPr>
              <a:t>T</a:t>
            </a:r>
            <a:r>
              <a:rPr lang="en-US" dirty="0">
                <a:latin typeface="Arial" pitchFamily="34" charset="0"/>
              </a:rPr>
              <a:t>han</a:t>
            </a:r>
          </a:p>
        </p:txBody>
      </p:sp>
      <p:sp>
        <p:nvSpPr>
          <p:cNvPr id="14353" name="Rectangle 16"/>
          <p:cNvSpPr>
            <a:spLocks noChangeArrowheads="1"/>
          </p:cNvSpPr>
          <p:nvPr/>
        </p:nvSpPr>
        <p:spPr bwMode="auto">
          <a:xfrm>
            <a:off x="4220972" y="5226052"/>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G</a:t>
            </a:r>
            <a:r>
              <a:rPr lang="en-US" dirty="0">
                <a:latin typeface="Arial" pitchFamily="34" charset="0"/>
              </a:rPr>
              <a:t>reater </a:t>
            </a:r>
            <a:r>
              <a:rPr lang="en-US" dirty="0">
                <a:solidFill>
                  <a:srgbClr val="0000FF"/>
                </a:solidFill>
                <a:latin typeface="Arial" pitchFamily="34" charset="0"/>
              </a:rPr>
              <a:t>T</a:t>
            </a:r>
            <a:r>
              <a:rPr lang="en-US" dirty="0">
                <a:latin typeface="Arial" pitchFamily="34" charset="0"/>
              </a:rPr>
              <a:t>han</a:t>
            </a:r>
          </a:p>
        </p:txBody>
      </p:sp>
      <p:sp>
        <p:nvSpPr>
          <p:cNvPr id="14354" name="Rectangle 17"/>
          <p:cNvSpPr>
            <a:spLocks noChangeArrowheads="1"/>
          </p:cNvSpPr>
          <p:nvPr/>
        </p:nvSpPr>
        <p:spPr bwMode="auto">
          <a:xfrm>
            <a:off x="4220972" y="5491164"/>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dirty="0">
                <a:solidFill>
                  <a:srgbClr val="0000FF"/>
                </a:solidFill>
                <a:latin typeface="Arial" pitchFamily="34" charset="0"/>
              </a:rPr>
              <a:t>L</a:t>
            </a:r>
            <a:r>
              <a:rPr lang="en-US" dirty="0">
                <a:latin typeface="Arial" pitchFamily="34" charset="0"/>
              </a:rPr>
              <a:t>ess than or </a:t>
            </a:r>
            <a:r>
              <a:rPr lang="en-US" dirty="0">
                <a:solidFill>
                  <a:srgbClr val="0000FF"/>
                </a:solidFill>
                <a:latin typeface="Arial" pitchFamily="34" charset="0"/>
              </a:rPr>
              <a:t>E</a:t>
            </a:r>
            <a:r>
              <a:rPr lang="en-US" dirty="0">
                <a:latin typeface="Arial" pitchFamily="34" charset="0"/>
              </a:rPr>
              <a:t>qual</a:t>
            </a:r>
          </a:p>
        </p:txBody>
      </p:sp>
      <p:sp>
        <p:nvSpPr>
          <p:cNvPr id="14355" name="Rectangle 18"/>
          <p:cNvSpPr>
            <a:spLocks noChangeArrowheads="1"/>
          </p:cNvSpPr>
          <p:nvPr/>
        </p:nvSpPr>
        <p:spPr bwMode="auto">
          <a:xfrm>
            <a:off x="4220972" y="5756277"/>
            <a:ext cx="3435035" cy="265113"/>
          </a:xfrm>
          <a:prstGeom prst="rect">
            <a:avLst/>
          </a:prstGeom>
          <a:noFill/>
          <a:ln w="12700">
            <a:solidFill>
              <a:schemeClr val="tx1"/>
            </a:solidFill>
            <a:miter lim="800000"/>
            <a:headEnd/>
            <a:tailEnd/>
          </a:ln>
        </p:spPr>
        <p:txBody>
          <a:bodyPr wrap="none" anchor="ctr"/>
          <a:lstStyle/>
          <a:p>
            <a:r>
              <a:rPr lang="en-US" dirty="0" err="1">
                <a:solidFill>
                  <a:srgbClr val="0000FF"/>
                </a:solidFill>
                <a:latin typeface="Arial" pitchFamily="34" charset="0"/>
              </a:rPr>
              <a:t>AL</a:t>
            </a:r>
            <a:r>
              <a:rPr lang="en-US" dirty="0" err="1">
                <a:latin typeface="Arial" pitchFamily="34" charset="0"/>
              </a:rPr>
              <a:t>ways</a:t>
            </a:r>
            <a:endParaRPr lang="en-US" dirty="0">
              <a:latin typeface="Arial" pitchFamily="34" charset="0"/>
            </a:endParaRPr>
          </a:p>
        </p:txBody>
      </p:sp>
      <p:sp>
        <p:nvSpPr>
          <p:cNvPr id="14356" name="Rectangle 19"/>
          <p:cNvSpPr>
            <a:spLocks noChangeArrowheads="1"/>
          </p:cNvSpPr>
          <p:nvPr/>
        </p:nvSpPr>
        <p:spPr bwMode="auto">
          <a:xfrm>
            <a:off x="4220972" y="4695827"/>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a:t>
            </a:r>
            <a:r>
              <a:rPr lang="en-US" dirty="0">
                <a:solidFill>
                  <a:srgbClr val="0000FF"/>
                </a:solidFill>
                <a:latin typeface="Arial" pitchFamily="34" charset="0"/>
              </a:rPr>
              <a:t> G</a:t>
            </a:r>
            <a:r>
              <a:rPr lang="en-US" dirty="0">
                <a:latin typeface="Arial" pitchFamily="34" charset="0"/>
              </a:rPr>
              <a:t>reater or </a:t>
            </a:r>
            <a:r>
              <a:rPr lang="en-US" dirty="0">
                <a:solidFill>
                  <a:srgbClr val="0000FF"/>
                </a:solidFill>
                <a:latin typeface="Arial" pitchFamily="34" charset="0"/>
              </a:rPr>
              <a:t>E</a:t>
            </a:r>
            <a:r>
              <a:rPr lang="en-US" dirty="0">
                <a:latin typeface="Arial" pitchFamily="34" charset="0"/>
              </a:rPr>
              <a:t>qual</a:t>
            </a:r>
          </a:p>
        </p:txBody>
      </p:sp>
      <p:sp>
        <p:nvSpPr>
          <p:cNvPr id="14357" name="Rectangle 20"/>
          <p:cNvSpPr>
            <a:spLocks noChangeArrowheads="1"/>
          </p:cNvSpPr>
          <p:nvPr/>
        </p:nvSpPr>
        <p:spPr bwMode="auto">
          <a:xfrm>
            <a:off x="2947975" y="2044702"/>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2947975" y="2309814"/>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2947975" y="2574927"/>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2947975" y="2840039"/>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2947975" y="3370264"/>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2947975" y="3635377"/>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2947975" y="4165602"/>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2947975" y="4430714"/>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2947975" y="4695827"/>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2947975" y="4960939"/>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2947975" y="5226052"/>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2947975" y="5491164"/>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2947975" y="5756277"/>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2947975" y="3105152"/>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2947975" y="3900489"/>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2947975" y="1779589"/>
            <a:ext cx="1272997"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Suffix</a:t>
            </a:r>
          </a:p>
        </p:txBody>
      </p:sp>
      <p:sp>
        <p:nvSpPr>
          <p:cNvPr id="14373" name="Rectangle 36"/>
          <p:cNvSpPr>
            <a:spLocks noChangeArrowheads="1"/>
          </p:cNvSpPr>
          <p:nvPr/>
        </p:nvSpPr>
        <p:spPr bwMode="auto">
          <a:xfrm>
            <a:off x="4220972" y="1779589"/>
            <a:ext cx="3435035"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Arial" pitchFamily="34" charset="0"/>
              </a:rPr>
              <a:t>Description</a:t>
            </a:r>
          </a:p>
        </p:txBody>
      </p:sp>
      <p:sp>
        <p:nvSpPr>
          <p:cNvPr id="14374" name="Rectangle 37"/>
          <p:cNvSpPr>
            <a:spLocks noChangeArrowheads="1"/>
          </p:cNvSpPr>
          <p:nvPr/>
        </p:nvSpPr>
        <p:spPr bwMode="auto">
          <a:xfrm>
            <a:off x="7656006" y="2309814"/>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Z==0</a:t>
            </a:r>
          </a:p>
        </p:txBody>
      </p:sp>
      <p:sp>
        <p:nvSpPr>
          <p:cNvPr id="14375" name="Rectangle 38"/>
          <p:cNvSpPr>
            <a:spLocks noChangeArrowheads="1"/>
          </p:cNvSpPr>
          <p:nvPr/>
        </p:nvSpPr>
        <p:spPr bwMode="auto">
          <a:xfrm>
            <a:off x="7656006" y="2574927"/>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C==1</a:t>
            </a:r>
          </a:p>
        </p:txBody>
      </p:sp>
      <p:sp>
        <p:nvSpPr>
          <p:cNvPr id="14376" name="Rectangle 39"/>
          <p:cNvSpPr>
            <a:spLocks noChangeArrowheads="1"/>
          </p:cNvSpPr>
          <p:nvPr/>
        </p:nvSpPr>
        <p:spPr bwMode="auto">
          <a:xfrm>
            <a:off x="7656006" y="2840039"/>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C==0</a:t>
            </a:r>
          </a:p>
        </p:txBody>
      </p:sp>
      <p:sp>
        <p:nvSpPr>
          <p:cNvPr id="14377" name="Rectangle 40"/>
          <p:cNvSpPr>
            <a:spLocks noChangeArrowheads="1"/>
          </p:cNvSpPr>
          <p:nvPr/>
        </p:nvSpPr>
        <p:spPr bwMode="auto">
          <a:xfrm>
            <a:off x="7656006" y="2044702"/>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Z==1</a:t>
            </a:r>
          </a:p>
        </p:txBody>
      </p:sp>
      <p:sp>
        <p:nvSpPr>
          <p:cNvPr id="14378" name="Rectangle 41"/>
          <p:cNvSpPr>
            <a:spLocks noChangeArrowheads="1"/>
          </p:cNvSpPr>
          <p:nvPr/>
        </p:nvSpPr>
        <p:spPr bwMode="auto">
          <a:xfrm>
            <a:off x="7656006" y="1779589"/>
            <a:ext cx="2021394"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rPr>
              <a:t>Flags tested</a:t>
            </a:r>
          </a:p>
        </p:txBody>
      </p:sp>
      <p:sp>
        <p:nvSpPr>
          <p:cNvPr id="14379" name="Rectangle 42"/>
          <p:cNvSpPr>
            <a:spLocks noChangeArrowheads="1"/>
          </p:cNvSpPr>
          <p:nvPr/>
        </p:nvSpPr>
        <p:spPr bwMode="auto">
          <a:xfrm>
            <a:off x="7656006" y="3105152"/>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N==1</a:t>
            </a:r>
          </a:p>
        </p:txBody>
      </p:sp>
      <p:sp>
        <p:nvSpPr>
          <p:cNvPr id="14380" name="Rectangle 43"/>
          <p:cNvSpPr>
            <a:spLocks noChangeArrowheads="1"/>
          </p:cNvSpPr>
          <p:nvPr/>
        </p:nvSpPr>
        <p:spPr bwMode="auto">
          <a:xfrm>
            <a:off x="7656006" y="3370264"/>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N==0</a:t>
            </a:r>
          </a:p>
        </p:txBody>
      </p:sp>
      <p:sp>
        <p:nvSpPr>
          <p:cNvPr id="14381" name="Rectangle 44"/>
          <p:cNvSpPr>
            <a:spLocks noChangeArrowheads="1"/>
          </p:cNvSpPr>
          <p:nvPr/>
        </p:nvSpPr>
        <p:spPr bwMode="auto">
          <a:xfrm>
            <a:off x="7656006" y="3635377"/>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V==1</a:t>
            </a:r>
          </a:p>
        </p:txBody>
      </p:sp>
      <p:sp>
        <p:nvSpPr>
          <p:cNvPr id="14382" name="Rectangle 45"/>
          <p:cNvSpPr>
            <a:spLocks noChangeArrowheads="1"/>
          </p:cNvSpPr>
          <p:nvPr/>
        </p:nvSpPr>
        <p:spPr bwMode="auto">
          <a:xfrm>
            <a:off x="7656006" y="3900489"/>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V==0</a:t>
            </a:r>
          </a:p>
        </p:txBody>
      </p:sp>
      <p:sp>
        <p:nvSpPr>
          <p:cNvPr id="14383" name="Rectangle 46"/>
          <p:cNvSpPr>
            <a:spLocks noChangeArrowheads="1"/>
          </p:cNvSpPr>
          <p:nvPr/>
        </p:nvSpPr>
        <p:spPr bwMode="auto">
          <a:xfrm>
            <a:off x="7656006" y="4165602"/>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C==1 and Z==0</a:t>
            </a:r>
          </a:p>
        </p:txBody>
      </p:sp>
      <p:sp>
        <p:nvSpPr>
          <p:cNvPr id="14384" name="Rectangle 47"/>
          <p:cNvSpPr>
            <a:spLocks noChangeArrowheads="1"/>
          </p:cNvSpPr>
          <p:nvPr/>
        </p:nvSpPr>
        <p:spPr bwMode="auto">
          <a:xfrm>
            <a:off x="7656006" y="4430714"/>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C==0 or Z==1</a:t>
            </a:r>
          </a:p>
        </p:txBody>
      </p:sp>
      <p:sp>
        <p:nvSpPr>
          <p:cNvPr id="14385" name="Rectangle 48"/>
          <p:cNvSpPr>
            <a:spLocks noChangeArrowheads="1"/>
          </p:cNvSpPr>
          <p:nvPr/>
        </p:nvSpPr>
        <p:spPr bwMode="auto">
          <a:xfrm>
            <a:off x="7656006" y="4695827"/>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N==V</a:t>
            </a:r>
          </a:p>
        </p:txBody>
      </p:sp>
      <p:sp>
        <p:nvSpPr>
          <p:cNvPr id="14386" name="Rectangle 49"/>
          <p:cNvSpPr>
            <a:spLocks noChangeArrowheads="1"/>
          </p:cNvSpPr>
          <p:nvPr/>
        </p:nvSpPr>
        <p:spPr bwMode="auto">
          <a:xfrm>
            <a:off x="7656006" y="4960939"/>
            <a:ext cx="2021394" cy="265113"/>
          </a:xfrm>
          <a:prstGeom prst="rect">
            <a:avLst/>
          </a:prstGeom>
          <a:noFill/>
          <a:ln w="12700">
            <a:solidFill>
              <a:schemeClr val="tx1"/>
            </a:solidFill>
            <a:miter lim="800000"/>
            <a:headEnd/>
            <a:tailEnd/>
          </a:ln>
        </p:spPr>
        <p:txBody>
          <a:bodyPr wrap="none" anchor="ctr"/>
          <a:lstStyle/>
          <a:p>
            <a:r>
              <a:rPr lang="en-US" b="1">
                <a:solidFill>
                  <a:srgbClr val="FF0000"/>
                </a:solidFill>
                <a:latin typeface="Consolas" panose="020B0609020204030204" pitchFamily="49" charset="0"/>
              </a:rPr>
              <a:t>N!=V</a:t>
            </a:r>
          </a:p>
        </p:txBody>
      </p:sp>
      <p:sp>
        <p:nvSpPr>
          <p:cNvPr id="14387" name="Rectangle 50"/>
          <p:cNvSpPr>
            <a:spLocks noChangeArrowheads="1"/>
          </p:cNvSpPr>
          <p:nvPr/>
        </p:nvSpPr>
        <p:spPr bwMode="auto">
          <a:xfrm>
            <a:off x="7656006" y="5226052"/>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Z==0 and N==V</a:t>
            </a:r>
          </a:p>
        </p:txBody>
      </p:sp>
      <p:sp>
        <p:nvSpPr>
          <p:cNvPr id="14388" name="Rectangle 51"/>
          <p:cNvSpPr>
            <a:spLocks noChangeArrowheads="1"/>
          </p:cNvSpPr>
          <p:nvPr/>
        </p:nvSpPr>
        <p:spPr bwMode="auto">
          <a:xfrm>
            <a:off x="7656006" y="5491164"/>
            <a:ext cx="2021394"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rPr>
              <a:t>Z==1 or N!=V</a:t>
            </a:r>
          </a:p>
        </p:txBody>
      </p:sp>
      <p:sp>
        <p:nvSpPr>
          <p:cNvPr id="14389" name="Rectangle 52"/>
          <p:cNvSpPr>
            <a:spLocks noChangeArrowheads="1"/>
          </p:cNvSpPr>
          <p:nvPr/>
        </p:nvSpPr>
        <p:spPr bwMode="auto">
          <a:xfrm>
            <a:off x="7656006" y="5756277"/>
            <a:ext cx="2021394" cy="265113"/>
          </a:xfrm>
          <a:prstGeom prst="rect">
            <a:avLst/>
          </a:prstGeom>
          <a:noFill/>
          <a:ln w="12700">
            <a:solidFill>
              <a:schemeClr val="tx1"/>
            </a:solidFill>
            <a:miter lim="800000"/>
            <a:headEnd/>
            <a:tailEnd/>
          </a:ln>
        </p:spPr>
        <p:txBody>
          <a:bodyPr wrap="none" anchor="ctr"/>
          <a:lstStyle/>
          <a:p>
            <a:endParaRPr lang="en-GB" b="1">
              <a:solidFill>
                <a:srgbClr val="FF0000"/>
              </a:solidFill>
              <a:latin typeface="Consolas" panose="020B0609020204030204" pitchFamily="49" charset="0"/>
            </a:endParaRPr>
          </a:p>
        </p:txBody>
      </p:sp>
      <p:sp>
        <p:nvSpPr>
          <p:cNvPr id="54" name="Slide Number Placeholder 53"/>
          <p:cNvSpPr>
            <a:spLocks noGrp="1"/>
          </p:cNvSpPr>
          <p:nvPr>
            <p:ph type="sldNum" sz="quarter" idx="12"/>
          </p:nvPr>
        </p:nvSpPr>
        <p:spPr/>
        <p:txBody>
          <a:bodyPr/>
          <a:lstStyle/>
          <a:p>
            <a:fld id="{AEE14D4A-FE32-40AF-B06D-E9622816B101}" type="slidenum">
              <a:rPr lang="en-US" smtClean="0"/>
              <a:pPr/>
              <a:t>16</a:t>
            </a:fld>
            <a:endParaRPr lang="en-US"/>
          </a:p>
        </p:txBody>
      </p:sp>
      <p:sp>
        <p:nvSpPr>
          <p:cNvPr id="2" name="Rectangle 1"/>
          <p:cNvSpPr/>
          <p:nvPr/>
        </p:nvSpPr>
        <p:spPr>
          <a:xfrm>
            <a:off x="2947974" y="6050832"/>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197787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nimBg="1"/>
      <p:bldP spid="14375" grpId="0" animBg="1"/>
      <p:bldP spid="14376" grpId="0" animBg="1"/>
      <p:bldP spid="14379" grpId="0" animBg="1"/>
      <p:bldP spid="14380" grpId="0" animBg="1"/>
      <p:bldP spid="14381" grpId="0" animBg="1"/>
      <p:bldP spid="14382" grpId="0" animBg="1"/>
      <p:bldP spid="14383" grpId="0" animBg="1"/>
      <p:bldP spid="14384" grpId="0" animBg="1"/>
      <p:bldP spid="14385" grpId="0" animBg="1"/>
      <p:bldP spid="14386" grpId="0" animBg="1"/>
      <p:bldP spid="14387" grpId="0" animBg="1"/>
      <p:bldP spid="14388" grpId="0" animBg="1"/>
      <p:bldP spid="143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676401" y="1865532"/>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2057400" y="1219201"/>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2057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676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2057400" y="1219201"/>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2057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676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2057400" y="1219201"/>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2057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609600" y="1280795"/>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1676401"/>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292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6" name="Content Placeholder 5"/>
          <p:cNvSpPr>
            <a:spLocks noGrp="1"/>
          </p:cNvSpPr>
          <p:nvPr>
            <p:ph sz="quarter" idx="1"/>
          </p:nvPr>
        </p:nvSpPr>
        <p:spPr>
          <a:xfrm>
            <a:off x="609600" y="3036505"/>
            <a:ext cx="102870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1981200" y="1295401"/>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615906" y="132281"/>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2498388"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2484398"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2" name="TextBox 1"/>
          <p:cNvSpPr txBox="1"/>
          <p:nvPr/>
        </p:nvSpPr>
        <p:spPr>
          <a:xfrm>
            <a:off x="4114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4041726"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600986" y="1220257"/>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5712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r5,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r6,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5715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r5,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r6,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2819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19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a:t>
            </a:r>
            <a:r>
              <a:rPr lang="en-US" dirty="0" err="1">
                <a:latin typeface="Consolas" panose="020B0609020204030204" pitchFamily="49" charset="0"/>
                <a:cs typeface="Consolas" panose="020B0609020204030204" pitchFamily="49" charset="0"/>
              </a:rPr>
              <a:t>RSB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 a</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1880682"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819400" y="4562476"/>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1880682"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2819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3589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5" name="Rectangle 4"/>
          <p:cNvSpPr/>
          <p:nvPr/>
        </p:nvSpPr>
        <p:spPr>
          <a:xfrm>
            <a:off x="3581400" y="16002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4261454475"/>
              </p:ext>
            </p:extLst>
          </p:nvPr>
        </p:nvGraphicFramePr>
        <p:xfrm>
          <a:off x="2057400" y="3186819"/>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7703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3276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276600" y="3981857"/>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331627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3124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919918" y="4079467"/>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1981201" y="3581400"/>
            <a:ext cx="1877437" cy="369332"/>
          </a:xfrm>
          <a:prstGeom prst="rect">
            <a:avLst/>
          </a:prstGeom>
          <a:noFill/>
        </p:spPr>
        <p:txBody>
          <a:bodyPr wrap="none" rtlCol="0">
            <a:spAutoFit/>
          </a:bodyPr>
          <a:lstStyle/>
          <a:p>
            <a:r>
              <a:rPr lang="en-US" dirty="0"/>
              <a:t>Implementation 1:</a:t>
            </a:r>
          </a:p>
        </p:txBody>
      </p:sp>
    </p:spTree>
    <p:extLst>
      <p:ext uri="{BB962C8B-B14F-4D97-AF65-F5344CB8AC3E}">
        <p14:creationId xmlns:p14="http://schemas.microsoft.com/office/powerpoint/2010/main" val="3293036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3124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3124200" y="4112249"/>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1981201"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116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28</a:t>
            </a:fld>
            <a:endParaRPr lang="en-US"/>
          </a:p>
        </p:txBody>
      </p:sp>
      <p:pic>
        <p:nvPicPr>
          <p:cNvPr id="3" name="Picture 2"/>
          <p:cNvPicPr>
            <a:picLocks noChangeAspect="1"/>
          </p:cNvPicPr>
          <p:nvPr/>
        </p:nvPicPr>
        <p:blipFill>
          <a:blip r:embed="rId3"/>
          <a:stretch>
            <a:fillRect/>
          </a:stretch>
        </p:blipFill>
        <p:spPr>
          <a:xfrm>
            <a:off x="1600201"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1752600" y="990600"/>
            <a:ext cx="8591550" cy="4953000"/>
          </a:xfrm>
          <a:prstGeom prst="rect">
            <a:avLst/>
          </a:prstGeom>
          <a:noFill/>
          <a:ln w="9525">
            <a:noFill/>
            <a:miter lim="800000"/>
            <a:headEnd/>
            <a:tailEnd/>
          </a:ln>
        </p:spPr>
        <p:txBody>
          <a:bodyPr lIns="92075" tIns="46038" rIns="92075" bIns="46038"/>
          <a:lstStyle/>
          <a:p>
            <a:endParaRPr lang="en-GB" sz="240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29</a:t>
            </a:fld>
            <a:endParaRPr lang="en-US"/>
          </a:p>
        </p:txBody>
      </p:sp>
      <p:sp>
        <p:nvSpPr>
          <p:cNvPr id="2" name="Rectangle 1"/>
          <p:cNvSpPr/>
          <p:nvPr/>
        </p:nvSpPr>
        <p:spPr>
          <a:xfrm>
            <a:off x="2947974" y="6050832"/>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14340" name="Group 4"/>
          <p:cNvGrpSpPr>
            <a:grpSpLocks/>
          </p:cNvGrpSpPr>
          <p:nvPr/>
        </p:nvGrpSpPr>
        <p:grpSpPr bwMode="auto">
          <a:xfrm>
            <a:off x="2947974" y="1779588"/>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r>
                <a:rPr lang="en-US">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a:solidFill>
                  <a:schemeClr val="hlink"/>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8096132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6796" y="2992747"/>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491996" y="5790376"/>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4117848" y="3104313"/>
            <a:ext cx="3657600" cy="3011381"/>
            <a:chOff x="2362200" y="1752600"/>
            <a:chExt cx="4132390" cy="3714428"/>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2235462" cy="455558"/>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8975036" y="2736431"/>
            <a:ext cx="2133600" cy="3379263"/>
            <a:chOff x="6400800" y="1447800"/>
            <a:chExt cx="2517213" cy="4008753"/>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901278" cy="438131"/>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10460754"/>
              </p:ext>
            </p:extLst>
          </p:nvPr>
        </p:nvGraphicFramePr>
        <p:xfrm>
          <a:off x="1828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V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V = 0</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 &amp;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 or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 &amp;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Z = 1 or N = !V</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0130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Conditional Execution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31</a:t>
            </a:fld>
            <a:endParaRPr lang="en-US"/>
          </a:p>
        </p:txBody>
      </p:sp>
      <p:sp>
        <p:nvSpPr>
          <p:cNvPr id="3" name="Rectangle 2"/>
          <p:cNvSpPr/>
          <p:nvPr/>
        </p:nvSpPr>
        <p:spPr>
          <a:xfrm>
            <a:off x="2136648" y="2170794"/>
            <a:ext cx="1830950" cy="120032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5638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4419600" y="2665189"/>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867401" y="3581401"/>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5858360" y="1460700"/>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Conditional Execution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32</a:t>
            </a:fld>
            <a:endParaRPr lang="en-US"/>
          </a:p>
        </p:txBody>
      </p:sp>
      <p:sp>
        <p:nvSpPr>
          <p:cNvPr id="3" name="Rectangle 2"/>
          <p:cNvSpPr/>
          <p:nvPr/>
        </p:nvSpPr>
        <p:spPr>
          <a:xfrm>
            <a:off x="1600200" y="2453041"/>
            <a:ext cx="3477234" cy="120032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5997102"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5302994" y="2947436"/>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96001" y="4114801"/>
            <a:ext cx="1514517" cy="646331"/>
          </a:xfrm>
          <a:prstGeom prst="rect">
            <a:avLst/>
          </a:prstGeom>
          <a:noFill/>
        </p:spPr>
        <p:txBody>
          <a:bodyPr wrap="none" rtlCol="0">
            <a:spAutoFit/>
          </a:bodyPr>
          <a:lstStyle/>
          <a:p>
            <a:r>
              <a:rPr lang="en-US" dirty="0">
                <a:solidFill>
                  <a:srgbClr val="FF0000"/>
                </a:solidFill>
                <a:latin typeface="Consolas" panose="020B0609020204030204" pitchFamily="49" charset="0"/>
              </a:rPr>
              <a:t>NE</a:t>
            </a:r>
            <a:r>
              <a:rPr lang="en-US" dirty="0"/>
              <a:t>: Not Equal</a:t>
            </a:r>
          </a:p>
          <a:p>
            <a:r>
              <a:rPr lang="en-US" dirty="0" err="1">
                <a:solidFill>
                  <a:srgbClr val="FF0000"/>
                </a:solidFill>
                <a:latin typeface="Consolas" panose="020B0609020204030204" pitchFamily="49" charset="0"/>
              </a:rPr>
              <a:t>EQ</a:t>
            </a:r>
            <a:r>
              <a:rPr lang="en-US" dirty="0"/>
              <a:t>: Equal</a:t>
            </a:r>
          </a:p>
        </p:txBody>
      </p:sp>
      <p:sp>
        <p:nvSpPr>
          <p:cNvPr id="9" name="TextBox 8"/>
          <p:cNvSpPr txBox="1"/>
          <p:nvPr/>
        </p:nvSpPr>
        <p:spPr>
          <a:xfrm>
            <a:off x="5991936" y="1585655"/>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0995830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4042436493"/>
              </p:ext>
            </p:extLst>
          </p:nvPr>
        </p:nvGraphicFramePr>
        <p:xfrm>
          <a:off x="1981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 </a:t>
                      </a:r>
                      <a:r>
                        <a:rPr lang="en-US" sz="1600" dirty="0" err="1">
                          <a:solidFill>
                            <a:schemeClr val="bg1">
                              <a:lumMod val="65000"/>
                            </a:schemeClr>
                          </a:solidFill>
                          <a:effectLst/>
                          <a:latin typeface="Consolas" panose="020B0609020204030204" pitchFamily="49" charset="0"/>
                          <a:cs typeface="Consolas" panose="020B0609020204030204" pitchFamily="49" charset="0"/>
                        </a:rPr>
                        <a:t>r1</a:t>
                      </a:r>
                      <a:r>
                        <a:rPr lang="en-US" sz="1600" dirty="0">
                          <a:solidFill>
                            <a:schemeClr val="bg1">
                              <a:lumMod val="65000"/>
                            </a:schemeClr>
                          </a:solidFill>
                          <a:effectLst/>
                          <a:latin typeface="Consolas" panose="020B0609020204030204" pitchFamily="49" charset="0"/>
                          <a:cs typeface="Consolas" panose="020B0609020204030204" pitchFamily="49" charset="0"/>
                        </a:rPr>
                        <a:t> = a</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CMP</a:t>
                      </a:r>
                      <a:r>
                        <a:rPr lang="en-US" sz="1600" dirty="0">
                          <a:solidFill>
                            <a:schemeClr val="bg1">
                              <a:lumMod val="65000"/>
                            </a:schemeClr>
                          </a:solidFill>
                          <a:effectLst/>
                          <a:latin typeface="Consolas" panose="020B0609020204030204" pitchFamily="49" charset="0"/>
                          <a:cs typeface="Consolas" panose="020B0609020204030204" pitchFamily="49" charset="0"/>
                        </a:rPr>
                        <a:t> if greater than</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a:bodyPr>
          <a:lstStyle/>
          <a:p>
            <a:r>
              <a:rPr lang="en-US" dirty="0"/>
              <a:t>Example 1: Greatest Common Divider (GCD)</a:t>
            </a:r>
          </a:p>
        </p:txBody>
      </p:sp>
      <p:sp>
        <p:nvSpPr>
          <p:cNvPr id="16387" name="Rectangle 3"/>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2214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4649789"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34</a:t>
            </a:fld>
            <a:endParaRPr lang="en-US"/>
          </a:p>
        </p:txBody>
      </p:sp>
      <p:sp>
        <p:nvSpPr>
          <p:cNvPr id="61" name="TextBox 60"/>
          <p:cNvSpPr txBox="1"/>
          <p:nvPr/>
        </p:nvSpPr>
        <p:spPr>
          <a:xfrm>
            <a:off x="1804932"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2667001" y="3352062"/>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711420" y="1121015"/>
            <a:ext cx="1655774"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6118036" y="1619479"/>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1804932"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dirty="0"/>
          </a:p>
        </p:txBody>
      </p:sp>
      <p:sp>
        <p:nvSpPr>
          <p:cNvPr id="5" name="Rectangle 4"/>
          <p:cNvSpPr/>
          <p:nvPr/>
        </p:nvSpPr>
        <p:spPr>
          <a:xfrm>
            <a:off x="2151434" y="1575948"/>
            <a:ext cx="3276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 x in r0, y in r1</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x =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x = 1;</a:t>
            </a:r>
          </a:p>
          <a:p>
            <a:endParaRPr lang="en-US" dirty="0">
              <a:latin typeface="Consolas" panose="020B0609020204030204" pitchFamily="49" charset="0"/>
              <a:cs typeface="Consolas" panose="020B0609020204030204" pitchFamily="49" charset="0"/>
            </a:endParaRPr>
          </a:p>
        </p:txBody>
      </p:sp>
      <p:sp>
        <p:nvSpPr>
          <p:cNvPr id="6" name="Rectangle 5"/>
          <p:cNvSpPr/>
          <p:nvPr/>
        </p:nvSpPr>
        <p:spPr>
          <a:xfrm>
            <a:off x="6096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ADD</a:t>
            </a:r>
            <a:r>
              <a:rPr lang="en-US"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        B    done</a:t>
            </a:r>
            <a:endParaRPr lang="en-US"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#1</a:t>
            </a:r>
          </a:p>
          <a:p>
            <a:r>
              <a:rPr lang="en-US" dirty="0">
                <a:latin typeface="Consolas" panose="020B0609020204030204" pitchFamily="49" charset="0"/>
                <a:cs typeface="Consolas" panose="020B0609020204030204" pitchFamily="49" charset="0"/>
              </a:rPr>
              <a:t>done	 </a:t>
            </a:r>
          </a:p>
        </p:txBody>
      </p:sp>
      <p:sp>
        <p:nvSpPr>
          <p:cNvPr id="7" name="Rectangle 6"/>
          <p:cNvSpPr/>
          <p:nvPr/>
        </p:nvSpPr>
        <p:spPr>
          <a:xfrm>
            <a:off x="2151434" y="4040222"/>
            <a:ext cx="760216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r0 = x + y,  setting </a:t>
            </a:r>
            <a:r>
              <a:rPr lang="pt-BR" dirty="0" err="1">
                <a:solidFill>
                  <a:schemeClr val="bg1">
                    <a:lumMod val="65000"/>
                  </a:schemeClr>
                </a:solidFill>
                <a:latin typeface="Consolas" panose="020B0609020204030204" pitchFamily="49" charset="0"/>
                <a:cs typeface="Consolas" panose="020B0609020204030204" pitchFamily="49" charset="0"/>
              </a:rPr>
              <a:t>CCs</a:t>
            </a:r>
            <a:endParaRPr lang="pt-BR"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p:txBody>
      </p:sp>
    </p:spTree>
    <p:extLst>
      <p:ext uri="{BB962C8B-B14F-4D97-AF65-F5344CB8AC3E}">
        <p14:creationId xmlns:p14="http://schemas.microsoft.com/office/powerpoint/2010/main" val="1520596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a:p>
        </p:txBody>
      </p:sp>
      <p:sp>
        <p:nvSpPr>
          <p:cNvPr id="5" name="Content Placeholder 4"/>
          <p:cNvSpPr>
            <a:spLocks noGrp="1"/>
          </p:cNvSpPr>
          <p:nvPr>
            <p:ph sz="quarter" idx="1"/>
          </p:nvPr>
        </p:nvSpPr>
        <p:spPr>
          <a:xfrm>
            <a:off x="1981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316428214"/>
              </p:ext>
            </p:extLst>
          </p:nvPr>
        </p:nvGraphicFramePr>
        <p:xfrm>
          <a:off x="2890908" y="1342391"/>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1954427" y="1895475"/>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6676030"/>
              </p:ext>
            </p:extLst>
          </p:nvPr>
        </p:nvGraphicFramePr>
        <p:xfrm>
          <a:off x="1954427" y="1895475"/>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endParaRPr lang="en-US" sz="2000" b="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2057400" y="1600201"/>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609600" y="2377588"/>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2286000" y="1333086"/>
            <a:ext cx="8527446" cy="914401"/>
            <a:chOff x="974370" y="1440516"/>
            <a:chExt cx="7606093" cy="556276"/>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89015"/>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89015"/>
              <a:ext cx="14572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440516"/>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939208" y="1689015"/>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(If-Then) instruction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sp>
        <p:nvSpPr>
          <p:cNvPr id="4" name="Content Placeholder 3"/>
          <p:cNvSpPr>
            <a:spLocks noGrp="1"/>
          </p:cNvSpPr>
          <p:nvPr>
            <p:ph sz="quarter" idx="1"/>
          </p:nvPr>
        </p:nvSpPr>
        <p:spPr>
          <a:xfrm>
            <a:off x="1981200" y="1295400"/>
            <a:ext cx="8229600" cy="1676400"/>
          </a:xfrm>
        </p:spPr>
        <p:txBody>
          <a:bodyPr>
            <a:noAutofit/>
          </a:bodyPr>
          <a:lstStyle/>
          <a:p>
            <a:pPr marL="0" indent="0" algn="ctr">
              <a:buNone/>
            </a:pPr>
            <a:r>
              <a:rPr lang="en-US" sz="1600" b="1" dirty="0">
                <a:solidFill>
                  <a:srgbClr val="0000FF"/>
                </a:solidFill>
              </a:rPr>
              <a:t>IT{x{y{z}}} {</a:t>
            </a:r>
            <a:r>
              <a:rPr lang="en-US" sz="1600" b="1" dirty="0" err="1">
                <a:solidFill>
                  <a:srgbClr val="0000FF"/>
                </a:solidFill>
              </a:rPr>
              <a:t>cond</a:t>
            </a:r>
            <a:r>
              <a:rPr lang="en-US" sz="1600" b="1" dirty="0">
                <a:solidFill>
                  <a:srgbClr val="0000FF"/>
                </a:solidFill>
              </a:rPr>
              <a:t>}</a:t>
            </a:r>
          </a:p>
          <a:p>
            <a:r>
              <a:rPr lang="en-US" sz="1600" dirty="0"/>
              <a:t>where the x, y, and z specify the existence of the optional second, third, and fourth conditional instruction respectively. </a:t>
            </a:r>
          </a:p>
          <a:p>
            <a:r>
              <a:rPr lang="en-US" sz="1600" dirty="0"/>
              <a:t>x, y, and z are either </a:t>
            </a:r>
            <a:r>
              <a:rPr lang="en-US" sz="1600" dirty="0">
                <a:solidFill>
                  <a:srgbClr val="FF0000"/>
                </a:solidFill>
              </a:rPr>
              <a:t>T</a:t>
            </a:r>
            <a:r>
              <a:rPr lang="en-US" sz="1600" dirty="0"/>
              <a:t> (Then) or </a:t>
            </a:r>
            <a:r>
              <a:rPr lang="en-US" sz="1600" dirty="0">
                <a:solidFill>
                  <a:srgbClr val="FF0000"/>
                </a:solidFill>
              </a:rPr>
              <a:t>E </a:t>
            </a:r>
            <a:r>
              <a:rPr lang="en-US" sz="1600" dirty="0"/>
              <a:t>(Else)</a:t>
            </a:r>
          </a:p>
        </p:txBody>
      </p:sp>
      <p:sp>
        <p:nvSpPr>
          <p:cNvPr id="5" name="Rectangle 4"/>
          <p:cNvSpPr/>
          <p:nvPr/>
        </p:nvSpPr>
        <p:spPr>
          <a:xfrm>
            <a:off x="1569289" y="3268972"/>
            <a:ext cx="3614147"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ITTE</a:t>
            </a:r>
            <a:r>
              <a:rPr lang="en-US" sz="1400" dirty="0"/>
              <a:t>   NE            ; IT can be omitted</a:t>
            </a:r>
          </a:p>
          <a:p>
            <a:r>
              <a:rPr lang="en-US" sz="1400" dirty="0"/>
              <a:t>    ANDNE  r0,r0,r1   ; 16-bit AND, not ANDS</a:t>
            </a:r>
          </a:p>
          <a:p>
            <a:r>
              <a:rPr lang="en-US" sz="1400" dirty="0"/>
              <a:t>    ADDNE  r2,r2,#1  ; 32-bit ADDS</a:t>
            </a:r>
          </a:p>
          <a:p>
            <a:r>
              <a:rPr lang="en-US" sz="1400" dirty="0"/>
              <a:t>    MOVEQ  r2,r3       ; 16-bit MOV</a:t>
            </a:r>
          </a:p>
        </p:txBody>
      </p:sp>
      <p:sp>
        <p:nvSpPr>
          <p:cNvPr id="6" name="Rectangle 5"/>
          <p:cNvSpPr/>
          <p:nvPr/>
        </p:nvSpPr>
        <p:spPr>
          <a:xfrm>
            <a:off x="5335835" y="4461144"/>
            <a:ext cx="523764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AL             ; emit 2 non-flag setting 16-bit instructions</a:t>
            </a:r>
          </a:p>
          <a:p>
            <a:r>
              <a:rPr lang="en-US" sz="1400" dirty="0"/>
              <a:t>    ADDAL  r0,r0,r1  ; 16-bit ADD, not ADDS</a:t>
            </a:r>
          </a:p>
          <a:p>
            <a:r>
              <a:rPr lang="en-US" sz="1400" dirty="0"/>
              <a:t>    SUBAL  r2,r2,#1  ; 16-bit SUB, not SUB</a:t>
            </a:r>
          </a:p>
          <a:p>
            <a:r>
              <a:rPr lang="en-US" sz="1400" dirty="0"/>
              <a:t>    ADD     r0,r0,r1   ; expands into 32-bit ADD, and is not in  IT block</a:t>
            </a:r>
          </a:p>
        </p:txBody>
      </p:sp>
      <p:sp>
        <p:nvSpPr>
          <p:cNvPr id="7" name="Rectangle 6"/>
          <p:cNvSpPr/>
          <p:nvPr/>
        </p:nvSpPr>
        <p:spPr>
          <a:xfrm>
            <a:off x="5335835" y="3268972"/>
            <a:ext cx="523764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EQ        </a:t>
            </a:r>
          </a:p>
          <a:p>
            <a:r>
              <a:rPr lang="en-US" sz="1400" dirty="0"/>
              <a:t>    MOVEQ  r0,r1</a:t>
            </a:r>
          </a:p>
          <a:p>
            <a:r>
              <a:rPr lang="en-US" sz="1400" dirty="0"/>
              <a:t>    BEQ    </a:t>
            </a:r>
            <a:r>
              <a:rPr lang="en-US" sz="1400" dirty="0" err="1"/>
              <a:t>dloop</a:t>
            </a:r>
            <a:r>
              <a:rPr lang="en-US" sz="1400" dirty="0"/>
              <a:t>     ; branch at end of IT block is permitted</a:t>
            </a:r>
          </a:p>
          <a:p>
            <a:endParaRPr lang="en-US" sz="1400" dirty="0"/>
          </a:p>
        </p:txBody>
      </p:sp>
      <p:sp>
        <p:nvSpPr>
          <p:cNvPr id="8" name="Rectangle 7"/>
          <p:cNvSpPr/>
          <p:nvPr/>
        </p:nvSpPr>
        <p:spPr>
          <a:xfrm>
            <a:off x="1569289" y="4468079"/>
            <a:ext cx="361414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EQ</a:t>
            </a:r>
          </a:p>
          <a:p>
            <a:r>
              <a:rPr lang="en-US" sz="1400" dirty="0"/>
              <a:t>    MOVEQ  r0,r1</a:t>
            </a:r>
          </a:p>
          <a:p>
            <a:r>
              <a:rPr lang="en-US" sz="1400" dirty="0"/>
              <a:t>    ADDEQ  r0,r0,#1 </a:t>
            </a:r>
          </a:p>
        </p:txBody>
      </p:sp>
      <p:sp>
        <p:nvSpPr>
          <p:cNvPr id="9" name="TextBox 8"/>
          <p:cNvSpPr txBox="1"/>
          <p:nvPr/>
        </p:nvSpPr>
        <p:spPr>
          <a:xfrm>
            <a:off x="1569288" y="2855705"/>
            <a:ext cx="1107996" cy="369332"/>
          </a:xfrm>
          <a:prstGeom prst="rect">
            <a:avLst/>
          </a:prstGeom>
          <a:noFill/>
        </p:spPr>
        <p:txBody>
          <a:bodyPr wrap="none" rtlCol="0">
            <a:spAutoFit/>
          </a:bodyPr>
          <a:lstStyle/>
          <a:p>
            <a:r>
              <a:rPr lang="en-US" dirty="0"/>
              <a:t>Examples:</a:t>
            </a:r>
          </a:p>
        </p:txBody>
      </p:sp>
    </p:spTree>
    <p:extLst>
      <p:ext uri="{BB962C8B-B14F-4D97-AF65-F5344CB8AC3E}">
        <p14:creationId xmlns:p14="http://schemas.microsoft.com/office/powerpoint/2010/main" val="207599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(If-Then) instruction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p:cNvSpPr>
            <a:spLocks noGrp="1"/>
          </p:cNvSpPr>
          <p:nvPr>
            <p:ph sz="quarter" idx="1"/>
          </p:nvPr>
        </p:nvSpPr>
        <p:spPr>
          <a:xfrm>
            <a:off x="1981200" y="3200400"/>
            <a:ext cx="8229600" cy="2346960"/>
          </a:xfrm>
        </p:spPr>
        <p:txBody>
          <a:bodyPr>
            <a:normAutofit/>
          </a:bodyPr>
          <a:lstStyle/>
          <a:p>
            <a:r>
              <a:rPr lang="en-US" sz="2000" dirty="0">
                <a:solidFill>
                  <a:srgbClr val="C00000"/>
                </a:solidFill>
              </a:rPr>
              <a:t>You do not need to write IT instructions in your code. </a:t>
            </a:r>
          </a:p>
          <a:p>
            <a:endParaRPr lang="en-US" sz="2000" dirty="0">
              <a:solidFill>
                <a:srgbClr val="C00000"/>
              </a:solidFill>
            </a:endParaRPr>
          </a:p>
          <a:p>
            <a:r>
              <a:rPr lang="en-US" sz="2000" dirty="0">
                <a:solidFill>
                  <a:srgbClr val="C00000"/>
                </a:solidFill>
              </a:rPr>
              <a:t>The assembler generates them for you automatically according to the conditions specified.</a:t>
            </a:r>
          </a:p>
        </p:txBody>
      </p:sp>
      <p:sp>
        <p:nvSpPr>
          <p:cNvPr id="5" name="Content Placeholder 3"/>
          <p:cNvSpPr txBox="1">
            <a:spLocks/>
          </p:cNvSpPr>
          <p:nvPr/>
        </p:nvSpPr>
        <p:spPr>
          <a:xfrm>
            <a:off x="1981200" y="1333500"/>
            <a:ext cx="8229600" cy="16764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US" sz="2400" b="1" dirty="0">
                <a:solidFill>
                  <a:srgbClr val="0000FF"/>
                </a:solidFill>
                <a:latin typeface="Consolas" panose="020B0609020204030204" pitchFamily="49" charset="0"/>
                <a:cs typeface="Consolas" panose="020B0609020204030204" pitchFamily="49" charset="0"/>
              </a:rPr>
              <a:t>IT{x{y{z}}} {</a:t>
            </a:r>
            <a:r>
              <a:rPr lang="en-US" sz="2400" b="1" dirty="0" err="1">
                <a:solidFill>
                  <a:srgbClr val="0000FF"/>
                </a:solidFill>
                <a:latin typeface="Consolas" panose="020B0609020204030204" pitchFamily="49" charset="0"/>
                <a:cs typeface="Consolas" panose="020B0609020204030204" pitchFamily="49" charset="0"/>
              </a:rPr>
              <a:t>cond</a:t>
            </a:r>
            <a:r>
              <a:rPr lang="en-US" sz="2400" b="1" dirty="0">
                <a:solidFill>
                  <a:srgbClr val="0000FF"/>
                </a:solidFill>
                <a:latin typeface="Consolas" panose="020B0609020204030204" pitchFamily="49" charset="0"/>
                <a:cs typeface="Consolas" panose="020B0609020204030204" pitchFamily="49" charset="0"/>
              </a:rPr>
              <a:t>}</a:t>
            </a:r>
          </a:p>
          <a:p>
            <a:r>
              <a:rPr lang="en-US" sz="2000" dirty="0"/>
              <a:t>where the x, y, and z specify the existence of the optional second, third, and fourth conditional instruction respectively. </a:t>
            </a:r>
          </a:p>
          <a:p>
            <a:r>
              <a:rPr lang="en-US" sz="2000" dirty="0"/>
              <a:t>x, y, and z are either </a:t>
            </a:r>
            <a:r>
              <a:rPr lang="en-US" sz="2000" dirty="0">
                <a:solidFill>
                  <a:srgbClr val="FF0000"/>
                </a:solidFill>
              </a:rPr>
              <a:t>T</a:t>
            </a:r>
            <a:r>
              <a:rPr lang="en-US" sz="2000" dirty="0"/>
              <a:t> (Then) or </a:t>
            </a:r>
            <a:r>
              <a:rPr lang="en-US" sz="2000" dirty="0">
                <a:solidFill>
                  <a:srgbClr val="FF0000"/>
                </a:solidFill>
              </a:rPr>
              <a:t>E </a:t>
            </a:r>
            <a:r>
              <a:rPr lang="en-US" sz="2000" dirty="0"/>
              <a:t>(Else)</a:t>
            </a:r>
          </a:p>
        </p:txBody>
      </p:sp>
    </p:spTree>
    <p:extLst>
      <p:ext uri="{BB962C8B-B14F-4D97-AF65-F5344CB8AC3E}">
        <p14:creationId xmlns:p14="http://schemas.microsoft.com/office/powerpoint/2010/main" val="206978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a:bodyPr>
          <a:lstStyle/>
          <a:p>
            <a:r>
              <a:rPr lang="en-US" dirty="0"/>
              <a:t>Summary: 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42</a:t>
            </a:fld>
            <a:endParaRPr lang="en-US"/>
          </a:p>
        </p:txBody>
      </p:sp>
      <p:sp>
        <p:nvSpPr>
          <p:cNvPr id="2" name="Rectangle 1"/>
          <p:cNvSpPr/>
          <p:nvPr/>
        </p:nvSpPr>
        <p:spPr>
          <a:xfrm>
            <a:off x="2914650" y="5765381"/>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2914650" y="1412357"/>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b="1" dirty="0">
                  <a:solidFill>
                    <a:srgbClr val="FF0000"/>
                  </a:solidFill>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ot </a:t>
              </a:r>
              <a:r>
                <a:rPr lang="en-US" b="1" dirty="0">
                  <a:solidFill>
                    <a:srgbClr val="FF0000"/>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a:t>
              </a:r>
              <a:r>
                <a:rPr lang="en-US" b="1" dirty="0">
                  <a:solidFill>
                    <a:srgbClr val="FF0000"/>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igher or </a:t>
              </a:r>
              <a:r>
                <a:rPr lang="en-US" b="1" dirty="0">
                  <a:solidFill>
                    <a:srgbClr val="FF000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a:t>
              </a:r>
              <a:r>
                <a:rPr lang="en-US" b="1" dirty="0" err="1">
                  <a:solidFill>
                    <a:srgbClr val="FF0000"/>
                  </a:solidFill>
                  <a:latin typeface="Consolas" panose="020B0609020204030204" pitchFamily="49" charset="0"/>
                  <a:cs typeface="Consolas" panose="020B0609020204030204" pitchFamily="49" charset="0"/>
                </a:rPr>
                <a:t>LO</a:t>
              </a:r>
              <a:r>
                <a:rPr lang="en-US" dirty="0" err="1">
                  <a:latin typeface="Consolas" panose="020B0609020204030204" pitchFamily="49" charset="0"/>
                  <a:cs typeface="Consolas" panose="020B0609020204030204" pitchFamily="49" charset="0"/>
                </a:rPr>
                <a:t>wer</a:t>
              </a:r>
              <a:endParaRPr lang="en-US"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b="1" dirty="0" err="1">
                  <a:solidFill>
                    <a:srgbClr val="FF0000"/>
                  </a:solidFill>
                  <a:latin typeface="Consolas" panose="020B0609020204030204" pitchFamily="49" charset="0"/>
                  <a:cs typeface="Consolas" panose="020B0609020204030204" pitchFamily="49" charset="0"/>
                </a:rPr>
                <a:t>MI</a:t>
              </a:r>
              <a:r>
                <a:rPr lang="en-US" dirty="0" err="1">
                  <a:latin typeface="Consolas" panose="020B0609020204030204" pitchFamily="49" charset="0"/>
                  <a:cs typeface="Consolas" panose="020B0609020204030204" pitchFamily="49" charset="0"/>
                </a:rPr>
                <a:t>nus</a:t>
              </a:r>
              <a:r>
                <a:rPr lang="en-US" dirty="0">
                  <a:latin typeface="Consolas" panose="020B0609020204030204" pitchFamily="49" charset="0"/>
                  <a:cs typeface="Consolas" panose="020B0609020204030204" pitchFamily="49" charset="0"/>
                </a:rPr>
                <a:t> (Negative)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b="1" dirty="0" err="1">
                  <a:solidFill>
                    <a:srgbClr val="FF0000"/>
                  </a:solidFill>
                  <a:latin typeface="Consolas" panose="020B0609020204030204" pitchFamily="49" charset="0"/>
                  <a:cs typeface="Consolas" panose="020B0609020204030204" pitchFamily="49" charset="0"/>
                </a:rPr>
                <a:t>EQ</a:t>
              </a:r>
              <a:r>
                <a:rPr lang="en-US" dirty="0" err="1">
                  <a:latin typeface="Consolas" panose="020B0609020204030204" pitchFamily="49" charset="0"/>
                  <a:cs typeface="Consolas" panose="020B0609020204030204" pitchFamily="49" charset="0"/>
                </a:rPr>
                <a:t>ual</a:t>
              </a:r>
              <a:endParaRPr lang="en-US"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a:t>
              </a:r>
              <a:r>
                <a:rPr lang="en-US" b="1" dirty="0" err="1">
                  <a:solidFill>
                    <a:srgbClr val="FF0000"/>
                  </a:solidFill>
                  <a:latin typeface="Consolas" panose="020B0609020204030204" pitchFamily="49" charset="0"/>
                  <a:cs typeface="Consolas" panose="020B0609020204030204" pitchFamily="49" charset="0"/>
                </a:rPr>
                <a:t>HI</a:t>
              </a:r>
              <a:r>
                <a:rPr lang="en-US" dirty="0" err="1">
                  <a:latin typeface="Consolas" panose="020B0609020204030204" pitchFamily="49" charset="0"/>
                  <a:cs typeface="Consolas" panose="020B0609020204030204" pitchFamily="49" charset="0"/>
                </a:rPr>
                <a:t>gher</a:t>
              </a:r>
              <a:endParaRPr lang="en-US"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Unsigned </a:t>
              </a:r>
              <a:r>
                <a:rPr lang="en-US" b="1" dirty="0">
                  <a:solidFill>
                    <a:srgbClr val="FF0000"/>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ower or </a:t>
              </a:r>
              <a:r>
                <a:rPr lang="en-US" b="1" dirty="0">
                  <a:solidFill>
                    <a:srgbClr val="FF000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b="1" dirty="0" err="1">
                  <a:solidFill>
                    <a:srgbClr val="FF0000"/>
                  </a:solidFill>
                  <a:latin typeface="Consolas" panose="020B0609020204030204" pitchFamily="49" charset="0"/>
                  <a:cs typeface="Consolas" panose="020B0609020204030204" pitchFamily="49" charset="0"/>
                </a:rPr>
                <a:t>PL</a:t>
              </a:r>
              <a:r>
                <a:rPr lang="en-US" dirty="0" err="1">
                  <a:latin typeface="Consolas" panose="020B0609020204030204" pitchFamily="49" charset="0"/>
                  <a:cs typeface="Consolas" panose="020B0609020204030204" pitchFamily="49" charset="0"/>
                </a:rPr>
                <a:t>us</a:t>
              </a:r>
              <a:r>
                <a:rPr lang="en-US"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b="1" dirty="0">
                  <a:solidFill>
                    <a:srgbClr val="FF0000"/>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ess </a:t>
              </a:r>
              <a:r>
                <a:rPr lang="en-US" b="1" dirty="0">
                  <a:solidFill>
                    <a:srgbClr val="FF0000"/>
                  </a:solidFill>
                  <a:latin typeface="Consolas" panose="020B0609020204030204" pitchFamily="49" charset="0"/>
                  <a:cs typeface="Consolas" panose="020B0609020204030204" pitchFamily="49" charset="0"/>
                </a:rPr>
                <a:t>T</a:t>
              </a:r>
              <a:r>
                <a:rPr lang="en-US"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b="1" dirty="0">
                  <a:solidFill>
                    <a:srgbClr val="FF0000"/>
                  </a:solidFill>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reater </a:t>
              </a:r>
              <a:r>
                <a:rPr lang="en-US" b="1" dirty="0">
                  <a:solidFill>
                    <a:srgbClr val="FF0000"/>
                  </a:solidFill>
                  <a:latin typeface="Consolas" panose="020B0609020204030204" pitchFamily="49" charset="0"/>
                  <a:cs typeface="Consolas" panose="020B0609020204030204" pitchFamily="49" charset="0"/>
                </a:rPr>
                <a:t>T</a:t>
              </a:r>
              <a:r>
                <a:rPr lang="en-US"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b="1" dirty="0">
                  <a:solidFill>
                    <a:srgbClr val="FF0000"/>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ess than or </a:t>
              </a:r>
              <a:r>
                <a:rPr lang="en-US" b="1" dirty="0">
                  <a:solidFill>
                    <a:srgbClr val="FF0000"/>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b="1" dirty="0" err="1">
                  <a:solidFill>
                    <a:srgbClr val="FF0000"/>
                  </a:solidFill>
                  <a:latin typeface="Consolas" panose="020B0609020204030204" pitchFamily="49" charset="0"/>
                  <a:cs typeface="Consolas" panose="020B0609020204030204" pitchFamily="49" charset="0"/>
                </a:rPr>
                <a:t>AL</a:t>
              </a:r>
              <a:r>
                <a:rPr lang="en-US" dirty="0" err="1">
                  <a:latin typeface="Consolas" panose="020B0609020204030204" pitchFamily="49" charset="0"/>
                  <a:cs typeface="Consolas" panose="020B0609020204030204" pitchFamily="49" charset="0"/>
                </a:rPr>
                <a:t>ways</a:t>
              </a:r>
              <a:endParaRPr lang="en-US"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b="1" dirty="0">
                  <a:solidFill>
                    <a:srgbClr val="FF0000"/>
                  </a:solidFill>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reater or </a:t>
              </a:r>
              <a:r>
                <a:rPr lang="en-US" b="1" dirty="0">
                  <a:solidFill>
                    <a:srgbClr val="FF0000"/>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1712541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569944596"/>
              </p:ext>
            </p:extLst>
          </p:nvPr>
        </p:nvGraphicFramePr>
        <p:xfrm>
          <a:off x="1981200" y="1251568"/>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82998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Conditionally Executed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98225169"/>
              </p:ext>
            </p:extLst>
          </p:nvPr>
        </p:nvGraphicFramePr>
        <p:xfrm>
          <a:off x="1828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55841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r0,r1,r2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3851868"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5" name="Content Placeholder 4"/>
          <p:cNvSpPr>
            <a:spLocks noGrp="1"/>
          </p:cNvSpPr>
          <p:nvPr>
            <p:ph sz="quarter" idx="1"/>
          </p:nvPr>
        </p:nvSpPr>
        <p:spPr>
          <a:xfrm>
            <a:off x="1752599" y="3399790"/>
            <a:ext cx="8534400" cy="2956560"/>
          </a:xfrm>
        </p:spPr>
        <p:txBody>
          <a:bodyPr>
            <a:normAutofit fontScale="92500" lnSpcReduction="10000"/>
          </a:bodyPr>
          <a:lstStyle/>
          <a:p>
            <a:pPr>
              <a:lnSpc>
                <a:spcPct val="90000"/>
              </a:lnSpc>
              <a:buFont typeface="Wingdings" pitchFamily="2" charset="2"/>
              <a:buChar char="Ø"/>
            </a:pPr>
            <a:r>
              <a:rPr lang="en-US" altLang="zh-TW" sz="1900" b="1" dirty="0">
                <a:solidFill>
                  <a:srgbClr val="C00000"/>
                </a:solidFill>
              </a:rPr>
              <a:t>Update the status flags</a:t>
            </a:r>
            <a:endParaRPr lang="en-US" altLang="zh-TW" sz="1900" b="1" i="1" dirty="0"/>
          </a:p>
          <a:p>
            <a:pPr marL="800100" lvl="1" indent="-342900">
              <a:lnSpc>
                <a:spcPct val="90000"/>
              </a:lnSpc>
              <a:buFont typeface="Arial" pitchFamily="34" charset="0"/>
              <a:buChar char="•"/>
            </a:pPr>
            <a:r>
              <a:rPr lang="en-US" altLang="zh-TW" sz="1600" dirty="0"/>
              <a:t>No need to add S bit.</a:t>
            </a:r>
          </a:p>
          <a:p>
            <a:pPr marL="800100" lvl="1" indent="-342900">
              <a:lnSpc>
                <a:spcPct val="90000"/>
              </a:lnSpc>
              <a:buFont typeface="Arial" pitchFamily="34" charset="0"/>
              <a:buChar char="•"/>
            </a:pPr>
            <a:r>
              <a:rPr lang="en-US" altLang="zh-TW" sz="1600" dirty="0"/>
              <a:t>No need to specify destination register.</a:t>
            </a:r>
          </a:p>
          <a:p>
            <a:pPr>
              <a:lnSpc>
                <a:spcPct val="90000"/>
              </a:lnSpc>
              <a:buFont typeface="Wingdings" pitchFamily="2" charset="2"/>
              <a:buChar char="Ø"/>
            </a:pPr>
            <a:r>
              <a:rPr lang="en-US" altLang="zh-TW" sz="1900" dirty="0"/>
              <a:t>Operations are:</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CMP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CMN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TST  </a:t>
            </a:r>
            <a:r>
              <a:rPr lang="en-US" altLang="zh-TW" sz="1600" dirty="0">
                <a:latin typeface="Consolas" panose="020B0609020204030204" pitchFamily="49" charset="0"/>
                <a:cs typeface="Consolas" panose="020B0609020204030204" pitchFamily="49" charset="0"/>
              </a:rPr>
              <a:t>operand1 &amp; operand2</a:t>
            </a:r>
            <a:r>
              <a:rPr lang="en-US" altLang="zh-TW" sz="1600" dirty="0"/>
              <a:t>,  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TEQ  </a:t>
            </a:r>
            <a:r>
              <a:rPr lang="en-US" altLang="zh-TW" sz="1600" dirty="0">
                <a:latin typeface="Consolas" panose="020B0609020204030204" pitchFamily="49" charset="0"/>
                <a:cs typeface="Consolas" panose="020B0609020204030204" pitchFamily="49" charset="0"/>
              </a:rPr>
              <a:t>operand1 ^ operand2</a:t>
            </a:r>
            <a:r>
              <a:rPr lang="en-US" altLang="zh-TW" sz="1600" dirty="0"/>
              <a:t>,  but result not written</a:t>
            </a:r>
          </a:p>
          <a:p>
            <a:pPr>
              <a:lnSpc>
                <a:spcPct val="90000"/>
              </a:lnSpc>
              <a:buFont typeface="Wingdings" pitchFamily="2" charset="2"/>
              <a:buChar char="Ø"/>
            </a:pPr>
            <a:r>
              <a:rPr lang="en-US" altLang="zh-TW" sz="2100" dirty="0"/>
              <a:t>Examples:</a:t>
            </a:r>
            <a:endParaRPr lang="en-US" altLang="zh-TW" sz="2100" b="1" dirty="0">
              <a:latin typeface="Courier New" pitchFamily="49" charset="0"/>
            </a:endParaRPr>
          </a:p>
          <a:p>
            <a:pPr marL="800100" lvl="1" indent="-342900">
              <a:lnSpc>
                <a:spcPct val="90000"/>
              </a:lnSpc>
              <a:buFont typeface="Arial" pitchFamily="34" charset="0"/>
              <a:buChar char="•"/>
            </a:pPr>
            <a:r>
              <a:rPr lang="en-US" altLang="zh-TW" sz="1600" b="1" dirty="0">
                <a:latin typeface="Courier New" pitchFamily="49" charset="0"/>
              </a:rPr>
              <a:t>CMP  r0, r1</a:t>
            </a:r>
          </a:p>
          <a:p>
            <a:pPr marL="800100" lvl="1" indent="-342900">
              <a:lnSpc>
                <a:spcPct val="90000"/>
              </a:lnSpc>
              <a:buFont typeface="Arial" pitchFamily="34" charset="0"/>
              <a:buChar char="•"/>
            </a:pPr>
            <a:r>
              <a:rPr lang="en-US" altLang="zh-TW" sz="1600" b="1" dirty="0">
                <a:latin typeface="Courier New" pitchFamily="49" charset="0"/>
              </a:rPr>
              <a:t>TST  r2, #5</a:t>
            </a:r>
            <a:endParaRPr lang="zh-TW" altLang="en-US" sz="1600" b="1" dirty="0">
              <a:latin typeface="Courier New" pitchFamily="49"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2971800"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1981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2819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RSB</a:t>
            </a:r>
            <a:r>
              <a:rPr lang="en-US" b="1" dirty="0" err="1">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r0, r1, #0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5105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a:rPr>
                        <m:t>𝑓</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5105400" y="1524000"/>
                <a:ext cx="2057400" cy="523220"/>
              </a:xfrm>
              <a:prstGeom prst="rect">
                <a:avLst/>
              </a:prstGeom>
              <a:blipFill>
                <a:blip r:embed="rId2"/>
                <a:stretch>
                  <a:fillRect b="-19048"/>
                </a:stretch>
              </a:blipFill>
            </p:spPr>
            <p:txBody>
              <a:bodyPr/>
              <a:lstStyle/>
              <a:p>
                <a:r>
                  <a:rPr lang="en-US">
                    <a:noFill/>
                  </a:rPr>
                  <a:t> </a:t>
                </a:r>
              </a:p>
            </p:txBody>
          </p:sp>
        </mc:Fallback>
      </mc:AlternateContent>
      <p:sp>
        <p:nvSpPr>
          <p:cNvPr id="7" name="Rectangle 6"/>
          <p:cNvSpPr/>
          <p:nvPr/>
        </p:nvSpPr>
        <p:spPr>
          <a:xfrm>
            <a:off x="2819401" y="5943600"/>
            <a:ext cx="2480615" cy="338554"/>
          </a:xfrm>
          <a:prstGeom prst="rect">
            <a:avLst/>
          </a:prstGeom>
        </p:spPr>
        <p:txBody>
          <a:bodyPr wrap="none">
            <a:spAutoFit/>
          </a:bodyPr>
          <a:lstStyle/>
          <a:p>
            <a:r>
              <a:rPr lang="en-US" sz="1600" i="1" dirty="0"/>
              <a:t>Note: RSB = Reverse </a:t>
            </a:r>
            <a:r>
              <a:rPr lang="en-US" sz="1600" i="1" dirty="0" err="1"/>
              <a:t>SuBtract</a:t>
            </a:r>
            <a:endParaRPr lang="en-US" sz="1600" i="1" dirty="0"/>
          </a:p>
        </p:txBody>
      </p:sp>
      <p:sp>
        <p:nvSpPr>
          <p:cNvPr id="4" name="TextBox 3">
            <a:extLst>
              <a:ext uri="{FF2B5EF4-FFF2-40B4-BE49-F238E27FC236}">
                <a16:creationId xmlns:a16="http://schemas.microsoft.com/office/drawing/2014/main" id="{54BB17C6-B669-1841-8CA4-0A66B23D05E5}"/>
              </a:ext>
            </a:extLst>
          </p:cNvPr>
          <p:cNvSpPr txBox="1"/>
          <p:nvPr/>
        </p:nvSpPr>
        <p:spPr>
          <a:xfrm>
            <a:off x="9448800" y="3670994"/>
            <a:ext cx="1905000" cy="646331"/>
          </a:xfrm>
          <a:prstGeom prst="rect">
            <a:avLst/>
          </a:prstGeom>
          <a:noFill/>
        </p:spPr>
        <p:txBody>
          <a:bodyPr wrap="square" rtlCol="0">
            <a:spAutoFit/>
          </a:bodyPr>
          <a:lstStyle/>
          <a:p>
            <a:r>
              <a:rPr lang="en-US" dirty="0"/>
              <a:t>Assume register </a:t>
            </a:r>
            <a:r>
              <a:rPr lang="en-US" dirty="0">
                <a:latin typeface="Consolas" panose="020B0609020204030204" pitchFamily="49" charset="0"/>
                <a:cs typeface="Consolas" panose="020B0609020204030204" pitchFamily="49" charset="0"/>
              </a:rPr>
              <a:t>r1</a:t>
            </a:r>
            <a:r>
              <a:rPr lang="en-US" dirty="0"/>
              <a:t> holds </a:t>
            </a:r>
            <a:r>
              <a:rPr lang="en-US" dirty="0">
                <a:latin typeface="Consolas" panose="020B0609020204030204" pitchFamily="49" charset="0"/>
                <a:cs typeface="Consolas" panose="020B0609020204030204" pitchFamily="49" charset="0"/>
              </a:rPr>
              <a:t>x</a:t>
            </a:r>
            <a:r>
              <a:rPr lang="en-US" dirty="0"/>
              <a:t>’s value.</a:t>
            </a:r>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Updating Condition Flags: 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685800" y="1387074"/>
            <a:ext cx="123444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3330</TotalTime>
  <Words>5502</Words>
  <Application>Microsoft Office PowerPoint</Application>
  <PresentationFormat>Widescreen</PresentationFormat>
  <Paragraphs>1067</Paragraphs>
  <Slides>44</Slides>
  <Notes>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 Unicode MS</vt:lpstr>
      <vt:lpstr>Bookman Old Style (Headings)</vt:lpstr>
      <vt:lpstr>Gill Sans Light</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Zonghua Gu</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Condition Codes </vt:lpstr>
      <vt:lpstr>Signed vs. Unsigned Comparison</vt:lpstr>
      <vt:lpstr>Branch Instructions</vt:lpstr>
      <vt:lpstr>Condition Codes </vt:lpstr>
      <vt:lpstr>Condition Codes </vt:lpstr>
      <vt:lpstr>Signed Greater or Equal (N == V)</vt:lpstr>
      <vt:lpstr>Signed Greater or Equal (N == V)</vt:lpstr>
      <vt:lpstr>Signed Greater or Equal (N == V)</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 Codes </vt:lpstr>
      <vt:lpstr>Conditional Execution</vt:lpstr>
      <vt:lpstr>Conditional Execution</vt:lpstr>
      <vt:lpstr>Conditional Execution</vt:lpstr>
      <vt:lpstr>Compound Boolean Expression</vt:lpstr>
      <vt:lpstr>Example 1: Greatest Common Divider (GCD)</vt:lpstr>
      <vt:lpstr>Example 2</vt:lpstr>
      <vt:lpstr>Combination</vt:lpstr>
      <vt:lpstr>Break and Continue</vt:lpstr>
      <vt:lpstr>Break and Continue</vt:lpstr>
      <vt:lpstr>Break and Continue</vt:lpstr>
      <vt:lpstr>IT (If-Then) instruction </vt:lpstr>
      <vt:lpstr>IT (If-Then) instruction </vt:lpstr>
      <vt:lpstr>Summary: Condition Codes </vt:lpstr>
      <vt:lpstr>Summary: Branch Instructions</vt:lpstr>
      <vt:lpstr>Summary: Conditionally Executed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228</cp:revision>
  <cp:lastPrinted>2018-02-28T12:51:32Z</cp:lastPrinted>
  <dcterms:created xsi:type="dcterms:W3CDTF">2014-02-09T17:12:51Z</dcterms:created>
  <dcterms:modified xsi:type="dcterms:W3CDTF">2025-09-02T00:47:43Z</dcterms:modified>
</cp:coreProperties>
</file>