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9" r:id="rId3"/>
    <p:sldId id="264" r:id="rId4"/>
    <p:sldId id="265" r:id="rId5"/>
    <p:sldId id="266" r:id="rId6"/>
    <p:sldId id="267" r:id="rId7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4" autoAdjust="0"/>
    <p:restoredTop sz="77908" autoAdjust="0"/>
  </p:normalViewPr>
  <p:slideViewPr>
    <p:cSldViewPr>
      <p:cViewPr varScale="1">
        <p:scale>
          <a:sx n="64" d="100"/>
          <a:sy n="64" d="100"/>
        </p:scale>
        <p:origin x="965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23ROrlSK_g" TargetMode="External"/><Relationship Id="rId2" Type="http://schemas.openxmlformats.org/officeDocument/2006/relationships/hyperlink" Target="https://www.youtube.com/watch?v=16kaPQtYo2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jeJIKKQcqp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br>
              <a:rPr lang="en-US" sz="3000" dirty="0"/>
            </a:br>
            <a:r>
              <a:rPr lang="en-GB" sz="3000" dirty="0"/>
              <a:t>CSC 112: Computer Operating Systems</a:t>
            </a:r>
            <a:br>
              <a:rPr lang="en-GB" sz="3000" dirty="0"/>
            </a:br>
            <a:r>
              <a:rPr lang="en-GB" sz="3000" dirty="0"/>
              <a:t>Lecture 8</a:t>
            </a:r>
            <a:br>
              <a:rPr lang="en-GB" sz="3000" dirty="0"/>
            </a:br>
            <a:br>
              <a:rPr lang="en-GB" sz="3000" dirty="0"/>
            </a:br>
            <a:br>
              <a:rPr lang="en-GB" sz="3000" dirty="0"/>
            </a:br>
            <a:r>
              <a:rPr lang="en-GB" sz="3000" dirty="0"/>
              <a:t>Memory System II: </a:t>
            </a:r>
            <a:r>
              <a:rPr lang="en-US" sz="3000" dirty="0"/>
              <a:t>Paging</a:t>
            </a:r>
            <a:br>
              <a:rPr lang="en-US" sz="3000" dirty="0"/>
            </a:br>
            <a:r>
              <a:rPr lang="en-US" sz="3000" dirty="0"/>
              <a:t>Exercises ANS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D49D-FD1D-03A0-4976-150DE0E0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Q1. Page Replacement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164F-8575-3C32-C1AE-295EDC1C3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566400" cy="2225040"/>
          </a:xfrm>
        </p:spPr>
        <p:txBody>
          <a:bodyPr>
            <a:normAutofit/>
          </a:bodyPr>
          <a:lstStyle/>
          <a:p>
            <a:r>
              <a:rPr lang="en-GB" dirty="0"/>
              <a:t>Consider cache size of 3 frames, and following reference stream of virtual pages: </a:t>
            </a:r>
          </a:p>
          <a:p>
            <a:pPr lvl="1"/>
            <a:r>
              <a:rPr lang="en-GB" dirty="0"/>
              <a:t>5, 3, 5, 1, 2, 5, 4, 6, 1</a:t>
            </a:r>
          </a:p>
          <a:p>
            <a:r>
              <a:rPr lang="fr-FR" dirty="0"/>
              <a:t>Fill in the table for FIFO, LRU, and OPT page replacement </a:t>
            </a:r>
            <a:r>
              <a:rPr lang="fr-FR" dirty="0" err="1"/>
              <a:t>algorithms</a:t>
            </a:r>
            <a:r>
              <a:rPr lang="fr-FR" dirty="0"/>
              <a:t>, and </a:t>
            </a:r>
            <a:r>
              <a:rPr lang="fr-FR" dirty="0" err="1"/>
              <a:t>give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page </a:t>
            </a:r>
            <a:r>
              <a:rPr lang="fr-FR" dirty="0" err="1"/>
              <a:t>faults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.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CFD5E8-ADCB-ECA5-E825-F717913A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07263"/>
              </p:ext>
            </p:extLst>
          </p:nvPr>
        </p:nvGraphicFramePr>
        <p:xfrm>
          <a:off x="1905000" y="3139440"/>
          <a:ext cx="812799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32050914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68456712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803314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247111991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060846370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10982230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2446336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81469953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6505966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007141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5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9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5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9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602612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49139-1EB2-A436-42BD-F7210998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Q1. Page Replacement ANS</a:t>
            </a:r>
            <a:endParaRPr lang="en-SE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BE14573-421E-3979-AF1F-1054CEA15E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2399"/>
              </p:ext>
            </p:extLst>
          </p:nvPr>
        </p:nvGraphicFramePr>
        <p:xfrm>
          <a:off x="1820780" y="2562833"/>
          <a:ext cx="8127999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32050914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68456712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803314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247111991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060846370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10982230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2446336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81469953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6505966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007141654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5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Frame 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9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Frame 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5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Frame 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925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4624B7B-4A91-B2CD-91B2-F05A6EF8C67A}"/>
              </a:ext>
            </a:extLst>
          </p:cNvPr>
          <p:cNvSpPr txBox="1"/>
          <p:nvPr/>
        </p:nvSpPr>
        <p:spPr>
          <a:xfrm>
            <a:off x="4804996" y="219892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dirty="0">
                <a:latin typeface="+mj-lt"/>
              </a:rPr>
              <a:t>FIFO: 6 page faults</a:t>
            </a:r>
            <a:endParaRPr lang="en-SE" b="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E2BD9-F827-7387-2B46-DF675C18BF7D}"/>
              </a:ext>
            </a:extLst>
          </p:cNvPr>
          <p:cNvSpPr txBox="1"/>
          <p:nvPr/>
        </p:nvSpPr>
        <p:spPr>
          <a:xfrm>
            <a:off x="4779879" y="4015431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latin typeface="+mj-lt"/>
              </a:rPr>
              <a:t>LRU: </a:t>
            </a:r>
            <a:r>
              <a:rPr lang="en-US" b="0" dirty="0">
                <a:latin typeface="+mj-lt"/>
              </a:rPr>
              <a:t>6 page faults</a:t>
            </a:r>
            <a:endParaRPr lang="en-SE" b="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16534-02CB-9A79-5594-17E92DEF198E}"/>
              </a:ext>
            </a:extLst>
          </p:cNvPr>
          <p:cNvSpPr txBox="1"/>
          <p:nvPr/>
        </p:nvSpPr>
        <p:spPr>
          <a:xfrm>
            <a:off x="2684378" y="5957207"/>
            <a:ext cx="69930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+mj-lt"/>
              </a:rPr>
              <a:t>OPT: </a:t>
            </a:r>
            <a:r>
              <a:rPr lang="en-US" sz="1600" b="0" dirty="0">
                <a:latin typeface="+mj-lt"/>
              </a:rPr>
              <a:t>5 page faults</a:t>
            </a:r>
          </a:p>
          <a:p>
            <a:r>
              <a:rPr lang="en-GB" sz="1600" b="0" dirty="0">
                <a:latin typeface="+mj-lt"/>
              </a:rPr>
              <a:t>(When referencing 4 and 6, you can replace any page, as long it page 1 is not replaced, since only it will be referenced again in the future)</a:t>
            </a:r>
            <a:endParaRPr lang="en-SE" sz="1600" b="0" dirty="0">
              <a:latin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1190916-EB84-B6ED-89CC-C07CDCCD6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396755"/>
              </p:ext>
            </p:extLst>
          </p:nvPr>
        </p:nvGraphicFramePr>
        <p:xfrm>
          <a:off x="1820780" y="721895"/>
          <a:ext cx="8127999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32050914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68456712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803314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247111991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060846370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10982230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2446336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81469953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6505966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007141654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5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Frame 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9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Frame 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5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Frame 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9253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33AE755-4DE3-8C4D-82C5-F60B20D5D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144024"/>
              </p:ext>
            </p:extLst>
          </p:nvPr>
        </p:nvGraphicFramePr>
        <p:xfrm>
          <a:off x="1820780" y="4431845"/>
          <a:ext cx="8127999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932050914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68456712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8803314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247111991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060846370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210982230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24463367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3481469953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650596626"/>
                    </a:ext>
                  </a:extLst>
                </a:gridCol>
                <a:gridCol w="750711">
                  <a:extLst>
                    <a:ext uri="{9D8B030D-6E8A-4147-A177-3AD203B41FA5}">
                      <a16:colId xmlns:a16="http://schemas.microsoft.com/office/drawing/2014/main" val="1007141654"/>
                    </a:ext>
                  </a:extLst>
                </a:gridCol>
              </a:tblGrid>
              <a:tr h="294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856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Frame 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539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Frame 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456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Frame 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492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00115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BD856-519C-DB20-2E27-213B3A09C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Q2. Page Replacement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495FC-E3ED-BF8C-11E8-E5310D6777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cache size of 3 frames, and following reference stream of virtual pages: </a:t>
            </a:r>
          </a:p>
          <a:p>
            <a:pPr lvl="1"/>
            <a:r>
              <a:rPr lang="en-GB" dirty="0"/>
              <a:t>7, 0, 1, 2, 0, 3, 0, 4, 2, 3, 0, 3, 1, 2, 0</a:t>
            </a:r>
          </a:p>
          <a:p>
            <a:r>
              <a:rPr lang="fr-FR" dirty="0"/>
              <a:t>Fill in the table for FIFO, LRU, and OPT page replacement </a:t>
            </a:r>
            <a:r>
              <a:rPr lang="fr-FR" dirty="0" err="1"/>
              <a:t>algorithms</a:t>
            </a:r>
            <a:r>
              <a:rPr lang="fr-FR" dirty="0"/>
              <a:t>, and </a:t>
            </a:r>
            <a:r>
              <a:rPr lang="fr-FR" dirty="0" err="1"/>
              <a:t>give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page </a:t>
            </a:r>
            <a:r>
              <a:rPr lang="fr-FR" dirty="0" err="1"/>
              <a:t>faults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algorithm</a:t>
            </a:r>
            <a:r>
              <a:rPr lang="fr-FR" dirty="0"/>
              <a:t>.</a:t>
            </a:r>
            <a:endParaRPr lang="en-GB" dirty="0"/>
          </a:p>
          <a:p>
            <a:endParaRPr lang="en-SE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2D97FC-63CE-D118-1597-4AE7B956B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53184"/>
              </p:ext>
            </p:extLst>
          </p:nvPr>
        </p:nvGraphicFramePr>
        <p:xfrm>
          <a:off x="1295400" y="3200400"/>
          <a:ext cx="9601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9206026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96360416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97397208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2871582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06159851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3566524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4160583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7158027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2037682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1598193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6442930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12287051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00705457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8900632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18846471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30185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4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6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2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373540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6CB9-CBBD-AF7D-45C6-E4ABA3136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Q2. Page Replacement ANS</a:t>
            </a:r>
            <a:endParaRPr lang="en-S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F0BBA-E9EE-945F-C887-C09C63133180}"/>
              </a:ext>
            </a:extLst>
          </p:cNvPr>
          <p:cNvSpPr txBox="1"/>
          <p:nvPr/>
        </p:nvSpPr>
        <p:spPr>
          <a:xfrm>
            <a:off x="4824663" y="417068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latin typeface="+mj-lt"/>
              </a:rPr>
              <a:t>LRU: </a:t>
            </a:r>
            <a:r>
              <a:rPr lang="en-US" b="0" dirty="0">
                <a:latin typeface="+mj-lt"/>
              </a:rPr>
              <a:t>12 page faults</a:t>
            </a:r>
            <a:endParaRPr lang="en-SE" b="0" dirty="0">
              <a:latin typeface="+mj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A1DCE8-C0F1-E52A-4F83-DEF4D447EC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83319"/>
              </p:ext>
            </p:extLst>
          </p:nvPr>
        </p:nvGraphicFramePr>
        <p:xfrm>
          <a:off x="1270000" y="2687320"/>
          <a:ext cx="9601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9206026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96360416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97397208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2871582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06159851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3566524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4160583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7158027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2037682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1598193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6442930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12287051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00705457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8900632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18846471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30185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4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6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242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ABF115-36ED-5189-D822-D3150342DA36}"/>
              </a:ext>
            </a:extLst>
          </p:cNvPr>
          <p:cNvSpPr txBox="1"/>
          <p:nvPr/>
        </p:nvSpPr>
        <p:spPr>
          <a:xfrm>
            <a:off x="4824663" y="2245360"/>
            <a:ext cx="25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latin typeface="+mj-lt"/>
              </a:rPr>
              <a:t>FIFO: </a:t>
            </a:r>
            <a:r>
              <a:rPr lang="en-US" b="0" dirty="0">
                <a:latin typeface="+mj-lt"/>
              </a:rPr>
              <a:t>12 page faults</a:t>
            </a:r>
            <a:endParaRPr lang="en-SE" b="0" dirty="0">
              <a:latin typeface="+mj-lt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99E3988-DD18-D146-114E-8E0606266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691902"/>
              </p:ext>
            </p:extLst>
          </p:nvPr>
        </p:nvGraphicFramePr>
        <p:xfrm>
          <a:off x="1270000" y="762000"/>
          <a:ext cx="9601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9206026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96360416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97397208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2871582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06159851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3566524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4160583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7158027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2037682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1598193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6442930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12287051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00705457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8900632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18846471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30185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4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6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2422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3D78281-6FAE-5DCA-EF0D-9B1B34F79695}"/>
              </a:ext>
            </a:extLst>
          </p:cNvPr>
          <p:cNvSpPr txBox="1"/>
          <p:nvPr/>
        </p:nvSpPr>
        <p:spPr>
          <a:xfrm>
            <a:off x="4839368" y="60960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>
                <a:latin typeface="+mj-lt"/>
              </a:rPr>
              <a:t>OPT: </a:t>
            </a:r>
            <a:r>
              <a:rPr lang="en-US" b="0" dirty="0">
                <a:latin typeface="+mj-lt"/>
              </a:rPr>
              <a:t>8 page faults</a:t>
            </a:r>
            <a:endParaRPr lang="en-SE" b="0" dirty="0">
              <a:latin typeface="+mj-lt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9C774A1-C1A8-B330-D65B-94A2FCFF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66088"/>
              </p:ext>
            </p:extLst>
          </p:nvPr>
        </p:nvGraphicFramePr>
        <p:xfrm>
          <a:off x="1284705" y="4612640"/>
          <a:ext cx="9601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29206026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96360416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973972083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2871582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06159851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3566524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4160583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7158027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2037682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21598193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764429309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412287051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200705457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89006320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1884647162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301853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Ref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41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5469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F2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86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S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24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758111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C9F1E-8B23-A6D7-F78D-233C11DA0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Q2. Page Replacement References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21919-97C7-4BB6-136D-5D56CBFD7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Page replacement Algorithms | FIFO | Example | OS | Lec-26 | Bhanu Priya,  Education 4u</a:t>
            </a:r>
          </a:p>
          <a:p>
            <a:pPr lvl="1"/>
            <a:r>
              <a:rPr lang="en-GB" dirty="0">
                <a:hlinkClick r:id="rId2"/>
              </a:rPr>
              <a:t>https://www.youtube.com/watch?v=16kaPQtYo28</a:t>
            </a:r>
            <a:r>
              <a:rPr lang="en-GB" dirty="0"/>
              <a:t> </a:t>
            </a:r>
          </a:p>
          <a:p>
            <a:r>
              <a:rPr lang="en-GB" dirty="0"/>
              <a:t>Page replacement Algorithms | LRU | Example | OS | Lec-27 | Bhanu Priya, Education 4u</a:t>
            </a:r>
          </a:p>
          <a:p>
            <a:pPr lvl="1"/>
            <a:r>
              <a:rPr lang="en-GB" dirty="0">
                <a:hlinkClick r:id="rId3"/>
              </a:rPr>
              <a:t>https://www.youtube.com/watch?v=u23ROrlSK_g</a:t>
            </a:r>
            <a:r>
              <a:rPr lang="en-GB" dirty="0"/>
              <a:t> </a:t>
            </a:r>
          </a:p>
          <a:p>
            <a:r>
              <a:rPr lang="en-GB" dirty="0"/>
              <a:t>Page replacement Algorithms | OPTIMAL | Example | OS | Lec-28 | Bhanu Priya, Education 4u</a:t>
            </a:r>
          </a:p>
          <a:p>
            <a:pPr lvl="1"/>
            <a:r>
              <a:rPr lang="en-GB" dirty="0">
                <a:hlinkClick r:id="rId4"/>
              </a:rPr>
              <a:t>https://www.youtube.com/watch?v=jeJIKKQcqpU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Note that the reference stream is slightly </a:t>
            </a:r>
            <a:r>
              <a:rPr lang="en-GB"/>
              <a:t>different from FIFO and LRU videos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42553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99721</TotalTime>
  <Pages>60</Pages>
  <Words>679</Words>
  <Application>Microsoft Office PowerPoint</Application>
  <PresentationFormat>Widescreen</PresentationFormat>
  <Paragraphs>351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Gill Sans</vt:lpstr>
      <vt:lpstr>Gill Sans Light</vt:lpstr>
      <vt:lpstr>Comic Sans MS</vt:lpstr>
      <vt:lpstr>Office</vt:lpstr>
      <vt:lpstr> CSC 112: Computer Operating Systems Lecture 8   Memory System II: Paging Exercises ANS</vt:lpstr>
      <vt:lpstr>Q1. Page Replacement</vt:lpstr>
      <vt:lpstr>Q1. Page Replacement ANS</vt:lpstr>
      <vt:lpstr>Q2. Page Replacement</vt:lpstr>
      <vt:lpstr>Q2. Page Replacement ANS</vt:lpstr>
      <vt:lpstr>Q2. Page Replacement References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1068</cp:revision>
  <cp:lastPrinted>2022-03-15T20:14:46Z</cp:lastPrinted>
  <dcterms:created xsi:type="dcterms:W3CDTF">1995-08-12T11:37:26Z</dcterms:created>
  <dcterms:modified xsi:type="dcterms:W3CDTF">2025-05-04T19:08:20Z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