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799" r:id="rId2"/>
    <p:sldId id="294" r:id="rId3"/>
    <p:sldId id="295" r:id="rId4"/>
    <p:sldId id="274" r:id="rId5"/>
    <p:sldId id="260" r:id="rId6"/>
    <p:sldId id="276" r:id="rId7"/>
    <p:sldId id="273" r:id="rId8"/>
    <p:sldId id="277" r:id="rId9"/>
    <p:sldId id="278" r:id="rId10"/>
    <p:sldId id="279" r:id="rId11"/>
    <p:sldId id="280" r:id="rId12"/>
    <p:sldId id="282" r:id="rId13"/>
    <p:sldId id="281" r:id="rId14"/>
    <p:sldId id="297" r:id="rId15"/>
    <p:sldId id="283" r:id="rId16"/>
    <p:sldId id="284" r:id="rId17"/>
    <p:sldId id="286" r:id="rId18"/>
    <p:sldId id="287" r:id="rId19"/>
    <p:sldId id="298" r:id="rId20"/>
    <p:sldId id="300" r:id="rId21"/>
    <p:sldId id="290" r:id="rId22"/>
    <p:sldId id="291" r:id="rId23"/>
    <p:sldId id="292" r:id="rId24"/>
    <p:sldId id="293" r:id="rId25"/>
    <p:sldId id="800" r:id="rId26"/>
    <p:sldId id="801" r:id="rId27"/>
    <p:sldId id="299" r:id="rId28"/>
    <p:sldId id="802" r:id="rId29"/>
    <p:sldId id="803" r:id="rId30"/>
    <p:sldId id="804" r:id="rId31"/>
    <p:sldId id="805" r:id="rId32"/>
    <p:sldId id="806" r:id="rId33"/>
    <p:sldId id="807" r:id="rId34"/>
    <p:sldId id="808" r:id="rId35"/>
    <p:sldId id="809" r:id="rId36"/>
    <p:sldId id="285" r:id="rId37"/>
    <p:sldId id="307" r:id="rId38"/>
    <p:sldId id="308" r:id="rId39"/>
    <p:sldId id="310" r:id="rId40"/>
    <p:sldId id="810" r:id="rId41"/>
    <p:sldId id="289" r:id="rId42"/>
    <p:sldId id="303" r:id="rId43"/>
    <p:sldId id="811" r:id="rId44"/>
    <p:sldId id="304" r:id="rId45"/>
    <p:sldId id="306" r:id="rId46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4F3C13FA-BCF9-4A53-BFE1-A383FCC05860}">
          <p14:sldIdLst>
            <p14:sldId id="799"/>
            <p14:sldId id="294"/>
            <p14:sldId id="295"/>
            <p14:sldId id="274"/>
            <p14:sldId id="260"/>
            <p14:sldId id="276"/>
            <p14:sldId id="273"/>
            <p14:sldId id="277"/>
            <p14:sldId id="278"/>
            <p14:sldId id="279"/>
            <p14:sldId id="280"/>
            <p14:sldId id="282"/>
            <p14:sldId id="281"/>
            <p14:sldId id="297"/>
            <p14:sldId id="283"/>
            <p14:sldId id="284"/>
            <p14:sldId id="286"/>
            <p14:sldId id="287"/>
            <p14:sldId id="298"/>
            <p14:sldId id="300"/>
            <p14:sldId id="290"/>
            <p14:sldId id="291"/>
            <p14:sldId id="292"/>
            <p14:sldId id="293"/>
            <p14:sldId id="800"/>
            <p14:sldId id="801"/>
            <p14:sldId id="299"/>
            <p14:sldId id="802"/>
            <p14:sldId id="803"/>
            <p14:sldId id="804"/>
            <p14:sldId id="805"/>
            <p14:sldId id="806"/>
            <p14:sldId id="807"/>
            <p14:sldId id="808"/>
            <p14:sldId id="809"/>
            <p14:sldId id="285"/>
            <p14:sldId id="307"/>
            <p14:sldId id="308"/>
            <p14:sldId id="310"/>
            <p14:sldId id="810"/>
            <p14:sldId id="289"/>
            <p14:sldId id="303"/>
            <p14:sldId id="811"/>
            <p14:sldId id="304"/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18623"/>
    <a:srgbClr val="9E7800"/>
    <a:srgbClr val="C49500"/>
    <a:srgbClr val="F430AB"/>
    <a:srgbClr val="E6E703"/>
    <a:srgbClr val="72AAAE"/>
    <a:srgbClr val="2A40E2"/>
    <a:srgbClr val="233AE1"/>
    <a:srgbClr val="1C31CA"/>
    <a:srgbClr val="728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621" autoAdjust="0"/>
  </p:normalViewPr>
  <p:slideViewPr>
    <p:cSldViewPr snapToGrid="0">
      <p:cViewPr>
        <p:scale>
          <a:sx n="66" d="100"/>
          <a:sy n="66" d="100"/>
        </p:scale>
        <p:origin x="1301" y="14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361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77495" y="6956426"/>
            <a:ext cx="847805" cy="283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95" tIns="46988" rIns="92295" bIns="46988">
            <a:spAutoFit/>
          </a:bodyPr>
          <a:lstStyle/>
          <a:p>
            <a:pPr algn="ctr" defTabSz="917376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376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62593" y="6956426"/>
            <a:ext cx="877605" cy="283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95" tIns="46988" rIns="92295" bIns="46988">
            <a:spAutoFit/>
          </a:bodyPr>
          <a:lstStyle/>
          <a:p>
            <a:pPr algn="ctr" defTabSz="917376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376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4" y="3475040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50" tIns="46988" rIns="95650" bIns="469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It will reap any terminated child arbitrarily.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10148-9EF2-FB49-9E1A-13660DDAFF20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6257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10148-9EF2-FB49-9E1A-13660DDAFF20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11455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exec</a:t>
            </a:r>
            <a:r>
              <a:rPr lang="zh-CN" altLang="en-US" dirty="0"/>
              <a:t> </a:t>
            </a:r>
            <a:r>
              <a:rPr lang="en-US" altLang="zh-CN" dirty="0"/>
              <a:t>command</a:t>
            </a:r>
            <a:r>
              <a:rPr lang="zh-CN" altLang="en-US" dirty="0"/>
              <a:t> </a:t>
            </a:r>
            <a:r>
              <a:rPr lang="en-US" altLang="zh-CN" dirty="0"/>
              <a:t>instead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several</a:t>
            </a:r>
            <a:r>
              <a:rPr lang="zh-CN" altLang="en-US" dirty="0"/>
              <a:t> </a:t>
            </a:r>
            <a:r>
              <a:rPr lang="en-US" altLang="zh-CN" dirty="0"/>
              <a:t>alternatives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situations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Returns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if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errors occur</a:t>
            </a:r>
          </a:p>
          <a:p>
            <a:r>
              <a:rPr lang="en-US" altLang="zh-CN" dirty="0"/>
              <a:t>Replace</a:t>
            </a:r>
            <a:r>
              <a:rPr lang="zh-CN" altLang="en-US" dirty="0"/>
              <a:t> </a:t>
            </a:r>
            <a:r>
              <a:rPr lang="en-US" altLang="zh-CN" dirty="0"/>
              <a:t>current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specified</a:t>
            </a:r>
            <a:r>
              <a:rPr lang="zh-CN" altLang="en-US" dirty="0"/>
              <a:t> </a:t>
            </a:r>
            <a:r>
              <a:rPr lang="en-US" altLang="zh-CN" dirty="0"/>
              <a:t>file,</a:t>
            </a:r>
            <a:r>
              <a:rPr lang="zh-CN" altLang="en-US" dirty="0"/>
              <a:t> </a:t>
            </a:r>
            <a:r>
              <a:rPr lang="en-US" altLang="zh-CN" dirty="0"/>
              <a:t>i.e.,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loads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program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current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rgbClr val="0070C0"/>
                </a:solidFill>
              </a:rPr>
              <a:t>exec(</a:t>
            </a:r>
            <a:r>
              <a:rPr lang="en-US" altLang="zh-CN" b="1" dirty="0" err="1">
                <a:solidFill>
                  <a:srgbClr val="0070C0"/>
                </a:solidFill>
              </a:rPr>
              <a:t>cmd</a:t>
            </a:r>
            <a:r>
              <a:rPr lang="en-US" altLang="zh-CN" b="1" dirty="0">
                <a:solidFill>
                  <a:srgbClr val="0070C0"/>
                </a:solidFill>
              </a:rPr>
              <a:t>,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 err="1">
                <a:solidFill>
                  <a:srgbClr val="0070C0"/>
                </a:solidFill>
              </a:rPr>
              <a:t>argv</a:t>
            </a:r>
            <a:r>
              <a:rPr lang="en-US" altLang="zh-CN" b="1" dirty="0">
                <a:solidFill>
                  <a:srgbClr val="0070C0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10148-9EF2-FB49-9E1A-13660DDAFF20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39024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Gill Sans Light"/>
              </a:rPr>
              <a:t>Output</a:t>
            </a:r>
            <a:endParaRPr lang="en-SE" sz="1200" dirty="0">
              <a:latin typeface="Gill Sans Light"/>
            </a:endParaRP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10148-9EF2-FB49-9E1A-13660DDAFF20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68917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Windows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similar</a:t>
            </a:r>
            <a:r>
              <a:rPr lang="zh-CN" altLang="en-US" dirty="0"/>
              <a:t> </a:t>
            </a:r>
            <a:r>
              <a:rPr lang="en-US" altLang="zh-CN" dirty="0"/>
              <a:t>one,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implementation</a:t>
            </a:r>
            <a:r>
              <a:rPr lang="zh-CN" altLang="en-US" dirty="0"/>
              <a:t> </a:t>
            </a:r>
            <a:r>
              <a:rPr lang="en-US" altLang="zh-CN" dirty="0"/>
              <a:t>philosophy,</a:t>
            </a:r>
            <a:r>
              <a:rPr lang="zh-CN" altLang="en-US" dirty="0"/>
              <a:t> </a:t>
            </a:r>
            <a:r>
              <a:rPr lang="en-US" altLang="zh-CN" dirty="0" err="1"/>
              <a:t>createprocess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standard</a:t>
            </a:r>
            <a:r>
              <a:rPr lang="zh-CN" altLang="en-US" dirty="0"/>
              <a:t> </a:t>
            </a:r>
            <a:r>
              <a:rPr lang="en-US" altLang="zh-CN" dirty="0"/>
              <a:t>output</a:t>
            </a:r>
          </a:p>
          <a:p>
            <a:endParaRPr lang="en-US" dirty="0"/>
          </a:p>
          <a:p>
            <a:r>
              <a:rPr lang="en-US" dirty="0"/>
              <a:t>Really easy to implement </a:t>
            </a:r>
          </a:p>
          <a:p>
            <a:endParaRPr lang="en-US" dirty="0"/>
          </a:p>
          <a:p>
            <a:r>
              <a:rPr lang="en-US" dirty="0"/>
              <a:t>On early PDP-7 computer, it only needs 27 lines of assembly code</a:t>
            </a:r>
          </a:p>
          <a:p>
            <a:endParaRPr lang="en-US" dirty="0"/>
          </a:p>
          <a:p>
            <a:r>
              <a:rPr lang="en-US" altLang="zh-CN" dirty="0"/>
              <a:t>1965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10148-9EF2-FB49-9E1A-13660DDAFF20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47300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10148-9EF2-FB49-9E1A-13660DDAFF20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3979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percent</a:t>
            </a:r>
            <a:r>
              <a:rPr lang="zh-CN" altLang="en-US" dirty="0"/>
              <a:t> </a:t>
            </a:r>
            <a:r>
              <a:rPr lang="en-US" altLang="zh-CN" dirty="0"/>
              <a:t>sign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10148-9EF2-FB49-9E1A-13660DDAFF20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75190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10148-9EF2-FB49-9E1A-13660DDAFF20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25032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10148-9EF2-FB49-9E1A-13660DDAFF20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22368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running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 err="1"/>
              <a:t>cpu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means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running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10148-9EF2-FB49-9E1A-13660DDAFF20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5379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altLang="zh-CN" dirty="0"/>
              <a:t>address</a:t>
            </a:r>
            <a:r>
              <a:rPr lang="zh-CN" altLang="en-US" dirty="0"/>
              <a:t> </a:t>
            </a:r>
            <a:r>
              <a:rPr lang="en-US" altLang="zh-CN" dirty="0"/>
              <a:t>space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range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assigned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10148-9EF2-FB49-9E1A-13660DDAFF20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74929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EA244CC-416D-F868-16A3-57F336B716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60F991-4A27-42BB-BC0B-B9893A2CCE1D}" type="slidenum">
              <a:rPr lang="en-US" altLang="en-SE"/>
              <a:pPr/>
              <a:t>25</a:t>
            </a:fld>
            <a:endParaRPr lang="en-US" altLang="en-SE"/>
          </a:p>
        </p:txBody>
      </p:sp>
      <p:sp>
        <p:nvSpPr>
          <p:cNvPr id="145410" name="Rectangle 2">
            <a:extLst>
              <a:ext uri="{FF2B5EF4-FFF2-40B4-BE49-F238E27FC236}">
                <a16:creationId xmlns:a16="http://schemas.microsoft.com/office/drawing/2014/main" id="{27E6A562-AF8F-E73E-A38E-509F063B30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E407BE11-0F0C-BE92-A9B9-744EEA107E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altLang="en-SE" dirty="0"/>
          </a:p>
          <a:p>
            <a:pPr lvl="1">
              <a:lnSpc>
                <a:spcPct val="90000"/>
              </a:lnSpc>
            </a:pPr>
            <a:r>
              <a:rPr lang="en-US" altLang="en-SE" sz="2000" dirty="0"/>
              <a:t>(other resources…)</a:t>
            </a:r>
            <a:endParaRPr lang="en-SE" altLang="en-SE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2CB8A9D-725D-FC65-EAE1-54FF7BDA83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F145FB-7BDD-4151-8FF5-DE7A798D7ED4}" type="slidenum">
              <a:rPr lang="en-US" altLang="en-SE"/>
              <a:pPr/>
              <a:t>26</a:t>
            </a:fld>
            <a:endParaRPr lang="en-US" altLang="en-SE"/>
          </a:p>
        </p:txBody>
      </p:sp>
      <p:sp>
        <p:nvSpPr>
          <p:cNvPr id="146434" name="Rectangle 2">
            <a:extLst>
              <a:ext uri="{FF2B5EF4-FFF2-40B4-BE49-F238E27FC236}">
                <a16:creationId xmlns:a16="http://schemas.microsoft.com/office/drawing/2014/main" id="{66D26916-48EA-4E3E-DC5D-7C519A9F08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id="{0F3EB774-AA3F-7D9E-D38F-2A749022C3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SE" altLang="en-S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3445B69-73ED-EAED-7786-AB19FDA2D5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88EB23-D1CE-4DA6-A81A-707CD8539C7D}" type="slidenum">
              <a:rPr lang="en-US" altLang="en-SE"/>
              <a:pPr/>
              <a:t>27</a:t>
            </a:fld>
            <a:endParaRPr lang="en-US" altLang="en-SE"/>
          </a:p>
        </p:txBody>
      </p:sp>
      <p:sp>
        <p:nvSpPr>
          <p:cNvPr id="147458" name="Rectangle 2">
            <a:extLst>
              <a:ext uri="{FF2B5EF4-FFF2-40B4-BE49-F238E27FC236}">
                <a16:creationId xmlns:a16="http://schemas.microsoft.com/office/drawing/2014/main" id="{84946C80-BAFB-5347-A455-CB2E609B23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BFBFCFE3-524D-4A23-F2E9-6E54B0CEFC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SE" dirty="0"/>
              <a:t>Given the process abstraction as we know it:</a:t>
            </a:r>
          </a:p>
          <a:p>
            <a:pPr lvl="1"/>
            <a:r>
              <a:rPr lang="en-US" altLang="en-SE" sz="2000" dirty="0"/>
              <a:t>create several processes</a:t>
            </a:r>
          </a:p>
          <a:p>
            <a:pPr lvl="1"/>
            <a:r>
              <a:rPr lang="en-US" altLang="en-SE" sz="2000" dirty="0"/>
              <a:t>cause each to </a:t>
            </a:r>
            <a:r>
              <a:rPr lang="en-US" altLang="en-SE" sz="2000" i="1" dirty="0"/>
              <a:t>map</a:t>
            </a:r>
            <a:r>
              <a:rPr lang="en-US" altLang="en-SE" sz="2000" dirty="0"/>
              <a:t> to the </a:t>
            </a:r>
            <a:r>
              <a:rPr lang="en-US" altLang="en-SE" sz="2000" dirty="0">
                <a:solidFill>
                  <a:srgbClr val="FF0000"/>
                </a:solidFill>
              </a:rPr>
              <a:t>same</a:t>
            </a:r>
            <a:r>
              <a:rPr lang="en-US" altLang="en-SE" sz="2000" dirty="0"/>
              <a:t> physical memory to share data</a:t>
            </a:r>
          </a:p>
          <a:p>
            <a:pPr lvl="2"/>
            <a:r>
              <a:rPr lang="en-US" altLang="en-SE" sz="1800" dirty="0"/>
              <a:t>see the </a:t>
            </a:r>
            <a:r>
              <a:rPr lang="en-US" altLang="en-SE" sz="1800" b="1" dirty="0" err="1">
                <a:latin typeface="Courier New" panose="02070309020205020404" pitchFamily="49" charset="0"/>
              </a:rPr>
              <a:t>MapViewOfFile</a:t>
            </a:r>
            <a:r>
              <a:rPr lang="en-US" altLang="en-SE" sz="1800" b="1" dirty="0">
                <a:latin typeface="Courier New" panose="02070309020205020404" pitchFamily="49" charset="0"/>
              </a:rPr>
              <a:t>()</a:t>
            </a:r>
            <a:r>
              <a:rPr lang="en-US" altLang="en-SE" sz="1800" dirty="0"/>
              <a:t> system call for one way to do this (kind of)</a:t>
            </a:r>
          </a:p>
          <a:p>
            <a:r>
              <a:rPr lang="en-US" altLang="en-SE" dirty="0"/>
              <a:t>This is like making a pig fly – it’s really inefficient</a:t>
            </a:r>
          </a:p>
          <a:p>
            <a:pPr lvl="1"/>
            <a:r>
              <a:rPr lang="en-US" altLang="en-SE" sz="2000" dirty="0"/>
              <a:t>space:  _KPROCESS, page tables, etc.</a:t>
            </a:r>
          </a:p>
          <a:p>
            <a:pPr lvl="1"/>
            <a:r>
              <a:rPr lang="en-US" altLang="en-SE" sz="2000" dirty="0"/>
              <a:t>time: creating OS structures, initializing </a:t>
            </a:r>
            <a:r>
              <a:rPr lang="en-US" altLang="en-SE" sz="2000" dirty="0" err="1"/>
              <a:t>addr</a:t>
            </a:r>
            <a:r>
              <a:rPr lang="en-US" altLang="en-SE" sz="2000" dirty="0"/>
              <a:t> space, etc.</a:t>
            </a:r>
          </a:p>
          <a:p>
            <a:r>
              <a:rPr lang="en-US" altLang="en-SE" dirty="0"/>
              <a:t>Some equally bad alternatives for some of the examples:</a:t>
            </a:r>
          </a:p>
          <a:p>
            <a:pPr lvl="1"/>
            <a:r>
              <a:rPr lang="en-US" altLang="en-SE" sz="2000" dirty="0"/>
              <a:t>Entirely separate web servers</a:t>
            </a:r>
          </a:p>
          <a:p>
            <a:pPr lvl="1"/>
            <a:r>
              <a:rPr lang="en-US" altLang="en-SE" sz="2000" dirty="0"/>
              <a:t>Manually programmed asynchronous programming (non-blocking I/O) in the web client (browser)</a:t>
            </a:r>
          </a:p>
          <a:p>
            <a:endParaRPr lang="en-SE" altLang="en-SE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282BD38-B6DF-AD7E-85D4-91AC20CEAF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DB5D3C-9F25-464D-9824-A875D2BAE9CF}" type="slidenum">
              <a:rPr lang="en-US" altLang="en-SE"/>
              <a:pPr/>
              <a:t>28</a:t>
            </a:fld>
            <a:endParaRPr lang="en-US" altLang="en-SE"/>
          </a:p>
        </p:txBody>
      </p:sp>
      <p:sp>
        <p:nvSpPr>
          <p:cNvPr id="150530" name="Rectangle 2">
            <a:extLst>
              <a:ext uri="{FF2B5EF4-FFF2-40B4-BE49-F238E27FC236}">
                <a16:creationId xmlns:a16="http://schemas.microsoft.com/office/drawing/2014/main" id="{E0EB92D4-0921-CCCA-590D-BE026C25B2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>
            <a:extLst>
              <a:ext uri="{FF2B5EF4-FFF2-40B4-BE49-F238E27FC236}">
                <a16:creationId xmlns:a16="http://schemas.microsoft.com/office/drawing/2014/main" id="{27F11126-7053-6151-9A8E-F084309114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SE" altLang="en-S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C4087FC-A5C5-61FB-1E83-CB06B59D13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930BE4-DDA0-4F9F-BDB7-C9D4160F96C6}" type="slidenum">
              <a:rPr lang="en-US" altLang="en-SE"/>
              <a:pPr/>
              <a:t>29</a:t>
            </a:fld>
            <a:endParaRPr lang="en-US" altLang="en-SE"/>
          </a:p>
        </p:txBody>
      </p:sp>
      <p:sp>
        <p:nvSpPr>
          <p:cNvPr id="151554" name="Rectangle 2">
            <a:extLst>
              <a:ext uri="{FF2B5EF4-FFF2-40B4-BE49-F238E27FC236}">
                <a16:creationId xmlns:a16="http://schemas.microsoft.com/office/drawing/2014/main" id="{96D19E59-1358-1986-B418-BDBC7348B4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>
            <a:extLst>
              <a:ext uri="{FF2B5EF4-FFF2-40B4-BE49-F238E27FC236}">
                <a16:creationId xmlns:a16="http://schemas.microsoft.com/office/drawing/2014/main" id="{34C83608-36C7-5FFC-0F14-A431D37CE3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SE" altLang="en-S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6A641F2-D944-E1B0-462B-F3E15F4B0E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236FE6-7695-4C7A-8670-58D61413E100}" type="slidenum">
              <a:rPr lang="en-US" altLang="en-SE"/>
              <a:pPr/>
              <a:t>30</a:t>
            </a:fld>
            <a:endParaRPr lang="en-US" altLang="en-SE"/>
          </a:p>
        </p:txBody>
      </p:sp>
      <p:sp>
        <p:nvSpPr>
          <p:cNvPr id="152578" name="Rectangle 2">
            <a:extLst>
              <a:ext uri="{FF2B5EF4-FFF2-40B4-BE49-F238E27FC236}">
                <a16:creationId xmlns:a16="http://schemas.microsoft.com/office/drawing/2014/main" id="{8F94A720-9102-320F-CD02-223967FE43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>
            <a:extLst>
              <a:ext uri="{FF2B5EF4-FFF2-40B4-BE49-F238E27FC236}">
                <a16:creationId xmlns:a16="http://schemas.microsoft.com/office/drawing/2014/main" id="{C4BD2805-22FE-1788-52D4-B8F0EFE679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SE" altLang="en-SE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565F706-16EC-4001-CD28-8E60CF954D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3C82CA-0173-4304-8C88-6191E725EF00}" type="slidenum">
              <a:rPr lang="en-US" altLang="en-SE"/>
              <a:pPr/>
              <a:t>31</a:t>
            </a:fld>
            <a:endParaRPr lang="en-US" altLang="en-SE"/>
          </a:p>
        </p:txBody>
      </p:sp>
      <p:sp>
        <p:nvSpPr>
          <p:cNvPr id="153602" name="Rectangle 2">
            <a:extLst>
              <a:ext uri="{FF2B5EF4-FFF2-40B4-BE49-F238E27FC236}">
                <a16:creationId xmlns:a16="http://schemas.microsoft.com/office/drawing/2014/main" id="{E52A7B1A-3B40-DEB6-0208-1A21F7C39A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>
            <a:extLst>
              <a:ext uri="{FF2B5EF4-FFF2-40B4-BE49-F238E27FC236}">
                <a16:creationId xmlns:a16="http://schemas.microsoft.com/office/drawing/2014/main" id="{2CC224F7-6068-78E2-6718-BF3CD2C875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SE" altLang="en-SE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28CDECA-946C-AE8C-A1FF-3F0097CA2C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572CDF-320B-4F89-90B5-A1D30C529DFC}" type="slidenum">
              <a:rPr lang="en-US" altLang="en-SE"/>
              <a:pPr/>
              <a:t>32</a:t>
            </a:fld>
            <a:endParaRPr lang="en-US" altLang="en-SE"/>
          </a:p>
        </p:txBody>
      </p:sp>
      <p:sp>
        <p:nvSpPr>
          <p:cNvPr id="154626" name="Rectangle 2">
            <a:extLst>
              <a:ext uri="{FF2B5EF4-FFF2-40B4-BE49-F238E27FC236}">
                <a16:creationId xmlns:a16="http://schemas.microsoft.com/office/drawing/2014/main" id="{33297D9F-2676-A454-8ACE-FB40E0A3FC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>
            <a:extLst>
              <a:ext uri="{FF2B5EF4-FFF2-40B4-BE49-F238E27FC236}">
                <a16:creationId xmlns:a16="http://schemas.microsoft.com/office/drawing/2014/main" id="{15BC99DB-1D9F-E9D9-69E1-2961ADDB28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SE" altLang="en-SE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F0A0FC2-EF4E-2721-8B98-F091405F27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6B5C4C-9C35-428B-ABDF-5220042EA051}" type="slidenum">
              <a:rPr lang="en-US" altLang="en-SE"/>
              <a:pPr/>
              <a:t>33</a:t>
            </a:fld>
            <a:endParaRPr lang="en-US" altLang="en-SE"/>
          </a:p>
        </p:txBody>
      </p:sp>
      <p:sp>
        <p:nvSpPr>
          <p:cNvPr id="155650" name="Rectangle 2">
            <a:extLst>
              <a:ext uri="{FF2B5EF4-FFF2-40B4-BE49-F238E27FC236}">
                <a16:creationId xmlns:a16="http://schemas.microsoft.com/office/drawing/2014/main" id="{AB5829BF-E214-D49C-2338-723E012E72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>
            <a:extLst>
              <a:ext uri="{FF2B5EF4-FFF2-40B4-BE49-F238E27FC236}">
                <a16:creationId xmlns:a16="http://schemas.microsoft.com/office/drawing/2014/main" id="{81F3D099-48D5-71E2-D062-20F1DAC138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SE" altLang="en-SE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7B7B849-8D10-A820-5E7D-9F7CE56F5F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A55D20-961A-45EA-A0C4-3245F00C5732}" type="slidenum">
              <a:rPr lang="en-US" altLang="en-SE"/>
              <a:pPr/>
              <a:t>34</a:t>
            </a:fld>
            <a:endParaRPr lang="en-US" altLang="en-SE"/>
          </a:p>
        </p:txBody>
      </p:sp>
      <p:sp>
        <p:nvSpPr>
          <p:cNvPr id="156674" name="Rectangle 2">
            <a:extLst>
              <a:ext uri="{FF2B5EF4-FFF2-40B4-BE49-F238E27FC236}">
                <a16:creationId xmlns:a16="http://schemas.microsoft.com/office/drawing/2014/main" id="{D62BF81A-3E42-BCC8-1E3A-A826239230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>
            <a:extLst>
              <a:ext uri="{FF2B5EF4-FFF2-40B4-BE49-F238E27FC236}">
                <a16:creationId xmlns:a16="http://schemas.microsoft.com/office/drawing/2014/main" id="{0C2B0406-B56F-AAA8-16DB-06783D9C4F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SE" altLang="en-S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Malloc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define,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free</a:t>
            </a:r>
            <a:r>
              <a:rPr lang="zh-CN" altLang="en-US" dirty="0"/>
              <a:t> </a:t>
            </a:r>
            <a:r>
              <a:rPr lang="en-US" altLang="zh-CN" dirty="0"/>
              <a:t>it.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Trampoline</a:t>
            </a:r>
            <a:r>
              <a:rPr lang="zh-CN" altLang="en-US" dirty="0"/>
              <a:t> </a:t>
            </a:r>
            <a:r>
              <a:rPr lang="en-US" altLang="zh-CN" dirty="0"/>
              <a:t>includes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transition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out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kernel</a:t>
            </a:r>
          </a:p>
          <a:p>
            <a:r>
              <a:rPr lang="en-US" altLang="zh-CN" dirty="0" err="1"/>
              <a:t>Trapframe</a:t>
            </a:r>
            <a:r>
              <a:rPr lang="zh-CN" altLang="en-US" dirty="0"/>
              <a:t> </a:t>
            </a:r>
            <a:r>
              <a:rPr lang="en-US" altLang="zh-CN" dirty="0"/>
              <a:t>saves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state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general</a:t>
            </a:r>
            <a:r>
              <a:rPr lang="zh-CN" altLang="en-US" dirty="0"/>
              <a:t> </a:t>
            </a:r>
            <a:r>
              <a:rPr lang="en-US" altLang="zh-CN" dirty="0"/>
              <a:t>purpose reg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10148-9EF2-FB49-9E1A-13660DDAFF20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58241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D62CC52-C77F-BD13-4D20-DBBA0B0729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A96768-C111-48F3-ADAC-CCF8512A48E9}" type="slidenum">
              <a:rPr lang="en-US" altLang="en-SE"/>
              <a:pPr/>
              <a:t>35</a:t>
            </a:fld>
            <a:endParaRPr lang="en-US" altLang="en-SE"/>
          </a:p>
        </p:txBody>
      </p:sp>
      <p:sp>
        <p:nvSpPr>
          <p:cNvPr id="157698" name="Rectangle 2">
            <a:extLst>
              <a:ext uri="{FF2B5EF4-FFF2-40B4-BE49-F238E27FC236}">
                <a16:creationId xmlns:a16="http://schemas.microsoft.com/office/drawing/2014/main" id="{E6169282-1AA7-549B-AAD5-6A034A6EF2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>
            <a:extLst>
              <a:ext uri="{FF2B5EF4-FFF2-40B4-BE49-F238E27FC236}">
                <a16:creationId xmlns:a16="http://schemas.microsoft.com/office/drawing/2014/main" id="{B1A174E4-B7FD-C311-6E68-E677ECA38D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SE" altLang="en-SE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50E05E5-3332-F660-C957-FDBCF23669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AEB181-7564-4BA6-A8B9-4345022F9CB6}" type="slidenum">
              <a:rPr lang="en-US" altLang="en-SE"/>
              <a:pPr/>
              <a:t>36</a:t>
            </a:fld>
            <a:endParaRPr lang="en-US" altLang="en-SE"/>
          </a:p>
        </p:txBody>
      </p:sp>
      <p:sp>
        <p:nvSpPr>
          <p:cNvPr id="158722" name="Rectangle 2">
            <a:extLst>
              <a:ext uri="{FF2B5EF4-FFF2-40B4-BE49-F238E27FC236}">
                <a16:creationId xmlns:a16="http://schemas.microsoft.com/office/drawing/2014/main" id="{341DAA87-5AD1-329F-7E80-1B509D85CE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>
            <a:extLst>
              <a:ext uri="{FF2B5EF4-FFF2-40B4-BE49-F238E27FC236}">
                <a16:creationId xmlns:a16="http://schemas.microsoft.com/office/drawing/2014/main" id="{3A1BD065-825A-65CC-A07F-5612018F56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SE" altLang="en-SE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31D9072-C6AD-25E2-829E-D597FFB90B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C0937E-470A-47B3-A3F2-29C0CC0ED79A}" type="slidenum">
              <a:rPr lang="en-US" altLang="en-SE"/>
              <a:pPr/>
              <a:t>37</a:t>
            </a:fld>
            <a:endParaRPr lang="en-US" altLang="en-SE"/>
          </a:p>
        </p:txBody>
      </p:sp>
      <p:sp>
        <p:nvSpPr>
          <p:cNvPr id="200706" name="Rectangle 2">
            <a:extLst>
              <a:ext uri="{FF2B5EF4-FFF2-40B4-BE49-F238E27FC236}">
                <a16:creationId xmlns:a16="http://schemas.microsoft.com/office/drawing/2014/main" id="{E61679A2-6BE1-722D-615E-10EF5AC9B4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>
            <a:extLst>
              <a:ext uri="{FF2B5EF4-FFF2-40B4-BE49-F238E27FC236}">
                <a16:creationId xmlns:a16="http://schemas.microsoft.com/office/drawing/2014/main" id="{BCB2B644-9FC9-1D06-25AD-C98F8ECA2E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SE" altLang="en-SE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AE3FF06-ED5A-938D-328C-F768BAA160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BDEA84-3B3D-4FFD-AC16-FDB6B09519DE}" type="slidenum">
              <a:rPr lang="en-US" altLang="en-SE"/>
              <a:pPr/>
              <a:t>38</a:t>
            </a:fld>
            <a:endParaRPr lang="en-US" altLang="en-SE"/>
          </a:p>
        </p:txBody>
      </p:sp>
      <p:sp>
        <p:nvSpPr>
          <p:cNvPr id="202754" name="Rectangle 2">
            <a:extLst>
              <a:ext uri="{FF2B5EF4-FFF2-40B4-BE49-F238E27FC236}">
                <a16:creationId xmlns:a16="http://schemas.microsoft.com/office/drawing/2014/main" id="{73A5D488-4D32-1C4D-871F-FBDEB06942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>
            <a:extLst>
              <a:ext uri="{FF2B5EF4-FFF2-40B4-BE49-F238E27FC236}">
                <a16:creationId xmlns:a16="http://schemas.microsoft.com/office/drawing/2014/main" id="{2E204F08-0C98-39B1-10C0-B22B2E1BEF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SE" altLang="en-SE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7802D1F-F73D-8C43-D64A-55F2DC4F61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2471CD-19A5-4D29-B356-21B057F3B6D6}" type="slidenum">
              <a:rPr lang="en-US" altLang="en-SE"/>
              <a:pPr/>
              <a:t>39</a:t>
            </a:fld>
            <a:endParaRPr lang="en-US" altLang="en-SE"/>
          </a:p>
        </p:txBody>
      </p:sp>
      <p:sp>
        <p:nvSpPr>
          <p:cNvPr id="206850" name="Rectangle 2">
            <a:extLst>
              <a:ext uri="{FF2B5EF4-FFF2-40B4-BE49-F238E27FC236}">
                <a16:creationId xmlns:a16="http://schemas.microsoft.com/office/drawing/2014/main" id="{C1DECAA2-DC99-DEDD-2881-EF622B4F60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>
            <a:extLst>
              <a:ext uri="{FF2B5EF4-FFF2-40B4-BE49-F238E27FC236}">
                <a16:creationId xmlns:a16="http://schemas.microsoft.com/office/drawing/2014/main" id="{B9AF66EB-233D-A3F3-B94F-6867B5F496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SE" altLang="en-SE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FCE0E77-58FC-8F42-AAE9-55F14D52C2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03F481-BC5E-4B66-9464-D759DB7C4583}" type="slidenum">
              <a:rPr lang="en-US" altLang="en-SE"/>
              <a:pPr/>
              <a:t>40</a:t>
            </a:fld>
            <a:endParaRPr lang="en-US" altLang="en-SE"/>
          </a:p>
        </p:txBody>
      </p:sp>
      <p:sp>
        <p:nvSpPr>
          <p:cNvPr id="161794" name="Rectangle 2">
            <a:extLst>
              <a:ext uri="{FF2B5EF4-FFF2-40B4-BE49-F238E27FC236}">
                <a16:creationId xmlns:a16="http://schemas.microsoft.com/office/drawing/2014/main" id="{2AB46107-970B-A31D-4668-8AA4E86FB1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>
            <a:extLst>
              <a:ext uri="{FF2B5EF4-FFF2-40B4-BE49-F238E27FC236}">
                <a16:creationId xmlns:a16="http://schemas.microsoft.com/office/drawing/2014/main" id="{40D21BA2-616C-550C-AFE3-8837583AC8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SE" altLang="en-SE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F76A94E-5F4C-CF94-BF2D-2FC1B797C8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FDD219-E382-4FD4-9A7A-C9C0237EE4CC}" type="slidenum">
              <a:rPr lang="en-US" altLang="en-SE"/>
              <a:pPr/>
              <a:t>41</a:t>
            </a:fld>
            <a:endParaRPr lang="en-US" altLang="en-SE"/>
          </a:p>
        </p:txBody>
      </p:sp>
      <p:sp>
        <p:nvSpPr>
          <p:cNvPr id="162818" name="Rectangle 2">
            <a:extLst>
              <a:ext uri="{FF2B5EF4-FFF2-40B4-BE49-F238E27FC236}">
                <a16:creationId xmlns:a16="http://schemas.microsoft.com/office/drawing/2014/main" id="{DD83F3D1-3DE7-C1DF-58E3-89FBF004A8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>
            <a:extLst>
              <a:ext uri="{FF2B5EF4-FFF2-40B4-BE49-F238E27FC236}">
                <a16:creationId xmlns:a16="http://schemas.microsoft.com/office/drawing/2014/main" id="{1417D01E-0DC3-CCC5-0BF4-0310C40FAF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SE" altLang="en-SE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744F9A2-E329-A21D-3B91-BE11E6BBEA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403325-FF36-4D9B-82AA-F7143ABDAB12}" type="slidenum">
              <a:rPr lang="en-US" altLang="en-SE"/>
              <a:pPr/>
              <a:t>42</a:t>
            </a:fld>
            <a:endParaRPr lang="en-US" altLang="en-SE"/>
          </a:p>
        </p:txBody>
      </p:sp>
      <p:sp>
        <p:nvSpPr>
          <p:cNvPr id="163842" name="Rectangle 2">
            <a:extLst>
              <a:ext uri="{FF2B5EF4-FFF2-40B4-BE49-F238E27FC236}">
                <a16:creationId xmlns:a16="http://schemas.microsoft.com/office/drawing/2014/main" id="{F4D92E0F-F3CF-6CF9-E5E4-62D2A55159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>
            <a:extLst>
              <a:ext uri="{FF2B5EF4-FFF2-40B4-BE49-F238E27FC236}">
                <a16:creationId xmlns:a16="http://schemas.microsoft.com/office/drawing/2014/main" id="{D582F09A-1AE3-ED32-7325-60552B67E2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SE" altLang="en-SE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E1FFAB9-275C-8D81-98D0-A8217275EA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FE3B9C-FEF1-41A8-BAF0-57ADAC113098}" type="slidenum">
              <a:rPr lang="en-US" altLang="en-SE"/>
              <a:pPr/>
              <a:t>43</a:t>
            </a:fld>
            <a:endParaRPr lang="en-US" altLang="en-SE"/>
          </a:p>
        </p:txBody>
      </p:sp>
      <p:sp>
        <p:nvSpPr>
          <p:cNvPr id="164866" name="Rectangle 2">
            <a:extLst>
              <a:ext uri="{FF2B5EF4-FFF2-40B4-BE49-F238E27FC236}">
                <a16:creationId xmlns:a16="http://schemas.microsoft.com/office/drawing/2014/main" id="{0DB10AC2-4F75-AD3C-AB7D-BECB7A2234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>
            <a:extLst>
              <a:ext uri="{FF2B5EF4-FFF2-40B4-BE49-F238E27FC236}">
                <a16:creationId xmlns:a16="http://schemas.microsoft.com/office/drawing/2014/main" id="{3AC8DDBE-80E1-F57A-3394-8369E261D0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SE" altLang="en-SE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59D6562-41EA-BDEF-2CEB-D0F74E71B7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E6AFDA-FFF0-41C3-BC3E-42F3491BD27F}" type="slidenum">
              <a:rPr lang="en-US" altLang="en-SE"/>
              <a:pPr/>
              <a:t>44</a:t>
            </a:fld>
            <a:endParaRPr lang="en-US" altLang="en-SE"/>
          </a:p>
        </p:txBody>
      </p:sp>
      <p:sp>
        <p:nvSpPr>
          <p:cNvPr id="165890" name="Rectangle 2">
            <a:extLst>
              <a:ext uri="{FF2B5EF4-FFF2-40B4-BE49-F238E27FC236}">
                <a16:creationId xmlns:a16="http://schemas.microsoft.com/office/drawing/2014/main" id="{5377B695-D7D9-C161-64F1-4A7D125B2C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30A0DF59-4446-A99C-0E66-7C58A6FA46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SE" altLang="en-S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PCB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modern</a:t>
            </a:r>
            <a:r>
              <a:rPr lang="zh-CN" altLang="en-US" dirty="0"/>
              <a:t> </a:t>
            </a:r>
            <a:r>
              <a:rPr lang="en-US" altLang="zh-CN" dirty="0"/>
              <a:t>OSs</a:t>
            </a:r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solidFill>
                  <a:srgbClr val="211E1E"/>
                </a:solidFill>
                <a:effectLst/>
                <a:latin typeface="Palatino" pitchFamily="2" charset="0"/>
              </a:rPr>
              <a:t>the PCB simply serves as the repository for any information that may vary from process to process. </a:t>
            </a:r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10148-9EF2-FB49-9E1A-13660DDAFF20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57764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7028FD9-058F-BDD1-6BD5-1E4B8A4A66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5597D6-1F05-4C7A-8DB6-1E85A6AD5CFF}" type="slidenum">
              <a:rPr lang="en-US" altLang="en-SE"/>
              <a:pPr/>
              <a:t>45</a:t>
            </a:fld>
            <a:endParaRPr lang="en-US" altLang="en-SE"/>
          </a:p>
        </p:txBody>
      </p:sp>
      <p:sp>
        <p:nvSpPr>
          <p:cNvPr id="167938" name="Rectangle 2">
            <a:extLst>
              <a:ext uri="{FF2B5EF4-FFF2-40B4-BE49-F238E27FC236}">
                <a16:creationId xmlns:a16="http://schemas.microsoft.com/office/drawing/2014/main" id="{B84D0CE9-F149-0F17-D51C-77D7815911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>
            <a:extLst>
              <a:ext uri="{FF2B5EF4-FFF2-40B4-BE49-F238E27FC236}">
                <a16:creationId xmlns:a16="http://schemas.microsoft.com/office/drawing/2014/main" id="{74DEC958-7DB4-C933-202B-263D0D50B1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b="1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What is Thread Synchronization?</a:t>
            </a:r>
          </a:p>
          <a:p>
            <a:r>
              <a:rPr lang="en-GB" altLang="en-SE" dirty="0"/>
              <a:t>https://www.youtube.com/watch?v=8_CRd1R5g98</a:t>
            </a:r>
            <a:endParaRPr lang="en-SE" altLang="en-SE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i="1" dirty="0">
                <a:effectLst/>
                <a:latin typeface="Helvetica" pitchFamily="2" charset="0"/>
              </a:rPr>
              <a:t>This final state can be useful as it allows other processes</a:t>
            </a:r>
            <a:endParaRPr lang="en-US" altLang="zh-CN" dirty="0">
              <a:effectLst/>
              <a:latin typeface="Helvetica" pitchFamily="2" charset="0"/>
            </a:endParaRPr>
          </a:p>
          <a:p>
            <a:r>
              <a:rPr lang="en-US" altLang="zh-CN" i="1" dirty="0">
                <a:effectLst/>
                <a:latin typeface="Helvetica" pitchFamily="2" charset="0"/>
              </a:rPr>
              <a:t>(usually the parent that created the process) to examine the return code</a:t>
            </a:r>
            <a:endParaRPr lang="en-US" altLang="zh-CN" dirty="0">
              <a:effectLst/>
              <a:latin typeface="Helvetica" pitchFamily="2" charset="0"/>
            </a:endParaRPr>
          </a:p>
          <a:p>
            <a:r>
              <a:rPr lang="en-US" altLang="zh-CN" i="1" dirty="0">
                <a:effectLst/>
                <a:latin typeface="Helvetica" pitchFamily="2" charset="0"/>
              </a:rPr>
              <a:t>of the process and see if the just-finished process executed successfully</a:t>
            </a:r>
            <a:endParaRPr lang="en-US" altLang="zh-CN" dirty="0">
              <a:effectLst/>
              <a:latin typeface="Helvetica" pitchFamily="2" charset="0"/>
            </a:endParaRPr>
          </a:p>
          <a:p>
            <a:r>
              <a:rPr lang="en-US" altLang="zh-CN" i="1" dirty="0">
                <a:effectLst/>
                <a:latin typeface="Helvetica" pitchFamily="2" charset="0"/>
              </a:rPr>
              <a:t>(usually, programs return zero in UNIX-based systems when they have</a:t>
            </a:r>
            <a:endParaRPr lang="en-US" altLang="zh-CN" dirty="0">
              <a:effectLst/>
              <a:latin typeface="Helvetica" pitchFamily="2" charset="0"/>
            </a:endParaRPr>
          </a:p>
          <a:p>
            <a:r>
              <a:rPr lang="en-US" altLang="zh-CN" i="1" dirty="0">
                <a:effectLst/>
                <a:latin typeface="Helvetica" pitchFamily="2" charset="0"/>
              </a:rPr>
              <a:t>accomplished a task successfully, and non-zero otherwise).</a:t>
            </a:r>
            <a:endParaRPr lang="en-US" altLang="zh-CN" dirty="0">
              <a:effectLst/>
              <a:latin typeface="Helvetica" pitchFamily="2" charset="0"/>
            </a:endParaRPr>
          </a:p>
          <a:p>
            <a:pPr lvl="1"/>
            <a:r>
              <a:rPr lang="en-US" altLang="zh-CN" b="1" dirty="0">
                <a:solidFill>
                  <a:srgbClr val="0070C0"/>
                </a:solidFill>
              </a:rPr>
              <a:t>ZOMBIE</a:t>
            </a:r>
          </a:p>
          <a:p>
            <a:pPr lvl="2"/>
            <a:r>
              <a:rPr lang="en-US" altLang="zh-CN" dirty="0"/>
              <a:t>Completed</a:t>
            </a:r>
            <a:r>
              <a:rPr lang="zh-CN" altLang="en-US" dirty="0"/>
              <a:t> </a:t>
            </a:r>
            <a:r>
              <a:rPr lang="en-US" altLang="zh-CN" dirty="0"/>
              <a:t>execution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still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entry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system.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10148-9EF2-FB49-9E1A-13660DDAFF20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2121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10148-9EF2-FB49-9E1A-13660DDAFF20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8370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10148-9EF2-FB49-9E1A-13660DDAFF20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1596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10148-9EF2-FB49-9E1A-13660DDAFF20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3922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the next instruction after fork()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10148-9EF2-FB49-9E1A-13660DDAFF20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6204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1">
            <a:extLst>
              <a:ext uri="{FF2B5EF4-FFF2-40B4-BE49-F238E27FC236}">
                <a16:creationId xmlns:a16="http://schemas.microsoft.com/office/drawing/2014/main" id="{A15C49A1-BC26-B840-8B82-5FC8C44A8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449" y="274639"/>
            <a:ext cx="11336392" cy="532956"/>
          </a:xfrm>
        </p:spPr>
        <p:txBody>
          <a:bodyPr wrap="square" anchor="t" anchorCtr="0">
            <a:sp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6" name="Plassholder for innhold 2">
            <a:extLst>
              <a:ext uri="{FF2B5EF4-FFF2-40B4-BE49-F238E27FC236}">
                <a16:creationId xmlns:a16="http://schemas.microsoft.com/office/drawing/2014/main" id="{1DE0F04C-E32E-A34D-9B7C-4A11215E7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449" y="1073427"/>
            <a:ext cx="11336392" cy="5138531"/>
          </a:xfrm>
        </p:spPr>
        <p:txBody>
          <a:bodyPr/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9D93981-1003-384F-20B4-7F0154532D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1853A39-49B3-554A-AE82-85611CEBD8E3}" type="slidenum">
              <a:rPr lang="nb-NO" smtClean="0">
                <a:latin typeface="Arial"/>
                <a:cs typeface="Arial"/>
              </a:rPr>
              <a:pPr algn="r"/>
              <a:t>‹#›</a:t>
            </a:fld>
            <a:endParaRPr lang="nb-NO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8596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Gill Sans Light" charset="0"/>
                <a:ea typeface="Gill Sans Light" charset="0"/>
                <a:cs typeface="Gill Sans Light" charset="0"/>
              </a:defRPr>
            </a:lvl1pPr>
            <a:lvl2pPr>
              <a:defRPr b="0" i="0">
                <a:latin typeface="Gill Sans Light" charset="0"/>
                <a:ea typeface="Gill Sans Light" charset="0"/>
                <a:cs typeface="Gill Sans Light" charset="0"/>
              </a:defRPr>
            </a:lvl2pPr>
            <a:lvl3pPr>
              <a:defRPr b="0" i="0">
                <a:latin typeface="Gill Sans Light" charset="0"/>
                <a:ea typeface="Gill Sans Light" charset="0"/>
                <a:cs typeface="Gill Sans Light" charset="0"/>
              </a:defRPr>
            </a:lvl3pPr>
            <a:lvl4pPr>
              <a:defRPr b="0" i="0">
                <a:latin typeface="Gill Sans Light" charset="0"/>
                <a:ea typeface="Gill Sans Light" charset="0"/>
                <a:cs typeface="Gill Sans Light" charset="0"/>
              </a:defRPr>
            </a:lvl4pPr>
            <a:lvl5pPr>
              <a:defRPr b="0" i="0">
                <a:latin typeface="Gill Sans Light" charset="0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Body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11506200" y="6551306"/>
            <a:ext cx="530574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400" b="0">
                <a:solidFill>
                  <a:srgbClr val="2A40E2"/>
                </a:solidFill>
                <a:latin typeface="Gill Sans" charset="0"/>
                <a:cs typeface="Gill Sans" charset="0"/>
              </a:rPr>
              <a:t>2.</a:t>
            </a:r>
            <a:fld id="{8B82DB86-37F9-954E-8F10-00623E1FD261}" type="slidenum">
              <a:rPr lang="en-US" sz="14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 algn="ctr"/>
              <a:t>‹#›</a:t>
            </a:fld>
            <a:endParaRPr lang="en-US" sz="1400" b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9" r:id="rId13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Gill Sans" charset="0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youtube.com/watch?v=xVSPv-9x3gk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4rLW7zg21gI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youtube.com/watch?v=vLwMl9qK4T8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295400"/>
            <a:ext cx="7848600" cy="20574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CSC 112: Computer Operating Systems</a:t>
            </a:r>
            <a:br>
              <a:rPr lang="en-US" sz="3000" dirty="0"/>
            </a:br>
            <a:r>
              <a:rPr lang="en-US" sz="3000" dirty="0"/>
              <a:t>Lecture 2</a:t>
            </a:r>
            <a:br>
              <a:rPr lang="en-US" sz="3000" dirty="0"/>
            </a:br>
            <a:br>
              <a:rPr lang="en-US" sz="3000" dirty="0"/>
            </a:br>
            <a:r>
              <a:rPr lang="en-US" sz="3000" dirty="0">
                <a:latin typeface="+mj-lt"/>
              </a:rPr>
              <a:t>Processes </a:t>
            </a:r>
            <a:r>
              <a:rPr lang="en-US" sz="3000">
                <a:latin typeface="+mj-lt"/>
              </a:rPr>
              <a:t>and Threads</a:t>
            </a:r>
            <a:endParaRPr lang="en-US" sz="30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Department of Computer Science, </a:t>
            </a:r>
          </a:p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Hofstra University</a:t>
            </a:r>
            <a:endParaRPr lang="en-US" altLang="en-US" dirty="0">
              <a:ea typeface="Gill Sans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01CA8F-9C3D-8B41-859B-27F8AA90F1F5}"/>
              </a:ext>
            </a:extLst>
          </p:cNvPr>
          <p:cNvSpPr txBox="1"/>
          <p:nvPr/>
        </p:nvSpPr>
        <p:spPr>
          <a:xfrm>
            <a:off x="2713676" y="6477000"/>
            <a:ext cx="6840847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200" dirty="0">
                <a:latin typeface="Gill Sans Light"/>
              </a:rPr>
              <a:t>Acknowledgement: Lecture slides based on UC Berkeley </a:t>
            </a:r>
            <a:r>
              <a:rPr lang="en-GB" altLang="zh-CN" sz="1200" dirty="0">
                <a:latin typeface="Gill Sans Light"/>
              </a:rPr>
              <a:t>CS 162: Operating Systems and System Programming</a:t>
            </a:r>
            <a:r>
              <a:rPr lang="en-US" altLang="zh-CN" sz="1200" dirty="0">
                <a:latin typeface="Gill Sans Light"/>
              </a:rPr>
              <a:t> </a:t>
            </a:r>
            <a:endParaRPr lang="en-SE" sz="1200" dirty="0">
              <a:latin typeface="Gill Sans Light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44E9320-82CB-6B47-9656-1B5499518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449" y="274639"/>
            <a:ext cx="9117430" cy="532956"/>
          </a:xfrm>
        </p:spPr>
        <p:txBody>
          <a:bodyPr/>
          <a:lstStyle/>
          <a:p>
            <a:r>
              <a:rPr lang="en-US" altLang="zh-CN" dirty="0"/>
              <a:t>fork()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C7524D1-ADBD-8C45-9DC3-F343D7DEE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277" y="807595"/>
            <a:ext cx="6536936" cy="554875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without</a:t>
            </a:r>
            <a:r>
              <a:rPr lang="zh-CN" altLang="en-US" dirty="0"/>
              <a:t> </a:t>
            </a:r>
            <a:r>
              <a:rPr lang="en-US" altLang="zh-CN" dirty="0"/>
              <a:t>any</a:t>
            </a:r>
            <a:r>
              <a:rPr lang="zh-CN" altLang="en-US" dirty="0"/>
              <a:t> </a:t>
            </a:r>
            <a:r>
              <a:rPr lang="en-US" altLang="zh-CN" dirty="0"/>
              <a:t>arguments</a:t>
            </a:r>
          </a:p>
          <a:p>
            <a:pPr lvl="1"/>
            <a:r>
              <a:rPr lang="en-US" altLang="zh-CN" b="1" dirty="0">
                <a:solidFill>
                  <a:srgbClr val="0070C0"/>
                </a:solidFill>
              </a:rPr>
              <a:t>pid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=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fork()</a:t>
            </a:r>
          </a:p>
          <a:p>
            <a:r>
              <a:rPr lang="en-US" altLang="zh-CN" dirty="0"/>
              <a:t>Both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parent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process</a:t>
            </a:r>
            <a:r>
              <a:rPr lang="zh-CN" altLang="en-US" b="1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child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process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continue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execute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the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instruction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following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the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fork()</a:t>
            </a:r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return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indicates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it is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b="1" dirty="0">
                <a:solidFill>
                  <a:srgbClr val="0070C0"/>
                </a:solidFill>
              </a:rPr>
              <a:t>parent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child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b="1" dirty="0">
                <a:solidFill>
                  <a:srgbClr val="0070C0"/>
                </a:solidFill>
              </a:rPr>
              <a:t>Non-0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pid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(</a:t>
            </a:r>
            <a:r>
              <a:rPr lang="en-US" altLang="zh-CN" dirty="0"/>
              <a:t>pid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child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en-US" altLang="zh-CN" b="1" dirty="0">
                <a:solidFill>
                  <a:srgbClr val="0070C0"/>
                </a:solidFill>
              </a:rPr>
              <a:t>)</a:t>
            </a:r>
            <a:r>
              <a:rPr lang="zh-CN" altLang="en-US" dirty="0"/>
              <a:t> 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return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parent</a:t>
            </a:r>
            <a:r>
              <a:rPr lang="zh-CN" altLang="en-US" dirty="0"/>
              <a:t> </a:t>
            </a:r>
            <a:r>
              <a:rPr lang="en-US" altLang="zh-CN" dirty="0"/>
              <a:t>process,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0</a:t>
            </a:r>
            <a:r>
              <a:rPr lang="zh-CN" altLang="en-US" dirty="0"/>
              <a:t> 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return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child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</a:p>
          <a:p>
            <a:pPr lvl="1"/>
            <a:r>
              <a:rPr lang="en-US" altLang="zh-CN" b="1" dirty="0"/>
              <a:t>-1</a:t>
            </a:r>
            <a:r>
              <a:rPr lang="zh-CN" altLang="en-US" dirty="0"/>
              <a:t> 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error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failure</a:t>
            </a:r>
            <a:r>
              <a:rPr lang="zh-CN" altLang="en-US" dirty="0"/>
              <a:t> </a:t>
            </a:r>
            <a:r>
              <a:rPr lang="en-US" altLang="zh-CN" dirty="0"/>
              <a:t>occurs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creating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</a:p>
          <a:p>
            <a:r>
              <a:rPr lang="en-US" altLang="zh-CN" dirty="0"/>
              <a:t>Child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duplicate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its parent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</a:p>
          <a:p>
            <a:pPr lvl="1"/>
            <a:r>
              <a:rPr lang="en-US" altLang="zh-CN" b="1" dirty="0">
                <a:solidFill>
                  <a:srgbClr val="0070C0"/>
                </a:solidFill>
              </a:rPr>
              <a:t>instructions, data, stack</a:t>
            </a:r>
            <a:endParaRPr lang="en-US" altLang="zh-CN" dirty="0"/>
          </a:p>
          <a:p>
            <a:r>
              <a:rPr lang="en-US" altLang="zh-CN" dirty="0"/>
              <a:t>Child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parents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different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rgbClr val="0070C0"/>
                </a:solidFill>
              </a:rPr>
              <a:t>PIDs,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memory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spaces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229A74-70C4-430B-2D8F-179C8E80189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  <p:pic>
        <p:nvPicPr>
          <p:cNvPr id="4" name="Picture 2" descr="untitled image">
            <a:extLst>
              <a:ext uri="{FF2B5EF4-FFF2-40B4-BE49-F238E27FC236}">
                <a16:creationId xmlns:a16="http://schemas.microsoft.com/office/drawing/2014/main" id="{6409F563-47E5-2DEF-48DF-986D2EEC5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266" y="0"/>
            <a:ext cx="5354197" cy="6473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515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44E9320-82CB-6B47-9656-1B549951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fork()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C7524D1-ADBD-8C45-9DC3-F343D7DEE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1800" dirty="0">
                <a:solidFill>
                  <a:srgbClr val="B00040"/>
                </a:solidFill>
              </a:rPr>
              <a:t>int</a:t>
            </a:r>
            <a:r>
              <a:rPr lang="en-US" altLang="zh-CN" sz="1800" dirty="0"/>
              <a:t> </a:t>
            </a:r>
            <a:r>
              <a:rPr lang="en-US" altLang="zh-CN" sz="1800" dirty="0">
                <a:solidFill>
                  <a:srgbClr val="0000FF"/>
                </a:solidFill>
              </a:rPr>
              <a:t>main</a:t>
            </a:r>
            <a:r>
              <a:rPr lang="en-US" altLang="zh-CN" sz="1800" dirty="0"/>
              <a:t>(</a:t>
            </a:r>
            <a:r>
              <a:rPr lang="en-US" altLang="zh-CN" sz="1800" dirty="0">
                <a:solidFill>
                  <a:srgbClr val="B00040"/>
                </a:solidFill>
              </a:rPr>
              <a:t>int</a:t>
            </a:r>
            <a:r>
              <a:rPr lang="en-US" altLang="zh-CN" sz="1800" dirty="0">
                <a:solidFill>
                  <a:srgbClr val="BBBBBB"/>
                </a:solidFill>
              </a:rPr>
              <a:t> </a:t>
            </a:r>
            <a:r>
              <a:rPr lang="en-US" altLang="zh-CN" sz="1800" dirty="0" err="1"/>
              <a:t>argc</a:t>
            </a:r>
            <a:r>
              <a:rPr lang="en-US" altLang="zh-CN" sz="1800" dirty="0"/>
              <a:t>,</a:t>
            </a:r>
            <a:r>
              <a:rPr lang="en-US" altLang="zh-CN" sz="1800" dirty="0">
                <a:solidFill>
                  <a:srgbClr val="BBBBBB"/>
                </a:solidFill>
              </a:rPr>
              <a:t> </a:t>
            </a:r>
            <a:r>
              <a:rPr lang="en-US" altLang="zh-CN" sz="1800" dirty="0">
                <a:solidFill>
                  <a:srgbClr val="B00040"/>
                </a:solidFill>
              </a:rPr>
              <a:t>char</a:t>
            </a:r>
            <a:r>
              <a:rPr lang="en-US" altLang="zh-CN" sz="1800" dirty="0">
                <a:solidFill>
                  <a:srgbClr val="BBBBBB"/>
                </a:solidFill>
              </a:rPr>
              <a:t> </a:t>
            </a:r>
            <a:r>
              <a:rPr lang="en-US" altLang="zh-CN" sz="1800" dirty="0">
                <a:solidFill>
                  <a:srgbClr val="666666"/>
                </a:solidFill>
              </a:rPr>
              <a:t>*</a:t>
            </a:r>
            <a:r>
              <a:rPr lang="en-US" altLang="zh-CN" sz="1800" dirty="0" err="1"/>
              <a:t>argv</a:t>
            </a:r>
            <a:r>
              <a:rPr lang="en-US" altLang="zh-CN" sz="1800" dirty="0"/>
              <a:t>[]) </a:t>
            </a:r>
          </a:p>
          <a:p>
            <a:pPr marL="0" indent="0">
              <a:buNone/>
            </a:pPr>
            <a:r>
              <a:rPr lang="en-US" altLang="zh-CN" sz="1800" dirty="0"/>
              <a:t>{ </a:t>
            </a:r>
          </a:p>
          <a:p>
            <a:pPr marL="0" indent="0">
              <a:buNone/>
            </a:pPr>
            <a:r>
              <a:rPr lang="zh-CN" altLang="en-US" sz="1800" dirty="0"/>
              <a:t>       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</a:t>
            </a:r>
            <a:r>
              <a:rPr lang="en-US" altLang="zh-CN" sz="1800" dirty="0">
                <a:solidFill>
                  <a:srgbClr val="BA2121"/>
                </a:solidFill>
              </a:rPr>
              <a:t>"hello world (pid:%d)</a:t>
            </a:r>
            <a:r>
              <a:rPr lang="en-US" altLang="zh-CN" sz="1800" b="1" dirty="0">
                <a:solidFill>
                  <a:srgbClr val="AA5D1F"/>
                </a:solidFill>
              </a:rPr>
              <a:t>\n</a:t>
            </a:r>
            <a:r>
              <a:rPr lang="en-US" altLang="zh-CN" sz="1800" dirty="0">
                <a:solidFill>
                  <a:srgbClr val="BA2121"/>
                </a:solidFill>
              </a:rPr>
              <a:t>"</a:t>
            </a:r>
            <a:r>
              <a:rPr lang="en-US" altLang="zh-CN" sz="1800" dirty="0"/>
              <a:t>,</a:t>
            </a:r>
            <a:r>
              <a:rPr lang="en-US" altLang="zh-CN" sz="1800" dirty="0">
                <a:solidFill>
                  <a:srgbClr val="BBBBBB"/>
                </a:solidFill>
              </a:rPr>
              <a:t> </a:t>
            </a:r>
            <a:r>
              <a:rPr lang="en-US" altLang="zh-CN" sz="1800" dirty="0"/>
              <a:t>(</a:t>
            </a:r>
            <a:r>
              <a:rPr lang="en-US" altLang="zh-CN" sz="1800" dirty="0">
                <a:solidFill>
                  <a:srgbClr val="B00040"/>
                </a:solidFill>
              </a:rPr>
              <a:t>int</a:t>
            </a:r>
            <a:r>
              <a:rPr lang="en-US" altLang="zh-CN" sz="1800" dirty="0"/>
              <a:t>)</a:t>
            </a:r>
            <a:r>
              <a:rPr lang="en-US" altLang="zh-CN" sz="1800" dirty="0">
                <a:solidFill>
                  <a:srgbClr val="BBBBBB"/>
                </a:solidFill>
              </a:rPr>
              <a:t> </a:t>
            </a:r>
            <a:r>
              <a:rPr lang="en-US" altLang="zh-CN" sz="1800" dirty="0" err="1"/>
              <a:t>getpid</a:t>
            </a:r>
            <a:r>
              <a:rPr lang="en-US" altLang="zh-CN" sz="1800" dirty="0"/>
              <a:t>()); </a:t>
            </a:r>
          </a:p>
          <a:p>
            <a:pPr marL="400050" lvl="1" indent="0">
              <a:buNone/>
            </a:pPr>
            <a:r>
              <a:rPr lang="en-US" altLang="zh-CN" sz="1800" dirty="0">
                <a:solidFill>
                  <a:srgbClr val="B00040"/>
                </a:solidFill>
              </a:rPr>
              <a:t>int</a:t>
            </a:r>
            <a:r>
              <a:rPr lang="en-US" altLang="zh-CN" sz="1800" dirty="0">
                <a:solidFill>
                  <a:srgbClr val="BBBBBB"/>
                </a:solidFill>
              </a:rPr>
              <a:t> </a:t>
            </a:r>
            <a:r>
              <a:rPr lang="en-US" altLang="zh-CN" sz="1800" dirty="0" err="1"/>
              <a:t>rc</a:t>
            </a:r>
            <a:r>
              <a:rPr lang="en-US" altLang="zh-CN" sz="1800" dirty="0">
                <a:solidFill>
                  <a:srgbClr val="BBBBBB"/>
                </a:solidFill>
              </a:rPr>
              <a:t> </a:t>
            </a:r>
            <a:r>
              <a:rPr lang="en-US" altLang="zh-CN" sz="1800" dirty="0">
                <a:solidFill>
                  <a:srgbClr val="666666"/>
                </a:solidFill>
              </a:rPr>
              <a:t>=</a:t>
            </a:r>
            <a:r>
              <a:rPr lang="en-US" altLang="zh-CN" sz="1800" dirty="0">
                <a:solidFill>
                  <a:srgbClr val="BBBBBB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fork(); </a:t>
            </a:r>
          </a:p>
          <a:p>
            <a:pPr marL="400050" lvl="1" indent="0">
              <a:buNone/>
            </a:pPr>
            <a:r>
              <a:rPr lang="en-US" altLang="zh-CN" sz="1800" b="1" dirty="0">
                <a:solidFill>
                  <a:srgbClr val="008000"/>
                </a:solidFill>
              </a:rPr>
              <a:t>if</a:t>
            </a:r>
            <a:r>
              <a:rPr lang="en-US" altLang="zh-CN" sz="1800" dirty="0">
                <a:solidFill>
                  <a:srgbClr val="BBBBBB"/>
                </a:solidFill>
              </a:rPr>
              <a:t> </a:t>
            </a:r>
            <a:r>
              <a:rPr lang="en-US" altLang="zh-CN" sz="1800" dirty="0"/>
              <a:t>(</a:t>
            </a:r>
            <a:r>
              <a:rPr lang="en-US" altLang="zh-CN" sz="1800" dirty="0" err="1"/>
              <a:t>rc</a:t>
            </a:r>
            <a:r>
              <a:rPr lang="en-US" altLang="zh-CN" sz="1800" dirty="0">
                <a:solidFill>
                  <a:srgbClr val="BBBBBB"/>
                </a:solidFill>
              </a:rPr>
              <a:t> </a:t>
            </a:r>
            <a:r>
              <a:rPr lang="en-US" altLang="zh-CN" sz="1800" dirty="0">
                <a:solidFill>
                  <a:srgbClr val="666666"/>
                </a:solidFill>
              </a:rPr>
              <a:t>&lt;</a:t>
            </a:r>
            <a:r>
              <a:rPr lang="en-US" altLang="zh-CN" sz="1800" dirty="0">
                <a:solidFill>
                  <a:srgbClr val="BBBBBB"/>
                </a:solidFill>
              </a:rPr>
              <a:t> </a:t>
            </a:r>
            <a:r>
              <a:rPr lang="en-US" altLang="zh-CN" sz="1800" dirty="0">
                <a:solidFill>
                  <a:srgbClr val="666666"/>
                </a:solidFill>
              </a:rPr>
              <a:t>0</a:t>
            </a:r>
            <a:r>
              <a:rPr lang="en-US" altLang="zh-CN" sz="1800" dirty="0"/>
              <a:t>)</a:t>
            </a:r>
            <a:r>
              <a:rPr lang="en-US" altLang="zh-CN" sz="1800" dirty="0">
                <a:solidFill>
                  <a:srgbClr val="BBBBBB"/>
                </a:solidFill>
              </a:rPr>
              <a:t> </a:t>
            </a:r>
            <a:r>
              <a:rPr lang="en-US" altLang="zh-CN" sz="1800" dirty="0"/>
              <a:t>{ </a:t>
            </a:r>
          </a:p>
          <a:p>
            <a:pPr marL="400050" lvl="1" indent="0">
              <a:buNone/>
            </a:pPr>
            <a:r>
              <a:rPr lang="en-US" altLang="zh-CN" sz="1800" i="1" dirty="0">
                <a:solidFill>
                  <a:srgbClr val="3D7B7B"/>
                </a:solidFill>
              </a:rPr>
              <a:t>		// fork failed; exit</a:t>
            </a:r>
            <a:r>
              <a:rPr lang="en-US" altLang="zh-CN" sz="1800" dirty="0"/>
              <a:t> </a:t>
            </a:r>
          </a:p>
          <a:p>
            <a:pPr marL="400050" lvl="1" indent="0">
              <a:buNone/>
            </a:pPr>
            <a:r>
              <a:rPr lang="en-US" altLang="zh-CN" sz="1800" dirty="0"/>
              <a:t>		</a:t>
            </a:r>
            <a:r>
              <a:rPr lang="en-US" altLang="zh-CN" sz="1800" dirty="0" err="1"/>
              <a:t>fprintf</a:t>
            </a:r>
            <a:r>
              <a:rPr lang="en-US" altLang="zh-CN" sz="1800" dirty="0"/>
              <a:t>(stderr,</a:t>
            </a:r>
            <a:r>
              <a:rPr lang="en-US" altLang="zh-CN" sz="1800" dirty="0">
                <a:solidFill>
                  <a:srgbClr val="BBBBBB"/>
                </a:solidFill>
              </a:rPr>
              <a:t> </a:t>
            </a:r>
            <a:r>
              <a:rPr lang="en-US" altLang="zh-CN" sz="1800" dirty="0">
                <a:solidFill>
                  <a:srgbClr val="BA2121"/>
                </a:solidFill>
              </a:rPr>
              <a:t>"fork failed</a:t>
            </a:r>
            <a:r>
              <a:rPr lang="en-US" altLang="zh-CN" sz="1800" b="1" dirty="0">
                <a:solidFill>
                  <a:srgbClr val="AA5D1F"/>
                </a:solidFill>
              </a:rPr>
              <a:t>\n</a:t>
            </a:r>
            <a:r>
              <a:rPr lang="en-US" altLang="zh-CN" sz="1800" dirty="0">
                <a:solidFill>
                  <a:srgbClr val="BA2121"/>
                </a:solidFill>
              </a:rPr>
              <a:t>"</a:t>
            </a:r>
            <a:r>
              <a:rPr lang="en-US" altLang="zh-CN" sz="1800" dirty="0"/>
              <a:t>); exit(</a:t>
            </a:r>
            <a:r>
              <a:rPr lang="en-US" altLang="zh-CN" sz="1800" dirty="0">
                <a:solidFill>
                  <a:srgbClr val="666666"/>
                </a:solidFill>
              </a:rPr>
              <a:t>1</a:t>
            </a:r>
            <a:r>
              <a:rPr lang="en-US" altLang="zh-CN" sz="1800" dirty="0"/>
              <a:t>); </a:t>
            </a:r>
          </a:p>
          <a:p>
            <a:pPr marL="400050" lvl="1" indent="0">
              <a:buNone/>
            </a:pPr>
            <a:r>
              <a:rPr lang="en-US" altLang="zh-CN" sz="1800" dirty="0"/>
              <a:t>}</a:t>
            </a:r>
            <a:r>
              <a:rPr lang="en-US" altLang="zh-CN" sz="1800" dirty="0">
                <a:solidFill>
                  <a:srgbClr val="BBBBBB"/>
                </a:solidFill>
              </a:rPr>
              <a:t> </a:t>
            </a:r>
            <a:r>
              <a:rPr lang="en-US" altLang="zh-CN" sz="1800" b="1" dirty="0">
                <a:solidFill>
                  <a:srgbClr val="008000"/>
                </a:solidFill>
              </a:rPr>
              <a:t>else</a:t>
            </a:r>
            <a:r>
              <a:rPr lang="en-US" altLang="zh-CN" sz="1800" dirty="0">
                <a:solidFill>
                  <a:srgbClr val="BBBBBB"/>
                </a:solidFill>
              </a:rPr>
              <a:t> </a:t>
            </a:r>
            <a:r>
              <a:rPr lang="en-US" altLang="zh-CN" sz="1800" b="1" dirty="0">
                <a:solidFill>
                  <a:srgbClr val="008000"/>
                </a:solidFill>
              </a:rPr>
              <a:t>if</a:t>
            </a:r>
            <a:r>
              <a:rPr lang="en-US" altLang="zh-CN" sz="1800" dirty="0">
                <a:solidFill>
                  <a:srgbClr val="BBBBBB"/>
                </a:solidFill>
              </a:rPr>
              <a:t> </a:t>
            </a:r>
            <a:r>
              <a:rPr lang="en-US" altLang="zh-CN" sz="1800" dirty="0"/>
              <a:t>(</a:t>
            </a:r>
            <a:r>
              <a:rPr lang="en-US" altLang="zh-CN" sz="1800" dirty="0" err="1"/>
              <a:t>rc</a:t>
            </a:r>
            <a:r>
              <a:rPr lang="en-US" altLang="zh-CN" sz="1800" dirty="0">
                <a:solidFill>
                  <a:srgbClr val="BBBBBB"/>
                </a:solidFill>
              </a:rPr>
              <a:t> </a:t>
            </a:r>
            <a:r>
              <a:rPr lang="en-US" altLang="zh-CN" sz="1800" dirty="0">
                <a:solidFill>
                  <a:srgbClr val="666666"/>
                </a:solidFill>
              </a:rPr>
              <a:t>==</a:t>
            </a:r>
            <a:r>
              <a:rPr lang="en-US" altLang="zh-CN" sz="1800" dirty="0">
                <a:solidFill>
                  <a:srgbClr val="BBBBBB"/>
                </a:solidFill>
              </a:rPr>
              <a:t> </a:t>
            </a:r>
            <a:r>
              <a:rPr lang="en-US" altLang="zh-CN" sz="1800" dirty="0">
                <a:solidFill>
                  <a:srgbClr val="666666"/>
                </a:solidFill>
              </a:rPr>
              <a:t>0</a:t>
            </a:r>
            <a:r>
              <a:rPr lang="en-US" altLang="zh-CN" sz="1800" dirty="0"/>
              <a:t>)</a:t>
            </a:r>
            <a:r>
              <a:rPr lang="en-US" altLang="zh-CN" sz="1800" dirty="0">
                <a:solidFill>
                  <a:srgbClr val="BBBBBB"/>
                </a:solidFill>
              </a:rPr>
              <a:t> </a:t>
            </a:r>
            <a:r>
              <a:rPr lang="en-US" altLang="zh-CN" sz="1800" dirty="0"/>
              <a:t>{ </a:t>
            </a:r>
          </a:p>
          <a:p>
            <a:pPr marL="400050" lvl="1" indent="0">
              <a:buNone/>
            </a:pPr>
            <a:r>
              <a:rPr lang="en-US" altLang="zh-CN" sz="1800" i="1" dirty="0">
                <a:solidFill>
                  <a:srgbClr val="3D7B7B"/>
                </a:solidFill>
              </a:rPr>
              <a:t>		// child (new process)</a:t>
            </a:r>
            <a:r>
              <a:rPr lang="en-US" altLang="zh-CN" sz="1800" dirty="0"/>
              <a:t> </a:t>
            </a:r>
          </a:p>
          <a:p>
            <a:pPr marL="400050" lvl="1" indent="0">
              <a:buNone/>
            </a:pPr>
            <a:r>
              <a:rPr lang="en-US" altLang="zh-CN" sz="1800" dirty="0"/>
              <a:t>		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</a:t>
            </a:r>
            <a:r>
              <a:rPr lang="en-US" altLang="zh-CN" sz="1800" dirty="0">
                <a:solidFill>
                  <a:srgbClr val="BA2121"/>
                </a:solidFill>
              </a:rPr>
              <a:t>"hello, I am child (pid:%d)</a:t>
            </a:r>
            <a:r>
              <a:rPr lang="en-US" altLang="zh-CN" sz="1800" b="1" dirty="0">
                <a:solidFill>
                  <a:srgbClr val="AA5D1F"/>
                </a:solidFill>
              </a:rPr>
              <a:t>\n</a:t>
            </a:r>
            <a:r>
              <a:rPr lang="en-US" altLang="zh-CN" sz="1800" dirty="0">
                <a:solidFill>
                  <a:srgbClr val="BA2121"/>
                </a:solidFill>
              </a:rPr>
              <a:t>"</a:t>
            </a:r>
            <a:r>
              <a:rPr lang="en-US" altLang="zh-CN" sz="1800" dirty="0"/>
              <a:t>,</a:t>
            </a:r>
            <a:r>
              <a:rPr lang="en-US" altLang="zh-CN" sz="1800" dirty="0">
                <a:solidFill>
                  <a:srgbClr val="BBBBBB"/>
                </a:solidFill>
              </a:rPr>
              <a:t> </a:t>
            </a:r>
            <a:r>
              <a:rPr lang="en-US" altLang="zh-CN" sz="1800" dirty="0"/>
              <a:t>(</a:t>
            </a:r>
            <a:r>
              <a:rPr lang="en-US" altLang="zh-CN" sz="1800" dirty="0">
                <a:solidFill>
                  <a:srgbClr val="B00040"/>
                </a:solidFill>
              </a:rPr>
              <a:t>int</a:t>
            </a:r>
            <a:r>
              <a:rPr lang="en-US" altLang="zh-CN" sz="1800" dirty="0"/>
              <a:t>)</a:t>
            </a:r>
            <a:r>
              <a:rPr lang="en-US" altLang="zh-CN" sz="1800" dirty="0">
                <a:solidFill>
                  <a:srgbClr val="BBBBBB"/>
                </a:solidFill>
              </a:rPr>
              <a:t> </a:t>
            </a:r>
            <a:r>
              <a:rPr lang="en-US" altLang="zh-CN" sz="1800" dirty="0" err="1"/>
              <a:t>getpid</a:t>
            </a:r>
            <a:r>
              <a:rPr lang="en-US" altLang="zh-CN" sz="1800" dirty="0"/>
              <a:t>()); </a:t>
            </a:r>
          </a:p>
          <a:p>
            <a:pPr marL="400050" lvl="1" indent="0">
              <a:buNone/>
            </a:pPr>
            <a:r>
              <a:rPr lang="en-US" altLang="zh-CN" sz="1800" dirty="0"/>
              <a:t>}</a:t>
            </a:r>
            <a:r>
              <a:rPr lang="en-US" altLang="zh-CN" sz="1800" dirty="0">
                <a:solidFill>
                  <a:srgbClr val="BBBBBB"/>
                </a:solidFill>
              </a:rPr>
              <a:t> </a:t>
            </a:r>
            <a:r>
              <a:rPr lang="en-US" altLang="zh-CN" sz="1800" b="1" dirty="0">
                <a:solidFill>
                  <a:srgbClr val="008000"/>
                </a:solidFill>
              </a:rPr>
              <a:t>else</a:t>
            </a:r>
            <a:r>
              <a:rPr lang="en-US" altLang="zh-CN" sz="1800" dirty="0">
                <a:solidFill>
                  <a:srgbClr val="BBBBBB"/>
                </a:solidFill>
              </a:rPr>
              <a:t> </a:t>
            </a:r>
            <a:r>
              <a:rPr lang="en-US" altLang="zh-CN" sz="1800" dirty="0"/>
              <a:t>{ </a:t>
            </a:r>
          </a:p>
          <a:p>
            <a:pPr marL="400050" lvl="1" indent="0">
              <a:buNone/>
            </a:pPr>
            <a:r>
              <a:rPr lang="en-US" altLang="zh-CN" sz="1800" i="1" dirty="0">
                <a:solidFill>
                  <a:srgbClr val="3D7B7B"/>
                </a:solidFill>
              </a:rPr>
              <a:t>		// parent goes down this path (original process)</a:t>
            </a:r>
            <a:r>
              <a:rPr lang="en-US" altLang="zh-CN" sz="1800" dirty="0"/>
              <a:t> </a:t>
            </a:r>
          </a:p>
          <a:p>
            <a:pPr marL="400050" lvl="1" indent="0">
              <a:buNone/>
            </a:pPr>
            <a:r>
              <a:rPr lang="en-US" altLang="zh-CN" sz="1800" dirty="0"/>
              <a:t>		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</a:t>
            </a:r>
            <a:r>
              <a:rPr lang="en-US" altLang="zh-CN" sz="1800" dirty="0">
                <a:solidFill>
                  <a:srgbClr val="BA2121"/>
                </a:solidFill>
              </a:rPr>
              <a:t>"hello, I am parent of %d (pid:%d)</a:t>
            </a:r>
            <a:r>
              <a:rPr lang="en-US" altLang="zh-CN" sz="1800" b="1" dirty="0">
                <a:solidFill>
                  <a:srgbClr val="AA5D1F"/>
                </a:solidFill>
              </a:rPr>
              <a:t>\n</a:t>
            </a:r>
            <a:r>
              <a:rPr lang="en-US" altLang="zh-CN" sz="1800" dirty="0">
                <a:solidFill>
                  <a:srgbClr val="BA2121"/>
                </a:solidFill>
              </a:rPr>
              <a:t>"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rc</a:t>
            </a:r>
            <a:r>
              <a:rPr lang="en-US" altLang="zh-CN" sz="1800" dirty="0"/>
              <a:t>,</a:t>
            </a:r>
            <a:r>
              <a:rPr lang="en-US" altLang="zh-CN" sz="1800" dirty="0">
                <a:solidFill>
                  <a:srgbClr val="BBBBBB"/>
                </a:solidFill>
              </a:rPr>
              <a:t> </a:t>
            </a:r>
            <a:r>
              <a:rPr lang="en-US" altLang="zh-CN" sz="1800" dirty="0"/>
              <a:t>(</a:t>
            </a:r>
            <a:r>
              <a:rPr lang="en-US" altLang="zh-CN" sz="1800" dirty="0">
                <a:solidFill>
                  <a:srgbClr val="B00040"/>
                </a:solidFill>
              </a:rPr>
              <a:t>int</a:t>
            </a:r>
            <a:r>
              <a:rPr lang="en-US" altLang="zh-CN" sz="1800" dirty="0"/>
              <a:t>)</a:t>
            </a:r>
            <a:r>
              <a:rPr lang="en-US" altLang="zh-CN" sz="1800" dirty="0">
                <a:solidFill>
                  <a:srgbClr val="BBBBBB"/>
                </a:solidFill>
              </a:rPr>
              <a:t> </a:t>
            </a:r>
            <a:r>
              <a:rPr lang="en-US" altLang="zh-CN" sz="1800" dirty="0" err="1"/>
              <a:t>getpid</a:t>
            </a:r>
            <a:r>
              <a:rPr lang="en-US" altLang="zh-CN" sz="1800" dirty="0"/>
              <a:t>()); </a:t>
            </a:r>
          </a:p>
          <a:p>
            <a:pPr marL="400050" lvl="1" indent="0">
              <a:buNone/>
            </a:pPr>
            <a:r>
              <a:rPr lang="en-US" altLang="zh-CN" sz="1800" dirty="0"/>
              <a:t>} </a:t>
            </a:r>
          </a:p>
          <a:p>
            <a:pPr marL="400050" lvl="1" indent="0">
              <a:buNone/>
            </a:pPr>
            <a:r>
              <a:rPr lang="en-US" altLang="zh-CN" sz="1800" b="1" dirty="0">
                <a:solidFill>
                  <a:srgbClr val="008000"/>
                </a:solidFill>
              </a:rPr>
              <a:t>return</a:t>
            </a:r>
            <a:r>
              <a:rPr lang="en-US" altLang="zh-CN" sz="1800" dirty="0">
                <a:solidFill>
                  <a:srgbClr val="BBBBBB"/>
                </a:solidFill>
              </a:rPr>
              <a:t> </a:t>
            </a:r>
            <a:r>
              <a:rPr lang="en-US" altLang="zh-CN" sz="1800" dirty="0">
                <a:solidFill>
                  <a:srgbClr val="666666"/>
                </a:solidFill>
              </a:rPr>
              <a:t>0</a:t>
            </a:r>
            <a:r>
              <a:rPr lang="en-US" altLang="zh-CN" sz="1800" dirty="0"/>
              <a:t>; </a:t>
            </a:r>
          </a:p>
          <a:p>
            <a:pPr marL="0" indent="0">
              <a:buNone/>
            </a:pPr>
            <a:r>
              <a:rPr lang="en-US" altLang="zh-CN" sz="1800" dirty="0"/>
              <a:t>}</a:t>
            </a:r>
          </a:p>
        </p:txBody>
      </p:sp>
      <p:sp>
        <p:nvSpPr>
          <p:cNvPr id="8" name="右箭头 7">
            <a:extLst>
              <a:ext uri="{FF2B5EF4-FFF2-40B4-BE49-F238E27FC236}">
                <a16:creationId xmlns:a16="http://schemas.microsoft.com/office/drawing/2014/main" id="{A4D20BC6-6A5F-F102-E9E0-F7189996D84F}"/>
              </a:ext>
            </a:extLst>
          </p:cNvPr>
          <p:cNvSpPr/>
          <p:nvPr/>
        </p:nvSpPr>
        <p:spPr>
          <a:xfrm rot="10800000">
            <a:off x="4024830" y="2027105"/>
            <a:ext cx="1057619" cy="28643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82F5B3C-A1E5-FD1E-1322-505EDAE0B11B}"/>
              </a:ext>
            </a:extLst>
          </p:cNvPr>
          <p:cNvSpPr/>
          <p:nvPr/>
        </p:nvSpPr>
        <p:spPr>
          <a:xfrm>
            <a:off x="2265197" y="4441575"/>
            <a:ext cx="6356732" cy="594911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9C909F2-2C74-C649-9D78-09E475A3606A}"/>
              </a:ext>
            </a:extLst>
          </p:cNvPr>
          <p:cNvSpPr/>
          <p:nvPr/>
        </p:nvSpPr>
        <p:spPr>
          <a:xfrm>
            <a:off x="2282329" y="3459844"/>
            <a:ext cx="6356732" cy="717007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A4DE69-C91F-64E2-546D-11EE80E617A4}"/>
              </a:ext>
            </a:extLst>
          </p:cNvPr>
          <p:cNvSpPr/>
          <p:nvPr/>
        </p:nvSpPr>
        <p:spPr>
          <a:xfrm>
            <a:off x="6380608" y="2936625"/>
            <a:ext cx="246734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Child</a:t>
            </a:r>
            <a:r>
              <a:rPr lang="zh-CN" alt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</a:t>
            </a:r>
            <a:endParaRPr lang="zh-CN" altLang="en-US" sz="2800" b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4BB113D-22B6-54E6-3C86-AB828463FB7C}"/>
              </a:ext>
            </a:extLst>
          </p:cNvPr>
          <p:cNvSpPr/>
          <p:nvPr/>
        </p:nvSpPr>
        <p:spPr>
          <a:xfrm>
            <a:off x="6380608" y="5030697"/>
            <a:ext cx="27478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Parent</a:t>
            </a:r>
            <a:r>
              <a:rPr lang="zh-CN" alt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</a:t>
            </a:r>
            <a:endParaRPr lang="zh-CN" altLang="en-US" sz="2800" b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DB25C5-07BB-BB7A-8D0F-E98A4AEB389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494638F-CAB5-3A45-1875-46C990DB5408}"/>
              </a:ext>
            </a:extLst>
          </p:cNvPr>
          <p:cNvGrpSpPr/>
          <p:nvPr/>
        </p:nvGrpSpPr>
        <p:grpSpPr>
          <a:xfrm>
            <a:off x="6574420" y="713583"/>
            <a:ext cx="5451584" cy="1222539"/>
            <a:chOff x="6574420" y="713583"/>
            <a:chExt cx="5451584" cy="1222539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E8FE3B5D-786B-EF5E-C500-469A0FDC8C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5794"/>
            <a:stretch/>
          </p:blipFill>
          <p:spPr>
            <a:xfrm>
              <a:off x="6667018" y="1073427"/>
              <a:ext cx="5358986" cy="86269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08FD350-0701-2806-4221-BD6A1725AB7C}"/>
                </a:ext>
              </a:extLst>
            </p:cNvPr>
            <p:cNvSpPr txBox="1"/>
            <p:nvPr/>
          </p:nvSpPr>
          <p:spPr>
            <a:xfrm>
              <a:off x="6574420" y="713583"/>
              <a:ext cx="9268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Gill Sans Light"/>
                </a:rPr>
                <a:t>Output</a:t>
              </a:r>
              <a:endParaRPr lang="en-SE" sz="2000" dirty="0">
                <a:latin typeface="Gill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2126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44E9320-82CB-6B47-9656-1B549951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wait()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C7524D1-ADBD-8C45-9DC3-F343D7DEE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91" y="807595"/>
            <a:ext cx="6815818" cy="5919776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Let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parent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wait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completion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child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</a:p>
          <a:p>
            <a:pPr lvl="1"/>
            <a:r>
              <a:rPr lang="en-US" altLang="zh-CN" b="1" dirty="0">
                <a:solidFill>
                  <a:srgbClr val="0070C0"/>
                </a:solidFill>
              </a:rPr>
              <a:t>pid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=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wait()</a:t>
            </a:r>
          </a:p>
          <a:p>
            <a:r>
              <a:rPr lang="en-US" altLang="zh-CN" b="1" dirty="0">
                <a:solidFill>
                  <a:srgbClr val="0070C0"/>
                </a:solidFill>
              </a:rPr>
              <a:t>wait() </a:t>
            </a:r>
            <a:r>
              <a:rPr lang="en-GB" dirty="0"/>
              <a:t>suspends the execution of the calling process until one of its child processes terminates. </a:t>
            </a:r>
          </a:p>
          <a:p>
            <a:pPr lvl="1"/>
            <a:r>
              <a:rPr lang="en-GB" dirty="0"/>
              <a:t>When a child process terminates, </a:t>
            </a:r>
            <a:r>
              <a:rPr lang="en-US" altLang="zh-CN" b="1" dirty="0">
                <a:solidFill>
                  <a:srgbClr val="0070C0"/>
                </a:solidFill>
              </a:rPr>
              <a:t>wait() </a:t>
            </a:r>
            <a:r>
              <a:rPr lang="en-GB" dirty="0"/>
              <a:t>retrieves its termination status and allows the system to clean up the resources associated with that child process (preventing it from becoming a zombie process). If the parent does not call </a:t>
            </a:r>
            <a:r>
              <a:rPr lang="en-US" altLang="zh-CN" b="1" dirty="0">
                <a:solidFill>
                  <a:srgbClr val="0070C0"/>
                </a:solidFill>
              </a:rPr>
              <a:t>wait()</a:t>
            </a:r>
            <a:r>
              <a:rPr lang="en-GB" dirty="0"/>
              <a:t> to collect the child's exit status, the child remains in the zombie state, which means its PCB persists in the process table, even though it is no longer running.</a:t>
            </a:r>
          </a:p>
          <a:p>
            <a:pPr lvl="1"/>
            <a:r>
              <a:rPr lang="en-GB" dirty="0"/>
              <a:t>If there are multiple child processes, </a:t>
            </a:r>
            <a:r>
              <a:rPr lang="en-US" altLang="zh-CN" b="1" dirty="0">
                <a:solidFill>
                  <a:srgbClr val="0070C0"/>
                </a:solidFill>
              </a:rPr>
              <a:t>wait() </a:t>
            </a:r>
            <a:r>
              <a:rPr lang="en-GB" dirty="0"/>
              <a:t>does not allow the parent to specify which child process to wait for. </a:t>
            </a:r>
            <a:r>
              <a:rPr lang="en-US" altLang="zh-CN" b="1" dirty="0" err="1">
                <a:solidFill>
                  <a:srgbClr val="0070C0"/>
                </a:solidFill>
              </a:rPr>
              <a:t>waitpid</a:t>
            </a:r>
            <a:r>
              <a:rPr lang="en-US" altLang="zh-CN" b="1" dirty="0">
                <a:solidFill>
                  <a:srgbClr val="0070C0"/>
                </a:solidFill>
              </a:rPr>
              <a:t>(</a:t>
            </a:r>
            <a:r>
              <a:rPr lang="en-US" altLang="zh-CN" b="1" dirty="0" err="1">
                <a:solidFill>
                  <a:srgbClr val="0070C0"/>
                </a:solidFill>
              </a:rPr>
              <a:t>pid</a:t>
            </a:r>
            <a:r>
              <a:rPr lang="en-US" altLang="zh-CN" b="1" dirty="0">
                <a:solidFill>
                  <a:srgbClr val="0070C0"/>
                </a:solidFill>
              </a:rPr>
              <a:t>) </a:t>
            </a:r>
            <a:r>
              <a:rPr lang="en-GB" dirty="0"/>
              <a:t>is an advanced version of wait. It allows the parent process to specify which child process (or group of processes) it wants to wait for.</a:t>
            </a:r>
            <a:endParaRPr lang="en-SE" dirty="0"/>
          </a:p>
        </p:txBody>
      </p:sp>
      <p:grpSp>
        <p:nvGrpSpPr>
          <p:cNvPr id="27" name="组合 11">
            <a:extLst>
              <a:ext uri="{FF2B5EF4-FFF2-40B4-BE49-F238E27FC236}">
                <a16:creationId xmlns:a16="http://schemas.microsoft.com/office/drawing/2014/main" id="{EFFFC8AF-5200-0D3B-2733-AEC35532CCF1}"/>
              </a:ext>
            </a:extLst>
          </p:cNvPr>
          <p:cNvGrpSpPr/>
          <p:nvPr/>
        </p:nvGrpSpPr>
        <p:grpSpPr>
          <a:xfrm>
            <a:off x="7243622" y="1683719"/>
            <a:ext cx="4823555" cy="2901249"/>
            <a:chOff x="1915098" y="2776248"/>
            <a:chExt cx="4823555" cy="2901249"/>
          </a:xfrm>
        </p:grpSpPr>
        <p:sp>
          <p:nvSpPr>
            <p:cNvPr id="28" name="圆角矩形 3">
              <a:extLst>
                <a:ext uri="{FF2B5EF4-FFF2-40B4-BE49-F238E27FC236}">
                  <a16:creationId xmlns:a16="http://schemas.microsoft.com/office/drawing/2014/main" id="{D9A7E296-9094-BFCC-9A29-6CD5104C3549}"/>
                </a:ext>
              </a:extLst>
            </p:cNvPr>
            <p:cNvSpPr/>
            <p:nvPr/>
          </p:nvSpPr>
          <p:spPr>
            <a:xfrm>
              <a:off x="3833869" y="2776248"/>
              <a:ext cx="980501" cy="484743"/>
            </a:xfrm>
            <a:prstGeom prst="roundRect">
              <a:avLst/>
            </a:prstGeom>
            <a:solidFill>
              <a:srgbClr val="43B7B0"/>
            </a:solidFill>
            <a:ln w="9525" cap="flat" cmpd="sng" algn="ctr">
              <a:noFill/>
              <a:prstDash val="solid"/>
            </a:ln>
            <a:effectLst>
              <a:outerShdw blurRad="114300" dist="12700" dir="5400000" rotWithShape="0">
                <a:srgbClr val="000000">
                  <a:alpha val="35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rPr>
                <a:t>Parent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9" name="圆角矩形 4">
              <a:extLst>
                <a:ext uri="{FF2B5EF4-FFF2-40B4-BE49-F238E27FC236}">
                  <a16:creationId xmlns:a16="http://schemas.microsoft.com/office/drawing/2014/main" id="{964AB1D7-6A4D-283C-2FD5-D903DC3B6361}"/>
                </a:ext>
              </a:extLst>
            </p:cNvPr>
            <p:cNvSpPr/>
            <p:nvPr/>
          </p:nvSpPr>
          <p:spPr>
            <a:xfrm>
              <a:off x="3833869" y="3600677"/>
              <a:ext cx="980501" cy="484743"/>
            </a:xfrm>
            <a:prstGeom prst="roundRect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rPr>
                <a:t>fork()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0" name="圆角矩形 5">
              <a:extLst>
                <a:ext uri="{FF2B5EF4-FFF2-40B4-BE49-F238E27FC236}">
                  <a16:creationId xmlns:a16="http://schemas.microsoft.com/office/drawing/2014/main" id="{729E7C93-ECE0-004E-C2F2-BA45C512B226}"/>
                </a:ext>
              </a:extLst>
            </p:cNvPr>
            <p:cNvSpPr/>
            <p:nvPr/>
          </p:nvSpPr>
          <p:spPr>
            <a:xfrm>
              <a:off x="1915098" y="5192754"/>
              <a:ext cx="980501" cy="484743"/>
            </a:xfrm>
            <a:prstGeom prst="roundRect">
              <a:avLst/>
            </a:prstGeom>
            <a:solidFill>
              <a:srgbClr val="43B7B0"/>
            </a:solidFill>
            <a:ln w="9525" cap="flat" cmpd="sng" algn="ctr">
              <a:noFill/>
              <a:prstDash val="solid"/>
            </a:ln>
            <a:effectLst>
              <a:outerShdw blurRad="114300" dist="12700" dir="5400000" rotWithShape="0">
                <a:srgbClr val="000000">
                  <a:alpha val="35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rPr>
                <a:t>Parent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1" name="圆角矩形 6">
              <a:extLst>
                <a:ext uri="{FF2B5EF4-FFF2-40B4-BE49-F238E27FC236}">
                  <a16:creationId xmlns:a16="http://schemas.microsoft.com/office/drawing/2014/main" id="{4931CE79-59A8-200A-8FD1-0076EA56B8F7}"/>
                </a:ext>
              </a:extLst>
            </p:cNvPr>
            <p:cNvSpPr/>
            <p:nvPr/>
          </p:nvSpPr>
          <p:spPr>
            <a:xfrm>
              <a:off x="5758152" y="4355472"/>
              <a:ext cx="980501" cy="484743"/>
            </a:xfrm>
            <a:prstGeom prst="roundRect">
              <a:avLst/>
            </a:prstGeom>
            <a:solidFill>
              <a:srgbClr val="BCD024"/>
            </a:solidFill>
            <a:ln w="25400" cap="flat" cmpd="sng" algn="ctr">
              <a:solidFill>
                <a:srgbClr val="BCD024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rPr>
                <a:t>Child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cxnSp>
          <p:nvCxnSpPr>
            <p:cNvPr id="32" name="直线箭头连接符 8">
              <a:extLst>
                <a:ext uri="{FF2B5EF4-FFF2-40B4-BE49-F238E27FC236}">
                  <a16:creationId xmlns:a16="http://schemas.microsoft.com/office/drawing/2014/main" id="{956871A9-EDCB-03F1-1EA5-B351A20CBA5C}"/>
                </a:ext>
              </a:extLst>
            </p:cNvPr>
            <p:cNvCxnSpPr>
              <a:stCxn id="28" idx="2"/>
              <a:endCxn id="29" idx="0"/>
            </p:cNvCxnSpPr>
            <p:nvPr/>
          </p:nvCxnSpPr>
          <p:spPr>
            <a:xfrm>
              <a:off x="4324120" y="3260991"/>
              <a:ext cx="0" cy="339686"/>
            </a:xfrm>
            <a:prstGeom prst="straightConnector1">
              <a:avLst/>
            </a:prstGeom>
            <a:noFill/>
            <a:ln w="25400" cap="flat" cmpd="sng" algn="ctr">
              <a:solidFill>
                <a:srgbClr val="B6C8E9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33" name="曲线连接符 10">
              <a:extLst>
                <a:ext uri="{FF2B5EF4-FFF2-40B4-BE49-F238E27FC236}">
                  <a16:creationId xmlns:a16="http://schemas.microsoft.com/office/drawing/2014/main" id="{4C3310E4-7FE3-69BA-760E-55CBEB94D967}"/>
                </a:ext>
              </a:extLst>
            </p:cNvPr>
            <p:cNvCxnSpPr>
              <a:cxnSpLocks/>
              <a:stCxn id="29" idx="1"/>
              <a:endCxn id="35" idx="0"/>
            </p:cNvCxnSpPr>
            <p:nvPr/>
          </p:nvCxnSpPr>
          <p:spPr>
            <a:xfrm rot="10800000" flipV="1">
              <a:off x="2405349" y="3843048"/>
              <a:ext cx="1428520" cy="512423"/>
            </a:xfrm>
            <a:prstGeom prst="curvedConnector2">
              <a:avLst/>
            </a:prstGeom>
            <a:noFill/>
            <a:ln w="25400" cap="flat" cmpd="sng" algn="ctr">
              <a:solidFill>
                <a:srgbClr val="B6C8E9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34" name="曲线连接符 12">
              <a:extLst>
                <a:ext uri="{FF2B5EF4-FFF2-40B4-BE49-F238E27FC236}">
                  <a16:creationId xmlns:a16="http://schemas.microsoft.com/office/drawing/2014/main" id="{4822B5D9-2A1C-B5F9-4E54-E106536D3212}"/>
                </a:ext>
              </a:extLst>
            </p:cNvPr>
            <p:cNvCxnSpPr>
              <a:stCxn id="29" idx="3"/>
              <a:endCxn id="31" idx="0"/>
            </p:cNvCxnSpPr>
            <p:nvPr/>
          </p:nvCxnSpPr>
          <p:spPr>
            <a:xfrm>
              <a:off x="4814370" y="3843049"/>
              <a:ext cx="1434033" cy="512423"/>
            </a:xfrm>
            <a:prstGeom prst="curvedConnector2">
              <a:avLst/>
            </a:prstGeom>
            <a:noFill/>
            <a:ln w="25400" cap="flat" cmpd="sng" algn="ctr">
              <a:solidFill>
                <a:srgbClr val="B6C8E9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35" name="圆角矩形 9">
              <a:extLst>
                <a:ext uri="{FF2B5EF4-FFF2-40B4-BE49-F238E27FC236}">
                  <a16:creationId xmlns:a16="http://schemas.microsoft.com/office/drawing/2014/main" id="{B039C8C6-7DC1-6E0F-E01A-267BBDF8CDBB}"/>
                </a:ext>
              </a:extLst>
            </p:cNvPr>
            <p:cNvSpPr/>
            <p:nvPr/>
          </p:nvSpPr>
          <p:spPr>
            <a:xfrm>
              <a:off x="1915098" y="4355472"/>
              <a:ext cx="980501" cy="484743"/>
            </a:xfrm>
            <a:prstGeom prst="roundRect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rPr>
                <a:t>wait()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cxnSp>
          <p:nvCxnSpPr>
            <p:cNvPr id="36" name="直线箭头连接符 17">
              <a:extLst>
                <a:ext uri="{FF2B5EF4-FFF2-40B4-BE49-F238E27FC236}">
                  <a16:creationId xmlns:a16="http://schemas.microsoft.com/office/drawing/2014/main" id="{F6349095-3D57-9488-5BD3-B5664143170E}"/>
                </a:ext>
              </a:extLst>
            </p:cNvPr>
            <p:cNvCxnSpPr/>
            <p:nvPr/>
          </p:nvCxnSpPr>
          <p:spPr>
            <a:xfrm>
              <a:off x="2405348" y="4853068"/>
              <a:ext cx="0" cy="339686"/>
            </a:xfrm>
            <a:prstGeom prst="straightConnector1">
              <a:avLst/>
            </a:prstGeom>
            <a:noFill/>
            <a:ln w="25400" cap="flat" cmpd="sng" algn="ctr">
              <a:solidFill>
                <a:srgbClr val="B6C8E9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37" name="直线箭头连接符 18">
              <a:extLst>
                <a:ext uri="{FF2B5EF4-FFF2-40B4-BE49-F238E27FC236}">
                  <a16:creationId xmlns:a16="http://schemas.microsoft.com/office/drawing/2014/main" id="{FB842763-B99C-338F-B254-35C9273087FE}"/>
                </a:ext>
              </a:extLst>
            </p:cNvPr>
            <p:cNvCxnSpPr>
              <a:cxnSpLocks/>
              <a:endCxn id="35" idx="3"/>
            </p:cNvCxnSpPr>
            <p:nvPr/>
          </p:nvCxnSpPr>
          <p:spPr>
            <a:xfrm flipH="1">
              <a:off x="2895599" y="4597843"/>
              <a:ext cx="2862553" cy="1"/>
            </a:xfrm>
            <a:prstGeom prst="straightConnector1">
              <a:avLst/>
            </a:prstGeom>
            <a:noFill/>
            <a:ln w="25400" cap="flat" cmpd="sng" algn="ctr">
              <a:solidFill>
                <a:srgbClr val="B6C8E9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</p:spTree>
    <p:extLst>
      <p:ext uri="{BB962C8B-B14F-4D97-AF65-F5344CB8AC3E}">
        <p14:creationId xmlns:p14="http://schemas.microsoft.com/office/powerpoint/2010/main" val="2754748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44E9320-82CB-6B47-9656-1B549951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wait()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C7524D1-ADBD-8C45-9DC3-F343D7DEE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1600" dirty="0">
                <a:solidFill>
                  <a:srgbClr val="B00040"/>
                </a:solidFill>
              </a:rPr>
              <a:t>int</a:t>
            </a: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0000FF"/>
                </a:solidFill>
              </a:rPr>
              <a:t>main</a:t>
            </a:r>
            <a:r>
              <a:rPr lang="en-US" altLang="zh-CN" sz="1600" dirty="0"/>
              <a:t>(</a:t>
            </a:r>
            <a:r>
              <a:rPr lang="en-US" altLang="zh-CN" sz="1600" dirty="0">
                <a:solidFill>
                  <a:srgbClr val="B00040"/>
                </a:solidFill>
              </a:rPr>
              <a:t>int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 err="1"/>
              <a:t>argc</a:t>
            </a:r>
            <a:r>
              <a:rPr lang="en-US" altLang="zh-CN" sz="1600" dirty="0"/>
              <a:t>,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>
                <a:solidFill>
                  <a:srgbClr val="B00040"/>
                </a:solidFill>
              </a:rPr>
              <a:t>char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>
                <a:solidFill>
                  <a:srgbClr val="666666"/>
                </a:solidFill>
              </a:rPr>
              <a:t>*</a:t>
            </a:r>
            <a:r>
              <a:rPr lang="en-US" altLang="zh-CN" sz="1600" dirty="0" err="1"/>
              <a:t>argv</a:t>
            </a:r>
            <a:r>
              <a:rPr lang="en-US" altLang="zh-CN" sz="1600" dirty="0"/>
              <a:t>[]) </a:t>
            </a:r>
          </a:p>
          <a:p>
            <a:pPr marL="0" indent="0">
              <a:buNone/>
            </a:pPr>
            <a:r>
              <a:rPr lang="en-US" altLang="zh-CN" sz="1600" dirty="0"/>
              <a:t>{ </a:t>
            </a:r>
          </a:p>
          <a:p>
            <a:pPr marL="0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</a:t>
            </a:r>
            <a:r>
              <a:rPr lang="en-US" altLang="zh-CN" sz="1600" dirty="0">
                <a:solidFill>
                  <a:srgbClr val="BA2121"/>
                </a:solidFill>
              </a:rPr>
              <a:t>"hello world (pid:%d)</a:t>
            </a:r>
            <a:r>
              <a:rPr lang="en-US" altLang="zh-CN" sz="1600" b="1" dirty="0">
                <a:solidFill>
                  <a:srgbClr val="AA5D1F"/>
                </a:solidFill>
              </a:rPr>
              <a:t>\n</a:t>
            </a:r>
            <a:r>
              <a:rPr lang="en-US" altLang="zh-CN" sz="1600" dirty="0">
                <a:solidFill>
                  <a:srgbClr val="BA2121"/>
                </a:solidFill>
              </a:rPr>
              <a:t>"</a:t>
            </a:r>
            <a:r>
              <a:rPr lang="en-US" altLang="zh-CN" sz="1600" dirty="0"/>
              <a:t>,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/>
              <a:t>(</a:t>
            </a:r>
            <a:r>
              <a:rPr lang="en-US" altLang="zh-CN" sz="1600" dirty="0">
                <a:solidFill>
                  <a:srgbClr val="B00040"/>
                </a:solidFill>
              </a:rPr>
              <a:t>int</a:t>
            </a:r>
            <a:r>
              <a:rPr lang="en-US" altLang="zh-CN" sz="1600" dirty="0"/>
              <a:t>)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 err="1"/>
              <a:t>getpid</a:t>
            </a:r>
            <a:r>
              <a:rPr lang="en-US" altLang="zh-CN" sz="1600" dirty="0"/>
              <a:t>()); 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B00040"/>
                </a:solidFill>
              </a:rPr>
              <a:t>	int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 err="1"/>
              <a:t>rc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>
                <a:solidFill>
                  <a:srgbClr val="666666"/>
                </a:solidFill>
              </a:rPr>
              <a:t>=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/>
              <a:t>fork(); </a:t>
            </a: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008000"/>
                </a:solidFill>
              </a:rPr>
              <a:t>	if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/>
              <a:t>(</a:t>
            </a:r>
            <a:r>
              <a:rPr lang="en-US" altLang="zh-CN" sz="1600" dirty="0" err="1"/>
              <a:t>rc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>
                <a:solidFill>
                  <a:srgbClr val="666666"/>
                </a:solidFill>
              </a:rPr>
              <a:t>&lt;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>
                <a:solidFill>
                  <a:srgbClr val="666666"/>
                </a:solidFill>
              </a:rPr>
              <a:t>0</a:t>
            </a:r>
            <a:r>
              <a:rPr lang="en-US" altLang="zh-CN" sz="1600" dirty="0"/>
              <a:t>)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/>
              <a:t>{ </a:t>
            </a:r>
          </a:p>
          <a:p>
            <a:pPr marL="0" indent="0">
              <a:buNone/>
            </a:pPr>
            <a:r>
              <a:rPr lang="en-US" altLang="zh-CN" sz="1600" i="1" dirty="0">
                <a:solidFill>
                  <a:srgbClr val="3D7B7B"/>
                </a:solidFill>
              </a:rPr>
              <a:t>		// fork failed; exit</a:t>
            </a:r>
            <a:r>
              <a:rPr lang="en-US" altLang="zh-CN" sz="1600" dirty="0"/>
              <a:t> </a:t>
            </a:r>
          </a:p>
          <a:p>
            <a:pPr marL="0" indent="0">
              <a:buNone/>
            </a:pPr>
            <a:r>
              <a:rPr lang="en-US" altLang="zh-CN" sz="1600" dirty="0"/>
              <a:t>		</a:t>
            </a:r>
            <a:r>
              <a:rPr lang="en-US" altLang="zh-CN" sz="1600" dirty="0" err="1"/>
              <a:t>fprintf</a:t>
            </a:r>
            <a:r>
              <a:rPr lang="en-US" altLang="zh-CN" sz="1600" dirty="0"/>
              <a:t>(stderr,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>
                <a:solidFill>
                  <a:srgbClr val="BA2121"/>
                </a:solidFill>
              </a:rPr>
              <a:t>"fork failed</a:t>
            </a:r>
            <a:r>
              <a:rPr lang="en-US" altLang="zh-CN" sz="1600" b="1" dirty="0">
                <a:solidFill>
                  <a:srgbClr val="AA5D1F"/>
                </a:solidFill>
              </a:rPr>
              <a:t>\n</a:t>
            </a:r>
            <a:r>
              <a:rPr lang="en-US" altLang="zh-CN" sz="1600" dirty="0">
                <a:solidFill>
                  <a:srgbClr val="BA2121"/>
                </a:solidFill>
              </a:rPr>
              <a:t>"</a:t>
            </a:r>
            <a:r>
              <a:rPr lang="en-US" altLang="zh-CN" sz="1600" dirty="0"/>
              <a:t>); </a:t>
            </a:r>
          </a:p>
          <a:p>
            <a:pPr marL="0" indent="0">
              <a:buNone/>
            </a:pPr>
            <a:r>
              <a:rPr lang="en-US" altLang="zh-CN" sz="1600" dirty="0"/>
              <a:t>		exit(</a:t>
            </a:r>
            <a:r>
              <a:rPr lang="en-US" altLang="zh-CN" sz="1600" dirty="0">
                <a:solidFill>
                  <a:srgbClr val="666666"/>
                </a:solidFill>
              </a:rPr>
              <a:t>1</a:t>
            </a:r>
            <a:r>
              <a:rPr lang="en-US" altLang="zh-CN" sz="1600" dirty="0"/>
              <a:t>); </a:t>
            </a:r>
          </a:p>
          <a:p>
            <a:pPr marL="0" indent="0">
              <a:buNone/>
            </a:pPr>
            <a:r>
              <a:rPr lang="en-US" altLang="zh-CN" sz="1600" dirty="0"/>
              <a:t>	}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b="1" dirty="0">
                <a:solidFill>
                  <a:srgbClr val="008000"/>
                </a:solidFill>
              </a:rPr>
              <a:t>else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b="1" dirty="0">
                <a:solidFill>
                  <a:srgbClr val="008000"/>
                </a:solidFill>
              </a:rPr>
              <a:t>if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/>
              <a:t>(</a:t>
            </a:r>
            <a:r>
              <a:rPr lang="en-US" altLang="zh-CN" sz="1600" dirty="0" err="1"/>
              <a:t>rc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>
                <a:solidFill>
                  <a:srgbClr val="666666"/>
                </a:solidFill>
              </a:rPr>
              <a:t>==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>
                <a:solidFill>
                  <a:srgbClr val="666666"/>
                </a:solidFill>
              </a:rPr>
              <a:t>0</a:t>
            </a:r>
            <a:r>
              <a:rPr lang="en-US" altLang="zh-CN" sz="1600" dirty="0"/>
              <a:t>)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/>
              <a:t>{ </a:t>
            </a:r>
          </a:p>
          <a:p>
            <a:pPr marL="0" indent="0">
              <a:buNone/>
            </a:pPr>
            <a:r>
              <a:rPr lang="en-US" altLang="zh-CN" sz="1600" i="1" dirty="0">
                <a:solidFill>
                  <a:srgbClr val="3D7B7B"/>
                </a:solidFill>
              </a:rPr>
              <a:t>		// child (new process)</a:t>
            </a:r>
            <a:r>
              <a:rPr lang="en-US" altLang="zh-CN" sz="1600" dirty="0"/>
              <a:t> </a:t>
            </a:r>
          </a:p>
          <a:p>
            <a:pPr marL="0" indent="0">
              <a:buNone/>
            </a:pPr>
            <a:r>
              <a:rPr lang="en-US" altLang="zh-CN" sz="1600" dirty="0"/>
              <a:t>		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</a:t>
            </a:r>
            <a:r>
              <a:rPr lang="en-US" altLang="zh-CN" sz="1600" dirty="0">
                <a:solidFill>
                  <a:srgbClr val="BA2121"/>
                </a:solidFill>
              </a:rPr>
              <a:t>"hello, I am child (pid:%d)</a:t>
            </a:r>
            <a:r>
              <a:rPr lang="en-US" altLang="zh-CN" sz="1600" b="1" dirty="0">
                <a:solidFill>
                  <a:srgbClr val="AA5D1F"/>
                </a:solidFill>
              </a:rPr>
              <a:t>\n</a:t>
            </a:r>
            <a:r>
              <a:rPr lang="en-US" altLang="zh-CN" sz="1600" dirty="0">
                <a:solidFill>
                  <a:srgbClr val="BA2121"/>
                </a:solidFill>
              </a:rPr>
              <a:t>"</a:t>
            </a:r>
            <a:r>
              <a:rPr lang="en-US" altLang="zh-CN" sz="1600" dirty="0"/>
              <a:t>,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/>
              <a:t>(</a:t>
            </a:r>
            <a:r>
              <a:rPr lang="en-US" altLang="zh-CN" sz="1600" dirty="0">
                <a:solidFill>
                  <a:srgbClr val="B00040"/>
                </a:solidFill>
              </a:rPr>
              <a:t>int</a:t>
            </a:r>
            <a:r>
              <a:rPr lang="en-US" altLang="zh-CN" sz="1600" dirty="0"/>
              <a:t>)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 err="1"/>
              <a:t>getpid</a:t>
            </a:r>
            <a:r>
              <a:rPr lang="en-US" altLang="zh-CN" sz="1600" dirty="0"/>
              <a:t>()); </a:t>
            </a:r>
          </a:p>
          <a:p>
            <a:pPr marL="0" indent="0">
              <a:buNone/>
            </a:pPr>
            <a:r>
              <a:rPr lang="en-US" altLang="zh-CN" sz="1600" dirty="0"/>
              <a:t>		sleep(</a:t>
            </a:r>
            <a:r>
              <a:rPr lang="en-US" altLang="zh-CN" sz="1600" dirty="0">
                <a:solidFill>
                  <a:srgbClr val="666666"/>
                </a:solidFill>
              </a:rPr>
              <a:t>1</a:t>
            </a:r>
            <a:r>
              <a:rPr lang="en-US" altLang="zh-CN" sz="1600" dirty="0"/>
              <a:t>); </a:t>
            </a:r>
          </a:p>
          <a:p>
            <a:pPr marL="0" indent="0">
              <a:buNone/>
            </a:pPr>
            <a:r>
              <a:rPr lang="en-US" altLang="zh-CN" sz="1600" dirty="0"/>
              <a:t>	}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b="1" dirty="0">
                <a:solidFill>
                  <a:srgbClr val="008000"/>
                </a:solidFill>
              </a:rPr>
              <a:t>else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/>
              <a:t>{ </a:t>
            </a:r>
          </a:p>
          <a:p>
            <a:pPr marL="0" indent="0">
              <a:buNone/>
            </a:pPr>
            <a:r>
              <a:rPr lang="en-US" altLang="zh-CN" sz="1600" i="1" dirty="0">
                <a:solidFill>
                  <a:srgbClr val="3D7B7B"/>
                </a:solidFill>
              </a:rPr>
              <a:t>		// parent goes down this path (original process). </a:t>
            </a:r>
            <a:r>
              <a:rPr lang="en-US" altLang="zh-CN" sz="1600" i="1" dirty="0" err="1">
                <a:solidFill>
                  <a:srgbClr val="3D7B7B"/>
                </a:solidFill>
              </a:rPr>
              <a:t>wc</a:t>
            </a:r>
            <a:r>
              <a:rPr lang="en-US" altLang="zh-CN" sz="1600" i="1" dirty="0">
                <a:solidFill>
                  <a:srgbClr val="3D7B7B"/>
                </a:solidFill>
              </a:rPr>
              <a:t> stores </a:t>
            </a:r>
            <a:r>
              <a:rPr lang="en-US" altLang="zh-CN" sz="1600" i="1" dirty="0" err="1">
                <a:solidFill>
                  <a:srgbClr val="3D7B7B"/>
                </a:solidFill>
              </a:rPr>
              <a:t>pid</a:t>
            </a:r>
            <a:r>
              <a:rPr lang="en-US" altLang="zh-CN" sz="1600" i="1" dirty="0">
                <a:solidFill>
                  <a:srgbClr val="3D7B7B"/>
                </a:solidFill>
              </a:rPr>
              <a:t> of the child process that is waited for</a:t>
            </a:r>
            <a:r>
              <a:rPr lang="en-US" altLang="zh-CN" sz="1600" dirty="0"/>
              <a:t> 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B00040"/>
                </a:solidFill>
              </a:rPr>
              <a:t>		int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 err="1"/>
              <a:t>wc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>
                <a:solidFill>
                  <a:srgbClr val="666666"/>
                </a:solidFill>
              </a:rPr>
              <a:t>=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wait</a:t>
            </a:r>
            <a:r>
              <a:rPr lang="en-US" altLang="zh-CN" sz="1600" dirty="0"/>
              <a:t>(</a:t>
            </a:r>
            <a:r>
              <a:rPr lang="en-US" altLang="zh-CN" sz="1600" dirty="0">
                <a:solidFill>
                  <a:srgbClr val="008000"/>
                </a:solidFill>
              </a:rPr>
              <a:t>NULL</a:t>
            </a:r>
            <a:r>
              <a:rPr lang="en-US" altLang="zh-CN" sz="1600" dirty="0"/>
              <a:t>); //</a:t>
            </a:r>
            <a:r>
              <a:rPr lang="en-US" altLang="zh-CN" sz="1600" dirty="0" err="1"/>
              <a:t>wc</a:t>
            </a:r>
            <a:r>
              <a:rPr lang="en-US" altLang="zh-CN" sz="1600" dirty="0"/>
              <a:t> contains </a:t>
            </a:r>
            <a:r>
              <a:rPr lang="en-US" altLang="zh-CN" sz="1600" dirty="0" err="1"/>
              <a:t>pid</a:t>
            </a:r>
            <a:r>
              <a:rPr lang="en-US" altLang="zh-CN" sz="1600" dirty="0"/>
              <a:t> of the child process being waited for by parent process</a:t>
            </a:r>
          </a:p>
          <a:p>
            <a:pPr marL="0" indent="0">
              <a:buNone/>
            </a:pPr>
            <a:r>
              <a:rPr lang="en-US" altLang="zh-CN" sz="1600" dirty="0"/>
              <a:t>		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</a:t>
            </a:r>
            <a:r>
              <a:rPr lang="en-US" altLang="zh-CN" sz="1600" dirty="0">
                <a:solidFill>
                  <a:srgbClr val="BA2121"/>
                </a:solidFill>
              </a:rPr>
              <a:t>"hello, I am parent of %d (</a:t>
            </a:r>
            <a:r>
              <a:rPr lang="en-US" altLang="zh-CN" sz="1600" dirty="0" err="1">
                <a:solidFill>
                  <a:srgbClr val="BA2121"/>
                </a:solidFill>
              </a:rPr>
              <a:t>wc</a:t>
            </a:r>
            <a:r>
              <a:rPr lang="en-US" altLang="zh-CN" sz="1600" dirty="0">
                <a:solidFill>
                  <a:srgbClr val="BA2121"/>
                </a:solidFill>
              </a:rPr>
              <a:t>:%d) (pid:%d)</a:t>
            </a:r>
            <a:r>
              <a:rPr lang="en-US" altLang="zh-CN" sz="1600" b="1" dirty="0">
                <a:solidFill>
                  <a:srgbClr val="AA5D1F"/>
                </a:solidFill>
              </a:rPr>
              <a:t>\n</a:t>
            </a:r>
            <a:r>
              <a:rPr lang="en-US" altLang="zh-CN" sz="1600" dirty="0">
                <a:solidFill>
                  <a:srgbClr val="BA2121"/>
                </a:solidFill>
              </a:rPr>
              <a:t>"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rc</a:t>
            </a:r>
            <a:r>
              <a:rPr lang="en-US" altLang="zh-CN" sz="1600" dirty="0"/>
              <a:t>,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 err="1"/>
              <a:t>wc</a:t>
            </a:r>
            <a:r>
              <a:rPr lang="en-US" altLang="zh-CN" sz="1600" dirty="0"/>
              <a:t>,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/>
              <a:t>(</a:t>
            </a:r>
            <a:r>
              <a:rPr lang="en-US" altLang="zh-CN" sz="1600" dirty="0">
                <a:solidFill>
                  <a:srgbClr val="B00040"/>
                </a:solidFill>
              </a:rPr>
              <a:t>int</a:t>
            </a:r>
            <a:r>
              <a:rPr lang="en-US" altLang="zh-CN" sz="1600" dirty="0"/>
              <a:t>)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 err="1"/>
              <a:t>getpid</a:t>
            </a:r>
            <a:r>
              <a:rPr lang="en-US" altLang="zh-CN" sz="1600" dirty="0"/>
              <a:t>());</a:t>
            </a:r>
          </a:p>
          <a:p>
            <a:pPr marL="0" indent="0">
              <a:buNone/>
            </a:pPr>
            <a:r>
              <a:rPr lang="en-US" altLang="zh-CN" sz="1600" dirty="0"/>
              <a:t>	} </a:t>
            </a: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008000"/>
                </a:solidFill>
              </a:rPr>
              <a:t>	return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>
                <a:solidFill>
                  <a:srgbClr val="666666"/>
                </a:solidFill>
              </a:rPr>
              <a:t>0</a:t>
            </a:r>
            <a:r>
              <a:rPr lang="en-US" altLang="zh-CN" sz="1600" dirty="0"/>
              <a:t>; </a:t>
            </a:r>
          </a:p>
          <a:p>
            <a:pPr marL="0" indent="0">
              <a:buNone/>
            </a:pPr>
            <a:r>
              <a:rPr lang="en-US" altLang="zh-CN" sz="1600" dirty="0"/>
              <a:t>}</a:t>
            </a:r>
            <a:endParaRPr lang="en-US" altLang="zh-CN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A39398C-31B9-A9C5-62A7-DCBAF79B252C}"/>
              </a:ext>
            </a:extLst>
          </p:cNvPr>
          <p:cNvSpPr/>
          <p:nvPr/>
        </p:nvSpPr>
        <p:spPr>
          <a:xfrm>
            <a:off x="2307030" y="4572000"/>
            <a:ext cx="7273850" cy="594911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BC1B220-9EA0-F305-EDC7-7B33FC8C7AF2}"/>
              </a:ext>
            </a:extLst>
          </p:cNvPr>
          <p:cNvSpPr/>
          <p:nvPr/>
        </p:nvSpPr>
        <p:spPr>
          <a:xfrm>
            <a:off x="2282329" y="3347466"/>
            <a:ext cx="4087991" cy="772842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6875E9C-1D98-815B-21AF-6CA0CCF09B84}"/>
              </a:ext>
            </a:extLst>
          </p:cNvPr>
          <p:cNvSpPr/>
          <p:nvPr/>
        </p:nvSpPr>
        <p:spPr>
          <a:xfrm>
            <a:off x="6203780" y="2876626"/>
            <a:ext cx="246734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Child</a:t>
            </a:r>
            <a:r>
              <a:rPr lang="zh-CN" alt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</a:t>
            </a:r>
            <a:endParaRPr lang="zh-CN" altLang="en-US" sz="2800" b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F1B6667-80A6-E068-6ADB-1FBA3CD75C05}"/>
              </a:ext>
            </a:extLst>
          </p:cNvPr>
          <p:cNvSpPr/>
          <p:nvPr/>
        </p:nvSpPr>
        <p:spPr>
          <a:xfrm>
            <a:off x="6096000" y="5146284"/>
            <a:ext cx="27478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Parent</a:t>
            </a:r>
            <a:r>
              <a:rPr lang="zh-CN" alt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</a:t>
            </a:r>
            <a:endParaRPr lang="zh-CN" altLang="en-US" sz="2800" b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B5FD14-8E36-C521-CB54-A044189C733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113A79-6851-2CB4-83EA-0763B7DCA351}"/>
              </a:ext>
            </a:extLst>
          </p:cNvPr>
          <p:cNvSpPr txBox="1"/>
          <p:nvPr/>
        </p:nvSpPr>
        <p:spPr>
          <a:xfrm>
            <a:off x="7176304" y="1140264"/>
            <a:ext cx="3958542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Gill Sans Light"/>
              </a:rPr>
              <a:t>Child process sleeps for 1 second</a:t>
            </a:r>
          </a:p>
          <a:p>
            <a:r>
              <a:rPr lang="en-US" altLang="zh-CN" dirty="0">
                <a:latin typeface="Gill Sans Light"/>
              </a:rPr>
              <a:t>Parent process waits for the child process to finish sleeping </a:t>
            </a:r>
            <a:endParaRPr lang="en-SE" dirty="0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28245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/>
      <p:bldP spid="9" grpId="0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A32D2-42C6-D6AE-3E73-10C10C9B2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</a:t>
            </a:r>
            <a:r>
              <a:rPr lang="en-US" altLang="zh-CN" dirty="0"/>
              <a:t>()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8BE476-B5BD-509C-5E7A-38DE0A3EC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70C0"/>
                </a:solidFill>
              </a:rPr>
              <a:t>Without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wait()</a:t>
            </a:r>
            <a:r>
              <a:rPr lang="en-GB" altLang="zh-CN" b="1" dirty="0">
                <a:solidFill>
                  <a:srgbClr val="0070C0"/>
                </a:solidFill>
              </a:rPr>
              <a:t>: </a:t>
            </a:r>
            <a:r>
              <a:rPr lang="en-GB" altLang="zh-CN" dirty="0"/>
              <a:t>it is nondeterministic which process (parent or child) runs first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zh-CN" b="1" dirty="0">
                <a:solidFill>
                  <a:srgbClr val="0070C0"/>
                </a:solidFill>
              </a:rPr>
              <a:t>With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wait(): </a:t>
            </a:r>
            <a:r>
              <a:rPr lang="en-US" altLang="zh-CN" dirty="0"/>
              <a:t>child runs first, and parents waits for child to finish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372A7D5-3C2C-88F0-E2F7-F81584342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588" y="4098274"/>
            <a:ext cx="9731822" cy="129899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1B0D889-EE6F-0F28-4264-FF59E7F9FF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794"/>
          <a:stretch/>
        </p:blipFill>
        <p:spPr>
          <a:xfrm>
            <a:off x="1838588" y="1719625"/>
            <a:ext cx="8069249" cy="12989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852127-3924-E040-AB09-C5A5E2EDFBD4}"/>
              </a:ext>
            </a:extLst>
          </p:cNvPr>
          <p:cNvSpPr txBox="1"/>
          <p:nvPr/>
        </p:nvSpPr>
        <p:spPr>
          <a:xfrm>
            <a:off x="3744686" y="6153757"/>
            <a:ext cx="55952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0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Fork() system call tutorial</a:t>
            </a:r>
          </a:p>
          <a:p>
            <a:pPr algn="l"/>
            <a:r>
              <a:rPr lang="en-GB" b="0" i="0" dirty="0">
                <a:solidFill>
                  <a:srgbClr val="0F0F0F"/>
                </a:solidFill>
                <a:effectLst/>
                <a:latin typeface="Roboto" panose="02000000000000000000" pitchFamily="2" charset="0"/>
                <a:hlinkClick r:id="rId4"/>
              </a:rPr>
              <a:t>https://www.youtube.com/watch?v=xVSPv-9x3gk</a:t>
            </a:r>
            <a:endParaRPr lang="en-GB" b="0" i="0" dirty="0">
              <a:solidFill>
                <a:srgbClr val="0F0F0F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194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44E9320-82CB-6B47-9656-1B549951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exec()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C7524D1-ADBD-8C45-9DC3-F343D7DEE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159" y="727987"/>
            <a:ext cx="11336392" cy="5138531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exec(</a:t>
            </a:r>
            <a:r>
              <a:rPr lang="en-US" altLang="zh-CN" b="1" dirty="0" err="1">
                <a:solidFill>
                  <a:srgbClr val="0070C0"/>
                </a:solidFill>
              </a:rPr>
              <a:t>cmd</a:t>
            </a:r>
            <a:r>
              <a:rPr lang="en-US" altLang="zh-CN" b="1" dirty="0">
                <a:solidFill>
                  <a:srgbClr val="0070C0"/>
                </a:solidFill>
              </a:rPr>
              <a:t>,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 err="1">
                <a:solidFill>
                  <a:srgbClr val="0070C0"/>
                </a:solidFill>
              </a:rPr>
              <a:t>argv</a:t>
            </a:r>
            <a:r>
              <a:rPr lang="en-US" altLang="zh-CN" b="1" dirty="0">
                <a:solidFill>
                  <a:srgbClr val="0070C0"/>
                </a:solidFill>
              </a:rPr>
              <a:t>)</a:t>
            </a:r>
            <a:r>
              <a:rPr lang="en-GB" altLang="zh-CN" dirty="0"/>
              <a:t> replaces the current process image with a new process image specified by the path to an executable file.</a:t>
            </a:r>
          </a:p>
          <a:p>
            <a:pPr lvl="1"/>
            <a:r>
              <a:rPr lang="en-US" altLang="zh-CN" dirty="0"/>
              <a:t>It does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return.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starts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execute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program.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family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exec(),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e.g.,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zh-CN" altLang="en-US" dirty="0"/>
              <a:t> </a:t>
            </a:r>
            <a:r>
              <a:rPr lang="en-US" altLang="zh-CN" b="1" dirty="0" err="1">
                <a:solidFill>
                  <a:srgbClr val="0070C0"/>
                </a:solidFill>
              </a:rPr>
              <a:t>execl</a:t>
            </a:r>
            <a:r>
              <a:rPr lang="en-US" altLang="zh-CN" b="1" dirty="0">
                <a:solidFill>
                  <a:srgbClr val="0070C0"/>
                </a:solidFill>
              </a:rPr>
              <a:t>(),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 err="1">
                <a:solidFill>
                  <a:srgbClr val="0070C0"/>
                </a:solidFill>
              </a:rPr>
              <a:t>execvp</a:t>
            </a:r>
            <a:r>
              <a:rPr lang="en-US" altLang="zh-CN" b="1" dirty="0">
                <a:solidFill>
                  <a:srgbClr val="0070C0"/>
                </a:solidFill>
              </a:rPr>
              <a:t>()</a:t>
            </a:r>
          </a:p>
          <a:p>
            <a:pPr lvl="1"/>
            <a:r>
              <a:rPr lang="en-GB" altLang="zh-CN" b="1" dirty="0" err="1">
                <a:solidFill>
                  <a:srgbClr val="0070C0"/>
                </a:solidFill>
              </a:rPr>
              <a:t>execl</a:t>
            </a:r>
            <a:r>
              <a:rPr lang="en-GB" altLang="zh-CN" b="1" dirty="0">
                <a:solidFill>
                  <a:srgbClr val="0070C0"/>
                </a:solidFill>
              </a:rPr>
              <a:t>()</a:t>
            </a:r>
            <a:r>
              <a:rPr lang="en-GB" altLang="zh-CN" dirty="0"/>
              <a:t> takes a variable number of arguments that represent the program name and its arguments.</a:t>
            </a:r>
          </a:p>
          <a:p>
            <a:pPr lvl="2"/>
            <a:r>
              <a:rPr lang="en-GB" altLang="zh-CN" dirty="0"/>
              <a:t>int </a:t>
            </a:r>
            <a:r>
              <a:rPr lang="en-GB" altLang="zh-CN" dirty="0" err="1"/>
              <a:t>execl</a:t>
            </a:r>
            <a:r>
              <a:rPr lang="en-GB" altLang="zh-CN" dirty="0"/>
              <a:t>(</a:t>
            </a:r>
            <a:r>
              <a:rPr lang="en-GB" altLang="zh-CN" dirty="0" err="1"/>
              <a:t>const</a:t>
            </a:r>
            <a:r>
              <a:rPr lang="en-GB" altLang="zh-CN" dirty="0"/>
              <a:t> char *path, </a:t>
            </a:r>
            <a:r>
              <a:rPr lang="en-GB" altLang="zh-CN" dirty="0" err="1"/>
              <a:t>const</a:t>
            </a:r>
            <a:r>
              <a:rPr lang="en-GB" altLang="zh-CN" dirty="0"/>
              <a:t> char *</a:t>
            </a:r>
            <a:r>
              <a:rPr lang="en-GB" altLang="zh-CN" dirty="0" err="1"/>
              <a:t>arg</a:t>
            </a:r>
            <a:r>
              <a:rPr lang="en-GB" altLang="zh-CN" dirty="0"/>
              <a:t>, ..., NULL);</a:t>
            </a:r>
            <a:endParaRPr lang="en-US" altLang="zh-CN" dirty="0"/>
          </a:p>
          <a:p>
            <a:pPr lvl="1"/>
            <a:r>
              <a:rPr lang="en-GB" altLang="zh-CN" b="1" dirty="0" err="1">
                <a:solidFill>
                  <a:srgbClr val="0070C0"/>
                </a:solidFill>
              </a:rPr>
              <a:t>execvp</a:t>
            </a:r>
            <a:r>
              <a:rPr lang="en-GB" altLang="zh-CN" b="1" dirty="0">
                <a:solidFill>
                  <a:srgbClr val="0070C0"/>
                </a:solidFill>
              </a:rPr>
              <a:t>() </a:t>
            </a:r>
            <a:r>
              <a:rPr lang="en-GB" altLang="zh-CN" dirty="0"/>
              <a:t>takes an array of arguments instead of a variable-length argument list</a:t>
            </a:r>
          </a:p>
          <a:p>
            <a:pPr lvl="2"/>
            <a:r>
              <a:rPr lang="en-GB" sz="2200" dirty="0"/>
              <a:t>int </a:t>
            </a:r>
            <a:r>
              <a:rPr lang="en-GB" sz="2200" dirty="0" err="1"/>
              <a:t>execvp</a:t>
            </a:r>
            <a:r>
              <a:rPr lang="en-GB" sz="2200" dirty="0"/>
              <a:t>(</a:t>
            </a:r>
            <a:r>
              <a:rPr lang="en-GB" sz="2200" dirty="0" err="1"/>
              <a:t>const</a:t>
            </a:r>
            <a:r>
              <a:rPr lang="en-GB" sz="2200" dirty="0"/>
              <a:t> char *file, char *</a:t>
            </a:r>
            <a:r>
              <a:rPr lang="en-GB" sz="2200" dirty="0" err="1"/>
              <a:t>const</a:t>
            </a:r>
            <a:r>
              <a:rPr lang="en-GB" sz="2200" dirty="0"/>
              <a:t> </a:t>
            </a:r>
            <a:r>
              <a:rPr lang="en-GB" sz="2200" dirty="0" err="1"/>
              <a:t>argv</a:t>
            </a:r>
            <a:r>
              <a:rPr lang="en-GB" sz="2200" dirty="0"/>
              <a:t>[]);</a:t>
            </a:r>
            <a:endParaRPr lang="en-US" altLang="zh-CN" sz="2200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3074" name="Picture 2" descr="The exec family of system calls :: Operating systems 2018">
            <a:extLst>
              <a:ext uri="{FF2B5EF4-FFF2-40B4-BE49-F238E27FC236}">
                <a16:creationId xmlns:a16="http://schemas.microsoft.com/office/drawing/2014/main" id="{B8F04797-E2C0-72D8-B7F9-8F0915B7C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632" y="4097432"/>
            <a:ext cx="6526735" cy="2384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656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Process management :: Operating systems 2018">
            <a:extLst>
              <a:ext uri="{FF2B5EF4-FFF2-40B4-BE49-F238E27FC236}">
                <a16:creationId xmlns:a16="http://schemas.microsoft.com/office/drawing/2014/main" id="{C6D9E28B-3858-47C3-1888-3FD2A595E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832" y="2469842"/>
            <a:ext cx="3084930" cy="4163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444E9320-82CB-6B47-9656-1B549951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exec() Example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C7524D1-ADBD-8C45-9DC3-F343D7DEE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129" y="962528"/>
            <a:ext cx="8502294" cy="59172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400" dirty="0">
                <a:solidFill>
                  <a:srgbClr val="B00040"/>
                </a:solidFill>
              </a:rPr>
              <a:t>int</a:t>
            </a: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main</a:t>
            </a:r>
            <a:r>
              <a:rPr lang="en-US" altLang="zh-CN" sz="1400" dirty="0"/>
              <a:t>(</a:t>
            </a:r>
            <a:r>
              <a:rPr lang="en-US" altLang="zh-CN" sz="1400" dirty="0">
                <a:solidFill>
                  <a:srgbClr val="B00040"/>
                </a:solidFill>
              </a:rPr>
              <a:t>int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en-US" altLang="zh-CN" sz="1400" dirty="0" err="1"/>
              <a:t>argc</a:t>
            </a:r>
            <a:r>
              <a:rPr lang="en-US" altLang="zh-CN" sz="1400" dirty="0"/>
              <a:t>,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en-US" altLang="zh-CN" sz="1400" dirty="0">
                <a:solidFill>
                  <a:srgbClr val="B00040"/>
                </a:solidFill>
              </a:rPr>
              <a:t>char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en-US" altLang="zh-CN" sz="1400" dirty="0">
                <a:solidFill>
                  <a:srgbClr val="666666"/>
                </a:solidFill>
              </a:rPr>
              <a:t>*</a:t>
            </a:r>
            <a:r>
              <a:rPr lang="en-US" altLang="zh-CN" sz="1400" dirty="0" err="1"/>
              <a:t>argv</a:t>
            </a:r>
            <a:r>
              <a:rPr lang="en-US" altLang="zh-CN" sz="1400" dirty="0"/>
              <a:t>[]) </a:t>
            </a:r>
          </a:p>
          <a:p>
            <a:pPr marL="0" indent="0">
              <a:buNone/>
            </a:pPr>
            <a:r>
              <a:rPr lang="en-US" altLang="zh-CN" sz="1400" dirty="0"/>
              <a:t>{ </a:t>
            </a:r>
          </a:p>
          <a:p>
            <a:pPr marL="400050" lvl="1" indent="0">
              <a:buNone/>
            </a:pPr>
            <a:r>
              <a:rPr lang="en-US" altLang="zh-CN" sz="1400" dirty="0" err="1"/>
              <a:t>printf</a:t>
            </a:r>
            <a:r>
              <a:rPr lang="en-US" altLang="zh-CN" sz="1400" dirty="0"/>
              <a:t>(</a:t>
            </a:r>
            <a:r>
              <a:rPr lang="en-US" altLang="zh-CN" sz="1400" dirty="0">
                <a:solidFill>
                  <a:srgbClr val="BA2121"/>
                </a:solidFill>
              </a:rPr>
              <a:t>"hello world (pid:%d)</a:t>
            </a:r>
            <a:r>
              <a:rPr lang="en-US" altLang="zh-CN" sz="1400" b="1" dirty="0">
                <a:solidFill>
                  <a:srgbClr val="AA5D1F"/>
                </a:solidFill>
              </a:rPr>
              <a:t>\n</a:t>
            </a:r>
            <a:r>
              <a:rPr lang="en-US" altLang="zh-CN" sz="1400" dirty="0">
                <a:solidFill>
                  <a:srgbClr val="BA2121"/>
                </a:solidFill>
              </a:rPr>
              <a:t>"</a:t>
            </a:r>
            <a:r>
              <a:rPr lang="en-US" altLang="zh-CN" sz="1400" dirty="0"/>
              <a:t>,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en-US" altLang="zh-CN" sz="1400" dirty="0"/>
              <a:t>(</a:t>
            </a:r>
            <a:r>
              <a:rPr lang="en-US" altLang="zh-CN" sz="1400" dirty="0">
                <a:solidFill>
                  <a:srgbClr val="B00040"/>
                </a:solidFill>
              </a:rPr>
              <a:t>int</a:t>
            </a:r>
            <a:r>
              <a:rPr lang="en-US" altLang="zh-CN" sz="1400" dirty="0"/>
              <a:t>)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en-US" altLang="zh-CN" sz="1400" dirty="0" err="1"/>
              <a:t>getpid</a:t>
            </a:r>
            <a:r>
              <a:rPr lang="en-US" altLang="zh-CN" sz="1400" dirty="0"/>
              <a:t>()); </a:t>
            </a:r>
          </a:p>
          <a:p>
            <a:pPr marL="400050" lvl="1" indent="0">
              <a:buNone/>
            </a:pPr>
            <a:r>
              <a:rPr lang="en-US" altLang="zh-CN" sz="1400" dirty="0">
                <a:solidFill>
                  <a:srgbClr val="B00040"/>
                </a:solidFill>
              </a:rPr>
              <a:t>int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en-US" altLang="zh-CN" sz="1400" dirty="0" err="1"/>
              <a:t>rc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en-US" altLang="zh-CN" sz="1400" dirty="0">
                <a:solidFill>
                  <a:srgbClr val="666666"/>
                </a:solidFill>
              </a:rPr>
              <a:t>=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en-US" altLang="zh-CN" sz="1400" dirty="0"/>
              <a:t>fork(); </a:t>
            </a:r>
          </a:p>
          <a:p>
            <a:pPr marL="400050" lvl="1" indent="0">
              <a:buNone/>
            </a:pPr>
            <a:r>
              <a:rPr lang="en-US" altLang="zh-CN" sz="1400" b="1" dirty="0">
                <a:solidFill>
                  <a:srgbClr val="008000"/>
                </a:solidFill>
              </a:rPr>
              <a:t>if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en-US" altLang="zh-CN" sz="1400" dirty="0"/>
              <a:t>(</a:t>
            </a:r>
            <a:r>
              <a:rPr lang="en-US" altLang="zh-CN" sz="1400" dirty="0" err="1"/>
              <a:t>rc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en-US" altLang="zh-CN" sz="1400" dirty="0">
                <a:solidFill>
                  <a:srgbClr val="666666"/>
                </a:solidFill>
              </a:rPr>
              <a:t>&lt;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en-US" altLang="zh-CN" sz="1400" dirty="0">
                <a:solidFill>
                  <a:srgbClr val="666666"/>
                </a:solidFill>
              </a:rPr>
              <a:t>0</a:t>
            </a:r>
            <a:r>
              <a:rPr lang="en-US" altLang="zh-CN" sz="1400" dirty="0"/>
              <a:t>)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en-US" altLang="zh-CN" sz="1400" dirty="0"/>
              <a:t>{</a:t>
            </a:r>
          </a:p>
          <a:p>
            <a:pPr marL="400050" lvl="1" indent="0">
              <a:buNone/>
            </a:pPr>
            <a:r>
              <a:rPr lang="en-US" altLang="zh-CN" sz="1400" dirty="0"/>
              <a:t>		 </a:t>
            </a:r>
            <a:r>
              <a:rPr lang="en-US" altLang="zh-CN" sz="1400" i="1" dirty="0">
                <a:solidFill>
                  <a:srgbClr val="3D7B7B"/>
                </a:solidFill>
              </a:rPr>
              <a:t>// fork failed; exit</a:t>
            </a:r>
            <a:r>
              <a:rPr lang="en-US" altLang="zh-CN" sz="1400" dirty="0"/>
              <a:t> </a:t>
            </a:r>
          </a:p>
          <a:p>
            <a:pPr marL="400050" lvl="1" indent="0">
              <a:buNone/>
            </a:pPr>
            <a:r>
              <a:rPr lang="en-US" altLang="zh-CN" sz="1400" dirty="0"/>
              <a:t>		</a:t>
            </a:r>
            <a:r>
              <a:rPr lang="en-US" altLang="zh-CN" sz="1400" dirty="0" err="1"/>
              <a:t>fprintf</a:t>
            </a:r>
            <a:r>
              <a:rPr lang="en-US" altLang="zh-CN" sz="1400" dirty="0"/>
              <a:t>(stderr,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en-US" altLang="zh-CN" sz="1400" dirty="0">
                <a:solidFill>
                  <a:srgbClr val="BA2121"/>
                </a:solidFill>
              </a:rPr>
              <a:t>"fork failed</a:t>
            </a:r>
            <a:r>
              <a:rPr lang="en-US" altLang="zh-CN" sz="1400" b="1" dirty="0">
                <a:solidFill>
                  <a:srgbClr val="AA5D1F"/>
                </a:solidFill>
              </a:rPr>
              <a:t>\n</a:t>
            </a:r>
            <a:r>
              <a:rPr lang="en-US" altLang="zh-CN" sz="1400" dirty="0">
                <a:solidFill>
                  <a:srgbClr val="BA2121"/>
                </a:solidFill>
              </a:rPr>
              <a:t>"</a:t>
            </a:r>
            <a:r>
              <a:rPr lang="en-US" altLang="zh-CN" sz="1400" dirty="0"/>
              <a:t>); exit(</a:t>
            </a:r>
            <a:r>
              <a:rPr lang="en-US" altLang="zh-CN" sz="1400" dirty="0">
                <a:solidFill>
                  <a:srgbClr val="666666"/>
                </a:solidFill>
              </a:rPr>
              <a:t>1</a:t>
            </a:r>
            <a:r>
              <a:rPr lang="en-US" altLang="zh-CN" sz="1400" dirty="0"/>
              <a:t>); </a:t>
            </a:r>
          </a:p>
          <a:p>
            <a:pPr marL="400050" lvl="1" indent="0">
              <a:buNone/>
            </a:pPr>
            <a:r>
              <a:rPr lang="en-US" altLang="zh-CN" sz="1400" dirty="0"/>
              <a:t>}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en-US" altLang="zh-CN" sz="1400" b="1" dirty="0">
                <a:solidFill>
                  <a:srgbClr val="008000"/>
                </a:solidFill>
              </a:rPr>
              <a:t>else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en-US" altLang="zh-CN" sz="1400" b="1" dirty="0">
                <a:solidFill>
                  <a:srgbClr val="008000"/>
                </a:solidFill>
              </a:rPr>
              <a:t>if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en-US" altLang="zh-CN" sz="1400" dirty="0"/>
              <a:t>(</a:t>
            </a:r>
            <a:r>
              <a:rPr lang="en-US" altLang="zh-CN" sz="1400" dirty="0" err="1"/>
              <a:t>rc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en-US" altLang="zh-CN" sz="1400" dirty="0">
                <a:solidFill>
                  <a:srgbClr val="666666"/>
                </a:solidFill>
              </a:rPr>
              <a:t>==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en-US" altLang="zh-CN" sz="1400" dirty="0">
                <a:solidFill>
                  <a:srgbClr val="666666"/>
                </a:solidFill>
              </a:rPr>
              <a:t>0</a:t>
            </a:r>
            <a:r>
              <a:rPr lang="en-US" altLang="zh-CN" sz="1400" dirty="0"/>
              <a:t>)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en-US" altLang="zh-CN" sz="1400" dirty="0"/>
              <a:t>{ </a:t>
            </a:r>
            <a:r>
              <a:rPr lang="zh-CN" altLang="en-US" sz="1400" dirty="0"/>
              <a:t> </a:t>
            </a:r>
            <a:r>
              <a:rPr lang="en-US" altLang="zh-CN" sz="1400" i="1" dirty="0">
                <a:solidFill>
                  <a:srgbClr val="3D7B7B"/>
                </a:solidFill>
              </a:rPr>
              <a:t>// child (new process)</a:t>
            </a:r>
            <a:r>
              <a:rPr lang="en-US" altLang="zh-CN" sz="1400" dirty="0"/>
              <a:t> </a:t>
            </a:r>
          </a:p>
          <a:p>
            <a:pPr marL="400050" lvl="1" indent="0">
              <a:buNone/>
            </a:pPr>
            <a:r>
              <a:rPr lang="en-US" altLang="zh-CN" sz="1400" dirty="0"/>
              <a:t>	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</a:t>
            </a:r>
            <a:r>
              <a:rPr lang="en-US" altLang="zh-CN" sz="1400" dirty="0">
                <a:solidFill>
                  <a:srgbClr val="BA2121"/>
                </a:solidFill>
              </a:rPr>
              <a:t>"hello, I am child (pid:%d)</a:t>
            </a:r>
            <a:r>
              <a:rPr lang="en-US" altLang="zh-CN" sz="1400" b="1" dirty="0">
                <a:solidFill>
                  <a:srgbClr val="AA5D1F"/>
                </a:solidFill>
              </a:rPr>
              <a:t>\n</a:t>
            </a:r>
            <a:r>
              <a:rPr lang="en-US" altLang="zh-CN" sz="1400" dirty="0">
                <a:solidFill>
                  <a:srgbClr val="BA2121"/>
                </a:solidFill>
              </a:rPr>
              <a:t>"</a:t>
            </a:r>
            <a:r>
              <a:rPr lang="en-US" altLang="zh-CN" sz="1400" dirty="0"/>
              <a:t>,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en-US" altLang="zh-CN" sz="1400" dirty="0"/>
              <a:t>(</a:t>
            </a:r>
            <a:r>
              <a:rPr lang="en-US" altLang="zh-CN" sz="1400" dirty="0">
                <a:solidFill>
                  <a:srgbClr val="B00040"/>
                </a:solidFill>
              </a:rPr>
              <a:t>int</a:t>
            </a:r>
            <a:r>
              <a:rPr lang="en-US" altLang="zh-CN" sz="1400" dirty="0"/>
              <a:t>)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en-US" altLang="zh-CN" sz="1400" dirty="0" err="1"/>
              <a:t>getpid</a:t>
            </a:r>
            <a:r>
              <a:rPr lang="en-US" altLang="zh-CN" sz="1400" dirty="0"/>
              <a:t>()); </a:t>
            </a:r>
          </a:p>
          <a:p>
            <a:pPr marL="400050" lvl="1" indent="0">
              <a:buNone/>
            </a:pPr>
            <a:r>
              <a:rPr lang="en-US" altLang="zh-CN" sz="1400" dirty="0">
                <a:solidFill>
                  <a:srgbClr val="B00040"/>
                </a:solidFill>
              </a:rPr>
              <a:t>		char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en-US" altLang="zh-CN" sz="1400" dirty="0">
                <a:solidFill>
                  <a:srgbClr val="666666"/>
                </a:solidFill>
              </a:rPr>
              <a:t>*</a:t>
            </a:r>
            <a:r>
              <a:rPr lang="en-US" altLang="zh-CN" sz="1400" dirty="0" err="1"/>
              <a:t>myargs</a:t>
            </a:r>
            <a:r>
              <a:rPr lang="en-US" altLang="zh-CN" sz="1400" dirty="0"/>
              <a:t>[</a:t>
            </a:r>
            <a:r>
              <a:rPr lang="en-US" altLang="zh-CN" sz="1400" dirty="0">
                <a:solidFill>
                  <a:srgbClr val="666666"/>
                </a:solidFill>
              </a:rPr>
              <a:t>3</a:t>
            </a:r>
            <a:r>
              <a:rPr lang="en-US" altLang="zh-CN" sz="1400" dirty="0"/>
              <a:t>]; </a:t>
            </a:r>
          </a:p>
          <a:p>
            <a:pPr marL="400050" lvl="1" indent="0">
              <a:buNone/>
            </a:pPr>
            <a:r>
              <a:rPr lang="en-US" altLang="zh-CN" sz="1400" dirty="0"/>
              <a:t>		</a:t>
            </a:r>
            <a:r>
              <a:rPr lang="en-US" altLang="zh-CN" sz="1400" dirty="0" err="1"/>
              <a:t>myargs</a:t>
            </a:r>
            <a:r>
              <a:rPr lang="en-US" altLang="zh-CN" sz="1400" dirty="0"/>
              <a:t>[</a:t>
            </a:r>
            <a:r>
              <a:rPr lang="en-US" altLang="zh-CN" sz="1400" dirty="0">
                <a:solidFill>
                  <a:srgbClr val="666666"/>
                </a:solidFill>
              </a:rPr>
              <a:t>0</a:t>
            </a:r>
            <a:r>
              <a:rPr lang="en-US" altLang="zh-CN" sz="1400" dirty="0"/>
              <a:t>]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en-US" altLang="zh-CN" sz="1400" dirty="0">
                <a:solidFill>
                  <a:srgbClr val="666666"/>
                </a:solidFill>
              </a:rPr>
              <a:t>=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en-US" altLang="zh-CN" sz="1400" dirty="0" err="1"/>
              <a:t>strdup</a:t>
            </a:r>
            <a:r>
              <a:rPr lang="en-US" altLang="zh-CN" sz="1400" dirty="0"/>
              <a:t>(</a:t>
            </a:r>
            <a:r>
              <a:rPr lang="en-US" altLang="zh-CN" sz="1400" dirty="0">
                <a:solidFill>
                  <a:srgbClr val="BA2121"/>
                </a:solidFill>
              </a:rPr>
              <a:t>“</a:t>
            </a:r>
            <a:r>
              <a:rPr lang="en-US" altLang="zh-CN" sz="1400" dirty="0" err="1">
                <a:solidFill>
                  <a:srgbClr val="BA2121"/>
                </a:solidFill>
              </a:rPr>
              <a:t>wc</a:t>
            </a:r>
            <a:r>
              <a:rPr lang="en-US" altLang="zh-CN" sz="1400" dirty="0">
                <a:solidFill>
                  <a:srgbClr val="BA2121"/>
                </a:solidFill>
              </a:rPr>
              <a:t>”</a:t>
            </a:r>
            <a:r>
              <a:rPr lang="en-US" altLang="zh-CN" sz="1400" dirty="0"/>
              <a:t>);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zh-CN" altLang="en-US" sz="1400" dirty="0">
                <a:solidFill>
                  <a:srgbClr val="BBBBBB"/>
                </a:solidFill>
              </a:rPr>
              <a:t> </a:t>
            </a:r>
            <a:r>
              <a:rPr lang="en-US" altLang="zh-CN" sz="1400" i="1" dirty="0">
                <a:solidFill>
                  <a:srgbClr val="3D7B7B"/>
                </a:solidFill>
              </a:rPr>
              <a:t>// program: ”</a:t>
            </a:r>
            <a:r>
              <a:rPr lang="en-US" altLang="zh-CN" sz="1400" i="1" dirty="0" err="1">
                <a:solidFill>
                  <a:srgbClr val="3D7B7B"/>
                </a:solidFill>
              </a:rPr>
              <a:t>wc</a:t>
            </a:r>
            <a:r>
              <a:rPr lang="en-US" altLang="zh-CN" sz="1400" i="1" dirty="0">
                <a:solidFill>
                  <a:srgbClr val="3D7B7B"/>
                </a:solidFill>
              </a:rPr>
              <a:t>“ (word</a:t>
            </a:r>
            <a:r>
              <a:rPr lang="zh-CN" altLang="en-US" sz="1400" i="1" dirty="0">
                <a:solidFill>
                  <a:srgbClr val="3D7B7B"/>
                </a:solidFill>
              </a:rPr>
              <a:t> </a:t>
            </a:r>
            <a:r>
              <a:rPr lang="en-US" altLang="zh-CN" sz="1400" i="1" dirty="0">
                <a:solidFill>
                  <a:srgbClr val="3D7B7B"/>
                </a:solidFill>
              </a:rPr>
              <a:t>count)</a:t>
            </a:r>
            <a:r>
              <a:rPr lang="en-US" altLang="zh-CN" sz="1400" dirty="0"/>
              <a:t> </a:t>
            </a:r>
          </a:p>
          <a:p>
            <a:pPr marL="400050" lvl="1" indent="0">
              <a:buNone/>
            </a:pPr>
            <a:r>
              <a:rPr lang="en-US" altLang="zh-CN" sz="1400" dirty="0"/>
              <a:t>		</a:t>
            </a:r>
            <a:r>
              <a:rPr lang="en-US" altLang="zh-CN" sz="1400" dirty="0" err="1"/>
              <a:t>myargs</a:t>
            </a:r>
            <a:r>
              <a:rPr lang="en-US" altLang="zh-CN" sz="1400" dirty="0"/>
              <a:t>[</a:t>
            </a:r>
            <a:r>
              <a:rPr lang="en-US" altLang="zh-CN" sz="1400" dirty="0">
                <a:solidFill>
                  <a:srgbClr val="666666"/>
                </a:solidFill>
              </a:rPr>
              <a:t>1</a:t>
            </a:r>
            <a:r>
              <a:rPr lang="en-US" altLang="zh-CN" sz="1400" dirty="0"/>
              <a:t>]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en-US" altLang="zh-CN" sz="1400" dirty="0">
                <a:solidFill>
                  <a:srgbClr val="666666"/>
                </a:solidFill>
              </a:rPr>
              <a:t>=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en-US" altLang="zh-CN" sz="1400" dirty="0" err="1"/>
              <a:t>strdup</a:t>
            </a:r>
            <a:r>
              <a:rPr lang="en-US" altLang="zh-CN" sz="1400" dirty="0"/>
              <a:t>(</a:t>
            </a:r>
            <a:r>
              <a:rPr lang="en-US" altLang="zh-CN" sz="1400" dirty="0">
                <a:solidFill>
                  <a:srgbClr val="BA2121"/>
                </a:solidFill>
              </a:rPr>
              <a:t>“p3.c”</a:t>
            </a:r>
            <a:r>
              <a:rPr lang="en-US" altLang="zh-CN" sz="1400" dirty="0"/>
              <a:t>);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zh-CN" altLang="en-US" sz="1400" dirty="0">
                <a:solidFill>
                  <a:srgbClr val="BBBBBB"/>
                </a:solidFill>
              </a:rPr>
              <a:t> </a:t>
            </a:r>
            <a:r>
              <a:rPr lang="en-US" altLang="zh-CN" sz="1400" i="1" dirty="0">
                <a:solidFill>
                  <a:srgbClr val="3D7B7B"/>
                </a:solidFill>
              </a:rPr>
              <a:t>// argument: file to count</a:t>
            </a:r>
            <a:r>
              <a:rPr lang="en-US" altLang="zh-CN" sz="1400" dirty="0"/>
              <a:t> </a:t>
            </a:r>
          </a:p>
          <a:p>
            <a:pPr marL="400050" lvl="1" indent="0">
              <a:buNone/>
            </a:pPr>
            <a:r>
              <a:rPr lang="en-US" altLang="zh-CN" sz="1400" dirty="0"/>
              <a:t>		</a:t>
            </a:r>
            <a:r>
              <a:rPr lang="en-US" altLang="zh-CN" sz="1400" dirty="0" err="1"/>
              <a:t>myargs</a:t>
            </a:r>
            <a:r>
              <a:rPr lang="en-US" altLang="zh-CN" sz="1400" dirty="0"/>
              <a:t>[</a:t>
            </a:r>
            <a:r>
              <a:rPr lang="en-US" altLang="zh-CN" sz="1400" dirty="0">
                <a:solidFill>
                  <a:srgbClr val="666666"/>
                </a:solidFill>
              </a:rPr>
              <a:t>2</a:t>
            </a:r>
            <a:r>
              <a:rPr lang="en-US" altLang="zh-CN" sz="1400" dirty="0"/>
              <a:t>]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en-US" altLang="zh-CN" sz="1400" dirty="0">
                <a:solidFill>
                  <a:srgbClr val="666666"/>
                </a:solidFill>
              </a:rPr>
              <a:t>=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en-US" altLang="zh-CN" sz="1400" dirty="0">
                <a:solidFill>
                  <a:srgbClr val="008000"/>
                </a:solidFill>
              </a:rPr>
              <a:t>NULL</a:t>
            </a:r>
            <a:r>
              <a:rPr lang="en-US" altLang="zh-CN" sz="1400" dirty="0"/>
              <a:t>;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en-US" altLang="zh-CN" sz="1400" i="1" dirty="0">
                <a:solidFill>
                  <a:srgbClr val="3D7B7B"/>
                </a:solidFill>
              </a:rPr>
              <a:t>// marks end of array</a:t>
            </a:r>
            <a:r>
              <a:rPr lang="en-US" altLang="zh-CN" sz="1400" dirty="0"/>
              <a:t> </a:t>
            </a:r>
          </a:p>
          <a:p>
            <a:pPr marL="400050" lvl="1" indent="0">
              <a:buNone/>
            </a:pPr>
            <a:r>
              <a:rPr lang="en-US" altLang="zh-CN" sz="1400" dirty="0"/>
              <a:t>		</a:t>
            </a:r>
            <a:r>
              <a:rPr lang="en-US" altLang="zh-CN" sz="1400" dirty="0" err="1"/>
              <a:t>execvp</a:t>
            </a:r>
            <a:r>
              <a:rPr lang="en-US" altLang="zh-CN" sz="1400" dirty="0"/>
              <a:t>(</a:t>
            </a:r>
            <a:r>
              <a:rPr lang="en-US" altLang="zh-CN" sz="1400" dirty="0" err="1"/>
              <a:t>myargs</a:t>
            </a:r>
            <a:r>
              <a:rPr lang="en-US" altLang="zh-CN" sz="1400" dirty="0"/>
              <a:t>[</a:t>
            </a:r>
            <a:r>
              <a:rPr lang="en-US" altLang="zh-CN" sz="1400" dirty="0">
                <a:solidFill>
                  <a:srgbClr val="666666"/>
                </a:solidFill>
              </a:rPr>
              <a:t>0</a:t>
            </a:r>
            <a:r>
              <a:rPr lang="en-US" altLang="zh-CN" sz="1400" dirty="0"/>
              <a:t>],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en-US" altLang="zh-CN" sz="1400" dirty="0" err="1"/>
              <a:t>myargs</a:t>
            </a:r>
            <a:r>
              <a:rPr lang="en-US" altLang="zh-CN" sz="1400" dirty="0"/>
              <a:t>);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en-US" altLang="zh-CN" sz="1400" i="1" dirty="0">
                <a:solidFill>
                  <a:srgbClr val="3D7B7B"/>
                </a:solidFill>
              </a:rPr>
              <a:t>// run</a:t>
            </a:r>
            <a:r>
              <a:rPr lang="zh-CN" altLang="en-US" sz="1400" i="1" dirty="0">
                <a:solidFill>
                  <a:srgbClr val="3D7B7B"/>
                </a:solidFill>
              </a:rPr>
              <a:t> </a:t>
            </a:r>
            <a:r>
              <a:rPr lang="en-US" altLang="zh-CN" sz="1400" i="1" dirty="0">
                <a:solidFill>
                  <a:srgbClr val="3D7B7B"/>
                </a:solidFill>
              </a:rPr>
              <a:t>word count</a:t>
            </a:r>
            <a:endParaRPr lang="en-US" altLang="zh-CN" sz="1400" dirty="0"/>
          </a:p>
          <a:p>
            <a:pPr marL="400050" lvl="1" indent="0">
              <a:buNone/>
            </a:pPr>
            <a:r>
              <a:rPr lang="en-US" altLang="zh-CN" sz="1400" dirty="0"/>
              <a:t>	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</a:t>
            </a:r>
            <a:r>
              <a:rPr lang="en-US" altLang="zh-CN" sz="1400" dirty="0">
                <a:solidFill>
                  <a:srgbClr val="BA2121"/>
                </a:solidFill>
              </a:rPr>
              <a:t>“After call to </a:t>
            </a:r>
            <a:r>
              <a:rPr lang="en-US" altLang="zh-CN" sz="1400" dirty="0" err="1">
                <a:solidFill>
                  <a:srgbClr val="BA2121"/>
                </a:solidFill>
              </a:rPr>
              <a:t>execvp</a:t>
            </a:r>
            <a:r>
              <a:rPr lang="en-US" altLang="zh-CN" sz="1400" dirty="0">
                <a:solidFill>
                  <a:srgbClr val="BA2121"/>
                </a:solidFill>
              </a:rPr>
              <a:t>(), the whole child process address space is overwritten and replaced by the </a:t>
            </a:r>
            <a:r>
              <a:rPr lang="en-US" altLang="zh-CN" sz="1400" dirty="0" err="1">
                <a:solidFill>
                  <a:srgbClr val="BA2121"/>
                </a:solidFill>
              </a:rPr>
              <a:t>wc</a:t>
            </a:r>
            <a:r>
              <a:rPr lang="en-US" altLang="zh-CN" sz="1400" dirty="0">
                <a:solidFill>
                  <a:srgbClr val="BA2121"/>
                </a:solidFill>
              </a:rPr>
              <a:t> program, including this line’s instruction, so this line will never be called.</a:t>
            </a:r>
            <a:r>
              <a:rPr lang="zh-CN" altLang="en-US" sz="1400" dirty="0">
                <a:solidFill>
                  <a:srgbClr val="BA2121"/>
                </a:solidFill>
              </a:rPr>
              <a:t> </a:t>
            </a:r>
            <a:r>
              <a:rPr lang="en-US" altLang="zh-CN" sz="1400" dirty="0">
                <a:solidFill>
                  <a:srgbClr val="BA2121"/>
                </a:solidFill>
              </a:rPr>
              <a:t>"</a:t>
            </a:r>
            <a:r>
              <a:rPr lang="en-US" altLang="zh-CN" sz="1400" dirty="0"/>
              <a:t>); </a:t>
            </a:r>
          </a:p>
          <a:p>
            <a:pPr marL="400050" lvl="1" indent="0">
              <a:buNone/>
            </a:pPr>
            <a:r>
              <a:rPr lang="en-US" altLang="zh-CN" sz="1400" dirty="0"/>
              <a:t>}</a:t>
            </a:r>
            <a:r>
              <a:rPr lang="zh-CN" altLang="en-US" sz="1400" dirty="0"/>
              <a:t> </a:t>
            </a:r>
            <a:r>
              <a:rPr lang="en-US" altLang="zh-CN" sz="1400" b="1" dirty="0">
                <a:solidFill>
                  <a:srgbClr val="008000"/>
                </a:solidFill>
              </a:rPr>
              <a:t>else</a:t>
            </a:r>
            <a:r>
              <a:rPr lang="zh-CN" altLang="en-US" sz="1400" b="1" dirty="0">
                <a:solidFill>
                  <a:srgbClr val="008000"/>
                </a:solidFill>
              </a:rPr>
              <a:t> </a:t>
            </a:r>
            <a:r>
              <a:rPr lang="en-US" altLang="zh-CN" sz="1400" dirty="0"/>
              <a:t>{ </a:t>
            </a:r>
            <a:r>
              <a:rPr lang="zh-CN" altLang="en-US" sz="1400" dirty="0"/>
              <a:t> </a:t>
            </a:r>
            <a:r>
              <a:rPr lang="en-US" altLang="zh-CN" sz="1400" i="1" dirty="0">
                <a:solidFill>
                  <a:srgbClr val="3D7B7B"/>
                </a:solidFill>
              </a:rPr>
              <a:t>//</a:t>
            </a:r>
            <a:r>
              <a:rPr lang="zh-CN" altLang="en-US" sz="1400" i="1" dirty="0">
                <a:solidFill>
                  <a:srgbClr val="3D7B7B"/>
                </a:solidFill>
              </a:rPr>
              <a:t> </a:t>
            </a:r>
            <a:r>
              <a:rPr lang="en-US" altLang="zh-CN" sz="1400" i="1" dirty="0">
                <a:solidFill>
                  <a:srgbClr val="3D7B7B"/>
                </a:solidFill>
              </a:rPr>
              <a:t>parent</a:t>
            </a:r>
          </a:p>
          <a:p>
            <a:pPr marL="400050" lvl="1" indent="0">
              <a:buNone/>
            </a:pPr>
            <a:r>
              <a:rPr lang="en-US" altLang="zh-CN" sz="1400" dirty="0"/>
              <a:t>		</a:t>
            </a:r>
            <a:r>
              <a:rPr lang="en-US" altLang="zh-CN" sz="1400" dirty="0">
                <a:solidFill>
                  <a:srgbClr val="B00040"/>
                </a:solidFill>
              </a:rPr>
              <a:t>int</a:t>
            </a:r>
            <a:r>
              <a:rPr lang="zh-CN" altLang="en-US" sz="1400" dirty="0"/>
              <a:t> </a:t>
            </a:r>
            <a:r>
              <a:rPr lang="en-US" altLang="zh-CN" sz="1400" dirty="0" err="1"/>
              <a:t>rc_wait</a:t>
            </a:r>
            <a:r>
              <a:rPr lang="zh-CN" altLang="en-US" sz="1400" dirty="0"/>
              <a:t> </a:t>
            </a:r>
            <a:r>
              <a:rPr lang="en-US" altLang="zh-CN" sz="1400" dirty="0"/>
              <a:t>=</a:t>
            </a:r>
            <a:r>
              <a:rPr lang="zh-CN" altLang="en-US" sz="1400" dirty="0"/>
              <a:t> </a:t>
            </a:r>
            <a:r>
              <a:rPr lang="en-US" altLang="zh-CN" sz="1400" dirty="0"/>
              <a:t>wait(NULL);</a:t>
            </a:r>
          </a:p>
          <a:p>
            <a:pPr marL="400050" lvl="1" indent="0">
              <a:buNone/>
            </a:pPr>
            <a:r>
              <a:rPr lang="en-US" altLang="zh-CN" sz="1400" dirty="0">
                <a:solidFill>
                  <a:srgbClr val="BBBBBB"/>
                </a:solidFill>
              </a:rPr>
              <a:t> 	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</a:t>
            </a:r>
            <a:r>
              <a:rPr lang="en-US" altLang="zh-CN" sz="1400" dirty="0">
                <a:solidFill>
                  <a:srgbClr val="BA2121"/>
                </a:solidFill>
              </a:rPr>
              <a:t>“hello, I am parent of %d (</a:t>
            </a:r>
            <a:r>
              <a:rPr lang="en-US" altLang="zh-CN" sz="1400" dirty="0" err="1">
                <a:solidFill>
                  <a:srgbClr val="BA2121"/>
                </a:solidFill>
              </a:rPr>
              <a:t>rc_wait</a:t>
            </a:r>
            <a:r>
              <a:rPr lang="en-US" altLang="zh-CN" sz="1400" dirty="0">
                <a:solidFill>
                  <a:srgbClr val="BA2121"/>
                </a:solidFill>
              </a:rPr>
              <a:t>:%d) (pid:%d)\n”</a:t>
            </a:r>
            <a:r>
              <a:rPr lang="en-US" altLang="zh-CN" sz="1400" dirty="0"/>
              <a:t>,</a:t>
            </a:r>
            <a:r>
              <a:rPr lang="zh-CN" altLang="en-US" sz="1400" dirty="0">
                <a:solidFill>
                  <a:srgbClr val="BA2121"/>
                </a:solidFill>
              </a:rPr>
              <a:t> </a:t>
            </a:r>
            <a:r>
              <a:rPr lang="en-US" altLang="zh-CN" sz="1400" dirty="0" err="1"/>
              <a:t>rc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rc_wait</a:t>
            </a:r>
            <a:r>
              <a:rPr lang="en-US" altLang="zh-CN" sz="1400" dirty="0"/>
              <a:t>, (int) </a:t>
            </a:r>
            <a:r>
              <a:rPr lang="en-US" altLang="zh-CN" sz="1400" dirty="0" err="1"/>
              <a:t>getpid</a:t>
            </a:r>
            <a:r>
              <a:rPr lang="en-US" altLang="zh-CN" sz="1400" dirty="0"/>
              <a:t>());}</a:t>
            </a:r>
          </a:p>
          <a:p>
            <a:pPr marL="400050" lvl="1" indent="0">
              <a:buNone/>
            </a:pPr>
            <a:r>
              <a:rPr lang="en-US" altLang="zh-CN" sz="1400" b="1" dirty="0">
                <a:solidFill>
                  <a:srgbClr val="008000"/>
                </a:solidFill>
              </a:rPr>
              <a:t>return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en-US" altLang="zh-CN" sz="1400" dirty="0">
                <a:solidFill>
                  <a:srgbClr val="666666"/>
                </a:solidFill>
              </a:rPr>
              <a:t>0</a:t>
            </a:r>
            <a:r>
              <a:rPr lang="en-US" altLang="zh-CN" sz="1400" dirty="0"/>
              <a:t>; </a:t>
            </a:r>
          </a:p>
          <a:p>
            <a:pPr marL="0" indent="0">
              <a:buNone/>
            </a:pPr>
            <a:r>
              <a:rPr lang="en-US" altLang="zh-CN" sz="1400" dirty="0"/>
              <a:t>}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A39398C-31B9-A9C5-62A7-DCBAF79B252C}"/>
              </a:ext>
            </a:extLst>
          </p:cNvPr>
          <p:cNvSpPr/>
          <p:nvPr/>
        </p:nvSpPr>
        <p:spPr>
          <a:xfrm>
            <a:off x="1680466" y="4329365"/>
            <a:ext cx="6356732" cy="264406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图片 4">
            <a:extLst>
              <a:ext uri="{FF2B5EF4-FFF2-40B4-BE49-F238E27FC236}">
                <a16:creationId xmlns:a16="http://schemas.microsoft.com/office/drawing/2014/main" id="{0A0DFFF0-C33D-5A5E-06E5-A99E6F13A3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9393" y="1466749"/>
            <a:ext cx="5966448" cy="10030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8D069E-9E8A-D235-BCA8-4E589BB3154C}"/>
              </a:ext>
            </a:extLst>
          </p:cNvPr>
          <p:cNvSpPr txBox="1"/>
          <p:nvPr/>
        </p:nvSpPr>
        <p:spPr>
          <a:xfrm>
            <a:off x="5750377" y="763271"/>
            <a:ext cx="469392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err="1">
                <a:latin typeface="Gill Sans Light"/>
              </a:rPr>
              <a:t>wc</a:t>
            </a:r>
            <a:r>
              <a:rPr lang="en-GB" dirty="0">
                <a:latin typeface="Gill Sans Light"/>
              </a:rPr>
              <a:t>: counts Lines, Words, and Bytes in a File:</a:t>
            </a:r>
          </a:p>
          <a:p>
            <a:r>
              <a:rPr lang="en-GB" dirty="0">
                <a:latin typeface="Gill Sans Light"/>
              </a:rPr>
              <a:t>Output format: [lines] [words] [bytes] [filename]</a:t>
            </a:r>
          </a:p>
        </p:txBody>
      </p:sp>
    </p:spTree>
    <p:extLst>
      <p:ext uri="{BB962C8B-B14F-4D97-AF65-F5344CB8AC3E}">
        <p14:creationId xmlns:p14="http://schemas.microsoft.com/office/powerpoint/2010/main" val="2969170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4F7B9-3F69-6476-900D-9E081AE9B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 redirection and pipe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B30B96-A0DE-7677-784F-83A66CB56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449" y="951989"/>
            <a:ext cx="11336392" cy="693931"/>
          </a:xfrm>
        </p:spPr>
        <p:txBody>
          <a:bodyPr/>
          <a:lstStyle/>
          <a:p>
            <a:r>
              <a:rPr lang="en-US" altLang="ko-KR" dirty="0"/>
              <a:t>By separating </a:t>
            </a:r>
            <a:r>
              <a:rPr lang="en-US" altLang="ko-KR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fork()</a:t>
            </a:r>
            <a:r>
              <a:rPr lang="en-US" altLang="ko-KR" dirty="0"/>
              <a:t> and </a:t>
            </a:r>
            <a:r>
              <a:rPr lang="en-US" altLang="ko-KR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exec()</a:t>
            </a:r>
            <a:r>
              <a:rPr lang="en-US" altLang="ko-KR" dirty="0"/>
              <a:t>, we can manipulate various settings just before executing a new program and </a:t>
            </a:r>
            <a:r>
              <a:rPr lang="en-US" altLang="ko-KR" b="1" u="sng" dirty="0"/>
              <a:t>make the IO </a:t>
            </a:r>
            <a:r>
              <a:rPr lang="en-US" altLang="zh-CN" b="1" u="sng" dirty="0"/>
              <a:t>redirection</a:t>
            </a:r>
            <a:r>
              <a:rPr lang="en-US" altLang="ko-KR" b="1" u="sng" dirty="0"/>
              <a:t> and pipe possible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sz="2000" dirty="0"/>
              <a:t>IO redirection: output of the left command redirected to be written to the file on the right</a:t>
            </a:r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en-US" altLang="ko-KR" sz="2000" dirty="0"/>
              <a:t>Pipe: output of the left command passed as input to the right command</a:t>
            </a:r>
          </a:p>
          <a:p>
            <a:endParaRPr lang="en-US" sz="28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29F98F-4E42-EE7F-402F-61C4CD687492}"/>
              </a:ext>
            </a:extLst>
          </p:cNvPr>
          <p:cNvSpPr/>
          <p:nvPr/>
        </p:nvSpPr>
        <p:spPr>
          <a:xfrm>
            <a:off x="2931184" y="2112564"/>
            <a:ext cx="4582737" cy="47397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% cat w3.c &gt; </a:t>
            </a:r>
            <a:r>
              <a:rPr lang="en-US" altLang="ko-KR" sz="1600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newfile.txt</a:t>
            </a:r>
            <a:endParaRPr lang="ko-KR" altLang="en-US" sz="1600" dirty="0">
              <a:solidFill>
                <a:prstClr val="black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직사각형 5">
            <a:extLst>
              <a:ext uri="{FF2B5EF4-FFF2-40B4-BE49-F238E27FC236}">
                <a16:creationId xmlns:a16="http://schemas.microsoft.com/office/drawing/2014/main" id="{C27E7199-CCB1-882B-3FF0-C3E429082E53}"/>
              </a:ext>
            </a:extLst>
          </p:cNvPr>
          <p:cNvSpPr/>
          <p:nvPr/>
        </p:nvSpPr>
        <p:spPr>
          <a:xfrm>
            <a:off x="2931183" y="3293837"/>
            <a:ext cx="4582737" cy="47397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% echo hello world | </a:t>
            </a:r>
            <a:r>
              <a:rPr lang="en-US" altLang="ko-KR" sz="1600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wc</a:t>
            </a:r>
            <a:endParaRPr lang="ko-KR" altLang="en-US" sz="1600" dirty="0">
              <a:solidFill>
                <a:prstClr val="black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58AFB3-277B-2A04-CEB6-73BEDD8904D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699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4DC9CB-C13F-372E-5565-F72E34241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pipe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673A15-2FF6-ACA0-67B3-68865DECA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communication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processes</a:t>
            </a:r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A0EDE4-FAD5-8275-326E-D8FA260AE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877" y="1701111"/>
            <a:ext cx="7348251" cy="10541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9800157-5103-BCAE-9536-6619CAC222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6297" y="1675711"/>
            <a:ext cx="2886421" cy="1104900"/>
          </a:xfrm>
          <a:prstGeom prst="rect">
            <a:avLst/>
          </a:prstGeom>
        </p:spPr>
      </p:pic>
      <p:sp>
        <p:nvSpPr>
          <p:cNvPr id="7" name="圆角矩形 6">
            <a:extLst>
              <a:ext uri="{FF2B5EF4-FFF2-40B4-BE49-F238E27FC236}">
                <a16:creationId xmlns:a16="http://schemas.microsoft.com/office/drawing/2014/main" id="{472BFF95-8B05-17B4-3AA7-675FD9733C39}"/>
              </a:ext>
            </a:extLst>
          </p:cNvPr>
          <p:cNvSpPr/>
          <p:nvPr/>
        </p:nvSpPr>
        <p:spPr>
          <a:xfrm>
            <a:off x="2448561" y="1886638"/>
            <a:ext cx="1510168" cy="683046"/>
          </a:xfrm>
          <a:prstGeom prst="roundRect">
            <a:avLst/>
          </a:prstGeom>
          <a:solidFill>
            <a:srgbClr val="43B7B0"/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Child</a:t>
            </a:r>
            <a:r>
              <a:rPr lang="zh-CN" altLang="en-US" dirty="0"/>
              <a:t> </a:t>
            </a:r>
            <a:r>
              <a:rPr lang="en-US" altLang="zh-CN" dirty="0"/>
              <a:t>Process (left)</a:t>
            </a:r>
            <a:endParaRPr lang="en-US" dirty="0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5CDAEE9C-992C-64E0-1204-5319B281765F}"/>
              </a:ext>
            </a:extLst>
          </p:cNvPr>
          <p:cNvSpPr/>
          <p:nvPr/>
        </p:nvSpPr>
        <p:spPr>
          <a:xfrm>
            <a:off x="7173818" y="1886638"/>
            <a:ext cx="1563782" cy="683046"/>
          </a:xfrm>
          <a:prstGeom prst="roundRect">
            <a:avLst/>
          </a:prstGeom>
          <a:solidFill>
            <a:srgbClr val="43B7B0"/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Child</a:t>
            </a:r>
            <a:r>
              <a:rPr lang="zh-CN" altLang="en-US" dirty="0"/>
              <a:t> </a:t>
            </a:r>
            <a:r>
              <a:rPr lang="en-US" altLang="zh-CN" dirty="0"/>
              <a:t>Process </a:t>
            </a:r>
            <a:r>
              <a:rPr lang="en-GB" altLang="zh-CN" dirty="0"/>
              <a:t>(right)</a:t>
            </a:r>
            <a:endParaRPr 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A0630BD-08DE-73B9-6F60-474EA1642395}"/>
              </a:ext>
            </a:extLst>
          </p:cNvPr>
          <p:cNvSpPr txBox="1"/>
          <p:nvPr/>
        </p:nvSpPr>
        <p:spPr>
          <a:xfrm>
            <a:off x="4076297" y="1701111"/>
            <a:ext cx="9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Write</a:t>
            </a:r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78A07E6-C84F-7D93-042D-224ED079EE3E}"/>
              </a:ext>
            </a:extLst>
          </p:cNvPr>
          <p:cNvSpPr txBox="1"/>
          <p:nvPr/>
        </p:nvSpPr>
        <p:spPr>
          <a:xfrm>
            <a:off x="6255715" y="1675711"/>
            <a:ext cx="9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Read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097D69-ECC4-8B81-5084-1092040D43F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D0BAF61-00AC-BE3D-20D7-843A745D07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918" y="2913532"/>
            <a:ext cx="7772400" cy="33427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DF5EF52-2231-CA0F-2CA3-4DFBF6404FF8}"/>
              </a:ext>
            </a:extLst>
          </p:cNvPr>
          <p:cNvSpPr txBox="1"/>
          <p:nvPr/>
        </p:nvSpPr>
        <p:spPr>
          <a:xfrm>
            <a:off x="6780754" y="3700482"/>
            <a:ext cx="4472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Gill Sans Light"/>
              </a:rPr>
              <a:t>Command “cat” prints out content of </a:t>
            </a:r>
            <a:r>
              <a:rPr lang="en-GB" dirty="0" err="1">
                <a:solidFill>
                  <a:srgbClr val="FF0000"/>
                </a:solidFill>
                <a:latin typeface="Gill Sans Light"/>
              </a:rPr>
              <a:t>hello.c</a:t>
            </a:r>
            <a:r>
              <a:rPr lang="en-GB" dirty="0">
                <a:solidFill>
                  <a:srgbClr val="FF0000"/>
                </a:solidFill>
                <a:latin typeface="Gill Sans Light"/>
              </a:rPr>
              <a:t> file</a:t>
            </a:r>
            <a:endParaRPr lang="en-SE" dirty="0">
              <a:solidFill>
                <a:srgbClr val="FF0000"/>
              </a:solidFill>
              <a:latin typeface="Gill Sans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8CB226-EB70-1E59-AACF-46F19913B611}"/>
              </a:ext>
            </a:extLst>
          </p:cNvPr>
          <p:cNvSpPr/>
          <p:nvPr/>
        </p:nvSpPr>
        <p:spPr bwMode="auto">
          <a:xfrm>
            <a:off x="2204720" y="3169920"/>
            <a:ext cx="3627120" cy="1666240"/>
          </a:xfrm>
          <a:prstGeom prst="rect">
            <a:avLst/>
          </a:prstGeom>
          <a:noFill/>
          <a:ln w="12700">
            <a:solidFill>
              <a:srgbClr val="FF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9EAE3239-209E-09B8-9EFA-A1E68096E2E7}"/>
              </a:ext>
            </a:extLst>
          </p:cNvPr>
          <p:cNvSpPr/>
          <p:nvPr/>
        </p:nvSpPr>
        <p:spPr bwMode="auto">
          <a:xfrm>
            <a:off x="6096000" y="3642692"/>
            <a:ext cx="538480" cy="475278"/>
          </a:xfrm>
          <a:prstGeom prst="leftArrow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49F51B-4F23-9665-7E3B-260140EAD421}"/>
              </a:ext>
            </a:extLst>
          </p:cNvPr>
          <p:cNvSpPr txBox="1"/>
          <p:nvPr/>
        </p:nvSpPr>
        <p:spPr>
          <a:xfrm>
            <a:off x="6780754" y="4228135"/>
            <a:ext cx="47544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Gill Sans Light"/>
              </a:rPr>
              <a:t>Output of “cat” command passed through the pipe</a:t>
            </a:r>
          </a:p>
          <a:p>
            <a:r>
              <a:rPr lang="en-GB" dirty="0">
                <a:solidFill>
                  <a:srgbClr val="FF0000"/>
                </a:solidFill>
                <a:latin typeface="Gill Sans Light"/>
              </a:rPr>
              <a:t>to command “grep” to search for any lines that </a:t>
            </a:r>
          </a:p>
          <a:p>
            <a:r>
              <a:rPr lang="en-GB" dirty="0">
                <a:solidFill>
                  <a:srgbClr val="FF0000"/>
                </a:solidFill>
                <a:latin typeface="Gill Sans Light"/>
              </a:rPr>
              <a:t>contain “</a:t>
            </a:r>
            <a:r>
              <a:rPr lang="en-GB" dirty="0" err="1">
                <a:solidFill>
                  <a:srgbClr val="FF0000"/>
                </a:solidFill>
                <a:latin typeface="Gill Sans Light"/>
              </a:rPr>
              <a:t>printf</a:t>
            </a:r>
            <a:r>
              <a:rPr lang="en-GB" dirty="0">
                <a:solidFill>
                  <a:srgbClr val="FF0000"/>
                </a:solidFill>
                <a:latin typeface="Gill Sans Light"/>
              </a:rPr>
              <a:t>”</a:t>
            </a:r>
            <a:endParaRPr lang="en-SE" dirty="0">
              <a:solidFill>
                <a:srgbClr val="FF0000"/>
              </a:solidFill>
              <a:latin typeface="Gill Sans Light"/>
            </a:endParaRPr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D9455036-CB8E-3D7F-8238-A1F74C167C66}"/>
              </a:ext>
            </a:extLst>
          </p:cNvPr>
          <p:cNvSpPr/>
          <p:nvPr/>
        </p:nvSpPr>
        <p:spPr bwMode="auto">
          <a:xfrm rot="16200000">
            <a:off x="8371999" y="4975482"/>
            <a:ext cx="538480" cy="475278"/>
          </a:xfrm>
          <a:prstGeom prst="leftArrow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166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AF80B-F633-FB1C-B078-1ADDBAE2E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EA202D-2329-46FC-D16F-7F672EA47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8DD35F1-0DFA-E584-9F82-156351DB9F5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  <p:pic>
        <p:nvPicPr>
          <p:cNvPr id="6" name="Picture 1" descr="3_08.pdf">
            <a:extLst>
              <a:ext uri="{FF2B5EF4-FFF2-40B4-BE49-F238E27FC236}">
                <a16:creationId xmlns:a16="http://schemas.microsoft.com/office/drawing/2014/main" id="{35DFF573-A46E-A7D6-67CA-AEAC70167C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980" y="1165263"/>
            <a:ext cx="7780381" cy="4122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7926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082D35-5CB5-C9F4-08D8-E0A83D3FC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</a:t>
            </a:r>
            <a:r>
              <a:rPr lang="en-US" altLang="zh-CN" dirty="0"/>
              <a:t>view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5DBAC3-AA03-F762-C6C3-32A5C3785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concept</a:t>
            </a:r>
          </a:p>
          <a:p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state</a:t>
            </a:r>
          </a:p>
          <a:p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  <a:r>
              <a:rPr lang="zh-CN" altLang="en-US" dirty="0"/>
              <a:t> </a:t>
            </a:r>
            <a:r>
              <a:rPr lang="en-US" altLang="zh-CN" dirty="0"/>
              <a:t>(creation,</a:t>
            </a:r>
            <a:r>
              <a:rPr lang="zh-CN" altLang="en-US" dirty="0"/>
              <a:t> </a:t>
            </a:r>
            <a:r>
              <a:rPr lang="en-US" altLang="zh-CN" dirty="0"/>
              <a:t>wait)</a:t>
            </a:r>
          </a:p>
          <a:p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/>
              <a:t>tree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C16087-2347-0198-FC1A-3DF0B63726D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48174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D6B6D1-9F60-A6E5-3820-01B21B739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3494B4-6669-1A64-3FEA-ACA3EA2C9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%</a:t>
            </a:r>
            <a:r>
              <a:rPr lang="zh-CN" altLang="en-US" dirty="0"/>
              <a:t> </a:t>
            </a:r>
            <a:r>
              <a:rPr lang="en-US" altLang="zh-CN" dirty="0" err="1"/>
              <a:t>pstree</a:t>
            </a:r>
            <a:r>
              <a:rPr lang="zh-CN" altLang="en-US" dirty="0"/>
              <a:t> </a:t>
            </a:r>
            <a:r>
              <a:rPr lang="en-US" altLang="zh-CN" dirty="0"/>
              <a:t>(to</a:t>
            </a:r>
            <a:r>
              <a:rPr lang="zh-CN" altLang="en-US" dirty="0"/>
              <a:t> </a:t>
            </a:r>
            <a:r>
              <a:rPr lang="en-US" altLang="zh-CN" dirty="0"/>
              <a:t>show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tree in a hierarchy)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%</a:t>
            </a:r>
            <a:r>
              <a:rPr lang="zh-CN" altLang="en-US" dirty="0"/>
              <a:t> </a:t>
            </a:r>
            <a:r>
              <a:rPr lang="en-US" altLang="zh-CN" dirty="0" err="1"/>
              <a:t>ps</a:t>
            </a:r>
            <a:r>
              <a:rPr lang="zh-CN" altLang="en-US" dirty="0"/>
              <a:t> </a:t>
            </a:r>
            <a:r>
              <a:rPr lang="en-US" altLang="zh-CN" dirty="0"/>
              <a:t>(to</a:t>
            </a:r>
            <a:r>
              <a:rPr lang="zh-CN" altLang="en-US" dirty="0"/>
              <a:t> </a:t>
            </a:r>
            <a:r>
              <a:rPr lang="en-US" altLang="zh-CN" dirty="0"/>
              <a:t>show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processes as a flat list)</a:t>
            </a:r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F92FC57-F65E-53DD-575E-BBFA6A4C93F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E20B83F-38AB-8759-35F7-F8B45B6093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65"/>
          <a:stretch/>
        </p:blipFill>
        <p:spPr>
          <a:xfrm>
            <a:off x="2082473" y="1835446"/>
            <a:ext cx="7772400" cy="143931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DF8BD7B-77B6-DCBB-87FD-8920DC7D65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2135" y="4442467"/>
            <a:ext cx="8967730" cy="147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962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795BB-B47F-0C17-A382-2C31408FF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User/Kernel Mode Separation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D43543-5660-4601-4FBD-5018CB606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User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mode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restricted,</a:t>
            </a:r>
            <a:r>
              <a:rPr lang="zh-CN" altLang="en-US" dirty="0"/>
              <a:t> </a:t>
            </a:r>
            <a:r>
              <a:rPr lang="en-US" altLang="zh-CN" dirty="0"/>
              <a:t>limited</a:t>
            </a:r>
            <a:r>
              <a:rPr lang="zh-CN" altLang="en-US" dirty="0"/>
              <a:t> </a:t>
            </a:r>
            <a:r>
              <a:rPr lang="en-US" altLang="zh-CN" dirty="0"/>
              <a:t>operations</a:t>
            </a:r>
          </a:p>
          <a:p>
            <a:pPr lvl="1"/>
            <a:r>
              <a:rPr lang="en-US" altLang="zh-CN" dirty="0"/>
              <a:t>Processes</a:t>
            </a:r>
            <a:r>
              <a:rPr lang="zh-CN" altLang="en-US" dirty="0"/>
              <a:t> </a:t>
            </a:r>
            <a:r>
              <a:rPr lang="en-US" altLang="zh-CN" dirty="0"/>
              <a:t>start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mode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Kernel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mode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privileged,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restricted</a:t>
            </a:r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 </a:t>
            </a:r>
            <a:r>
              <a:rPr lang="en-US" altLang="zh-CN" dirty="0"/>
              <a:t>starts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kernel</a:t>
            </a:r>
            <a:r>
              <a:rPr lang="zh-CN" altLang="en-US" dirty="0"/>
              <a:t> </a:t>
            </a:r>
            <a:r>
              <a:rPr lang="en-US" altLang="zh-CN" dirty="0"/>
              <a:t>mode</a:t>
            </a:r>
          </a:p>
          <a:p>
            <a:endParaRPr lang="en-US" dirty="0"/>
          </a:p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wants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perform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restricted</a:t>
            </a:r>
            <a:r>
              <a:rPr lang="zh-CN" altLang="en-US" dirty="0"/>
              <a:t> </a:t>
            </a:r>
            <a:r>
              <a:rPr lang="en-US" altLang="zh-CN" dirty="0"/>
              <a:t>operations?</a:t>
            </a:r>
          </a:p>
          <a:p>
            <a:pPr lvl="1"/>
            <a:r>
              <a:rPr lang="en-US" altLang="zh-CN" b="1" dirty="0">
                <a:solidFill>
                  <a:srgbClr val="0070C0"/>
                </a:solidFill>
              </a:rPr>
              <a:t>System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calls: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Allow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kernel</a:t>
            </a:r>
            <a:r>
              <a:rPr lang="zh-CN" altLang="en-US" dirty="0"/>
              <a:t> </a:t>
            </a:r>
            <a:r>
              <a:rPr lang="en-US" altLang="zh-CN" dirty="0"/>
              <a:t>services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provide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functionalities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programs</a:t>
            </a:r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DFB8A3-E1BE-C334-A263-0CE5196DCBE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05927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D0D7E4-02AD-BEC4-FB12-9D447A63F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User/Kernel Mode Separation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ADE77D-C9B0-BC37-6639-E5FD1A7A5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process</a:t>
            </a:r>
            <a:r>
              <a:rPr lang="zh-CN" altLang="en-US" sz="2000" dirty="0"/>
              <a:t> </a:t>
            </a:r>
            <a:r>
              <a:rPr lang="en-US" altLang="zh-CN" sz="2000" dirty="0"/>
              <a:t>starts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b="1" dirty="0">
                <a:solidFill>
                  <a:srgbClr val="0070C0"/>
                </a:solidFill>
              </a:rPr>
              <a:t>user</a:t>
            </a:r>
            <a:r>
              <a:rPr lang="zh-CN" altLang="en-US" sz="2000" b="1" dirty="0">
                <a:solidFill>
                  <a:srgbClr val="0070C0"/>
                </a:solidFill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</a:rPr>
              <a:t>mode</a:t>
            </a:r>
          </a:p>
          <a:p>
            <a:r>
              <a:rPr lang="en-US" altLang="zh-CN" sz="2000" dirty="0"/>
              <a:t>If</a:t>
            </a:r>
            <a:r>
              <a:rPr lang="zh-CN" altLang="en-US" sz="2000" dirty="0"/>
              <a:t> </a:t>
            </a:r>
            <a:r>
              <a:rPr lang="en-US" altLang="zh-CN" sz="2000" dirty="0"/>
              <a:t>it</a:t>
            </a:r>
            <a:r>
              <a:rPr lang="zh-CN" altLang="en-US" sz="2000" dirty="0"/>
              <a:t> </a:t>
            </a:r>
            <a:r>
              <a:rPr lang="en-US" altLang="zh-CN" sz="2000" dirty="0"/>
              <a:t>needs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perform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restricted</a:t>
            </a:r>
            <a:r>
              <a:rPr lang="zh-CN" altLang="en-US" sz="2000" dirty="0"/>
              <a:t> </a:t>
            </a:r>
            <a:r>
              <a:rPr lang="en-US" altLang="zh-CN" sz="2000" dirty="0"/>
              <a:t>operation,</a:t>
            </a:r>
            <a:r>
              <a:rPr lang="zh-CN" altLang="en-US" sz="2000" dirty="0"/>
              <a:t> </a:t>
            </a:r>
            <a:r>
              <a:rPr lang="en-US" altLang="zh-CN" sz="2000" dirty="0"/>
              <a:t>it</a:t>
            </a:r>
            <a:r>
              <a:rPr lang="zh-CN" altLang="en-US" sz="2000" dirty="0"/>
              <a:t> </a:t>
            </a:r>
            <a:r>
              <a:rPr lang="en-US" altLang="zh-CN" sz="2000" dirty="0"/>
              <a:t>calls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system</a:t>
            </a:r>
            <a:r>
              <a:rPr lang="zh-CN" altLang="en-US" sz="2000" dirty="0"/>
              <a:t> </a:t>
            </a:r>
            <a:r>
              <a:rPr lang="en-US" altLang="zh-CN" sz="2000" dirty="0"/>
              <a:t>call</a:t>
            </a:r>
            <a:r>
              <a:rPr lang="zh-CN" altLang="en-US" sz="2000" dirty="0"/>
              <a:t> </a:t>
            </a:r>
            <a:r>
              <a:rPr lang="en-US" altLang="zh-CN" sz="2000" dirty="0"/>
              <a:t>by</a:t>
            </a:r>
            <a:r>
              <a:rPr lang="zh-CN" altLang="en-US" sz="2000" dirty="0"/>
              <a:t> </a:t>
            </a:r>
            <a:r>
              <a:rPr lang="en-US" altLang="zh-CN" sz="2000" dirty="0"/>
              <a:t>executing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b="1" dirty="0">
                <a:solidFill>
                  <a:srgbClr val="0070C0"/>
                </a:solidFill>
              </a:rPr>
              <a:t>trap</a:t>
            </a:r>
            <a:r>
              <a:rPr lang="zh-CN" altLang="en-US" sz="2000" b="1" dirty="0">
                <a:solidFill>
                  <a:srgbClr val="0070C0"/>
                </a:solidFill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</a:rPr>
              <a:t>instruction</a:t>
            </a:r>
            <a:r>
              <a:rPr lang="en-US" altLang="zh-CN" sz="2000" dirty="0"/>
              <a:t>.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state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registers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calling</a:t>
            </a:r>
            <a:r>
              <a:rPr lang="zh-CN" altLang="en-US" sz="2000" dirty="0"/>
              <a:t> </a:t>
            </a:r>
            <a:r>
              <a:rPr lang="en-US" altLang="zh-CN" sz="2000" dirty="0"/>
              <a:t>process</a:t>
            </a:r>
            <a:r>
              <a:rPr lang="zh-CN" altLang="en-US" sz="2000" dirty="0"/>
              <a:t> </a:t>
            </a:r>
            <a:r>
              <a:rPr lang="en-US" altLang="zh-CN" sz="2000" dirty="0"/>
              <a:t>are</a:t>
            </a:r>
            <a:r>
              <a:rPr lang="zh-CN" altLang="en-US" sz="2000" dirty="0"/>
              <a:t> </a:t>
            </a:r>
            <a:r>
              <a:rPr lang="en-US" altLang="zh-CN" sz="2000" dirty="0"/>
              <a:t>stored,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system</a:t>
            </a:r>
            <a:r>
              <a:rPr lang="zh-CN" altLang="en-US" sz="2000" dirty="0"/>
              <a:t> </a:t>
            </a:r>
            <a:r>
              <a:rPr lang="en-US" altLang="zh-CN" sz="2000" dirty="0"/>
              <a:t>enters</a:t>
            </a:r>
            <a:r>
              <a:rPr lang="zh-CN" altLang="en-US" sz="2000" dirty="0"/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kernel</a:t>
            </a:r>
            <a:r>
              <a:rPr lang="zh-CN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mode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altLang="zh-CN" sz="2000" dirty="0"/>
              <a:t>OS</a:t>
            </a:r>
            <a:r>
              <a:rPr lang="zh-CN" altLang="en-US" sz="2000" dirty="0"/>
              <a:t> </a:t>
            </a:r>
            <a:r>
              <a:rPr lang="en-US" altLang="zh-CN" sz="2000" dirty="0"/>
              <a:t>completes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 err="1"/>
              <a:t>syscall</a:t>
            </a:r>
            <a:r>
              <a:rPr lang="zh-CN" altLang="en-US" sz="2000" dirty="0"/>
              <a:t> </a:t>
            </a:r>
            <a:r>
              <a:rPr lang="en-US" altLang="zh-CN" sz="2000" dirty="0"/>
              <a:t>work.</a:t>
            </a:r>
          </a:p>
          <a:p>
            <a:r>
              <a:rPr lang="en-US" altLang="zh-CN" sz="2000" b="1" dirty="0">
                <a:solidFill>
                  <a:srgbClr val="0070C0"/>
                </a:solidFill>
              </a:rPr>
              <a:t>Return</a:t>
            </a:r>
            <a:r>
              <a:rPr lang="zh-CN" altLang="en-US" sz="2000" b="1" dirty="0">
                <a:solidFill>
                  <a:srgbClr val="0070C0"/>
                </a:solidFill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</a:rPr>
              <a:t>from</a:t>
            </a:r>
            <a:r>
              <a:rPr lang="zh-CN" altLang="en-US" sz="2000" b="1" dirty="0">
                <a:solidFill>
                  <a:srgbClr val="0070C0"/>
                </a:solidFill>
              </a:rPr>
              <a:t> </a:t>
            </a:r>
            <a:r>
              <a:rPr lang="en-US" altLang="zh-CN" sz="2000" b="1" dirty="0" err="1">
                <a:solidFill>
                  <a:srgbClr val="0070C0"/>
                </a:solidFill>
              </a:rPr>
              <a:t>syscall</a:t>
            </a:r>
            <a:r>
              <a:rPr lang="en-US" altLang="zh-CN" sz="2000" dirty="0">
                <a:solidFill>
                  <a:srgbClr val="0070C0"/>
                </a:solidFill>
              </a:rPr>
              <a:t>,</a:t>
            </a:r>
            <a:r>
              <a:rPr lang="zh-CN" altLang="en-US" sz="2000" dirty="0">
                <a:solidFill>
                  <a:srgbClr val="0070C0"/>
                </a:solidFill>
              </a:rPr>
              <a:t> </a:t>
            </a:r>
            <a:r>
              <a:rPr lang="en-US" altLang="zh-CN" sz="2000" dirty="0"/>
              <a:t>restore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states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registers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process,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resume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execution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process</a:t>
            </a:r>
          </a:p>
          <a:p>
            <a:endParaRPr lang="en-US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9DF49788-DD57-E9AA-4100-6DE349892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616" y="3642692"/>
            <a:ext cx="7602538" cy="234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1CF0C1-7A6D-A792-9708-069317353B4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432510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56F08-87F9-8B59-1A35-AC93BE05D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 Scheduling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D7FE28-D51D-DD0B-E4BB-E2EAD4BE4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Switching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Between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Processes</a:t>
            </a:r>
          </a:p>
          <a:p>
            <a:pPr lvl="1"/>
            <a:r>
              <a:rPr lang="en-US" altLang="zh-CN" b="1" dirty="0">
                <a:solidFill>
                  <a:srgbClr val="0070C0"/>
                </a:solidFill>
              </a:rPr>
              <a:t>Cooperative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approach</a:t>
            </a:r>
          </a:p>
          <a:p>
            <a:pPr lvl="1"/>
            <a:r>
              <a:rPr lang="en-US" altLang="zh-CN" b="1" dirty="0">
                <a:solidFill>
                  <a:srgbClr val="0070C0"/>
                </a:solidFill>
              </a:rPr>
              <a:t>Non-cooperative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approach</a:t>
            </a:r>
          </a:p>
          <a:p>
            <a:pPr lvl="1"/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Coo</a:t>
            </a:r>
            <a:r>
              <a:rPr lang="en-US" altLang="zh-CN" b="1" dirty="0">
                <a:solidFill>
                  <a:srgbClr val="0070C0"/>
                </a:solidFill>
              </a:rPr>
              <a:t>perative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approach</a:t>
            </a:r>
          </a:p>
          <a:p>
            <a:pPr lvl="1"/>
            <a:r>
              <a:rPr lang="en-US" altLang="zh-CN" b="1" dirty="0"/>
              <a:t>Trust</a:t>
            </a:r>
            <a:r>
              <a:rPr lang="zh-CN" altLang="en-US" b="1" dirty="0"/>
              <a:t> </a:t>
            </a:r>
            <a:r>
              <a:rPr lang="en-US" altLang="zh-CN" b="1" dirty="0"/>
              <a:t>process</a:t>
            </a:r>
            <a:r>
              <a:rPr lang="zh-CN" altLang="en-US" b="1" dirty="0"/>
              <a:t> </a:t>
            </a:r>
            <a:r>
              <a:rPr lang="en-US" altLang="zh-CN" b="1" dirty="0"/>
              <a:t>to</a:t>
            </a:r>
            <a:r>
              <a:rPr lang="zh-CN" altLang="en-US" b="1" dirty="0"/>
              <a:t> </a:t>
            </a:r>
            <a:r>
              <a:rPr lang="en-US" altLang="zh-CN" b="1" dirty="0"/>
              <a:t>relinquish</a:t>
            </a:r>
            <a:r>
              <a:rPr lang="zh-CN" altLang="en-US" b="1" dirty="0"/>
              <a:t> </a:t>
            </a:r>
            <a:r>
              <a:rPr lang="en-US" altLang="zh-CN" b="1" dirty="0"/>
              <a:t>CPU</a:t>
            </a:r>
            <a:r>
              <a:rPr lang="zh-CN" altLang="en-US" b="1" dirty="0"/>
              <a:t> </a:t>
            </a:r>
            <a:r>
              <a:rPr lang="en-US" altLang="zh-CN" b="1" dirty="0"/>
              <a:t>to</a:t>
            </a:r>
            <a:r>
              <a:rPr lang="zh-CN" altLang="en-US" b="1" dirty="0"/>
              <a:t> </a:t>
            </a:r>
            <a:r>
              <a:rPr lang="en-US" altLang="zh-CN" b="1" dirty="0"/>
              <a:t>OS</a:t>
            </a:r>
            <a:r>
              <a:rPr lang="zh-CN" altLang="en-US" b="1" dirty="0"/>
              <a:t> </a:t>
            </a:r>
            <a:r>
              <a:rPr lang="en-US" altLang="zh-CN" b="1" dirty="0"/>
              <a:t>through</a:t>
            </a:r>
            <a:r>
              <a:rPr lang="zh-CN" altLang="en-US" b="1" dirty="0"/>
              <a:t> </a:t>
            </a:r>
            <a:r>
              <a:rPr lang="en-US" altLang="zh-CN" b="1" dirty="0"/>
              <a:t>traps</a:t>
            </a:r>
          </a:p>
          <a:p>
            <a:pPr lvl="2"/>
            <a:r>
              <a:rPr lang="en-US" altLang="zh-CN" b="1" dirty="0"/>
              <a:t>System</a:t>
            </a:r>
            <a:r>
              <a:rPr lang="zh-CN" altLang="en-US" b="1" dirty="0"/>
              <a:t> </a:t>
            </a:r>
            <a:r>
              <a:rPr lang="en-US" altLang="zh-CN" b="1" dirty="0"/>
              <a:t>calls</a:t>
            </a:r>
          </a:p>
          <a:p>
            <a:pPr lvl="2"/>
            <a:r>
              <a:rPr lang="en-US" altLang="zh-CN" b="1" dirty="0"/>
              <a:t>Illegal</a:t>
            </a:r>
            <a:r>
              <a:rPr lang="zh-CN" altLang="en-US" b="1" dirty="0"/>
              <a:t> </a:t>
            </a:r>
            <a:r>
              <a:rPr lang="en-US" altLang="zh-CN" b="1" dirty="0"/>
              <a:t>operations,</a:t>
            </a:r>
            <a:r>
              <a:rPr lang="zh-CN" altLang="en-US" b="1" dirty="0"/>
              <a:t> </a:t>
            </a:r>
            <a:r>
              <a:rPr lang="en-US" altLang="zh-CN" b="1" dirty="0"/>
              <a:t>e.g.,</a:t>
            </a:r>
            <a:r>
              <a:rPr lang="zh-CN" altLang="en-US" b="1" dirty="0"/>
              <a:t> </a:t>
            </a:r>
            <a:r>
              <a:rPr lang="en-US" altLang="zh-CN" b="1" dirty="0"/>
              <a:t>divided</a:t>
            </a:r>
            <a:r>
              <a:rPr lang="zh-CN" altLang="en-US" b="1" dirty="0"/>
              <a:t> </a:t>
            </a:r>
            <a:r>
              <a:rPr lang="en-US" altLang="zh-CN" b="1" dirty="0"/>
              <a:t>by</a:t>
            </a:r>
            <a:r>
              <a:rPr lang="zh-CN" altLang="en-US" b="1" dirty="0"/>
              <a:t> </a:t>
            </a:r>
            <a:r>
              <a:rPr lang="en-US" altLang="zh-CN" b="1" dirty="0"/>
              <a:t>zero</a:t>
            </a:r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Issue: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if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no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system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call</a:t>
            </a:r>
          </a:p>
          <a:p>
            <a:pPr lvl="1"/>
            <a:endParaRPr lang="en-US" b="1" dirty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rgbClr val="0070C0"/>
                </a:solidFill>
              </a:rPr>
              <a:t>Non-cooperative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approach</a:t>
            </a:r>
          </a:p>
          <a:p>
            <a:pPr lvl="1"/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OS</a:t>
            </a:r>
            <a:r>
              <a:rPr lang="zh-CN" altLang="en-US" b="1" dirty="0"/>
              <a:t> </a:t>
            </a:r>
            <a:r>
              <a:rPr lang="en-US" altLang="zh-CN" b="1" dirty="0"/>
              <a:t>takes</a:t>
            </a:r>
            <a:r>
              <a:rPr lang="zh-CN" altLang="en-US" b="1" dirty="0"/>
              <a:t> </a:t>
            </a:r>
            <a:r>
              <a:rPr lang="en-US" altLang="zh-CN" b="1" dirty="0"/>
              <a:t>control</a:t>
            </a:r>
          </a:p>
          <a:p>
            <a:pPr lvl="1"/>
            <a:r>
              <a:rPr lang="en-US" altLang="zh-CN" b="1" dirty="0"/>
              <a:t>OS</a:t>
            </a:r>
            <a:r>
              <a:rPr lang="zh-CN" altLang="en-US" b="1" dirty="0"/>
              <a:t> </a:t>
            </a:r>
            <a:r>
              <a:rPr lang="en-US" altLang="zh-CN" b="1" dirty="0"/>
              <a:t>obtains</a:t>
            </a:r>
            <a:r>
              <a:rPr lang="zh-CN" altLang="en-US" b="1" dirty="0"/>
              <a:t> </a:t>
            </a:r>
            <a:r>
              <a:rPr lang="en-US" altLang="zh-CN" b="1" dirty="0"/>
              <a:t>control</a:t>
            </a:r>
            <a:r>
              <a:rPr lang="zh-CN" altLang="en-US" b="1" dirty="0"/>
              <a:t> </a:t>
            </a:r>
            <a:r>
              <a:rPr lang="en-US" altLang="zh-CN" b="1" dirty="0"/>
              <a:t>periodically,</a:t>
            </a:r>
            <a:r>
              <a:rPr lang="zh-CN" altLang="en-US" b="1" dirty="0"/>
              <a:t> </a:t>
            </a:r>
            <a:r>
              <a:rPr lang="en-US" altLang="zh-CN" b="1" dirty="0"/>
              <a:t>e.g.,</a:t>
            </a:r>
            <a:r>
              <a:rPr lang="zh-CN" altLang="en-US" b="1" dirty="0"/>
              <a:t> </a:t>
            </a:r>
            <a:r>
              <a:rPr lang="en-US" altLang="zh-CN" b="1" dirty="0"/>
              <a:t>timer</a:t>
            </a:r>
            <a:r>
              <a:rPr lang="zh-CN" altLang="en-US" b="1" dirty="0"/>
              <a:t> </a:t>
            </a:r>
            <a:r>
              <a:rPr lang="en-US" altLang="zh-CN" b="1" dirty="0"/>
              <a:t>interrupter</a:t>
            </a:r>
            <a:r>
              <a:rPr lang="zh-CN" altLang="en-US" b="1" dirty="0"/>
              <a:t> </a:t>
            </a:r>
            <a:endParaRPr lang="en-US" altLang="zh-CN" b="1" dirty="0"/>
          </a:p>
          <a:p>
            <a:pPr lvl="1"/>
            <a:endParaRPr lang="en-US" b="1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E37ACA-281C-049F-BE91-61F2D934424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72040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A6B40-CECC-CBC7-917F-C5B66A60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2C01DF-FF3D-C020-33D0-F235B1B31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OS,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running</a:t>
            </a:r>
            <a:r>
              <a:rPr lang="zh-CN" altLang="en-US" dirty="0"/>
              <a:t> </a:t>
            </a:r>
            <a:r>
              <a:rPr lang="en-US" altLang="zh-CN" dirty="0"/>
              <a:t>program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  <a:r>
              <a:rPr lang="zh-CN" altLang="en-US" dirty="0"/>
              <a:t> </a:t>
            </a:r>
            <a:r>
              <a:rPr lang="en-US" altLang="zh-CN" dirty="0"/>
              <a:t>space</a:t>
            </a:r>
          </a:p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manage</a:t>
            </a:r>
            <a:r>
              <a:rPr lang="zh-CN" altLang="en-US" dirty="0"/>
              <a:t> </a:t>
            </a:r>
            <a:r>
              <a:rPr lang="en-US" altLang="zh-CN" dirty="0"/>
              <a:t>processes</a:t>
            </a:r>
          </a:p>
          <a:p>
            <a:r>
              <a:rPr lang="en-GB" altLang="zh-CN" dirty="0"/>
              <a:t>F</a:t>
            </a:r>
            <a:r>
              <a:rPr lang="en-US" altLang="zh-CN" dirty="0" err="1"/>
              <a:t>ork</a:t>
            </a:r>
            <a:r>
              <a:rPr lang="en-US" altLang="zh-CN" dirty="0"/>
              <a:t>()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duplicate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process,</a:t>
            </a:r>
            <a:r>
              <a:rPr lang="zh-CN" altLang="en-US" dirty="0"/>
              <a:t> </a:t>
            </a:r>
            <a:r>
              <a:rPr lang="en-US" altLang="zh-CN" dirty="0"/>
              <a:t>exec()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replace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command</a:t>
            </a:r>
          </a:p>
          <a:p>
            <a:r>
              <a:rPr lang="en-US" altLang="zh-CN" dirty="0"/>
              <a:t>Process scheduling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2F2170D-6F52-01FA-E332-D923168C1E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99595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>
            <a:extLst>
              <a:ext uri="{FF2B5EF4-FFF2-40B4-BE49-F238E27FC236}">
                <a16:creationId xmlns:a16="http://schemas.microsoft.com/office/drawing/2014/main" id="{3625A3A2-BF02-A078-EA79-28C3648868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SE"/>
              <a:t>What’s in a process?</a:t>
            </a:r>
          </a:p>
        </p:txBody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F83B10EC-D0EE-1818-6CF3-7FCC5F27AA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2801" y="952500"/>
            <a:ext cx="10889204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SE" sz="2800" dirty="0"/>
              <a:t>A process consists of:</a:t>
            </a:r>
          </a:p>
          <a:p>
            <a:pPr lvl="1">
              <a:lnSpc>
                <a:spcPct val="90000"/>
              </a:lnSpc>
            </a:pPr>
            <a:r>
              <a:rPr lang="en-US" altLang="en-SE" sz="2400" dirty="0"/>
              <a:t>an address space</a:t>
            </a:r>
          </a:p>
          <a:p>
            <a:pPr lvl="1">
              <a:lnSpc>
                <a:spcPct val="90000"/>
              </a:lnSpc>
            </a:pPr>
            <a:r>
              <a:rPr lang="en-US" altLang="en-SE" sz="2400" dirty="0"/>
              <a:t>the code for the running program</a:t>
            </a:r>
          </a:p>
          <a:p>
            <a:pPr lvl="1">
              <a:lnSpc>
                <a:spcPct val="90000"/>
              </a:lnSpc>
            </a:pPr>
            <a:r>
              <a:rPr lang="en-US" altLang="en-SE" sz="2400" dirty="0"/>
              <a:t>the data for the running program</a:t>
            </a:r>
          </a:p>
          <a:p>
            <a:pPr lvl="1">
              <a:lnSpc>
                <a:spcPct val="90000"/>
              </a:lnSpc>
            </a:pPr>
            <a:r>
              <a:rPr lang="en-US" altLang="en-SE" sz="2400" dirty="0"/>
              <a:t>at least one thread</a:t>
            </a:r>
          </a:p>
          <a:p>
            <a:pPr lvl="2">
              <a:lnSpc>
                <a:spcPct val="90000"/>
              </a:lnSpc>
            </a:pPr>
            <a:r>
              <a:rPr lang="en-US" altLang="en-SE" sz="2400" dirty="0"/>
              <a:t>Registers, IP</a:t>
            </a:r>
          </a:p>
          <a:p>
            <a:pPr lvl="2">
              <a:lnSpc>
                <a:spcPct val="90000"/>
              </a:lnSpc>
            </a:pPr>
            <a:r>
              <a:rPr lang="en-US" altLang="en-SE" sz="2400" dirty="0"/>
              <a:t>Floating point state</a:t>
            </a:r>
          </a:p>
          <a:p>
            <a:pPr lvl="2">
              <a:lnSpc>
                <a:spcPct val="90000"/>
              </a:lnSpc>
            </a:pPr>
            <a:r>
              <a:rPr lang="en-US" altLang="en-SE" sz="2400" dirty="0"/>
              <a:t>Stack and stack pointer</a:t>
            </a:r>
          </a:p>
          <a:p>
            <a:pPr lvl="1">
              <a:lnSpc>
                <a:spcPct val="90000"/>
              </a:lnSpc>
            </a:pPr>
            <a:r>
              <a:rPr lang="en-US" altLang="en-SE" sz="2400" dirty="0"/>
              <a:t>a set of OS resources</a:t>
            </a:r>
          </a:p>
          <a:p>
            <a:pPr lvl="2">
              <a:lnSpc>
                <a:spcPct val="90000"/>
              </a:lnSpc>
            </a:pPr>
            <a:r>
              <a:rPr lang="en-US" altLang="en-SE" sz="2400" dirty="0"/>
              <a:t>open files, network connections, sound channels, …</a:t>
            </a:r>
          </a:p>
          <a:p>
            <a:pPr>
              <a:lnSpc>
                <a:spcPct val="90000"/>
              </a:lnSpc>
            </a:pPr>
            <a:r>
              <a:rPr lang="en-US" altLang="en-SE" dirty="0"/>
              <a:t>Today: decompose process from threads of control</a:t>
            </a:r>
            <a:endParaRPr lang="en-US" altLang="en-SE" sz="2000" dirty="0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:a16="http://schemas.microsoft.com/office/drawing/2014/main" id="{4BC72052-0018-7AC8-D02A-A4EA5F9428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SE"/>
              <a:t>Concurrency</a:t>
            </a:r>
          </a:p>
        </p:txBody>
      </p:sp>
      <p:sp>
        <p:nvSpPr>
          <p:cNvPr id="130051" name="Rectangle 3">
            <a:extLst>
              <a:ext uri="{FF2B5EF4-FFF2-40B4-BE49-F238E27FC236}">
                <a16:creationId xmlns:a16="http://schemas.microsoft.com/office/drawing/2014/main" id="{62771CE8-0222-84AD-F7F1-938F64225E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SE" dirty="0"/>
              <a:t>Imagine a web server that handles multiple requests concurrently</a:t>
            </a:r>
          </a:p>
          <a:p>
            <a:pPr lvl="1">
              <a:lnSpc>
                <a:spcPct val="90000"/>
              </a:lnSpc>
            </a:pPr>
            <a:r>
              <a:rPr lang="en-US" altLang="en-SE" sz="2000" dirty="0">
                <a:solidFill>
                  <a:schemeClr val="accent2"/>
                </a:solidFill>
              </a:rPr>
              <a:t>While waiting for the credit card server to approve a purchase for one client, it could be retrieving the data requested by another client from disk, and assembling the response for a third client from cached information</a:t>
            </a:r>
          </a:p>
          <a:p>
            <a:pPr>
              <a:lnSpc>
                <a:spcPct val="90000"/>
              </a:lnSpc>
            </a:pPr>
            <a:r>
              <a:rPr lang="en-US" altLang="en-SE" dirty="0"/>
              <a:t>Imagine a web client (browser), which might like to initiate multiple requests concurrently</a:t>
            </a:r>
          </a:p>
          <a:p>
            <a:pPr>
              <a:lnSpc>
                <a:spcPct val="90000"/>
              </a:lnSpc>
            </a:pPr>
            <a:r>
              <a:rPr lang="en-US" altLang="en-SE" dirty="0"/>
              <a:t>Imagine a parallel program running on a multiprocessor, which might like to employ “physical concurrency”</a:t>
            </a:r>
          </a:p>
          <a:p>
            <a:pPr lvl="1">
              <a:lnSpc>
                <a:spcPct val="90000"/>
              </a:lnSpc>
            </a:pPr>
            <a:r>
              <a:rPr lang="en-US" altLang="en-SE" sz="2000" dirty="0">
                <a:solidFill>
                  <a:schemeClr val="accent2"/>
                </a:solidFill>
              </a:rPr>
              <a:t>For example, multiplying a large matrix – split the output matrix into k regions and compute the entries in each region concurrently using k processors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C28CB2AA-FD23-1751-B1A1-77F6908800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SE"/>
              <a:t>What’s needed?</a:t>
            </a:r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CE953AE3-5CAF-12B2-BE9C-EDE56E3377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2800" y="743674"/>
            <a:ext cx="10566400" cy="5105400"/>
          </a:xfrm>
        </p:spPr>
        <p:txBody>
          <a:bodyPr/>
          <a:lstStyle/>
          <a:p>
            <a:r>
              <a:rPr lang="en-US" altLang="en-SE" dirty="0"/>
              <a:t>In each of these examples of concurrency (web server, web client, parallel program):</a:t>
            </a:r>
          </a:p>
          <a:p>
            <a:pPr lvl="1"/>
            <a:r>
              <a:rPr lang="en-US" altLang="en-SE" dirty="0"/>
              <a:t>Everybody wants to run the same code</a:t>
            </a:r>
          </a:p>
          <a:p>
            <a:pPr lvl="1"/>
            <a:r>
              <a:rPr lang="en-US" altLang="en-SE" dirty="0"/>
              <a:t>Everybody wants to access the same data</a:t>
            </a:r>
          </a:p>
          <a:p>
            <a:pPr lvl="1"/>
            <a:r>
              <a:rPr lang="en-US" altLang="en-SE" dirty="0"/>
              <a:t>Everybody has the same privileges</a:t>
            </a:r>
          </a:p>
          <a:p>
            <a:pPr lvl="1"/>
            <a:r>
              <a:rPr lang="en-US" altLang="en-SE" dirty="0"/>
              <a:t>Everybody uses the same resources (open files, network connections, etc.)</a:t>
            </a:r>
          </a:p>
          <a:p>
            <a:r>
              <a:rPr lang="en-US" altLang="en-SE" dirty="0"/>
              <a:t>But you’d like to have multiple hardware execution states:</a:t>
            </a:r>
          </a:p>
          <a:p>
            <a:pPr lvl="1"/>
            <a:r>
              <a:rPr lang="en-US" altLang="en-SE" dirty="0"/>
              <a:t>an execution stack and stack pointer (SP)</a:t>
            </a:r>
          </a:p>
          <a:p>
            <a:pPr lvl="2"/>
            <a:r>
              <a:rPr lang="en-US" altLang="en-SE" dirty="0"/>
              <a:t>traces state of procedure calls made</a:t>
            </a:r>
          </a:p>
          <a:p>
            <a:pPr lvl="1"/>
            <a:r>
              <a:rPr lang="en-US" altLang="en-SE" dirty="0"/>
              <a:t>program counter (PC), indicating the next instruction</a:t>
            </a:r>
          </a:p>
          <a:p>
            <a:pPr lvl="1"/>
            <a:r>
              <a:rPr lang="en-US" altLang="en-SE" dirty="0"/>
              <a:t>a set of general-purpose processor registers and their values</a:t>
            </a:r>
          </a:p>
          <a:p>
            <a:r>
              <a:rPr lang="en-US" altLang="en-SE" dirty="0"/>
              <a:t>Creating multiple processes is inefficient</a:t>
            </a:r>
          </a:p>
          <a:p>
            <a:r>
              <a:rPr lang="en-US" altLang="en-SE" dirty="0"/>
              <a:t>Key idea: separate the concept of a process (address space, etc.) from that of a minimal “thread of control” (execution state:  PC, etc.)</a:t>
            </a:r>
          </a:p>
          <a:p>
            <a:r>
              <a:rPr lang="en-US" altLang="en-SE" dirty="0"/>
              <a:t>This execution state is usually called a </a:t>
            </a:r>
            <a:r>
              <a:rPr lang="en-US" altLang="en-SE" dirty="0">
                <a:solidFill>
                  <a:srgbClr val="FF0000"/>
                </a:solidFill>
              </a:rPr>
              <a:t>thread</a:t>
            </a:r>
            <a:r>
              <a:rPr lang="en-US" altLang="en-SE" dirty="0"/>
              <a:t>, or sometimes, a </a:t>
            </a:r>
            <a:r>
              <a:rPr lang="en-US" altLang="en-SE" dirty="0">
                <a:solidFill>
                  <a:srgbClr val="FF0000"/>
                </a:solidFill>
              </a:rPr>
              <a:t>lightweight process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7CBF717E-60F8-9B00-CE36-4613C24BC4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SE" dirty="0"/>
              <a:t>Processes and Threads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9E7DAD4A-8734-4A4E-D151-86FEA2BF79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2825" y="843987"/>
            <a:ext cx="10486663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SE" dirty="0"/>
              <a:t>Modern OSes support two entities:</a:t>
            </a:r>
          </a:p>
          <a:p>
            <a:pPr lvl="1">
              <a:lnSpc>
                <a:spcPct val="90000"/>
              </a:lnSpc>
            </a:pPr>
            <a:r>
              <a:rPr lang="en-US" altLang="en-SE" dirty="0"/>
              <a:t>the </a:t>
            </a:r>
            <a:r>
              <a:rPr lang="en-US" altLang="en-SE" dirty="0">
                <a:solidFill>
                  <a:srgbClr val="FF0000"/>
                </a:solidFill>
              </a:rPr>
              <a:t>process</a:t>
            </a:r>
            <a:r>
              <a:rPr lang="en-US" altLang="en-SE" dirty="0"/>
              <a:t>, which defines the address space and general process attributes (such as open files, etc.)</a:t>
            </a:r>
          </a:p>
          <a:p>
            <a:pPr lvl="1">
              <a:lnSpc>
                <a:spcPct val="90000"/>
              </a:lnSpc>
            </a:pPr>
            <a:r>
              <a:rPr lang="en-US" altLang="en-SE" dirty="0"/>
              <a:t>the </a:t>
            </a:r>
            <a:r>
              <a:rPr lang="en-US" altLang="en-SE" dirty="0">
                <a:solidFill>
                  <a:srgbClr val="FF0000"/>
                </a:solidFill>
              </a:rPr>
              <a:t>thread</a:t>
            </a:r>
            <a:r>
              <a:rPr lang="en-US" altLang="en-SE" dirty="0"/>
              <a:t>, which defines a sequential execution stream within a process</a:t>
            </a:r>
          </a:p>
          <a:p>
            <a:pPr>
              <a:lnSpc>
                <a:spcPct val="90000"/>
              </a:lnSpc>
            </a:pPr>
            <a:r>
              <a:rPr lang="en-US" altLang="en-SE" dirty="0"/>
              <a:t>A thread is bound to a single process / address space</a:t>
            </a:r>
          </a:p>
          <a:p>
            <a:pPr lvl="1">
              <a:lnSpc>
                <a:spcPct val="90000"/>
              </a:lnSpc>
            </a:pPr>
            <a:r>
              <a:rPr lang="en-US" altLang="en-SE" dirty="0"/>
              <a:t>address spaces, however, can have multiple threads executing within them</a:t>
            </a:r>
          </a:p>
          <a:p>
            <a:pPr lvl="1">
              <a:lnSpc>
                <a:spcPct val="90000"/>
              </a:lnSpc>
            </a:pPr>
            <a:r>
              <a:rPr lang="en-US" altLang="en-SE" dirty="0"/>
              <a:t>sharing data between threads is cheap: all see the same address space</a:t>
            </a:r>
          </a:p>
          <a:p>
            <a:pPr lvl="1">
              <a:lnSpc>
                <a:spcPct val="90000"/>
              </a:lnSpc>
            </a:pPr>
            <a:r>
              <a:rPr lang="en-US" altLang="en-SE" dirty="0"/>
              <a:t>creating threads is cheap too!</a:t>
            </a:r>
          </a:p>
          <a:p>
            <a:pPr>
              <a:lnSpc>
                <a:spcPct val="90000"/>
              </a:lnSpc>
            </a:pPr>
            <a:r>
              <a:rPr lang="en-US" altLang="en-SE" dirty="0"/>
              <a:t>Threads become the unit of scheduling</a:t>
            </a:r>
          </a:p>
          <a:p>
            <a:pPr lvl="1">
              <a:lnSpc>
                <a:spcPct val="90000"/>
              </a:lnSpc>
            </a:pPr>
            <a:r>
              <a:rPr lang="en-US" altLang="en-SE" dirty="0"/>
              <a:t>processes / address spaces are just </a:t>
            </a:r>
            <a:r>
              <a:rPr lang="en-US" altLang="en-SE" dirty="0">
                <a:solidFill>
                  <a:srgbClr val="FF0000"/>
                </a:solidFill>
              </a:rPr>
              <a:t>containers</a:t>
            </a:r>
            <a:r>
              <a:rPr lang="en-US" altLang="en-SE" dirty="0"/>
              <a:t> in which threads execute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A5CBE637-6CA3-01B4-19CE-52F0AC8ADB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SE"/>
              <a:t>The design space</a:t>
            </a:r>
          </a:p>
        </p:txBody>
      </p:sp>
      <p:sp>
        <p:nvSpPr>
          <p:cNvPr id="112644" name="Rectangle 4">
            <a:extLst>
              <a:ext uri="{FF2B5EF4-FFF2-40B4-BE49-F238E27FC236}">
                <a16:creationId xmlns:a16="http://schemas.microsoft.com/office/drawing/2014/main" id="{937DE03F-CED5-8A22-7988-FFEC4AD56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9450" y="2392363"/>
            <a:ext cx="609600" cy="6096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SE"/>
          </a:p>
        </p:txBody>
      </p:sp>
      <p:sp>
        <p:nvSpPr>
          <p:cNvPr id="112645" name="Rectangle 5">
            <a:extLst>
              <a:ext uri="{FF2B5EF4-FFF2-40B4-BE49-F238E27FC236}">
                <a16:creationId xmlns:a16="http://schemas.microsoft.com/office/drawing/2014/main" id="{97954C3A-37D8-EBDF-E2E1-7E440A124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016250"/>
            <a:ext cx="1111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SE"/>
              <a:t>address space</a:t>
            </a:r>
          </a:p>
        </p:txBody>
      </p:sp>
      <p:sp>
        <p:nvSpPr>
          <p:cNvPr id="112646" name="Freeform 6">
            <a:extLst>
              <a:ext uri="{FF2B5EF4-FFF2-40B4-BE49-F238E27FC236}">
                <a16:creationId xmlns:a16="http://schemas.microsoft.com/office/drawing/2014/main" id="{4A27386B-4A2F-00C7-A423-70B06A4C0D89}"/>
              </a:ext>
            </a:extLst>
          </p:cNvPr>
          <p:cNvSpPr>
            <a:spLocks/>
          </p:cNvSpPr>
          <p:nvPr/>
        </p:nvSpPr>
        <p:spPr bwMode="auto">
          <a:xfrm>
            <a:off x="2178051" y="4038600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112647" name="Rectangle 7">
            <a:extLst>
              <a:ext uri="{FF2B5EF4-FFF2-40B4-BE49-F238E27FC236}">
                <a16:creationId xmlns:a16="http://schemas.microsoft.com/office/drawing/2014/main" id="{135D9EBC-BDAE-7EDB-AF43-63D386FB7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3250" y="4419601"/>
            <a:ext cx="9316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/>
              <a:t>thread</a:t>
            </a:r>
          </a:p>
        </p:txBody>
      </p:sp>
      <p:sp>
        <p:nvSpPr>
          <p:cNvPr id="112648" name="Rectangle 8">
            <a:extLst>
              <a:ext uri="{FF2B5EF4-FFF2-40B4-BE49-F238E27FC236}">
                <a16:creationId xmlns:a16="http://schemas.microsoft.com/office/drawing/2014/main" id="{283C487F-9178-C906-2FEB-BFCD4EE81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1600200"/>
            <a:ext cx="609600" cy="6096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SE"/>
          </a:p>
        </p:txBody>
      </p:sp>
      <p:sp>
        <p:nvSpPr>
          <p:cNvPr id="112649" name="Freeform 9">
            <a:extLst>
              <a:ext uri="{FF2B5EF4-FFF2-40B4-BE49-F238E27FC236}">
                <a16:creationId xmlns:a16="http://schemas.microsoft.com/office/drawing/2014/main" id="{0AC1622E-33AA-7A9C-6298-BE628F7C3A69}"/>
              </a:ext>
            </a:extLst>
          </p:cNvPr>
          <p:cNvSpPr>
            <a:spLocks/>
          </p:cNvSpPr>
          <p:nvPr/>
        </p:nvSpPr>
        <p:spPr bwMode="auto">
          <a:xfrm>
            <a:off x="5029201" y="1752600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112650" name="Rectangle 10">
            <a:extLst>
              <a:ext uri="{FF2B5EF4-FFF2-40B4-BE49-F238E27FC236}">
                <a16:creationId xmlns:a16="http://schemas.microsoft.com/office/drawing/2014/main" id="{CB5E1E30-E4A5-ED5B-0790-31AA62779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1524000"/>
            <a:ext cx="609600" cy="6096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SE"/>
          </a:p>
        </p:txBody>
      </p:sp>
      <p:sp>
        <p:nvSpPr>
          <p:cNvPr id="112651" name="Freeform 11">
            <a:extLst>
              <a:ext uri="{FF2B5EF4-FFF2-40B4-BE49-F238E27FC236}">
                <a16:creationId xmlns:a16="http://schemas.microsoft.com/office/drawing/2014/main" id="{02781C8D-C786-BF58-5C18-F63BB9589D69}"/>
              </a:ext>
            </a:extLst>
          </p:cNvPr>
          <p:cNvSpPr>
            <a:spLocks/>
          </p:cNvSpPr>
          <p:nvPr/>
        </p:nvSpPr>
        <p:spPr bwMode="auto">
          <a:xfrm>
            <a:off x="7543801" y="1676400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112652" name="Rectangle 12">
            <a:extLst>
              <a:ext uri="{FF2B5EF4-FFF2-40B4-BE49-F238E27FC236}">
                <a16:creationId xmlns:a16="http://schemas.microsoft.com/office/drawing/2014/main" id="{0FCDF9BA-DB26-E77F-7ADD-A460B7F81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286000"/>
            <a:ext cx="609600" cy="6096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SE"/>
          </a:p>
        </p:txBody>
      </p:sp>
      <p:sp>
        <p:nvSpPr>
          <p:cNvPr id="112653" name="Freeform 13">
            <a:extLst>
              <a:ext uri="{FF2B5EF4-FFF2-40B4-BE49-F238E27FC236}">
                <a16:creationId xmlns:a16="http://schemas.microsoft.com/office/drawing/2014/main" id="{FDAA28BB-A1DB-23BA-06FB-AB259CF6A972}"/>
              </a:ext>
            </a:extLst>
          </p:cNvPr>
          <p:cNvSpPr>
            <a:spLocks/>
          </p:cNvSpPr>
          <p:nvPr/>
        </p:nvSpPr>
        <p:spPr bwMode="auto">
          <a:xfrm>
            <a:off x="7543801" y="2438400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112654" name="Rectangle 14">
            <a:extLst>
              <a:ext uri="{FF2B5EF4-FFF2-40B4-BE49-F238E27FC236}">
                <a16:creationId xmlns:a16="http://schemas.microsoft.com/office/drawing/2014/main" id="{A3736D9F-9CB5-C02A-56EF-768F2B113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1524000"/>
            <a:ext cx="609600" cy="6096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SE"/>
          </a:p>
        </p:txBody>
      </p:sp>
      <p:sp>
        <p:nvSpPr>
          <p:cNvPr id="112655" name="Freeform 15">
            <a:extLst>
              <a:ext uri="{FF2B5EF4-FFF2-40B4-BE49-F238E27FC236}">
                <a16:creationId xmlns:a16="http://schemas.microsoft.com/office/drawing/2014/main" id="{2372A4D1-9651-F269-FE1F-DC3163D3F3F7}"/>
              </a:ext>
            </a:extLst>
          </p:cNvPr>
          <p:cNvSpPr>
            <a:spLocks/>
          </p:cNvSpPr>
          <p:nvPr/>
        </p:nvSpPr>
        <p:spPr bwMode="auto">
          <a:xfrm>
            <a:off x="8305801" y="1676400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112656" name="Rectangle 16">
            <a:extLst>
              <a:ext uri="{FF2B5EF4-FFF2-40B4-BE49-F238E27FC236}">
                <a16:creationId xmlns:a16="http://schemas.microsoft.com/office/drawing/2014/main" id="{D469554F-878D-64D0-E2D4-CE8C66D46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2286000"/>
            <a:ext cx="609600" cy="6096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SE"/>
          </a:p>
        </p:txBody>
      </p:sp>
      <p:sp>
        <p:nvSpPr>
          <p:cNvPr id="112657" name="Freeform 17">
            <a:extLst>
              <a:ext uri="{FF2B5EF4-FFF2-40B4-BE49-F238E27FC236}">
                <a16:creationId xmlns:a16="http://schemas.microsoft.com/office/drawing/2014/main" id="{B64AF599-2F3A-AFC6-E2F9-ECA92C80AA9F}"/>
              </a:ext>
            </a:extLst>
          </p:cNvPr>
          <p:cNvSpPr>
            <a:spLocks/>
          </p:cNvSpPr>
          <p:nvPr/>
        </p:nvSpPr>
        <p:spPr bwMode="auto">
          <a:xfrm>
            <a:off x="8305801" y="2438400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112658" name="Rectangle 18">
            <a:extLst>
              <a:ext uri="{FF2B5EF4-FFF2-40B4-BE49-F238E27FC236}">
                <a16:creationId xmlns:a16="http://schemas.microsoft.com/office/drawing/2014/main" id="{E2CB8D9B-599F-C71C-59EF-5EE24CB11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038600"/>
            <a:ext cx="1219200" cy="1219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SE"/>
          </a:p>
        </p:txBody>
      </p:sp>
      <p:sp>
        <p:nvSpPr>
          <p:cNvPr id="112659" name="Freeform 19">
            <a:extLst>
              <a:ext uri="{FF2B5EF4-FFF2-40B4-BE49-F238E27FC236}">
                <a16:creationId xmlns:a16="http://schemas.microsoft.com/office/drawing/2014/main" id="{BD95BF53-94B1-64C4-5F0E-BD7943E80DD0}"/>
              </a:ext>
            </a:extLst>
          </p:cNvPr>
          <p:cNvSpPr>
            <a:spLocks/>
          </p:cNvSpPr>
          <p:nvPr/>
        </p:nvSpPr>
        <p:spPr bwMode="auto">
          <a:xfrm>
            <a:off x="4800601" y="4191000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112660" name="Freeform 20">
            <a:extLst>
              <a:ext uri="{FF2B5EF4-FFF2-40B4-BE49-F238E27FC236}">
                <a16:creationId xmlns:a16="http://schemas.microsoft.com/office/drawing/2014/main" id="{0851C792-900C-08D5-1084-95A570D45848}"/>
              </a:ext>
            </a:extLst>
          </p:cNvPr>
          <p:cNvSpPr>
            <a:spLocks/>
          </p:cNvSpPr>
          <p:nvPr/>
        </p:nvSpPr>
        <p:spPr bwMode="auto">
          <a:xfrm>
            <a:off x="5305426" y="4191000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112661" name="Freeform 21">
            <a:extLst>
              <a:ext uri="{FF2B5EF4-FFF2-40B4-BE49-F238E27FC236}">
                <a16:creationId xmlns:a16="http://schemas.microsoft.com/office/drawing/2014/main" id="{F7E90876-5363-0166-924B-D9A76695EF56}"/>
              </a:ext>
            </a:extLst>
          </p:cNvPr>
          <p:cNvSpPr>
            <a:spLocks/>
          </p:cNvSpPr>
          <p:nvPr/>
        </p:nvSpPr>
        <p:spPr bwMode="auto">
          <a:xfrm>
            <a:off x="4800601" y="4724400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112662" name="Freeform 22">
            <a:extLst>
              <a:ext uri="{FF2B5EF4-FFF2-40B4-BE49-F238E27FC236}">
                <a16:creationId xmlns:a16="http://schemas.microsoft.com/office/drawing/2014/main" id="{51645E21-8E60-7FC8-D84A-8E2AB95F48C0}"/>
              </a:ext>
            </a:extLst>
          </p:cNvPr>
          <p:cNvSpPr>
            <a:spLocks/>
          </p:cNvSpPr>
          <p:nvPr/>
        </p:nvSpPr>
        <p:spPr bwMode="auto">
          <a:xfrm>
            <a:off x="5305426" y="4724400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112663" name="Rectangle 23">
            <a:extLst>
              <a:ext uri="{FF2B5EF4-FFF2-40B4-BE49-F238E27FC236}">
                <a16:creationId xmlns:a16="http://schemas.microsoft.com/office/drawing/2014/main" id="{188006B6-69F7-7F08-A1A1-8D56E13B3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038600"/>
            <a:ext cx="685800" cy="1219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SE"/>
          </a:p>
        </p:txBody>
      </p:sp>
      <p:sp>
        <p:nvSpPr>
          <p:cNvPr id="112664" name="Rectangle 24">
            <a:extLst>
              <a:ext uri="{FF2B5EF4-FFF2-40B4-BE49-F238E27FC236}">
                <a16:creationId xmlns:a16="http://schemas.microsoft.com/office/drawing/2014/main" id="{7234F6A2-F62A-48F3-A48D-1E77D6AC5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4038600"/>
            <a:ext cx="914400" cy="6096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SE"/>
          </a:p>
        </p:txBody>
      </p:sp>
      <p:sp>
        <p:nvSpPr>
          <p:cNvPr id="112665" name="Rectangle 25">
            <a:extLst>
              <a:ext uri="{FF2B5EF4-FFF2-40B4-BE49-F238E27FC236}">
                <a16:creationId xmlns:a16="http://schemas.microsoft.com/office/drawing/2014/main" id="{1531AD57-AF6A-25DD-72B5-A10EAF446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4800600"/>
            <a:ext cx="457200" cy="457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SE"/>
          </a:p>
        </p:txBody>
      </p:sp>
      <p:sp>
        <p:nvSpPr>
          <p:cNvPr id="112666" name="Freeform 26">
            <a:extLst>
              <a:ext uri="{FF2B5EF4-FFF2-40B4-BE49-F238E27FC236}">
                <a16:creationId xmlns:a16="http://schemas.microsoft.com/office/drawing/2014/main" id="{A153B6A3-080E-06CE-650C-8EF3DAD3961C}"/>
              </a:ext>
            </a:extLst>
          </p:cNvPr>
          <p:cNvSpPr>
            <a:spLocks/>
          </p:cNvSpPr>
          <p:nvPr/>
        </p:nvSpPr>
        <p:spPr bwMode="auto">
          <a:xfrm>
            <a:off x="7391401" y="4191000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112667" name="Freeform 27">
            <a:extLst>
              <a:ext uri="{FF2B5EF4-FFF2-40B4-BE49-F238E27FC236}">
                <a16:creationId xmlns:a16="http://schemas.microsoft.com/office/drawing/2014/main" id="{39FD1ECD-6922-9F79-3DA4-AA4ED3E67B87}"/>
              </a:ext>
            </a:extLst>
          </p:cNvPr>
          <p:cNvSpPr>
            <a:spLocks/>
          </p:cNvSpPr>
          <p:nvPr/>
        </p:nvSpPr>
        <p:spPr bwMode="auto">
          <a:xfrm>
            <a:off x="7239001" y="4691064"/>
            <a:ext cx="180975" cy="338137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112668" name="Freeform 28">
            <a:extLst>
              <a:ext uri="{FF2B5EF4-FFF2-40B4-BE49-F238E27FC236}">
                <a16:creationId xmlns:a16="http://schemas.microsoft.com/office/drawing/2014/main" id="{316C79B0-7DF4-9C41-D7BC-0E7FC8F59DF8}"/>
              </a:ext>
            </a:extLst>
          </p:cNvPr>
          <p:cNvSpPr>
            <a:spLocks/>
          </p:cNvSpPr>
          <p:nvPr/>
        </p:nvSpPr>
        <p:spPr bwMode="auto">
          <a:xfrm>
            <a:off x="7591426" y="4691064"/>
            <a:ext cx="180975" cy="338137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112669" name="Freeform 29">
            <a:extLst>
              <a:ext uri="{FF2B5EF4-FFF2-40B4-BE49-F238E27FC236}">
                <a16:creationId xmlns:a16="http://schemas.microsoft.com/office/drawing/2014/main" id="{BF934FF5-8FE8-A3A0-6F1B-3ACF0204AF6E}"/>
              </a:ext>
            </a:extLst>
          </p:cNvPr>
          <p:cNvSpPr>
            <a:spLocks/>
          </p:cNvSpPr>
          <p:nvPr/>
        </p:nvSpPr>
        <p:spPr bwMode="auto">
          <a:xfrm>
            <a:off x="8277226" y="4157664"/>
            <a:ext cx="180975" cy="338137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112670" name="Freeform 30">
            <a:extLst>
              <a:ext uri="{FF2B5EF4-FFF2-40B4-BE49-F238E27FC236}">
                <a16:creationId xmlns:a16="http://schemas.microsoft.com/office/drawing/2014/main" id="{4E6CBEF6-7C5A-475D-2216-0252EB44CDB9}"/>
              </a:ext>
            </a:extLst>
          </p:cNvPr>
          <p:cNvSpPr>
            <a:spLocks/>
          </p:cNvSpPr>
          <p:nvPr/>
        </p:nvSpPr>
        <p:spPr bwMode="auto">
          <a:xfrm>
            <a:off x="8658226" y="4157664"/>
            <a:ext cx="180975" cy="338137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112671" name="Freeform 31">
            <a:extLst>
              <a:ext uri="{FF2B5EF4-FFF2-40B4-BE49-F238E27FC236}">
                <a16:creationId xmlns:a16="http://schemas.microsoft.com/office/drawing/2014/main" id="{AE5D96DC-0474-BA2A-47ED-4F79146805F6}"/>
              </a:ext>
            </a:extLst>
          </p:cNvPr>
          <p:cNvSpPr>
            <a:spLocks/>
          </p:cNvSpPr>
          <p:nvPr/>
        </p:nvSpPr>
        <p:spPr bwMode="auto">
          <a:xfrm>
            <a:off x="8353426" y="4843464"/>
            <a:ext cx="180975" cy="338137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112672" name="Line 32">
            <a:extLst>
              <a:ext uri="{FF2B5EF4-FFF2-40B4-BE49-F238E27FC236}">
                <a16:creationId xmlns:a16="http://schemas.microsoft.com/office/drawing/2014/main" id="{2F7BAADF-61DE-D3A1-3816-2CB4D935A73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1600200"/>
            <a:ext cx="0" cy="457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112673" name="Line 33">
            <a:extLst>
              <a:ext uri="{FF2B5EF4-FFF2-40B4-BE49-F238E27FC236}">
                <a16:creationId xmlns:a16="http://schemas.microsoft.com/office/drawing/2014/main" id="{988E82F4-94EF-81E9-40EB-4F19F0972A57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3810000"/>
            <a:ext cx="556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112674" name="Rectangle 34">
            <a:extLst>
              <a:ext uri="{FF2B5EF4-FFF2-40B4-BE49-F238E27FC236}">
                <a16:creationId xmlns:a16="http://schemas.microsoft.com/office/drawing/2014/main" id="{8C073B4E-7C71-4169-2682-7EF5A0766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3400" y="3048001"/>
            <a:ext cx="23503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>
                <a:solidFill>
                  <a:srgbClr val="FF0000"/>
                </a:solidFill>
              </a:rPr>
              <a:t>one thread/process</a:t>
            </a:r>
          </a:p>
        </p:txBody>
      </p:sp>
      <p:sp>
        <p:nvSpPr>
          <p:cNvPr id="112675" name="Rectangle 35">
            <a:extLst>
              <a:ext uri="{FF2B5EF4-FFF2-40B4-BE49-F238E27FC236}">
                <a16:creationId xmlns:a16="http://schemas.microsoft.com/office/drawing/2014/main" id="{327741E8-70F0-177D-9CE8-59113891F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367088"/>
            <a:ext cx="19111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>
                <a:solidFill>
                  <a:schemeClr val="accent2"/>
                </a:solidFill>
              </a:rPr>
              <a:t>many processes</a:t>
            </a:r>
          </a:p>
        </p:txBody>
      </p:sp>
      <p:sp>
        <p:nvSpPr>
          <p:cNvPr id="112676" name="Rectangle 36">
            <a:extLst>
              <a:ext uri="{FF2B5EF4-FFF2-40B4-BE49-F238E27FC236}">
                <a16:creationId xmlns:a16="http://schemas.microsoft.com/office/drawing/2014/main" id="{06A88F47-C521-6A4B-8F51-FA9241E64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8150" y="5410201"/>
            <a:ext cx="26468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>
                <a:solidFill>
                  <a:srgbClr val="FF0000"/>
                </a:solidFill>
              </a:rPr>
              <a:t>many threads/process</a:t>
            </a:r>
          </a:p>
        </p:txBody>
      </p:sp>
      <p:sp>
        <p:nvSpPr>
          <p:cNvPr id="112677" name="Rectangle 37">
            <a:extLst>
              <a:ext uri="{FF2B5EF4-FFF2-40B4-BE49-F238E27FC236}">
                <a16:creationId xmlns:a16="http://schemas.microsoft.com/office/drawing/2014/main" id="{E6599870-1A7E-D578-21D1-CBA6AC877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1200" y="5729288"/>
            <a:ext cx="19111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>
                <a:solidFill>
                  <a:schemeClr val="accent2"/>
                </a:solidFill>
              </a:rPr>
              <a:t>many processes</a:t>
            </a:r>
          </a:p>
        </p:txBody>
      </p:sp>
      <p:sp>
        <p:nvSpPr>
          <p:cNvPr id="112678" name="Rectangle 38">
            <a:extLst>
              <a:ext uri="{FF2B5EF4-FFF2-40B4-BE49-F238E27FC236}">
                <a16:creationId xmlns:a16="http://schemas.microsoft.com/office/drawing/2014/main" id="{9A664312-EC0F-E653-E740-4EADD13A2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4650" y="2971801"/>
            <a:ext cx="23503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>
                <a:solidFill>
                  <a:srgbClr val="FF0000"/>
                </a:solidFill>
              </a:rPr>
              <a:t>one thread/process</a:t>
            </a:r>
          </a:p>
        </p:txBody>
      </p:sp>
      <p:sp>
        <p:nvSpPr>
          <p:cNvPr id="112679" name="Rectangle 39">
            <a:extLst>
              <a:ext uri="{FF2B5EF4-FFF2-40B4-BE49-F238E27FC236}">
                <a16:creationId xmlns:a16="http://schemas.microsoft.com/office/drawing/2014/main" id="{7C9D71B7-EF57-8BDC-F30B-9EA008C7A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1200" y="3290888"/>
            <a:ext cx="14847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>
                <a:solidFill>
                  <a:schemeClr val="accent2"/>
                </a:solidFill>
              </a:rPr>
              <a:t>one process</a:t>
            </a:r>
          </a:p>
        </p:txBody>
      </p:sp>
      <p:sp>
        <p:nvSpPr>
          <p:cNvPr id="112680" name="Rectangle 40">
            <a:extLst>
              <a:ext uri="{FF2B5EF4-FFF2-40B4-BE49-F238E27FC236}">
                <a16:creationId xmlns:a16="http://schemas.microsoft.com/office/drawing/2014/main" id="{FB41BE41-5241-AFB0-8A67-3F0C0D9CC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410201"/>
            <a:ext cx="26468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>
                <a:solidFill>
                  <a:srgbClr val="FF0000"/>
                </a:solidFill>
              </a:rPr>
              <a:t>many threads/process</a:t>
            </a:r>
          </a:p>
        </p:txBody>
      </p:sp>
      <p:sp>
        <p:nvSpPr>
          <p:cNvPr id="112681" name="Rectangle 41">
            <a:extLst>
              <a:ext uri="{FF2B5EF4-FFF2-40B4-BE49-F238E27FC236}">
                <a16:creationId xmlns:a16="http://schemas.microsoft.com/office/drawing/2014/main" id="{F3713A66-8315-F9E0-8015-010B60F6C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1200" y="5729288"/>
            <a:ext cx="14847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>
                <a:solidFill>
                  <a:schemeClr val="accent2"/>
                </a:solidFill>
              </a:rPr>
              <a:t>one process</a:t>
            </a:r>
          </a:p>
        </p:txBody>
      </p:sp>
      <p:sp>
        <p:nvSpPr>
          <p:cNvPr id="112682" name="Rectangle 42">
            <a:extLst>
              <a:ext uri="{FF2B5EF4-FFF2-40B4-BE49-F238E27FC236}">
                <a16:creationId xmlns:a16="http://schemas.microsoft.com/office/drawing/2014/main" id="{C7D2142F-E885-FAAB-6186-89337F016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362201"/>
            <a:ext cx="11785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 i="1"/>
              <a:t>MS/DOS</a:t>
            </a:r>
          </a:p>
        </p:txBody>
      </p:sp>
      <p:sp>
        <p:nvSpPr>
          <p:cNvPr id="112683" name="Rectangle 43">
            <a:extLst>
              <a:ext uri="{FF2B5EF4-FFF2-40B4-BE49-F238E27FC236}">
                <a16:creationId xmlns:a16="http://schemas.microsoft.com/office/drawing/2014/main" id="{01D1C7E0-1978-CAE3-E052-3BFD3F565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9950" y="4586288"/>
            <a:ext cx="70724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 i="1"/>
              <a:t>Java</a:t>
            </a:r>
          </a:p>
        </p:txBody>
      </p:sp>
      <p:sp>
        <p:nvSpPr>
          <p:cNvPr id="112684" name="Rectangle 44">
            <a:extLst>
              <a:ext uri="{FF2B5EF4-FFF2-40B4-BE49-F238E27FC236}">
                <a16:creationId xmlns:a16="http://schemas.microsoft.com/office/drawing/2014/main" id="{3C54998E-E485-73D5-0130-659D670D8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800" y="2057400"/>
            <a:ext cx="107753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 i="1"/>
              <a:t>older</a:t>
            </a:r>
          </a:p>
          <a:p>
            <a:r>
              <a:rPr lang="en-US" altLang="en-SE" i="1"/>
              <a:t>UNIXes</a:t>
            </a:r>
          </a:p>
        </p:txBody>
      </p:sp>
      <p:sp>
        <p:nvSpPr>
          <p:cNvPr id="112685" name="Rectangle 45">
            <a:extLst>
              <a:ext uri="{FF2B5EF4-FFF2-40B4-BE49-F238E27FC236}">
                <a16:creationId xmlns:a16="http://schemas.microsoft.com/office/drawing/2014/main" id="{DD3A91C1-19A2-AD47-2336-A6FB34FF6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4750" y="4648201"/>
            <a:ext cx="17208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SE" i="1"/>
              <a:t>Mach, WINDOWS,</a:t>
            </a:r>
          </a:p>
          <a:p>
            <a:r>
              <a:rPr lang="en-US" altLang="en-SE" i="1"/>
              <a:t>Linux, …</a:t>
            </a:r>
          </a:p>
        </p:txBody>
      </p:sp>
      <p:sp>
        <p:nvSpPr>
          <p:cNvPr id="112686" name="Rectangle 46">
            <a:extLst>
              <a:ext uri="{FF2B5EF4-FFF2-40B4-BE49-F238E27FC236}">
                <a16:creationId xmlns:a16="http://schemas.microsoft.com/office/drawing/2014/main" id="{58B4B31E-F3F7-24FB-2AC4-2CB830248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209800"/>
            <a:ext cx="1066800" cy="2819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112687" name="Text Box 47">
            <a:extLst>
              <a:ext uri="{FF2B5EF4-FFF2-40B4-BE49-F238E27FC236}">
                <a16:creationId xmlns:a16="http://schemas.microsoft.com/office/drawing/2014/main" id="{A3E62E91-30AE-6B8C-0A89-715DDA8A9A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2950" y="1789113"/>
            <a:ext cx="5838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/>
              <a:t>Key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94EE4F-7897-DF99-A99C-FFA9A958D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Process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A1B987-911C-9C1A-3A3A-93E98F8C3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Program is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b="1" i="1" dirty="0">
                <a:solidFill>
                  <a:srgbClr val="0070C0"/>
                </a:solidFill>
              </a:rPr>
              <a:t>static</a:t>
            </a:r>
            <a:r>
              <a:rPr lang="en-US" altLang="en-US" dirty="0"/>
              <a:t> entity stored on disk (</a:t>
            </a:r>
            <a:r>
              <a:rPr lang="en-US" altLang="en-US" b="1" dirty="0">
                <a:solidFill>
                  <a:srgbClr val="3366FF"/>
                </a:solidFill>
              </a:rPr>
              <a:t>executable file</a:t>
            </a:r>
            <a:r>
              <a:rPr lang="en-US" altLang="en-US" dirty="0"/>
              <a:t>), process is </a:t>
            </a:r>
            <a:r>
              <a:rPr lang="en-US" altLang="en-US" b="1" i="1" dirty="0">
                <a:solidFill>
                  <a:srgbClr val="0070C0"/>
                </a:solidFill>
              </a:rPr>
              <a:t>active</a:t>
            </a:r>
            <a:r>
              <a:rPr lang="en-US" altLang="en-US" b="1" i="1" dirty="0"/>
              <a:t> </a:t>
            </a:r>
          </a:p>
          <a:p>
            <a:pPr lvl="1"/>
            <a:r>
              <a:rPr lang="en-US" altLang="en-US" dirty="0"/>
              <a:t>Program becomes process when executable file loaded into memory</a:t>
            </a:r>
          </a:p>
          <a:p>
            <a:pPr lvl="1"/>
            <a:r>
              <a:rPr lang="en-GB" altLang="en-US" dirty="0"/>
              <a:t>Process is an abstraction of CPU</a:t>
            </a:r>
            <a:endParaRPr lang="en-US" altLang="en-US" dirty="0"/>
          </a:p>
          <a:p>
            <a:r>
              <a:rPr lang="en-US" altLang="en-US" dirty="0"/>
              <a:t>Execution of program started via Gra</a:t>
            </a:r>
            <a:r>
              <a:rPr lang="en-US" altLang="zh-CN" dirty="0"/>
              <a:t>phic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Interface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en-US" dirty="0"/>
              <a:t>GUI</a:t>
            </a:r>
            <a:r>
              <a:rPr lang="en-US" altLang="zh-CN" dirty="0"/>
              <a:t>)</a:t>
            </a:r>
            <a:r>
              <a:rPr lang="en-US" altLang="en-US" dirty="0"/>
              <a:t> mouse clicks, command line entry of its name, </a:t>
            </a:r>
            <a:r>
              <a:rPr lang="en-US" altLang="en-US" dirty="0" err="1"/>
              <a:t>etc</a:t>
            </a:r>
            <a:endParaRPr lang="en-US" altLang="en-US" dirty="0"/>
          </a:p>
          <a:p>
            <a:r>
              <a:rPr lang="en-GB" dirty="0"/>
              <a:t>A physical CPU is shared by many processes</a:t>
            </a:r>
          </a:p>
          <a:p>
            <a:pPr lvl="1"/>
            <a:r>
              <a:rPr lang="en-GB" dirty="0"/>
              <a:t>Time sharing: run one process for a little while, then run another one, and so forth.</a:t>
            </a:r>
          </a:p>
          <a:p>
            <a:pPr lvl="1"/>
            <a:r>
              <a:rPr lang="en-GB" dirty="0"/>
              <a:t>Processes believe they are using CPU alone</a:t>
            </a:r>
          </a:p>
          <a:p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265D60-85DA-9C2C-A26F-1FB2B84C777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469250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6F4CEF1F-54DD-47C9-4C7F-F6F572CCF4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SE"/>
              <a:t>(old) Process address space</a:t>
            </a:r>
          </a:p>
        </p:txBody>
      </p:sp>
      <p:sp>
        <p:nvSpPr>
          <p:cNvPr id="110596" name="Rectangle 4">
            <a:extLst>
              <a:ext uri="{FF2B5EF4-FFF2-40B4-BE49-F238E27FC236}">
                <a16:creationId xmlns:a16="http://schemas.microsoft.com/office/drawing/2014/main" id="{CC483F9D-9EA2-78F4-A651-F69FDA08B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5181601"/>
            <a:ext cx="15905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SE">
                <a:solidFill>
                  <a:srgbClr val="FF0000"/>
                </a:solidFill>
              </a:rPr>
              <a:t>0x00000000</a:t>
            </a:r>
          </a:p>
        </p:txBody>
      </p:sp>
      <p:sp>
        <p:nvSpPr>
          <p:cNvPr id="110597" name="Rectangle 5">
            <a:extLst>
              <a:ext uri="{FF2B5EF4-FFF2-40B4-BE49-F238E27FC236}">
                <a16:creationId xmlns:a16="http://schemas.microsoft.com/office/drawing/2014/main" id="{0E6EB7DB-5BA6-A04F-E7F0-77908DB37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6700" y="1600201"/>
            <a:ext cx="15776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SE">
                <a:solidFill>
                  <a:srgbClr val="FF0000"/>
                </a:solidFill>
              </a:rPr>
              <a:t>0xFFFFFFFF</a:t>
            </a:r>
          </a:p>
        </p:txBody>
      </p:sp>
      <p:sp>
        <p:nvSpPr>
          <p:cNvPr id="110598" name="Rectangle 6">
            <a:extLst>
              <a:ext uri="{FF2B5EF4-FFF2-40B4-BE49-F238E27FC236}">
                <a16:creationId xmlns:a16="http://schemas.microsoft.com/office/drawing/2014/main" id="{570A2241-E7C7-19EF-CC61-68AE7A413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276601"/>
            <a:ext cx="17620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SE">
                <a:solidFill>
                  <a:srgbClr val="FF0000"/>
                </a:solidFill>
              </a:rPr>
              <a:t>address space</a:t>
            </a:r>
          </a:p>
        </p:txBody>
      </p:sp>
      <p:sp>
        <p:nvSpPr>
          <p:cNvPr id="110599" name="Line 7">
            <a:extLst>
              <a:ext uri="{FF2B5EF4-FFF2-40B4-BE49-F238E27FC236}">
                <a16:creationId xmlns:a16="http://schemas.microsoft.com/office/drawing/2014/main" id="{95B903F5-3DC8-8F0E-0EB5-846897C23B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43300" y="2057400"/>
            <a:ext cx="0" cy="1219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SE"/>
          </a:p>
        </p:txBody>
      </p:sp>
      <p:sp>
        <p:nvSpPr>
          <p:cNvPr id="110600" name="Line 8">
            <a:extLst>
              <a:ext uri="{FF2B5EF4-FFF2-40B4-BE49-F238E27FC236}">
                <a16:creationId xmlns:a16="http://schemas.microsoft.com/office/drawing/2014/main" id="{0ECD8E46-0367-DF51-559F-22716C5B91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43300" y="3810000"/>
            <a:ext cx="0" cy="1295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SE"/>
          </a:p>
        </p:txBody>
      </p:sp>
      <p:sp>
        <p:nvSpPr>
          <p:cNvPr id="110601" name="Rectangle 9">
            <a:extLst>
              <a:ext uri="{FF2B5EF4-FFF2-40B4-BE49-F238E27FC236}">
                <a16:creationId xmlns:a16="http://schemas.microsoft.com/office/drawing/2014/main" id="{D8B1BABC-75D4-4D44-4809-A734D1547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8550" y="4724400"/>
            <a:ext cx="2743200" cy="762000"/>
          </a:xfrm>
          <a:prstGeom prst="rect">
            <a:avLst/>
          </a:prstGeom>
          <a:solidFill>
            <a:srgbClr val="EBEB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SE"/>
              <a:t>code</a:t>
            </a:r>
          </a:p>
          <a:p>
            <a:r>
              <a:rPr lang="en-US" altLang="en-SE"/>
              <a:t>(text segment)</a:t>
            </a:r>
          </a:p>
        </p:txBody>
      </p:sp>
      <p:sp>
        <p:nvSpPr>
          <p:cNvPr id="110602" name="Rectangle 10">
            <a:extLst>
              <a:ext uri="{FF2B5EF4-FFF2-40B4-BE49-F238E27FC236}">
                <a16:creationId xmlns:a16="http://schemas.microsoft.com/office/drawing/2014/main" id="{7204F5E9-3017-1DC7-94FC-776EB8CAD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8550" y="3962400"/>
            <a:ext cx="2743200" cy="762000"/>
          </a:xfrm>
          <a:prstGeom prst="rect">
            <a:avLst/>
          </a:prstGeom>
          <a:solidFill>
            <a:srgbClr val="FFE0D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SE"/>
              <a:t>static data</a:t>
            </a:r>
          </a:p>
          <a:p>
            <a:r>
              <a:rPr lang="en-US" altLang="en-SE"/>
              <a:t>(data segment)</a:t>
            </a:r>
          </a:p>
        </p:txBody>
      </p:sp>
      <p:sp>
        <p:nvSpPr>
          <p:cNvPr id="110603" name="Rectangle 11">
            <a:extLst>
              <a:ext uri="{FF2B5EF4-FFF2-40B4-BE49-F238E27FC236}">
                <a16:creationId xmlns:a16="http://schemas.microsoft.com/office/drawing/2014/main" id="{DA800E2A-0480-AF12-B932-418E5A0A1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8550" y="3200400"/>
            <a:ext cx="2743200" cy="7620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SE"/>
              <a:t>heap</a:t>
            </a:r>
          </a:p>
          <a:p>
            <a:r>
              <a:rPr lang="en-US" altLang="en-SE"/>
              <a:t>(dynamic allocated mem)</a:t>
            </a:r>
          </a:p>
        </p:txBody>
      </p:sp>
      <p:sp>
        <p:nvSpPr>
          <p:cNvPr id="110604" name="Rectangle 12">
            <a:extLst>
              <a:ext uri="{FF2B5EF4-FFF2-40B4-BE49-F238E27FC236}">
                <a16:creationId xmlns:a16="http://schemas.microsoft.com/office/drawing/2014/main" id="{74E22BA4-F8BB-A9D0-4F3E-156429C11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8550" y="2438400"/>
            <a:ext cx="2743200" cy="76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 altLang="en-SE"/>
          </a:p>
        </p:txBody>
      </p:sp>
      <p:sp>
        <p:nvSpPr>
          <p:cNvPr id="110605" name="Rectangle 13">
            <a:extLst>
              <a:ext uri="{FF2B5EF4-FFF2-40B4-BE49-F238E27FC236}">
                <a16:creationId xmlns:a16="http://schemas.microsoft.com/office/drawing/2014/main" id="{36BE962D-1F9E-8D8E-335E-23DB041B9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8550" y="1676400"/>
            <a:ext cx="2743200" cy="7620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SE"/>
              <a:t>stack</a:t>
            </a:r>
          </a:p>
          <a:p>
            <a:r>
              <a:rPr lang="en-US" altLang="en-SE"/>
              <a:t>(dynamic allocated mem)</a:t>
            </a:r>
          </a:p>
        </p:txBody>
      </p:sp>
      <p:sp>
        <p:nvSpPr>
          <p:cNvPr id="110606" name="Line 14">
            <a:extLst>
              <a:ext uri="{FF2B5EF4-FFF2-40B4-BE49-F238E27FC236}">
                <a16:creationId xmlns:a16="http://schemas.microsoft.com/office/drawing/2014/main" id="{0C36DAE3-D6F2-33B4-02B3-F3376452EF7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0150" y="2438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110607" name="Line 15">
            <a:extLst>
              <a:ext uri="{FF2B5EF4-FFF2-40B4-BE49-F238E27FC236}">
                <a16:creationId xmlns:a16="http://schemas.microsoft.com/office/drawing/2014/main" id="{B8E06487-9DC3-4E4D-404B-944C05706AC5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0150" y="2971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110608" name="Line 16">
            <a:extLst>
              <a:ext uri="{FF2B5EF4-FFF2-40B4-BE49-F238E27FC236}">
                <a16:creationId xmlns:a16="http://schemas.microsoft.com/office/drawing/2014/main" id="{44BAC007-91CE-7810-8E68-727AEE6103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04150" y="24384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110609" name="Line 17">
            <a:extLst>
              <a:ext uri="{FF2B5EF4-FFF2-40B4-BE49-F238E27FC236}">
                <a16:creationId xmlns:a16="http://schemas.microsoft.com/office/drawing/2014/main" id="{C22755B5-9283-992B-289E-2C6AAE285F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04150" y="50292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110610" name="Rectangle 18">
            <a:extLst>
              <a:ext uri="{FF2B5EF4-FFF2-40B4-BE49-F238E27FC236}">
                <a16:creationId xmlns:a16="http://schemas.microsoft.com/office/drawing/2014/main" id="{9F5630FB-53F7-5624-429A-DAD52119C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5150" y="4891088"/>
            <a:ext cx="25699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 dirty="0"/>
              <a:t>PC (Program Counter)</a:t>
            </a:r>
          </a:p>
        </p:txBody>
      </p:sp>
      <p:sp>
        <p:nvSpPr>
          <p:cNvPr id="110611" name="Rectangle 19">
            <a:extLst>
              <a:ext uri="{FF2B5EF4-FFF2-40B4-BE49-F238E27FC236}">
                <a16:creationId xmlns:a16="http://schemas.microsoft.com/office/drawing/2014/main" id="{119F813A-3F5D-AA05-F547-9DE05CABC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5150" y="2286001"/>
            <a:ext cx="22573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 dirty="0"/>
              <a:t>SP (Stack Pointer)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CF6FFC6E-0ED7-255C-1261-708696AC4F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8229600" cy="685800"/>
          </a:xfrm>
        </p:spPr>
        <p:txBody>
          <a:bodyPr/>
          <a:lstStyle/>
          <a:p>
            <a:r>
              <a:rPr lang="en-US" altLang="en-SE"/>
              <a:t>(new) Process address space with threads</a:t>
            </a:r>
          </a:p>
        </p:txBody>
      </p:sp>
      <p:sp>
        <p:nvSpPr>
          <p:cNvPr id="111620" name="Rectangle 4">
            <a:extLst>
              <a:ext uri="{FF2B5EF4-FFF2-40B4-BE49-F238E27FC236}">
                <a16:creationId xmlns:a16="http://schemas.microsoft.com/office/drawing/2014/main" id="{830C5012-DFB8-4581-05FB-677F4C065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0" y="5181601"/>
            <a:ext cx="15905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SE">
                <a:solidFill>
                  <a:srgbClr val="FF0000"/>
                </a:solidFill>
              </a:rPr>
              <a:t>0x00000000</a:t>
            </a:r>
          </a:p>
        </p:txBody>
      </p:sp>
      <p:sp>
        <p:nvSpPr>
          <p:cNvPr id="111621" name="Rectangle 5">
            <a:extLst>
              <a:ext uri="{FF2B5EF4-FFF2-40B4-BE49-F238E27FC236}">
                <a16:creationId xmlns:a16="http://schemas.microsoft.com/office/drawing/2014/main" id="{2FDCBA78-BF56-C341-E2E1-F55AE9DE7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5700" y="1600201"/>
            <a:ext cx="15776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SE">
                <a:solidFill>
                  <a:srgbClr val="FF0000"/>
                </a:solidFill>
              </a:rPr>
              <a:t>0xFFFFFFFF</a:t>
            </a:r>
          </a:p>
        </p:txBody>
      </p:sp>
      <p:sp>
        <p:nvSpPr>
          <p:cNvPr id="111622" name="Rectangle 6">
            <a:extLst>
              <a:ext uri="{FF2B5EF4-FFF2-40B4-BE49-F238E27FC236}">
                <a16:creationId xmlns:a16="http://schemas.microsoft.com/office/drawing/2014/main" id="{4658519A-84AB-8788-A0FE-24517F2ED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276601"/>
            <a:ext cx="17620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SE">
                <a:solidFill>
                  <a:srgbClr val="FF0000"/>
                </a:solidFill>
              </a:rPr>
              <a:t>address space</a:t>
            </a:r>
          </a:p>
        </p:txBody>
      </p:sp>
      <p:sp>
        <p:nvSpPr>
          <p:cNvPr id="111623" name="Line 7">
            <a:extLst>
              <a:ext uri="{FF2B5EF4-FFF2-40B4-BE49-F238E27FC236}">
                <a16:creationId xmlns:a16="http://schemas.microsoft.com/office/drawing/2014/main" id="{43138FBE-9A3F-89BC-CAA8-FB3E1DC7AC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62300" y="2057400"/>
            <a:ext cx="0" cy="1219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SE"/>
          </a:p>
        </p:txBody>
      </p:sp>
      <p:sp>
        <p:nvSpPr>
          <p:cNvPr id="111624" name="Line 8">
            <a:extLst>
              <a:ext uri="{FF2B5EF4-FFF2-40B4-BE49-F238E27FC236}">
                <a16:creationId xmlns:a16="http://schemas.microsoft.com/office/drawing/2014/main" id="{08D01ACE-BB0B-89C2-4514-AAEC7A9668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62300" y="3810000"/>
            <a:ext cx="0" cy="1295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SE"/>
          </a:p>
        </p:txBody>
      </p:sp>
      <p:sp>
        <p:nvSpPr>
          <p:cNvPr id="111625" name="Rectangle 9">
            <a:extLst>
              <a:ext uri="{FF2B5EF4-FFF2-40B4-BE49-F238E27FC236}">
                <a16:creationId xmlns:a16="http://schemas.microsoft.com/office/drawing/2014/main" id="{27BDA423-4789-45DB-EFB6-857248F76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257800"/>
            <a:ext cx="2743200" cy="990600"/>
          </a:xfrm>
          <a:prstGeom prst="rect">
            <a:avLst/>
          </a:prstGeom>
          <a:solidFill>
            <a:srgbClr val="EBEB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SE"/>
              <a:t>code</a:t>
            </a:r>
          </a:p>
          <a:p>
            <a:r>
              <a:rPr lang="en-US" altLang="en-SE"/>
              <a:t>(text segment)</a:t>
            </a:r>
          </a:p>
        </p:txBody>
      </p:sp>
      <p:sp>
        <p:nvSpPr>
          <p:cNvPr id="111626" name="Rectangle 10">
            <a:extLst>
              <a:ext uri="{FF2B5EF4-FFF2-40B4-BE49-F238E27FC236}">
                <a16:creationId xmlns:a16="http://schemas.microsoft.com/office/drawing/2014/main" id="{CE4F21A0-CC15-849B-582D-7F8CA358E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495800"/>
            <a:ext cx="2743200" cy="762000"/>
          </a:xfrm>
          <a:prstGeom prst="rect">
            <a:avLst/>
          </a:prstGeom>
          <a:solidFill>
            <a:srgbClr val="FFE0D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SE"/>
              <a:t>static data</a:t>
            </a:r>
          </a:p>
          <a:p>
            <a:r>
              <a:rPr lang="en-US" altLang="en-SE"/>
              <a:t>(data segment)</a:t>
            </a:r>
          </a:p>
        </p:txBody>
      </p:sp>
      <p:sp>
        <p:nvSpPr>
          <p:cNvPr id="111627" name="Rectangle 11">
            <a:extLst>
              <a:ext uri="{FF2B5EF4-FFF2-40B4-BE49-F238E27FC236}">
                <a16:creationId xmlns:a16="http://schemas.microsoft.com/office/drawing/2014/main" id="{9AC7EAF8-347C-DCC0-A777-43122CE06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733800"/>
            <a:ext cx="2743200" cy="7620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SE"/>
              <a:t>heap</a:t>
            </a:r>
          </a:p>
          <a:p>
            <a:r>
              <a:rPr lang="en-US" altLang="en-SE"/>
              <a:t>(dynamic allocated mem)</a:t>
            </a:r>
          </a:p>
        </p:txBody>
      </p:sp>
      <p:sp>
        <p:nvSpPr>
          <p:cNvPr id="111628" name="Rectangle 12">
            <a:extLst>
              <a:ext uri="{FF2B5EF4-FFF2-40B4-BE49-F238E27FC236}">
                <a16:creationId xmlns:a16="http://schemas.microsoft.com/office/drawing/2014/main" id="{E0A8B15E-1899-4F58-7FC4-FA1ECAA92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971800"/>
            <a:ext cx="2743200" cy="76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 altLang="en-SE"/>
          </a:p>
        </p:txBody>
      </p:sp>
      <p:sp>
        <p:nvSpPr>
          <p:cNvPr id="111629" name="Rectangle 13">
            <a:extLst>
              <a:ext uri="{FF2B5EF4-FFF2-40B4-BE49-F238E27FC236}">
                <a16:creationId xmlns:a16="http://schemas.microsoft.com/office/drawing/2014/main" id="{421F1274-F1D6-B28D-60BA-69FED7091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1143000"/>
            <a:ext cx="2743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SE"/>
              <a:t>thread 1 stack</a:t>
            </a:r>
          </a:p>
        </p:txBody>
      </p:sp>
      <p:sp>
        <p:nvSpPr>
          <p:cNvPr id="111630" name="Line 14">
            <a:extLst>
              <a:ext uri="{FF2B5EF4-FFF2-40B4-BE49-F238E27FC236}">
                <a16:creationId xmlns:a16="http://schemas.microsoft.com/office/drawing/2014/main" id="{BEDB1F8D-1BB1-0056-D9F5-1449E781ABEC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971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111631" name="Line 15">
            <a:extLst>
              <a:ext uri="{FF2B5EF4-FFF2-40B4-BE49-F238E27FC236}">
                <a16:creationId xmlns:a16="http://schemas.microsoft.com/office/drawing/2014/main" id="{E45B2A0D-2D55-6E7E-37A8-9ACB867187D0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35052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111632" name="Line 16">
            <a:extLst>
              <a:ext uri="{FF2B5EF4-FFF2-40B4-BE49-F238E27FC236}">
                <a16:creationId xmlns:a16="http://schemas.microsoft.com/office/drawing/2014/main" id="{38CF04BE-3075-4E87-7B21-AFBECE06C5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29600" y="22860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111633" name="Line 17">
            <a:extLst>
              <a:ext uri="{FF2B5EF4-FFF2-40B4-BE49-F238E27FC236}">
                <a16:creationId xmlns:a16="http://schemas.microsoft.com/office/drawing/2014/main" id="{630529B3-EEE6-E332-A504-6559FD95C4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29600" y="5424488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111634" name="Rectangle 18">
            <a:extLst>
              <a:ext uri="{FF2B5EF4-FFF2-40B4-BE49-F238E27FC236}">
                <a16:creationId xmlns:a16="http://schemas.microsoft.com/office/drawing/2014/main" id="{BBBC28B4-C091-67EC-812C-AADEFF70F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5272088"/>
            <a:ext cx="10214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/>
              <a:t>PC (T2)</a:t>
            </a:r>
          </a:p>
        </p:txBody>
      </p:sp>
      <p:sp>
        <p:nvSpPr>
          <p:cNvPr id="111635" name="Rectangle 19">
            <a:extLst>
              <a:ext uri="{FF2B5EF4-FFF2-40B4-BE49-F238E27FC236}">
                <a16:creationId xmlns:a16="http://schemas.microsoft.com/office/drawing/2014/main" id="{9387F680-10D3-7209-EAA5-FFFE521F6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2133601"/>
            <a:ext cx="10390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/>
              <a:t>SP (T2)</a:t>
            </a:r>
          </a:p>
        </p:txBody>
      </p:sp>
      <p:sp>
        <p:nvSpPr>
          <p:cNvPr id="111636" name="Rectangle 20">
            <a:extLst>
              <a:ext uri="{FF2B5EF4-FFF2-40B4-BE49-F238E27FC236}">
                <a16:creationId xmlns:a16="http://schemas.microsoft.com/office/drawing/2014/main" id="{644D5DA0-38A6-5755-D8F8-0FE88810A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1447800"/>
            <a:ext cx="2743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 altLang="en-SE"/>
          </a:p>
        </p:txBody>
      </p:sp>
      <p:sp>
        <p:nvSpPr>
          <p:cNvPr id="111637" name="Rectangle 21">
            <a:extLst>
              <a:ext uri="{FF2B5EF4-FFF2-40B4-BE49-F238E27FC236}">
                <a16:creationId xmlns:a16="http://schemas.microsoft.com/office/drawing/2014/main" id="{696DC8F5-A184-36C7-8E58-86C00953B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1752600"/>
            <a:ext cx="2743200" cy="5334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SE"/>
              <a:t>thread 2 stack</a:t>
            </a:r>
          </a:p>
        </p:txBody>
      </p:sp>
      <p:sp>
        <p:nvSpPr>
          <p:cNvPr id="111638" name="Rectangle 22">
            <a:extLst>
              <a:ext uri="{FF2B5EF4-FFF2-40B4-BE49-F238E27FC236}">
                <a16:creationId xmlns:a16="http://schemas.microsoft.com/office/drawing/2014/main" id="{F6C0F4D0-9BE2-35F4-66C9-280A96DFA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286000"/>
            <a:ext cx="2743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 altLang="en-SE"/>
          </a:p>
        </p:txBody>
      </p:sp>
      <p:sp>
        <p:nvSpPr>
          <p:cNvPr id="111639" name="Rectangle 23">
            <a:extLst>
              <a:ext uri="{FF2B5EF4-FFF2-40B4-BE49-F238E27FC236}">
                <a16:creationId xmlns:a16="http://schemas.microsoft.com/office/drawing/2014/main" id="{24D4EC26-8884-361A-8526-1758300F2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590800"/>
            <a:ext cx="2743200" cy="3810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SE"/>
              <a:t>thread 3 stack</a:t>
            </a:r>
          </a:p>
        </p:txBody>
      </p:sp>
      <p:sp>
        <p:nvSpPr>
          <p:cNvPr id="111641" name="Line 25">
            <a:extLst>
              <a:ext uri="{FF2B5EF4-FFF2-40B4-BE49-F238E27FC236}">
                <a16:creationId xmlns:a16="http://schemas.microsoft.com/office/drawing/2014/main" id="{D65F3815-22E6-2D66-77F9-6C50575F0318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2860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111642" name="Line 26">
            <a:extLst>
              <a:ext uri="{FF2B5EF4-FFF2-40B4-BE49-F238E27FC236}">
                <a16:creationId xmlns:a16="http://schemas.microsoft.com/office/drawing/2014/main" id="{6B1FBB1F-EA6C-F2E8-DF98-E3E309B69AA7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1447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111643" name="Line 27">
            <a:extLst>
              <a:ext uri="{FF2B5EF4-FFF2-40B4-BE49-F238E27FC236}">
                <a16:creationId xmlns:a16="http://schemas.microsoft.com/office/drawing/2014/main" id="{81C358BB-05D4-7662-5C74-74AD140E50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29600" y="14478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111644" name="Rectangle 28">
            <a:extLst>
              <a:ext uri="{FF2B5EF4-FFF2-40B4-BE49-F238E27FC236}">
                <a16:creationId xmlns:a16="http://schemas.microsoft.com/office/drawing/2014/main" id="{003FC2C0-CAE9-4FE5-BE43-BB335E47D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1295401"/>
            <a:ext cx="10390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/>
              <a:t>SP (T1)</a:t>
            </a:r>
          </a:p>
        </p:txBody>
      </p:sp>
      <p:sp>
        <p:nvSpPr>
          <p:cNvPr id="111645" name="Line 29">
            <a:extLst>
              <a:ext uri="{FF2B5EF4-FFF2-40B4-BE49-F238E27FC236}">
                <a16:creationId xmlns:a16="http://schemas.microsoft.com/office/drawing/2014/main" id="{81103477-491B-869B-B4B8-3F3844B408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29600" y="2986088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111646" name="Rectangle 30">
            <a:extLst>
              <a:ext uri="{FF2B5EF4-FFF2-40B4-BE49-F238E27FC236}">
                <a16:creationId xmlns:a16="http://schemas.microsoft.com/office/drawing/2014/main" id="{696416A9-9791-3B06-9B7B-680F3256F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2833688"/>
            <a:ext cx="10390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/>
              <a:t>SP (T3)</a:t>
            </a:r>
          </a:p>
        </p:txBody>
      </p:sp>
      <p:sp>
        <p:nvSpPr>
          <p:cNvPr id="111647" name="Line 31">
            <a:extLst>
              <a:ext uri="{FF2B5EF4-FFF2-40B4-BE49-F238E27FC236}">
                <a16:creationId xmlns:a16="http://schemas.microsoft.com/office/drawing/2014/main" id="{13E9BC8F-606D-9F0A-DD99-7E98DC9F34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29600" y="5729288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111648" name="Rectangle 32">
            <a:extLst>
              <a:ext uri="{FF2B5EF4-FFF2-40B4-BE49-F238E27FC236}">
                <a16:creationId xmlns:a16="http://schemas.microsoft.com/office/drawing/2014/main" id="{53C093C8-2218-B2A4-84A5-DA2D67203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4150" y="5576888"/>
            <a:ext cx="10214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/>
              <a:t>PC (T1)</a:t>
            </a:r>
          </a:p>
        </p:txBody>
      </p:sp>
      <p:sp>
        <p:nvSpPr>
          <p:cNvPr id="111649" name="Line 33">
            <a:extLst>
              <a:ext uri="{FF2B5EF4-FFF2-40B4-BE49-F238E27FC236}">
                <a16:creationId xmlns:a16="http://schemas.microsoft.com/office/drawing/2014/main" id="{DB672ADE-38D0-26DC-98FD-70A690106F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29600" y="6034088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111650" name="Rectangle 34">
            <a:extLst>
              <a:ext uri="{FF2B5EF4-FFF2-40B4-BE49-F238E27FC236}">
                <a16:creationId xmlns:a16="http://schemas.microsoft.com/office/drawing/2014/main" id="{B65F24F1-C150-83B5-B409-EFCDC154D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5881688"/>
            <a:ext cx="10214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/>
              <a:t>PC (T3)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A076A725-DD2B-51BB-EC5B-A766A5B547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SE"/>
              <a:t>Process/thread separation</a:t>
            </a: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656945D8-6114-67FC-D5BA-8CAC410606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SE" dirty="0"/>
              <a:t>Concurrency (multithreading) is useful for:</a:t>
            </a:r>
          </a:p>
          <a:p>
            <a:pPr lvl="1"/>
            <a:r>
              <a:rPr lang="en-US" altLang="en-SE" dirty="0"/>
              <a:t>handling concurrent events (e.g., web servers and clients)</a:t>
            </a:r>
          </a:p>
          <a:p>
            <a:pPr lvl="1"/>
            <a:r>
              <a:rPr lang="en-US" altLang="en-SE" dirty="0"/>
              <a:t>building parallel programs (e.g., matrix multiply, ray tracing)</a:t>
            </a:r>
          </a:p>
          <a:p>
            <a:pPr lvl="1"/>
            <a:r>
              <a:rPr lang="en-US" altLang="en-SE" dirty="0"/>
              <a:t>improving program structure (the Java argument)</a:t>
            </a:r>
          </a:p>
          <a:p>
            <a:r>
              <a:rPr lang="en-US" altLang="en-SE" dirty="0"/>
              <a:t>Multithreading is useful even on a uniprocessor</a:t>
            </a:r>
          </a:p>
          <a:p>
            <a:pPr lvl="1"/>
            <a:r>
              <a:rPr lang="en-US" altLang="en-SE" dirty="0"/>
              <a:t>even though only one thread can run at a time</a:t>
            </a:r>
          </a:p>
          <a:p>
            <a:r>
              <a:rPr lang="en-US" altLang="en-SE" dirty="0"/>
              <a:t>Supporting multithreading – that is, separating the concept of a </a:t>
            </a:r>
            <a:r>
              <a:rPr lang="en-US" altLang="en-SE" dirty="0">
                <a:solidFill>
                  <a:srgbClr val="FF0000"/>
                </a:solidFill>
              </a:rPr>
              <a:t>process</a:t>
            </a:r>
            <a:r>
              <a:rPr lang="en-US" altLang="en-SE" dirty="0"/>
              <a:t> (address space, files, etc.) from that of a minimal </a:t>
            </a:r>
            <a:r>
              <a:rPr lang="en-US" altLang="en-SE" dirty="0">
                <a:solidFill>
                  <a:srgbClr val="FF0000"/>
                </a:solidFill>
              </a:rPr>
              <a:t>thread of control</a:t>
            </a:r>
            <a:r>
              <a:rPr lang="en-US" altLang="en-SE" dirty="0"/>
              <a:t> (execution state), is a big win</a:t>
            </a:r>
          </a:p>
          <a:p>
            <a:pPr lvl="1"/>
            <a:r>
              <a:rPr lang="en-US" altLang="en-SE" dirty="0"/>
              <a:t>creating concurrency does not require creating new processes</a:t>
            </a:r>
          </a:p>
          <a:p>
            <a:pPr lvl="1"/>
            <a:r>
              <a:rPr lang="en-US" altLang="en-SE" dirty="0"/>
              <a:t>“faster / better / cheaper”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B0470507-F41F-7139-3AD7-69B099B5C6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SE"/>
              <a:t>“Where do threads come from?”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839A455C-7C36-1DA5-9382-76AA33DCB3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0800" y="1295400"/>
            <a:ext cx="9550400" cy="5181600"/>
          </a:xfrm>
        </p:spPr>
        <p:txBody>
          <a:bodyPr/>
          <a:lstStyle/>
          <a:p>
            <a:r>
              <a:rPr lang="en-US" altLang="en-SE" dirty="0"/>
              <a:t>The kernel is responsible for creating/managing threads</a:t>
            </a:r>
          </a:p>
          <a:p>
            <a:pPr lvl="1"/>
            <a:r>
              <a:rPr lang="en-US" altLang="en-SE" dirty="0"/>
              <a:t>for example, the kernel call to create a new thread would</a:t>
            </a:r>
          </a:p>
          <a:p>
            <a:pPr lvl="2"/>
            <a:r>
              <a:rPr lang="en-US" altLang="en-SE" dirty="0"/>
              <a:t>allocate an execution stack within the process address space</a:t>
            </a:r>
          </a:p>
          <a:p>
            <a:pPr lvl="2"/>
            <a:r>
              <a:rPr lang="en-US" altLang="en-SE" dirty="0"/>
              <a:t>create and initialize a Thread Control Block</a:t>
            </a:r>
          </a:p>
          <a:p>
            <a:pPr lvl="3"/>
            <a:r>
              <a:rPr lang="en-US" altLang="en-SE" dirty="0"/>
              <a:t>stack pointer, program counter, register values</a:t>
            </a:r>
          </a:p>
          <a:p>
            <a:pPr lvl="2"/>
            <a:r>
              <a:rPr lang="en-US" altLang="en-SE" dirty="0"/>
              <a:t>stick it on the ready queue</a:t>
            </a:r>
          </a:p>
          <a:p>
            <a:pPr lvl="1"/>
            <a:r>
              <a:rPr lang="en-US" altLang="en-SE" dirty="0"/>
              <a:t>we call these </a:t>
            </a:r>
            <a:r>
              <a:rPr lang="en-US" altLang="en-SE" dirty="0">
                <a:solidFill>
                  <a:srgbClr val="FF0000"/>
                </a:solidFill>
              </a:rPr>
              <a:t>kernel threads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Rectangle 3">
            <a:extLst>
              <a:ext uri="{FF2B5EF4-FFF2-40B4-BE49-F238E27FC236}">
                <a16:creationId xmlns:a16="http://schemas.microsoft.com/office/drawing/2014/main" id="{D0DACD93-CF00-BDA0-7D95-30435E7ABB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SE" dirty="0"/>
              <a:t>Threads can also be managed at the user level (that is, entirely from within the process)</a:t>
            </a:r>
          </a:p>
          <a:p>
            <a:pPr lvl="1"/>
            <a:r>
              <a:rPr lang="en-US" altLang="en-SE" dirty="0"/>
              <a:t>a library linked into the program manages the threads</a:t>
            </a:r>
          </a:p>
          <a:p>
            <a:pPr lvl="2"/>
            <a:r>
              <a:rPr lang="en-US" altLang="en-SE" dirty="0"/>
              <a:t>because threads share the same address space, the thread manager doesn’t need to manipulate address spaces (which only the kernel can do)</a:t>
            </a:r>
          </a:p>
          <a:p>
            <a:pPr lvl="2"/>
            <a:r>
              <a:rPr lang="en-US" altLang="en-SE" dirty="0"/>
              <a:t>threads differ (roughly) only in hardware contexts (PC, SP, registers), which can be manipulated by user-level code</a:t>
            </a:r>
          </a:p>
          <a:p>
            <a:pPr lvl="2"/>
            <a:r>
              <a:rPr lang="en-US" altLang="en-SE" dirty="0"/>
              <a:t>the Linux </a:t>
            </a:r>
            <a:r>
              <a:rPr lang="en-US" altLang="en-SE" dirty="0">
                <a:solidFill>
                  <a:srgbClr val="FF0000"/>
                </a:solidFill>
              </a:rPr>
              <a:t>thread package</a:t>
            </a:r>
            <a:r>
              <a:rPr lang="en-US" altLang="en-SE" dirty="0"/>
              <a:t> multiplexes user-level threads on top of kernel thread(s), which it treats as “virtual processors”</a:t>
            </a:r>
          </a:p>
          <a:p>
            <a:pPr lvl="1"/>
            <a:r>
              <a:rPr lang="en-US" altLang="en-SE" dirty="0"/>
              <a:t>we call these </a:t>
            </a:r>
            <a:r>
              <a:rPr lang="en-US" altLang="en-SE" dirty="0">
                <a:solidFill>
                  <a:srgbClr val="FF0000"/>
                </a:solidFill>
              </a:rPr>
              <a:t>user-level threads</a:t>
            </a:r>
            <a:endParaRPr lang="en-US" altLang="en-SE" dirty="0"/>
          </a:p>
        </p:txBody>
      </p:sp>
      <p:sp>
        <p:nvSpPr>
          <p:cNvPr id="136196" name="Rectangle 4">
            <a:extLst>
              <a:ext uri="{FF2B5EF4-FFF2-40B4-BE49-F238E27FC236}">
                <a16:creationId xmlns:a16="http://schemas.microsoft.com/office/drawing/2014/main" id="{6FA71AD3-B37C-E45A-B57C-61547ECFFE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SE"/>
              <a:t>“Where do threads come from?” </a:t>
            </a:r>
            <a:r>
              <a:rPr lang="en-US" altLang="en-SE" sz="2800"/>
              <a:t>(2)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139B66C8-6632-A407-54F5-B26A3926F6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SE"/>
              <a:t>Kernel threads</a:t>
            </a: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6FAAD509-C0EB-D3C7-7729-E2463120B7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41723" y="800100"/>
            <a:ext cx="100121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SE" dirty="0"/>
              <a:t>OS now manages threads </a:t>
            </a:r>
            <a:r>
              <a:rPr lang="en-US" altLang="en-SE" i="1" dirty="0"/>
              <a:t>and</a:t>
            </a:r>
            <a:r>
              <a:rPr lang="en-US" altLang="en-SE" dirty="0"/>
              <a:t> processes</a:t>
            </a:r>
          </a:p>
          <a:p>
            <a:pPr lvl="1">
              <a:lnSpc>
                <a:spcPct val="90000"/>
              </a:lnSpc>
            </a:pPr>
            <a:r>
              <a:rPr lang="en-US" altLang="en-SE" dirty="0"/>
              <a:t>all thread operations are implemented in the kernel</a:t>
            </a:r>
          </a:p>
          <a:p>
            <a:pPr lvl="1">
              <a:lnSpc>
                <a:spcPct val="90000"/>
              </a:lnSpc>
            </a:pPr>
            <a:r>
              <a:rPr lang="en-US" altLang="en-SE" dirty="0"/>
              <a:t>OS schedules all of the threads in a system</a:t>
            </a:r>
          </a:p>
          <a:p>
            <a:pPr lvl="2">
              <a:lnSpc>
                <a:spcPct val="90000"/>
              </a:lnSpc>
            </a:pPr>
            <a:r>
              <a:rPr lang="en-US" altLang="en-SE" dirty="0"/>
              <a:t>if one thread in a process blocks (e.g., on I/O), the OS knows about it, and can run other threads from that process</a:t>
            </a:r>
          </a:p>
          <a:p>
            <a:pPr lvl="2">
              <a:lnSpc>
                <a:spcPct val="90000"/>
              </a:lnSpc>
            </a:pPr>
            <a:r>
              <a:rPr lang="en-US" altLang="en-SE" dirty="0"/>
              <a:t>possible to overlap I/O and computation </a:t>
            </a:r>
            <a:r>
              <a:rPr lang="en-US" altLang="en-SE" dirty="0">
                <a:solidFill>
                  <a:srgbClr val="FF0000"/>
                </a:solidFill>
              </a:rPr>
              <a:t>inside</a:t>
            </a:r>
            <a:r>
              <a:rPr lang="en-US" altLang="en-SE" dirty="0"/>
              <a:t> a process</a:t>
            </a:r>
          </a:p>
          <a:p>
            <a:pPr>
              <a:lnSpc>
                <a:spcPct val="90000"/>
              </a:lnSpc>
            </a:pPr>
            <a:r>
              <a:rPr lang="en-US" altLang="en-SE" dirty="0"/>
              <a:t>Kernel threads are cheaper than processes</a:t>
            </a:r>
          </a:p>
          <a:p>
            <a:pPr lvl="1">
              <a:lnSpc>
                <a:spcPct val="90000"/>
              </a:lnSpc>
            </a:pPr>
            <a:r>
              <a:rPr lang="en-US" altLang="en-SE" dirty="0"/>
              <a:t>less state to allocate and initialize</a:t>
            </a:r>
          </a:p>
          <a:p>
            <a:pPr>
              <a:lnSpc>
                <a:spcPct val="90000"/>
              </a:lnSpc>
            </a:pPr>
            <a:r>
              <a:rPr lang="en-US" altLang="en-SE" dirty="0"/>
              <a:t>But, they’re still expensive for fine-grained use (e.g., orders of magnitude more expensive than a procedure call)</a:t>
            </a:r>
          </a:p>
          <a:p>
            <a:pPr lvl="1">
              <a:lnSpc>
                <a:spcPct val="90000"/>
              </a:lnSpc>
            </a:pPr>
            <a:r>
              <a:rPr lang="en-US" altLang="en-SE" dirty="0"/>
              <a:t>thread operations are all system calls</a:t>
            </a:r>
          </a:p>
          <a:p>
            <a:pPr lvl="2">
              <a:lnSpc>
                <a:spcPct val="90000"/>
              </a:lnSpc>
            </a:pPr>
            <a:r>
              <a:rPr lang="en-US" altLang="en-SE" dirty="0"/>
              <a:t>context switch</a:t>
            </a:r>
          </a:p>
          <a:p>
            <a:pPr lvl="2">
              <a:lnSpc>
                <a:spcPct val="90000"/>
              </a:lnSpc>
            </a:pPr>
            <a:r>
              <a:rPr lang="en-US" altLang="en-SE" dirty="0"/>
              <a:t>argument checks</a:t>
            </a:r>
          </a:p>
          <a:p>
            <a:pPr lvl="1">
              <a:lnSpc>
                <a:spcPct val="90000"/>
              </a:lnSpc>
            </a:pPr>
            <a:r>
              <a:rPr lang="en-US" altLang="en-SE" dirty="0"/>
              <a:t>must maintain kernel state for each thread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4292E58F-71C4-7C6E-BABE-F89D569964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SE"/>
              <a:t>User-level threads</a:t>
            </a:r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E1408920-FF7E-081C-079B-68BED0A798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5893" y="1122744"/>
            <a:ext cx="9873205" cy="5125656"/>
          </a:xfrm>
        </p:spPr>
        <p:txBody>
          <a:bodyPr/>
          <a:lstStyle/>
          <a:p>
            <a:r>
              <a:rPr lang="en-US" altLang="en-SE" dirty="0"/>
              <a:t>To make threads cheap and fast, they may be implemented at the user level</a:t>
            </a:r>
          </a:p>
          <a:p>
            <a:pPr lvl="1"/>
            <a:r>
              <a:rPr lang="en-US" altLang="en-SE" dirty="0"/>
              <a:t>managed entirely by user-level library, e.g., </a:t>
            </a:r>
            <a:r>
              <a:rPr lang="en-US" altLang="en-SE" b="1" dirty="0" err="1">
                <a:latin typeface="Courier New" panose="02070309020205020404" pitchFamily="49" charset="0"/>
              </a:rPr>
              <a:t>libpthreads.a</a:t>
            </a:r>
            <a:endParaRPr lang="en-US" altLang="en-SE" b="1" dirty="0">
              <a:latin typeface="Courier New" panose="02070309020205020404" pitchFamily="49" charset="0"/>
            </a:endParaRPr>
          </a:p>
          <a:p>
            <a:r>
              <a:rPr lang="en-US" altLang="en-SE" dirty="0"/>
              <a:t>User-level threads are small and fast</a:t>
            </a:r>
          </a:p>
          <a:p>
            <a:pPr lvl="1"/>
            <a:r>
              <a:rPr lang="en-US" altLang="en-SE" dirty="0"/>
              <a:t>each thread is represented simply by a PC, registers, a stack, and a small </a:t>
            </a:r>
            <a:r>
              <a:rPr lang="en-US" altLang="en-SE" dirty="0">
                <a:solidFill>
                  <a:srgbClr val="FF0000"/>
                </a:solidFill>
              </a:rPr>
              <a:t>thread control block</a:t>
            </a:r>
            <a:r>
              <a:rPr lang="en-US" altLang="en-SE" dirty="0"/>
              <a:t> (user-space TCB)</a:t>
            </a:r>
          </a:p>
          <a:p>
            <a:pPr lvl="1"/>
            <a:r>
              <a:rPr lang="en-US" altLang="en-SE" dirty="0"/>
              <a:t>creating a thread, switching between threads, and synchronizing threads are done via procedure calls</a:t>
            </a:r>
          </a:p>
          <a:p>
            <a:pPr lvl="2"/>
            <a:r>
              <a:rPr lang="en-US" altLang="en-SE" dirty="0"/>
              <a:t>no kernel involvement is necessary!</a:t>
            </a:r>
          </a:p>
          <a:p>
            <a:pPr lvl="1"/>
            <a:r>
              <a:rPr lang="en-US" altLang="en-SE" dirty="0"/>
              <a:t>user-level thread operations can be 10-100x faster than kernel threads as a result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>
            <a:extLst>
              <a:ext uri="{FF2B5EF4-FFF2-40B4-BE49-F238E27FC236}">
                <a16:creationId xmlns:a16="http://schemas.microsoft.com/office/drawing/2014/main" id="{D6B37E64-E37C-59B4-B04A-81ADFEAB3D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SE"/>
              <a:t>The design space</a:t>
            </a:r>
          </a:p>
        </p:txBody>
      </p:sp>
      <p:sp>
        <p:nvSpPr>
          <p:cNvPr id="199683" name="Rectangle 3">
            <a:extLst>
              <a:ext uri="{FF2B5EF4-FFF2-40B4-BE49-F238E27FC236}">
                <a16:creationId xmlns:a16="http://schemas.microsoft.com/office/drawing/2014/main" id="{175217C1-0581-FB27-32C9-4A64F2BE3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4807" y="2010399"/>
            <a:ext cx="609600" cy="6096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SE"/>
          </a:p>
        </p:txBody>
      </p:sp>
      <p:sp>
        <p:nvSpPr>
          <p:cNvPr id="199684" name="Rectangle 4">
            <a:extLst>
              <a:ext uri="{FF2B5EF4-FFF2-40B4-BE49-F238E27FC236}">
                <a16:creationId xmlns:a16="http://schemas.microsoft.com/office/drawing/2014/main" id="{549F299D-346F-1408-7212-CA04C28AD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7957" y="2634286"/>
            <a:ext cx="1111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SE"/>
              <a:t>address space</a:t>
            </a:r>
          </a:p>
        </p:txBody>
      </p:sp>
      <p:sp>
        <p:nvSpPr>
          <p:cNvPr id="199685" name="Freeform 5">
            <a:extLst>
              <a:ext uri="{FF2B5EF4-FFF2-40B4-BE49-F238E27FC236}">
                <a16:creationId xmlns:a16="http://schemas.microsoft.com/office/drawing/2014/main" id="{B9E898A6-10F5-60B9-4503-AAB79EBD336D}"/>
              </a:ext>
            </a:extLst>
          </p:cNvPr>
          <p:cNvSpPr>
            <a:spLocks/>
          </p:cNvSpPr>
          <p:nvPr/>
        </p:nvSpPr>
        <p:spPr bwMode="auto">
          <a:xfrm>
            <a:off x="1923408" y="3656636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199686" name="Rectangle 6">
            <a:extLst>
              <a:ext uri="{FF2B5EF4-FFF2-40B4-BE49-F238E27FC236}">
                <a16:creationId xmlns:a16="http://schemas.microsoft.com/office/drawing/2014/main" id="{7E49EC62-D6E0-0A69-7F0E-E7C57E87F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8607" y="4037637"/>
            <a:ext cx="9316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/>
              <a:t>thread</a:t>
            </a:r>
          </a:p>
        </p:txBody>
      </p:sp>
      <p:sp>
        <p:nvSpPr>
          <p:cNvPr id="199687" name="Rectangle 7">
            <a:extLst>
              <a:ext uri="{FF2B5EF4-FFF2-40B4-BE49-F238E27FC236}">
                <a16:creationId xmlns:a16="http://schemas.microsoft.com/office/drawing/2014/main" id="{67B49B2F-2916-A6C1-0730-0606B8432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5957" y="1218236"/>
            <a:ext cx="609600" cy="6096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SE"/>
          </a:p>
        </p:txBody>
      </p:sp>
      <p:sp>
        <p:nvSpPr>
          <p:cNvPr id="199688" name="Freeform 8">
            <a:extLst>
              <a:ext uri="{FF2B5EF4-FFF2-40B4-BE49-F238E27FC236}">
                <a16:creationId xmlns:a16="http://schemas.microsoft.com/office/drawing/2014/main" id="{24085FC4-0163-8C08-7791-6C6A92776C43}"/>
              </a:ext>
            </a:extLst>
          </p:cNvPr>
          <p:cNvSpPr>
            <a:spLocks/>
          </p:cNvSpPr>
          <p:nvPr/>
        </p:nvSpPr>
        <p:spPr bwMode="auto">
          <a:xfrm>
            <a:off x="4774558" y="1370636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199689" name="Rectangle 9">
            <a:extLst>
              <a:ext uri="{FF2B5EF4-FFF2-40B4-BE49-F238E27FC236}">
                <a16:creationId xmlns:a16="http://schemas.microsoft.com/office/drawing/2014/main" id="{52C3388D-DCCA-330B-5029-FEB941CE0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0557" y="1142036"/>
            <a:ext cx="609600" cy="6096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SE"/>
          </a:p>
        </p:txBody>
      </p:sp>
      <p:sp>
        <p:nvSpPr>
          <p:cNvPr id="199690" name="Freeform 10">
            <a:extLst>
              <a:ext uri="{FF2B5EF4-FFF2-40B4-BE49-F238E27FC236}">
                <a16:creationId xmlns:a16="http://schemas.microsoft.com/office/drawing/2014/main" id="{3E5F9270-36DF-15FD-7C1A-ADA44E9A34A8}"/>
              </a:ext>
            </a:extLst>
          </p:cNvPr>
          <p:cNvSpPr>
            <a:spLocks/>
          </p:cNvSpPr>
          <p:nvPr/>
        </p:nvSpPr>
        <p:spPr bwMode="auto">
          <a:xfrm>
            <a:off x="7289158" y="1294436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199691" name="Rectangle 11">
            <a:extLst>
              <a:ext uri="{FF2B5EF4-FFF2-40B4-BE49-F238E27FC236}">
                <a16:creationId xmlns:a16="http://schemas.microsoft.com/office/drawing/2014/main" id="{85AF8B53-A43F-4BCA-510C-DCEDBC988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0557" y="1904036"/>
            <a:ext cx="609600" cy="6096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SE"/>
          </a:p>
        </p:txBody>
      </p:sp>
      <p:sp>
        <p:nvSpPr>
          <p:cNvPr id="199692" name="Freeform 12">
            <a:extLst>
              <a:ext uri="{FF2B5EF4-FFF2-40B4-BE49-F238E27FC236}">
                <a16:creationId xmlns:a16="http://schemas.microsoft.com/office/drawing/2014/main" id="{743419F0-C002-9F4B-C5F3-A6FC1A37608E}"/>
              </a:ext>
            </a:extLst>
          </p:cNvPr>
          <p:cNvSpPr>
            <a:spLocks/>
          </p:cNvSpPr>
          <p:nvPr/>
        </p:nvSpPr>
        <p:spPr bwMode="auto">
          <a:xfrm>
            <a:off x="7289158" y="2056436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199693" name="Rectangle 13">
            <a:extLst>
              <a:ext uri="{FF2B5EF4-FFF2-40B4-BE49-F238E27FC236}">
                <a16:creationId xmlns:a16="http://schemas.microsoft.com/office/drawing/2014/main" id="{2812E868-CFDF-A98B-FBF9-563C944D7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2557" y="1142036"/>
            <a:ext cx="609600" cy="6096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SE"/>
          </a:p>
        </p:txBody>
      </p:sp>
      <p:sp>
        <p:nvSpPr>
          <p:cNvPr id="199694" name="Freeform 14">
            <a:extLst>
              <a:ext uri="{FF2B5EF4-FFF2-40B4-BE49-F238E27FC236}">
                <a16:creationId xmlns:a16="http://schemas.microsoft.com/office/drawing/2014/main" id="{3E2AC03A-9CD3-0CA2-F1A3-CA7EE6AD585C}"/>
              </a:ext>
            </a:extLst>
          </p:cNvPr>
          <p:cNvSpPr>
            <a:spLocks/>
          </p:cNvSpPr>
          <p:nvPr/>
        </p:nvSpPr>
        <p:spPr bwMode="auto">
          <a:xfrm>
            <a:off x="8051158" y="1294436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199695" name="Rectangle 15">
            <a:extLst>
              <a:ext uri="{FF2B5EF4-FFF2-40B4-BE49-F238E27FC236}">
                <a16:creationId xmlns:a16="http://schemas.microsoft.com/office/drawing/2014/main" id="{10D2B488-FA62-378B-5F5F-53C91D986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2557" y="1904036"/>
            <a:ext cx="609600" cy="6096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SE"/>
          </a:p>
        </p:txBody>
      </p:sp>
      <p:sp>
        <p:nvSpPr>
          <p:cNvPr id="199696" name="Freeform 16">
            <a:extLst>
              <a:ext uri="{FF2B5EF4-FFF2-40B4-BE49-F238E27FC236}">
                <a16:creationId xmlns:a16="http://schemas.microsoft.com/office/drawing/2014/main" id="{4F4C1CAF-65BD-AD39-F193-67DC85D9A7FF}"/>
              </a:ext>
            </a:extLst>
          </p:cNvPr>
          <p:cNvSpPr>
            <a:spLocks/>
          </p:cNvSpPr>
          <p:nvPr/>
        </p:nvSpPr>
        <p:spPr bwMode="auto">
          <a:xfrm>
            <a:off x="8051158" y="2056436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199697" name="Rectangle 17">
            <a:extLst>
              <a:ext uri="{FF2B5EF4-FFF2-40B4-BE49-F238E27FC236}">
                <a16:creationId xmlns:a16="http://schemas.microsoft.com/office/drawing/2014/main" id="{E02DCCD9-C5C5-9367-1BAB-7C6F5E764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7357" y="3656636"/>
            <a:ext cx="1219200" cy="1219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SE"/>
          </a:p>
        </p:txBody>
      </p:sp>
      <p:sp>
        <p:nvSpPr>
          <p:cNvPr id="199698" name="Freeform 18">
            <a:extLst>
              <a:ext uri="{FF2B5EF4-FFF2-40B4-BE49-F238E27FC236}">
                <a16:creationId xmlns:a16="http://schemas.microsoft.com/office/drawing/2014/main" id="{8C3AA7BC-9A61-BA4C-FDF8-A29E711F24DE}"/>
              </a:ext>
            </a:extLst>
          </p:cNvPr>
          <p:cNvSpPr>
            <a:spLocks/>
          </p:cNvSpPr>
          <p:nvPr/>
        </p:nvSpPr>
        <p:spPr bwMode="auto">
          <a:xfrm>
            <a:off x="4545958" y="3809036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199699" name="Freeform 19">
            <a:extLst>
              <a:ext uri="{FF2B5EF4-FFF2-40B4-BE49-F238E27FC236}">
                <a16:creationId xmlns:a16="http://schemas.microsoft.com/office/drawing/2014/main" id="{9904EB71-DA98-DEAE-3329-2B40A037B0F5}"/>
              </a:ext>
            </a:extLst>
          </p:cNvPr>
          <p:cNvSpPr>
            <a:spLocks/>
          </p:cNvSpPr>
          <p:nvPr/>
        </p:nvSpPr>
        <p:spPr bwMode="auto">
          <a:xfrm>
            <a:off x="5050783" y="3809036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199700" name="Freeform 20">
            <a:extLst>
              <a:ext uri="{FF2B5EF4-FFF2-40B4-BE49-F238E27FC236}">
                <a16:creationId xmlns:a16="http://schemas.microsoft.com/office/drawing/2014/main" id="{1672667D-0BEB-0799-64AC-FF43EAFB4206}"/>
              </a:ext>
            </a:extLst>
          </p:cNvPr>
          <p:cNvSpPr>
            <a:spLocks/>
          </p:cNvSpPr>
          <p:nvPr/>
        </p:nvSpPr>
        <p:spPr bwMode="auto">
          <a:xfrm>
            <a:off x="4545958" y="4342436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199701" name="Freeform 21">
            <a:extLst>
              <a:ext uri="{FF2B5EF4-FFF2-40B4-BE49-F238E27FC236}">
                <a16:creationId xmlns:a16="http://schemas.microsoft.com/office/drawing/2014/main" id="{B6B25451-54A9-6270-C7EB-403585D3A9D7}"/>
              </a:ext>
            </a:extLst>
          </p:cNvPr>
          <p:cNvSpPr>
            <a:spLocks/>
          </p:cNvSpPr>
          <p:nvPr/>
        </p:nvSpPr>
        <p:spPr bwMode="auto">
          <a:xfrm>
            <a:off x="5050783" y="4342436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199702" name="Rectangle 22">
            <a:extLst>
              <a:ext uri="{FF2B5EF4-FFF2-40B4-BE49-F238E27FC236}">
                <a16:creationId xmlns:a16="http://schemas.microsoft.com/office/drawing/2014/main" id="{B3096E10-6E17-B55E-A9E3-8DD9EA242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8157" y="3656636"/>
            <a:ext cx="685800" cy="1219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SE"/>
          </a:p>
        </p:txBody>
      </p:sp>
      <p:sp>
        <p:nvSpPr>
          <p:cNvPr id="199703" name="Rectangle 23">
            <a:extLst>
              <a:ext uri="{FF2B5EF4-FFF2-40B4-BE49-F238E27FC236}">
                <a16:creationId xmlns:a16="http://schemas.microsoft.com/office/drawing/2014/main" id="{B415785B-7FE2-7374-5315-DF41DA4C7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2557" y="3656636"/>
            <a:ext cx="914400" cy="6096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SE"/>
          </a:p>
        </p:txBody>
      </p:sp>
      <p:sp>
        <p:nvSpPr>
          <p:cNvPr id="199704" name="Rectangle 24">
            <a:extLst>
              <a:ext uri="{FF2B5EF4-FFF2-40B4-BE49-F238E27FC236}">
                <a16:creationId xmlns:a16="http://schemas.microsoft.com/office/drawing/2014/main" id="{85AF1E6B-DFDD-BD81-FAC8-353A10897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4957" y="4418636"/>
            <a:ext cx="457200" cy="457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SE"/>
          </a:p>
        </p:txBody>
      </p:sp>
      <p:sp>
        <p:nvSpPr>
          <p:cNvPr id="199705" name="Freeform 25">
            <a:extLst>
              <a:ext uri="{FF2B5EF4-FFF2-40B4-BE49-F238E27FC236}">
                <a16:creationId xmlns:a16="http://schemas.microsoft.com/office/drawing/2014/main" id="{122CD85E-0A96-ED7B-9A76-EE0ED42FD0CB}"/>
              </a:ext>
            </a:extLst>
          </p:cNvPr>
          <p:cNvSpPr>
            <a:spLocks/>
          </p:cNvSpPr>
          <p:nvPr/>
        </p:nvSpPr>
        <p:spPr bwMode="auto">
          <a:xfrm>
            <a:off x="7136758" y="3809036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199706" name="Freeform 26">
            <a:extLst>
              <a:ext uri="{FF2B5EF4-FFF2-40B4-BE49-F238E27FC236}">
                <a16:creationId xmlns:a16="http://schemas.microsoft.com/office/drawing/2014/main" id="{CACDA285-EC0F-CC89-B949-643B72A2108F}"/>
              </a:ext>
            </a:extLst>
          </p:cNvPr>
          <p:cNvSpPr>
            <a:spLocks/>
          </p:cNvSpPr>
          <p:nvPr/>
        </p:nvSpPr>
        <p:spPr bwMode="auto">
          <a:xfrm>
            <a:off x="6984358" y="4309100"/>
            <a:ext cx="180975" cy="338137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199707" name="Freeform 27">
            <a:extLst>
              <a:ext uri="{FF2B5EF4-FFF2-40B4-BE49-F238E27FC236}">
                <a16:creationId xmlns:a16="http://schemas.microsoft.com/office/drawing/2014/main" id="{8D10CE88-6530-B8B8-0CCD-3E5F76365D9A}"/>
              </a:ext>
            </a:extLst>
          </p:cNvPr>
          <p:cNvSpPr>
            <a:spLocks/>
          </p:cNvSpPr>
          <p:nvPr/>
        </p:nvSpPr>
        <p:spPr bwMode="auto">
          <a:xfrm>
            <a:off x="7336783" y="4309100"/>
            <a:ext cx="180975" cy="338137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199708" name="Freeform 28">
            <a:extLst>
              <a:ext uri="{FF2B5EF4-FFF2-40B4-BE49-F238E27FC236}">
                <a16:creationId xmlns:a16="http://schemas.microsoft.com/office/drawing/2014/main" id="{248DB438-324C-6B66-3778-D1AC5924B235}"/>
              </a:ext>
            </a:extLst>
          </p:cNvPr>
          <p:cNvSpPr>
            <a:spLocks/>
          </p:cNvSpPr>
          <p:nvPr/>
        </p:nvSpPr>
        <p:spPr bwMode="auto">
          <a:xfrm>
            <a:off x="8022583" y="3775700"/>
            <a:ext cx="180975" cy="338137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199709" name="Freeform 29">
            <a:extLst>
              <a:ext uri="{FF2B5EF4-FFF2-40B4-BE49-F238E27FC236}">
                <a16:creationId xmlns:a16="http://schemas.microsoft.com/office/drawing/2014/main" id="{8ADA4F49-AD96-FABF-7971-9FF15ED81EE9}"/>
              </a:ext>
            </a:extLst>
          </p:cNvPr>
          <p:cNvSpPr>
            <a:spLocks/>
          </p:cNvSpPr>
          <p:nvPr/>
        </p:nvSpPr>
        <p:spPr bwMode="auto">
          <a:xfrm>
            <a:off x="8403583" y="3775700"/>
            <a:ext cx="180975" cy="338137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199710" name="Freeform 30">
            <a:extLst>
              <a:ext uri="{FF2B5EF4-FFF2-40B4-BE49-F238E27FC236}">
                <a16:creationId xmlns:a16="http://schemas.microsoft.com/office/drawing/2014/main" id="{A926793B-540E-1385-B019-172C49A8E222}"/>
              </a:ext>
            </a:extLst>
          </p:cNvPr>
          <p:cNvSpPr>
            <a:spLocks/>
          </p:cNvSpPr>
          <p:nvPr/>
        </p:nvSpPr>
        <p:spPr bwMode="auto">
          <a:xfrm>
            <a:off x="8098783" y="4461500"/>
            <a:ext cx="180975" cy="338137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199711" name="Line 31">
            <a:extLst>
              <a:ext uri="{FF2B5EF4-FFF2-40B4-BE49-F238E27FC236}">
                <a16:creationId xmlns:a16="http://schemas.microsoft.com/office/drawing/2014/main" id="{C3719C57-F95B-9785-0928-4BE82E02A8B2}"/>
              </a:ext>
            </a:extLst>
          </p:cNvPr>
          <p:cNvSpPr>
            <a:spLocks noChangeShapeType="1"/>
          </p:cNvSpPr>
          <p:nvPr/>
        </p:nvSpPr>
        <p:spPr bwMode="auto">
          <a:xfrm>
            <a:off x="6146157" y="1218236"/>
            <a:ext cx="0" cy="457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199712" name="Line 32">
            <a:extLst>
              <a:ext uri="{FF2B5EF4-FFF2-40B4-BE49-F238E27FC236}">
                <a16:creationId xmlns:a16="http://schemas.microsoft.com/office/drawing/2014/main" id="{32869509-4F21-A9A6-1F7B-E1CE1EDE9005}"/>
              </a:ext>
            </a:extLst>
          </p:cNvPr>
          <p:cNvSpPr>
            <a:spLocks noChangeShapeType="1"/>
          </p:cNvSpPr>
          <p:nvPr/>
        </p:nvSpPr>
        <p:spPr bwMode="auto">
          <a:xfrm>
            <a:off x="3783957" y="3428036"/>
            <a:ext cx="556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199713" name="Rectangle 33">
            <a:extLst>
              <a:ext uri="{FF2B5EF4-FFF2-40B4-BE49-F238E27FC236}">
                <a16:creationId xmlns:a16="http://schemas.microsoft.com/office/drawing/2014/main" id="{03C02091-09D4-8E08-F544-1ED74DDFA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8757" y="2666037"/>
            <a:ext cx="23503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>
                <a:solidFill>
                  <a:srgbClr val="FF0000"/>
                </a:solidFill>
              </a:rPr>
              <a:t>one thread/process</a:t>
            </a:r>
          </a:p>
        </p:txBody>
      </p:sp>
      <p:sp>
        <p:nvSpPr>
          <p:cNvPr id="199714" name="Rectangle 34">
            <a:extLst>
              <a:ext uri="{FF2B5EF4-FFF2-40B4-BE49-F238E27FC236}">
                <a16:creationId xmlns:a16="http://schemas.microsoft.com/office/drawing/2014/main" id="{C5D894D3-A82E-F453-A5A4-F6958B7EB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5757" y="2985124"/>
            <a:ext cx="19111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>
                <a:solidFill>
                  <a:schemeClr val="accent2"/>
                </a:solidFill>
              </a:rPr>
              <a:t>many processes</a:t>
            </a:r>
          </a:p>
        </p:txBody>
      </p:sp>
      <p:sp>
        <p:nvSpPr>
          <p:cNvPr id="199715" name="Rectangle 35">
            <a:extLst>
              <a:ext uri="{FF2B5EF4-FFF2-40B4-BE49-F238E27FC236}">
                <a16:creationId xmlns:a16="http://schemas.microsoft.com/office/drawing/2014/main" id="{55BC2ADB-F4B4-4686-D66B-BBF724D45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3507" y="5028237"/>
            <a:ext cx="26468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>
                <a:solidFill>
                  <a:srgbClr val="FF0000"/>
                </a:solidFill>
              </a:rPr>
              <a:t>many threads/process</a:t>
            </a:r>
          </a:p>
        </p:txBody>
      </p:sp>
      <p:sp>
        <p:nvSpPr>
          <p:cNvPr id="199716" name="Rectangle 36">
            <a:extLst>
              <a:ext uri="{FF2B5EF4-FFF2-40B4-BE49-F238E27FC236}">
                <a16:creationId xmlns:a16="http://schemas.microsoft.com/office/drawing/2014/main" id="{458B4061-A7B6-8EA7-1F80-761D3A2BA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6557" y="5347324"/>
            <a:ext cx="19111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>
                <a:solidFill>
                  <a:schemeClr val="accent2"/>
                </a:solidFill>
              </a:rPr>
              <a:t>many processes</a:t>
            </a:r>
          </a:p>
        </p:txBody>
      </p:sp>
      <p:sp>
        <p:nvSpPr>
          <p:cNvPr id="199717" name="Rectangle 37">
            <a:extLst>
              <a:ext uri="{FF2B5EF4-FFF2-40B4-BE49-F238E27FC236}">
                <a16:creationId xmlns:a16="http://schemas.microsoft.com/office/drawing/2014/main" id="{5B6DB947-10AF-5894-7D05-1BD48F8AD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0007" y="2589837"/>
            <a:ext cx="23503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>
                <a:solidFill>
                  <a:srgbClr val="FF0000"/>
                </a:solidFill>
              </a:rPr>
              <a:t>one thread/process</a:t>
            </a:r>
          </a:p>
        </p:txBody>
      </p:sp>
      <p:sp>
        <p:nvSpPr>
          <p:cNvPr id="199718" name="Rectangle 38">
            <a:extLst>
              <a:ext uri="{FF2B5EF4-FFF2-40B4-BE49-F238E27FC236}">
                <a16:creationId xmlns:a16="http://schemas.microsoft.com/office/drawing/2014/main" id="{39143946-CF37-DDBC-40F7-AAE9CBDDE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6557" y="2908924"/>
            <a:ext cx="14847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>
                <a:solidFill>
                  <a:schemeClr val="accent2"/>
                </a:solidFill>
              </a:rPr>
              <a:t>one process</a:t>
            </a:r>
          </a:p>
        </p:txBody>
      </p:sp>
      <p:sp>
        <p:nvSpPr>
          <p:cNvPr id="199719" name="Rectangle 39">
            <a:extLst>
              <a:ext uri="{FF2B5EF4-FFF2-40B4-BE49-F238E27FC236}">
                <a16:creationId xmlns:a16="http://schemas.microsoft.com/office/drawing/2014/main" id="{5CBF91A1-2B67-DA7E-3295-C1554B862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7757" y="5028237"/>
            <a:ext cx="26468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>
                <a:solidFill>
                  <a:srgbClr val="FF0000"/>
                </a:solidFill>
              </a:rPr>
              <a:t>many threads/process</a:t>
            </a:r>
          </a:p>
        </p:txBody>
      </p:sp>
      <p:sp>
        <p:nvSpPr>
          <p:cNvPr id="199720" name="Rectangle 40">
            <a:extLst>
              <a:ext uri="{FF2B5EF4-FFF2-40B4-BE49-F238E27FC236}">
                <a16:creationId xmlns:a16="http://schemas.microsoft.com/office/drawing/2014/main" id="{8C8BB73C-BA56-1C40-D85C-041392C80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6557" y="5347324"/>
            <a:ext cx="14847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>
                <a:solidFill>
                  <a:schemeClr val="accent2"/>
                </a:solidFill>
              </a:rPr>
              <a:t>one process</a:t>
            </a:r>
          </a:p>
        </p:txBody>
      </p:sp>
      <p:sp>
        <p:nvSpPr>
          <p:cNvPr id="199721" name="Rectangle 41">
            <a:extLst>
              <a:ext uri="{FF2B5EF4-FFF2-40B4-BE49-F238E27FC236}">
                <a16:creationId xmlns:a16="http://schemas.microsoft.com/office/drawing/2014/main" id="{C5B193A7-CF49-0BA9-0744-CD31327D1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8157" y="1980237"/>
            <a:ext cx="11785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 i="1"/>
              <a:t>MS/DOS</a:t>
            </a:r>
          </a:p>
        </p:txBody>
      </p:sp>
      <p:sp>
        <p:nvSpPr>
          <p:cNvPr id="199722" name="Rectangle 42">
            <a:extLst>
              <a:ext uri="{FF2B5EF4-FFF2-40B4-BE49-F238E27FC236}">
                <a16:creationId xmlns:a16="http://schemas.microsoft.com/office/drawing/2014/main" id="{3861BF16-D28A-D7B6-8EAA-480641BA7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5307" y="4204324"/>
            <a:ext cx="70724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 i="1"/>
              <a:t>Java</a:t>
            </a:r>
          </a:p>
        </p:txBody>
      </p:sp>
      <p:sp>
        <p:nvSpPr>
          <p:cNvPr id="199723" name="Rectangle 43">
            <a:extLst>
              <a:ext uri="{FF2B5EF4-FFF2-40B4-BE49-F238E27FC236}">
                <a16:creationId xmlns:a16="http://schemas.microsoft.com/office/drawing/2014/main" id="{76A6935B-8380-83B9-20BF-BEE4D8B2C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3157" y="1675436"/>
            <a:ext cx="107753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 i="1"/>
              <a:t>older</a:t>
            </a:r>
          </a:p>
          <a:p>
            <a:r>
              <a:rPr lang="en-US" altLang="en-SE" i="1"/>
              <a:t>UNIXes</a:t>
            </a:r>
          </a:p>
        </p:txBody>
      </p:sp>
      <p:sp>
        <p:nvSpPr>
          <p:cNvPr id="199724" name="Rectangle 44">
            <a:extLst>
              <a:ext uri="{FF2B5EF4-FFF2-40B4-BE49-F238E27FC236}">
                <a16:creationId xmlns:a16="http://schemas.microsoft.com/office/drawing/2014/main" id="{E7A49F3A-500A-3F15-47A6-9CB8E2472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5557" y="4266237"/>
            <a:ext cx="141417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 i="1"/>
              <a:t>Mach, NT,</a:t>
            </a:r>
          </a:p>
          <a:p>
            <a:r>
              <a:rPr lang="en-US" altLang="en-SE" i="1"/>
              <a:t>Chorus,</a:t>
            </a:r>
          </a:p>
          <a:p>
            <a:r>
              <a:rPr lang="en-US" altLang="en-SE" i="1"/>
              <a:t>Linux, …</a:t>
            </a:r>
          </a:p>
        </p:txBody>
      </p:sp>
      <p:sp>
        <p:nvSpPr>
          <p:cNvPr id="199725" name="Oval 45">
            <a:extLst>
              <a:ext uri="{FF2B5EF4-FFF2-40B4-BE49-F238E27FC236}">
                <a16:creationId xmlns:a16="http://schemas.microsoft.com/office/drawing/2014/main" id="{B3405126-9AE0-20E6-3A93-C6915E86B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1357" y="3047036"/>
            <a:ext cx="4419600" cy="3276600"/>
          </a:xfrm>
          <a:prstGeom prst="ellipse">
            <a:avLst/>
          </a:prstGeom>
          <a:noFill/>
          <a:ln w="508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>
            <a:extLst>
              <a:ext uri="{FF2B5EF4-FFF2-40B4-BE49-F238E27FC236}">
                <a16:creationId xmlns:a16="http://schemas.microsoft.com/office/drawing/2014/main" id="{9261A137-0252-512F-580E-6241F2B66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1967" y="2392363"/>
            <a:ext cx="609600" cy="6096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SE"/>
          </a:p>
        </p:txBody>
      </p:sp>
      <p:sp>
        <p:nvSpPr>
          <p:cNvPr id="201731" name="Rectangle 3">
            <a:extLst>
              <a:ext uri="{FF2B5EF4-FFF2-40B4-BE49-F238E27FC236}">
                <a16:creationId xmlns:a16="http://schemas.microsoft.com/office/drawing/2014/main" id="{5F03E29B-440E-48B3-9B51-F831DE5DB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5117" y="3016250"/>
            <a:ext cx="1111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SE"/>
              <a:t>address space</a:t>
            </a:r>
          </a:p>
        </p:txBody>
      </p:sp>
      <p:sp>
        <p:nvSpPr>
          <p:cNvPr id="201732" name="Freeform 4">
            <a:extLst>
              <a:ext uri="{FF2B5EF4-FFF2-40B4-BE49-F238E27FC236}">
                <a16:creationId xmlns:a16="http://schemas.microsoft.com/office/drawing/2014/main" id="{6EEE90C1-9663-BF3C-9483-C998F29320D1}"/>
              </a:ext>
            </a:extLst>
          </p:cNvPr>
          <p:cNvSpPr>
            <a:spLocks/>
          </p:cNvSpPr>
          <p:nvPr/>
        </p:nvSpPr>
        <p:spPr bwMode="auto">
          <a:xfrm>
            <a:off x="2490568" y="4038600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201733" name="Rectangle 5">
            <a:extLst>
              <a:ext uri="{FF2B5EF4-FFF2-40B4-BE49-F238E27FC236}">
                <a16:creationId xmlns:a16="http://schemas.microsoft.com/office/drawing/2014/main" id="{24CDD67D-F836-EC4E-5F3B-0D497BF35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5767" y="4419601"/>
            <a:ext cx="9316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/>
              <a:t>thread</a:t>
            </a:r>
          </a:p>
        </p:txBody>
      </p:sp>
      <p:grpSp>
        <p:nvGrpSpPr>
          <p:cNvPr id="201734" name="Group 6">
            <a:extLst>
              <a:ext uri="{FF2B5EF4-FFF2-40B4-BE49-F238E27FC236}">
                <a16:creationId xmlns:a16="http://schemas.microsoft.com/office/drawing/2014/main" id="{CA416AAC-C413-CC1C-13AA-822788FF251F}"/>
              </a:ext>
            </a:extLst>
          </p:cNvPr>
          <p:cNvGrpSpPr>
            <a:grpSpLocks/>
          </p:cNvGrpSpPr>
          <p:nvPr/>
        </p:nvGrpSpPr>
        <p:grpSpPr bwMode="auto">
          <a:xfrm>
            <a:off x="5036917" y="1981200"/>
            <a:ext cx="3471863" cy="1533525"/>
            <a:chOff x="2016" y="1248"/>
            <a:chExt cx="2187" cy="966"/>
          </a:xfrm>
        </p:grpSpPr>
        <p:sp>
          <p:nvSpPr>
            <p:cNvPr id="201735" name="Rectangle 7">
              <a:extLst>
                <a:ext uri="{FF2B5EF4-FFF2-40B4-BE49-F238E27FC236}">
                  <a16:creationId xmlns:a16="http://schemas.microsoft.com/office/drawing/2014/main" id="{C6342CEF-89A4-AAE8-9C65-7A6A72CF2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248"/>
              <a:ext cx="432" cy="76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SE"/>
            </a:p>
          </p:txBody>
        </p:sp>
        <p:sp>
          <p:nvSpPr>
            <p:cNvPr id="201736" name="Rectangle 8">
              <a:extLst>
                <a:ext uri="{FF2B5EF4-FFF2-40B4-BE49-F238E27FC236}">
                  <a16:creationId xmlns:a16="http://schemas.microsoft.com/office/drawing/2014/main" id="{C85B1DA4-5632-4DFF-490D-4434BDFB9F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248"/>
              <a:ext cx="576" cy="38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SE"/>
            </a:p>
          </p:txBody>
        </p:sp>
        <p:sp>
          <p:nvSpPr>
            <p:cNvPr id="201737" name="Rectangle 9">
              <a:extLst>
                <a:ext uri="{FF2B5EF4-FFF2-40B4-BE49-F238E27FC236}">
                  <a16:creationId xmlns:a16="http://schemas.microsoft.com/office/drawing/2014/main" id="{DBA2872E-59EE-79C5-BEAE-D2C3AA408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728"/>
              <a:ext cx="288" cy="2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SE"/>
            </a:p>
          </p:txBody>
        </p:sp>
        <p:sp>
          <p:nvSpPr>
            <p:cNvPr id="201738" name="Freeform 10">
              <a:extLst>
                <a:ext uri="{FF2B5EF4-FFF2-40B4-BE49-F238E27FC236}">
                  <a16:creationId xmlns:a16="http://schemas.microsoft.com/office/drawing/2014/main" id="{1FAE9D72-69C5-A7D4-2A90-E03C0BF527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0" y="1344"/>
              <a:ext cx="114" cy="213"/>
            </a:xfrm>
            <a:custGeom>
              <a:avLst/>
              <a:gdLst>
                <a:gd name="T0" fmla="*/ 169 w 357"/>
                <a:gd name="T1" fmla="*/ 0 h 816"/>
                <a:gd name="T2" fmla="*/ 115 w 357"/>
                <a:gd name="T3" fmla="*/ 24 h 816"/>
                <a:gd name="T4" fmla="*/ 25 w 357"/>
                <a:gd name="T5" fmla="*/ 84 h 816"/>
                <a:gd name="T6" fmla="*/ 19 w 357"/>
                <a:gd name="T7" fmla="*/ 132 h 816"/>
                <a:gd name="T8" fmla="*/ 55 w 357"/>
                <a:gd name="T9" fmla="*/ 144 h 816"/>
                <a:gd name="T10" fmla="*/ 73 w 357"/>
                <a:gd name="T11" fmla="*/ 150 h 816"/>
                <a:gd name="T12" fmla="*/ 307 w 357"/>
                <a:gd name="T13" fmla="*/ 192 h 816"/>
                <a:gd name="T14" fmla="*/ 325 w 357"/>
                <a:gd name="T15" fmla="*/ 210 h 816"/>
                <a:gd name="T16" fmla="*/ 253 w 357"/>
                <a:gd name="T17" fmla="*/ 258 h 816"/>
                <a:gd name="T18" fmla="*/ 205 w 357"/>
                <a:gd name="T19" fmla="*/ 288 h 816"/>
                <a:gd name="T20" fmla="*/ 181 w 357"/>
                <a:gd name="T21" fmla="*/ 294 h 816"/>
                <a:gd name="T22" fmla="*/ 97 w 357"/>
                <a:gd name="T23" fmla="*/ 330 h 816"/>
                <a:gd name="T24" fmla="*/ 61 w 357"/>
                <a:gd name="T25" fmla="*/ 354 h 816"/>
                <a:gd name="T26" fmla="*/ 43 w 357"/>
                <a:gd name="T27" fmla="*/ 366 h 816"/>
                <a:gd name="T28" fmla="*/ 103 w 357"/>
                <a:gd name="T29" fmla="*/ 414 h 816"/>
                <a:gd name="T30" fmla="*/ 145 w 357"/>
                <a:gd name="T31" fmla="*/ 402 h 816"/>
                <a:gd name="T32" fmla="*/ 163 w 357"/>
                <a:gd name="T33" fmla="*/ 414 h 816"/>
                <a:gd name="T34" fmla="*/ 253 w 357"/>
                <a:gd name="T35" fmla="*/ 462 h 816"/>
                <a:gd name="T36" fmla="*/ 247 w 357"/>
                <a:gd name="T37" fmla="*/ 576 h 816"/>
                <a:gd name="T38" fmla="*/ 193 w 357"/>
                <a:gd name="T39" fmla="*/ 606 h 816"/>
                <a:gd name="T40" fmla="*/ 181 w 357"/>
                <a:gd name="T41" fmla="*/ 684 h 816"/>
                <a:gd name="T42" fmla="*/ 163 w 357"/>
                <a:gd name="T43" fmla="*/ 780 h 816"/>
                <a:gd name="T44" fmla="*/ 175 w 357"/>
                <a:gd name="T45" fmla="*/ 816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7" h="816">
                  <a:moveTo>
                    <a:pt x="169" y="0"/>
                  </a:moveTo>
                  <a:cubicBezTo>
                    <a:pt x="149" y="7"/>
                    <a:pt x="135" y="17"/>
                    <a:pt x="115" y="24"/>
                  </a:cubicBezTo>
                  <a:cubicBezTo>
                    <a:pt x="100" y="39"/>
                    <a:pt x="44" y="78"/>
                    <a:pt x="25" y="84"/>
                  </a:cubicBezTo>
                  <a:cubicBezTo>
                    <a:pt x="16" y="98"/>
                    <a:pt x="0" y="113"/>
                    <a:pt x="19" y="132"/>
                  </a:cubicBezTo>
                  <a:cubicBezTo>
                    <a:pt x="28" y="141"/>
                    <a:pt x="43" y="140"/>
                    <a:pt x="55" y="144"/>
                  </a:cubicBezTo>
                  <a:cubicBezTo>
                    <a:pt x="61" y="146"/>
                    <a:pt x="73" y="150"/>
                    <a:pt x="73" y="150"/>
                  </a:cubicBezTo>
                  <a:cubicBezTo>
                    <a:pt x="148" y="139"/>
                    <a:pt x="235" y="168"/>
                    <a:pt x="307" y="192"/>
                  </a:cubicBezTo>
                  <a:cubicBezTo>
                    <a:pt x="313" y="198"/>
                    <a:pt x="320" y="203"/>
                    <a:pt x="325" y="210"/>
                  </a:cubicBezTo>
                  <a:cubicBezTo>
                    <a:pt x="357" y="258"/>
                    <a:pt x="272" y="256"/>
                    <a:pt x="253" y="258"/>
                  </a:cubicBezTo>
                  <a:cubicBezTo>
                    <a:pt x="196" y="272"/>
                    <a:pt x="265" y="251"/>
                    <a:pt x="205" y="288"/>
                  </a:cubicBezTo>
                  <a:cubicBezTo>
                    <a:pt x="198" y="292"/>
                    <a:pt x="189" y="291"/>
                    <a:pt x="181" y="294"/>
                  </a:cubicBezTo>
                  <a:cubicBezTo>
                    <a:pt x="62" y="343"/>
                    <a:pt x="192" y="298"/>
                    <a:pt x="97" y="330"/>
                  </a:cubicBezTo>
                  <a:cubicBezTo>
                    <a:pt x="83" y="335"/>
                    <a:pt x="73" y="346"/>
                    <a:pt x="61" y="354"/>
                  </a:cubicBezTo>
                  <a:cubicBezTo>
                    <a:pt x="55" y="358"/>
                    <a:pt x="43" y="366"/>
                    <a:pt x="43" y="366"/>
                  </a:cubicBezTo>
                  <a:cubicBezTo>
                    <a:pt x="53" y="397"/>
                    <a:pt x="78" y="397"/>
                    <a:pt x="103" y="414"/>
                  </a:cubicBezTo>
                  <a:cubicBezTo>
                    <a:pt x="117" y="410"/>
                    <a:pt x="131" y="400"/>
                    <a:pt x="145" y="402"/>
                  </a:cubicBezTo>
                  <a:cubicBezTo>
                    <a:pt x="152" y="403"/>
                    <a:pt x="157" y="411"/>
                    <a:pt x="163" y="414"/>
                  </a:cubicBezTo>
                  <a:cubicBezTo>
                    <a:pt x="192" y="429"/>
                    <a:pt x="225" y="444"/>
                    <a:pt x="253" y="462"/>
                  </a:cubicBezTo>
                  <a:cubicBezTo>
                    <a:pt x="265" y="497"/>
                    <a:pt x="270" y="542"/>
                    <a:pt x="247" y="576"/>
                  </a:cubicBezTo>
                  <a:cubicBezTo>
                    <a:pt x="236" y="593"/>
                    <a:pt x="193" y="606"/>
                    <a:pt x="193" y="606"/>
                  </a:cubicBezTo>
                  <a:cubicBezTo>
                    <a:pt x="178" y="651"/>
                    <a:pt x="173" y="626"/>
                    <a:pt x="181" y="684"/>
                  </a:cubicBezTo>
                  <a:cubicBezTo>
                    <a:pt x="171" y="715"/>
                    <a:pt x="168" y="748"/>
                    <a:pt x="163" y="780"/>
                  </a:cubicBezTo>
                  <a:cubicBezTo>
                    <a:pt x="170" y="808"/>
                    <a:pt x="165" y="797"/>
                    <a:pt x="175" y="816"/>
                  </a:cubicBezTo>
                </a:path>
              </a:pathLst>
            </a:custGeom>
            <a:noFill/>
            <a:ln w="28575" cmpd="sng">
              <a:solidFill>
                <a:srgbClr val="1C1C6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1739" name="Freeform 11">
              <a:extLst>
                <a:ext uri="{FF2B5EF4-FFF2-40B4-BE49-F238E27FC236}">
                  <a16:creationId xmlns:a16="http://schemas.microsoft.com/office/drawing/2014/main" id="{6E2798D7-D537-5C60-F24A-1528DB6E0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4" y="1659"/>
              <a:ext cx="114" cy="213"/>
            </a:xfrm>
            <a:custGeom>
              <a:avLst/>
              <a:gdLst>
                <a:gd name="T0" fmla="*/ 169 w 357"/>
                <a:gd name="T1" fmla="*/ 0 h 816"/>
                <a:gd name="T2" fmla="*/ 115 w 357"/>
                <a:gd name="T3" fmla="*/ 24 h 816"/>
                <a:gd name="T4" fmla="*/ 25 w 357"/>
                <a:gd name="T5" fmla="*/ 84 h 816"/>
                <a:gd name="T6" fmla="*/ 19 w 357"/>
                <a:gd name="T7" fmla="*/ 132 h 816"/>
                <a:gd name="T8" fmla="*/ 55 w 357"/>
                <a:gd name="T9" fmla="*/ 144 h 816"/>
                <a:gd name="T10" fmla="*/ 73 w 357"/>
                <a:gd name="T11" fmla="*/ 150 h 816"/>
                <a:gd name="T12" fmla="*/ 307 w 357"/>
                <a:gd name="T13" fmla="*/ 192 h 816"/>
                <a:gd name="T14" fmla="*/ 325 w 357"/>
                <a:gd name="T15" fmla="*/ 210 h 816"/>
                <a:gd name="T16" fmla="*/ 253 w 357"/>
                <a:gd name="T17" fmla="*/ 258 h 816"/>
                <a:gd name="T18" fmla="*/ 205 w 357"/>
                <a:gd name="T19" fmla="*/ 288 h 816"/>
                <a:gd name="T20" fmla="*/ 181 w 357"/>
                <a:gd name="T21" fmla="*/ 294 h 816"/>
                <a:gd name="T22" fmla="*/ 97 w 357"/>
                <a:gd name="T23" fmla="*/ 330 h 816"/>
                <a:gd name="T24" fmla="*/ 61 w 357"/>
                <a:gd name="T25" fmla="*/ 354 h 816"/>
                <a:gd name="T26" fmla="*/ 43 w 357"/>
                <a:gd name="T27" fmla="*/ 366 h 816"/>
                <a:gd name="T28" fmla="*/ 103 w 357"/>
                <a:gd name="T29" fmla="*/ 414 h 816"/>
                <a:gd name="T30" fmla="*/ 145 w 357"/>
                <a:gd name="T31" fmla="*/ 402 h 816"/>
                <a:gd name="T32" fmla="*/ 163 w 357"/>
                <a:gd name="T33" fmla="*/ 414 h 816"/>
                <a:gd name="T34" fmla="*/ 253 w 357"/>
                <a:gd name="T35" fmla="*/ 462 h 816"/>
                <a:gd name="T36" fmla="*/ 247 w 357"/>
                <a:gd name="T37" fmla="*/ 576 h 816"/>
                <a:gd name="T38" fmla="*/ 193 w 357"/>
                <a:gd name="T39" fmla="*/ 606 h 816"/>
                <a:gd name="T40" fmla="*/ 181 w 357"/>
                <a:gd name="T41" fmla="*/ 684 h 816"/>
                <a:gd name="T42" fmla="*/ 163 w 357"/>
                <a:gd name="T43" fmla="*/ 780 h 816"/>
                <a:gd name="T44" fmla="*/ 175 w 357"/>
                <a:gd name="T45" fmla="*/ 816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7" h="816">
                  <a:moveTo>
                    <a:pt x="169" y="0"/>
                  </a:moveTo>
                  <a:cubicBezTo>
                    <a:pt x="149" y="7"/>
                    <a:pt x="135" y="17"/>
                    <a:pt x="115" y="24"/>
                  </a:cubicBezTo>
                  <a:cubicBezTo>
                    <a:pt x="100" y="39"/>
                    <a:pt x="44" y="78"/>
                    <a:pt x="25" y="84"/>
                  </a:cubicBezTo>
                  <a:cubicBezTo>
                    <a:pt x="16" y="98"/>
                    <a:pt x="0" y="113"/>
                    <a:pt x="19" y="132"/>
                  </a:cubicBezTo>
                  <a:cubicBezTo>
                    <a:pt x="28" y="141"/>
                    <a:pt x="43" y="140"/>
                    <a:pt x="55" y="144"/>
                  </a:cubicBezTo>
                  <a:cubicBezTo>
                    <a:pt x="61" y="146"/>
                    <a:pt x="73" y="150"/>
                    <a:pt x="73" y="150"/>
                  </a:cubicBezTo>
                  <a:cubicBezTo>
                    <a:pt x="148" y="139"/>
                    <a:pt x="235" y="168"/>
                    <a:pt x="307" y="192"/>
                  </a:cubicBezTo>
                  <a:cubicBezTo>
                    <a:pt x="313" y="198"/>
                    <a:pt x="320" y="203"/>
                    <a:pt x="325" y="210"/>
                  </a:cubicBezTo>
                  <a:cubicBezTo>
                    <a:pt x="357" y="258"/>
                    <a:pt x="272" y="256"/>
                    <a:pt x="253" y="258"/>
                  </a:cubicBezTo>
                  <a:cubicBezTo>
                    <a:pt x="196" y="272"/>
                    <a:pt x="265" y="251"/>
                    <a:pt x="205" y="288"/>
                  </a:cubicBezTo>
                  <a:cubicBezTo>
                    <a:pt x="198" y="292"/>
                    <a:pt x="189" y="291"/>
                    <a:pt x="181" y="294"/>
                  </a:cubicBezTo>
                  <a:cubicBezTo>
                    <a:pt x="62" y="343"/>
                    <a:pt x="192" y="298"/>
                    <a:pt x="97" y="330"/>
                  </a:cubicBezTo>
                  <a:cubicBezTo>
                    <a:pt x="83" y="335"/>
                    <a:pt x="73" y="346"/>
                    <a:pt x="61" y="354"/>
                  </a:cubicBezTo>
                  <a:cubicBezTo>
                    <a:pt x="55" y="358"/>
                    <a:pt x="43" y="366"/>
                    <a:pt x="43" y="366"/>
                  </a:cubicBezTo>
                  <a:cubicBezTo>
                    <a:pt x="53" y="397"/>
                    <a:pt x="78" y="397"/>
                    <a:pt x="103" y="414"/>
                  </a:cubicBezTo>
                  <a:cubicBezTo>
                    <a:pt x="117" y="410"/>
                    <a:pt x="131" y="400"/>
                    <a:pt x="145" y="402"/>
                  </a:cubicBezTo>
                  <a:cubicBezTo>
                    <a:pt x="152" y="403"/>
                    <a:pt x="157" y="411"/>
                    <a:pt x="163" y="414"/>
                  </a:cubicBezTo>
                  <a:cubicBezTo>
                    <a:pt x="192" y="429"/>
                    <a:pt x="225" y="444"/>
                    <a:pt x="253" y="462"/>
                  </a:cubicBezTo>
                  <a:cubicBezTo>
                    <a:pt x="265" y="497"/>
                    <a:pt x="270" y="542"/>
                    <a:pt x="247" y="576"/>
                  </a:cubicBezTo>
                  <a:cubicBezTo>
                    <a:pt x="236" y="593"/>
                    <a:pt x="193" y="606"/>
                    <a:pt x="193" y="606"/>
                  </a:cubicBezTo>
                  <a:cubicBezTo>
                    <a:pt x="178" y="651"/>
                    <a:pt x="173" y="626"/>
                    <a:pt x="181" y="684"/>
                  </a:cubicBezTo>
                  <a:cubicBezTo>
                    <a:pt x="171" y="715"/>
                    <a:pt x="168" y="748"/>
                    <a:pt x="163" y="780"/>
                  </a:cubicBezTo>
                  <a:cubicBezTo>
                    <a:pt x="170" y="808"/>
                    <a:pt x="165" y="797"/>
                    <a:pt x="175" y="816"/>
                  </a:cubicBezTo>
                </a:path>
              </a:pathLst>
            </a:custGeom>
            <a:noFill/>
            <a:ln w="28575" cmpd="sng">
              <a:solidFill>
                <a:srgbClr val="1C1C6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1740" name="Freeform 12">
              <a:extLst>
                <a:ext uri="{FF2B5EF4-FFF2-40B4-BE49-F238E27FC236}">
                  <a16:creationId xmlns:a16="http://schemas.microsoft.com/office/drawing/2014/main" id="{8AFFA7F8-EFDE-CB58-3309-6CC9D8A74F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6" y="1659"/>
              <a:ext cx="114" cy="213"/>
            </a:xfrm>
            <a:custGeom>
              <a:avLst/>
              <a:gdLst>
                <a:gd name="T0" fmla="*/ 169 w 357"/>
                <a:gd name="T1" fmla="*/ 0 h 816"/>
                <a:gd name="T2" fmla="*/ 115 w 357"/>
                <a:gd name="T3" fmla="*/ 24 h 816"/>
                <a:gd name="T4" fmla="*/ 25 w 357"/>
                <a:gd name="T5" fmla="*/ 84 h 816"/>
                <a:gd name="T6" fmla="*/ 19 w 357"/>
                <a:gd name="T7" fmla="*/ 132 h 816"/>
                <a:gd name="T8" fmla="*/ 55 w 357"/>
                <a:gd name="T9" fmla="*/ 144 h 816"/>
                <a:gd name="T10" fmla="*/ 73 w 357"/>
                <a:gd name="T11" fmla="*/ 150 h 816"/>
                <a:gd name="T12" fmla="*/ 307 w 357"/>
                <a:gd name="T13" fmla="*/ 192 h 816"/>
                <a:gd name="T14" fmla="*/ 325 w 357"/>
                <a:gd name="T15" fmla="*/ 210 h 816"/>
                <a:gd name="T16" fmla="*/ 253 w 357"/>
                <a:gd name="T17" fmla="*/ 258 h 816"/>
                <a:gd name="T18" fmla="*/ 205 w 357"/>
                <a:gd name="T19" fmla="*/ 288 h 816"/>
                <a:gd name="T20" fmla="*/ 181 w 357"/>
                <a:gd name="T21" fmla="*/ 294 h 816"/>
                <a:gd name="T22" fmla="*/ 97 w 357"/>
                <a:gd name="T23" fmla="*/ 330 h 816"/>
                <a:gd name="T24" fmla="*/ 61 w 357"/>
                <a:gd name="T25" fmla="*/ 354 h 816"/>
                <a:gd name="T26" fmla="*/ 43 w 357"/>
                <a:gd name="T27" fmla="*/ 366 h 816"/>
                <a:gd name="T28" fmla="*/ 103 w 357"/>
                <a:gd name="T29" fmla="*/ 414 h 816"/>
                <a:gd name="T30" fmla="*/ 145 w 357"/>
                <a:gd name="T31" fmla="*/ 402 h 816"/>
                <a:gd name="T32" fmla="*/ 163 w 357"/>
                <a:gd name="T33" fmla="*/ 414 h 816"/>
                <a:gd name="T34" fmla="*/ 253 w 357"/>
                <a:gd name="T35" fmla="*/ 462 h 816"/>
                <a:gd name="T36" fmla="*/ 247 w 357"/>
                <a:gd name="T37" fmla="*/ 576 h 816"/>
                <a:gd name="T38" fmla="*/ 193 w 357"/>
                <a:gd name="T39" fmla="*/ 606 h 816"/>
                <a:gd name="T40" fmla="*/ 181 w 357"/>
                <a:gd name="T41" fmla="*/ 684 h 816"/>
                <a:gd name="T42" fmla="*/ 163 w 357"/>
                <a:gd name="T43" fmla="*/ 780 h 816"/>
                <a:gd name="T44" fmla="*/ 175 w 357"/>
                <a:gd name="T45" fmla="*/ 816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7" h="816">
                  <a:moveTo>
                    <a:pt x="169" y="0"/>
                  </a:moveTo>
                  <a:cubicBezTo>
                    <a:pt x="149" y="7"/>
                    <a:pt x="135" y="17"/>
                    <a:pt x="115" y="24"/>
                  </a:cubicBezTo>
                  <a:cubicBezTo>
                    <a:pt x="100" y="39"/>
                    <a:pt x="44" y="78"/>
                    <a:pt x="25" y="84"/>
                  </a:cubicBezTo>
                  <a:cubicBezTo>
                    <a:pt x="16" y="98"/>
                    <a:pt x="0" y="113"/>
                    <a:pt x="19" y="132"/>
                  </a:cubicBezTo>
                  <a:cubicBezTo>
                    <a:pt x="28" y="141"/>
                    <a:pt x="43" y="140"/>
                    <a:pt x="55" y="144"/>
                  </a:cubicBezTo>
                  <a:cubicBezTo>
                    <a:pt x="61" y="146"/>
                    <a:pt x="73" y="150"/>
                    <a:pt x="73" y="150"/>
                  </a:cubicBezTo>
                  <a:cubicBezTo>
                    <a:pt x="148" y="139"/>
                    <a:pt x="235" y="168"/>
                    <a:pt x="307" y="192"/>
                  </a:cubicBezTo>
                  <a:cubicBezTo>
                    <a:pt x="313" y="198"/>
                    <a:pt x="320" y="203"/>
                    <a:pt x="325" y="210"/>
                  </a:cubicBezTo>
                  <a:cubicBezTo>
                    <a:pt x="357" y="258"/>
                    <a:pt x="272" y="256"/>
                    <a:pt x="253" y="258"/>
                  </a:cubicBezTo>
                  <a:cubicBezTo>
                    <a:pt x="196" y="272"/>
                    <a:pt x="265" y="251"/>
                    <a:pt x="205" y="288"/>
                  </a:cubicBezTo>
                  <a:cubicBezTo>
                    <a:pt x="198" y="292"/>
                    <a:pt x="189" y="291"/>
                    <a:pt x="181" y="294"/>
                  </a:cubicBezTo>
                  <a:cubicBezTo>
                    <a:pt x="62" y="343"/>
                    <a:pt x="192" y="298"/>
                    <a:pt x="97" y="330"/>
                  </a:cubicBezTo>
                  <a:cubicBezTo>
                    <a:pt x="83" y="335"/>
                    <a:pt x="73" y="346"/>
                    <a:pt x="61" y="354"/>
                  </a:cubicBezTo>
                  <a:cubicBezTo>
                    <a:pt x="55" y="358"/>
                    <a:pt x="43" y="366"/>
                    <a:pt x="43" y="366"/>
                  </a:cubicBezTo>
                  <a:cubicBezTo>
                    <a:pt x="53" y="397"/>
                    <a:pt x="78" y="397"/>
                    <a:pt x="103" y="414"/>
                  </a:cubicBezTo>
                  <a:cubicBezTo>
                    <a:pt x="117" y="410"/>
                    <a:pt x="131" y="400"/>
                    <a:pt x="145" y="402"/>
                  </a:cubicBezTo>
                  <a:cubicBezTo>
                    <a:pt x="152" y="403"/>
                    <a:pt x="157" y="411"/>
                    <a:pt x="163" y="414"/>
                  </a:cubicBezTo>
                  <a:cubicBezTo>
                    <a:pt x="192" y="429"/>
                    <a:pt x="225" y="444"/>
                    <a:pt x="253" y="462"/>
                  </a:cubicBezTo>
                  <a:cubicBezTo>
                    <a:pt x="265" y="497"/>
                    <a:pt x="270" y="542"/>
                    <a:pt x="247" y="576"/>
                  </a:cubicBezTo>
                  <a:cubicBezTo>
                    <a:pt x="236" y="593"/>
                    <a:pt x="193" y="606"/>
                    <a:pt x="193" y="606"/>
                  </a:cubicBezTo>
                  <a:cubicBezTo>
                    <a:pt x="178" y="651"/>
                    <a:pt x="173" y="626"/>
                    <a:pt x="181" y="684"/>
                  </a:cubicBezTo>
                  <a:cubicBezTo>
                    <a:pt x="171" y="715"/>
                    <a:pt x="168" y="748"/>
                    <a:pt x="163" y="780"/>
                  </a:cubicBezTo>
                  <a:cubicBezTo>
                    <a:pt x="170" y="808"/>
                    <a:pt x="165" y="797"/>
                    <a:pt x="175" y="816"/>
                  </a:cubicBezTo>
                </a:path>
              </a:pathLst>
            </a:custGeom>
            <a:noFill/>
            <a:ln w="28575" cmpd="sng">
              <a:solidFill>
                <a:srgbClr val="1C1C6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1741" name="Freeform 13">
              <a:extLst>
                <a:ext uri="{FF2B5EF4-FFF2-40B4-BE49-F238E27FC236}">
                  <a16:creationId xmlns:a16="http://schemas.microsoft.com/office/drawing/2014/main" id="{E3611E52-6459-1826-A1D0-BF8941588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8" y="1323"/>
              <a:ext cx="114" cy="213"/>
            </a:xfrm>
            <a:custGeom>
              <a:avLst/>
              <a:gdLst>
                <a:gd name="T0" fmla="*/ 169 w 357"/>
                <a:gd name="T1" fmla="*/ 0 h 816"/>
                <a:gd name="T2" fmla="*/ 115 w 357"/>
                <a:gd name="T3" fmla="*/ 24 h 816"/>
                <a:gd name="T4" fmla="*/ 25 w 357"/>
                <a:gd name="T5" fmla="*/ 84 h 816"/>
                <a:gd name="T6" fmla="*/ 19 w 357"/>
                <a:gd name="T7" fmla="*/ 132 h 816"/>
                <a:gd name="T8" fmla="*/ 55 w 357"/>
                <a:gd name="T9" fmla="*/ 144 h 816"/>
                <a:gd name="T10" fmla="*/ 73 w 357"/>
                <a:gd name="T11" fmla="*/ 150 h 816"/>
                <a:gd name="T12" fmla="*/ 307 w 357"/>
                <a:gd name="T13" fmla="*/ 192 h 816"/>
                <a:gd name="T14" fmla="*/ 325 w 357"/>
                <a:gd name="T15" fmla="*/ 210 h 816"/>
                <a:gd name="T16" fmla="*/ 253 w 357"/>
                <a:gd name="T17" fmla="*/ 258 h 816"/>
                <a:gd name="T18" fmla="*/ 205 w 357"/>
                <a:gd name="T19" fmla="*/ 288 h 816"/>
                <a:gd name="T20" fmla="*/ 181 w 357"/>
                <a:gd name="T21" fmla="*/ 294 h 816"/>
                <a:gd name="T22" fmla="*/ 97 w 357"/>
                <a:gd name="T23" fmla="*/ 330 h 816"/>
                <a:gd name="T24" fmla="*/ 61 w 357"/>
                <a:gd name="T25" fmla="*/ 354 h 816"/>
                <a:gd name="T26" fmla="*/ 43 w 357"/>
                <a:gd name="T27" fmla="*/ 366 h 816"/>
                <a:gd name="T28" fmla="*/ 103 w 357"/>
                <a:gd name="T29" fmla="*/ 414 h 816"/>
                <a:gd name="T30" fmla="*/ 145 w 357"/>
                <a:gd name="T31" fmla="*/ 402 h 816"/>
                <a:gd name="T32" fmla="*/ 163 w 357"/>
                <a:gd name="T33" fmla="*/ 414 h 816"/>
                <a:gd name="T34" fmla="*/ 253 w 357"/>
                <a:gd name="T35" fmla="*/ 462 h 816"/>
                <a:gd name="T36" fmla="*/ 247 w 357"/>
                <a:gd name="T37" fmla="*/ 576 h 816"/>
                <a:gd name="T38" fmla="*/ 193 w 357"/>
                <a:gd name="T39" fmla="*/ 606 h 816"/>
                <a:gd name="T40" fmla="*/ 181 w 357"/>
                <a:gd name="T41" fmla="*/ 684 h 816"/>
                <a:gd name="T42" fmla="*/ 163 w 357"/>
                <a:gd name="T43" fmla="*/ 780 h 816"/>
                <a:gd name="T44" fmla="*/ 175 w 357"/>
                <a:gd name="T45" fmla="*/ 816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7" h="816">
                  <a:moveTo>
                    <a:pt x="169" y="0"/>
                  </a:moveTo>
                  <a:cubicBezTo>
                    <a:pt x="149" y="7"/>
                    <a:pt x="135" y="17"/>
                    <a:pt x="115" y="24"/>
                  </a:cubicBezTo>
                  <a:cubicBezTo>
                    <a:pt x="100" y="39"/>
                    <a:pt x="44" y="78"/>
                    <a:pt x="25" y="84"/>
                  </a:cubicBezTo>
                  <a:cubicBezTo>
                    <a:pt x="16" y="98"/>
                    <a:pt x="0" y="113"/>
                    <a:pt x="19" y="132"/>
                  </a:cubicBezTo>
                  <a:cubicBezTo>
                    <a:pt x="28" y="141"/>
                    <a:pt x="43" y="140"/>
                    <a:pt x="55" y="144"/>
                  </a:cubicBezTo>
                  <a:cubicBezTo>
                    <a:pt x="61" y="146"/>
                    <a:pt x="73" y="150"/>
                    <a:pt x="73" y="150"/>
                  </a:cubicBezTo>
                  <a:cubicBezTo>
                    <a:pt x="148" y="139"/>
                    <a:pt x="235" y="168"/>
                    <a:pt x="307" y="192"/>
                  </a:cubicBezTo>
                  <a:cubicBezTo>
                    <a:pt x="313" y="198"/>
                    <a:pt x="320" y="203"/>
                    <a:pt x="325" y="210"/>
                  </a:cubicBezTo>
                  <a:cubicBezTo>
                    <a:pt x="357" y="258"/>
                    <a:pt x="272" y="256"/>
                    <a:pt x="253" y="258"/>
                  </a:cubicBezTo>
                  <a:cubicBezTo>
                    <a:pt x="196" y="272"/>
                    <a:pt x="265" y="251"/>
                    <a:pt x="205" y="288"/>
                  </a:cubicBezTo>
                  <a:cubicBezTo>
                    <a:pt x="198" y="292"/>
                    <a:pt x="189" y="291"/>
                    <a:pt x="181" y="294"/>
                  </a:cubicBezTo>
                  <a:cubicBezTo>
                    <a:pt x="62" y="343"/>
                    <a:pt x="192" y="298"/>
                    <a:pt x="97" y="330"/>
                  </a:cubicBezTo>
                  <a:cubicBezTo>
                    <a:pt x="83" y="335"/>
                    <a:pt x="73" y="346"/>
                    <a:pt x="61" y="354"/>
                  </a:cubicBezTo>
                  <a:cubicBezTo>
                    <a:pt x="55" y="358"/>
                    <a:pt x="43" y="366"/>
                    <a:pt x="43" y="366"/>
                  </a:cubicBezTo>
                  <a:cubicBezTo>
                    <a:pt x="53" y="397"/>
                    <a:pt x="78" y="397"/>
                    <a:pt x="103" y="414"/>
                  </a:cubicBezTo>
                  <a:cubicBezTo>
                    <a:pt x="117" y="410"/>
                    <a:pt x="131" y="400"/>
                    <a:pt x="145" y="402"/>
                  </a:cubicBezTo>
                  <a:cubicBezTo>
                    <a:pt x="152" y="403"/>
                    <a:pt x="157" y="411"/>
                    <a:pt x="163" y="414"/>
                  </a:cubicBezTo>
                  <a:cubicBezTo>
                    <a:pt x="192" y="429"/>
                    <a:pt x="225" y="444"/>
                    <a:pt x="253" y="462"/>
                  </a:cubicBezTo>
                  <a:cubicBezTo>
                    <a:pt x="265" y="497"/>
                    <a:pt x="270" y="542"/>
                    <a:pt x="247" y="576"/>
                  </a:cubicBezTo>
                  <a:cubicBezTo>
                    <a:pt x="236" y="593"/>
                    <a:pt x="193" y="606"/>
                    <a:pt x="193" y="606"/>
                  </a:cubicBezTo>
                  <a:cubicBezTo>
                    <a:pt x="178" y="651"/>
                    <a:pt x="173" y="626"/>
                    <a:pt x="181" y="684"/>
                  </a:cubicBezTo>
                  <a:cubicBezTo>
                    <a:pt x="171" y="715"/>
                    <a:pt x="168" y="748"/>
                    <a:pt x="163" y="780"/>
                  </a:cubicBezTo>
                  <a:cubicBezTo>
                    <a:pt x="170" y="808"/>
                    <a:pt x="165" y="797"/>
                    <a:pt x="175" y="816"/>
                  </a:cubicBezTo>
                </a:path>
              </a:pathLst>
            </a:custGeom>
            <a:noFill/>
            <a:ln w="28575" cmpd="sng">
              <a:solidFill>
                <a:srgbClr val="1C1C6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1742" name="Freeform 14">
              <a:extLst>
                <a:ext uri="{FF2B5EF4-FFF2-40B4-BE49-F238E27FC236}">
                  <a16:creationId xmlns:a16="http://schemas.microsoft.com/office/drawing/2014/main" id="{58CF9F8D-93A9-956D-7D11-5289FDC26B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8" y="1323"/>
              <a:ext cx="114" cy="213"/>
            </a:xfrm>
            <a:custGeom>
              <a:avLst/>
              <a:gdLst>
                <a:gd name="T0" fmla="*/ 169 w 357"/>
                <a:gd name="T1" fmla="*/ 0 h 816"/>
                <a:gd name="T2" fmla="*/ 115 w 357"/>
                <a:gd name="T3" fmla="*/ 24 h 816"/>
                <a:gd name="T4" fmla="*/ 25 w 357"/>
                <a:gd name="T5" fmla="*/ 84 h 816"/>
                <a:gd name="T6" fmla="*/ 19 w 357"/>
                <a:gd name="T7" fmla="*/ 132 h 816"/>
                <a:gd name="T8" fmla="*/ 55 w 357"/>
                <a:gd name="T9" fmla="*/ 144 h 816"/>
                <a:gd name="T10" fmla="*/ 73 w 357"/>
                <a:gd name="T11" fmla="*/ 150 h 816"/>
                <a:gd name="T12" fmla="*/ 307 w 357"/>
                <a:gd name="T13" fmla="*/ 192 h 816"/>
                <a:gd name="T14" fmla="*/ 325 w 357"/>
                <a:gd name="T15" fmla="*/ 210 h 816"/>
                <a:gd name="T16" fmla="*/ 253 w 357"/>
                <a:gd name="T17" fmla="*/ 258 h 816"/>
                <a:gd name="T18" fmla="*/ 205 w 357"/>
                <a:gd name="T19" fmla="*/ 288 h 816"/>
                <a:gd name="T20" fmla="*/ 181 w 357"/>
                <a:gd name="T21" fmla="*/ 294 h 816"/>
                <a:gd name="T22" fmla="*/ 97 w 357"/>
                <a:gd name="T23" fmla="*/ 330 h 816"/>
                <a:gd name="T24" fmla="*/ 61 w 357"/>
                <a:gd name="T25" fmla="*/ 354 h 816"/>
                <a:gd name="T26" fmla="*/ 43 w 357"/>
                <a:gd name="T27" fmla="*/ 366 h 816"/>
                <a:gd name="T28" fmla="*/ 103 w 357"/>
                <a:gd name="T29" fmla="*/ 414 h 816"/>
                <a:gd name="T30" fmla="*/ 145 w 357"/>
                <a:gd name="T31" fmla="*/ 402 h 816"/>
                <a:gd name="T32" fmla="*/ 163 w 357"/>
                <a:gd name="T33" fmla="*/ 414 h 816"/>
                <a:gd name="T34" fmla="*/ 253 w 357"/>
                <a:gd name="T35" fmla="*/ 462 h 816"/>
                <a:gd name="T36" fmla="*/ 247 w 357"/>
                <a:gd name="T37" fmla="*/ 576 h 816"/>
                <a:gd name="T38" fmla="*/ 193 w 357"/>
                <a:gd name="T39" fmla="*/ 606 h 816"/>
                <a:gd name="T40" fmla="*/ 181 w 357"/>
                <a:gd name="T41" fmla="*/ 684 h 816"/>
                <a:gd name="T42" fmla="*/ 163 w 357"/>
                <a:gd name="T43" fmla="*/ 780 h 816"/>
                <a:gd name="T44" fmla="*/ 175 w 357"/>
                <a:gd name="T45" fmla="*/ 816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7" h="816">
                  <a:moveTo>
                    <a:pt x="169" y="0"/>
                  </a:moveTo>
                  <a:cubicBezTo>
                    <a:pt x="149" y="7"/>
                    <a:pt x="135" y="17"/>
                    <a:pt x="115" y="24"/>
                  </a:cubicBezTo>
                  <a:cubicBezTo>
                    <a:pt x="100" y="39"/>
                    <a:pt x="44" y="78"/>
                    <a:pt x="25" y="84"/>
                  </a:cubicBezTo>
                  <a:cubicBezTo>
                    <a:pt x="16" y="98"/>
                    <a:pt x="0" y="113"/>
                    <a:pt x="19" y="132"/>
                  </a:cubicBezTo>
                  <a:cubicBezTo>
                    <a:pt x="28" y="141"/>
                    <a:pt x="43" y="140"/>
                    <a:pt x="55" y="144"/>
                  </a:cubicBezTo>
                  <a:cubicBezTo>
                    <a:pt x="61" y="146"/>
                    <a:pt x="73" y="150"/>
                    <a:pt x="73" y="150"/>
                  </a:cubicBezTo>
                  <a:cubicBezTo>
                    <a:pt x="148" y="139"/>
                    <a:pt x="235" y="168"/>
                    <a:pt x="307" y="192"/>
                  </a:cubicBezTo>
                  <a:cubicBezTo>
                    <a:pt x="313" y="198"/>
                    <a:pt x="320" y="203"/>
                    <a:pt x="325" y="210"/>
                  </a:cubicBezTo>
                  <a:cubicBezTo>
                    <a:pt x="357" y="258"/>
                    <a:pt x="272" y="256"/>
                    <a:pt x="253" y="258"/>
                  </a:cubicBezTo>
                  <a:cubicBezTo>
                    <a:pt x="196" y="272"/>
                    <a:pt x="265" y="251"/>
                    <a:pt x="205" y="288"/>
                  </a:cubicBezTo>
                  <a:cubicBezTo>
                    <a:pt x="198" y="292"/>
                    <a:pt x="189" y="291"/>
                    <a:pt x="181" y="294"/>
                  </a:cubicBezTo>
                  <a:cubicBezTo>
                    <a:pt x="62" y="343"/>
                    <a:pt x="192" y="298"/>
                    <a:pt x="97" y="330"/>
                  </a:cubicBezTo>
                  <a:cubicBezTo>
                    <a:pt x="83" y="335"/>
                    <a:pt x="73" y="346"/>
                    <a:pt x="61" y="354"/>
                  </a:cubicBezTo>
                  <a:cubicBezTo>
                    <a:pt x="55" y="358"/>
                    <a:pt x="43" y="366"/>
                    <a:pt x="43" y="366"/>
                  </a:cubicBezTo>
                  <a:cubicBezTo>
                    <a:pt x="53" y="397"/>
                    <a:pt x="78" y="397"/>
                    <a:pt x="103" y="414"/>
                  </a:cubicBezTo>
                  <a:cubicBezTo>
                    <a:pt x="117" y="410"/>
                    <a:pt x="131" y="400"/>
                    <a:pt x="145" y="402"/>
                  </a:cubicBezTo>
                  <a:cubicBezTo>
                    <a:pt x="152" y="403"/>
                    <a:pt x="157" y="411"/>
                    <a:pt x="163" y="414"/>
                  </a:cubicBezTo>
                  <a:cubicBezTo>
                    <a:pt x="192" y="429"/>
                    <a:pt x="225" y="444"/>
                    <a:pt x="253" y="462"/>
                  </a:cubicBezTo>
                  <a:cubicBezTo>
                    <a:pt x="265" y="497"/>
                    <a:pt x="270" y="542"/>
                    <a:pt x="247" y="576"/>
                  </a:cubicBezTo>
                  <a:cubicBezTo>
                    <a:pt x="236" y="593"/>
                    <a:pt x="193" y="606"/>
                    <a:pt x="193" y="606"/>
                  </a:cubicBezTo>
                  <a:cubicBezTo>
                    <a:pt x="178" y="651"/>
                    <a:pt x="173" y="626"/>
                    <a:pt x="181" y="684"/>
                  </a:cubicBezTo>
                  <a:cubicBezTo>
                    <a:pt x="171" y="715"/>
                    <a:pt x="168" y="748"/>
                    <a:pt x="163" y="780"/>
                  </a:cubicBezTo>
                  <a:cubicBezTo>
                    <a:pt x="170" y="808"/>
                    <a:pt x="165" y="797"/>
                    <a:pt x="175" y="816"/>
                  </a:cubicBezTo>
                </a:path>
              </a:pathLst>
            </a:custGeom>
            <a:noFill/>
            <a:ln w="28575" cmpd="sng">
              <a:solidFill>
                <a:srgbClr val="1C1C6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1743" name="Freeform 15">
              <a:extLst>
                <a:ext uri="{FF2B5EF4-FFF2-40B4-BE49-F238E27FC236}">
                  <a16:creationId xmlns:a16="http://schemas.microsoft.com/office/drawing/2014/main" id="{F818DDBA-20DB-7216-ADF0-9E3D2E5285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6" y="1755"/>
              <a:ext cx="114" cy="213"/>
            </a:xfrm>
            <a:custGeom>
              <a:avLst/>
              <a:gdLst>
                <a:gd name="T0" fmla="*/ 169 w 357"/>
                <a:gd name="T1" fmla="*/ 0 h 816"/>
                <a:gd name="T2" fmla="*/ 115 w 357"/>
                <a:gd name="T3" fmla="*/ 24 h 816"/>
                <a:gd name="T4" fmla="*/ 25 w 357"/>
                <a:gd name="T5" fmla="*/ 84 h 816"/>
                <a:gd name="T6" fmla="*/ 19 w 357"/>
                <a:gd name="T7" fmla="*/ 132 h 816"/>
                <a:gd name="T8" fmla="*/ 55 w 357"/>
                <a:gd name="T9" fmla="*/ 144 h 816"/>
                <a:gd name="T10" fmla="*/ 73 w 357"/>
                <a:gd name="T11" fmla="*/ 150 h 816"/>
                <a:gd name="T12" fmla="*/ 307 w 357"/>
                <a:gd name="T13" fmla="*/ 192 h 816"/>
                <a:gd name="T14" fmla="*/ 325 w 357"/>
                <a:gd name="T15" fmla="*/ 210 h 816"/>
                <a:gd name="T16" fmla="*/ 253 w 357"/>
                <a:gd name="T17" fmla="*/ 258 h 816"/>
                <a:gd name="T18" fmla="*/ 205 w 357"/>
                <a:gd name="T19" fmla="*/ 288 h 816"/>
                <a:gd name="T20" fmla="*/ 181 w 357"/>
                <a:gd name="T21" fmla="*/ 294 h 816"/>
                <a:gd name="T22" fmla="*/ 97 w 357"/>
                <a:gd name="T23" fmla="*/ 330 h 816"/>
                <a:gd name="T24" fmla="*/ 61 w 357"/>
                <a:gd name="T25" fmla="*/ 354 h 816"/>
                <a:gd name="T26" fmla="*/ 43 w 357"/>
                <a:gd name="T27" fmla="*/ 366 h 816"/>
                <a:gd name="T28" fmla="*/ 103 w 357"/>
                <a:gd name="T29" fmla="*/ 414 h 816"/>
                <a:gd name="T30" fmla="*/ 145 w 357"/>
                <a:gd name="T31" fmla="*/ 402 h 816"/>
                <a:gd name="T32" fmla="*/ 163 w 357"/>
                <a:gd name="T33" fmla="*/ 414 h 816"/>
                <a:gd name="T34" fmla="*/ 253 w 357"/>
                <a:gd name="T35" fmla="*/ 462 h 816"/>
                <a:gd name="T36" fmla="*/ 247 w 357"/>
                <a:gd name="T37" fmla="*/ 576 h 816"/>
                <a:gd name="T38" fmla="*/ 193 w 357"/>
                <a:gd name="T39" fmla="*/ 606 h 816"/>
                <a:gd name="T40" fmla="*/ 181 w 357"/>
                <a:gd name="T41" fmla="*/ 684 h 816"/>
                <a:gd name="T42" fmla="*/ 163 w 357"/>
                <a:gd name="T43" fmla="*/ 780 h 816"/>
                <a:gd name="T44" fmla="*/ 175 w 357"/>
                <a:gd name="T45" fmla="*/ 816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7" h="816">
                  <a:moveTo>
                    <a:pt x="169" y="0"/>
                  </a:moveTo>
                  <a:cubicBezTo>
                    <a:pt x="149" y="7"/>
                    <a:pt x="135" y="17"/>
                    <a:pt x="115" y="24"/>
                  </a:cubicBezTo>
                  <a:cubicBezTo>
                    <a:pt x="100" y="39"/>
                    <a:pt x="44" y="78"/>
                    <a:pt x="25" y="84"/>
                  </a:cubicBezTo>
                  <a:cubicBezTo>
                    <a:pt x="16" y="98"/>
                    <a:pt x="0" y="113"/>
                    <a:pt x="19" y="132"/>
                  </a:cubicBezTo>
                  <a:cubicBezTo>
                    <a:pt x="28" y="141"/>
                    <a:pt x="43" y="140"/>
                    <a:pt x="55" y="144"/>
                  </a:cubicBezTo>
                  <a:cubicBezTo>
                    <a:pt x="61" y="146"/>
                    <a:pt x="73" y="150"/>
                    <a:pt x="73" y="150"/>
                  </a:cubicBezTo>
                  <a:cubicBezTo>
                    <a:pt x="148" y="139"/>
                    <a:pt x="235" y="168"/>
                    <a:pt x="307" y="192"/>
                  </a:cubicBezTo>
                  <a:cubicBezTo>
                    <a:pt x="313" y="198"/>
                    <a:pt x="320" y="203"/>
                    <a:pt x="325" y="210"/>
                  </a:cubicBezTo>
                  <a:cubicBezTo>
                    <a:pt x="357" y="258"/>
                    <a:pt x="272" y="256"/>
                    <a:pt x="253" y="258"/>
                  </a:cubicBezTo>
                  <a:cubicBezTo>
                    <a:pt x="196" y="272"/>
                    <a:pt x="265" y="251"/>
                    <a:pt x="205" y="288"/>
                  </a:cubicBezTo>
                  <a:cubicBezTo>
                    <a:pt x="198" y="292"/>
                    <a:pt x="189" y="291"/>
                    <a:pt x="181" y="294"/>
                  </a:cubicBezTo>
                  <a:cubicBezTo>
                    <a:pt x="62" y="343"/>
                    <a:pt x="192" y="298"/>
                    <a:pt x="97" y="330"/>
                  </a:cubicBezTo>
                  <a:cubicBezTo>
                    <a:pt x="83" y="335"/>
                    <a:pt x="73" y="346"/>
                    <a:pt x="61" y="354"/>
                  </a:cubicBezTo>
                  <a:cubicBezTo>
                    <a:pt x="55" y="358"/>
                    <a:pt x="43" y="366"/>
                    <a:pt x="43" y="366"/>
                  </a:cubicBezTo>
                  <a:cubicBezTo>
                    <a:pt x="53" y="397"/>
                    <a:pt x="78" y="397"/>
                    <a:pt x="103" y="414"/>
                  </a:cubicBezTo>
                  <a:cubicBezTo>
                    <a:pt x="117" y="410"/>
                    <a:pt x="131" y="400"/>
                    <a:pt x="145" y="402"/>
                  </a:cubicBezTo>
                  <a:cubicBezTo>
                    <a:pt x="152" y="403"/>
                    <a:pt x="157" y="411"/>
                    <a:pt x="163" y="414"/>
                  </a:cubicBezTo>
                  <a:cubicBezTo>
                    <a:pt x="192" y="429"/>
                    <a:pt x="225" y="444"/>
                    <a:pt x="253" y="462"/>
                  </a:cubicBezTo>
                  <a:cubicBezTo>
                    <a:pt x="265" y="497"/>
                    <a:pt x="270" y="542"/>
                    <a:pt x="247" y="576"/>
                  </a:cubicBezTo>
                  <a:cubicBezTo>
                    <a:pt x="236" y="593"/>
                    <a:pt x="193" y="606"/>
                    <a:pt x="193" y="606"/>
                  </a:cubicBezTo>
                  <a:cubicBezTo>
                    <a:pt x="178" y="651"/>
                    <a:pt x="173" y="626"/>
                    <a:pt x="181" y="684"/>
                  </a:cubicBezTo>
                  <a:cubicBezTo>
                    <a:pt x="171" y="715"/>
                    <a:pt x="168" y="748"/>
                    <a:pt x="163" y="780"/>
                  </a:cubicBezTo>
                  <a:cubicBezTo>
                    <a:pt x="170" y="808"/>
                    <a:pt x="165" y="797"/>
                    <a:pt x="175" y="816"/>
                  </a:cubicBezTo>
                </a:path>
              </a:pathLst>
            </a:custGeom>
            <a:noFill/>
            <a:ln w="28575" cmpd="sng">
              <a:solidFill>
                <a:srgbClr val="1C1C6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1744" name="Rectangle 16">
              <a:extLst>
                <a:ext uri="{FF2B5EF4-FFF2-40B4-BE49-F238E27FC236}">
                  <a16:creationId xmlns:a16="http://schemas.microsoft.com/office/drawing/2014/main" id="{8776FBD8-FEAE-13A5-41AA-40C1BBA0F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1632"/>
              <a:ext cx="891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EB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SE" i="1"/>
                <a:t>Mach, NT,</a:t>
              </a:r>
            </a:p>
            <a:p>
              <a:r>
                <a:rPr lang="en-US" altLang="en-SE" i="1"/>
                <a:t>Chorus,</a:t>
              </a:r>
            </a:p>
            <a:p>
              <a:r>
                <a:rPr lang="en-US" altLang="en-SE" i="1"/>
                <a:t>Linux, …</a:t>
              </a:r>
            </a:p>
          </p:txBody>
        </p:sp>
      </p:grpSp>
      <p:sp>
        <p:nvSpPr>
          <p:cNvPr id="201745" name="Rectangle 17">
            <a:extLst>
              <a:ext uri="{FF2B5EF4-FFF2-40B4-BE49-F238E27FC236}">
                <a16:creationId xmlns:a16="http://schemas.microsoft.com/office/drawing/2014/main" id="{F8A718D0-95F8-16F4-B849-7473D389C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5917" y="3962400"/>
            <a:ext cx="2895600" cy="5334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SE"/>
              <a:t>os kernel</a:t>
            </a:r>
          </a:p>
        </p:txBody>
      </p:sp>
      <p:sp>
        <p:nvSpPr>
          <p:cNvPr id="201746" name="Line 18">
            <a:extLst>
              <a:ext uri="{FF2B5EF4-FFF2-40B4-BE49-F238E27FC236}">
                <a16:creationId xmlns:a16="http://schemas.microsoft.com/office/drawing/2014/main" id="{10A83733-1426-877B-CCA5-5190B17D36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84517" y="2971800"/>
            <a:ext cx="3048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201747" name="Line 19">
            <a:extLst>
              <a:ext uri="{FF2B5EF4-FFF2-40B4-BE49-F238E27FC236}">
                <a16:creationId xmlns:a16="http://schemas.microsoft.com/office/drawing/2014/main" id="{92FF373B-7EAB-973F-4D19-AA0C4DA62B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65517" y="2971800"/>
            <a:ext cx="3048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201748" name="Line 20">
            <a:extLst>
              <a:ext uri="{FF2B5EF4-FFF2-40B4-BE49-F238E27FC236}">
                <a16:creationId xmlns:a16="http://schemas.microsoft.com/office/drawing/2014/main" id="{F0E3703B-253A-2953-8BF6-4A7D6831D7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03717" y="3048000"/>
            <a:ext cx="2286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201749" name="Line 21">
            <a:extLst>
              <a:ext uri="{FF2B5EF4-FFF2-40B4-BE49-F238E27FC236}">
                <a16:creationId xmlns:a16="http://schemas.microsoft.com/office/drawing/2014/main" id="{4E6258AF-A58B-EE57-00A8-0C18C5442C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36917" y="2438400"/>
            <a:ext cx="30480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201750" name="Line 22">
            <a:extLst>
              <a:ext uri="{FF2B5EF4-FFF2-40B4-BE49-F238E27FC236}">
                <a16:creationId xmlns:a16="http://schemas.microsoft.com/office/drawing/2014/main" id="{68E2D523-12AE-AB00-2A4B-AFCB8D3F26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46517" y="2438400"/>
            <a:ext cx="60960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201751" name="Line 23">
            <a:extLst>
              <a:ext uri="{FF2B5EF4-FFF2-40B4-BE49-F238E27FC236}">
                <a16:creationId xmlns:a16="http://schemas.microsoft.com/office/drawing/2014/main" id="{BEC278D2-ABBB-4550-98C8-6E4AADC46072}"/>
              </a:ext>
            </a:extLst>
          </p:cNvPr>
          <p:cNvSpPr>
            <a:spLocks noChangeShapeType="1"/>
          </p:cNvSpPr>
          <p:nvPr/>
        </p:nvSpPr>
        <p:spPr bwMode="auto">
          <a:xfrm>
            <a:off x="6637117" y="2362200"/>
            <a:ext cx="22860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201752" name="Text Box 24">
            <a:extLst>
              <a:ext uri="{FF2B5EF4-FFF2-40B4-BE49-F238E27FC236}">
                <a16:creationId xmlns:a16="http://schemas.microsoft.com/office/drawing/2014/main" id="{0344386D-540C-2A54-AA26-9CB8F12921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1317" y="48768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SE" sz="1200" dirty="0"/>
              <a:t>(thread create, destroy, signal, wait, etc.)</a:t>
            </a:r>
          </a:p>
        </p:txBody>
      </p:sp>
      <p:sp>
        <p:nvSpPr>
          <p:cNvPr id="201753" name="Rectangle 25">
            <a:extLst>
              <a:ext uri="{FF2B5EF4-FFF2-40B4-BE49-F238E27FC236}">
                <a16:creationId xmlns:a16="http://schemas.microsoft.com/office/drawing/2014/main" id="{8ED6D3C1-97B3-392C-8A65-1E3D62E63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5917" y="4495800"/>
            <a:ext cx="2895600" cy="3048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SE"/>
              <a:t>CPU</a:t>
            </a:r>
          </a:p>
        </p:txBody>
      </p:sp>
      <p:sp>
        <p:nvSpPr>
          <p:cNvPr id="201754" name="Line 26">
            <a:extLst>
              <a:ext uri="{FF2B5EF4-FFF2-40B4-BE49-F238E27FC236}">
                <a16:creationId xmlns:a16="http://schemas.microsoft.com/office/drawing/2014/main" id="{3662441C-622B-5471-5CE7-530BF97B3FEC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6117" y="4343400"/>
            <a:ext cx="609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201755" name="Rectangle 27">
            <a:extLst>
              <a:ext uri="{FF2B5EF4-FFF2-40B4-BE49-F238E27FC236}">
                <a16:creationId xmlns:a16="http://schemas.microsoft.com/office/drawing/2014/main" id="{7A26617C-A6CB-B6AF-089A-78B2B8F664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SE"/>
              <a:t>Kernel threads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>
            <a:extLst>
              <a:ext uri="{FF2B5EF4-FFF2-40B4-BE49-F238E27FC236}">
                <a16:creationId xmlns:a16="http://schemas.microsoft.com/office/drawing/2014/main" id="{AD2657CF-3B1A-9936-D165-1DED318CE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9450" y="2392363"/>
            <a:ext cx="609600" cy="6096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SE"/>
          </a:p>
        </p:txBody>
      </p:sp>
      <p:sp>
        <p:nvSpPr>
          <p:cNvPr id="205827" name="Rectangle 3">
            <a:extLst>
              <a:ext uri="{FF2B5EF4-FFF2-40B4-BE49-F238E27FC236}">
                <a16:creationId xmlns:a16="http://schemas.microsoft.com/office/drawing/2014/main" id="{0E40DDB3-5A0B-4A5B-DB57-D1E4BE0C0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016250"/>
            <a:ext cx="1111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SE"/>
              <a:t>address space</a:t>
            </a:r>
          </a:p>
        </p:txBody>
      </p:sp>
      <p:sp>
        <p:nvSpPr>
          <p:cNvPr id="205828" name="Freeform 4">
            <a:extLst>
              <a:ext uri="{FF2B5EF4-FFF2-40B4-BE49-F238E27FC236}">
                <a16:creationId xmlns:a16="http://schemas.microsoft.com/office/drawing/2014/main" id="{C4B93C15-2B17-AF56-7660-47467C547BC0}"/>
              </a:ext>
            </a:extLst>
          </p:cNvPr>
          <p:cNvSpPr>
            <a:spLocks/>
          </p:cNvSpPr>
          <p:nvPr/>
        </p:nvSpPr>
        <p:spPr bwMode="auto">
          <a:xfrm>
            <a:off x="2178051" y="4038600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205829" name="Rectangle 5">
            <a:extLst>
              <a:ext uri="{FF2B5EF4-FFF2-40B4-BE49-F238E27FC236}">
                <a16:creationId xmlns:a16="http://schemas.microsoft.com/office/drawing/2014/main" id="{F6C4C81A-DA52-D760-8E54-C250FDE26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3250" y="4419601"/>
            <a:ext cx="9316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/>
              <a:t>thread</a:t>
            </a:r>
          </a:p>
        </p:txBody>
      </p:sp>
      <p:grpSp>
        <p:nvGrpSpPr>
          <p:cNvPr id="205830" name="Group 6">
            <a:extLst>
              <a:ext uri="{FF2B5EF4-FFF2-40B4-BE49-F238E27FC236}">
                <a16:creationId xmlns:a16="http://schemas.microsoft.com/office/drawing/2014/main" id="{FC503401-4408-F118-C54F-D9B99328B164}"/>
              </a:ext>
            </a:extLst>
          </p:cNvPr>
          <p:cNvGrpSpPr>
            <a:grpSpLocks/>
          </p:cNvGrpSpPr>
          <p:nvPr/>
        </p:nvGrpSpPr>
        <p:grpSpPr bwMode="auto">
          <a:xfrm>
            <a:off x="4724401" y="1981200"/>
            <a:ext cx="3471863" cy="1533525"/>
            <a:chOff x="3552" y="2544"/>
            <a:chExt cx="2187" cy="966"/>
          </a:xfrm>
        </p:grpSpPr>
        <p:sp>
          <p:nvSpPr>
            <p:cNvPr id="205831" name="Rectangle 7">
              <a:extLst>
                <a:ext uri="{FF2B5EF4-FFF2-40B4-BE49-F238E27FC236}">
                  <a16:creationId xmlns:a16="http://schemas.microsoft.com/office/drawing/2014/main" id="{389ED20C-8BEF-53F2-B421-3B360B2215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544"/>
              <a:ext cx="432" cy="76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SE"/>
            </a:p>
          </p:txBody>
        </p:sp>
        <p:sp>
          <p:nvSpPr>
            <p:cNvPr id="205832" name="Rectangle 8">
              <a:extLst>
                <a:ext uri="{FF2B5EF4-FFF2-40B4-BE49-F238E27FC236}">
                  <a16:creationId xmlns:a16="http://schemas.microsoft.com/office/drawing/2014/main" id="{958EDAEB-CCFD-88B4-9B03-380D78DB7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544"/>
              <a:ext cx="576" cy="38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SE"/>
            </a:p>
          </p:txBody>
        </p:sp>
        <p:sp>
          <p:nvSpPr>
            <p:cNvPr id="205833" name="Rectangle 9">
              <a:extLst>
                <a:ext uri="{FF2B5EF4-FFF2-40B4-BE49-F238E27FC236}">
                  <a16:creationId xmlns:a16="http://schemas.microsoft.com/office/drawing/2014/main" id="{FEADF495-1005-F6C5-6A74-B9643E94C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3024"/>
              <a:ext cx="288" cy="2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SE"/>
            </a:p>
          </p:txBody>
        </p:sp>
        <p:sp>
          <p:nvSpPr>
            <p:cNvPr id="205834" name="Freeform 10">
              <a:extLst>
                <a:ext uri="{FF2B5EF4-FFF2-40B4-BE49-F238E27FC236}">
                  <a16:creationId xmlns:a16="http://schemas.microsoft.com/office/drawing/2014/main" id="{426A6858-1CF7-865C-5FF9-794D1E1C4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640"/>
              <a:ext cx="114" cy="213"/>
            </a:xfrm>
            <a:custGeom>
              <a:avLst/>
              <a:gdLst>
                <a:gd name="T0" fmla="*/ 169 w 357"/>
                <a:gd name="T1" fmla="*/ 0 h 816"/>
                <a:gd name="T2" fmla="*/ 115 w 357"/>
                <a:gd name="T3" fmla="*/ 24 h 816"/>
                <a:gd name="T4" fmla="*/ 25 w 357"/>
                <a:gd name="T5" fmla="*/ 84 h 816"/>
                <a:gd name="T6" fmla="*/ 19 w 357"/>
                <a:gd name="T7" fmla="*/ 132 h 816"/>
                <a:gd name="T8" fmla="*/ 55 w 357"/>
                <a:gd name="T9" fmla="*/ 144 h 816"/>
                <a:gd name="T10" fmla="*/ 73 w 357"/>
                <a:gd name="T11" fmla="*/ 150 h 816"/>
                <a:gd name="T12" fmla="*/ 307 w 357"/>
                <a:gd name="T13" fmla="*/ 192 h 816"/>
                <a:gd name="T14" fmla="*/ 325 w 357"/>
                <a:gd name="T15" fmla="*/ 210 h 816"/>
                <a:gd name="T16" fmla="*/ 253 w 357"/>
                <a:gd name="T17" fmla="*/ 258 h 816"/>
                <a:gd name="T18" fmla="*/ 205 w 357"/>
                <a:gd name="T19" fmla="*/ 288 h 816"/>
                <a:gd name="T20" fmla="*/ 181 w 357"/>
                <a:gd name="T21" fmla="*/ 294 h 816"/>
                <a:gd name="T22" fmla="*/ 97 w 357"/>
                <a:gd name="T23" fmla="*/ 330 h 816"/>
                <a:gd name="T24" fmla="*/ 61 w 357"/>
                <a:gd name="T25" fmla="*/ 354 h 816"/>
                <a:gd name="T26" fmla="*/ 43 w 357"/>
                <a:gd name="T27" fmla="*/ 366 h 816"/>
                <a:gd name="T28" fmla="*/ 103 w 357"/>
                <a:gd name="T29" fmla="*/ 414 h 816"/>
                <a:gd name="T30" fmla="*/ 145 w 357"/>
                <a:gd name="T31" fmla="*/ 402 h 816"/>
                <a:gd name="T32" fmla="*/ 163 w 357"/>
                <a:gd name="T33" fmla="*/ 414 h 816"/>
                <a:gd name="T34" fmla="*/ 253 w 357"/>
                <a:gd name="T35" fmla="*/ 462 h 816"/>
                <a:gd name="T36" fmla="*/ 247 w 357"/>
                <a:gd name="T37" fmla="*/ 576 h 816"/>
                <a:gd name="T38" fmla="*/ 193 w 357"/>
                <a:gd name="T39" fmla="*/ 606 h 816"/>
                <a:gd name="T40" fmla="*/ 181 w 357"/>
                <a:gd name="T41" fmla="*/ 684 h 816"/>
                <a:gd name="T42" fmla="*/ 163 w 357"/>
                <a:gd name="T43" fmla="*/ 780 h 816"/>
                <a:gd name="T44" fmla="*/ 175 w 357"/>
                <a:gd name="T45" fmla="*/ 816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7" h="816">
                  <a:moveTo>
                    <a:pt x="169" y="0"/>
                  </a:moveTo>
                  <a:cubicBezTo>
                    <a:pt x="149" y="7"/>
                    <a:pt x="135" y="17"/>
                    <a:pt x="115" y="24"/>
                  </a:cubicBezTo>
                  <a:cubicBezTo>
                    <a:pt x="100" y="39"/>
                    <a:pt x="44" y="78"/>
                    <a:pt x="25" y="84"/>
                  </a:cubicBezTo>
                  <a:cubicBezTo>
                    <a:pt x="16" y="98"/>
                    <a:pt x="0" y="113"/>
                    <a:pt x="19" y="132"/>
                  </a:cubicBezTo>
                  <a:cubicBezTo>
                    <a:pt x="28" y="141"/>
                    <a:pt x="43" y="140"/>
                    <a:pt x="55" y="144"/>
                  </a:cubicBezTo>
                  <a:cubicBezTo>
                    <a:pt x="61" y="146"/>
                    <a:pt x="73" y="150"/>
                    <a:pt x="73" y="150"/>
                  </a:cubicBezTo>
                  <a:cubicBezTo>
                    <a:pt x="148" y="139"/>
                    <a:pt x="235" y="168"/>
                    <a:pt x="307" y="192"/>
                  </a:cubicBezTo>
                  <a:cubicBezTo>
                    <a:pt x="313" y="198"/>
                    <a:pt x="320" y="203"/>
                    <a:pt x="325" y="210"/>
                  </a:cubicBezTo>
                  <a:cubicBezTo>
                    <a:pt x="357" y="258"/>
                    <a:pt x="272" y="256"/>
                    <a:pt x="253" y="258"/>
                  </a:cubicBezTo>
                  <a:cubicBezTo>
                    <a:pt x="196" y="272"/>
                    <a:pt x="265" y="251"/>
                    <a:pt x="205" y="288"/>
                  </a:cubicBezTo>
                  <a:cubicBezTo>
                    <a:pt x="198" y="292"/>
                    <a:pt x="189" y="291"/>
                    <a:pt x="181" y="294"/>
                  </a:cubicBezTo>
                  <a:cubicBezTo>
                    <a:pt x="62" y="343"/>
                    <a:pt x="192" y="298"/>
                    <a:pt x="97" y="330"/>
                  </a:cubicBezTo>
                  <a:cubicBezTo>
                    <a:pt x="83" y="335"/>
                    <a:pt x="73" y="346"/>
                    <a:pt x="61" y="354"/>
                  </a:cubicBezTo>
                  <a:cubicBezTo>
                    <a:pt x="55" y="358"/>
                    <a:pt x="43" y="366"/>
                    <a:pt x="43" y="366"/>
                  </a:cubicBezTo>
                  <a:cubicBezTo>
                    <a:pt x="53" y="397"/>
                    <a:pt x="78" y="397"/>
                    <a:pt x="103" y="414"/>
                  </a:cubicBezTo>
                  <a:cubicBezTo>
                    <a:pt x="117" y="410"/>
                    <a:pt x="131" y="400"/>
                    <a:pt x="145" y="402"/>
                  </a:cubicBezTo>
                  <a:cubicBezTo>
                    <a:pt x="152" y="403"/>
                    <a:pt x="157" y="411"/>
                    <a:pt x="163" y="414"/>
                  </a:cubicBezTo>
                  <a:cubicBezTo>
                    <a:pt x="192" y="429"/>
                    <a:pt x="225" y="444"/>
                    <a:pt x="253" y="462"/>
                  </a:cubicBezTo>
                  <a:cubicBezTo>
                    <a:pt x="265" y="497"/>
                    <a:pt x="270" y="542"/>
                    <a:pt x="247" y="576"/>
                  </a:cubicBezTo>
                  <a:cubicBezTo>
                    <a:pt x="236" y="593"/>
                    <a:pt x="193" y="606"/>
                    <a:pt x="193" y="606"/>
                  </a:cubicBezTo>
                  <a:cubicBezTo>
                    <a:pt x="178" y="651"/>
                    <a:pt x="173" y="626"/>
                    <a:pt x="181" y="684"/>
                  </a:cubicBezTo>
                  <a:cubicBezTo>
                    <a:pt x="171" y="715"/>
                    <a:pt x="168" y="748"/>
                    <a:pt x="163" y="780"/>
                  </a:cubicBezTo>
                  <a:cubicBezTo>
                    <a:pt x="170" y="808"/>
                    <a:pt x="165" y="797"/>
                    <a:pt x="175" y="816"/>
                  </a:cubicBezTo>
                </a:path>
              </a:pathLst>
            </a:custGeom>
            <a:noFill/>
            <a:ln w="28575" cmpd="sng">
              <a:solidFill>
                <a:srgbClr val="1C1C6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5835" name="Freeform 11">
              <a:extLst>
                <a:ext uri="{FF2B5EF4-FFF2-40B4-BE49-F238E27FC236}">
                  <a16:creationId xmlns:a16="http://schemas.microsoft.com/office/drawing/2014/main" id="{F2752CB6-B355-1095-E395-46FB8C9B3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2955"/>
              <a:ext cx="114" cy="213"/>
            </a:xfrm>
            <a:custGeom>
              <a:avLst/>
              <a:gdLst>
                <a:gd name="T0" fmla="*/ 169 w 357"/>
                <a:gd name="T1" fmla="*/ 0 h 816"/>
                <a:gd name="T2" fmla="*/ 115 w 357"/>
                <a:gd name="T3" fmla="*/ 24 h 816"/>
                <a:gd name="T4" fmla="*/ 25 w 357"/>
                <a:gd name="T5" fmla="*/ 84 h 816"/>
                <a:gd name="T6" fmla="*/ 19 w 357"/>
                <a:gd name="T7" fmla="*/ 132 h 816"/>
                <a:gd name="T8" fmla="*/ 55 w 357"/>
                <a:gd name="T9" fmla="*/ 144 h 816"/>
                <a:gd name="T10" fmla="*/ 73 w 357"/>
                <a:gd name="T11" fmla="*/ 150 h 816"/>
                <a:gd name="T12" fmla="*/ 307 w 357"/>
                <a:gd name="T13" fmla="*/ 192 h 816"/>
                <a:gd name="T14" fmla="*/ 325 w 357"/>
                <a:gd name="T15" fmla="*/ 210 h 816"/>
                <a:gd name="T16" fmla="*/ 253 w 357"/>
                <a:gd name="T17" fmla="*/ 258 h 816"/>
                <a:gd name="T18" fmla="*/ 205 w 357"/>
                <a:gd name="T19" fmla="*/ 288 h 816"/>
                <a:gd name="T20" fmla="*/ 181 w 357"/>
                <a:gd name="T21" fmla="*/ 294 h 816"/>
                <a:gd name="T22" fmla="*/ 97 w 357"/>
                <a:gd name="T23" fmla="*/ 330 h 816"/>
                <a:gd name="T24" fmla="*/ 61 w 357"/>
                <a:gd name="T25" fmla="*/ 354 h 816"/>
                <a:gd name="T26" fmla="*/ 43 w 357"/>
                <a:gd name="T27" fmla="*/ 366 h 816"/>
                <a:gd name="T28" fmla="*/ 103 w 357"/>
                <a:gd name="T29" fmla="*/ 414 h 816"/>
                <a:gd name="T30" fmla="*/ 145 w 357"/>
                <a:gd name="T31" fmla="*/ 402 h 816"/>
                <a:gd name="T32" fmla="*/ 163 w 357"/>
                <a:gd name="T33" fmla="*/ 414 h 816"/>
                <a:gd name="T34" fmla="*/ 253 w 357"/>
                <a:gd name="T35" fmla="*/ 462 h 816"/>
                <a:gd name="T36" fmla="*/ 247 w 357"/>
                <a:gd name="T37" fmla="*/ 576 h 816"/>
                <a:gd name="T38" fmla="*/ 193 w 357"/>
                <a:gd name="T39" fmla="*/ 606 h 816"/>
                <a:gd name="T40" fmla="*/ 181 w 357"/>
                <a:gd name="T41" fmla="*/ 684 h 816"/>
                <a:gd name="T42" fmla="*/ 163 w 357"/>
                <a:gd name="T43" fmla="*/ 780 h 816"/>
                <a:gd name="T44" fmla="*/ 175 w 357"/>
                <a:gd name="T45" fmla="*/ 816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7" h="816">
                  <a:moveTo>
                    <a:pt x="169" y="0"/>
                  </a:moveTo>
                  <a:cubicBezTo>
                    <a:pt x="149" y="7"/>
                    <a:pt x="135" y="17"/>
                    <a:pt x="115" y="24"/>
                  </a:cubicBezTo>
                  <a:cubicBezTo>
                    <a:pt x="100" y="39"/>
                    <a:pt x="44" y="78"/>
                    <a:pt x="25" y="84"/>
                  </a:cubicBezTo>
                  <a:cubicBezTo>
                    <a:pt x="16" y="98"/>
                    <a:pt x="0" y="113"/>
                    <a:pt x="19" y="132"/>
                  </a:cubicBezTo>
                  <a:cubicBezTo>
                    <a:pt x="28" y="141"/>
                    <a:pt x="43" y="140"/>
                    <a:pt x="55" y="144"/>
                  </a:cubicBezTo>
                  <a:cubicBezTo>
                    <a:pt x="61" y="146"/>
                    <a:pt x="73" y="150"/>
                    <a:pt x="73" y="150"/>
                  </a:cubicBezTo>
                  <a:cubicBezTo>
                    <a:pt x="148" y="139"/>
                    <a:pt x="235" y="168"/>
                    <a:pt x="307" y="192"/>
                  </a:cubicBezTo>
                  <a:cubicBezTo>
                    <a:pt x="313" y="198"/>
                    <a:pt x="320" y="203"/>
                    <a:pt x="325" y="210"/>
                  </a:cubicBezTo>
                  <a:cubicBezTo>
                    <a:pt x="357" y="258"/>
                    <a:pt x="272" y="256"/>
                    <a:pt x="253" y="258"/>
                  </a:cubicBezTo>
                  <a:cubicBezTo>
                    <a:pt x="196" y="272"/>
                    <a:pt x="265" y="251"/>
                    <a:pt x="205" y="288"/>
                  </a:cubicBezTo>
                  <a:cubicBezTo>
                    <a:pt x="198" y="292"/>
                    <a:pt x="189" y="291"/>
                    <a:pt x="181" y="294"/>
                  </a:cubicBezTo>
                  <a:cubicBezTo>
                    <a:pt x="62" y="343"/>
                    <a:pt x="192" y="298"/>
                    <a:pt x="97" y="330"/>
                  </a:cubicBezTo>
                  <a:cubicBezTo>
                    <a:pt x="83" y="335"/>
                    <a:pt x="73" y="346"/>
                    <a:pt x="61" y="354"/>
                  </a:cubicBezTo>
                  <a:cubicBezTo>
                    <a:pt x="55" y="358"/>
                    <a:pt x="43" y="366"/>
                    <a:pt x="43" y="366"/>
                  </a:cubicBezTo>
                  <a:cubicBezTo>
                    <a:pt x="53" y="397"/>
                    <a:pt x="78" y="397"/>
                    <a:pt x="103" y="414"/>
                  </a:cubicBezTo>
                  <a:cubicBezTo>
                    <a:pt x="117" y="410"/>
                    <a:pt x="131" y="400"/>
                    <a:pt x="145" y="402"/>
                  </a:cubicBezTo>
                  <a:cubicBezTo>
                    <a:pt x="152" y="403"/>
                    <a:pt x="157" y="411"/>
                    <a:pt x="163" y="414"/>
                  </a:cubicBezTo>
                  <a:cubicBezTo>
                    <a:pt x="192" y="429"/>
                    <a:pt x="225" y="444"/>
                    <a:pt x="253" y="462"/>
                  </a:cubicBezTo>
                  <a:cubicBezTo>
                    <a:pt x="265" y="497"/>
                    <a:pt x="270" y="542"/>
                    <a:pt x="247" y="576"/>
                  </a:cubicBezTo>
                  <a:cubicBezTo>
                    <a:pt x="236" y="593"/>
                    <a:pt x="193" y="606"/>
                    <a:pt x="193" y="606"/>
                  </a:cubicBezTo>
                  <a:cubicBezTo>
                    <a:pt x="178" y="651"/>
                    <a:pt x="173" y="626"/>
                    <a:pt x="181" y="684"/>
                  </a:cubicBezTo>
                  <a:cubicBezTo>
                    <a:pt x="171" y="715"/>
                    <a:pt x="168" y="748"/>
                    <a:pt x="163" y="780"/>
                  </a:cubicBezTo>
                  <a:cubicBezTo>
                    <a:pt x="170" y="808"/>
                    <a:pt x="165" y="797"/>
                    <a:pt x="175" y="816"/>
                  </a:cubicBezTo>
                </a:path>
              </a:pathLst>
            </a:custGeom>
            <a:noFill/>
            <a:ln w="28575" cmpd="sng">
              <a:solidFill>
                <a:srgbClr val="1C1C6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5836" name="Freeform 12">
              <a:extLst>
                <a:ext uri="{FF2B5EF4-FFF2-40B4-BE49-F238E27FC236}">
                  <a16:creationId xmlns:a16="http://schemas.microsoft.com/office/drawing/2014/main" id="{D569ED09-6441-3198-DF15-566222820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2" y="2955"/>
              <a:ext cx="114" cy="213"/>
            </a:xfrm>
            <a:custGeom>
              <a:avLst/>
              <a:gdLst>
                <a:gd name="T0" fmla="*/ 169 w 357"/>
                <a:gd name="T1" fmla="*/ 0 h 816"/>
                <a:gd name="T2" fmla="*/ 115 w 357"/>
                <a:gd name="T3" fmla="*/ 24 h 816"/>
                <a:gd name="T4" fmla="*/ 25 w 357"/>
                <a:gd name="T5" fmla="*/ 84 h 816"/>
                <a:gd name="T6" fmla="*/ 19 w 357"/>
                <a:gd name="T7" fmla="*/ 132 h 816"/>
                <a:gd name="T8" fmla="*/ 55 w 357"/>
                <a:gd name="T9" fmla="*/ 144 h 816"/>
                <a:gd name="T10" fmla="*/ 73 w 357"/>
                <a:gd name="T11" fmla="*/ 150 h 816"/>
                <a:gd name="T12" fmla="*/ 307 w 357"/>
                <a:gd name="T13" fmla="*/ 192 h 816"/>
                <a:gd name="T14" fmla="*/ 325 w 357"/>
                <a:gd name="T15" fmla="*/ 210 h 816"/>
                <a:gd name="T16" fmla="*/ 253 w 357"/>
                <a:gd name="T17" fmla="*/ 258 h 816"/>
                <a:gd name="T18" fmla="*/ 205 w 357"/>
                <a:gd name="T19" fmla="*/ 288 h 816"/>
                <a:gd name="T20" fmla="*/ 181 w 357"/>
                <a:gd name="T21" fmla="*/ 294 h 816"/>
                <a:gd name="T22" fmla="*/ 97 w 357"/>
                <a:gd name="T23" fmla="*/ 330 h 816"/>
                <a:gd name="T24" fmla="*/ 61 w 357"/>
                <a:gd name="T25" fmla="*/ 354 h 816"/>
                <a:gd name="T26" fmla="*/ 43 w 357"/>
                <a:gd name="T27" fmla="*/ 366 h 816"/>
                <a:gd name="T28" fmla="*/ 103 w 357"/>
                <a:gd name="T29" fmla="*/ 414 h 816"/>
                <a:gd name="T30" fmla="*/ 145 w 357"/>
                <a:gd name="T31" fmla="*/ 402 h 816"/>
                <a:gd name="T32" fmla="*/ 163 w 357"/>
                <a:gd name="T33" fmla="*/ 414 h 816"/>
                <a:gd name="T34" fmla="*/ 253 w 357"/>
                <a:gd name="T35" fmla="*/ 462 h 816"/>
                <a:gd name="T36" fmla="*/ 247 w 357"/>
                <a:gd name="T37" fmla="*/ 576 h 816"/>
                <a:gd name="T38" fmla="*/ 193 w 357"/>
                <a:gd name="T39" fmla="*/ 606 h 816"/>
                <a:gd name="T40" fmla="*/ 181 w 357"/>
                <a:gd name="T41" fmla="*/ 684 h 816"/>
                <a:gd name="T42" fmla="*/ 163 w 357"/>
                <a:gd name="T43" fmla="*/ 780 h 816"/>
                <a:gd name="T44" fmla="*/ 175 w 357"/>
                <a:gd name="T45" fmla="*/ 816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7" h="816">
                  <a:moveTo>
                    <a:pt x="169" y="0"/>
                  </a:moveTo>
                  <a:cubicBezTo>
                    <a:pt x="149" y="7"/>
                    <a:pt x="135" y="17"/>
                    <a:pt x="115" y="24"/>
                  </a:cubicBezTo>
                  <a:cubicBezTo>
                    <a:pt x="100" y="39"/>
                    <a:pt x="44" y="78"/>
                    <a:pt x="25" y="84"/>
                  </a:cubicBezTo>
                  <a:cubicBezTo>
                    <a:pt x="16" y="98"/>
                    <a:pt x="0" y="113"/>
                    <a:pt x="19" y="132"/>
                  </a:cubicBezTo>
                  <a:cubicBezTo>
                    <a:pt x="28" y="141"/>
                    <a:pt x="43" y="140"/>
                    <a:pt x="55" y="144"/>
                  </a:cubicBezTo>
                  <a:cubicBezTo>
                    <a:pt x="61" y="146"/>
                    <a:pt x="73" y="150"/>
                    <a:pt x="73" y="150"/>
                  </a:cubicBezTo>
                  <a:cubicBezTo>
                    <a:pt x="148" y="139"/>
                    <a:pt x="235" y="168"/>
                    <a:pt x="307" y="192"/>
                  </a:cubicBezTo>
                  <a:cubicBezTo>
                    <a:pt x="313" y="198"/>
                    <a:pt x="320" y="203"/>
                    <a:pt x="325" y="210"/>
                  </a:cubicBezTo>
                  <a:cubicBezTo>
                    <a:pt x="357" y="258"/>
                    <a:pt x="272" y="256"/>
                    <a:pt x="253" y="258"/>
                  </a:cubicBezTo>
                  <a:cubicBezTo>
                    <a:pt x="196" y="272"/>
                    <a:pt x="265" y="251"/>
                    <a:pt x="205" y="288"/>
                  </a:cubicBezTo>
                  <a:cubicBezTo>
                    <a:pt x="198" y="292"/>
                    <a:pt x="189" y="291"/>
                    <a:pt x="181" y="294"/>
                  </a:cubicBezTo>
                  <a:cubicBezTo>
                    <a:pt x="62" y="343"/>
                    <a:pt x="192" y="298"/>
                    <a:pt x="97" y="330"/>
                  </a:cubicBezTo>
                  <a:cubicBezTo>
                    <a:pt x="83" y="335"/>
                    <a:pt x="73" y="346"/>
                    <a:pt x="61" y="354"/>
                  </a:cubicBezTo>
                  <a:cubicBezTo>
                    <a:pt x="55" y="358"/>
                    <a:pt x="43" y="366"/>
                    <a:pt x="43" y="366"/>
                  </a:cubicBezTo>
                  <a:cubicBezTo>
                    <a:pt x="53" y="397"/>
                    <a:pt x="78" y="397"/>
                    <a:pt x="103" y="414"/>
                  </a:cubicBezTo>
                  <a:cubicBezTo>
                    <a:pt x="117" y="410"/>
                    <a:pt x="131" y="400"/>
                    <a:pt x="145" y="402"/>
                  </a:cubicBezTo>
                  <a:cubicBezTo>
                    <a:pt x="152" y="403"/>
                    <a:pt x="157" y="411"/>
                    <a:pt x="163" y="414"/>
                  </a:cubicBezTo>
                  <a:cubicBezTo>
                    <a:pt x="192" y="429"/>
                    <a:pt x="225" y="444"/>
                    <a:pt x="253" y="462"/>
                  </a:cubicBezTo>
                  <a:cubicBezTo>
                    <a:pt x="265" y="497"/>
                    <a:pt x="270" y="542"/>
                    <a:pt x="247" y="576"/>
                  </a:cubicBezTo>
                  <a:cubicBezTo>
                    <a:pt x="236" y="593"/>
                    <a:pt x="193" y="606"/>
                    <a:pt x="193" y="606"/>
                  </a:cubicBezTo>
                  <a:cubicBezTo>
                    <a:pt x="178" y="651"/>
                    <a:pt x="173" y="626"/>
                    <a:pt x="181" y="684"/>
                  </a:cubicBezTo>
                  <a:cubicBezTo>
                    <a:pt x="171" y="715"/>
                    <a:pt x="168" y="748"/>
                    <a:pt x="163" y="780"/>
                  </a:cubicBezTo>
                  <a:cubicBezTo>
                    <a:pt x="170" y="808"/>
                    <a:pt x="165" y="797"/>
                    <a:pt x="175" y="816"/>
                  </a:cubicBezTo>
                </a:path>
              </a:pathLst>
            </a:custGeom>
            <a:noFill/>
            <a:ln w="28575" cmpd="sng">
              <a:solidFill>
                <a:srgbClr val="1C1C6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5837" name="Freeform 13">
              <a:extLst>
                <a:ext uri="{FF2B5EF4-FFF2-40B4-BE49-F238E27FC236}">
                  <a16:creationId xmlns:a16="http://schemas.microsoft.com/office/drawing/2014/main" id="{8D8BEA9E-4DD1-7BE1-B936-B503A637F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" y="2619"/>
              <a:ext cx="114" cy="213"/>
            </a:xfrm>
            <a:custGeom>
              <a:avLst/>
              <a:gdLst>
                <a:gd name="T0" fmla="*/ 169 w 357"/>
                <a:gd name="T1" fmla="*/ 0 h 816"/>
                <a:gd name="T2" fmla="*/ 115 w 357"/>
                <a:gd name="T3" fmla="*/ 24 h 816"/>
                <a:gd name="T4" fmla="*/ 25 w 357"/>
                <a:gd name="T5" fmla="*/ 84 h 816"/>
                <a:gd name="T6" fmla="*/ 19 w 357"/>
                <a:gd name="T7" fmla="*/ 132 h 816"/>
                <a:gd name="T8" fmla="*/ 55 w 357"/>
                <a:gd name="T9" fmla="*/ 144 h 816"/>
                <a:gd name="T10" fmla="*/ 73 w 357"/>
                <a:gd name="T11" fmla="*/ 150 h 816"/>
                <a:gd name="T12" fmla="*/ 307 w 357"/>
                <a:gd name="T13" fmla="*/ 192 h 816"/>
                <a:gd name="T14" fmla="*/ 325 w 357"/>
                <a:gd name="T15" fmla="*/ 210 h 816"/>
                <a:gd name="T16" fmla="*/ 253 w 357"/>
                <a:gd name="T17" fmla="*/ 258 h 816"/>
                <a:gd name="T18" fmla="*/ 205 w 357"/>
                <a:gd name="T19" fmla="*/ 288 h 816"/>
                <a:gd name="T20" fmla="*/ 181 w 357"/>
                <a:gd name="T21" fmla="*/ 294 h 816"/>
                <a:gd name="T22" fmla="*/ 97 w 357"/>
                <a:gd name="T23" fmla="*/ 330 h 816"/>
                <a:gd name="T24" fmla="*/ 61 w 357"/>
                <a:gd name="T25" fmla="*/ 354 h 816"/>
                <a:gd name="T26" fmla="*/ 43 w 357"/>
                <a:gd name="T27" fmla="*/ 366 h 816"/>
                <a:gd name="T28" fmla="*/ 103 w 357"/>
                <a:gd name="T29" fmla="*/ 414 h 816"/>
                <a:gd name="T30" fmla="*/ 145 w 357"/>
                <a:gd name="T31" fmla="*/ 402 h 816"/>
                <a:gd name="T32" fmla="*/ 163 w 357"/>
                <a:gd name="T33" fmla="*/ 414 h 816"/>
                <a:gd name="T34" fmla="*/ 253 w 357"/>
                <a:gd name="T35" fmla="*/ 462 h 816"/>
                <a:gd name="T36" fmla="*/ 247 w 357"/>
                <a:gd name="T37" fmla="*/ 576 h 816"/>
                <a:gd name="T38" fmla="*/ 193 w 357"/>
                <a:gd name="T39" fmla="*/ 606 h 816"/>
                <a:gd name="T40" fmla="*/ 181 w 357"/>
                <a:gd name="T41" fmla="*/ 684 h 816"/>
                <a:gd name="T42" fmla="*/ 163 w 357"/>
                <a:gd name="T43" fmla="*/ 780 h 816"/>
                <a:gd name="T44" fmla="*/ 175 w 357"/>
                <a:gd name="T45" fmla="*/ 816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7" h="816">
                  <a:moveTo>
                    <a:pt x="169" y="0"/>
                  </a:moveTo>
                  <a:cubicBezTo>
                    <a:pt x="149" y="7"/>
                    <a:pt x="135" y="17"/>
                    <a:pt x="115" y="24"/>
                  </a:cubicBezTo>
                  <a:cubicBezTo>
                    <a:pt x="100" y="39"/>
                    <a:pt x="44" y="78"/>
                    <a:pt x="25" y="84"/>
                  </a:cubicBezTo>
                  <a:cubicBezTo>
                    <a:pt x="16" y="98"/>
                    <a:pt x="0" y="113"/>
                    <a:pt x="19" y="132"/>
                  </a:cubicBezTo>
                  <a:cubicBezTo>
                    <a:pt x="28" y="141"/>
                    <a:pt x="43" y="140"/>
                    <a:pt x="55" y="144"/>
                  </a:cubicBezTo>
                  <a:cubicBezTo>
                    <a:pt x="61" y="146"/>
                    <a:pt x="73" y="150"/>
                    <a:pt x="73" y="150"/>
                  </a:cubicBezTo>
                  <a:cubicBezTo>
                    <a:pt x="148" y="139"/>
                    <a:pt x="235" y="168"/>
                    <a:pt x="307" y="192"/>
                  </a:cubicBezTo>
                  <a:cubicBezTo>
                    <a:pt x="313" y="198"/>
                    <a:pt x="320" y="203"/>
                    <a:pt x="325" y="210"/>
                  </a:cubicBezTo>
                  <a:cubicBezTo>
                    <a:pt x="357" y="258"/>
                    <a:pt x="272" y="256"/>
                    <a:pt x="253" y="258"/>
                  </a:cubicBezTo>
                  <a:cubicBezTo>
                    <a:pt x="196" y="272"/>
                    <a:pt x="265" y="251"/>
                    <a:pt x="205" y="288"/>
                  </a:cubicBezTo>
                  <a:cubicBezTo>
                    <a:pt x="198" y="292"/>
                    <a:pt x="189" y="291"/>
                    <a:pt x="181" y="294"/>
                  </a:cubicBezTo>
                  <a:cubicBezTo>
                    <a:pt x="62" y="343"/>
                    <a:pt x="192" y="298"/>
                    <a:pt x="97" y="330"/>
                  </a:cubicBezTo>
                  <a:cubicBezTo>
                    <a:pt x="83" y="335"/>
                    <a:pt x="73" y="346"/>
                    <a:pt x="61" y="354"/>
                  </a:cubicBezTo>
                  <a:cubicBezTo>
                    <a:pt x="55" y="358"/>
                    <a:pt x="43" y="366"/>
                    <a:pt x="43" y="366"/>
                  </a:cubicBezTo>
                  <a:cubicBezTo>
                    <a:pt x="53" y="397"/>
                    <a:pt x="78" y="397"/>
                    <a:pt x="103" y="414"/>
                  </a:cubicBezTo>
                  <a:cubicBezTo>
                    <a:pt x="117" y="410"/>
                    <a:pt x="131" y="400"/>
                    <a:pt x="145" y="402"/>
                  </a:cubicBezTo>
                  <a:cubicBezTo>
                    <a:pt x="152" y="403"/>
                    <a:pt x="157" y="411"/>
                    <a:pt x="163" y="414"/>
                  </a:cubicBezTo>
                  <a:cubicBezTo>
                    <a:pt x="192" y="429"/>
                    <a:pt x="225" y="444"/>
                    <a:pt x="253" y="462"/>
                  </a:cubicBezTo>
                  <a:cubicBezTo>
                    <a:pt x="265" y="497"/>
                    <a:pt x="270" y="542"/>
                    <a:pt x="247" y="576"/>
                  </a:cubicBezTo>
                  <a:cubicBezTo>
                    <a:pt x="236" y="593"/>
                    <a:pt x="193" y="606"/>
                    <a:pt x="193" y="606"/>
                  </a:cubicBezTo>
                  <a:cubicBezTo>
                    <a:pt x="178" y="651"/>
                    <a:pt x="173" y="626"/>
                    <a:pt x="181" y="684"/>
                  </a:cubicBezTo>
                  <a:cubicBezTo>
                    <a:pt x="171" y="715"/>
                    <a:pt x="168" y="748"/>
                    <a:pt x="163" y="780"/>
                  </a:cubicBezTo>
                  <a:cubicBezTo>
                    <a:pt x="170" y="808"/>
                    <a:pt x="165" y="797"/>
                    <a:pt x="175" y="816"/>
                  </a:cubicBezTo>
                </a:path>
              </a:pathLst>
            </a:custGeom>
            <a:noFill/>
            <a:ln w="28575" cmpd="sng">
              <a:solidFill>
                <a:srgbClr val="1C1C6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5838" name="Freeform 14">
              <a:extLst>
                <a:ext uri="{FF2B5EF4-FFF2-40B4-BE49-F238E27FC236}">
                  <a16:creationId xmlns:a16="http://schemas.microsoft.com/office/drawing/2014/main" id="{D7AB31AD-CB78-B63A-408E-D43F0DA510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4" y="2619"/>
              <a:ext cx="114" cy="213"/>
            </a:xfrm>
            <a:custGeom>
              <a:avLst/>
              <a:gdLst>
                <a:gd name="T0" fmla="*/ 169 w 357"/>
                <a:gd name="T1" fmla="*/ 0 h 816"/>
                <a:gd name="T2" fmla="*/ 115 w 357"/>
                <a:gd name="T3" fmla="*/ 24 h 816"/>
                <a:gd name="T4" fmla="*/ 25 w 357"/>
                <a:gd name="T5" fmla="*/ 84 h 816"/>
                <a:gd name="T6" fmla="*/ 19 w 357"/>
                <a:gd name="T7" fmla="*/ 132 h 816"/>
                <a:gd name="T8" fmla="*/ 55 w 357"/>
                <a:gd name="T9" fmla="*/ 144 h 816"/>
                <a:gd name="T10" fmla="*/ 73 w 357"/>
                <a:gd name="T11" fmla="*/ 150 h 816"/>
                <a:gd name="T12" fmla="*/ 307 w 357"/>
                <a:gd name="T13" fmla="*/ 192 h 816"/>
                <a:gd name="T14" fmla="*/ 325 w 357"/>
                <a:gd name="T15" fmla="*/ 210 h 816"/>
                <a:gd name="T16" fmla="*/ 253 w 357"/>
                <a:gd name="T17" fmla="*/ 258 h 816"/>
                <a:gd name="T18" fmla="*/ 205 w 357"/>
                <a:gd name="T19" fmla="*/ 288 h 816"/>
                <a:gd name="T20" fmla="*/ 181 w 357"/>
                <a:gd name="T21" fmla="*/ 294 h 816"/>
                <a:gd name="T22" fmla="*/ 97 w 357"/>
                <a:gd name="T23" fmla="*/ 330 h 816"/>
                <a:gd name="T24" fmla="*/ 61 w 357"/>
                <a:gd name="T25" fmla="*/ 354 h 816"/>
                <a:gd name="T26" fmla="*/ 43 w 357"/>
                <a:gd name="T27" fmla="*/ 366 h 816"/>
                <a:gd name="T28" fmla="*/ 103 w 357"/>
                <a:gd name="T29" fmla="*/ 414 h 816"/>
                <a:gd name="T30" fmla="*/ 145 w 357"/>
                <a:gd name="T31" fmla="*/ 402 h 816"/>
                <a:gd name="T32" fmla="*/ 163 w 357"/>
                <a:gd name="T33" fmla="*/ 414 h 816"/>
                <a:gd name="T34" fmla="*/ 253 w 357"/>
                <a:gd name="T35" fmla="*/ 462 h 816"/>
                <a:gd name="T36" fmla="*/ 247 w 357"/>
                <a:gd name="T37" fmla="*/ 576 h 816"/>
                <a:gd name="T38" fmla="*/ 193 w 357"/>
                <a:gd name="T39" fmla="*/ 606 h 816"/>
                <a:gd name="T40" fmla="*/ 181 w 357"/>
                <a:gd name="T41" fmla="*/ 684 h 816"/>
                <a:gd name="T42" fmla="*/ 163 w 357"/>
                <a:gd name="T43" fmla="*/ 780 h 816"/>
                <a:gd name="T44" fmla="*/ 175 w 357"/>
                <a:gd name="T45" fmla="*/ 816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7" h="816">
                  <a:moveTo>
                    <a:pt x="169" y="0"/>
                  </a:moveTo>
                  <a:cubicBezTo>
                    <a:pt x="149" y="7"/>
                    <a:pt x="135" y="17"/>
                    <a:pt x="115" y="24"/>
                  </a:cubicBezTo>
                  <a:cubicBezTo>
                    <a:pt x="100" y="39"/>
                    <a:pt x="44" y="78"/>
                    <a:pt x="25" y="84"/>
                  </a:cubicBezTo>
                  <a:cubicBezTo>
                    <a:pt x="16" y="98"/>
                    <a:pt x="0" y="113"/>
                    <a:pt x="19" y="132"/>
                  </a:cubicBezTo>
                  <a:cubicBezTo>
                    <a:pt x="28" y="141"/>
                    <a:pt x="43" y="140"/>
                    <a:pt x="55" y="144"/>
                  </a:cubicBezTo>
                  <a:cubicBezTo>
                    <a:pt x="61" y="146"/>
                    <a:pt x="73" y="150"/>
                    <a:pt x="73" y="150"/>
                  </a:cubicBezTo>
                  <a:cubicBezTo>
                    <a:pt x="148" y="139"/>
                    <a:pt x="235" y="168"/>
                    <a:pt x="307" y="192"/>
                  </a:cubicBezTo>
                  <a:cubicBezTo>
                    <a:pt x="313" y="198"/>
                    <a:pt x="320" y="203"/>
                    <a:pt x="325" y="210"/>
                  </a:cubicBezTo>
                  <a:cubicBezTo>
                    <a:pt x="357" y="258"/>
                    <a:pt x="272" y="256"/>
                    <a:pt x="253" y="258"/>
                  </a:cubicBezTo>
                  <a:cubicBezTo>
                    <a:pt x="196" y="272"/>
                    <a:pt x="265" y="251"/>
                    <a:pt x="205" y="288"/>
                  </a:cubicBezTo>
                  <a:cubicBezTo>
                    <a:pt x="198" y="292"/>
                    <a:pt x="189" y="291"/>
                    <a:pt x="181" y="294"/>
                  </a:cubicBezTo>
                  <a:cubicBezTo>
                    <a:pt x="62" y="343"/>
                    <a:pt x="192" y="298"/>
                    <a:pt x="97" y="330"/>
                  </a:cubicBezTo>
                  <a:cubicBezTo>
                    <a:pt x="83" y="335"/>
                    <a:pt x="73" y="346"/>
                    <a:pt x="61" y="354"/>
                  </a:cubicBezTo>
                  <a:cubicBezTo>
                    <a:pt x="55" y="358"/>
                    <a:pt x="43" y="366"/>
                    <a:pt x="43" y="366"/>
                  </a:cubicBezTo>
                  <a:cubicBezTo>
                    <a:pt x="53" y="397"/>
                    <a:pt x="78" y="397"/>
                    <a:pt x="103" y="414"/>
                  </a:cubicBezTo>
                  <a:cubicBezTo>
                    <a:pt x="117" y="410"/>
                    <a:pt x="131" y="400"/>
                    <a:pt x="145" y="402"/>
                  </a:cubicBezTo>
                  <a:cubicBezTo>
                    <a:pt x="152" y="403"/>
                    <a:pt x="157" y="411"/>
                    <a:pt x="163" y="414"/>
                  </a:cubicBezTo>
                  <a:cubicBezTo>
                    <a:pt x="192" y="429"/>
                    <a:pt x="225" y="444"/>
                    <a:pt x="253" y="462"/>
                  </a:cubicBezTo>
                  <a:cubicBezTo>
                    <a:pt x="265" y="497"/>
                    <a:pt x="270" y="542"/>
                    <a:pt x="247" y="576"/>
                  </a:cubicBezTo>
                  <a:cubicBezTo>
                    <a:pt x="236" y="593"/>
                    <a:pt x="193" y="606"/>
                    <a:pt x="193" y="606"/>
                  </a:cubicBezTo>
                  <a:cubicBezTo>
                    <a:pt x="178" y="651"/>
                    <a:pt x="173" y="626"/>
                    <a:pt x="181" y="684"/>
                  </a:cubicBezTo>
                  <a:cubicBezTo>
                    <a:pt x="171" y="715"/>
                    <a:pt x="168" y="748"/>
                    <a:pt x="163" y="780"/>
                  </a:cubicBezTo>
                  <a:cubicBezTo>
                    <a:pt x="170" y="808"/>
                    <a:pt x="165" y="797"/>
                    <a:pt x="175" y="816"/>
                  </a:cubicBezTo>
                </a:path>
              </a:pathLst>
            </a:custGeom>
            <a:noFill/>
            <a:ln w="28575" cmpd="sng">
              <a:solidFill>
                <a:srgbClr val="1C1C6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5839" name="Freeform 15">
              <a:extLst>
                <a:ext uri="{FF2B5EF4-FFF2-40B4-BE49-F238E27FC236}">
                  <a16:creationId xmlns:a16="http://schemas.microsoft.com/office/drawing/2014/main" id="{0699CA40-2014-AD1A-B06C-C1736BA69A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2" y="3051"/>
              <a:ext cx="114" cy="213"/>
            </a:xfrm>
            <a:custGeom>
              <a:avLst/>
              <a:gdLst>
                <a:gd name="T0" fmla="*/ 169 w 357"/>
                <a:gd name="T1" fmla="*/ 0 h 816"/>
                <a:gd name="T2" fmla="*/ 115 w 357"/>
                <a:gd name="T3" fmla="*/ 24 h 816"/>
                <a:gd name="T4" fmla="*/ 25 w 357"/>
                <a:gd name="T5" fmla="*/ 84 h 816"/>
                <a:gd name="T6" fmla="*/ 19 w 357"/>
                <a:gd name="T7" fmla="*/ 132 h 816"/>
                <a:gd name="T8" fmla="*/ 55 w 357"/>
                <a:gd name="T9" fmla="*/ 144 h 816"/>
                <a:gd name="T10" fmla="*/ 73 w 357"/>
                <a:gd name="T11" fmla="*/ 150 h 816"/>
                <a:gd name="T12" fmla="*/ 307 w 357"/>
                <a:gd name="T13" fmla="*/ 192 h 816"/>
                <a:gd name="T14" fmla="*/ 325 w 357"/>
                <a:gd name="T15" fmla="*/ 210 h 816"/>
                <a:gd name="T16" fmla="*/ 253 w 357"/>
                <a:gd name="T17" fmla="*/ 258 h 816"/>
                <a:gd name="T18" fmla="*/ 205 w 357"/>
                <a:gd name="T19" fmla="*/ 288 h 816"/>
                <a:gd name="T20" fmla="*/ 181 w 357"/>
                <a:gd name="T21" fmla="*/ 294 h 816"/>
                <a:gd name="T22" fmla="*/ 97 w 357"/>
                <a:gd name="T23" fmla="*/ 330 h 816"/>
                <a:gd name="T24" fmla="*/ 61 w 357"/>
                <a:gd name="T25" fmla="*/ 354 h 816"/>
                <a:gd name="T26" fmla="*/ 43 w 357"/>
                <a:gd name="T27" fmla="*/ 366 h 816"/>
                <a:gd name="T28" fmla="*/ 103 w 357"/>
                <a:gd name="T29" fmla="*/ 414 h 816"/>
                <a:gd name="T30" fmla="*/ 145 w 357"/>
                <a:gd name="T31" fmla="*/ 402 h 816"/>
                <a:gd name="T32" fmla="*/ 163 w 357"/>
                <a:gd name="T33" fmla="*/ 414 h 816"/>
                <a:gd name="T34" fmla="*/ 253 w 357"/>
                <a:gd name="T35" fmla="*/ 462 h 816"/>
                <a:gd name="T36" fmla="*/ 247 w 357"/>
                <a:gd name="T37" fmla="*/ 576 h 816"/>
                <a:gd name="T38" fmla="*/ 193 w 357"/>
                <a:gd name="T39" fmla="*/ 606 h 816"/>
                <a:gd name="T40" fmla="*/ 181 w 357"/>
                <a:gd name="T41" fmla="*/ 684 h 816"/>
                <a:gd name="T42" fmla="*/ 163 w 357"/>
                <a:gd name="T43" fmla="*/ 780 h 816"/>
                <a:gd name="T44" fmla="*/ 175 w 357"/>
                <a:gd name="T45" fmla="*/ 816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7" h="816">
                  <a:moveTo>
                    <a:pt x="169" y="0"/>
                  </a:moveTo>
                  <a:cubicBezTo>
                    <a:pt x="149" y="7"/>
                    <a:pt x="135" y="17"/>
                    <a:pt x="115" y="24"/>
                  </a:cubicBezTo>
                  <a:cubicBezTo>
                    <a:pt x="100" y="39"/>
                    <a:pt x="44" y="78"/>
                    <a:pt x="25" y="84"/>
                  </a:cubicBezTo>
                  <a:cubicBezTo>
                    <a:pt x="16" y="98"/>
                    <a:pt x="0" y="113"/>
                    <a:pt x="19" y="132"/>
                  </a:cubicBezTo>
                  <a:cubicBezTo>
                    <a:pt x="28" y="141"/>
                    <a:pt x="43" y="140"/>
                    <a:pt x="55" y="144"/>
                  </a:cubicBezTo>
                  <a:cubicBezTo>
                    <a:pt x="61" y="146"/>
                    <a:pt x="73" y="150"/>
                    <a:pt x="73" y="150"/>
                  </a:cubicBezTo>
                  <a:cubicBezTo>
                    <a:pt x="148" y="139"/>
                    <a:pt x="235" y="168"/>
                    <a:pt x="307" y="192"/>
                  </a:cubicBezTo>
                  <a:cubicBezTo>
                    <a:pt x="313" y="198"/>
                    <a:pt x="320" y="203"/>
                    <a:pt x="325" y="210"/>
                  </a:cubicBezTo>
                  <a:cubicBezTo>
                    <a:pt x="357" y="258"/>
                    <a:pt x="272" y="256"/>
                    <a:pt x="253" y="258"/>
                  </a:cubicBezTo>
                  <a:cubicBezTo>
                    <a:pt x="196" y="272"/>
                    <a:pt x="265" y="251"/>
                    <a:pt x="205" y="288"/>
                  </a:cubicBezTo>
                  <a:cubicBezTo>
                    <a:pt x="198" y="292"/>
                    <a:pt x="189" y="291"/>
                    <a:pt x="181" y="294"/>
                  </a:cubicBezTo>
                  <a:cubicBezTo>
                    <a:pt x="62" y="343"/>
                    <a:pt x="192" y="298"/>
                    <a:pt x="97" y="330"/>
                  </a:cubicBezTo>
                  <a:cubicBezTo>
                    <a:pt x="83" y="335"/>
                    <a:pt x="73" y="346"/>
                    <a:pt x="61" y="354"/>
                  </a:cubicBezTo>
                  <a:cubicBezTo>
                    <a:pt x="55" y="358"/>
                    <a:pt x="43" y="366"/>
                    <a:pt x="43" y="366"/>
                  </a:cubicBezTo>
                  <a:cubicBezTo>
                    <a:pt x="53" y="397"/>
                    <a:pt x="78" y="397"/>
                    <a:pt x="103" y="414"/>
                  </a:cubicBezTo>
                  <a:cubicBezTo>
                    <a:pt x="117" y="410"/>
                    <a:pt x="131" y="400"/>
                    <a:pt x="145" y="402"/>
                  </a:cubicBezTo>
                  <a:cubicBezTo>
                    <a:pt x="152" y="403"/>
                    <a:pt x="157" y="411"/>
                    <a:pt x="163" y="414"/>
                  </a:cubicBezTo>
                  <a:cubicBezTo>
                    <a:pt x="192" y="429"/>
                    <a:pt x="225" y="444"/>
                    <a:pt x="253" y="462"/>
                  </a:cubicBezTo>
                  <a:cubicBezTo>
                    <a:pt x="265" y="497"/>
                    <a:pt x="270" y="542"/>
                    <a:pt x="247" y="576"/>
                  </a:cubicBezTo>
                  <a:cubicBezTo>
                    <a:pt x="236" y="593"/>
                    <a:pt x="193" y="606"/>
                    <a:pt x="193" y="606"/>
                  </a:cubicBezTo>
                  <a:cubicBezTo>
                    <a:pt x="178" y="651"/>
                    <a:pt x="173" y="626"/>
                    <a:pt x="181" y="684"/>
                  </a:cubicBezTo>
                  <a:cubicBezTo>
                    <a:pt x="171" y="715"/>
                    <a:pt x="168" y="748"/>
                    <a:pt x="163" y="780"/>
                  </a:cubicBezTo>
                  <a:cubicBezTo>
                    <a:pt x="170" y="808"/>
                    <a:pt x="165" y="797"/>
                    <a:pt x="175" y="816"/>
                  </a:cubicBezTo>
                </a:path>
              </a:pathLst>
            </a:custGeom>
            <a:noFill/>
            <a:ln w="28575" cmpd="sng">
              <a:solidFill>
                <a:srgbClr val="1C1C6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5840" name="Rectangle 16">
              <a:extLst>
                <a:ext uri="{FF2B5EF4-FFF2-40B4-BE49-F238E27FC236}">
                  <a16:creationId xmlns:a16="http://schemas.microsoft.com/office/drawing/2014/main" id="{F414A326-6EF8-9CC8-9F1F-ABD85CB5A5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2928"/>
              <a:ext cx="891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EB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SE" i="1"/>
                <a:t>Mach, NT,</a:t>
              </a:r>
            </a:p>
            <a:p>
              <a:r>
                <a:rPr lang="en-US" altLang="en-SE" i="1"/>
                <a:t>Chorus,</a:t>
              </a:r>
            </a:p>
            <a:p>
              <a:r>
                <a:rPr lang="en-US" altLang="en-SE" i="1"/>
                <a:t>Linux, …</a:t>
              </a:r>
            </a:p>
          </p:txBody>
        </p:sp>
      </p:grpSp>
      <p:sp>
        <p:nvSpPr>
          <p:cNvPr id="205841" name="Rectangle 17">
            <a:extLst>
              <a:ext uri="{FF2B5EF4-FFF2-40B4-BE49-F238E27FC236}">
                <a16:creationId xmlns:a16="http://schemas.microsoft.com/office/drawing/2014/main" id="{E3D4C6E6-0F5D-5714-CBFC-870602F9F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962400"/>
            <a:ext cx="2895600" cy="5334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SE"/>
              <a:t>os kernel</a:t>
            </a:r>
          </a:p>
        </p:txBody>
      </p:sp>
      <p:sp>
        <p:nvSpPr>
          <p:cNvPr id="205842" name="Rectangle 18">
            <a:extLst>
              <a:ext uri="{FF2B5EF4-FFF2-40B4-BE49-F238E27FC236}">
                <a16:creationId xmlns:a16="http://schemas.microsoft.com/office/drawing/2014/main" id="{C80AAD1D-9DC8-4EC1-FCA4-C3E4EFB46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048000"/>
            <a:ext cx="685800" cy="1524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 altLang="en-SE"/>
          </a:p>
        </p:txBody>
      </p:sp>
      <p:sp>
        <p:nvSpPr>
          <p:cNvPr id="205843" name="Rectangle 19">
            <a:extLst>
              <a:ext uri="{FF2B5EF4-FFF2-40B4-BE49-F238E27FC236}">
                <a16:creationId xmlns:a16="http://schemas.microsoft.com/office/drawing/2014/main" id="{CBA8D935-CD17-1C0B-0AC8-D7BFA9A2B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048000"/>
            <a:ext cx="457200" cy="1524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 altLang="en-SE"/>
          </a:p>
        </p:txBody>
      </p:sp>
      <p:sp>
        <p:nvSpPr>
          <p:cNvPr id="205844" name="Rectangle 20">
            <a:extLst>
              <a:ext uri="{FF2B5EF4-FFF2-40B4-BE49-F238E27FC236}">
                <a16:creationId xmlns:a16="http://schemas.microsoft.com/office/drawing/2014/main" id="{8E6CA22D-F056-007D-1118-617AF24C6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438400"/>
            <a:ext cx="914400" cy="1524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 altLang="en-SE"/>
          </a:p>
        </p:txBody>
      </p:sp>
      <p:sp>
        <p:nvSpPr>
          <p:cNvPr id="205845" name="Line 21">
            <a:extLst>
              <a:ext uri="{FF2B5EF4-FFF2-40B4-BE49-F238E27FC236}">
                <a16:creationId xmlns:a16="http://schemas.microsoft.com/office/drawing/2014/main" id="{6A6E4C12-9EEF-11BF-45EC-AD320F3947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53200" y="1676400"/>
            <a:ext cx="12192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205846" name="Line 22">
            <a:extLst>
              <a:ext uri="{FF2B5EF4-FFF2-40B4-BE49-F238E27FC236}">
                <a16:creationId xmlns:a16="http://schemas.microsoft.com/office/drawing/2014/main" id="{5A308373-4DC4-99C3-FDF6-2F67698710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1752600"/>
            <a:ext cx="167640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205847" name="Line 23">
            <a:extLst>
              <a:ext uri="{FF2B5EF4-FFF2-40B4-BE49-F238E27FC236}">
                <a16:creationId xmlns:a16="http://schemas.microsoft.com/office/drawing/2014/main" id="{9BDB03BA-F7EA-D413-E449-7A5BC64A51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0200" y="1524000"/>
            <a:ext cx="2286000" cy="160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205848" name="Freeform 24">
            <a:extLst>
              <a:ext uri="{FF2B5EF4-FFF2-40B4-BE49-F238E27FC236}">
                <a16:creationId xmlns:a16="http://schemas.microsoft.com/office/drawing/2014/main" id="{04D4B17B-E220-427D-0257-64739104C5CA}"/>
              </a:ext>
            </a:extLst>
          </p:cNvPr>
          <p:cNvSpPr>
            <a:spLocks/>
          </p:cNvSpPr>
          <p:nvPr/>
        </p:nvSpPr>
        <p:spPr bwMode="auto">
          <a:xfrm>
            <a:off x="4876801" y="3429000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205849" name="Freeform 25">
            <a:extLst>
              <a:ext uri="{FF2B5EF4-FFF2-40B4-BE49-F238E27FC236}">
                <a16:creationId xmlns:a16="http://schemas.microsoft.com/office/drawing/2014/main" id="{4EB0B7B7-DE3A-2429-5339-25558F2B52DA}"/>
              </a:ext>
            </a:extLst>
          </p:cNvPr>
          <p:cNvSpPr>
            <a:spLocks/>
          </p:cNvSpPr>
          <p:nvPr/>
        </p:nvSpPr>
        <p:spPr bwMode="auto">
          <a:xfrm>
            <a:off x="5867401" y="3429000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205850" name="Freeform 26">
            <a:extLst>
              <a:ext uri="{FF2B5EF4-FFF2-40B4-BE49-F238E27FC236}">
                <a16:creationId xmlns:a16="http://schemas.microsoft.com/office/drawing/2014/main" id="{1A47271A-BBAC-2A49-4F4A-8E1940BAD389}"/>
              </a:ext>
            </a:extLst>
          </p:cNvPr>
          <p:cNvSpPr>
            <a:spLocks/>
          </p:cNvSpPr>
          <p:nvPr/>
        </p:nvSpPr>
        <p:spPr bwMode="auto">
          <a:xfrm>
            <a:off x="6477001" y="3429000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205851" name="Line 27">
            <a:extLst>
              <a:ext uri="{FF2B5EF4-FFF2-40B4-BE49-F238E27FC236}">
                <a16:creationId xmlns:a16="http://schemas.microsoft.com/office/drawing/2014/main" id="{6F3F033F-3A57-BC7C-EDB0-B222811FE3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7000" y="3733800"/>
            <a:ext cx="76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205852" name="Line 28">
            <a:extLst>
              <a:ext uri="{FF2B5EF4-FFF2-40B4-BE49-F238E27FC236}">
                <a16:creationId xmlns:a16="http://schemas.microsoft.com/office/drawing/2014/main" id="{CF840E9E-E9DA-6AAD-5FE2-711F114353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67400" y="3733800"/>
            <a:ext cx="76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205853" name="Line 29">
            <a:extLst>
              <a:ext uri="{FF2B5EF4-FFF2-40B4-BE49-F238E27FC236}">
                <a16:creationId xmlns:a16="http://schemas.microsoft.com/office/drawing/2014/main" id="{692F0BC0-C38C-181B-C333-DF3302633D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00600" y="3733800"/>
            <a:ext cx="1524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205854" name="Text Box 30">
            <a:extLst>
              <a:ext uri="{FF2B5EF4-FFF2-40B4-BE49-F238E27FC236}">
                <a16:creationId xmlns:a16="http://schemas.microsoft.com/office/drawing/2014/main" id="{2E2801E7-CD36-84BF-1FA5-F64A887122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876800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SE" sz="1200" dirty="0"/>
              <a:t>(</a:t>
            </a:r>
            <a:r>
              <a:rPr lang="en-US" altLang="en-SE" sz="1200" i="1" dirty="0"/>
              <a:t>kernel</a:t>
            </a:r>
            <a:r>
              <a:rPr lang="en-US" altLang="en-SE" sz="1200" dirty="0"/>
              <a:t> thread create, destroy, signal, wait, etc.)</a:t>
            </a:r>
          </a:p>
        </p:txBody>
      </p:sp>
      <p:sp>
        <p:nvSpPr>
          <p:cNvPr id="205855" name="Line 31">
            <a:extLst>
              <a:ext uri="{FF2B5EF4-FFF2-40B4-BE49-F238E27FC236}">
                <a16:creationId xmlns:a16="http://schemas.microsoft.com/office/drawing/2014/main" id="{A42611D1-7B03-02B6-E0D9-B55F67CB28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53000" y="3124200"/>
            <a:ext cx="76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205856" name="Line 32">
            <a:extLst>
              <a:ext uri="{FF2B5EF4-FFF2-40B4-BE49-F238E27FC236}">
                <a16:creationId xmlns:a16="http://schemas.microsoft.com/office/drawing/2014/main" id="{5307244F-48B3-AACC-C572-D827F207A7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3600" y="3124200"/>
            <a:ext cx="152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205857" name="Line 33">
            <a:extLst>
              <a:ext uri="{FF2B5EF4-FFF2-40B4-BE49-F238E27FC236}">
                <a16:creationId xmlns:a16="http://schemas.microsoft.com/office/drawing/2014/main" id="{5AAC130E-C2C5-9236-FFCD-88D25EA19F93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2514600"/>
            <a:ext cx="1524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205858" name="Rectangle 34">
            <a:extLst>
              <a:ext uri="{FF2B5EF4-FFF2-40B4-BE49-F238E27FC236}">
                <a16:creationId xmlns:a16="http://schemas.microsoft.com/office/drawing/2014/main" id="{96768B95-6D46-197C-7A4F-8848C567A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495800"/>
            <a:ext cx="2895600" cy="3048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SE"/>
              <a:t>CPU</a:t>
            </a:r>
          </a:p>
        </p:txBody>
      </p:sp>
      <p:sp>
        <p:nvSpPr>
          <p:cNvPr id="205859" name="Line 35">
            <a:extLst>
              <a:ext uri="{FF2B5EF4-FFF2-40B4-BE49-F238E27FC236}">
                <a16:creationId xmlns:a16="http://schemas.microsoft.com/office/drawing/2014/main" id="{94F71765-08E2-CCC5-A0FF-98CA40D2D297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4343400"/>
            <a:ext cx="609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205860" name="Rectangle 36">
            <a:extLst>
              <a:ext uri="{FF2B5EF4-FFF2-40B4-BE49-F238E27FC236}">
                <a16:creationId xmlns:a16="http://schemas.microsoft.com/office/drawing/2014/main" id="{9B8B5F4F-57AB-4771-CFEE-9C122B5FBC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SE" dirty="0"/>
              <a:t>User-level threads</a:t>
            </a:r>
            <a:endParaRPr lang="en-US" altLang="en-SE" i="1" dirty="0"/>
          </a:p>
        </p:txBody>
      </p:sp>
      <p:grpSp>
        <p:nvGrpSpPr>
          <p:cNvPr id="205861" name="Group 37">
            <a:extLst>
              <a:ext uri="{FF2B5EF4-FFF2-40B4-BE49-F238E27FC236}">
                <a16:creationId xmlns:a16="http://schemas.microsoft.com/office/drawing/2014/main" id="{91F71C5A-94DB-23F5-DC6E-B1A4D1AD13BF}"/>
              </a:ext>
            </a:extLst>
          </p:cNvPr>
          <p:cNvGrpSpPr>
            <a:grpSpLocks/>
          </p:cNvGrpSpPr>
          <p:nvPr/>
        </p:nvGrpSpPr>
        <p:grpSpPr bwMode="auto">
          <a:xfrm>
            <a:off x="7620000" y="990600"/>
            <a:ext cx="2743200" cy="1752600"/>
            <a:chOff x="3840" y="624"/>
            <a:chExt cx="1728" cy="1104"/>
          </a:xfrm>
        </p:grpSpPr>
        <p:sp>
          <p:nvSpPr>
            <p:cNvPr id="205862" name="Oval 38">
              <a:extLst>
                <a:ext uri="{FF2B5EF4-FFF2-40B4-BE49-F238E27FC236}">
                  <a16:creationId xmlns:a16="http://schemas.microsoft.com/office/drawing/2014/main" id="{6A4B848F-3526-0AEE-1558-82A0195EB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624"/>
              <a:ext cx="1296" cy="576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E"/>
            </a:p>
          </p:txBody>
        </p:sp>
        <p:sp>
          <p:nvSpPr>
            <p:cNvPr id="205863" name="Rectangle 39">
              <a:extLst>
                <a:ext uri="{FF2B5EF4-FFF2-40B4-BE49-F238E27FC236}">
                  <a16:creationId xmlns:a16="http://schemas.microsoft.com/office/drawing/2014/main" id="{E6D5D1B5-CC39-8B50-6B45-D84A0DA6C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720"/>
              <a:ext cx="111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SE"/>
                <a:t>user-level</a:t>
              </a:r>
            </a:p>
            <a:p>
              <a:pPr>
                <a:spcBef>
                  <a:spcPct val="0"/>
                </a:spcBef>
              </a:pPr>
              <a:r>
                <a:rPr lang="en-US" altLang="en-SE"/>
                <a:t>thread library</a:t>
              </a:r>
            </a:p>
          </p:txBody>
        </p:sp>
        <p:sp>
          <p:nvSpPr>
            <p:cNvPr id="205864" name="Text Box 40">
              <a:extLst>
                <a:ext uri="{FF2B5EF4-FFF2-40B4-BE49-F238E27FC236}">
                  <a16:creationId xmlns:a16="http://schemas.microsoft.com/office/drawing/2014/main" id="{4A886658-5426-787A-DAC0-C6396D70AA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1440"/>
              <a:ext cx="12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EB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SE" sz="1200" dirty="0"/>
                <a:t>(thread create, destroy, signal, wait, etc.)</a:t>
              </a:r>
            </a:p>
          </p:txBody>
        </p:sp>
        <p:sp>
          <p:nvSpPr>
            <p:cNvPr id="205865" name="Line 41">
              <a:extLst>
                <a:ext uri="{FF2B5EF4-FFF2-40B4-BE49-F238E27FC236}">
                  <a16:creationId xmlns:a16="http://schemas.microsoft.com/office/drawing/2014/main" id="{5850581F-95EF-1BFD-34E5-CD0B24C007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104"/>
              <a:ext cx="38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E"/>
            </a:p>
          </p:txBody>
        </p:sp>
      </p:grpSp>
      <p:sp>
        <p:nvSpPr>
          <p:cNvPr id="205866" name="Line 42">
            <a:extLst>
              <a:ext uri="{FF2B5EF4-FFF2-40B4-BE49-F238E27FC236}">
                <a16:creationId xmlns:a16="http://schemas.microsoft.com/office/drawing/2014/main" id="{9E4C94AC-4B6B-49C2-F787-D92CD93A4AE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3581400"/>
            <a:ext cx="2362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205867" name="Rectangle 43">
            <a:extLst>
              <a:ext uri="{FF2B5EF4-FFF2-40B4-BE49-F238E27FC236}">
                <a16:creationId xmlns:a16="http://schemas.microsoft.com/office/drawing/2014/main" id="{F4CE3617-2D9C-312E-7C07-16C937D52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3886201"/>
            <a:ext cx="18213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/>
              <a:t>kernel threads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44E9320-82CB-6B47-9656-1B549951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Process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C7524D1-ADBD-8C45-9DC3-F343D7DEE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5814" y="1073427"/>
            <a:ext cx="3265067" cy="5138531"/>
          </a:xfrm>
        </p:spPr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program</a:t>
            </a:r>
            <a:r>
              <a:rPr lang="zh-CN" altLang="en-US" dirty="0"/>
              <a:t> </a:t>
            </a:r>
            <a:r>
              <a:rPr lang="en-US" altLang="zh-CN" dirty="0"/>
              <a:t>becomes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selected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execute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loaded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memory.</a:t>
            </a:r>
          </a:p>
          <a:p>
            <a:r>
              <a:rPr lang="en-US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address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space</a:t>
            </a:r>
            <a:endParaRPr lang="nb-NO" b="1" dirty="0">
              <a:solidFill>
                <a:srgbClr val="0070C0"/>
              </a:solidFill>
            </a:endParaRPr>
          </a:p>
        </p:txBody>
      </p:sp>
      <p:sp>
        <p:nvSpPr>
          <p:cNvPr id="4" name="직사각형 5">
            <a:extLst>
              <a:ext uri="{FF2B5EF4-FFF2-40B4-BE49-F238E27FC236}">
                <a16:creationId xmlns:a16="http://schemas.microsoft.com/office/drawing/2014/main" id="{C152BA54-B1F1-FDAE-E0A1-3F5F2D317691}"/>
              </a:ext>
            </a:extLst>
          </p:cNvPr>
          <p:cNvSpPr/>
          <p:nvPr/>
        </p:nvSpPr>
        <p:spPr>
          <a:xfrm>
            <a:off x="4411518" y="1229236"/>
            <a:ext cx="2520280" cy="24267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" name="직사각형 6">
            <a:extLst>
              <a:ext uri="{FF2B5EF4-FFF2-40B4-BE49-F238E27FC236}">
                <a16:creationId xmlns:a16="http://schemas.microsoft.com/office/drawing/2014/main" id="{87E30807-8F43-21A9-2404-CB1E19D61A01}"/>
              </a:ext>
            </a:extLst>
          </p:cNvPr>
          <p:cNvSpPr/>
          <p:nvPr/>
        </p:nvSpPr>
        <p:spPr>
          <a:xfrm>
            <a:off x="4635926" y="1381636"/>
            <a:ext cx="1440160" cy="1935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839DC2EC-C981-F929-9D7D-2CBCFF2C9F32}"/>
              </a:ext>
            </a:extLst>
          </p:cNvPr>
          <p:cNvSpPr txBox="1"/>
          <p:nvPr/>
        </p:nvSpPr>
        <p:spPr>
          <a:xfrm>
            <a:off x="4635926" y="1381636"/>
            <a:ext cx="14401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code</a:t>
            </a:r>
          </a:p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static data</a:t>
            </a:r>
          </a:p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5323C302-F1A0-0F19-A9C9-25C15ED403BB}"/>
              </a:ext>
            </a:extLst>
          </p:cNvPr>
          <p:cNvSpPr txBox="1"/>
          <p:nvPr/>
        </p:nvSpPr>
        <p:spPr>
          <a:xfrm>
            <a:off x="4635926" y="2978914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30985657-B17C-F96F-7852-883F9BB4E2CD}"/>
              </a:ext>
            </a:extLst>
          </p:cNvPr>
          <p:cNvSpPr txBox="1"/>
          <p:nvPr/>
        </p:nvSpPr>
        <p:spPr>
          <a:xfrm>
            <a:off x="4635926" y="3317468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Process</a:t>
            </a:r>
            <a:endParaRPr lang="ko-KR" altLang="en-US" sz="1600" i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A7EF9662-EB7E-6F3C-3DFF-21B2E3FFF3D2}"/>
              </a:ext>
            </a:extLst>
          </p:cNvPr>
          <p:cNvSpPr txBox="1"/>
          <p:nvPr/>
        </p:nvSpPr>
        <p:spPr>
          <a:xfrm>
            <a:off x="4951578" y="890682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" name="직선 연결선 11">
            <a:extLst>
              <a:ext uri="{FF2B5EF4-FFF2-40B4-BE49-F238E27FC236}">
                <a16:creationId xmlns:a16="http://schemas.microsoft.com/office/drawing/2014/main" id="{196A8D14-3458-509D-FF20-C7BC33AF9FEA}"/>
              </a:ext>
            </a:extLst>
          </p:cNvPr>
          <p:cNvCxnSpPr>
            <a:stCxn id="4" idx="2"/>
          </p:cNvCxnSpPr>
          <p:nvPr/>
        </p:nvCxnSpPr>
        <p:spPr>
          <a:xfrm>
            <a:off x="5671658" y="3656022"/>
            <a:ext cx="0" cy="201506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2">
            <a:extLst>
              <a:ext uri="{FF2B5EF4-FFF2-40B4-BE49-F238E27FC236}">
                <a16:creationId xmlns:a16="http://schemas.microsoft.com/office/drawing/2014/main" id="{57A856FD-1D2B-79DA-CB5E-0FEF4D6D722D}"/>
              </a:ext>
            </a:extLst>
          </p:cNvPr>
          <p:cNvCxnSpPr>
            <a:cxnSpLocks/>
          </p:cNvCxnSpPr>
          <p:nvPr/>
        </p:nvCxnSpPr>
        <p:spPr>
          <a:xfrm>
            <a:off x="1838588" y="3857528"/>
            <a:ext cx="5093211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4">
            <a:extLst>
              <a:ext uri="{FF2B5EF4-FFF2-40B4-BE49-F238E27FC236}">
                <a16:creationId xmlns:a16="http://schemas.microsoft.com/office/drawing/2014/main" id="{AD039B82-C566-5E34-3C01-AB348034194B}"/>
              </a:ext>
            </a:extLst>
          </p:cNvPr>
          <p:cNvCxnSpPr>
            <a:cxnSpLocks/>
          </p:cNvCxnSpPr>
          <p:nvPr/>
        </p:nvCxnSpPr>
        <p:spPr>
          <a:xfrm>
            <a:off x="4411518" y="3857528"/>
            <a:ext cx="0" cy="201506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순서도: 자기 디스크 15">
            <a:extLst>
              <a:ext uri="{FF2B5EF4-FFF2-40B4-BE49-F238E27FC236}">
                <a16:creationId xmlns:a16="http://schemas.microsoft.com/office/drawing/2014/main" id="{78AC4621-8404-A82A-C10F-2FCF7ADE66D1}"/>
              </a:ext>
            </a:extLst>
          </p:cNvPr>
          <p:cNvSpPr/>
          <p:nvPr/>
        </p:nvSpPr>
        <p:spPr>
          <a:xfrm>
            <a:off x="3331398" y="4059034"/>
            <a:ext cx="2168624" cy="1872208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4" name="직사각형 16">
            <a:extLst>
              <a:ext uri="{FF2B5EF4-FFF2-40B4-BE49-F238E27FC236}">
                <a16:creationId xmlns:a16="http://schemas.microsoft.com/office/drawing/2014/main" id="{55B2F29B-7B60-9DC8-0547-15F8BC437D87}"/>
              </a:ext>
            </a:extLst>
          </p:cNvPr>
          <p:cNvSpPr/>
          <p:nvPr/>
        </p:nvSpPr>
        <p:spPr>
          <a:xfrm>
            <a:off x="3649096" y="4763435"/>
            <a:ext cx="1440160" cy="7386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5" name="TextBox 17">
            <a:extLst>
              <a:ext uri="{FF2B5EF4-FFF2-40B4-BE49-F238E27FC236}">
                <a16:creationId xmlns:a16="http://schemas.microsoft.com/office/drawing/2014/main" id="{D1E9F2A8-707F-A65C-863B-6217756A2B88}"/>
              </a:ext>
            </a:extLst>
          </p:cNvPr>
          <p:cNvSpPr txBox="1"/>
          <p:nvPr/>
        </p:nvSpPr>
        <p:spPr>
          <a:xfrm>
            <a:off x="3649096" y="4763435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code</a:t>
            </a:r>
          </a:p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static data</a:t>
            </a:r>
          </a:p>
        </p:txBody>
      </p:sp>
      <p:sp>
        <p:nvSpPr>
          <p:cNvPr id="16" name="TextBox 18">
            <a:extLst>
              <a:ext uri="{FF2B5EF4-FFF2-40B4-BE49-F238E27FC236}">
                <a16:creationId xmlns:a16="http://schemas.microsoft.com/office/drawing/2014/main" id="{5745FA72-03F5-AFA1-0F95-C6B29CD5AB66}"/>
              </a:ext>
            </a:extLst>
          </p:cNvPr>
          <p:cNvSpPr txBox="1"/>
          <p:nvPr/>
        </p:nvSpPr>
        <p:spPr>
          <a:xfrm>
            <a:off x="3649096" y="5499195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Program</a:t>
            </a:r>
            <a:endParaRPr lang="ko-KR" altLang="en-US" sz="1400" i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21">
            <a:extLst>
              <a:ext uri="{FF2B5EF4-FFF2-40B4-BE49-F238E27FC236}">
                <a16:creationId xmlns:a16="http://schemas.microsoft.com/office/drawing/2014/main" id="{F94613E0-1768-7021-6DD3-99119588C193}"/>
              </a:ext>
            </a:extLst>
          </p:cNvPr>
          <p:cNvSpPr txBox="1"/>
          <p:nvPr/>
        </p:nvSpPr>
        <p:spPr>
          <a:xfrm>
            <a:off x="3695630" y="5931242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Disk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" name="꺾인 연결선 23">
            <a:extLst>
              <a:ext uri="{FF2B5EF4-FFF2-40B4-BE49-F238E27FC236}">
                <a16:creationId xmlns:a16="http://schemas.microsoft.com/office/drawing/2014/main" id="{DCC7733F-CBD9-D24E-F467-C2C1B8227B9F}"/>
              </a:ext>
            </a:extLst>
          </p:cNvPr>
          <p:cNvCxnSpPr>
            <a:stCxn id="15" idx="3"/>
            <a:endCxn id="5" idx="3"/>
          </p:cNvCxnSpPr>
          <p:nvPr/>
        </p:nvCxnSpPr>
        <p:spPr>
          <a:xfrm flipV="1">
            <a:off x="5089256" y="2349553"/>
            <a:ext cx="986830" cy="2675493"/>
          </a:xfrm>
          <a:prstGeom prst="bentConnector3">
            <a:avLst>
              <a:gd name="adj1" fmla="val 123165"/>
            </a:avLst>
          </a:prstGeom>
          <a:ln w="12700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25">
            <a:extLst>
              <a:ext uri="{FF2B5EF4-FFF2-40B4-BE49-F238E27FC236}">
                <a16:creationId xmlns:a16="http://schemas.microsoft.com/office/drawing/2014/main" id="{D8DEB416-C9FD-70EE-B08E-55F0FBB7006B}"/>
              </a:ext>
            </a:extLst>
          </p:cNvPr>
          <p:cNvSpPr/>
          <p:nvPr/>
        </p:nvSpPr>
        <p:spPr>
          <a:xfrm>
            <a:off x="1838588" y="1229236"/>
            <a:ext cx="1761487" cy="2397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0" name="직선 연결선 32">
            <a:extLst>
              <a:ext uri="{FF2B5EF4-FFF2-40B4-BE49-F238E27FC236}">
                <a16:creationId xmlns:a16="http://schemas.microsoft.com/office/drawing/2014/main" id="{62097FA3-FDA2-CE64-2548-D04C79B1D954}"/>
              </a:ext>
            </a:extLst>
          </p:cNvPr>
          <p:cNvCxnSpPr>
            <a:cxnSpLocks/>
          </p:cNvCxnSpPr>
          <p:nvPr/>
        </p:nvCxnSpPr>
        <p:spPr>
          <a:xfrm>
            <a:off x="2719330" y="3640406"/>
            <a:ext cx="0" cy="201506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35">
            <a:extLst>
              <a:ext uri="{FF2B5EF4-FFF2-40B4-BE49-F238E27FC236}">
                <a16:creationId xmlns:a16="http://schemas.microsoft.com/office/drawing/2014/main" id="{070769ED-86ED-3BE1-2DCA-5D460FF8EE2E}"/>
              </a:ext>
            </a:extLst>
          </p:cNvPr>
          <p:cNvSpPr txBox="1"/>
          <p:nvPr/>
        </p:nvSpPr>
        <p:spPr>
          <a:xfrm>
            <a:off x="6499750" y="4463787"/>
            <a:ext cx="23762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Loading:</a:t>
            </a:r>
          </a:p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Takes on-disk program</a:t>
            </a:r>
          </a:p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and </a:t>
            </a:r>
            <a:r>
              <a:rPr lang="en-US" altLang="zh-CN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reads</a:t>
            </a:r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it into the address space of process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2">
            <a:extLst>
              <a:ext uri="{FF2B5EF4-FFF2-40B4-BE49-F238E27FC236}">
                <a16:creationId xmlns:a16="http://schemas.microsoft.com/office/drawing/2014/main" id="{8196B550-B5F7-17B0-E549-4880E3158967}"/>
              </a:ext>
            </a:extLst>
          </p:cNvPr>
          <p:cNvSpPr txBox="1"/>
          <p:nvPr/>
        </p:nvSpPr>
        <p:spPr>
          <a:xfrm>
            <a:off x="2035254" y="890682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页脚占位符 22">
            <a:extLst>
              <a:ext uri="{FF2B5EF4-FFF2-40B4-BE49-F238E27FC236}">
                <a16:creationId xmlns:a16="http://schemas.microsoft.com/office/drawing/2014/main" id="{74D63CF1-2DEE-49D9-D415-7D6FDFD2EC3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ECB2B48-B0F8-2935-D995-E9498AB58ACB}"/>
              </a:ext>
            </a:extLst>
          </p:cNvPr>
          <p:cNvSpPr txBox="1"/>
          <p:nvPr/>
        </p:nvSpPr>
        <p:spPr>
          <a:xfrm>
            <a:off x="2038263" y="1363065"/>
            <a:ext cx="1571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Program Counter (PC)</a:t>
            </a:r>
            <a:endParaRPr lang="en-US" dirty="0"/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D1BEA4C2-88D8-3887-5254-D709D5010A25}"/>
              </a:ext>
            </a:extLst>
          </p:cNvPr>
          <p:cNvCxnSpPr/>
          <p:nvPr/>
        </p:nvCxnSpPr>
        <p:spPr>
          <a:xfrm>
            <a:off x="3595398" y="1628328"/>
            <a:ext cx="104052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913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FCE5B0E8-0D4E-128A-4FA3-69226DC35F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SE"/>
              <a:t>User-level thread implementation</a:t>
            </a:r>
          </a:p>
        </p:txBody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83C7424B-9D80-B0F9-8873-44C5CA79C6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SE" dirty="0"/>
              <a:t>The kernel believes the user-level process is just a normal process running code</a:t>
            </a:r>
          </a:p>
          <a:p>
            <a:pPr lvl="1"/>
            <a:r>
              <a:rPr lang="en-US" altLang="en-SE" dirty="0"/>
              <a:t>But, this code includes the thread support library and its associated thread scheduler</a:t>
            </a:r>
          </a:p>
          <a:p>
            <a:r>
              <a:rPr lang="en-US" altLang="en-SE" dirty="0"/>
              <a:t>The thread scheduler determines when a thread runs</a:t>
            </a:r>
          </a:p>
          <a:p>
            <a:pPr lvl="1"/>
            <a:r>
              <a:rPr lang="en-US" altLang="en-SE" dirty="0"/>
              <a:t>it uses queues to keep track of what threads are doing:  run, ready, wait</a:t>
            </a:r>
          </a:p>
          <a:p>
            <a:pPr lvl="2"/>
            <a:r>
              <a:rPr lang="en-US" altLang="en-SE" dirty="0"/>
              <a:t>just like the OS and processes</a:t>
            </a:r>
          </a:p>
          <a:p>
            <a:pPr lvl="2"/>
            <a:r>
              <a:rPr lang="en-US" altLang="en-SE" dirty="0"/>
              <a:t>but, implemented at user-level as a library</a:t>
            </a:r>
          </a:p>
          <a:p>
            <a:r>
              <a:rPr lang="en-US" altLang="en-SE" dirty="0"/>
              <a:t>Example implementations of user-level threads</a:t>
            </a:r>
          </a:p>
          <a:p>
            <a:pPr lvl="1"/>
            <a:r>
              <a:rPr lang="en-US" altLang="en-SE" dirty="0"/>
              <a:t>Fibers, co-routines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D517BA-660E-D100-939F-78B5E46055A2}"/>
              </a:ext>
            </a:extLst>
          </p:cNvPr>
          <p:cNvSpPr/>
          <p:nvPr/>
        </p:nvSpPr>
        <p:spPr bwMode="auto">
          <a:xfrm>
            <a:off x="3907973" y="6248400"/>
            <a:ext cx="4147456" cy="457200"/>
          </a:xfrm>
          <a:prstGeom prst="rect">
            <a:avLst/>
          </a:prstGeom>
          <a:ln w="9525"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GB" sz="1400" b="0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FANG Interview Question | Process vs Thread</a:t>
            </a:r>
          </a:p>
          <a:p>
            <a:pPr algn="l"/>
            <a:r>
              <a:rPr lang="en-GB" sz="1400" b="0" i="0" dirty="0">
                <a:solidFill>
                  <a:srgbClr val="0F0F0F"/>
                </a:solidFill>
                <a:effectLst/>
                <a:latin typeface="Roboto" panose="02000000000000000000" pitchFamily="2" charset="0"/>
                <a:hlinkClick r:id="rId3"/>
              </a:rPr>
              <a:t>https://www.youtube.com/watch?v=4rLW7zg21gI</a:t>
            </a:r>
            <a:r>
              <a:rPr lang="en-GB" sz="1400" b="0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 </a:t>
            </a:r>
          </a:p>
          <a:p>
            <a:pPr algn="l"/>
            <a:endParaRPr lang="en-GB" sz="1400" b="0" i="0" dirty="0">
              <a:solidFill>
                <a:srgbClr val="0F0F0F"/>
              </a:solidFill>
              <a:effectLst/>
              <a:latin typeface="Roboto" panose="02000000000000000000" pitchFamily="2" charset="0"/>
            </a:endParaRP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0F6FC2F3-9914-DF3C-FFB0-96B89F43C8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SE"/>
              <a:t>Thread interface</a:t>
            </a:r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35C56527-5185-CE39-5F8B-1CF99897BC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11169" y="1144929"/>
            <a:ext cx="10174147" cy="4953000"/>
          </a:xfrm>
        </p:spPr>
        <p:txBody>
          <a:bodyPr/>
          <a:lstStyle/>
          <a:p>
            <a:r>
              <a:rPr lang="en-US" altLang="en-SE" dirty="0"/>
              <a:t>The POSIX </a:t>
            </a:r>
            <a:r>
              <a:rPr lang="en-US" altLang="en-SE" dirty="0" err="1">
                <a:latin typeface="Courier New" panose="02070309020205020404" pitchFamily="49" charset="0"/>
              </a:rPr>
              <a:t>pthreads</a:t>
            </a:r>
            <a:r>
              <a:rPr lang="en-US" altLang="en-SE" dirty="0"/>
              <a:t> API:</a:t>
            </a:r>
          </a:p>
          <a:p>
            <a:pPr lvl="1">
              <a:spcBef>
                <a:spcPct val="50000"/>
              </a:spcBef>
            </a:pPr>
            <a:r>
              <a:rPr lang="en-US" altLang="en-SE" dirty="0">
                <a:latin typeface="Courier New" panose="02070309020205020404" pitchFamily="49" charset="0"/>
              </a:rPr>
              <a:t>t = </a:t>
            </a:r>
            <a:r>
              <a:rPr lang="en-US" altLang="en-SE" dirty="0" err="1">
                <a:latin typeface="Courier New" panose="02070309020205020404" pitchFamily="49" charset="0"/>
              </a:rPr>
              <a:t>pthread_create</a:t>
            </a:r>
            <a:r>
              <a:rPr lang="en-US" altLang="en-SE" dirty="0">
                <a:latin typeface="Courier New" panose="02070309020205020404" pitchFamily="49" charset="0"/>
              </a:rPr>
              <a:t>(attributes, </a:t>
            </a:r>
            <a:r>
              <a:rPr lang="en-US" altLang="en-SE" dirty="0" err="1">
                <a:latin typeface="Courier New" panose="02070309020205020404" pitchFamily="49" charset="0"/>
              </a:rPr>
              <a:t>start_procedure</a:t>
            </a:r>
            <a:r>
              <a:rPr lang="en-US" altLang="en-SE" dirty="0">
                <a:latin typeface="Courier New" panose="02070309020205020404" pitchFamily="49" charset="0"/>
              </a:rPr>
              <a:t>)</a:t>
            </a:r>
          </a:p>
          <a:p>
            <a:pPr lvl="2"/>
            <a:r>
              <a:rPr lang="en-US" altLang="en-SE" dirty="0"/>
              <a:t>creates a new thread of control</a:t>
            </a:r>
          </a:p>
          <a:p>
            <a:pPr lvl="2"/>
            <a:r>
              <a:rPr lang="en-US" altLang="en-SE" dirty="0"/>
              <a:t>new thread begins executing at </a:t>
            </a:r>
            <a:r>
              <a:rPr lang="en-US" altLang="en-SE" dirty="0" err="1"/>
              <a:t>start_procedure</a:t>
            </a:r>
            <a:endParaRPr lang="en-US" altLang="en-SE" dirty="0"/>
          </a:p>
          <a:p>
            <a:pPr lvl="1"/>
            <a:r>
              <a:rPr lang="en-US" altLang="en-SE" dirty="0" err="1">
                <a:latin typeface="Courier New" panose="02070309020205020404" pitchFamily="49" charset="0"/>
              </a:rPr>
              <a:t>pthread_cond_wait</a:t>
            </a:r>
            <a:r>
              <a:rPr lang="en-US" altLang="en-SE" dirty="0">
                <a:latin typeface="Courier New" panose="02070309020205020404" pitchFamily="49" charset="0"/>
              </a:rPr>
              <a:t>(</a:t>
            </a:r>
            <a:r>
              <a:rPr lang="en-US" altLang="en-SE" dirty="0" err="1">
                <a:latin typeface="Courier New" panose="02070309020205020404" pitchFamily="49" charset="0"/>
              </a:rPr>
              <a:t>condition_variable</a:t>
            </a:r>
            <a:r>
              <a:rPr lang="en-US" altLang="en-SE" dirty="0">
                <a:latin typeface="Courier New" panose="02070309020205020404" pitchFamily="49" charset="0"/>
              </a:rPr>
              <a:t>)</a:t>
            </a:r>
          </a:p>
          <a:p>
            <a:pPr lvl="2"/>
            <a:r>
              <a:rPr lang="en-US" altLang="en-SE" dirty="0"/>
              <a:t>the calling thread blocks, sometimes called </a:t>
            </a:r>
            <a:r>
              <a:rPr lang="en-US" altLang="en-SE" dirty="0" err="1"/>
              <a:t>thread_block</a:t>
            </a:r>
            <a:r>
              <a:rPr lang="en-US" altLang="en-SE" dirty="0"/>
              <a:t>()</a:t>
            </a:r>
          </a:p>
          <a:p>
            <a:pPr lvl="1"/>
            <a:r>
              <a:rPr lang="en-US" altLang="en-SE" dirty="0" err="1">
                <a:latin typeface="Courier New" panose="02070309020205020404" pitchFamily="49" charset="0"/>
              </a:rPr>
              <a:t>pthread_signal</a:t>
            </a:r>
            <a:r>
              <a:rPr lang="en-US" altLang="en-SE" dirty="0">
                <a:latin typeface="Courier New" panose="02070309020205020404" pitchFamily="49" charset="0"/>
              </a:rPr>
              <a:t>(</a:t>
            </a:r>
            <a:r>
              <a:rPr lang="en-US" altLang="en-SE" dirty="0" err="1">
                <a:latin typeface="Courier New" panose="02070309020205020404" pitchFamily="49" charset="0"/>
              </a:rPr>
              <a:t>condition_variable</a:t>
            </a:r>
            <a:r>
              <a:rPr lang="en-US" altLang="en-SE" dirty="0">
                <a:latin typeface="Courier New" panose="02070309020205020404" pitchFamily="49" charset="0"/>
              </a:rPr>
              <a:t>)</a:t>
            </a:r>
          </a:p>
          <a:p>
            <a:pPr lvl="2"/>
            <a:r>
              <a:rPr lang="en-US" altLang="en-SE" dirty="0"/>
              <a:t>starts the thread waiting on the condition variable</a:t>
            </a:r>
          </a:p>
          <a:p>
            <a:pPr lvl="1"/>
            <a:r>
              <a:rPr lang="en-US" altLang="en-SE" dirty="0" err="1">
                <a:latin typeface="Courier New" panose="02070309020205020404" pitchFamily="49" charset="0"/>
              </a:rPr>
              <a:t>pthread_exit</a:t>
            </a:r>
            <a:r>
              <a:rPr lang="en-US" altLang="en-SE" dirty="0">
                <a:latin typeface="Courier New" panose="02070309020205020404" pitchFamily="49" charset="0"/>
              </a:rPr>
              <a:t>()</a:t>
            </a:r>
          </a:p>
          <a:p>
            <a:pPr lvl="2"/>
            <a:r>
              <a:rPr lang="en-US" altLang="en-SE" dirty="0"/>
              <a:t>terminates the calling thread</a:t>
            </a:r>
          </a:p>
          <a:p>
            <a:pPr lvl="1"/>
            <a:r>
              <a:rPr lang="en-US" altLang="en-SE" dirty="0" err="1">
                <a:latin typeface="Courier New" panose="02070309020205020404" pitchFamily="49" charset="0"/>
              </a:rPr>
              <a:t>pthread_wait</a:t>
            </a:r>
            <a:r>
              <a:rPr lang="en-US" altLang="en-SE" dirty="0">
                <a:latin typeface="Courier New" panose="02070309020205020404" pitchFamily="49" charset="0"/>
              </a:rPr>
              <a:t>(t)</a:t>
            </a:r>
          </a:p>
          <a:p>
            <a:pPr lvl="2"/>
            <a:r>
              <a:rPr lang="en-US" altLang="en-SE" dirty="0"/>
              <a:t>waits for the named thread to terminate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7" name="Rectangle 3">
            <a:extLst>
              <a:ext uri="{FF2B5EF4-FFF2-40B4-BE49-F238E27FC236}">
                <a16:creationId xmlns:a16="http://schemas.microsoft.com/office/drawing/2014/main" id="{5D933542-F242-41A2-3FBC-D892553ADD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38491" y="1292506"/>
            <a:ext cx="9988952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SE" dirty="0"/>
              <a:t>Strategy 1: force everyone to cooperate</a:t>
            </a:r>
          </a:p>
          <a:p>
            <a:pPr lvl="1">
              <a:lnSpc>
                <a:spcPct val="90000"/>
              </a:lnSpc>
            </a:pPr>
            <a:r>
              <a:rPr lang="en-US" altLang="en-SE" dirty="0"/>
              <a:t>a thread willingly gives up the CPU by calling </a:t>
            </a:r>
            <a:r>
              <a:rPr lang="en-US" altLang="en-SE" b="1" dirty="0">
                <a:latin typeface="Courier New" panose="02070309020205020404" pitchFamily="49" charset="0"/>
              </a:rPr>
              <a:t>yield()</a:t>
            </a:r>
          </a:p>
          <a:p>
            <a:pPr lvl="1">
              <a:lnSpc>
                <a:spcPct val="90000"/>
              </a:lnSpc>
            </a:pPr>
            <a:r>
              <a:rPr lang="en-US" altLang="en-SE" b="1" dirty="0">
                <a:latin typeface="Courier New" panose="02070309020205020404" pitchFamily="49" charset="0"/>
              </a:rPr>
              <a:t>yield()</a:t>
            </a:r>
            <a:r>
              <a:rPr lang="en-US" altLang="en-SE" dirty="0"/>
              <a:t> calls into the scheduler, which context switches to another ready thread</a:t>
            </a:r>
          </a:p>
          <a:p>
            <a:pPr lvl="1">
              <a:lnSpc>
                <a:spcPct val="90000"/>
              </a:lnSpc>
            </a:pPr>
            <a:r>
              <a:rPr lang="en-US" altLang="en-SE" dirty="0"/>
              <a:t>what happens if a thread never calls </a:t>
            </a:r>
            <a:r>
              <a:rPr lang="en-US" altLang="en-SE" b="1" dirty="0">
                <a:latin typeface="Courier New" panose="02070309020205020404" pitchFamily="49" charset="0"/>
              </a:rPr>
              <a:t>yield()</a:t>
            </a:r>
            <a:r>
              <a:rPr lang="en-US" altLang="en-SE" dirty="0"/>
              <a:t>?</a:t>
            </a:r>
          </a:p>
          <a:p>
            <a:pPr>
              <a:lnSpc>
                <a:spcPct val="90000"/>
              </a:lnSpc>
            </a:pPr>
            <a:endParaRPr lang="en-US" altLang="en-SE" dirty="0"/>
          </a:p>
          <a:p>
            <a:pPr>
              <a:lnSpc>
                <a:spcPct val="90000"/>
              </a:lnSpc>
            </a:pPr>
            <a:r>
              <a:rPr lang="en-US" altLang="en-SE" dirty="0"/>
              <a:t>Strategy 2: use preemption</a:t>
            </a:r>
          </a:p>
          <a:p>
            <a:pPr lvl="1">
              <a:lnSpc>
                <a:spcPct val="90000"/>
              </a:lnSpc>
            </a:pPr>
            <a:r>
              <a:rPr lang="en-US" altLang="en-SE" dirty="0"/>
              <a:t>scheduler requests that a timer interrupt be delivered by the OS periodically</a:t>
            </a:r>
          </a:p>
          <a:p>
            <a:pPr lvl="2">
              <a:lnSpc>
                <a:spcPct val="90000"/>
              </a:lnSpc>
            </a:pPr>
            <a:r>
              <a:rPr lang="en-US" altLang="en-SE" dirty="0"/>
              <a:t>usually delivered as a UNIX signal (</a:t>
            </a:r>
            <a:r>
              <a:rPr lang="en-US" altLang="en-SE" dirty="0">
                <a:latin typeface="Courier New" panose="02070309020205020404" pitchFamily="49" charset="0"/>
              </a:rPr>
              <a:t>man signal</a:t>
            </a:r>
            <a:r>
              <a:rPr lang="en-US" altLang="en-SE" dirty="0"/>
              <a:t>)</a:t>
            </a:r>
          </a:p>
          <a:p>
            <a:pPr lvl="2">
              <a:lnSpc>
                <a:spcPct val="90000"/>
              </a:lnSpc>
            </a:pPr>
            <a:r>
              <a:rPr lang="en-US" altLang="en-SE" dirty="0"/>
              <a:t>signals are just like software interrupts, but delivered to user-level by the OS instead of delivered to OS by hardware</a:t>
            </a:r>
          </a:p>
          <a:p>
            <a:pPr lvl="1">
              <a:lnSpc>
                <a:spcPct val="90000"/>
              </a:lnSpc>
            </a:pPr>
            <a:r>
              <a:rPr lang="en-US" altLang="en-SE" dirty="0"/>
              <a:t>at each timer interrupt, scheduler gains control and context switches as appropriate</a:t>
            </a:r>
          </a:p>
        </p:txBody>
      </p:sp>
      <p:sp>
        <p:nvSpPr>
          <p:cNvPr id="139269" name="Rectangle 5">
            <a:extLst>
              <a:ext uri="{FF2B5EF4-FFF2-40B4-BE49-F238E27FC236}">
                <a16:creationId xmlns:a16="http://schemas.microsoft.com/office/drawing/2014/main" id="{31B1C15B-0645-38D6-E9B7-4C47C92C01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381000"/>
            <a:ext cx="9144000" cy="685800"/>
          </a:xfrm>
        </p:spPr>
        <p:txBody>
          <a:bodyPr/>
          <a:lstStyle/>
          <a:p>
            <a:r>
              <a:rPr lang="en-US" altLang="en-SE" dirty="0"/>
              <a:t>How to prevent a user-level thread from</a:t>
            </a:r>
            <a:br>
              <a:rPr lang="en-US" altLang="en-SE" dirty="0"/>
            </a:br>
            <a:r>
              <a:rPr lang="en-US" altLang="en-SE" dirty="0"/>
              <a:t>hogging the CPU?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15C97C8B-8A83-7EC6-E38A-E5BEF37F28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SE"/>
              <a:t>Thread context switch</a:t>
            </a:r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8E3EB131-6FD4-5ED9-588D-90226196C4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SE"/>
              <a:t>Very simple for user-level threads:</a:t>
            </a:r>
          </a:p>
          <a:p>
            <a:pPr lvl="1"/>
            <a:r>
              <a:rPr lang="en-US" altLang="en-SE"/>
              <a:t>save context of currently running thread</a:t>
            </a:r>
          </a:p>
          <a:p>
            <a:pPr lvl="2"/>
            <a:r>
              <a:rPr lang="en-US" altLang="en-SE"/>
              <a:t>push machine state onto thread stack</a:t>
            </a:r>
          </a:p>
          <a:p>
            <a:pPr lvl="1"/>
            <a:r>
              <a:rPr lang="en-US" altLang="en-SE"/>
              <a:t>restore context of the next thread</a:t>
            </a:r>
          </a:p>
          <a:p>
            <a:pPr lvl="2"/>
            <a:r>
              <a:rPr lang="en-US" altLang="en-SE"/>
              <a:t>pop machine state from next thread’s stack</a:t>
            </a:r>
          </a:p>
          <a:p>
            <a:pPr lvl="1"/>
            <a:r>
              <a:rPr lang="en-US" altLang="en-SE"/>
              <a:t>return as the new thread</a:t>
            </a:r>
          </a:p>
          <a:p>
            <a:pPr lvl="2"/>
            <a:r>
              <a:rPr lang="en-US" altLang="en-SE"/>
              <a:t>execution resumes at PC of next thread</a:t>
            </a:r>
          </a:p>
          <a:p>
            <a:r>
              <a:rPr lang="en-US" altLang="en-SE"/>
              <a:t>This is all done by assembly language</a:t>
            </a:r>
          </a:p>
          <a:p>
            <a:pPr lvl="1"/>
            <a:r>
              <a:rPr lang="en-US" altLang="en-SE"/>
              <a:t>it works at the level of the procedure calling convention</a:t>
            </a:r>
          </a:p>
          <a:p>
            <a:pPr lvl="2"/>
            <a:r>
              <a:rPr lang="en-US" altLang="en-SE"/>
              <a:t>thus, it cannot be implemented using procedure calls</a:t>
            </a:r>
          </a:p>
          <a:p>
            <a:pPr lvl="2"/>
            <a:r>
              <a:rPr lang="en-US" altLang="en-SE"/>
              <a:t>e.g., a thread might be preempted (and then resumed) in the middle of a procedure call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>
            <a:extLst>
              <a:ext uri="{FF2B5EF4-FFF2-40B4-BE49-F238E27FC236}">
                <a16:creationId xmlns:a16="http://schemas.microsoft.com/office/drawing/2014/main" id="{28954194-30C0-3926-3FFE-26BFE5DD46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SE"/>
              <a:t>What if a thread tries to do I/O?</a:t>
            </a:r>
          </a:p>
        </p:txBody>
      </p:sp>
      <p:sp>
        <p:nvSpPr>
          <p:cNvPr id="140291" name="Rectangle 3">
            <a:extLst>
              <a:ext uri="{FF2B5EF4-FFF2-40B4-BE49-F238E27FC236}">
                <a16:creationId xmlns:a16="http://schemas.microsoft.com/office/drawing/2014/main" id="{FFD71764-B3AA-5153-3CBE-DB7975F010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SE" dirty="0"/>
              <a:t>The kernel thread is lost for the duration of the (synchronous) I/O operation!</a:t>
            </a:r>
          </a:p>
          <a:p>
            <a:r>
              <a:rPr lang="en-US" altLang="en-SE" dirty="0"/>
              <a:t>Could have one kernel thread for each user-level thread</a:t>
            </a:r>
          </a:p>
          <a:p>
            <a:pPr lvl="1"/>
            <a:r>
              <a:rPr lang="en-US" altLang="en-SE" dirty="0"/>
              <a:t>no real difference from kernel threads – “common case” operations (e.g., synchronization) would be quick</a:t>
            </a:r>
          </a:p>
          <a:p>
            <a:r>
              <a:rPr lang="en-US" altLang="en-SE" dirty="0"/>
              <a:t>Could have a limited-size “pool” of kernel threads “powering” all the user-level threads in the address space</a:t>
            </a:r>
          </a:p>
          <a:p>
            <a:pPr lvl="1"/>
            <a:r>
              <a:rPr lang="en-US" altLang="en-SE" dirty="0"/>
              <a:t>the kernel will be scheduling these threads, obliviously to what’s going on at user-level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id="{F0EAE45E-8690-958C-E7F2-434745B2CF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SE"/>
              <a:t>Summary</a:t>
            </a:r>
          </a:p>
        </p:txBody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B7B9BAE2-5B77-4CA5-CCD1-DCB7798067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88020" y="1066800"/>
            <a:ext cx="10359342" cy="4953000"/>
          </a:xfrm>
        </p:spPr>
        <p:txBody>
          <a:bodyPr/>
          <a:lstStyle/>
          <a:p>
            <a:r>
              <a:rPr lang="en-US" altLang="en-SE" dirty="0"/>
              <a:t>We want multiple threads per address space</a:t>
            </a:r>
          </a:p>
          <a:p>
            <a:r>
              <a:rPr lang="en-US" altLang="en-SE" dirty="0"/>
              <a:t>Kernel threads are much more efficient than processes, but they’re still not cheap</a:t>
            </a:r>
          </a:p>
          <a:p>
            <a:pPr lvl="1"/>
            <a:r>
              <a:rPr lang="en-US" altLang="en-SE" dirty="0"/>
              <a:t>all operations require a kernel call and parameter verification</a:t>
            </a:r>
          </a:p>
          <a:p>
            <a:r>
              <a:rPr lang="en-US" altLang="en-SE" dirty="0"/>
              <a:t>User-level threads are:</a:t>
            </a:r>
          </a:p>
          <a:p>
            <a:pPr lvl="1"/>
            <a:r>
              <a:rPr lang="en-US" altLang="en-SE" dirty="0"/>
              <a:t>fast</a:t>
            </a:r>
          </a:p>
          <a:p>
            <a:pPr lvl="1"/>
            <a:r>
              <a:rPr lang="en-US" altLang="en-SE" dirty="0"/>
              <a:t>great for common-case operations</a:t>
            </a:r>
          </a:p>
          <a:p>
            <a:pPr lvl="2"/>
            <a:r>
              <a:rPr lang="en-US" altLang="en-SE" dirty="0"/>
              <a:t>creation, synchronization, destruction</a:t>
            </a:r>
          </a:p>
          <a:p>
            <a:pPr lvl="1"/>
            <a:r>
              <a:rPr lang="en-US" altLang="en-SE" dirty="0"/>
              <a:t>can suffer in uncommon cases due to kernel obliviousness</a:t>
            </a:r>
          </a:p>
          <a:p>
            <a:pPr lvl="2"/>
            <a:r>
              <a:rPr lang="en-US" altLang="en-SE" dirty="0"/>
              <a:t>I/O</a:t>
            </a:r>
          </a:p>
          <a:p>
            <a:pPr lvl="2"/>
            <a:r>
              <a:rPr lang="en-US" altLang="en-SE" dirty="0"/>
              <a:t>preemption of a lock-holder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44E9320-82CB-6B47-9656-1B549951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Process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C7524D1-ADBD-8C45-9DC3-F343D7DEE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16" y="1988050"/>
            <a:ext cx="4312782" cy="5138531"/>
          </a:xfrm>
        </p:spPr>
        <p:txBody>
          <a:bodyPr/>
          <a:lstStyle/>
          <a:p>
            <a:r>
              <a:rPr lang="en-US" b="1" dirty="0"/>
              <a:t>Con</a:t>
            </a:r>
            <a:r>
              <a:rPr lang="en-US" altLang="zh-CN" b="1" dirty="0"/>
              <a:t>sists</a:t>
            </a:r>
            <a:r>
              <a:rPr lang="zh-CN" altLang="en-US" b="1" dirty="0"/>
              <a:t> </a:t>
            </a:r>
            <a:r>
              <a:rPr lang="en-US" altLang="zh-CN" b="1" dirty="0"/>
              <a:t>of:</a:t>
            </a:r>
          </a:p>
          <a:p>
            <a:pPr lvl="1"/>
            <a:r>
              <a:rPr lang="en-US" altLang="zh-CN" dirty="0">
                <a:solidFill>
                  <a:srgbClr val="00B0F0"/>
                </a:solidFill>
              </a:rPr>
              <a:t>Stack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Temporary</a:t>
            </a:r>
            <a:r>
              <a:rPr lang="zh-CN" altLang="en-US" dirty="0"/>
              <a:t> </a:t>
            </a:r>
            <a:r>
              <a:rPr lang="en-US" altLang="zh-CN" dirty="0"/>
              <a:t>data,</a:t>
            </a:r>
            <a:r>
              <a:rPr lang="zh-CN" altLang="en-US" dirty="0"/>
              <a:t> </a:t>
            </a:r>
            <a:r>
              <a:rPr lang="en-US" altLang="zh-CN" dirty="0"/>
              <a:t>e.g.,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parameters,</a:t>
            </a:r>
            <a:r>
              <a:rPr lang="zh-CN" altLang="en-US" dirty="0"/>
              <a:t> </a:t>
            </a:r>
            <a:r>
              <a:rPr lang="en-US" altLang="zh-CN" dirty="0"/>
              <a:t>return</a:t>
            </a:r>
            <a:r>
              <a:rPr lang="zh-CN" altLang="en-US" dirty="0"/>
              <a:t> </a:t>
            </a:r>
            <a:r>
              <a:rPr lang="en-US" altLang="zh-CN" dirty="0"/>
              <a:t>addresses,</a:t>
            </a:r>
            <a:r>
              <a:rPr lang="zh-CN" altLang="en-US" dirty="0"/>
              <a:t> </a:t>
            </a:r>
            <a:r>
              <a:rPr lang="en-US" altLang="zh-CN" dirty="0"/>
              <a:t>local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</a:p>
          <a:p>
            <a:pPr lvl="1"/>
            <a:r>
              <a:rPr lang="en-US" altLang="zh-CN" dirty="0">
                <a:solidFill>
                  <a:srgbClr val="00B0F0"/>
                </a:solidFill>
              </a:rPr>
              <a:t>Heap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Dynamically</a:t>
            </a:r>
            <a:r>
              <a:rPr lang="zh-CN" altLang="en-US" dirty="0"/>
              <a:t> </a:t>
            </a:r>
            <a:r>
              <a:rPr lang="en-US" altLang="zh-CN" dirty="0"/>
              <a:t>allocated memory</a:t>
            </a:r>
          </a:p>
          <a:p>
            <a:pPr lvl="1"/>
            <a:r>
              <a:rPr lang="en-US" altLang="zh-CN" dirty="0">
                <a:solidFill>
                  <a:srgbClr val="00B0F0"/>
                </a:solidFill>
              </a:rPr>
              <a:t>Registers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GB" altLang="zh-CN" dirty="0"/>
              <a:t>SP (Stack Pointer), PC (</a:t>
            </a:r>
            <a:r>
              <a:rPr lang="en-US" altLang="zh-CN" dirty="0"/>
              <a:t>Program</a:t>
            </a:r>
            <a:r>
              <a:rPr lang="zh-CN" altLang="en-US" dirty="0"/>
              <a:t> </a:t>
            </a:r>
            <a:r>
              <a:rPr lang="en-US" altLang="zh-CN" dirty="0"/>
              <a:t>counter)</a:t>
            </a:r>
            <a:endParaRPr lang="en-GB" altLang="zh-CN" dirty="0"/>
          </a:p>
          <a:p>
            <a:pPr lvl="1"/>
            <a:r>
              <a:rPr lang="en-US" altLang="zh-CN" dirty="0">
                <a:solidFill>
                  <a:srgbClr val="00B0F0"/>
                </a:solidFill>
              </a:rPr>
              <a:t>Static data</a:t>
            </a:r>
            <a:r>
              <a:rPr lang="en-US" altLang="zh-CN" dirty="0"/>
              <a:t>:</a:t>
            </a:r>
            <a:r>
              <a:rPr lang="zh-CN" altLang="en-US" dirty="0">
                <a:solidFill>
                  <a:srgbClr val="00B0F0"/>
                </a:solidFill>
              </a:rPr>
              <a:t> </a:t>
            </a:r>
            <a:r>
              <a:rPr lang="en-US" altLang="zh-CN" dirty="0"/>
              <a:t>Global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</a:p>
          <a:p>
            <a:pPr lvl="1"/>
            <a:r>
              <a:rPr lang="en-US" altLang="zh-CN" dirty="0">
                <a:solidFill>
                  <a:srgbClr val="00B0F0"/>
                </a:solidFill>
              </a:rPr>
              <a:t>Code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Instructions</a:t>
            </a: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80245F49-50C8-F6D2-7F9D-D46CC398C7AD}"/>
              </a:ext>
            </a:extLst>
          </p:cNvPr>
          <p:cNvSpPr/>
          <p:nvPr/>
        </p:nvSpPr>
        <p:spPr>
          <a:xfrm>
            <a:off x="3522804" y="1082272"/>
            <a:ext cx="5133860" cy="84829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dirty="0"/>
              <a:t>Process:</a:t>
            </a:r>
            <a:r>
              <a:rPr lang="zh-CN" altLang="en-US" sz="2800" dirty="0"/>
              <a:t> </a:t>
            </a:r>
            <a:r>
              <a:rPr lang="en-US" altLang="zh-CN" sz="2800" dirty="0"/>
              <a:t>a</a:t>
            </a:r>
            <a:r>
              <a:rPr lang="zh-CN" altLang="en-US" sz="2800" dirty="0"/>
              <a:t> </a:t>
            </a:r>
            <a:r>
              <a:rPr lang="en-US" altLang="zh-CN" sz="2800" dirty="0"/>
              <a:t>running</a:t>
            </a:r>
            <a:r>
              <a:rPr lang="zh-CN" altLang="en-US" sz="2800" dirty="0"/>
              <a:t> </a:t>
            </a:r>
            <a:r>
              <a:rPr lang="en-US" altLang="zh-CN" sz="2800" dirty="0"/>
              <a:t>program</a:t>
            </a:r>
            <a:endParaRPr lang="nb-NO" altLang="zh-CN" sz="280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2171D3-BA0C-7E91-7929-5CAAB3A3112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D00D0CA-7160-0F32-48EC-756A7DE76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5929" y="5676908"/>
            <a:ext cx="15905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SE">
                <a:solidFill>
                  <a:srgbClr val="FF0000"/>
                </a:solidFill>
              </a:rPr>
              <a:t>0x00000000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10A6F753-038C-049C-ED94-B88BD48FC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5129" y="2095508"/>
            <a:ext cx="15776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SE">
                <a:solidFill>
                  <a:srgbClr val="FF0000"/>
                </a:solidFill>
              </a:rPr>
              <a:t>0xFFFFFFFF</a:t>
            </a: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A5B45412-763D-C925-1129-12AE2CD0C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1629" y="3771908"/>
            <a:ext cx="17620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SE">
                <a:solidFill>
                  <a:srgbClr val="FF0000"/>
                </a:solidFill>
              </a:rPr>
              <a:t>address space</a:t>
            </a:r>
          </a:p>
        </p:txBody>
      </p:sp>
      <p:sp>
        <p:nvSpPr>
          <p:cNvPr id="19" name="Line 7">
            <a:extLst>
              <a:ext uri="{FF2B5EF4-FFF2-40B4-BE49-F238E27FC236}">
                <a16:creationId xmlns:a16="http://schemas.microsoft.com/office/drawing/2014/main" id="{D7A2CEC6-F275-F160-1823-C5A86243C4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21729" y="2552707"/>
            <a:ext cx="0" cy="1219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SE"/>
          </a:p>
        </p:txBody>
      </p:sp>
      <p:sp>
        <p:nvSpPr>
          <p:cNvPr id="20" name="Line 8">
            <a:extLst>
              <a:ext uri="{FF2B5EF4-FFF2-40B4-BE49-F238E27FC236}">
                <a16:creationId xmlns:a16="http://schemas.microsoft.com/office/drawing/2014/main" id="{F22069DA-2B64-151D-7A5C-4F7135EC9F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21729" y="4305307"/>
            <a:ext cx="0" cy="1295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SE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7846CB91-5A1D-D32E-4B5A-81785BA73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6979" y="5219707"/>
            <a:ext cx="2743200" cy="762000"/>
          </a:xfrm>
          <a:prstGeom prst="rect">
            <a:avLst/>
          </a:prstGeom>
          <a:solidFill>
            <a:srgbClr val="EBEB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SE"/>
              <a:t>code</a:t>
            </a:r>
          </a:p>
          <a:p>
            <a:r>
              <a:rPr lang="en-US" altLang="en-SE"/>
              <a:t>(text segment)</a:t>
            </a: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4899C138-2186-DCFE-5290-7B3B3DF70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6979" y="4457707"/>
            <a:ext cx="2743200" cy="762000"/>
          </a:xfrm>
          <a:prstGeom prst="rect">
            <a:avLst/>
          </a:prstGeom>
          <a:solidFill>
            <a:srgbClr val="FFE0D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SE"/>
              <a:t>static data</a:t>
            </a:r>
          </a:p>
          <a:p>
            <a:r>
              <a:rPr lang="en-US" altLang="en-SE"/>
              <a:t>(data segment)</a:t>
            </a:r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36E6C582-69DE-4018-92E7-8AD882029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6979" y="3695707"/>
            <a:ext cx="2743200" cy="7620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SE"/>
              <a:t>heap</a:t>
            </a:r>
          </a:p>
          <a:p>
            <a:r>
              <a:rPr lang="en-US" altLang="en-SE"/>
              <a:t>(dynamic allocated mem)</a:t>
            </a:r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0AE5E6EC-C557-BA0A-AFF9-2A1DF39EC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6979" y="2933707"/>
            <a:ext cx="2743200" cy="76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 altLang="en-SE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4CF3D32A-AD11-950A-554F-C984DBD60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6979" y="2171707"/>
            <a:ext cx="2743200" cy="7620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SE" dirty="0"/>
              <a:t>stack</a:t>
            </a:r>
          </a:p>
          <a:p>
            <a:r>
              <a:rPr lang="en-US" altLang="en-SE" dirty="0"/>
              <a:t>(temporary data)</a:t>
            </a:r>
          </a:p>
        </p:txBody>
      </p:sp>
      <p:sp>
        <p:nvSpPr>
          <p:cNvPr id="26" name="Line 14">
            <a:extLst>
              <a:ext uri="{FF2B5EF4-FFF2-40B4-BE49-F238E27FC236}">
                <a16:creationId xmlns:a16="http://schemas.microsoft.com/office/drawing/2014/main" id="{C76783D9-3716-22B2-39F1-949B47873F8F}"/>
              </a:ext>
            </a:extLst>
          </p:cNvPr>
          <p:cNvSpPr>
            <a:spLocks noChangeShapeType="1"/>
          </p:cNvSpPr>
          <p:nvPr/>
        </p:nvSpPr>
        <p:spPr bwMode="auto">
          <a:xfrm>
            <a:off x="7858579" y="2933707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27" name="Line 15">
            <a:extLst>
              <a:ext uri="{FF2B5EF4-FFF2-40B4-BE49-F238E27FC236}">
                <a16:creationId xmlns:a16="http://schemas.microsoft.com/office/drawing/2014/main" id="{F485195B-9534-714D-706F-26E33E732957}"/>
              </a:ext>
            </a:extLst>
          </p:cNvPr>
          <p:cNvSpPr>
            <a:spLocks noChangeShapeType="1"/>
          </p:cNvSpPr>
          <p:nvPr/>
        </p:nvSpPr>
        <p:spPr bwMode="auto">
          <a:xfrm>
            <a:off x="7858579" y="3467107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28" name="Line 16">
            <a:extLst>
              <a:ext uri="{FF2B5EF4-FFF2-40B4-BE49-F238E27FC236}">
                <a16:creationId xmlns:a16="http://schemas.microsoft.com/office/drawing/2014/main" id="{9D79F38D-F7F9-E439-6C52-847D2E8CAB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51947" y="2933707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29" name="Line 17">
            <a:extLst>
              <a:ext uri="{FF2B5EF4-FFF2-40B4-BE49-F238E27FC236}">
                <a16:creationId xmlns:a16="http://schemas.microsoft.com/office/drawing/2014/main" id="{0EE937A9-D272-B930-711A-9B74B21856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51947" y="5524507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30" name="Rectangle 18">
            <a:extLst>
              <a:ext uri="{FF2B5EF4-FFF2-40B4-BE49-F238E27FC236}">
                <a16:creationId xmlns:a16="http://schemas.microsoft.com/office/drawing/2014/main" id="{4A6E3324-5B41-BBA3-E29E-0755B5E5D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2947" y="5386395"/>
            <a:ext cx="25699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 dirty="0"/>
              <a:t>PC (Program Counter)</a:t>
            </a:r>
          </a:p>
        </p:txBody>
      </p:sp>
      <p:sp>
        <p:nvSpPr>
          <p:cNvPr id="31" name="Rectangle 19">
            <a:extLst>
              <a:ext uri="{FF2B5EF4-FFF2-40B4-BE49-F238E27FC236}">
                <a16:creationId xmlns:a16="http://schemas.microsoft.com/office/drawing/2014/main" id="{42E91687-02C3-E621-3633-6C8E2051D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2947" y="2781308"/>
            <a:ext cx="22573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 dirty="0"/>
              <a:t>SP (Stack Pointer)</a:t>
            </a:r>
          </a:p>
        </p:txBody>
      </p:sp>
    </p:spTree>
    <p:extLst>
      <p:ext uri="{BB962C8B-B14F-4D97-AF65-F5344CB8AC3E}">
        <p14:creationId xmlns:p14="http://schemas.microsoft.com/office/powerpoint/2010/main" val="2969819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44E9320-82CB-6B47-9656-1B549951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Process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C7524D1-ADBD-8C45-9DC3-F343D7DEE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1514" y="1109525"/>
            <a:ext cx="4298406" cy="5138531"/>
          </a:xfrm>
        </p:spPr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represented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process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control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block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(PCB)</a:t>
            </a:r>
          </a:p>
          <a:p>
            <a:pPr lvl="1"/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ID</a:t>
            </a:r>
            <a:r>
              <a:rPr lang="zh-CN" altLang="en-US" dirty="0"/>
              <a:t> </a:t>
            </a:r>
            <a:r>
              <a:rPr lang="en-US" altLang="zh-CN" dirty="0"/>
              <a:t>(PID,</a:t>
            </a:r>
            <a:r>
              <a:rPr lang="zh-CN" altLang="en-US" dirty="0"/>
              <a:t> </a:t>
            </a:r>
            <a:r>
              <a:rPr lang="en-US" altLang="zh-CN" dirty="0"/>
              <a:t>unique)</a:t>
            </a:r>
          </a:p>
          <a:p>
            <a:pPr lvl="1"/>
            <a:r>
              <a:rPr lang="en-US" altLang="zh-CN" dirty="0"/>
              <a:t>State</a:t>
            </a:r>
          </a:p>
          <a:p>
            <a:pPr lvl="1"/>
            <a:r>
              <a:rPr lang="en-US" altLang="zh-CN" dirty="0"/>
              <a:t>Parent</a:t>
            </a:r>
            <a:r>
              <a:rPr lang="zh-CN" altLang="en-US" dirty="0"/>
              <a:t> </a:t>
            </a:r>
            <a:r>
              <a:rPr lang="en-US" altLang="zh-CN" dirty="0"/>
              <a:t>process pointer</a:t>
            </a:r>
          </a:p>
          <a:p>
            <a:pPr lvl="1"/>
            <a:r>
              <a:rPr lang="en-US" altLang="zh-CN" dirty="0"/>
              <a:t>Opened</a:t>
            </a:r>
            <a:r>
              <a:rPr lang="zh-CN" altLang="en-US" dirty="0"/>
              <a:t> </a:t>
            </a:r>
            <a:r>
              <a:rPr lang="en-US" altLang="zh-CN" dirty="0"/>
              <a:t>files</a:t>
            </a:r>
          </a:p>
          <a:p>
            <a:pPr lvl="1"/>
            <a:r>
              <a:rPr lang="en-US" altLang="zh-CN" dirty="0"/>
              <a:t>Many other fields</a:t>
            </a:r>
          </a:p>
          <a:p>
            <a:pPr lvl="1"/>
            <a:r>
              <a:rPr lang="en-US" altLang="zh-CN" dirty="0"/>
              <a:t>PCB in XV6 does not include pointers to child processes for simplicity, but PCB in Linux include them for convenient references to its child processes</a:t>
            </a:r>
          </a:p>
          <a:p>
            <a:endParaRPr lang="nb-NO" b="1" dirty="0">
              <a:solidFill>
                <a:srgbClr val="0070C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0597AB5-59A0-086A-D39A-0A690635B0B3}"/>
              </a:ext>
            </a:extLst>
          </p:cNvPr>
          <p:cNvSpPr txBox="1"/>
          <p:nvPr/>
        </p:nvSpPr>
        <p:spPr>
          <a:xfrm>
            <a:off x="419449" y="882348"/>
            <a:ext cx="759023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8000"/>
                </a:solidFill>
              </a:rPr>
              <a:t>struct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>
                <a:solidFill>
                  <a:srgbClr val="0000FF"/>
                </a:solidFill>
              </a:rPr>
              <a:t>proc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/>
              <a:t>{ </a:t>
            </a:r>
          </a:p>
          <a:p>
            <a:r>
              <a:rPr lang="en-US" altLang="zh-CN" sz="1600" dirty="0">
                <a:solidFill>
                  <a:srgbClr val="008000"/>
                </a:solidFill>
              </a:rPr>
              <a:t>	struct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>
                <a:solidFill>
                  <a:srgbClr val="0000FF"/>
                </a:solidFill>
              </a:rPr>
              <a:t>spinlock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/>
              <a:t>lock; </a:t>
            </a:r>
            <a:r>
              <a:rPr lang="en-US" altLang="zh-CN" sz="1600" i="1" dirty="0">
                <a:solidFill>
                  <a:srgbClr val="3D7B7B"/>
                </a:solidFill>
              </a:rPr>
              <a:t>// p-&gt;lock must be held when using these:</a:t>
            </a:r>
            <a:r>
              <a:rPr lang="en-US" altLang="zh-CN" sz="1600" dirty="0"/>
              <a:t> </a:t>
            </a:r>
          </a:p>
          <a:p>
            <a:r>
              <a:rPr lang="en-US" altLang="zh-CN" sz="1600" dirty="0">
                <a:solidFill>
                  <a:srgbClr val="008000"/>
                </a:solidFill>
              </a:rPr>
              <a:t>	</a:t>
            </a:r>
            <a:r>
              <a:rPr lang="en-US" altLang="zh-CN" sz="1600" dirty="0" err="1">
                <a:solidFill>
                  <a:srgbClr val="008000"/>
                </a:solidFill>
              </a:rPr>
              <a:t>enum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 err="1"/>
              <a:t>procstate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/>
              <a:t>state;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i="1" dirty="0">
                <a:solidFill>
                  <a:srgbClr val="3D7B7B"/>
                </a:solidFill>
              </a:rPr>
              <a:t>// Process state</a:t>
            </a:r>
            <a:r>
              <a:rPr lang="en-US" altLang="zh-CN" sz="1600" dirty="0"/>
              <a:t> </a:t>
            </a:r>
          </a:p>
          <a:p>
            <a:r>
              <a:rPr lang="en-US" altLang="zh-CN" sz="1600" dirty="0">
                <a:solidFill>
                  <a:srgbClr val="B00040"/>
                </a:solidFill>
              </a:rPr>
              <a:t>	void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>
                <a:solidFill>
                  <a:srgbClr val="666666"/>
                </a:solidFill>
              </a:rPr>
              <a:t>*</a:t>
            </a:r>
            <a:r>
              <a:rPr lang="en-US" altLang="zh-CN" sz="1600" dirty="0" err="1"/>
              <a:t>chan</a:t>
            </a:r>
            <a:r>
              <a:rPr lang="en-US" altLang="zh-CN" sz="1600" dirty="0"/>
              <a:t>;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i="1" dirty="0">
                <a:solidFill>
                  <a:srgbClr val="3D7B7B"/>
                </a:solidFill>
              </a:rPr>
              <a:t>// If non-zero, sleeping on </a:t>
            </a:r>
            <a:r>
              <a:rPr lang="en-US" altLang="zh-CN" sz="1600" i="1" dirty="0" err="1">
                <a:solidFill>
                  <a:srgbClr val="3D7B7B"/>
                </a:solidFill>
              </a:rPr>
              <a:t>chan</a:t>
            </a:r>
            <a:r>
              <a:rPr lang="en-US" altLang="zh-CN" sz="1600" dirty="0"/>
              <a:t> </a:t>
            </a:r>
          </a:p>
          <a:p>
            <a:r>
              <a:rPr lang="en-US" altLang="zh-CN" sz="1600" dirty="0">
                <a:solidFill>
                  <a:srgbClr val="B00040"/>
                </a:solidFill>
              </a:rPr>
              <a:t>	int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/>
              <a:t>killed;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i="1" dirty="0">
                <a:solidFill>
                  <a:srgbClr val="3D7B7B"/>
                </a:solidFill>
              </a:rPr>
              <a:t>// If non-zero, have been killed</a:t>
            </a:r>
            <a:r>
              <a:rPr lang="en-US" altLang="zh-CN" sz="1600" dirty="0"/>
              <a:t> </a:t>
            </a:r>
          </a:p>
          <a:p>
            <a:r>
              <a:rPr lang="en-US" altLang="zh-CN" sz="1600" dirty="0">
                <a:solidFill>
                  <a:srgbClr val="B00040"/>
                </a:solidFill>
              </a:rPr>
              <a:t>	int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 err="1"/>
              <a:t>xstate</a:t>
            </a:r>
            <a:r>
              <a:rPr lang="en-US" altLang="zh-CN" sz="1600" dirty="0"/>
              <a:t>;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i="1" dirty="0">
                <a:solidFill>
                  <a:srgbClr val="3D7B7B"/>
                </a:solidFill>
              </a:rPr>
              <a:t>// Exit status to be returned to parent's wait</a:t>
            </a:r>
            <a:r>
              <a:rPr lang="en-US" altLang="zh-CN" sz="1600" dirty="0"/>
              <a:t> </a:t>
            </a:r>
          </a:p>
          <a:p>
            <a:r>
              <a:rPr lang="en-US" altLang="zh-CN" sz="1600" dirty="0">
                <a:solidFill>
                  <a:srgbClr val="B00040"/>
                </a:solidFill>
              </a:rPr>
              <a:t>	int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/>
              <a:t>pid;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i="1" dirty="0">
                <a:solidFill>
                  <a:srgbClr val="3D7B7B"/>
                </a:solidFill>
              </a:rPr>
              <a:t>// Process ID</a:t>
            </a:r>
            <a:r>
              <a:rPr lang="en-US" altLang="zh-CN" sz="1600" dirty="0"/>
              <a:t> </a:t>
            </a:r>
          </a:p>
          <a:p>
            <a:r>
              <a:rPr lang="en-US" altLang="zh-CN" sz="1600" i="1" dirty="0">
                <a:solidFill>
                  <a:srgbClr val="3D7B7B"/>
                </a:solidFill>
              </a:rPr>
              <a:t>	// </a:t>
            </a:r>
            <a:r>
              <a:rPr lang="en-US" altLang="zh-CN" sz="1600" i="1" dirty="0" err="1">
                <a:solidFill>
                  <a:srgbClr val="3D7B7B"/>
                </a:solidFill>
              </a:rPr>
              <a:t>wait_lock</a:t>
            </a:r>
            <a:r>
              <a:rPr lang="en-US" altLang="zh-CN" sz="1600" i="1" dirty="0">
                <a:solidFill>
                  <a:srgbClr val="3D7B7B"/>
                </a:solidFill>
              </a:rPr>
              <a:t> must be held when using this:</a:t>
            </a:r>
            <a:r>
              <a:rPr lang="en-US" altLang="zh-CN" sz="1600" dirty="0"/>
              <a:t> </a:t>
            </a:r>
          </a:p>
          <a:p>
            <a:r>
              <a:rPr lang="en-US" altLang="zh-CN" sz="1600" dirty="0">
                <a:solidFill>
                  <a:srgbClr val="008000"/>
                </a:solidFill>
              </a:rPr>
              <a:t>	struct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>
                <a:solidFill>
                  <a:srgbClr val="0000FF"/>
                </a:solidFill>
              </a:rPr>
              <a:t>proc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>
                <a:solidFill>
                  <a:srgbClr val="666666"/>
                </a:solidFill>
              </a:rPr>
              <a:t>*</a:t>
            </a:r>
            <a:r>
              <a:rPr lang="en-US" altLang="zh-CN" sz="1600" dirty="0"/>
              <a:t>parent;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i="1" dirty="0">
                <a:solidFill>
                  <a:srgbClr val="3D7B7B"/>
                </a:solidFill>
              </a:rPr>
              <a:t>// Parent process</a:t>
            </a:r>
            <a:r>
              <a:rPr lang="en-US" altLang="zh-CN" sz="1600" dirty="0"/>
              <a:t> </a:t>
            </a:r>
          </a:p>
          <a:p>
            <a:r>
              <a:rPr lang="en-US" altLang="zh-CN" sz="1600" i="1" dirty="0">
                <a:solidFill>
                  <a:srgbClr val="3D7B7B"/>
                </a:solidFill>
              </a:rPr>
              <a:t>	// these are private to the process, so p-&gt;lock need not be held.</a:t>
            </a:r>
            <a:r>
              <a:rPr lang="en-US" altLang="zh-CN" sz="1600" dirty="0"/>
              <a:t> </a:t>
            </a:r>
          </a:p>
          <a:p>
            <a:r>
              <a:rPr lang="en-US" altLang="zh-CN" sz="1600" dirty="0"/>
              <a:t>	uint64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 err="1"/>
              <a:t>kstack</a:t>
            </a:r>
            <a:r>
              <a:rPr lang="en-US" altLang="zh-CN" sz="1600" dirty="0"/>
              <a:t>;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i="1" dirty="0">
                <a:solidFill>
                  <a:srgbClr val="3D7B7B"/>
                </a:solidFill>
              </a:rPr>
              <a:t>// Virtual address of kernel stack</a:t>
            </a:r>
            <a:r>
              <a:rPr lang="en-US" altLang="zh-CN" sz="1600" dirty="0"/>
              <a:t> </a:t>
            </a:r>
          </a:p>
          <a:p>
            <a:r>
              <a:rPr lang="en-US" altLang="zh-CN" sz="1600" dirty="0"/>
              <a:t>	uint64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 err="1"/>
              <a:t>sz</a:t>
            </a:r>
            <a:r>
              <a:rPr lang="en-US" altLang="zh-CN" sz="1600" dirty="0"/>
              <a:t>;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i="1" dirty="0">
                <a:solidFill>
                  <a:srgbClr val="3D7B7B"/>
                </a:solidFill>
              </a:rPr>
              <a:t>// Size of process memory (bytes)</a:t>
            </a:r>
            <a:r>
              <a:rPr lang="en-US" altLang="zh-CN" sz="1600" dirty="0"/>
              <a:t> 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pagetable_t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 err="1"/>
              <a:t>pagetable</a:t>
            </a:r>
            <a:r>
              <a:rPr lang="en-US" altLang="zh-CN" sz="1600" dirty="0"/>
              <a:t>;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i="1" dirty="0">
                <a:solidFill>
                  <a:srgbClr val="3D7B7B"/>
                </a:solidFill>
              </a:rPr>
              <a:t>// User page table</a:t>
            </a:r>
            <a:r>
              <a:rPr lang="en-US" altLang="zh-CN" sz="1600" dirty="0"/>
              <a:t> </a:t>
            </a:r>
          </a:p>
          <a:p>
            <a:r>
              <a:rPr lang="en-US" altLang="zh-CN" sz="1600" dirty="0">
                <a:solidFill>
                  <a:srgbClr val="008000"/>
                </a:solidFill>
              </a:rPr>
              <a:t>	struct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</a:rPr>
              <a:t>trapframe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>
                <a:solidFill>
                  <a:srgbClr val="666666"/>
                </a:solidFill>
              </a:rPr>
              <a:t>*</a:t>
            </a:r>
            <a:r>
              <a:rPr lang="en-US" altLang="zh-CN" sz="1600" dirty="0" err="1"/>
              <a:t>trapframe</a:t>
            </a:r>
            <a:r>
              <a:rPr lang="en-US" altLang="zh-CN" sz="1600" dirty="0"/>
              <a:t>;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i="1" dirty="0">
                <a:solidFill>
                  <a:srgbClr val="3D7B7B"/>
                </a:solidFill>
              </a:rPr>
              <a:t>// data page for </a:t>
            </a:r>
            <a:r>
              <a:rPr lang="en-US" altLang="zh-CN" sz="1600" i="1" dirty="0" err="1">
                <a:solidFill>
                  <a:srgbClr val="3D7B7B"/>
                </a:solidFill>
              </a:rPr>
              <a:t>trampoline.S</a:t>
            </a:r>
            <a:r>
              <a:rPr lang="en-US" altLang="zh-CN" sz="1600" dirty="0"/>
              <a:t> </a:t>
            </a:r>
          </a:p>
          <a:p>
            <a:r>
              <a:rPr lang="en-US" altLang="zh-CN" sz="1600" dirty="0">
                <a:solidFill>
                  <a:srgbClr val="008000"/>
                </a:solidFill>
              </a:rPr>
              <a:t>	struct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>
                <a:solidFill>
                  <a:srgbClr val="0000FF"/>
                </a:solidFill>
              </a:rPr>
              <a:t>context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/>
              <a:t>context;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i="1" dirty="0">
                <a:solidFill>
                  <a:srgbClr val="3D7B7B"/>
                </a:solidFill>
              </a:rPr>
              <a:t>// </a:t>
            </a:r>
            <a:r>
              <a:rPr lang="en-US" altLang="zh-CN" sz="1600" i="1" dirty="0" err="1">
                <a:solidFill>
                  <a:srgbClr val="3D7B7B"/>
                </a:solidFill>
              </a:rPr>
              <a:t>swtch</a:t>
            </a:r>
            <a:r>
              <a:rPr lang="en-US" altLang="zh-CN" sz="1600" i="1" dirty="0">
                <a:solidFill>
                  <a:srgbClr val="3D7B7B"/>
                </a:solidFill>
              </a:rPr>
              <a:t>() here to run process</a:t>
            </a:r>
            <a:r>
              <a:rPr lang="en-US" altLang="zh-CN" sz="1600" dirty="0"/>
              <a:t> </a:t>
            </a:r>
          </a:p>
          <a:p>
            <a:r>
              <a:rPr lang="en-US" altLang="zh-CN" sz="1600" dirty="0">
                <a:solidFill>
                  <a:srgbClr val="008000"/>
                </a:solidFill>
              </a:rPr>
              <a:t>	struct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>
                <a:solidFill>
                  <a:srgbClr val="0000FF"/>
                </a:solidFill>
              </a:rPr>
              <a:t>file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>
                <a:solidFill>
                  <a:srgbClr val="666666"/>
                </a:solidFill>
              </a:rPr>
              <a:t>*</a:t>
            </a:r>
            <a:r>
              <a:rPr lang="en-US" altLang="zh-CN" sz="1600" dirty="0" err="1"/>
              <a:t>ofile</a:t>
            </a:r>
            <a:r>
              <a:rPr lang="en-US" altLang="zh-CN" sz="1600" dirty="0"/>
              <a:t>[NOFILE];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i="1" dirty="0">
                <a:solidFill>
                  <a:srgbClr val="3D7B7B"/>
                </a:solidFill>
              </a:rPr>
              <a:t>// Open files</a:t>
            </a:r>
            <a:r>
              <a:rPr lang="en-US" altLang="zh-CN" sz="1600" dirty="0"/>
              <a:t> </a:t>
            </a:r>
          </a:p>
          <a:p>
            <a:r>
              <a:rPr lang="en-US" altLang="zh-CN" sz="1600" dirty="0">
                <a:solidFill>
                  <a:srgbClr val="008000"/>
                </a:solidFill>
              </a:rPr>
              <a:t>	struct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</a:rPr>
              <a:t>inode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>
                <a:solidFill>
                  <a:srgbClr val="666666"/>
                </a:solidFill>
              </a:rPr>
              <a:t>*</a:t>
            </a:r>
            <a:r>
              <a:rPr lang="en-US" altLang="zh-CN" sz="1600" dirty="0" err="1"/>
              <a:t>cwd</a:t>
            </a:r>
            <a:r>
              <a:rPr lang="en-US" altLang="zh-CN" sz="1600" dirty="0"/>
              <a:t>;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i="1" dirty="0">
                <a:solidFill>
                  <a:srgbClr val="3D7B7B"/>
                </a:solidFill>
              </a:rPr>
              <a:t>// Current directory</a:t>
            </a:r>
            <a:r>
              <a:rPr lang="en-US" altLang="zh-CN" sz="1600" dirty="0"/>
              <a:t> </a:t>
            </a:r>
          </a:p>
          <a:p>
            <a:r>
              <a:rPr lang="en-US" altLang="zh-CN" sz="1600" dirty="0">
                <a:solidFill>
                  <a:srgbClr val="B00040"/>
                </a:solidFill>
              </a:rPr>
              <a:t>	char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/>
              <a:t>name[</a:t>
            </a:r>
            <a:r>
              <a:rPr lang="en-US" altLang="zh-CN" sz="1600" dirty="0">
                <a:solidFill>
                  <a:srgbClr val="666666"/>
                </a:solidFill>
              </a:rPr>
              <a:t>16</a:t>
            </a:r>
            <a:r>
              <a:rPr lang="en-US" altLang="zh-CN" sz="1600" dirty="0"/>
              <a:t>];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i="1" dirty="0">
                <a:solidFill>
                  <a:srgbClr val="3D7B7B"/>
                </a:solidFill>
              </a:rPr>
              <a:t>// Process name (debugging)</a:t>
            </a:r>
            <a:r>
              <a:rPr lang="en-US" altLang="zh-CN" sz="1600" dirty="0"/>
              <a:t> </a:t>
            </a:r>
          </a:p>
          <a:p>
            <a:r>
              <a:rPr lang="en-US" altLang="zh-CN" sz="1600" dirty="0"/>
              <a:t>};</a:t>
            </a:r>
            <a:endParaRPr lang="en-US" sz="1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575DCA0-9299-DD15-0BC4-86778DF4ACE5}"/>
              </a:ext>
            </a:extLst>
          </p:cNvPr>
          <p:cNvSpPr txBox="1"/>
          <p:nvPr/>
        </p:nvSpPr>
        <p:spPr>
          <a:xfrm>
            <a:off x="2994874" y="5914823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XV6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proc.h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13F078-3DD1-AB00-BEE1-DFA30BF505B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14696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44E9320-82CB-6B47-9656-1B549951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States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C7524D1-ADBD-8C45-9DC3-F343D7DEE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1560" y="893790"/>
            <a:ext cx="4658923" cy="3374097"/>
          </a:xfrm>
        </p:spPr>
        <p:txBody>
          <a:bodyPr/>
          <a:lstStyle/>
          <a:p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states</a:t>
            </a:r>
          </a:p>
          <a:p>
            <a:pPr lvl="1"/>
            <a:r>
              <a:rPr lang="en-US" altLang="zh-CN" b="1" dirty="0">
                <a:solidFill>
                  <a:srgbClr val="0070C0"/>
                </a:solidFill>
              </a:rPr>
              <a:t>READY</a:t>
            </a:r>
          </a:p>
          <a:p>
            <a:pPr lvl="2"/>
            <a:r>
              <a:rPr lang="en-US" altLang="zh-CN" dirty="0"/>
              <a:t>Ready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run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pending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running</a:t>
            </a:r>
          </a:p>
          <a:p>
            <a:pPr lvl="1"/>
            <a:r>
              <a:rPr lang="en-US" altLang="zh-CN" b="1" dirty="0">
                <a:solidFill>
                  <a:srgbClr val="0070C0"/>
                </a:solidFill>
              </a:rPr>
              <a:t>RUNNING</a:t>
            </a:r>
          </a:p>
          <a:p>
            <a:pPr lvl="2"/>
            <a:r>
              <a:rPr lang="en-US" altLang="zh-CN" dirty="0"/>
              <a:t>Being</a:t>
            </a:r>
            <a:r>
              <a:rPr lang="zh-CN" altLang="en-US" dirty="0"/>
              <a:t> </a:t>
            </a:r>
            <a:r>
              <a:rPr lang="en-US" altLang="zh-CN" dirty="0"/>
              <a:t>executed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OS</a:t>
            </a:r>
          </a:p>
          <a:p>
            <a:pPr lvl="1"/>
            <a:r>
              <a:rPr lang="en-US" altLang="zh-CN" b="1" dirty="0">
                <a:solidFill>
                  <a:srgbClr val="0070C0"/>
                </a:solidFill>
              </a:rPr>
              <a:t>BLOCKED</a:t>
            </a:r>
          </a:p>
          <a:p>
            <a:pPr lvl="2"/>
            <a:r>
              <a:rPr lang="en-US" altLang="zh-CN" dirty="0"/>
              <a:t>Suspended</a:t>
            </a:r>
            <a:r>
              <a:rPr lang="zh-CN" altLang="en-US" dirty="0"/>
              <a:t> </a:t>
            </a:r>
            <a:r>
              <a:rPr lang="en-US" altLang="zh-CN" dirty="0"/>
              <a:t>due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events, e.g., I/O</a:t>
            </a:r>
            <a:r>
              <a:rPr lang="zh-CN" altLang="en-US" dirty="0"/>
              <a:t> </a:t>
            </a:r>
            <a:r>
              <a:rPr lang="en-US" altLang="zh-CN" dirty="0"/>
              <a:t>requests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E8FB86E-6A68-FEAD-ED9D-A3059D36742E}"/>
              </a:ext>
            </a:extLst>
          </p:cNvPr>
          <p:cNvGrpSpPr/>
          <p:nvPr/>
        </p:nvGrpSpPr>
        <p:grpSpPr>
          <a:xfrm>
            <a:off x="240206" y="4252686"/>
            <a:ext cx="3423513" cy="2039667"/>
            <a:chOff x="5508891" y="1803400"/>
            <a:chExt cx="3423513" cy="2039667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96B6B6A-313E-5DB9-920E-18042B532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81581" y="1803400"/>
              <a:ext cx="3035300" cy="1625600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79A40CBA-495A-56A0-5769-9F007AB36890}"/>
                </a:ext>
              </a:extLst>
            </p:cNvPr>
            <p:cNvSpPr txBox="1"/>
            <p:nvPr/>
          </p:nvSpPr>
          <p:spPr>
            <a:xfrm>
              <a:off x="7869292" y="1943115"/>
              <a:ext cx="10631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Scheduled</a:t>
              </a:r>
              <a:endParaRPr lang="en-US" sz="1400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11C7190-04EA-AFCC-072E-B1ED4F19D0EF}"/>
                </a:ext>
              </a:extLst>
            </p:cNvPr>
            <p:cNvSpPr txBox="1"/>
            <p:nvPr/>
          </p:nvSpPr>
          <p:spPr>
            <a:xfrm>
              <a:off x="6661877" y="2501391"/>
              <a:ext cx="12602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err="1"/>
                <a:t>Descheduled</a:t>
              </a:r>
              <a:endParaRPr 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BDB00BB-6B77-B0E8-F704-BFAEE6F3FF77}"/>
                </a:ext>
              </a:extLst>
            </p:cNvPr>
            <p:cNvSpPr txBox="1"/>
            <p:nvPr/>
          </p:nvSpPr>
          <p:spPr>
            <a:xfrm>
              <a:off x="5508891" y="2308423"/>
              <a:ext cx="12426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I/O</a:t>
              </a:r>
              <a:r>
                <a:rPr lang="zh-CN" altLang="en-US" sz="1400" dirty="0"/>
                <a:t> </a:t>
              </a:r>
              <a:r>
                <a:rPr lang="en-US" altLang="zh-CN" sz="1400" dirty="0"/>
                <a:t>request</a:t>
              </a:r>
              <a:endParaRPr 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6C0F69A-C316-665D-33EE-C2E83D8D9A72}"/>
                </a:ext>
              </a:extLst>
            </p:cNvPr>
            <p:cNvSpPr txBox="1"/>
            <p:nvPr/>
          </p:nvSpPr>
          <p:spPr>
            <a:xfrm>
              <a:off x="6852634" y="3319847"/>
              <a:ext cx="12426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I/O</a:t>
              </a:r>
              <a:r>
                <a:rPr lang="zh-CN" altLang="en-US" sz="1400" dirty="0"/>
                <a:t> </a:t>
              </a:r>
              <a:r>
                <a:rPr lang="en-US" altLang="zh-CN" sz="1400" dirty="0"/>
                <a:t>request</a:t>
              </a:r>
            </a:p>
            <a:p>
              <a:r>
                <a:rPr lang="en-US" altLang="zh-CN" sz="1400" dirty="0"/>
                <a:t>completion</a:t>
              </a:r>
              <a:endParaRPr lang="en-US" dirty="0"/>
            </a:p>
          </p:txBody>
        </p:sp>
      </p:grpSp>
      <p:sp>
        <p:nvSpPr>
          <p:cNvPr id="36" name="圆角矩形 3">
            <a:extLst>
              <a:ext uri="{FF2B5EF4-FFF2-40B4-BE49-F238E27FC236}">
                <a16:creationId xmlns:a16="http://schemas.microsoft.com/office/drawing/2014/main" id="{09EA6710-FF25-23E8-5E27-1C60E6B4E166}"/>
              </a:ext>
            </a:extLst>
          </p:cNvPr>
          <p:cNvSpPr/>
          <p:nvPr/>
        </p:nvSpPr>
        <p:spPr>
          <a:xfrm>
            <a:off x="4504586" y="1090016"/>
            <a:ext cx="2357610" cy="616944"/>
          </a:xfrm>
          <a:prstGeom prst="roundRect">
            <a:avLst/>
          </a:prstGeom>
          <a:solidFill>
            <a:srgbClr val="43B7B0"/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37" name="圆角矩形 4">
            <a:extLst>
              <a:ext uri="{FF2B5EF4-FFF2-40B4-BE49-F238E27FC236}">
                <a16:creationId xmlns:a16="http://schemas.microsoft.com/office/drawing/2014/main" id="{7E49A07F-588A-57F0-8544-A7660B6BF128}"/>
              </a:ext>
            </a:extLst>
          </p:cNvPr>
          <p:cNvSpPr/>
          <p:nvPr/>
        </p:nvSpPr>
        <p:spPr>
          <a:xfrm>
            <a:off x="9790847" y="1090016"/>
            <a:ext cx="2357610" cy="616944"/>
          </a:xfrm>
          <a:prstGeom prst="roundRect">
            <a:avLst/>
          </a:prstGeom>
          <a:solidFill>
            <a:srgbClr val="43B7B0"/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38" name="右箭头 5">
            <a:extLst>
              <a:ext uri="{FF2B5EF4-FFF2-40B4-BE49-F238E27FC236}">
                <a16:creationId xmlns:a16="http://schemas.microsoft.com/office/drawing/2014/main" id="{C038BD7B-5E84-3DB1-C4BA-B177B4148FEE}"/>
              </a:ext>
            </a:extLst>
          </p:cNvPr>
          <p:cNvSpPr/>
          <p:nvPr/>
        </p:nvSpPr>
        <p:spPr>
          <a:xfrm rot="5400000">
            <a:off x="5082972" y="2202722"/>
            <a:ext cx="1200839" cy="231354"/>
          </a:xfrm>
          <a:prstGeom prst="righ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右箭头 6">
            <a:extLst>
              <a:ext uri="{FF2B5EF4-FFF2-40B4-BE49-F238E27FC236}">
                <a16:creationId xmlns:a16="http://schemas.microsoft.com/office/drawing/2014/main" id="{661A745E-13E0-2B55-2088-3A0BE0B6614C}"/>
              </a:ext>
            </a:extLst>
          </p:cNvPr>
          <p:cNvSpPr/>
          <p:nvPr/>
        </p:nvSpPr>
        <p:spPr>
          <a:xfrm rot="5400000">
            <a:off x="10369234" y="2191702"/>
            <a:ext cx="1200839" cy="231354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文本框 7">
            <a:extLst>
              <a:ext uri="{FF2B5EF4-FFF2-40B4-BE49-F238E27FC236}">
                <a16:creationId xmlns:a16="http://schemas.microsoft.com/office/drawing/2014/main" id="{3A6A374D-B621-2D74-94C6-2F527FFDAECB}"/>
              </a:ext>
            </a:extLst>
          </p:cNvPr>
          <p:cNvSpPr txBox="1"/>
          <p:nvPr/>
        </p:nvSpPr>
        <p:spPr>
          <a:xfrm>
            <a:off x="4536880" y="2004150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Running</a:t>
            </a:r>
            <a:endParaRPr lang="en-US" dirty="0"/>
          </a:p>
        </p:txBody>
      </p:sp>
      <p:sp>
        <p:nvSpPr>
          <p:cNvPr id="41" name="文本框 8">
            <a:extLst>
              <a:ext uri="{FF2B5EF4-FFF2-40B4-BE49-F238E27FC236}">
                <a16:creationId xmlns:a16="http://schemas.microsoft.com/office/drawing/2014/main" id="{E7F60954-4CEB-05F4-6E7D-15A74EA41A01}"/>
              </a:ext>
            </a:extLst>
          </p:cNvPr>
          <p:cNvSpPr txBox="1"/>
          <p:nvPr/>
        </p:nvSpPr>
        <p:spPr>
          <a:xfrm>
            <a:off x="11085331" y="205400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Ready</a:t>
            </a:r>
            <a:endParaRPr lang="en-US" dirty="0"/>
          </a:p>
        </p:txBody>
      </p:sp>
      <p:sp>
        <p:nvSpPr>
          <p:cNvPr id="42" name="圆角矩形 9">
            <a:extLst>
              <a:ext uri="{FF2B5EF4-FFF2-40B4-BE49-F238E27FC236}">
                <a16:creationId xmlns:a16="http://schemas.microsoft.com/office/drawing/2014/main" id="{9E97887E-7B75-E78F-41EF-32C332A78CC2}"/>
              </a:ext>
            </a:extLst>
          </p:cNvPr>
          <p:cNvSpPr/>
          <p:nvPr/>
        </p:nvSpPr>
        <p:spPr>
          <a:xfrm>
            <a:off x="7534513" y="1101035"/>
            <a:ext cx="1323573" cy="616944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I/O</a:t>
            </a:r>
            <a:endParaRPr lang="en-US" dirty="0"/>
          </a:p>
        </p:txBody>
      </p:sp>
      <p:cxnSp>
        <p:nvCxnSpPr>
          <p:cNvPr id="43" name="直线箭头连接符 11">
            <a:extLst>
              <a:ext uri="{FF2B5EF4-FFF2-40B4-BE49-F238E27FC236}">
                <a16:creationId xmlns:a16="http://schemas.microsoft.com/office/drawing/2014/main" id="{FBCD134C-2676-2E0F-B6C8-6DF31BF1ED09}"/>
              </a:ext>
            </a:extLst>
          </p:cNvPr>
          <p:cNvCxnSpPr/>
          <p:nvPr/>
        </p:nvCxnSpPr>
        <p:spPr>
          <a:xfrm>
            <a:off x="5765592" y="2907799"/>
            <a:ext cx="22205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文本框 12">
            <a:extLst>
              <a:ext uri="{FF2B5EF4-FFF2-40B4-BE49-F238E27FC236}">
                <a16:creationId xmlns:a16="http://schemas.microsoft.com/office/drawing/2014/main" id="{E7A6E56E-E87A-FA53-77F6-9EEE4920F54B}"/>
              </a:ext>
            </a:extLst>
          </p:cNvPr>
          <p:cNvSpPr txBox="1"/>
          <p:nvPr/>
        </p:nvSpPr>
        <p:spPr>
          <a:xfrm>
            <a:off x="6307963" y="252744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Request</a:t>
            </a:r>
            <a:endParaRPr lang="en-US" dirty="0"/>
          </a:p>
        </p:txBody>
      </p:sp>
      <p:sp>
        <p:nvSpPr>
          <p:cNvPr id="45" name="右箭头 13">
            <a:extLst>
              <a:ext uri="{FF2B5EF4-FFF2-40B4-BE49-F238E27FC236}">
                <a16:creationId xmlns:a16="http://schemas.microsoft.com/office/drawing/2014/main" id="{F88CCE7F-8507-EF34-1D2B-049A344480B9}"/>
              </a:ext>
            </a:extLst>
          </p:cNvPr>
          <p:cNvSpPr/>
          <p:nvPr/>
        </p:nvSpPr>
        <p:spPr>
          <a:xfrm rot="5400000">
            <a:off x="5082971" y="3480680"/>
            <a:ext cx="1200839" cy="231354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文本框 14">
            <a:extLst>
              <a:ext uri="{FF2B5EF4-FFF2-40B4-BE49-F238E27FC236}">
                <a16:creationId xmlns:a16="http://schemas.microsoft.com/office/drawing/2014/main" id="{65FD1A87-17D6-0EDD-D96D-8C7BD4750A51}"/>
              </a:ext>
            </a:extLst>
          </p:cNvPr>
          <p:cNvSpPr txBox="1"/>
          <p:nvPr/>
        </p:nvSpPr>
        <p:spPr>
          <a:xfrm>
            <a:off x="4782097" y="3436045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Block</a:t>
            </a:r>
            <a:endParaRPr lang="en-US" dirty="0"/>
          </a:p>
        </p:txBody>
      </p:sp>
      <p:sp>
        <p:nvSpPr>
          <p:cNvPr id="47" name="右箭头 15">
            <a:extLst>
              <a:ext uri="{FF2B5EF4-FFF2-40B4-BE49-F238E27FC236}">
                <a16:creationId xmlns:a16="http://schemas.microsoft.com/office/drawing/2014/main" id="{522A2AB8-95D1-F83C-035C-87BD7AE30E5B}"/>
              </a:ext>
            </a:extLst>
          </p:cNvPr>
          <p:cNvSpPr/>
          <p:nvPr/>
        </p:nvSpPr>
        <p:spPr>
          <a:xfrm rot="5400000">
            <a:off x="7610424" y="3480681"/>
            <a:ext cx="1200839" cy="231354"/>
          </a:xfrm>
          <a:prstGeom prst="righ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文本框 16">
            <a:extLst>
              <a:ext uri="{FF2B5EF4-FFF2-40B4-BE49-F238E27FC236}">
                <a16:creationId xmlns:a16="http://schemas.microsoft.com/office/drawing/2014/main" id="{2B87C91F-19B8-3155-01EF-1D6A9C069DE8}"/>
              </a:ext>
            </a:extLst>
          </p:cNvPr>
          <p:cNvSpPr txBox="1"/>
          <p:nvPr/>
        </p:nvSpPr>
        <p:spPr>
          <a:xfrm>
            <a:off x="6829901" y="3271808"/>
            <a:ext cx="1476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I/O</a:t>
            </a:r>
            <a:r>
              <a:rPr lang="zh-CN" altLang="en-US" dirty="0"/>
              <a:t> </a:t>
            </a:r>
            <a:r>
              <a:rPr lang="en-US" altLang="zh-CN" dirty="0"/>
              <a:t>processing</a:t>
            </a:r>
            <a:endParaRPr lang="en-US" dirty="0"/>
          </a:p>
        </p:txBody>
      </p:sp>
      <p:sp>
        <p:nvSpPr>
          <p:cNvPr id="49" name="右箭头 17">
            <a:extLst>
              <a:ext uri="{FF2B5EF4-FFF2-40B4-BE49-F238E27FC236}">
                <a16:creationId xmlns:a16="http://schemas.microsoft.com/office/drawing/2014/main" id="{B5CE5971-128B-B1BC-6BBE-125FCE307441}"/>
              </a:ext>
            </a:extLst>
          </p:cNvPr>
          <p:cNvSpPr/>
          <p:nvPr/>
        </p:nvSpPr>
        <p:spPr>
          <a:xfrm rot="5400000">
            <a:off x="10019471" y="3785453"/>
            <a:ext cx="1895823" cy="226813"/>
          </a:xfrm>
          <a:prstGeom prst="righ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0" name="直线箭头连接符 18">
            <a:extLst>
              <a:ext uri="{FF2B5EF4-FFF2-40B4-BE49-F238E27FC236}">
                <a16:creationId xmlns:a16="http://schemas.microsoft.com/office/drawing/2014/main" id="{93EE13FC-2EB7-DF75-7B30-6998461AB30C}"/>
              </a:ext>
            </a:extLst>
          </p:cNvPr>
          <p:cNvCxnSpPr/>
          <p:nvPr/>
        </p:nvCxnSpPr>
        <p:spPr>
          <a:xfrm>
            <a:off x="8462888" y="2905963"/>
            <a:ext cx="22205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文本框 19">
            <a:extLst>
              <a:ext uri="{FF2B5EF4-FFF2-40B4-BE49-F238E27FC236}">
                <a16:creationId xmlns:a16="http://schemas.microsoft.com/office/drawing/2014/main" id="{77261326-E3B6-8507-3C3B-A1112F83EEDF}"/>
              </a:ext>
            </a:extLst>
          </p:cNvPr>
          <p:cNvSpPr txBox="1"/>
          <p:nvPr/>
        </p:nvSpPr>
        <p:spPr>
          <a:xfrm>
            <a:off x="8933245" y="2469760"/>
            <a:ext cx="147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CPU</a:t>
            </a:r>
            <a:r>
              <a:rPr lang="zh-CN" altLang="en-US" dirty="0"/>
              <a:t> </a:t>
            </a:r>
            <a:r>
              <a:rPr lang="en-US" altLang="zh-CN" dirty="0"/>
              <a:t>switch</a:t>
            </a:r>
            <a:endParaRPr lang="en-US" dirty="0"/>
          </a:p>
        </p:txBody>
      </p:sp>
      <p:sp>
        <p:nvSpPr>
          <p:cNvPr id="52" name="文本框 20">
            <a:extLst>
              <a:ext uri="{FF2B5EF4-FFF2-40B4-BE49-F238E27FC236}">
                <a16:creationId xmlns:a16="http://schemas.microsoft.com/office/drawing/2014/main" id="{D3CBE64B-FC50-A08C-17C8-D35FACC5F049}"/>
              </a:ext>
            </a:extLst>
          </p:cNvPr>
          <p:cNvSpPr txBox="1"/>
          <p:nvPr/>
        </p:nvSpPr>
        <p:spPr>
          <a:xfrm>
            <a:off x="11080788" y="3381258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Running</a:t>
            </a:r>
            <a:endParaRPr lang="en-US" dirty="0"/>
          </a:p>
        </p:txBody>
      </p:sp>
      <p:cxnSp>
        <p:nvCxnSpPr>
          <p:cNvPr id="53" name="直线箭头连接符 21">
            <a:extLst>
              <a:ext uri="{FF2B5EF4-FFF2-40B4-BE49-F238E27FC236}">
                <a16:creationId xmlns:a16="http://schemas.microsoft.com/office/drawing/2014/main" id="{41A51C9D-AF09-3BF9-5C1A-EEB310ADA442}"/>
              </a:ext>
            </a:extLst>
          </p:cNvPr>
          <p:cNvCxnSpPr>
            <a:cxnSpLocks/>
          </p:cNvCxnSpPr>
          <p:nvPr/>
        </p:nvCxnSpPr>
        <p:spPr>
          <a:xfrm flipH="1">
            <a:off x="5834914" y="4196777"/>
            <a:ext cx="21512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文本框 23">
            <a:extLst>
              <a:ext uri="{FF2B5EF4-FFF2-40B4-BE49-F238E27FC236}">
                <a16:creationId xmlns:a16="http://schemas.microsoft.com/office/drawing/2014/main" id="{060DF13B-D9B4-EAF1-B33F-704F6B89C286}"/>
              </a:ext>
            </a:extLst>
          </p:cNvPr>
          <p:cNvSpPr txBox="1"/>
          <p:nvPr/>
        </p:nvSpPr>
        <p:spPr>
          <a:xfrm>
            <a:off x="6353938" y="4220100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I/O</a:t>
            </a:r>
            <a:r>
              <a:rPr lang="zh-CN" altLang="en-US" dirty="0"/>
              <a:t> </a:t>
            </a:r>
            <a:r>
              <a:rPr lang="en-US" altLang="zh-CN" dirty="0"/>
              <a:t>Done</a:t>
            </a:r>
            <a:endParaRPr lang="en-US" dirty="0"/>
          </a:p>
        </p:txBody>
      </p:sp>
      <p:sp>
        <p:nvSpPr>
          <p:cNvPr id="55" name="右箭头 24">
            <a:extLst>
              <a:ext uri="{FF2B5EF4-FFF2-40B4-BE49-F238E27FC236}">
                <a16:creationId xmlns:a16="http://schemas.microsoft.com/office/drawing/2014/main" id="{156CF75A-464A-50C0-7B8E-3610E8CAEA2E}"/>
              </a:ext>
            </a:extLst>
          </p:cNvPr>
          <p:cNvSpPr/>
          <p:nvPr/>
        </p:nvSpPr>
        <p:spPr>
          <a:xfrm rot="5400000">
            <a:off x="5386061" y="4433517"/>
            <a:ext cx="590117" cy="226813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文本框 25">
            <a:extLst>
              <a:ext uri="{FF2B5EF4-FFF2-40B4-BE49-F238E27FC236}">
                <a16:creationId xmlns:a16="http://schemas.microsoft.com/office/drawing/2014/main" id="{43F204BA-581C-027B-DEE8-3300C79658E2}"/>
              </a:ext>
            </a:extLst>
          </p:cNvPr>
          <p:cNvSpPr txBox="1"/>
          <p:nvPr/>
        </p:nvSpPr>
        <p:spPr>
          <a:xfrm>
            <a:off x="4654681" y="4362256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Ready</a:t>
            </a:r>
            <a:endParaRPr lang="en-US" dirty="0"/>
          </a:p>
        </p:txBody>
      </p:sp>
      <p:cxnSp>
        <p:nvCxnSpPr>
          <p:cNvPr id="57" name="直线箭头连接符 26">
            <a:extLst>
              <a:ext uri="{FF2B5EF4-FFF2-40B4-BE49-F238E27FC236}">
                <a16:creationId xmlns:a16="http://schemas.microsoft.com/office/drawing/2014/main" id="{89DEBFF2-49B0-3946-445D-0FCE19EF2ACA}"/>
              </a:ext>
            </a:extLst>
          </p:cNvPr>
          <p:cNvCxnSpPr>
            <a:cxnSpLocks/>
          </p:cNvCxnSpPr>
          <p:nvPr/>
        </p:nvCxnSpPr>
        <p:spPr>
          <a:xfrm flipH="1">
            <a:off x="5834914" y="4841981"/>
            <a:ext cx="51020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文本框 28">
            <a:extLst>
              <a:ext uri="{FF2B5EF4-FFF2-40B4-BE49-F238E27FC236}">
                <a16:creationId xmlns:a16="http://schemas.microsoft.com/office/drawing/2014/main" id="{C5CBA33A-A2DD-5BA0-A50B-2545FC9883FA}"/>
              </a:ext>
            </a:extLst>
          </p:cNvPr>
          <p:cNvSpPr txBox="1"/>
          <p:nvPr/>
        </p:nvSpPr>
        <p:spPr>
          <a:xfrm>
            <a:off x="10599332" y="499889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Done</a:t>
            </a:r>
            <a:endParaRPr lang="en-US" dirty="0"/>
          </a:p>
        </p:txBody>
      </p:sp>
      <p:sp>
        <p:nvSpPr>
          <p:cNvPr id="59" name="右箭头 29">
            <a:extLst>
              <a:ext uri="{FF2B5EF4-FFF2-40B4-BE49-F238E27FC236}">
                <a16:creationId xmlns:a16="http://schemas.microsoft.com/office/drawing/2014/main" id="{38376900-345B-AAB9-78A4-BA2FE6040B5A}"/>
              </a:ext>
            </a:extLst>
          </p:cNvPr>
          <p:cNvSpPr/>
          <p:nvPr/>
        </p:nvSpPr>
        <p:spPr>
          <a:xfrm rot="5400000">
            <a:off x="5444344" y="5013503"/>
            <a:ext cx="473550" cy="235896"/>
          </a:xfrm>
          <a:prstGeom prst="righ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文本框 30">
            <a:extLst>
              <a:ext uri="{FF2B5EF4-FFF2-40B4-BE49-F238E27FC236}">
                <a16:creationId xmlns:a16="http://schemas.microsoft.com/office/drawing/2014/main" id="{45EC714F-F7D5-2348-09EE-20601D1A4C05}"/>
              </a:ext>
            </a:extLst>
          </p:cNvPr>
          <p:cNvSpPr txBox="1"/>
          <p:nvPr/>
        </p:nvSpPr>
        <p:spPr>
          <a:xfrm>
            <a:off x="4549529" y="4887719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Running</a:t>
            </a:r>
            <a:endParaRPr lang="en-US" dirty="0"/>
          </a:p>
        </p:txBody>
      </p:sp>
      <p:sp>
        <p:nvSpPr>
          <p:cNvPr id="61" name="文本框 31">
            <a:extLst>
              <a:ext uri="{FF2B5EF4-FFF2-40B4-BE49-F238E27FC236}">
                <a16:creationId xmlns:a16="http://schemas.microsoft.com/office/drawing/2014/main" id="{CD366374-F10D-4C16-FDE1-659EA8BC5C22}"/>
              </a:ext>
            </a:extLst>
          </p:cNvPr>
          <p:cNvSpPr txBox="1"/>
          <p:nvPr/>
        </p:nvSpPr>
        <p:spPr>
          <a:xfrm>
            <a:off x="5313069" y="541524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Done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5729C14-7EB8-244B-BFB8-141DF34A9510}"/>
              </a:ext>
            </a:extLst>
          </p:cNvPr>
          <p:cNvSpPr txBox="1"/>
          <p:nvPr/>
        </p:nvSpPr>
        <p:spPr>
          <a:xfrm>
            <a:off x="4091388" y="6272728"/>
            <a:ext cx="388620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GB" sz="1200" b="0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What is a Process in an Operating System?</a:t>
            </a:r>
          </a:p>
          <a:p>
            <a:pPr algn="l"/>
            <a:r>
              <a:rPr lang="en-GB" sz="1200" b="0" i="0" dirty="0">
                <a:solidFill>
                  <a:srgbClr val="0F0F0F"/>
                </a:solidFill>
                <a:effectLst/>
                <a:latin typeface="Roboto" panose="02000000000000000000" pitchFamily="2" charset="0"/>
                <a:hlinkClick r:id="rId4"/>
              </a:rPr>
              <a:t>https://www.youtube.com/watch?v=vLwMl9qK4T8</a:t>
            </a:r>
            <a:r>
              <a:rPr lang="en-GB" sz="1200" b="0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670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 animBg="1"/>
      <p:bldP spid="46" grpId="0"/>
      <p:bldP spid="47" grpId="0" animBg="1"/>
      <p:bldP spid="48" grpId="0"/>
      <p:bldP spid="49" grpId="0" animBg="1"/>
      <p:bldP spid="51" grpId="0"/>
      <p:bldP spid="52" grpId="0"/>
      <p:bldP spid="54" grpId="0"/>
      <p:bldP spid="55" grpId="0" animBg="1"/>
      <p:bldP spid="56" grpId="0"/>
      <p:bldP spid="58" grpId="0"/>
      <p:bldP spid="59" grpId="0" animBg="1"/>
      <p:bldP spid="60" grpId="0"/>
      <p:bldP spid="6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44E9320-82CB-6B47-9656-1B549951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C7524D1-ADBD-8C45-9DC3-F343D7DEE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manipulate</a:t>
            </a:r>
            <a:r>
              <a:rPr lang="zh-CN" altLang="en-US" dirty="0"/>
              <a:t> </a:t>
            </a:r>
            <a:r>
              <a:rPr lang="en-US" altLang="zh-CN" dirty="0"/>
              <a:t>processes</a:t>
            </a:r>
          </a:p>
          <a:p>
            <a:pPr lvl="1"/>
            <a:r>
              <a:rPr lang="en-US" altLang="zh-CN" b="1" dirty="0">
                <a:solidFill>
                  <a:srgbClr val="0070C0"/>
                </a:solidFill>
              </a:rPr>
              <a:t>CREATE</a:t>
            </a:r>
          </a:p>
          <a:p>
            <a:pPr lvl="2"/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process,</a:t>
            </a:r>
            <a:r>
              <a:rPr lang="zh-CN" altLang="en-US" dirty="0"/>
              <a:t> </a:t>
            </a:r>
            <a:r>
              <a:rPr lang="en-US" altLang="zh-CN" dirty="0"/>
              <a:t>e.g.,</a:t>
            </a:r>
            <a:r>
              <a:rPr lang="zh-CN" altLang="en-US" dirty="0"/>
              <a:t> </a:t>
            </a:r>
            <a:r>
              <a:rPr lang="en-US" altLang="zh-CN" dirty="0"/>
              <a:t>double</a:t>
            </a:r>
            <a:r>
              <a:rPr lang="zh-CN" altLang="en-US" dirty="0"/>
              <a:t> </a:t>
            </a:r>
            <a:r>
              <a:rPr lang="en-US" altLang="zh-CN" dirty="0"/>
              <a:t>click,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command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terminal</a:t>
            </a:r>
          </a:p>
          <a:p>
            <a:pPr lvl="1"/>
            <a:r>
              <a:rPr lang="en-US" altLang="zh-CN" b="1" dirty="0">
                <a:solidFill>
                  <a:srgbClr val="0070C0"/>
                </a:solidFill>
              </a:rPr>
              <a:t>WAIT</a:t>
            </a:r>
          </a:p>
          <a:p>
            <a:pPr lvl="2"/>
            <a:r>
              <a:rPr lang="en-US" altLang="zh-CN" dirty="0"/>
              <a:t>Wait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stop</a:t>
            </a:r>
          </a:p>
          <a:p>
            <a:pPr lvl="2"/>
            <a:r>
              <a:rPr lang="en-US" altLang="zh-CN" dirty="0"/>
              <a:t>Like</a:t>
            </a:r>
            <a:r>
              <a:rPr lang="zh-CN" altLang="en-US" dirty="0"/>
              <a:t> </a:t>
            </a:r>
            <a:r>
              <a:rPr lang="en-US" altLang="zh-CN" dirty="0"/>
              <a:t>I/O</a:t>
            </a:r>
            <a:r>
              <a:rPr lang="zh-CN" altLang="en-US" dirty="0"/>
              <a:t> </a:t>
            </a:r>
            <a:r>
              <a:rPr lang="en-US" altLang="zh-CN" dirty="0"/>
              <a:t>request</a:t>
            </a:r>
          </a:p>
          <a:p>
            <a:pPr lvl="1"/>
            <a:r>
              <a:rPr lang="en-US" altLang="zh-CN" b="1" dirty="0">
                <a:solidFill>
                  <a:srgbClr val="0070C0"/>
                </a:solidFill>
              </a:rPr>
              <a:t>DESTROY</a:t>
            </a:r>
          </a:p>
          <a:p>
            <a:pPr lvl="2"/>
            <a:r>
              <a:rPr lang="en-US" altLang="zh-CN" dirty="0"/>
              <a:t>Kill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processes</a:t>
            </a:r>
          </a:p>
          <a:p>
            <a:pPr lvl="1"/>
            <a:r>
              <a:rPr lang="en-US" altLang="zh-CN" b="1" dirty="0">
                <a:solidFill>
                  <a:srgbClr val="0070C0"/>
                </a:solidFill>
              </a:rPr>
              <a:t>STATUS</a:t>
            </a:r>
          </a:p>
          <a:p>
            <a:pPr lvl="2"/>
            <a:r>
              <a:rPr lang="en-US" altLang="zh-CN" dirty="0"/>
              <a:t>Obtain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</a:p>
          <a:p>
            <a:pPr lvl="1"/>
            <a:r>
              <a:rPr lang="en-US" altLang="zh-CN" b="1" dirty="0">
                <a:solidFill>
                  <a:srgbClr val="0070C0"/>
                </a:solidFill>
              </a:rPr>
              <a:t>OTHERS</a:t>
            </a:r>
          </a:p>
          <a:p>
            <a:pPr lvl="2"/>
            <a:r>
              <a:rPr lang="en-US" altLang="zh-CN" dirty="0"/>
              <a:t>Suspend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resume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701F35C-325E-C0BB-1DC0-F9C992C0031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22470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44E9320-82CB-6B47-9656-1B549951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Creation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C7524D1-ADBD-8C45-9DC3-F343D7DEE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created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another</a:t>
            </a:r>
            <a:r>
              <a:rPr lang="zh-CN" altLang="en-US" dirty="0"/>
              <a:t> </a:t>
            </a:r>
            <a:r>
              <a:rPr lang="en-US" altLang="zh-CN" dirty="0"/>
              <a:t>process,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parent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process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calling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process</a:t>
            </a:r>
          </a:p>
          <a:p>
            <a:endParaRPr lang="en-US" altLang="zh-CN" dirty="0"/>
          </a:p>
          <a:p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creation</a:t>
            </a:r>
            <a:r>
              <a:rPr lang="zh-CN" altLang="en-US" dirty="0"/>
              <a:t> </a:t>
            </a:r>
            <a:r>
              <a:rPr lang="en-US" altLang="zh-CN" dirty="0"/>
              <a:t>relies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calls</a:t>
            </a:r>
          </a:p>
          <a:p>
            <a:pPr lvl="1"/>
            <a:r>
              <a:rPr lang="en-US" altLang="zh-CN" b="1" dirty="0">
                <a:solidFill>
                  <a:srgbClr val="0070C0"/>
                </a:solidFill>
              </a:rPr>
              <a:t>fork()</a:t>
            </a:r>
          </a:p>
          <a:p>
            <a:pPr lvl="2"/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clone</a:t>
            </a:r>
            <a:r>
              <a:rPr lang="zh-CN" altLang="en-US" dirty="0"/>
              <a:t> </a:t>
            </a:r>
            <a:r>
              <a:rPr lang="en-US" altLang="zh-CN" dirty="0"/>
              <a:t>its</a:t>
            </a:r>
            <a:r>
              <a:rPr lang="zh-CN" altLang="en-US" dirty="0"/>
              <a:t> </a:t>
            </a:r>
            <a:r>
              <a:rPr lang="en-US" altLang="zh-CN" dirty="0"/>
              <a:t>parent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rgbClr val="0070C0"/>
                </a:solidFill>
              </a:rPr>
              <a:t>exec()</a:t>
            </a:r>
          </a:p>
          <a:p>
            <a:pPr lvl="2"/>
            <a:r>
              <a:rPr lang="en-US" altLang="zh-CN" dirty="0"/>
              <a:t>Overwrite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created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program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A92268A-2DCE-0BDC-31AD-54BC4E61A1D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80590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4407</Words>
  <Application>Microsoft Office PowerPoint</Application>
  <PresentationFormat>Widescreen</PresentationFormat>
  <Paragraphs>630</Paragraphs>
  <Slides>45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6" baseType="lpstr">
      <vt:lpstr>Courier</vt:lpstr>
      <vt:lpstr>Gill Sans</vt:lpstr>
      <vt:lpstr>Gill Sans Light</vt:lpstr>
      <vt:lpstr>맑은 고딕</vt:lpstr>
      <vt:lpstr>Palatino</vt:lpstr>
      <vt:lpstr>Arial</vt:lpstr>
      <vt:lpstr>Comic Sans MS</vt:lpstr>
      <vt:lpstr>Courier New</vt:lpstr>
      <vt:lpstr>Helvetica</vt:lpstr>
      <vt:lpstr>Roboto</vt:lpstr>
      <vt:lpstr>Office</vt:lpstr>
      <vt:lpstr>CSC 112: Computer Operating Systems Lecture 2  Processes and Threads</vt:lpstr>
      <vt:lpstr>Overview</vt:lpstr>
      <vt:lpstr>Process</vt:lpstr>
      <vt:lpstr>Process</vt:lpstr>
      <vt:lpstr>Process</vt:lpstr>
      <vt:lpstr>Process</vt:lpstr>
      <vt:lpstr>Process States</vt:lpstr>
      <vt:lpstr>Process API</vt:lpstr>
      <vt:lpstr>Process Creation</vt:lpstr>
      <vt:lpstr>fork()</vt:lpstr>
      <vt:lpstr>fork()</vt:lpstr>
      <vt:lpstr>wait()</vt:lpstr>
      <vt:lpstr>wait()</vt:lpstr>
      <vt:lpstr>wait()</vt:lpstr>
      <vt:lpstr>exec()</vt:lpstr>
      <vt:lpstr>exec() Example</vt:lpstr>
      <vt:lpstr>IO redirection and pipe </vt:lpstr>
      <vt:lpstr>pipe</vt:lpstr>
      <vt:lpstr>Process Tree</vt:lpstr>
      <vt:lpstr>Process Tree </vt:lpstr>
      <vt:lpstr>User/Kernel Mode Separation</vt:lpstr>
      <vt:lpstr>User/Kernel Mode Separation</vt:lpstr>
      <vt:lpstr>Process Scheduling</vt:lpstr>
      <vt:lpstr>Summary</vt:lpstr>
      <vt:lpstr>What’s in a process?</vt:lpstr>
      <vt:lpstr>Concurrency</vt:lpstr>
      <vt:lpstr>What’s needed?</vt:lpstr>
      <vt:lpstr>Processes and Threads</vt:lpstr>
      <vt:lpstr>The design space</vt:lpstr>
      <vt:lpstr>(old) Process address space</vt:lpstr>
      <vt:lpstr>(new) Process address space with threads</vt:lpstr>
      <vt:lpstr>Process/thread separation</vt:lpstr>
      <vt:lpstr>“Where do threads come from?”</vt:lpstr>
      <vt:lpstr>“Where do threads come from?” (2)</vt:lpstr>
      <vt:lpstr>Kernel threads</vt:lpstr>
      <vt:lpstr>User-level threads</vt:lpstr>
      <vt:lpstr>The design space</vt:lpstr>
      <vt:lpstr>Kernel threads</vt:lpstr>
      <vt:lpstr>User-level threads</vt:lpstr>
      <vt:lpstr>User-level thread implementation</vt:lpstr>
      <vt:lpstr>Thread interface</vt:lpstr>
      <vt:lpstr>How to prevent a user-level thread from hogging the CPU?</vt:lpstr>
      <vt:lpstr>Thread context switch</vt:lpstr>
      <vt:lpstr>What if a thread tries to do I/O?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/>
  <cp:lastModifiedBy/>
  <cp:revision>1</cp:revision>
  <dcterms:created xsi:type="dcterms:W3CDTF">2025-01-23T14:58:16Z</dcterms:created>
  <dcterms:modified xsi:type="dcterms:W3CDTF">2025-02-04T00:25:55Z</dcterms:modified>
</cp:coreProperties>
</file>