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737" r:id="rId3"/>
    <p:sldId id="736" r:id="rId4"/>
    <p:sldId id="735" r:id="rId5"/>
    <p:sldId id="745" r:id="rId6"/>
    <p:sldId id="746" r:id="rId7"/>
    <p:sldId id="674" r:id="rId8"/>
    <p:sldId id="675" r:id="rId9"/>
    <p:sldId id="678" r:id="rId10"/>
    <p:sldId id="730" r:id="rId11"/>
    <p:sldId id="684" r:id="rId12"/>
    <p:sldId id="685" r:id="rId13"/>
    <p:sldId id="686" r:id="rId14"/>
    <p:sldId id="687" r:id="rId15"/>
    <p:sldId id="688" r:id="rId16"/>
    <p:sldId id="689" r:id="rId17"/>
    <p:sldId id="691" r:id="rId18"/>
    <p:sldId id="692" r:id="rId19"/>
    <p:sldId id="690" r:id="rId20"/>
    <p:sldId id="697" r:id="rId21"/>
    <p:sldId id="698" r:id="rId22"/>
    <p:sldId id="699" r:id="rId23"/>
    <p:sldId id="700" r:id="rId24"/>
    <p:sldId id="701" r:id="rId25"/>
    <p:sldId id="702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42" r:id="rId36"/>
    <p:sldId id="744" r:id="rId37"/>
    <p:sldId id="715" r:id="rId38"/>
    <p:sldId id="714" r:id="rId39"/>
    <p:sldId id="741" r:id="rId40"/>
    <p:sldId id="716" r:id="rId41"/>
    <p:sldId id="717" r:id="rId42"/>
    <p:sldId id="718" r:id="rId43"/>
    <p:sldId id="743" r:id="rId44"/>
    <p:sldId id="720" r:id="rId45"/>
    <p:sldId id="721" r:id="rId46"/>
    <p:sldId id="722" r:id="rId47"/>
    <p:sldId id="723" r:id="rId48"/>
    <p:sldId id="724" r:id="rId49"/>
    <p:sldId id="725" r:id="rId50"/>
    <p:sldId id="726" r:id="rId51"/>
    <p:sldId id="727" r:id="rId52"/>
    <p:sldId id="728" r:id="rId53"/>
    <p:sldId id="729" r:id="rId5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82" d="100"/>
          <a:sy n="82" d="100"/>
        </p:scale>
        <p:origin x="9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08" y="6956426"/>
            <a:ext cx="827580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1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79" y="6956426"/>
            <a:ext cx="856434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1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43" tIns="46985" rIns="95643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2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7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51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For a 64-bit address space and 16kb pages, which bits are used for indexing into the page table?  Which for the page offset?</a:t>
            </a:r>
          </a:p>
          <a:p>
            <a:r>
              <a:rPr lang="en-US" dirty="0"/>
              <a:t>Q: How many page frames in 4 GB of memory?  How many bits are needed for the Frame Address field?</a:t>
            </a:r>
          </a:p>
          <a:p>
            <a:r>
              <a:rPr lang="en-US" dirty="0"/>
              <a:t>Q: If the entire address space of a process is mapped and each entry is 32 bits in size (4 bytes), how large is the page table?</a:t>
            </a:r>
          </a:p>
          <a:p>
            <a:r>
              <a:rPr lang="en-US" dirty="0"/>
              <a:t>Q: In the above, how much of the memory would it occupy?</a:t>
            </a:r>
          </a:p>
          <a:p>
            <a:r>
              <a:rPr lang="en-US" dirty="0"/>
              <a:t>Q: Given how address space tends to be structured, how would you reduce the storage overhead of the page table?</a:t>
            </a:r>
          </a:p>
          <a:p>
            <a:r>
              <a:rPr lang="en-US" dirty="0"/>
              <a:t>Q: Assuming the address space is used sparsely, how else might you compress the size of the page table?</a:t>
            </a:r>
          </a:p>
          <a:p>
            <a:r>
              <a:rPr lang="en-US" dirty="0"/>
              <a:t>Q: If multiple instances of the same application are running, how could you reduce the memory footprint overall?</a:t>
            </a:r>
          </a:p>
          <a:p>
            <a:r>
              <a:rPr lang="en-US" dirty="0"/>
              <a:t>Q: What happens if a process has multiple threads?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0067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7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5200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A9034-5EA5-D6C0-EE5D-2D7900B7104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Microsoft_Excel_Chart1.xls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Chart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Four Fundamental OS Concepts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1CA8F-9C3D-8B41-859B-27F8AA90F1F5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2885-8509-40DA-A2E9-EE3FA209C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38" y="990600"/>
            <a:ext cx="10791161" cy="477885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Processor → Thread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Memory → Address Space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Disks, SSDs, … → Files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Networks → Sockets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Machines → Processes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latin typeface="Gill Sans Light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OS as an </a:t>
            </a:r>
            <a:r>
              <a:rPr lang="en-US" i="1" kern="0" dirty="0">
                <a:latin typeface="Gill Sans Light"/>
                <a:ea typeface="ＭＳ Ｐゴシック" charset="0"/>
              </a:rPr>
              <a:t>Illusionist</a:t>
            </a:r>
            <a:r>
              <a:rPr lang="en-US" kern="0" dirty="0">
                <a:latin typeface="Gill Sans Light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Remove software/hardware quirks (</a:t>
            </a:r>
            <a:r>
              <a:rPr lang="en-US" i="1" kern="0" dirty="0">
                <a:latin typeface="Gill Sans Light"/>
                <a:ea typeface="ＭＳ Ｐゴシック" charset="0"/>
              </a:rPr>
              <a:t>fight complexity)</a:t>
            </a:r>
            <a:endParaRPr lang="en-US" kern="0" dirty="0">
              <a:latin typeface="Gill Sans Light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Optimize for convenience, utilization, reliability, … </a:t>
            </a:r>
            <a:r>
              <a:rPr lang="en-US" i="1" kern="0" dirty="0">
                <a:latin typeface="Gill Sans Light"/>
                <a:ea typeface="ＭＳ Ｐゴシック" charset="0"/>
              </a:rPr>
              <a:t>(help the programmer)</a:t>
            </a:r>
            <a:endParaRPr lang="en-US" kern="0" dirty="0">
              <a:latin typeface="Gill Sans Light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For any OS area (e.g. file systems, virtual memory, networking, scheduling):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What hardware interface to handle? (physical reality)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What’s software interface to provide? (nicer abstraction)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C00620-D6F4-4E4F-800D-4AE997E5101C}"/>
              </a:ext>
            </a:extLst>
          </p:cNvPr>
          <p:cNvGrpSpPr/>
          <p:nvPr/>
        </p:nvGrpSpPr>
        <p:grpSpPr>
          <a:xfrm>
            <a:off x="5095461" y="1143000"/>
            <a:ext cx="6120524" cy="1792790"/>
            <a:chOff x="5254487" y="1791728"/>
            <a:chExt cx="6120524" cy="1792790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59B24BAC-A1B4-44AA-BD8D-5BCBBC4B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4487" y="1791728"/>
              <a:ext cx="3039658" cy="179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Application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Operating System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7DCCCD57-1A1F-4863-8290-5F4D4FCD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3029013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10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F9B481A-4D38-4060-BDF1-24F65C3A5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2367789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10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AA39F109-99B5-4531-8EC4-237E3523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840504"/>
              <a:ext cx="3201822" cy="377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2000" b="0" dirty="0">
                  <a:latin typeface="Gill Sans Light"/>
                  <a:ea typeface="Gill Sans" charset="0"/>
                  <a:cs typeface="Gill Sans" charset="0"/>
                </a:rPr>
                <a:t>Physical Machine Interface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D1794CA-71C2-4E77-A787-1C3EDF87B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179280"/>
              <a:ext cx="3184189" cy="377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2000" b="0" dirty="0">
                  <a:latin typeface="Gill Sans Light"/>
                  <a:ea typeface="Gill Sans" charset="0"/>
                  <a:cs typeface="Gill Sans" charset="0"/>
                </a:rPr>
                <a:t>Abstract Machine Interface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</a:t>
            </a:r>
            <a:r>
              <a:rPr lang="en-US" i="1" dirty="0">
                <a:latin typeface="Gill Sans Light"/>
              </a:rPr>
              <a:t>Abstracts</a:t>
            </a:r>
            <a:r>
              <a:rPr lang="en-US" dirty="0">
                <a:latin typeface="Gill Sans Light"/>
              </a:rPr>
              <a:t> Underlying Hardware to help Tame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75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1346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b="1" dirty="0"/>
              <a:t>Address space </a:t>
            </a:r>
            <a:r>
              <a:rPr lang="en-US" dirty="0"/>
              <a:t>(with or w/o </a:t>
            </a:r>
            <a:r>
              <a:rPr lang="en-US" b="1" dirty="0"/>
              <a:t>translation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r>
              <a:rPr lang="en-US" dirty="0"/>
              <a:t>May be distinct from memory space of the physical machine </a:t>
            </a:r>
            <a:br>
              <a:rPr lang="en-US" dirty="0"/>
            </a:br>
            <a:r>
              <a:rPr lang="en-US" dirty="0"/>
              <a:t>(in which case programs operate in a virtual address space)</a:t>
            </a:r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348298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677302" y="838200"/>
            <a:ext cx="3694914" cy="5105400"/>
            <a:chOff x="5315101" y="838200"/>
            <a:chExt cx="3694914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54602" y="242673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22832" y="1893332"/>
            <a:ext cx="1247564" cy="1219200"/>
            <a:chOff x="9022832" y="1893332"/>
            <a:chExt cx="1247564" cy="1219200"/>
          </a:xfrm>
        </p:grpSpPr>
        <p:sp>
          <p:nvSpPr>
            <p:cNvPr id="72" name="Rectangle 71"/>
            <p:cNvSpPr/>
            <p:nvPr/>
          </p:nvSpPr>
          <p:spPr bwMode="auto">
            <a:xfrm flipV="1">
              <a:off x="9022832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245243" y="2667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9022832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232620" y="1981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9985068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V="1">
              <a:off x="9985068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507" y="89069"/>
            <a:ext cx="7162800" cy="533400"/>
          </a:xfrm>
        </p:spPr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1"/>
            <a:ext cx="1144090" cy="13718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733800" y="1143000"/>
            <a:ext cx="1940813" cy="2502932"/>
            <a:chOff x="1447800" y="1219200"/>
            <a:chExt cx="1940813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797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38801" y="914400"/>
            <a:ext cx="2111694" cy="2655332"/>
            <a:chOff x="3352800" y="990600"/>
            <a:chExt cx="2111694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085317" y="194400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524000" y="3733800"/>
            <a:ext cx="7067440" cy="2819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them and compile them</a:t>
            </a:r>
          </a:p>
          <a:p>
            <a:r>
              <a:rPr lang="en-US" dirty="0"/>
              <a:t>Load instruction and data segments of executable file into memory</a:t>
            </a:r>
          </a:p>
          <a:p>
            <a:r>
              <a:rPr lang="en-US" dirty="0"/>
              <a:t>Create stack and heap</a:t>
            </a:r>
          </a:p>
          <a:p>
            <a:r>
              <a:rPr lang="en-US" dirty="0"/>
              <a:t>“Transfer control to program”</a:t>
            </a:r>
          </a:p>
          <a:p>
            <a:r>
              <a:rPr lang="en-US" dirty="0"/>
              <a:t>Provide services to program</a:t>
            </a:r>
          </a:p>
          <a:p>
            <a:r>
              <a:rPr lang="en-US" dirty="0"/>
              <a:t>While protecting OS and program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839389" y="3886199"/>
            <a:ext cx="1570555" cy="1027791"/>
            <a:chOff x="9839389" y="3886199"/>
            <a:chExt cx="1570555" cy="1027791"/>
          </a:xfrm>
        </p:grpSpPr>
        <p:sp>
          <p:nvSpPr>
            <p:cNvPr id="92" name="TextBox 91"/>
            <p:cNvSpPr txBox="1"/>
            <p:nvPr/>
          </p:nvSpPr>
          <p:spPr>
            <a:xfrm>
              <a:off x="10366068" y="42672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9839389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971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9067800" cy="533400"/>
          </a:xfrm>
        </p:spPr>
        <p:txBody>
          <a:bodyPr/>
          <a:lstStyle/>
          <a:p>
            <a:r>
              <a:rPr lang="en-US" dirty="0"/>
              <a:t>Recall (61C): Instruction Fetch/Decode/Execute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838200"/>
            <a:ext cx="7620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instruction cycle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17950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934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727738" y="2079728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00600" y="2099846"/>
            <a:ext cx="2133600" cy="186154"/>
            <a:chOff x="3276600" y="2099846"/>
            <a:chExt cx="2133600" cy="186154"/>
          </a:xfrm>
        </p:grpSpPr>
        <p:cxnSp>
          <p:nvCxnSpPr>
            <p:cNvPr id="34" name="Straight Connector 33"/>
            <p:cNvCxnSpPr>
              <a:endCxn id="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286000" y="2209800"/>
            <a:ext cx="4648200" cy="457200"/>
            <a:chOff x="762000" y="2209800"/>
            <a:chExt cx="4648200" cy="457200"/>
          </a:xfrm>
        </p:grpSpPr>
        <p:sp>
          <p:nvSpPr>
            <p:cNvPr id="49" name="TextBox 48"/>
            <p:cNvSpPr txBox="1"/>
            <p:nvPr/>
          </p:nvSpPr>
          <p:spPr>
            <a:xfrm>
              <a:off x="762000" y="220980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Instruction fetch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2279668" y="3200400"/>
            <a:ext cx="4883133" cy="3200400"/>
            <a:chOff x="755667" y="3200400"/>
            <a:chExt cx="4883133" cy="3200400"/>
          </a:xfrm>
        </p:grpSpPr>
        <p:sp>
          <p:nvSpPr>
            <p:cNvPr id="15" name="Trapezoid 14"/>
            <p:cNvSpPr/>
            <p:nvPr/>
          </p:nvSpPr>
          <p:spPr bwMode="auto">
            <a:xfrm flipV="1">
              <a:off x="2362200" y="4648200"/>
              <a:ext cx="1828800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50520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8006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ALU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" name="Straight Arrow Connector 23"/>
            <p:cNvCxnSpPr>
              <a:stCxn id="15" idx="0"/>
              <a:endCxn id="23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Connector 37"/>
            <p:cNvCxnSpPr>
              <a:endCxn id="7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cxnSp>
          <p:nvCxnSpPr>
            <p:cNvPr id="40" name="Straight Connector 39"/>
            <p:cNvCxnSpPr>
              <a:stCxn id="23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755667" y="4267200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Execute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7315201" y="1219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9000" y="2133600"/>
            <a:ext cx="1353256" cy="40011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0" y="2590800"/>
            <a:ext cx="3200400" cy="476310"/>
            <a:chOff x="762000" y="2590800"/>
            <a:chExt cx="3200400" cy="476310"/>
          </a:xfrm>
        </p:grpSpPr>
        <p:sp>
          <p:nvSpPr>
            <p:cNvPr id="50" name="TextBox 49"/>
            <p:cNvSpPr txBox="1"/>
            <p:nvPr/>
          </p:nvSpPr>
          <p:spPr>
            <a:xfrm>
              <a:off x="762000" y="2667000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1828" y="259080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14800" y="1371600"/>
            <a:ext cx="1752600" cy="914400"/>
            <a:chOff x="2590800" y="1371600"/>
            <a:chExt cx="1752600" cy="914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800" y="137160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next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>
              <a:endCxn id="68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7543800" y="539109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79445" y="138326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39008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OS Concept: Thread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439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Thread</a:t>
            </a:r>
            <a:r>
              <a:rPr lang="en-US" altLang="en-US" sz="2000" dirty="0">
                <a:solidFill>
                  <a:srgbClr val="FF0000"/>
                </a:solidFill>
              </a:rPr>
              <a:t>: Single unique execution context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Program Counter, Registers, Execution Flags, Stack, Memory State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>
                <a:solidFill>
                  <a:srgbClr val="FF0000"/>
                </a:solidFill>
              </a:rPr>
              <a:t>executing</a:t>
            </a:r>
            <a:r>
              <a:rPr lang="en-US" sz="2000" dirty="0"/>
              <a:t> on a processor (core) when it is </a:t>
            </a:r>
            <a:r>
              <a:rPr lang="en-US" sz="2000" i="1" dirty="0">
                <a:solidFill>
                  <a:srgbClr val="FF0000"/>
                </a:solidFill>
              </a:rPr>
              <a:t>resident</a:t>
            </a:r>
            <a:r>
              <a:rPr lang="en-US" sz="2000" dirty="0"/>
              <a:t> in the processor registers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Resident means: Registers hold the root state (context) of the thread: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program counter (PC) register &amp; currently executing instruction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PC points at next instruction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Instructions stored 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intermediate values for ongoing computations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Can include actual values (like integers) or pointers to values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Stack pointer holds the address of the top of stack (which is </a:t>
            </a:r>
            <a:r>
              <a:rPr lang="en-US" sz="2000" dirty="0">
                <a:solidFill>
                  <a:srgbClr val="FF0000"/>
                </a:solidFill>
              </a:rPr>
              <a:t>in memory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The rest is “in memory”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/>
              <a:t>suspended </a:t>
            </a:r>
            <a:r>
              <a:rPr lang="en-US" sz="2000" dirty="0"/>
              <a:t>(not </a:t>
            </a:r>
            <a:r>
              <a:rPr lang="en-US" sz="2000" i="1" dirty="0"/>
              <a:t>executing) </a:t>
            </a:r>
            <a:r>
              <a:rPr lang="en-US" sz="2000" dirty="0"/>
              <a:t>when its state </a:t>
            </a:r>
            <a:r>
              <a:rPr lang="en-US" sz="2000" i="1" dirty="0">
                <a:solidFill>
                  <a:srgbClr val="FF0000"/>
                </a:solidFill>
              </a:rPr>
              <a:t>is not </a:t>
            </a:r>
            <a:r>
              <a:rPr lang="en-US" sz="2000" dirty="0"/>
              <a:t>loaded (resident) into the processor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Processor state pointing at some other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Program counter register </a:t>
            </a:r>
            <a:r>
              <a:rPr lang="en-US" sz="1800" i="1" dirty="0">
                <a:solidFill>
                  <a:srgbClr val="FF0000"/>
                </a:solidFill>
              </a:rPr>
              <a:t>is not </a:t>
            </a:r>
            <a:r>
              <a:rPr lang="en-US" sz="1800" dirty="0"/>
              <a:t>pointing at next instruction from this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Often: a copy of the last value for each register stored in memory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4580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514600" y="838200"/>
            <a:ext cx="4419600" cy="2743200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Fetch</a:t>
              </a:r>
            </a:p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R31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F30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6934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7780338" y="1244600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Data0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Inst237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Inst236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Inst5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Inst4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Inst3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</a:t>
            </a:r>
            <a:b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7878764" y="5919788"/>
            <a:ext cx="93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7712075" y="839788"/>
            <a:ext cx="1356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2</a:t>
            </a:r>
            <a:r>
              <a:rPr lang="en-US" altLang="en-US" sz="2000" b="0" baseline="30000">
                <a:latin typeface="Gill Sans" charset="0"/>
                <a:ea typeface="Gill Sans" charset="0"/>
                <a:cs typeface="Gill Sans" charset="0"/>
              </a:rPr>
              <a:t>32</a:t>
            </a: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12250" cy="533400"/>
          </a:xfrm>
        </p:spPr>
        <p:txBody>
          <a:bodyPr/>
          <a:lstStyle/>
          <a:p>
            <a:r>
              <a:rPr lang="en-US" altLang="en-US" sz="2800" dirty="0"/>
              <a:t>Recall (61C): What happens during program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0" y="3687764"/>
            <a:ext cx="5715000" cy="2973387"/>
          </a:xfrm>
        </p:spPr>
        <p:txBody>
          <a:bodyPr/>
          <a:lstStyle/>
          <a:p>
            <a:r>
              <a:rPr lang="en-US" altLang="en-US" dirty="0"/>
              <a:t>Execution sequence:</a:t>
            </a:r>
          </a:p>
          <a:p>
            <a:pPr lvl="1"/>
            <a:r>
              <a:rPr lang="en-US" altLang="en-US" dirty="0"/>
              <a:t>Fetch Instruction at PC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Write results to registers/</a:t>
            </a:r>
            <a:r>
              <a:rPr lang="en-US" altLang="en-US" dirty="0" err="1">
                <a:sym typeface="Symbol" panose="05050102010706020507" pitchFamily="18" charset="2"/>
              </a:rPr>
              <a:t>mem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Repeat </a:t>
            </a:r>
          </a:p>
          <a:p>
            <a:endParaRPr lang="en-US" altLang="en-US" dirty="0"/>
          </a:p>
        </p:txBody>
      </p:sp>
      <p:grpSp>
        <p:nvGrpSpPr>
          <p:cNvPr id="307213" name="Group 13"/>
          <p:cNvGrpSpPr>
            <a:grpSpLocks/>
          </p:cNvGrpSpPr>
          <p:nvPr/>
        </p:nvGrpSpPr>
        <p:grpSpPr bwMode="auto">
          <a:xfrm>
            <a:off x="9220207" y="5334004"/>
            <a:ext cx="1123951" cy="523876"/>
            <a:chOff x="4570" y="2832"/>
            <a:chExt cx="708" cy="330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6" name="Group 16"/>
          <p:cNvGrpSpPr>
            <a:grpSpLocks/>
          </p:cNvGrpSpPr>
          <p:nvPr/>
        </p:nvGrpSpPr>
        <p:grpSpPr bwMode="auto">
          <a:xfrm>
            <a:off x="9220207" y="4953004"/>
            <a:ext cx="1123951" cy="523876"/>
            <a:chOff x="4570" y="2832"/>
            <a:chExt cx="708" cy="330"/>
          </a:xfrm>
        </p:grpSpPr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9220207" y="4572004"/>
            <a:ext cx="1123951" cy="523876"/>
            <a:chOff x="4570" y="2832"/>
            <a:chExt cx="708" cy="330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9220207" y="4191004"/>
            <a:ext cx="1123951" cy="523876"/>
            <a:chOff x="4570" y="2832"/>
            <a:chExt cx="708" cy="330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18288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7921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/>
      <p:bldP spid="3072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C3D-1BCB-5F4E-A875-64747C90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Registers: RISC-V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x86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B2FFD-0BF9-8F4D-8138-11B34799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31214"/>
            <a:ext cx="2812712" cy="1615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8B2AD-4B1D-B04E-8B25-B6489BE157B0}"/>
              </a:ext>
            </a:extLst>
          </p:cNvPr>
          <p:cNvSpPr txBox="1"/>
          <p:nvPr/>
        </p:nvSpPr>
        <p:spPr>
          <a:xfrm>
            <a:off x="1982598" y="3328436"/>
            <a:ext cx="319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Load/Store Arch (RISC-V)</a:t>
            </a:r>
          </a:p>
          <a:p>
            <a:r>
              <a:rPr lang="en-US" dirty="0"/>
              <a:t>with software conventions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18912-38C6-8647-BE99-37E24E9CB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45" y="1066800"/>
            <a:ext cx="4667501" cy="3061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1AE7E6-A789-054C-B9B6-99EB929F3077}"/>
              </a:ext>
            </a:extLst>
          </p:cNvPr>
          <p:cNvSpPr txBox="1"/>
          <p:nvPr/>
        </p:nvSpPr>
        <p:spPr>
          <a:xfrm>
            <a:off x="5547445" y="4129037"/>
            <a:ext cx="472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mem-mem arch (x86) with specialized registers and “segments”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9C5B59-AD59-4C67-6D83-1441413E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805192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sz="2800" dirty="0"/>
              <a:t>Illusion of Multiple Processors</a:t>
            </a:r>
            <a:endParaRPr lang="en-US" altLang="en-US" sz="2800" dirty="0"/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657600" y="838200"/>
            <a:ext cx="8153401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Assume a single processor (core).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Threads are </a:t>
            </a:r>
            <a:r>
              <a:rPr lang="en-US" altLang="en-US" i="1" dirty="0">
                <a:solidFill>
                  <a:srgbClr val="FF0000"/>
                </a:solidFill>
              </a:rPr>
              <a:t>virtual cores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r>
              <a:rPr lang="en-US" dirty="0"/>
              <a:t>Contents of virtual core</a:t>
            </a:r>
            <a:r>
              <a:rPr lang="en-US" dirty="0">
                <a:sym typeface="Wingdings" pitchFamily="2" charset="2"/>
              </a:rPr>
              <a:t> (thread):</a:t>
            </a:r>
          </a:p>
          <a:p>
            <a:pPr lvl="1"/>
            <a:r>
              <a:rPr lang="en-US" dirty="0">
                <a:sym typeface="Wingdings" pitchFamily="2" charset="2"/>
              </a:rPr>
              <a:t>Program counter, stack pointer</a:t>
            </a:r>
          </a:p>
          <a:p>
            <a:pPr lvl="1"/>
            <a:r>
              <a:rPr lang="en-US" dirty="0">
                <a:sym typeface="Wingdings" pitchFamily="2" charset="2"/>
              </a:rPr>
              <a:t>Registers</a:t>
            </a:r>
            <a:endParaRPr lang="en-US" dirty="0"/>
          </a:p>
          <a:p>
            <a:r>
              <a:rPr lang="en-US" dirty="0"/>
              <a:t>Where is “it” (the thread)?</a:t>
            </a:r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chunk of memory – called the </a:t>
            </a:r>
            <a:r>
              <a:rPr lang="en-US" i="1" dirty="0"/>
              <a:t>Thread Control Block (TCB)</a:t>
            </a:r>
            <a:endParaRPr lang="en-US" dirty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/>
          </a:p>
        </p:txBody>
      </p:sp>
      <p:grpSp>
        <p:nvGrpSpPr>
          <p:cNvPr id="21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417762"/>
            <a:ext cx="5352027" cy="1133475"/>
            <a:chOff x="2400" y="1152"/>
            <a:chExt cx="2976" cy="714"/>
          </a:xfrm>
        </p:grpSpPr>
        <p:grpSp>
          <p:nvGrpSpPr>
            <p:cNvPr id="22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" y="1295400"/>
            <a:ext cx="2819400" cy="2221428"/>
            <a:chOff x="533400" y="1295400"/>
            <a:chExt cx="2819400" cy="2221428"/>
          </a:xfrm>
        </p:grpSpPr>
        <p:grpSp>
          <p:nvGrpSpPr>
            <p:cNvPr id="30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Programmer’s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414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087" y="33736"/>
            <a:ext cx="7886700" cy="793749"/>
          </a:xfrm>
        </p:spPr>
        <p:txBody>
          <a:bodyPr>
            <a:normAutofit/>
          </a:bodyPr>
          <a:lstStyle/>
          <a:p>
            <a:r>
              <a:rPr lang="en-US" sz="2800" dirty="0"/>
              <a:t>Illusion of Multiple Processors (Continued)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58" y="685800"/>
            <a:ext cx="8576144" cy="5943600"/>
          </a:xfrm>
        </p:spPr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At T1: vCPU1 on real core, vCPU2 in memory</a:t>
            </a:r>
          </a:p>
          <a:p>
            <a:pPr lvl="1"/>
            <a:r>
              <a:rPr lang="en-US" dirty="0"/>
              <a:t>At T2: vCPU2 on real core, vCPU1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OS Ran [how?]</a:t>
            </a:r>
          </a:p>
          <a:p>
            <a:pPr lvl="1"/>
            <a:r>
              <a:rPr lang="en-US" dirty="0"/>
              <a:t>Saved PC, SP, … in vCPU1's thread control block (memory)</a:t>
            </a:r>
          </a:p>
          <a:p>
            <a:pPr lvl="1"/>
            <a:r>
              <a:rPr lang="en-US" dirty="0"/>
              <a:t>Loaded PC, SP, … from vCPU2's TCB, jumped to PC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What triggered this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Timer, voluntary yield, I/O, other things we will discuss</a:t>
            </a:r>
          </a:p>
          <a:p>
            <a:endParaRPr lang="en-US" dirty="0"/>
          </a:p>
        </p:txBody>
      </p: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3811842" y="2577467"/>
            <a:ext cx="5352027" cy="1133475"/>
            <a:chOff x="2400" y="1152"/>
            <a:chExt cx="2976" cy="714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34670" y="1905000"/>
            <a:ext cx="1295542" cy="728822"/>
            <a:chOff x="4490228" y="699134"/>
            <a:chExt cx="964046" cy="728822"/>
          </a:xfrm>
        </p:grpSpPr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CF322089-E9CE-F74F-9167-E838586E9289}"/>
                </a:ext>
              </a:extLst>
            </p:cNvPr>
            <p:cNvSpPr/>
            <p:nvPr/>
          </p:nvSpPr>
          <p:spPr>
            <a:xfrm>
              <a:off x="4606438" y="1031081"/>
              <a:ext cx="226140" cy="39687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E799A4DC-795E-E446-8876-9B52634F8C42}"/>
                </a:ext>
              </a:extLst>
            </p:cNvPr>
            <p:cNvSpPr/>
            <p:nvPr/>
          </p:nvSpPr>
          <p:spPr>
            <a:xfrm>
              <a:off x="5085556" y="1031080"/>
              <a:ext cx="226140" cy="3968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C0DB79-DD02-1347-B204-029077C46595}"/>
                </a:ext>
              </a:extLst>
            </p:cNvPr>
            <p:cNvSpPr txBox="1"/>
            <p:nvPr/>
          </p:nvSpPr>
          <p:spPr>
            <a:xfrm>
              <a:off x="4490228" y="699134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AE00"/>
                  </a:solidFill>
                </a:rPr>
                <a:t>T1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759DF1-F95F-CF42-A075-19772DDA5933}"/>
                </a:ext>
              </a:extLst>
            </p:cNvPr>
            <p:cNvSpPr txBox="1"/>
            <p:nvPr/>
          </p:nvSpPr>
          <p:spPr>
            <a:xfrm>
              <a:off x="4968244" y="703896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T2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1447800"/>
            <a:ext cx="2819400" cy="2221428"/>
            <a:chOff x="533400" y="1295400"/>
            <a:chExt cx="2819400" cy="2221428"/>
          </a:xfrm>
        </p:grpSpPr>
        <p:grpSp>
          <p:nvGrpSpPr>
            <p:cNvPr id="54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Programmer’s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910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1600"/>
            <a:ext cx="8839200" cy="736600"/>
          </a:xfrm>
        </p:spPr>
        <p:txBody>
          <a:bodyPr/>
          <a:lstStyle/>
          <a:p>
            <a:r>
              <a:rPr lang="en-US" dirty="0"/>
              <a:t>Multiprogramming - Multiple Threads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142" y="3120610"/>
            <a:ext cx="7483239" cy="2235087"/>
          </a:xfrm>
        </p:spPr>
        <p:txBody>
          <a:bodyPr/>
          <a:lstStyle/>
          <a:p>
            <a:r>
              <a:rPr lang="en-US" dirty="0"/>
              <a:t>Thread Control Block (TCB)</a:t>
            </a:r>
          </a:p>
          <a:p>
            <a:pPr lvl="1"/>
            <a:r>
              <a:rPr lang="en-US" dirty="0"/>
              <a:t>Holds contents of registers when thread not running</a:t>
            </a:r>
          </a:p>
          <a:p>
            <a:pPr lvl="1"/>
            <a:r>
              <a:rPr lang="en-US" dirty="0"/>
              <a:t>What other information?</a:t>
            </a:r>
          </a:p>
          <a:p>
            <a:r>
              <a:rPr lang="en-US" dirty="0"/>
              <a:t>Where are TCBs stored?</a:t>
            </a:r>
          </a:p>
          <a:p>
            <a:pPr lvl="1"/>
            <a:r>
              <a:rPr lang="en-US" dirty="0"/>
              <a:t>For now, in the kernel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9800" y="1066800"/>
            <a:ext cx="2819400" cy="1676400"/>
            <a:chOff x="2590800" y="1295400"/>
            <a:chExt cx="2819400" cy="1676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2667000" y="2362200"/>
              <a:ext cx="2667000" cy="609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 Light"/>
                  <a:cs typeface="Gill Sans Light"/>
                </a:rPr>
                <a:t>OS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590800" y="1295400"/>
              <a:ext cx="762000" cy="762000"/>
            </a:xfrm>
            <a:prstGeom prst="round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505200" y="1295400"/>
              <a:ext cx="762000" cy="7620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2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648200" y="1295400"/>
              <a:ext cx="762000" cy="762000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2702" y="1676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48800" y="914400"/>
            <a:ext cx="2133600" cy="5334000"/>
            <a:chOff x="6705600" y="914400"/>
            <a:chExt cx="2133600" cy="5334000"/>
          </a:xfrm>
        </p:grpSpPr>
        <p:sp>
          <p:nvSpPr>
            <p:cNvPr id="13" name="Rectangle 12"/>
            <p:cNvSpPr/>
            <p:nvPr/>
          </p:nvSpPr>
          <p:spPr bwMode="auto">
            <a:xfrm flipV="1">
              <a:off x="6705600" y="914400"/>
              <a:ext cx="2133600" cy="5334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58000" y="1203459"/>
              <a:ext cx="1828800" cy="1448897"/>
              <a:chOff x="5334000" y="1203458"/>
              <a:chExt cx="1828800" cy="1448897"/>
            </a:xfrm>
          </p:grpSpPr>
          <p:sp>
            <p:nvSpPr>
              <p:cNvPr id="48" name="Rectangle 47"/>
              <p:cNvSpPr/>
              <p:nvPr/>
            </p:nvSpPr>
            <p:spPr bwMode="auto">
              <a:xfrm flipV="1">
                <a:off x="5334000" y="2351314"/>
                <a:ext cx="1828800" cy="239486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05138" y="2313801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 flipV="1">
                <a:off x="5334000" y="20465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05138" y="2030772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 flipV="1">
                <a:off x="5334000" y="17417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505138" y="1725972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 flipV="1">
                <a:off x="5334000" y="1219200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505138" y="1203458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7045380" y="1219200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V="1">
                <a:off x="7045380" y="165462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858000" y="2789257"/>
              <a:ext cx="1828800" cy="1448897"/>
              <a:chOff x="5334000" y="2789256"/>
              <a:chExt cx="1828800" cy="1448897"/>
            </a:xfrm>
          </p:grpSpPr>
          <p:sp>
            <p:nvSpPr>
              <p:cNvPr id="59" name="Rectangle 58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9" name="Group 68"/>
            <p:cNvGrpSpPr/>
            <p:nvPr/>
          </p:nvGrpSpPr>
          <p:grpSpPr>
            <a:xfrm>
              <a:off x="6858000" y="4656045"/>
              <a:ext cx="1828800" cy="1448897"/>
              <a:chOff x="5334000" y="2789256"/>
              <a:chExt cx="1828800" cy="1448897"/>
            </a:xfrm>
            <a:solidFill>
              <a:srgbClr val="FFC000"/>
            </a:solidFill>
          </p:grpSpPr>
          <p:sp>
            <p:nvSpPr>
              <p:cNvPr id="70" name="Rectangle 69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29046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FBD-86D7-4430-8623-1A5A496F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 is an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BDC-6D09-4175-BD95-8438526B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617" y="914400"/>
            <a:ext cx="9114183" cy="5125137"/>
          </a:xfrm>
        </p:spPr>
        <p:txBody>
          <a:bodyPr>
            <a:normAutofit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Manage protection, isolation, and sharing of resources</a:t>
            </a:r>
          </a:p>
          <a:p>
            <a:pPr lvl="2"/>
            <a:r>
              <a:rPr lang="en-US" dirty="0"/>
              <a:t>Resource allocation and communication</a:t>
            </a:r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Provide clean, easy-to-use abstractions of physical resources</a:t>
            </a:r>
          </a:p>
          <a:p>
            <a:pPr lvl="2"/>
            <a:r>
              <a:rPr lang="en-US" dirty="0"/>
              <a:t>Infinite memory, dedicated machine</a:t>
            </a:r>
          </a:p>
          <a:p>
            <a:pPr lvl="2"/>
            <a:r>
              <a:rPr lang="en-US" dirty="0"/>
              <a:t>Higher level objects: files, users, messages</a:t>
            </a:r>
          </a:p>
          <a:p>
            <a:pPr lvl="2"/>
            <a:r>
              <a:rPr lang="en-US" dirty="0"/>
              <a:t>Masking limitations, virtualization</a:t>
            </a:r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Common services</a:t>
            </a:r>
          </a:p>
          <a:p>
            <a:pPr lvl="2"/>
            <a:r>
              <a:rPr lang="en-US" dirty="0"/>
              <a:t>Storage, Window system, Networking</a:t>
            </a:r>
          </a:p>
          <a:p>
            <a:pPr lvl="2"/>
            <a:r>
              <a:rPr lang="en-US" dirty="0"/>
              <a:t>Sharing, Authorization</a:t>
            </a:r>
          </a:p>
          <a:p>
            <a:pPr lvl="2"/>
            <a:r>
              <a:rPr lang="en-US" dirty="0"/>
              <a:t>Look and feel</a:t>
            </a:r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00F34-1D9D-426C-8D4D-28C7ACFC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2591235"/>
            <a:ext cx="129166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627E2-ECD5-465A-AECF-F32DDB1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08" y="1181498"/>
            <a:ext cx="1411469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88C3A-D17E-4693-A137-D440D9027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07" y="4556775"/>
            <a:ext cx="166425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862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altLang="en-US" dirty="0"/>
              <a:t>Second</a:t>
            </a:r>
            <a:r>
              <a:rPr lang="en-US" altLang="en-US" sz="2800" dirty="0"/>
              <a:t> OS Concept: Address Space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785923" y="871737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67124" y="355040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90924" y="80720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0" name="Rectangle 9"/>
          <p:cNvSpPr/>
          <p:nvPr/>
        </p:nvSpPr>
        <p:spPr bwMode="auto">
          <a:xfrm flipV="1">
            <a:off x="8862123" y="2929137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48692" y="32456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862123" y="23957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4503" y="248360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8862123" y="18623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2279" y="1950205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8862123" y="9479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29456" y="103580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0386123" y="947937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0386123" y="1709937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0121" y="844348"/>
            <a:ext cx="8181766" cy="54864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Address space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For 32-bit processor: 2</a:t>
            </a:r>
            <a:r>
              <a:rPr lang="en-US" altLang="en-US" baseline="30000" dirty="0"/>
              <a:t>32</a:t>
            </a:r>
            <a:r>
              <a:rPr lang="en-US" altLang="en-US" dirty="0"/>
              <a:t> = 4 billion (10</a:t>
            </a:r>
            <a:r>
              <a:rPr lang="en-US" altLang="en-US" baseline="30000" dirty="0"/>
              <a:t>9</a:t>
            </a:r>
            <a:r>
              <a:rPr lang="en-US" altLang="en-US" dirty="0"/>
              <a:t>)  addresses</a:t>
            </a:r>
          </a:p>
          <a:p>
            <a:pPr lvl="1"/>
            <a:r>
              <a:rPr lang="en-US" altLang="en-US" dirty="0"/>
              <a:t>For 64-bit processor: 2</a:t>
            </a:r>
            <a:r>
              <a:rPr lang="en-US" altLang="en-US" baseline="30000" dirty="0"/>
              <a:t>64</a:t>
            </a:r>
            <a:r>
              <a:rPr lang="en-US" altLang="en-US" dirty="0"/>
              <a:t> = 18 quintillion (10</a:t>
            </a:r>
            <a:r>
              <a:rPr lang="en-US" altLang="en-US" baseline="30000" dirty="0"/>
              <a:t>18</a:t>
            </a:r>
            <a:r>
              <a:rPr lang="en-US" altLang="en-US" dirty="0"/>
              <a:t>) addresses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What happens when you read or write to an address?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ignores writes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Perhaps causes exception (fault)</a:t>
            </a:r>
          </a:p>
          <a:p>
            <a:pPr lvl="1"/>
            <a:r>
              <a:rPr lang="en-US" altLang="en-US" dirty="0"/>
              <a:t>Communicates with another program</a:t>
            </a:r>
          </a:p>
          <a:p>
            <a:pPr lvl="1"/>
            <a:r>
              <a:rPr lang="en-US" altLang="en-US" dirty="0"/>
              <a:t>….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3350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In a Picture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460080" y="1326848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4506" y="239364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460080" y="1555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9573" y="12506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460080" y="1936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900785" y="947854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14668" y="37349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76798" y="83938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976985" y="3005254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0785" y="332172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 Segment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976985" y="2471854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6202" y="255972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976985" y="20146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13959" y="20263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976985" y="10240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01337" y="11119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8445295" y="1894002"/>
            <a:ext cx="0" cy="57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8432229" y="106680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7053185" y="3081454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53448" y="30477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02881" y="155544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295400" y="4237309"/>
            <a:ext cx="9160999" cy="2393279"/>
          </a:xfrm>
        </p:spPr>
        <p:txBody>
          <a:bodyPr>
            <a:normAutofit/>
          </a:bodyPr>
          <a:lstStyle/>
          <a:p>
            <a:r>
              <a:rPr lang="en-US" dirty="0"/>
              <a:t>What’s in the code segment? Static data segment?</a:t>
            </a:r>
          </a:p>
          <a:p>
            <a:r>
              <a:rPr lang="en-US" dirty="0"/>
              <a:t>What’s in the Stack Segment?</a:t>
            </a:r>
          </a:p>
          <a:p>
            <a:pPr lvl="1"/>
            <a:r>
              <a:rPr lang="en-US" dirty="0"/>
              <a:t>How is it allocated? How big is it?</a:t>
            </a:r>
          </a:p>
          <a:p>
            <a:r>
              <a:rPr lang="en-US" dirty="0"/>
              <a:t>What’s in the Heap Segment?</a:t>
            </a:r>
          </a:p>
          <a:p>
            <a:pPr lvl="1"/>
            <a:r>
              <a:rPr lang="en-US" dirty="0"/>
              <a:t>How is it allocated?  How big?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5109411" y="1326849"/>
            <a:ext cx="1864894" cy="1840468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105401" y="1483746"/>
            <a:ext cx="1973179" cy="345054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9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8A8-9EE1-EB49-8C1D-7DA51064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2014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Previous discussion of threads: Very Simple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F6D-E829-C948-B1B2-74499FA9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8763000" cy="5105400"/>
          </a:xfrm>
        </p:spPr>
        <p:txBody>
          <a:bodyPr/>
          <a:lstStyle/>
          <a:p>
            <a:r>
              <a:rPr lang="en-US" dirty="0"/>
              <a:t>All vCPU's share non-CPU resources</a:t>
            </a:r>
          </a:p>
          <a:p>
            <a:pPr lvl="1"/>
            <a:r>
              <a:rPr lang="en-US" dirty="0"/>
              <a:t>Memory, I/O Devices</a:t>
            </a:r>
          </a:p>
          <a:p>
            <a:r>
              <a:rPr lang="en-US" dirty="0"/>
              <a:t>Each thread can read/write memory</a:t>
            </a:r>
          </a:p>
          <a:p>
            <a:pPr lvl="1"/>
            <a:r>
              <a:rPr lang="en-US" dirty="0"/>
              <a:t>Perhaps data of others</a:t>
            </a:r>
          </a:p>
          <a:p>
            <a:pPr lvl="1"/>
            <a:r>
              <a:rPr lang="en-US" dirty="0"/>
              <a:t>can overwrite OS ?</a:t>
            </a:r>
          </a:p>
          <a:p>
            <a:r>
              <a:rPr lang="en-US" dirty="0"/>
              <a:t>Unusable? </a:t>
            </a:r>
          </a:p>
          <a:p>
            <a:r>
              <a:rPr lang="en-US" dirty="0"/>
              <a:t>This approach is used in</a:t>
            </a:r>
          </a:p>
          <a:p>
            <a:pPr lvl="1"/>
            <a:r>
              <a:rPr lang="en-US" dirty="0"/>
              <a:t>Very early days of computing</a:t>
            </a:r>
          </a:p>
          <a:p>
            <a:pPr lvl="1"/>
            <a:r>
              <a:rPr lang="en-US" dirty="0"/>
              <a:t>Embedded applications</a:t>
            </a:r>
          </a:p>
          <a:p>
            <a:pPr lvl="1"/>
            <a:r>
              <a:rPr lang="en-US" dirty="0" err="1"/>
              <a:t>MacOS</a:t>
            </a:r>
            <a:r>
              <a:rPr lang="en-US" dirty="0"/>
              <a:t> 1-9/Windows 3.1 (switch only with voluntary yield)</a:t>
            </a:r>
          </a:p>
          <a:p>
            <a:pPr lvl="1"/>
            <a:r>
              <a:rPr lang="en-US" dirty="0"/>
              <a:t>Windows 95-ME (switch with yield or timer)</a:t>
            </a:r>
          </a:p>
          <a:p>
            <a:r>
              <a:rPr lang="en-US" dirty="0">
                <a:solidFill>
                  <a:srgbClr val="FF0000"/>
                </a:solidFill>
              </a:rPr>
              <a:t>However it is risky…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914400"/>
            <a:ext cx="5352027" cy="1133475"/>
            <a:chOff x="2400" y="1152"/>
            <a:chExt cx="2976" cy="714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8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9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0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1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2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7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5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Multiplexing has no </a:t>
            </a:r>
            <a:r>
              <a:rPr lang="en-US" baseline="0" dirty="0"/>
              <a:t>Protection!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6096000"/>
          </a:xfrm>
        </p:spPr>
        <p:txBody>
          <a:bodyPr>
            <a:normAutofit/>
          </a:bodyPr>
          <a:lstStyle/>
          <a:p>
            <a:r>
              <a:rPr lang="en-US" dirty="0"/>
              <a:t>Operating System must protect itself from user programs</a:t>
            </a:r>
          </a:p>
          <a:p>
            <a:pPr lvl="1"/>
            <a:r>
              <a:rPr lang="en-US" dirty="0"/>
              <a:t>Reliability: compromising the operating system generally causes it to crash</a:t>
            </a:r>
          </a:p>
          <a:p>
            <a:pPr lvl="1"/>
            <a:r>
              <a:rPr lang="en-US" dirty="0"/>
              <a:t>Security: limit the scope of what threads can do</a:t>
            </a:r>
          </a:p>
          <a:p>
            <a:pPr lvl="1"/>
            <a:r>
              <a:rPr lang="en-US" dirty="0"/>
              <a:t>Privacy: limit each thread to the data it is permitted to access</a:t>
            </a:r>
          </a:p>
          <a:p>
            <a:pPr lvl="1"/>
            <a:r>
              <a:rPr lang="en-US" dirty="0"/>
              <a:t>Fairness: each thread should be limited to its appropriate share of system resources (CPU time, memory, I/O,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OS must protect User programs from one another</a:t>
            </a:r>
          </a:p>
          <a:p>
            <a:pPr lvl="1"/>
            <a:r>
              <a:rPr lang="en-US" dirty="0"/>
              <a:t>Prevent threads owned by one user from impacting threads owned by another user</a:t>
            </a:r>
          </a:p>
          <a:p>
            <a:pPr lvl="1"/>
            <a:r>
              <a:rPr lang="en-US" dirty="0"/>
              <a:t>Example: prevent one user from stealing secret information from another user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371600"/>
            <a:ext cx="7239000" cy="3810000"/>
          </a:xfrm>
        </p:spPr>
        <p:txBody>
          <a:bodyPr/>
          <a:lstStyle/>
          <a:p>
            <a:r>
              <a:rPr lang="en-US" dirty="0"/>
              <a:t>What can the hardware do to help the OS protect itself from programs???</a:t>
            </a:r>
          </a:p>
        </p:txBody>
      </p:sp>
    </p:spTree>
    <p:extLst>
      <p:ext uri="{BB962C8B-B14F-4D97-AF65-F5344CB8AC3E}">
        <p14:creationId xmlns:p14="http://schemas.microsoft.com/office/powerpoint/2010/main" val="278025022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1600"/>
            <a:ext cx="8305800" cy="736600"/>
          </a:xfrm>
        </p:spPr>
        <p:txBody>
          <a:bodyPr/>
          <a:lstStyle/>
          <a:p>
            <a:r>
              <a:rPr lang="en-US" dirty="0"/>
              <a:t>Simple Protection: Base and Bound (B&amp;B)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6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402495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9906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4598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598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59896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0191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25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78070" y="2602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91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1100…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191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1000…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715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&gt;=</a:t>
              </a: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715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&lt;</a:t>
              </a: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5715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676401" y="1511634"/>
            <a:ext cx="1157059" cy="3136567"/>
            <a:chOff x="152400" y="1511633"/>
            <a:chExt cx="1157059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43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23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01600"/>
            <a:ext cx="8458200" cy="736600"/>
          </a:xfrm>
        </p:spPr>
        <p:txBody>
          <a:bodyPr/>
          <a:lstStyle/>
          <a:p>
            <a:r>
              <a:rPr lang="en-US" dirty="0"/>
              <a:t>Simple Protection: Base and Bound (B&amp;B)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6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402495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9906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4598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598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59896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0191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25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78070" y="2602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91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1100…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191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1000…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715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&gt;=</a:t>
              </a: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715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&lt;</a:t>
              </a: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5715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676401" y="1511634"/>
            <a:ext cx="1157059" cy="3136567"/>
            <a:chOff x="152400" y="1511633"/>
            <a:chExt cx="1157059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43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" name="Content Placeholder 87"/>
          <p:cNvSpPr>
            <a:spLocks noGrp="1"/>
          </p:cNvSpPr>
          <p:nvPr>
            <p:ph idx="1"/>
          </p:nvPr>
        </p:nvSpPr>
        <p:spPr>
          <a:xfrm>
            <a:off x="1600200" y="5736515"/>
            <a:ext cx="5638800" cy="127388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Still protects OS and isolates program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Requires relocating loader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No addition on address path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643205" y="4768400"/>
            <a:ext cx="2514600" cy="762000"/>
          </a:xfrm>
          <a:prstGeom prst="wedgeRoundRectCallout">
            <a:avLst>
              <a:gd name="adj1" fmla="val 11576"/>
              <a:gd name="adj2" fmla="val -10238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when program loaded</a:t>
            </a:r>
          </a:p>
        </p:txBody>
      </p:sp>
    </p:spTree>
    <p:extLst>
      <p:ext uri="{BB962C8B-B14F-4D97-AF65-F5344CB8AC3E}">
        <p14:creationId xmlns:p14="http://schemas.microsoft.com/office/powerpoint/2010/main" val="353834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592-B68D-CF42-B841-44B09D96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61C Review: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553F-7A3D-E846-894B-CD162E84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23213"/>
            <a:ext cx="8953500" cy="2428406"/>
          </a:xfrm>
        </p:spPr>
        <p:txBody>
          <a:bodyPr>
            <a:normAutofit/>
          </a:bodyPr>
          <a:lstStyle/>
          <a:p>
            <a:r>
              <a:rPr lang="en-US" dirty="0"/>
              <a:t>Compiled .obj file linked together in an .exe</a:t>
            </a:r>
          </a:p>
          <a:p>
            <a:r>
              <a:rPr lang="en-US" dirty="0"/>
              <a:t>All address in the .exe are as if it were loaded at memory address 00000000</a:t>
            </a:r>
          </a:p>
          <a:p>
            <a:r>
              <a:rPr lang="en-US" dirty="0"/>
              <a:t>File contains a list of all the addresses that need to be adjusted when it is “relocated” to somewhere else.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42822-D617-724D-8740-3D7FE69D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62" y="914400"/>
            <a:ext cx="5206238" cy="3018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D3B06-DD49-C84C-ABC5-2F3221A7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440" y="2531234"/>
            <a:ext cx="3433560" cy="10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3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220200" cy="533400"/>
          </a:xfrm>
        </p:spPr>
        <p:txBody>
          <a:bodyPr/>
          <a:lstStyle/>
          <a:p>
            <a:r>
              <a:rPr lang="en-US" dirty="0"/>
              <a:t>Simple address translation with Base and Bound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162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50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326295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8382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3836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836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83696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0191" y="685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33601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61117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6172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34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5943601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6096000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352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905000" y="1359234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6553201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5943601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096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2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5486401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5943601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905000" y="13716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419601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383695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1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676400" y="5486400"/>
            <a:ext cx="5334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 relocation</a:t>
            </a:r>
          </a:p>
          <a:p>
            <a:r>
              <a:rPr lang="en-US" dirty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>
                <a:solidFill>
                  <a:srgbClr val="FF0000"/>
                </a:solidFill>
              </a:rPr>
              <a:t>Can it touch other programs?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34281" y="32266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84071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572000" y="1600200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51753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00191" y="24753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</p:spTree>
    <p:extLst>
      <p:ext uri="{BB962C8B-B14F-4D97-AF65-F5344CB8AC3E}">
        <p14:creationId xmlns:p14="http://schemas.microsoft.com/office/powerpoint/2010/main" val="3416775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</a:t>
            </a:r>
            <a:r>
              <a:rPr lang="en-US" baseline="0" dirty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743200" y="2590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CS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2590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EIP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895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2895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ESP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35052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D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33800" y="3733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ECX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43200" y="3733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E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733800" y="39624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EDX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33800" y="41910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ESI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733800" y="4419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EDI</a:t>
            </a:r>
          </a:p>
          <a:p>
            <a:pPr algn="ctr"/>
            <a:endParaRPr lang="en-US" sz="16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733800" y="3276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EAX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3800" y="35052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EBX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066800"/>
            <a:ext cx="2133600" cy="533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b="0"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81800" y="1143000"/>
            <a:ext cx="1905000" cy="1757264"/>
            <a:chOff x="3200400" y="1371600"/>
            <a:chExt cx="1628564" cy="267409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2800" y="1371600"/>
              <a:ext cx="636135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code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1989033"/>
              <a:ext cx="1336404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static data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0" y="2522433"/>
              <a:ext cx="645728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heap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2800" y="3436834"/>
              <a:ext cx="719729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stack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6858000" y="31084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9139" y="31084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858000" y="37942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9138" y="371905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data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43434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29139" y="442059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58000" y="53340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9139" y="537754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8569380" y="52469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569380" y="44958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174676" y="29718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CS:</a:t>
            </a:r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5679943" y="3124202"/>
            <a:ext cx="1018733" cy="322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708075" y="31242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631875" y="35814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393875" y="31242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860476" y="3200400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EIP: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1600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SS:</a:t>
            </a:r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5629158" y="5334002"/>
            <a:ext cx="1076442" cy="322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715000" y="53340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638800" y="57912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400800" y="53340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867400" y="541020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ESP: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67000" y="205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Registers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2009" y="4915878"/>
            <a:ext cx="346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address, length and access rights associated with each segment register</a:t>
            </a:r>
          </a:p>
        </p:txBody>
      </p:sp>
    </p:spTree>
    <p:extLst>
      <p:ext uri="{BB962C8B-B14F-4D97-AF65-F5344CB8AC3E}">
        <p14:creationId xmlns:p14="http://schemas.microsoft.com/office/powerpoint/2010/main" val="3351909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654050" y="4470400"/>
            <a:ext cx="11118850" cy="1689099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4267200" y="4603105"/>
            <a:ext cx="712053" cy="710043"/>
            <a:chOff x="4121335" y="2654300"/>
            <a:chExt cx="71205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1335" y="2654300"/>
              <a:ext cx="712053" cy="610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/>
                </a:rPr>
                <a:t>PgTbl</a:t>
              </a:r>
              <a:endParaRPr lang="en-US" sz="1400" dirty="0">
                <a:latin typeface="Gill Sans Light"/>
              </a:endParaRPr>
            </a:p>
            <a:p>
              <a:pPr algn="ctr"/>
              <a:r>
                <a:rPr lang="en-US" sz="140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650" y="5232303"/>
            <a:ext cx="1273102" cy="24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6978098" y="4601091"/>
            <a:ext cx="977900" cy="973138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/>
              </a:rPr>
              <a:t>Storage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302804" y="4559299"/>
            <a:ext cx="1270482" cy="12704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8315784" y="451807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631271" y="491994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7467048" y="5574229"/>
            <a:ext cx="0" cy="3312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8891831" y="5584848"/>
            <a:ext cx="0" cy="32065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4308999" y="5234774"/>
            <a:ext cx="0" cy="67072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105518" y="5911715"/>
            <a:ext cx="109123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5196749" y="5765133"/>
            <a:ext cx="1044306" cy="2931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I/O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Ctrlr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241055" y="5905500"/>
            <a:ext cx="514594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54050" y="4314038"/>
            <a:ext cx="12992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Gill Sans Light"/>
              </a:rPr>
              <a:t>ISA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955800" y="3595554"/>
            <a:ext cx="9753601" cy="93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Light"/>
              </a:rPr>
              <a:t>Operating System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419100" y="2710529"/>
            <a:ext cx="1417802" cy="14930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OS Protection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2201858" y="4618038"/>
            <a:ext cx="1728792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Processor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5009666" y="4664869"/>
            <a:ext cx="1760608" cy="973138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3244850" y="5075238"/>
            <a:ext cx="533400" cy="3048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5683893" y="5188015"/>
            <a:ext cx="412153" cy="387428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5171349" y="5188015"/>
            <a:ext cx="447915" cy="396832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3600451" y="5265655"/>
            <a:ext cx="2324099" cy="1775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2187471" y="2710529"/>
            <a:ext cx="4568415" cy="936847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2245360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6160675" y="5188015"/>
            <a:ext cx="470617" cy="3802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OS</a:t>
            </a:r>
          </a:p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Gill Sans Light"/>
              </a:rPr>
              <a:t>Mem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3325648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5000552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5814118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6933883" y="2710529"/>
            <a:ext cx="4568415" cy="9368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6977384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8057672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9732576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10546142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3539163" y="1372394"/>
            <a:ext cx="2014336" cy="147172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3801201" y="2322568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8375029" y="1366340"/>
            <a:ext cx="2014336" cy="147172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8622679" y="2316514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5443637" y="3262446"/>
            <a:ext cx="3070450" cy="205144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6358944" y="3276270"/>
            <a:ext cx="2518629" cy="206451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7266087" y="3263196"/>
            <a:ext cx="2058605" cy="193134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9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dirty="0"/>
              <a:t>Another idea: Address Space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1"/>
            <a:ext cx="8610600" cy="1371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Program operates in an address space that is distinct from the physical memory space of the machine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90800" y="1803328"/>
            <a:ext cx="7064279" cy="3987872"/>
            <a:chOff x="2590800" y="1803328"/>
            <a:chExt cx="7064279" cy="3987872"/>
          </a:xfrm>
        </p:grpSpPr>
        <p:sp>
          <p:nvSpPr>
            <p:cNvPr id="10" name="Rectangle 9"/>
            <p:cNvSpPr/>
            <p:nvPr/>
          </p:nvSpPr>
          <p:spPr bwMode="auto">
            <a:xfrm>
              <a:off x="6934200" y="2754868"/>
              <a:ext cx="16002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2831068"/>
              <a:ext cx="1600200" cy="2057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1" y="3288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1" y="32882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1" y="2526268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72731" y="542186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14" name="Alternate Process 13"/>
            <p:cNvSpPr/>
            <p:nvPr/>
          </p:nvSpPr>
          <p:spPr bwMode="auto">
            <a:xfrm>
              <a:off x="4800600" y="3288268"/>
              <a:ext cx="1386104" cy="1143000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r>
                <a:rPr lang="en-US" b="0" dirty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rPr>
                <a:t>translator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4" idx="1"/>
            </p:cNvCxnSpPr>
            <p:nvPr/>
          </p:nvCxnSpPr>
          <p:spPr bwMode="auto">
            <a:xfrm>
              <a:off x="4191000" y="385976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4" idx="3"/>
            </p:cNvCxnSpPr>
            <p:nvPr/>
          </p:nvCxnSpPr>
          <p:spPr bwMode="auto">
            <a:xfrm>
              <a:off x="6186704" y="3859768"/>
              <a:ext cx="74749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rot="17680719">
              <a:off x="3900597" y="272334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“virtual address”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7680719">
              <a:off x="5689341" y="2647149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“physical address”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B3BBD0-655D-E642-83DE-B455548AFD75}"/>
                </a:ext>
              </a:extLst>
            </p:cNvPr>
            <p:cNvGrpSpPr/>
            <p:nvPr/>
          </p:nvGrpSpPr>
          <p:grpSpPr>
            <a:xfrm>
              <a:off x="2802483" y="3915880"/>
              <a:ext cx="1154278" cy="788729"/>
              <a:chOff x="2362200" y="3352800"/>
              <a:chExt cx="1828800" cy="1066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BE4D6B-FC7D-624D-96CE-AADC757D5032}"/>
                  </a:ext>
                </a:extLst>
              </p:cNvPr>
              <p:cNvSpPr/>
              <p:nvPr/>
            </p:nvSpPr>
            <p:spPr bwMode="auto">
              <a:xfrm>
                <a:off x="2362200" y="3352800"/>
                <a:ext cx="1828800" cy="1066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6F3880-CEB5-FE4E-9BA4-D4B1BFC3D529}"/>
                  </a:ext>
                </a:extLst>
              </p:cNvPr>
              <p:cNvSpPr/>
              <p:nvPr/>
            </p:nvSpPr>
            <p:spPr bwMode="auto">
              <a:xfrm>
                <a:off x="2362200" y="3962400"/>
                <a:ext cx="1828800" cy="228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FBF2AE-7F0D-1A46-BBB9-257D0D7BE3F9}"/>
                  </a:ext>
                </a:extLst>
              </p:cNvPr>
              <p:cNvSpPr txBox="1"/>
              <p:nvPr/>
            </p:nvSpPr>
            <p:spPr>
              <a:xfrm>
                <a:off x="2667001" y="3505201"/>
                <a:ext cx="1318635" cy="374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>
                    <a:latin typeface="Gill Sans" charset="0"/>
                    <a:ea typeface="Gill Sans" charset="0"/>
                    <a:cs typeface="Gill Sans" charset="0"/>
                  </a:rPr>
                  <a:t>Registers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8170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50DF-54AC-CD42-97B1-25A9C0E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Virtual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831B-AAC0-2B44-8F2D-5E7CBAB3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break the entire virtual address space into equal size chunks (i.e., pages) have a base for each?</a:t>
            </a:r>
          </a:p>
          <a:p>
            <a:r>
              <a:rPr lang="en-US" dirty="0"/>
              <a:t>All pages same size, so easy to place each page in memory!</a:t>
            </a:r>
          </a:p>
          <a:p>
            <a:r>
              <a:rPr lang="en-US" dirty="0"/>
              <a:t>Hardware translates address using a </a:t>
            </a:r>
            <a:r>
              <a:rPr lang="en-US" b="1" dirty="0"/>
              <a:t>page table</a:t>
            </a:r>
          </a:p>
          <a:p>
            <a:pPr lvl="1"/>
            <a:r>
              <a:rPr lang="en-US" dirty="0"/>
              <a:t>Each page has a separate base</a:t>
            </a:r>
          </a:p>
          <a:p>
            <a:pPr lvl="1"/>
            <a:r>
              <a:rPr lang="en-US" dirty="0"/>
              <a:t>The “bound” is the page size</a:t>
            </a:r>
          </a:p>
          <a:p>
            <a:pPr lvl="1"/>
            <a:r>
              <a:rPr lang="en-US" dirty="0"/>
              <a:t>Special hardware register stores pointer to page table </a:t>
            </a:r>
          </a:p>
          <a:p>
            <a:pPr lvl="1"/>
            <a:r>
              <a:rPr lang="en-US" dirty="0"/>
              <a:t>Treat memory as page size frames and put any page into any frame …</a:t>
            </a:r>
          </a:p>
        </p:txBody>
      </p:sp>
    </p:spTree>
    <p:extLst>
      <p:ext uri="{BB962C8B-B14F-4D97-AF65-F5344CB8AC3E}">
        <p14:creationId xmlns:p14="http://schemas.microsoft.com/office/powerpoint/2010/main" val="3333103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44B8-47C1-1A45-8C36-3C74835B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Paged Virtual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0508-3BB9-584F-87D2-D5FE3957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58" y="4095889"/>
            <a:ext cx="9534042" cy="24941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Instructions operate on virtual addresses</a:t>
            </a:r>
          </a:p>
          <a:p>
            <a:pPr lvl="1"/>
            <a:r>
              <a:rPr lang="en-US" dirty="0"/>
              <a:t>Instruction address, load/store data address</a:t>
            </a:r>
          </a:p>
          <a:p>
            <a:r>
              <a:rPr lang="en-US" dirty="0"/>
              <a:t>Translated to a physical address through a Page Table by the hardware</a:t>
            </a:r>
          </a:p>
          <a:p>
            <a:r>
              <a:rPr lang="en-US" dirty="0"/>
              <a:t>Any Page of address space can be in any (page sized) frame in memory</a:t>
            </a:r>
          </a:p>
          <a:p>
            <a:pPr lvl="1"/>
            <a:r>
              <a:rPr lang="en-US" dirty="0"/>
              <a:t>Or not-present (access generates a page fault)</a:t>
            </a:r>
          </a:p>
          <a:p>
            <a:r>
              <a:rPr lang="en-US" dirty="0"/>
              <a:t>Special register holds page table base address (of the process)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B66C0-770D-8D49-BCF5-B71EBFD79856}"/>
              </a:ext>
            </a:extLst>
          </p:cNvPr>
          <p:cNvSpPr txBox="1"/>
          <p:nvPr/>
        </p:nvSpPr>
        <p:spPr>
          <a:xfrm>
            <a:off x="1934198" y="118806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Processor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137E31-AD21-844F-B879-6F61E35FA885}"/>
              </a:ext>
            </a:extLst>
          </p:cNvPr>
          <p:cNvGrpSpPr/>
          <p:nvPr/>
        </p:nvGrpSpPr>
        <p:grpSpPr>
          <a:xfrm>
            <a:off x="2152650" y="1811904"/>
            <a:ext cx="1281510" cy="719395"/>
            <a:chOff x="615656" y="2362200"/>
            <a:chExt cx="1828800" cy="1066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2D54CD-9C50-8948-9250-2C94B57C6BA4}"/>
                </a:ext>
              </a:extLst>
            </p:cNvPr>
            <p:cNvSpPr/>
            <p:nvPr/>
          </p:nvSpPr>
          <p:spPr bwMode="auto">
            <a:xfrm>
              <a:off x="615656" y="23622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186976-7411-F74A-9351-1DB3A30BA41E}"/>
                </a:ext>
              </a:extLst>
            </p:cNvPr>
            <p:cNvSpPr/>
            <p:nvPr/>
          </p:nvSpPr>
          <p:spPr bwMode="auto">
            <a:xfrm>
              <a:off x="615656" y="29718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773857-3651-2B4D-B06C-65C1FEB1B7B6}"/>
                </a:ext>
              </a:extLst>
            </p:cNvPr>
            <p:cNvSpPr txBox="1"/>
            <p:nvPr/>
          </p:nvSpPr>
          <p:spPr>
            <a:xfrm>
              <a:off x="920456" y="2514600"/>
              <a:ext cx="1260920" cy="410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168F7-8743-064C-AAC5-B05DA1500B05}"/>
              </a:ext>
            </a:extLst>
          </p:cNvPr>
          <p:cNvSpPr/>
          <p:nvPr/>
        </p:nvSpPr>
        <p:spPr bwMode="auto">
          <a:xfrm>
            <a:off x="2168317" y="260612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165698-BEB9-7146-9FC8-88E56DB3F7ED}"/>
              </a:ext>
            </a:extLst>
          </p:cNvPr>
          <p:cNvSpPr/>
          <p:nvPr/>
        </p:nvSpPr>
        <p:spPr bwMode="auto">
          <a:xfrm>
            <a:off x="5090978" y="1773065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D7E06-908B-9C46-BCC2-DB9B543FC0A2}"/>
              </a:ext>
            </a:extLst>
          </p:cNvPr>
          <p:cNvSpPr/>
          <p:nvPr/>
        </p:nvSpPr>
        <p:spPr bwMode="auto">
          <a:xfrm>
            <a:off x="5090978" y="2184147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54459-5329-6243-BE5A-78D56B633D93}"/>
              </a:ext>
            </a:extLst>
          </p:cNvPr>
          <p:cNvSpPr txBox="1"/>
          <p:nvPr/>
        </p:nvSpPr>
        <p:spPr>
          <a:xfrm>
            <a:off x="5304563" y="1875836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E9DE9-5E8E-E542-BF13-7CD064EB4EFA}"/>
              </a:ext>
            </a:extLst>
          </p:cNvPr>
          <p:cNvSpPr/>
          <p:nvPr/>
        </p:nvSpPr>
        <p:spPr bwMode="auto">
          <a:xfrm>
            <a:off x="7841299" y="903677"/>
            <a:ext cx="1281510" cy="33520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3A773-A551-CA46-B58F-AAD03559AC9D}"/>
              </a:ext>
            </a:extLst>
          </p:cNvPr>
          <p:cNvSpPr/>
          <p:nvPr/>
        </p:nvSpPr>
        <p:spPr bwMode="auto">
          <a:xfrm>
            <a:off x="7841299" y="1314759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A9729-2AF7-B14B-88D8-7F374889F436}"/>
              </a:ext>
            </a:extLst>
          </p:cNvPr>
          <p:cNvSpPr txBox="1"/>
          <p:nvPr/>
        </p:nvSpPr>
        <p:spPr>
          <a:xfrm>
            <a:off x="8124553" y="89058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2712E-50F0-754B-8C9E-46D01F136BAD}"/>
              </a:ext>
            </a:extLst>
          </p:cNvPr>
          <p:cNvSpPr/>
          <p:nvPr/>
        </p:nvSpPr>
        <p:spPr bwMode="auto">
          <a:xfrm>
            <a:off x="5090978" y="2342479"/>
            <a:ext cx="1281510" cy="15415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31480E-78F8-2B4C-B14A-B817A81679D8}"/>
              </a:ext>
            </a:extLst>
          </p:cNvPr>
          <p:cNvSpPr/>
          <p:nvPr/>
        </p:nvSpPr>
        <p:spPr bwMode="auto">
          <a:xfrm>
            <a:off x="5090978" y="2500751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35A28-B6F8-4645-B7A1-4FC6487E54E8}"/>
              </a:ext>
            </a:extLst>
          </p:cNvPr>
          <p:cNvSpPr/>
          <p:nvPr/>
        </p:nvSpPr>
        <p:spPr bwMode="auto">
          <a:xfrm>
            <a:off x="5090978" y="265908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7629CA-8194-3745-972B-A977721A2A58}"/>
              </a:ext>
            </a:extLst>
          </p:cNvPr>
          <p:cNvSpPr/>
          <p:nvPr/>
        </p:nvSpPr>
        <p:spPr bwMode="auto">
          <a:xfrm>
            <a:off x="7841299" y="2616499"/>
            <a:ext cx="1281510" cy="56107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113941-5FEB-9C4B-8CDE-65B9E9298402}"/>
              </a:ext>
            </a:extLst>
          </p:cNvPr>
          <p:cNvSpPr/>
          <p:nvPr/>
        </p:nvSpPr>
        <p:spPr bwMode="auto">
          <a:xfrm>
            <a:off x="7841299" y="3686445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F0579-0B53-E047-811E-538DEC52E02B}"/>
              </a:ext>
            </a:extLst>
          </p:cNvPr>
          <p:cNvSpPr/>
          <p:nvPr/>
        </p:nvSpPr>
        <p:spPr bwMode="auto">
          <a:xfrm>
            <a:off x="7841299" y="1867481"/>
            <a:ext cx="1281510" cy="561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DFD7-33F1-8147-B66F-6AF4B19B3CB4}"/>
              </a:ext>
            </a:extLst>
          </p:cNvPr>
          <p:cNvSpPr/>
          <p:nvPr/>
        </p:nvSpPr>
        <p:spPr bwMode="auto">
          <a:xfrm>
            <a:off x="5090978" y="328502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28077-E317-EB45-8F51-850204BEC85D}"/>
              </a:ext>
            </a:extLst>
          </p:cNvPr>
          <p:cNvCxnSpPr>
            <a:cxnSpLocks/>
          </p:cNvCxnSpPr>
          <p:nvPr/>
        </p:nvCxnSpPr>
        <p:spPr>
          <a:xfrm>
            <a:off x="3549354" y="2338303"/>
            <a:ext cx="1092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ADAF5D-C0F3-2243-B720-ED50EA4BEB9F}"/>
              </a:ext>
            </a:extLst>
          </p:cNvPr>
          <p:cNvSpPr txBox="1"/>
          <p:nvPr/>
        </p:nvSpPr>
        <p:spPr>
          <a:xfrm>
            <a:off x="2177907" y="2873476"/>
            <a:ext cx="300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&lt;Virtual Address&gt; =   </a:t>
            </a:r>
          </a:p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	&lt;Page #&gt; &lt;Page Offset&gt;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7BD1157-AC89-A64B-BAD0-DCBC70327336}"/>
              </a:ext>
            </a:extLst>
          </p:cNvPr>
          <p:cNvSpPr/>
          <p:nvPr/>
        </p:nvSpPr>
        <p:spPr>
          <a:xfrm>
            <a:off x="9189579" y="2616499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1B25F-06D6-2547-8820-0B000A4795AF}"/>
              </a:ext>
            </a:extLst>
          </p:cNvPr>
          <p:cNvSpPr/>
          <p:nvPr/>
        </p:nvSpPr>
        <p:spPr bwMode="auto">
          <a:xfrm>
            <a:off x="7841299" y="2963650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D1A700-5889-4645-97A1-A267A2EA9FC7}"/>
              </a:ext>
            </a:extLst>
          </p:cNvPr>
          <p:cNvSpPr txBox="1"/>
          <p:nvPr/>
        </p:nvSpPr>
        <p:spPr>
          <a:xfrm>
            <a:off x="9297344" y="271663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/>
              </a:rPr>
              <a:t>Page</a:t>
            </a:r>
            <a:r>
              <a:rPr lang="en-US" sz="1200" dirty="0">
                <a:latin typeface="Gill Sans Light"/>
              </a:rPr>
              <a:t> (</a:t>
            </a:r>
            <a:r>
              <a:rPr lang="en-US" sz="1200" dirty="0" err="1">
                <a:latin typeface="Gill Sans Light"/>
              </a:rPr>
              <a:t>eg</a:t>
            </a:r>
            <a:r>
              <a:rPr lang="en-US" sz="1200" dirty="0">
                <a:latin typeface="Gill Sans Light"/>
              </a:rPr>
              <a:t>, 4 kb)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D47C7-9C96-DD43-84ED-731638396F0A}"/>
              </a:ext>
            </a:extLst>
          </p:cNvPr>
          <p:cNvCxnSpPr/>
          <p:nvPr/>
        </p:nvCxnSpPr>
        <p:spPr>
          <a:xfrm flipH="1">
            <a:off x="3449828" y="2377142"/>
            <a:ext cx="398629" cy="60735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54CF8-6557-8B48-9B77-20F94909CAD1}"/>
              </a:ext>
            </a:extLst>
          </p:cNvPr>
          <p:cNvCxnSpPr/>
          <p:nvPr/>
        </p:nvCxnSpPr>
        <p:spPr>
          <a:xfrm>
            <a:off x="4980432" y="1773065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46E033-DE33-D943-8A5C-D6EE08EB71E7}"/>
              </a:ext>
            </a:extLst>
          </p:cNvPr>
          <p:cNvSpPr/>
          <p:nvPr/>
        </p:nvSpPr>
        <p:spPr>
          <a:xfrm>
            <a:off x="4126390" y="1839160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#&gt; </a:t>
            </a:r>
            <a:endParaRPr lang="en-US" sz="1200" dirty="0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6DBDA-D2B7-254B-A999-F6EFF6E3360D}"/>
              </a:ext>
            </a:extLst>
          </p:cNvPr>
          <p:cNvSpPr/>
          <p:nvPr/>
        </p:nvSpPr>
        <p:spPr>
          <a:xfrm>
            <a:off x="5105400" y="2285657"/>
            <a:ext cx="1264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Gill Sans Light"/>
              </a:rPr>
              <a:t>&lt;Frame </a:t>
            </a:r>
            <a:r>
              <a:rPr lang="en-US" sz="1200" dirty="0" err="1">
                <a:solidFill>
                  <a:srgbClr val="002060"/>
                </a:solidFill>
                <a:latin typeface="Gill Sans Light"/>
              </a:rPr>
              <a:t>Addr</a:t>
            </a:r>
            <a:r>
              <a:rPr lang="en-US" sz="1200" dirty="0">
                <a:solidFill>
                  <a:srgbClr val="002060"/>
                </a:solidFill>
                <a:latin typeface="Gill Sans Light"/>
              </a:rPr>
              <a:t>&gt;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45DFD2-53DE-7047-9BF9-80D5CF9FEF01}"/>
              </a:ext>
            </a:extLst>
          </p:cNvPr>
          <p:cNvCxnSpPr>
            <a:cxnSpLocks/>
          </p:cNvCxnSpPr>
          <p:nvPr/>
        </p:nvCxnSpPr>
        <p:spPr>
          <a:xfrm>
            <a:off x="7758185" y="2611838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F81082B-E18B-CB49-83AA-752D5F59C515}"/>
              </a:ext>
            </a:extLst>
          </p:cNvPr>
          <p:cNvSpPr/>
          <p:nvPr/>
        </p:nvSpPr>
        <p:spPr>
          <a:xfrm>
            <a:off x="6586716" y="265908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Offset&gt; </a:t>
            </a:r>
            <a:endParaRPr lang="en-US" sz="1200" dirty="0">
              <a:latin typeface="Gill Sans Ligh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D08B22-EE5A-8344-AE23-6AE5A1CA9B0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372488" y="2419557"/>
            <a:ext cx="1496242" cy="20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DE9DA8-550E-7A45-9D52-CC349A92A06B}"/>
              </a:ext>
            </a:extLst>
          </p:cNvPr>
          <p:cNvCxnSpPr/>
          <p:nvPr/>
        </p:nvCxnSpPr>
        <p:spPr>
          <a:xfrm>
            <a:off x="5337398" y="2338303"/>
            <a:ext cx="0" cy="15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9D7B31-C32C-DD47-80D0-72926DDEB1DB}"/>
              </a:ext>
            </a:extLst>
          </p:cNvPr>
          <p:cNvCxnSpPr>
            <a:cxnSpLocks/>
          </p:cNvCxnSpPr>
          <p:nvPr/>
        </p:nvCxnSpPr>
        <p:spPr>
          <a:xfrm flipV="1">
            <a:off x="6372489" y="1902278"/>
            <a:ext cx="1468811" cy="687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21B6A67-9D38-FA4E-8636-07EBDC3B0C66}"/>
              </a:ext>
            </a:extLst>
          </p:cNvPr>
          <p:cNvSpPr/>
          <p:nvPr/>
        </p:nvSpPr>
        <p:spPr bwMode="auto">
          <a:xfrm>
            <a:off x="2177906" y="356414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CD146-F4F1-AA4C-A01F-3DDA3A8523FA}"/>
              </a:ext>
            </a:extLst>
          </p:cNvPr>
          <p:cNvSpPr txBox="1"/>
          <p:nvPr/>
        </p:nvSpPr>
        <p:spPr>
          <a:xfrm>
            <a:off x="2355156" y="2550037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BF066-84FC-894E-A5D4-EC422E695360}"/>
              </a:ext>
            </a:extLst>
          </p:cNvPr>
          <p:cNvSpPr txBox="1"/>
          <p:nvPr/>
        </p:nvSpPr>
        <p:spPr>
          <a:xfrm>
            <a:off x="2363750" y="3495357"/>
            <a:ext cx="778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PT </a:t>
            </a:r>
            <a:r>
              <a:rPr lang="en-US" sz="1200" dirty="0" err="1">
                <a:latin typeface="Gill Sans Light"/>
                <a:ea typeface="Gill Sans" charset="0"/>
                <a:cs typeface="Gill Sans" charset="0"/>
              </a:rPr>
              <a:t>Addr</a:t>
            </a:r>
            <a:endParaRPr lang="en-US" sz="1200" dirty="0">
              <a:latin typeface="Gill Sans Ligh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2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Third OS Concept: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287000" cy="5638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Definition: </a:t>
            </a:r>
            <a:r>
              <a:rPr lang="en-US" alt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xecution environment with Restricted Rights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(Protected) 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altLang="en-US" dirty="0"/>
              <a:t>Application program executes as a process</a:t>
            </a:r>
          </a:p>
          <a:p>
            <a:pPr lvl="1"/>
            <a:r>
              <a:rPr lang="en-US" altLang="en-US" dirty="0"/>
              <a:t>Complex applications can fork/exec child processes [later!]</a:t>
            </a:r>
          </a:p>
          <a:p>
            <a:r>
              <a:rPr lang="en-US" altLang="en-US" dirty="0"/>
              <a:t>Why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Protected from each other!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OS Protected from them</a:t>
            </a:r>
          </a:p>
          <a:p>
            <a:pPr lvl="1"/>
            <a:r>
              <a:rPr lang="en-US" altLang="en-US" dirty="0"/>
              <a:t>Processes provides memory protection</a:t>
            </a:r>
          </a:p>
          <a:p>
            <a:r>
              <a:rPr lang="en-US" altLang="en-US" dirty="0"/>
              <a:t>Fundamental tradeoff between protection and efficiency</a:t>
            </a:r>
          </a:p>
          <a:p>
            <a:pPr lvl="1"/>
            <a:r>
              <a:rPr lang="en-US" altLang="en-US" dirty="0"/>
              <a:t>Communication easier </a:t>
            </a:r>
            <a:r>
              <a:rPr lang="en-US" altLang="en-US" i="1" dirty="0"/>
              <a:t>within</a:t>
            </a:r>
            <a:r>
              <a:rPr lang="en-US" altLang="en-US" dirty="0"/>
              <a:t> a process</a:t>
            </a:r>
          </a:p>
          <a:p>
            <a:pPr lvl="1"/>
            <a:r>
              <a:rPr lang="en-US" altLang="en-US" dirty="0"/>
              <a:t>Communication harder </a:t>
            </a:r>
            <a:r>
              <a:rPr lang="en-US" altLang="en-US" i="1" dirty="0"/>
              <a:t>between </a:t>
            </a:r>
            <a:r>
              <a:rPr lang="en-US" altLang="en-US" dirty="0"/>
              <a:t>processes</a:t>
            </a:r>
          </a:p>
          <a:p>
            <a:pPr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610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72200" y="981191"/>
            <a:ext cx="6003926" cy="3438409"/>
          </a:xfrm>
        </p:spPr>
        <p:txBody>
          <a:bodyPr/>
          <a:lstStyle/>
          <a:p>
            <a:r>
              <a:rPr lang="en-US" altLang="en-US" dirty="0"/>
              <a:t>Threads encapsulate </a:t>
            </a:r>
            <a:r>
              <a:rPr lang="en-US" altLang="en-US" dirty="0">
                <a:solidFill>
                  <a:srgbClr val="FF0000"/>
                </a:solidFill>
              </a:rPr>
              <a:t>concurrency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“Active” component</a:t>
            </a:r>
          </a:p>
          <a:p>
            <a:r>
              <a:rPr lang="en-US" altLang="en-US" dirty="0"/>
              <a:t>Address spaces encapsulate </a:t>
            </a:r>
            <a:r>
              <a:rPr lang="en-US" altLang="en-US" dirty="0">
                <a:solidFill>
                  <a:srgbClr val="FF0000"/>
                </a:solidFill>
              </a:rPr>
              <a:t>protection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“Passive” component</a:t>
            </a:r>
          </a:p>
          <a:p>
            <a:pPr lvl="1"/>
            <a:r>
              <a:rPr lang="en-US" altLang="en-US" dirty="0"/>
              <a:t>Keeps buggy programs from crashing</a:t>
            </a:r>
            <a:br>
              <a:rPr lang="en-US" altLang="en-US" dirty="0"/>
            </a:br>
            <a:r>
              <a:rPr lang="en-US" altLang="en-US" dirty="0"/>
              <a:t>the system</a:t>
            </a:r>
          </a:p>
          <a:p>
            <a:r>
              <a:rPr lang="en-US" altLang="en-US" dirty="0"/>
              <a:t>Why have multiple threads per address space?</a:t>
            </a:r>
          </a:p>
          <a:p>
            <a:pPr lvl="1"/>
            <a:r>
              <a:rPr lang="en-US" altLang="en-US" dirty="0"/>
              <a:t>Parallelism: take advantage of actual hardware parallelism (e.g. multicore)</a:t>
            </a:r>
          </a:p>
          <a:p>
            <a:pPr lvl="1"/>
            <a:r>
              <a:rPr lang="en-US" altLang="en-US" dirty="0"/>
              <a:t>Concurrency: ease of handling I/O and other simultaneous events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52400" y="1371600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6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9EC-C61A-4927-86F5-E876D067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and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1BB-AA71-414D-9413-BF69997E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Processes??</a:t>
            </a:r>
          </a:p>
          <a:p>
            <a:pPr lvl="1"/>
            <a:r>
              <a:rPr lang="en-US" dirty="0"/>
              <a:t>Reliability: bugs can only overwrite memory of process they are in</a:t>
            </a:r>
          </a:p>
          <a:p>
            <a:pPr lvl="1"/>
            <a:r>
              <a:rPr lang="en-US" dirty="0"/>
              <a:t>Security and privacy: malicious or compromised process can’t read or write other process’ data</a:t>
            </a:r>
          </a:p>
          <a:p>
            <a:pPr lvl="1"/>
            <a:r>
              <a:rPr lang="en-US" dirty="0"/>
              <a:t>(to some degree) Fairness: enforce shares of disk, CPU</a:t>
            </a:r>
          </a:p>
          <a:p>
            <a:r>
              <a:rPr lang="en-US" dirty="0"/>
              <a:t>Mechanisms:</a:t>
            </a:r>
          </a:p>
          <a:p>
            <a:pPr lvl="1"/>
            <a:r>
              <a:rPr lang="en-US" dirty="0"/>
              <a:t>Address translation: address space only contains its own data</a:t>
            </a:r>
          </a:p>
          <a:p>
            <a:pPr lvl="1"/>
            <a:r>
              <a:rPr lang="en-US" dirty="0"/>
              <a:t>BUT: why can’t a process change the page table pointer?</a:t>
            </a:r>
          </a:p>
          <a:p>
            <a:pPr lvl="2"/>
            <a:r>
              <a:rPr lang="en-US" dirty="0"/>
              <a:t>Or use I/O instructions to bypass the system?</a:t>
            </a:r>
          </a:p>
          <a:p>
            <a:pPr lvl="1"/>
            <a:r>
              <a:rPr lang="en-US" dirty="0"/>
              <a:t>Hardware must support </a:t>
            </a:r>
            <a:r>
              <a:rPr lang="en-US" b="1" dirty="0"/>
              <a:t>privilege levels</a:t>
            </a:r>
          </a:p>
        </p:txBody>
      </p:sp>
    </p:spTree>
    <p:extLst>
      <p:ext uri="{BB962C8B-B14F-4D97-AF65-F5344CB8AC3E}">
        <p14:creationId xmlns:p14="http://schemas.microsoft.com/office/powerpoint/2010/main" val="30526588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EBCE-2DB2-4932-AF1A-8F3FEFA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OS Concept:  Dual 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558F-1319-42A4-AD6F-4F24FBD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31240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</a:t>
            </a:r>
            <a:r>
              <a:rPr lang="en-US" dirty="0"/>
              <a:t> provides at least two modes (at least 1 mode bit):</a:t>
            </a:r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Kernel Mode </a:t>
            </a:r>
            <a:r>
              <a:rPr lang="en-US" dirty="0"/>
              <a:t>(or “supervisor” mode)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User Mode</a:t>
            </a:r>
          </a:p>
          <a:p>
            <a:r>
              <a:rPr lang="en-US" dirty="0"/>
              <a:t>Certain operations are </a:t>
            </a:r>
            <a:r>
              <a:rPr lang="en-US" dirty="0">
                <a:solidFill>
                  <a:srgbClr val="FF0000"/>
                </a:solidFill>
              </a:rPr>
              <a:t>prohibited</a:t>
            </a:r>
            <a:r>
              <a:rPr lang="en-US" dirty="0"/>
              <a:t> when running in user mode</a:t>
            </a:r>
          </a:p>
          <a:p>
            <a:pPr lvl="1"/>
            <a:r>
              <a:rPr lang="en-US" dirty="0"/>
              <a:t>Changing the page table pointer, disabling interrupts, interacting directly w/ hardware, writing to kernel memory</a:t>
            </a:r>
          </a:p>
          <a:p>
            <a:r>
              <a:rPr lang="en-US" dirty="0"/>
              <a:t>Carefully controlled transitions between user mode and kernel mode</a:t>
            </a:r>
          </a:p>
          <a:p>
            <a:pPr lvl="1"/>
            <a:r>
              <a:rPr lang="en-US" dirty="0"/>
              <a:t>System calls, interrupts,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7741-2BDD-4FAA-B56A-DEB5D17A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51" y="4117547"/>
            <a:ext cx="6400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94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example: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752600" y="12192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448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User/Kernel (Privileged)</a:t>
            </a:r>
            <a:r>
              <a:rPr lang="en-US" baseline="0" dirty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638800"/>
            <a:ext cx="7620000" cy="533400"/>
          </a:xfrm>
        </p:spPr>
        <p:txBody>
          <a:bodyPr/>
          <a:lstStyle/>
          <a:p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314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905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912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Layers of Protection for Modern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2800" y="4419600"/>
            <a:ext cx="10566400" cy="1676400"/>
          </a:xfrm>
        </p:spPr>
        <p:txBody>
          <a:bodyPr/>
          <a:lstStyle/>
          <a:p>
            <a:r>
              <a:rPr lang="en-US" dirty="0"/>
              <a:t>Additional layers of protection through virtual machines or containers</a:t>
            </a:r>
          </a:p>
          <a:p>
            <a:pPr lvl="1"/>
            <a:r>
              <a:rPr lang="en-US" dirty="0"/>
              <a:t>Run a complete operating system in a virtual machine</a:t>
            </a:r>
          </a:p>
          <a:p>
            <a:pPr lvl="1"/>
            <a:r>
              <a:rPr lang="en-US" dirty="0"/>
              <a:t>Package all the libraries associated with an app into a container for execution</a:t>
            </a:r>
          </a:p>
          <a:p>
            <a:r>
              <a:rPr lang="en-US" dirty="0">
                <a:latin typeface="Gill Sans Light"/>
              </a:rPr>
              <a:t>More on these ideas later in the class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09BBA1-CC0C-4344-A9C7-9476D5560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143000"/>
            <a:ext cx="381361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082C4F-0D19-49CF-89BF-917562269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382257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571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654050" y="4470400"/>
            <a:ext cx="11118850" cy="1689099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4267200" y="4603105"/>
            <a:ext cx="712053" cy="710043"/>
            <a:chOff x="4121335" y="2654300"/>
            <a:chExt cx="71205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1335" y="2654300"/>
              <a:ext cx="712053" cy="610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/>
                </a:rPr>
                <a:t>PgTbl</a:t>
              </a:r>
              <a:endParaRPr lang="en-US" sz="1400" dirty="0">
                <a:latin typeface="Gill Sans Light"/>
              </a:endParaRPr>
            </a:p>
            <a:p>
              <a:pPr algn="ctr"/>
              <a:r>
                <a:rPr lang="en-US" sz="140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650" y="5232303"/>
            <a:ext cx="1273102" cy="24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6978098" y="4601091"/>
            <a:ext cx="977900" cy="973138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/>
              </a:rPr>
              <a:t>Storage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302804" y="4559299"/>
            <a:ext cx="1270482" cy="12704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8315784" y="451807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631271" y="491994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7467048" y="5574229"/>
            <a:ext cx="0" cy="3312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8891831" y="5584848"/>
            <a:ext cx="0" cy="32065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4308999" y="5234774"/>
            <a:ext cx="0" cy="67072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105518" y="5911715"/>
            <a:ext cx="109123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5196749" y="5765133"/>
            <a:ext cx="1044306" cy="2931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I/O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Ctrlr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241055" y="5905500"/>
            <a:ext cx="514594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419100" y="2710529"/>
            <a:ext cx="1417802" cy="14930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955800" y="3595554"/>
            <a:ext cx="9753601" cy="93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Light"/>
              </a:rPr>
              <a:t>Operating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OS Protection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2201858" y="4618038"/>
            <a:ext cx="1728792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Processor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5009666" y="4664869"/>
            <a:ext cx="1760608" cy="973138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3244850" y="5075238"/>
            <a:ext cx="533400" cy="3048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5683893" y="5188015"/>
            <a:ext cx="412153" cy="387428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5171349" y="5188015"/>
            <a:ext cx="447915" cy="396832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3600451" y="5265655"/>
            <a:ext cx="2324099" cy="1775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2187471" y="2710529"/>
            <a:ext cx="4568415" cy="936847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2245360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6160675" y="5188015"/>
            <a:ext cx="470617" cy="3802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OS</a:t>
            </a:r>
          </a:p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Gill Sans Light"/>
              </a:rPr>
              <a:t>Mem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3325648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5000552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5814118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6933883" y="2710529"/>
            <a:ext cx="4568415" cy="9368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6977384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8057672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9732576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10546142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3539163" y="1372394"/>
            <a:ext cx="2014336" cy="147172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3801201" y="2322568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8375029" y="1366340"/>
            <a:ext cx="2014336" cy="147172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8622679" y="2316514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5443637" y="3262446"/>
            <a:ext cx="3070450" cy="205144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6358944" y="3276270"/>
            <a:ext cx="2518629" cy="206451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7266087" y="3263196"/>
            <a:ext cx="2058605" cy="193134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837E5CD-DDBD-4E19-BCED-8F23EE8A3189}"/>
              </a:ext>
            </a:extLst>
          </p:cNvPr>
          <p:cNvSpPr/>
          <p:nvPr/>
        </p:nvSpPr>
        <p:spPr>
          <a:xfrm>
            <a:off x="7721761" y="627806"/>
            <a:ext cx="3398938" cy="3398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Gill Sans Light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EC9F446-3A35-4EA9-9C60-D67D844BB544}"/>
              </a:ext>
            </a:extLst>
          </p:cNvPr>
          <p:cNvSpPr/>
          <p:nvPr/>
        </p:nvSpPr>
        <p:spPr>
          <a:xfrm>
            <a:off x="6096000" y="703457"/>
            <a:ext cx="2459609" cy="1298869"/>
          </a:xfrm>
          <a:prstGeom prst="wedgeRoundRectCallout">
            <a:avLst>
              <a:gd name="adj1" fmla="val -19074"/>
              <a:gd name="adj2" fmla="val 18674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Segmentation fault (core dumped)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54050" y="4314038"/>
            <a:ext cx="12992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Gill Sans Light"/>
              </a:rPr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1687609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8991600" cy="736600"/>
          </a:xfrm>
        </p:spPr>
        <p:txBody>
          <a:bodyPr/>
          <a:lstStyle/>
          <a:p>
            <a:r>
              <a:rPr lang="en-US" dirty="0"/>
              <a:t>Tying it together: Simple B&amp;B: OS loads process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2434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2434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3874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8174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624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5834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3454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1074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1074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2683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2683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2683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9194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0303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68141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2070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5794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5794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6386740" y="9906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55794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7941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9506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5794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5794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8923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5794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5794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5794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8923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5794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6734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374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3414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5794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334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224940" y="990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22494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5243740" y="16764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5815240" y="28575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38674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8674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</p:spTree>
    <p:extLst>
      <p:ext uri="{BB962C8B-B14F-4D97-AF65-F5344CB8AC3E}">
        <p14:creationId xmlns:p14="http://schemas.microsoft.com/office/powerpoint/2010/main" val="289047450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dirty="0"/>
              <a:t>Simple B&amp;B: OS gets ready to execute process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982271" y="4216713"/>
            <a:ext cx="3123949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Privileged </a:t>
            </a:r>
            <a:r>
              <a:rPr lang="en-US" sz="2000" dirty="0" err="1">
                <a:solidFill>
                  <a:srgbClr val="FF0000"/>
                </a:solidFill>
              </a:rPr>
              <a:t>Inst</a:t>
            </a:r>
            <a:r>
              <a:rPr lang="en-US" sz="2000" dirty="0">
                <a:solidFill>
                  <a:srgbClr val="FF0000"/>
                </a:solidFill>
              </a:rPr>
              <a:t>: set special registers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RTU (Return To </a:t>
            </a:r>
            <a:r>
              <a:rPr lang="en-US" sz="2000" dirty="0" err="1">
                <a:solidFill>
                  <a:srgbClr val="FF0000"/>
                </a:solidFill>
              </a:rPr>
              <a:t>Usermode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1000 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911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5638549" y="12954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005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005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095749" y="3075802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87" name="Curved Left Arrow 86"/>
          <p:cNvSpPr/>
          <p:nvPr/>
        </p:nvSpPr>
        <p:spPr bwMode="auto">
          <a:xfrm>
            <a:off x="5318277" y="4022858"/>
            <a:ext cx="244072" cy="461274"/>
          </a:xfrm>
          <a:prstGeom prst="curvedLeftArrow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63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User Code Running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2434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2434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3874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8174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624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5834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3454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1074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1074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2683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2683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2683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9194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0303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68141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2070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5794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5794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7941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7941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9506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5794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5794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8923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5794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5794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5794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8923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5794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6734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374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3414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5794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334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7734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0114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38674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8674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158140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5814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57941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143000" y="3962400"/>
            <a:ext cx="3072664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does kernel switch between processes?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First question: How to return to system?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57941" y="4267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</p:spTree>
    <p:extLst>
      <p:ext uri="{BB962C8B-B14F-4D97-AF65-F5344CB8AC3E}">
        <p14:creationId xmlns:p14="http://schemas.microsoft.com/office/powerpoint/2010/main" val="3153476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User </a:t>
            </a:r>
            <a:r>
              <a:rPr lang="en-US" dirty="0">
                <a:sym typeface="Symbol" panose="05050102010706020507" pitchFamily="18" charset="2"/>
              </a:rPr>
              <a:t> Kernel </a:t>
            </a:r>
            <a:r>
              <a:rPr lang="en-US" dirty="0"/>
              <a:t>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9220200" cy="56388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Process requests a system service, e.g., exit</a:t>
            </a:r>
          </a:p>
          <a:p>
            <a:pPr lvl="1"/>
            <a:r>
              <a:rPr lang="en-US" dirty="0"/>
              <a:t>Like a function call, but “outside” the process</a:t>
            </a:r>
          </a:p>
          <a:p>
            <a:pPr lvl="1"/>
            <a:r>
              <a:rPr lang="en-US" dirty="0"/>
              <a:t>Does not have the address of the system function to call</a:t>
            </a:r>
          </a:p>
          <a:p>
            <a:pPr lvl="1"/>
            <a:r>
              <a:rPr lang="en-US" dirty="0"/>
              <a:t>Like a Remote Procedure Call (RPC) – for later</a:t>
            </a:r>
          </a:p>
          <a:p>
            <a:pPr lvl="1"/>
            <a:r>
              <a:rPr lang="en-US" dirty="0"/>
              <a:t>Marshall the </a:t>
            </a:r>
            <a:r>
              <a:rPr lang="en-US" dirty="0" err="1"/>
              <a:t>syscall</a:t>
            </a:r>
            <a:r>
              <a:rPr lang="en-US" dirty="0"/>
              <a:t> id and </a:t>
            </a:r>
            <a:r>
              <a:rPr lang="en-US" dirty="0" err="1"/>
              <a:t>args</a:t>
            </a:r>
            <a:r>
              <a:rPr lang="en-US" dirty="0"/>
              <a:t> in registers and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 triggers context switch</a:t>
            </a:r>
          </a:p>
          <a:p>
            <a:pPr lvl="1"/>
            <a:r>
              <a:rPr lang="en-US" dirty="0"/>
              <a:t>e. g., Timer, I/O device</a:t>
            </a:r>
          </a:p>
          <a:p>
            <a:pPr lvl="1"/>
            <a:r>
              <a:rPr lang="en-US" dirty="0"/>
              <a:t>Independent of user process</a:t>
            </a:r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Internal synchronous event in process triggers context switch</a:t>
            </a:r>
          </a:p>
          <a:p>
            <a:pPr lvl="1"/>
            <a:r>
              <a:rPr lang="en-US" dirty="0"/>
              <a:t>e.g., Protection violation (segmentation fault), Divide by zero, …</a:t>
            </a:r>
          </a:p>
          <a:p>
            <a:r>
              <a:rPr lang="en-US" dirty="0"/>
              <a:t>All 3 are an UNPROGRAMMED CONTROL TRANSFER</a:t>
            </a:r>
          </a:p>
          <a:p>
            <a:pPr lvl="1"/>
            <a:r>
              <a:rPr lang="en-US" dirty="0"/>
              <a:t>Where does it go?</a:t>
            </a:r>
          </a:p>
        </p:txBody>
      </p:sp>
    </p:spTree>
    <p:extLst>
      <p:ext uri="{BB962C8B-B14F-4D97-AF65-F5344CB8AC3E}">
        <p14:creationId xmlns:p14="http://schemas.microsoft.com/office/powerpoint/2010/main" val="895741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990600"/>
            <a:ext cx="8763000" cy="1828800"/>
          </a:xfrm>
        </p:spPr>
        <p:txBody>
          <a:bodyPr/>
          <a:lstStyle/>
          <a:p>
            <a:r>
              <a:rPr lang="en-US" dirty="0"/>
              <a:t>How do we get the system target address of the “</a:t>
            </a:r>
            <a:r>
              <a:rPr lang="en-US" dirty="0" err="1"/>
              <a:t>unprogrammed</a:t>
            </a:r>
            <a:r>
              <a:rPr lang="en-US" dirty="0"/>
              <a:t> control transfer?”</a:t>
            </a:r>
          </a:p>
        </p:txBody>
      </p:sp>
    </p:spTree>
    <p:extLst>
      <p:ext uri="{BB962C8B-B14F-4D97-AF65-F5344CB8AC3E}">
        <p14:creationId xmlns:p14="http://schemas.microsoft.com/office/powerpoint/2010/main" val="256809297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5486400"/>
            <a:ext cx="7620000" cy="838200"/>
          </a:xfrm>
        </p:spPr>
        <p:txBody>
          <a:bodyPr/>
          <a:lstStyle/>
          <a:p>
            <a:r>
              <a:rPr lang="en-US" dirty="0"/>
              <a:t>Where else do you see this dispatch pattern?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76401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interrupt number (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6477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848600" y="3657601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295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1792045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User =&gt; Kernel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171949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219201" y="5132028"/>
            <a:ext cx="3147834" cy="142117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So: How to return to system?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Timer Interrupt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I/O requests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Other things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71749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</p:spTree>
    <p:extLst>
      <p:ext uri="{BB962C8B-B14F-4D97-AF65-F5344CB8AC3E}">
        <p14:creationId xmlns:p14="http://schemas.microsoft.com/office/powerpoint/2010/main" val="661328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Interrupt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49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1"/>
            <a:ext cx="102944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4673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5408316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7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6019549" y="3075802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</p:spTree>
    <p:extLst>
      <p:ext uri="{BB962C8B-B14F-4D97-AF65-F5344CB8AC3E}">
        <p14:creationId xmlns:p14="http://schemas.microsoft.com/office/powerpoint/2010/main" val="377098140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85749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Switch User Process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1"/>
            <a:ext cx="1029449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149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5867149" y="1524002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6171949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6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6019549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361950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1949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61950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61949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4350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9448549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>
                <a:solidFill>
                  <a:srgbClr val="FF0000"/>
                </a:solidFill>
              </a:rPr>
              <a:t>How to save registers and set up system stack?</a:t>
            </a:r>
            <a:endParaRPr lang="en-US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6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85749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“resume”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49" y="3886201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549" y="2819400"/>
            <a:ext cx="1828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6171949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7" y="426720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000 0248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6019549" y="4419601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361950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1949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61950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61949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4350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>
                <a:solidFill>
                  <a:srgbClr val="FF0000"/>
                </a:solidFill>
              </a:rPr>
              <a:t>How to save registers and set up system stack?</a:t>
            </a:r>
            <a:endParaRPr lang="en-US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969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Gill Sans Light" charset="0"/>
                <a:ea typeface="ＭＳ Ｐゴシック" charset="-128"/>
                <a:cs typeface="Gill Sans Light" charset="0"/>
              </a:rPr>
              <a:t>Challenge: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14400"/>
            <a:ext cx="8153400" cy="5105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Applications consisting of…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… a variety of software modules that …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… run on a variety of devices (machines) that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implement different hardware architectures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run competing applications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fail in unexpected ways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can be under a variety of attacks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Not feasible to test software for all possible environments and combinations of components and devices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The question is not whether there are bugs but how serious are the bugs! 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02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Many Programs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7848600" cy="5257800"/>
          </a:xfrm>
        </p:spPr>
        <p:txBody>
          <a:bodyPr/>
          <a:lstStyle/>
          <a:p>
            <a:r>
              <a:rPr lang="en-US" dirty="0"/>
              <a:t>We have the basic mechanism to </a:t>
            </a:r>
          </a:p>
          <a:p>
            <a:pPr lvl="1"/>
            <a:r>
              <a:rPr lang="en-US" dirty="0"/>
              <a:t>switch between user processes and the kernel, </a:t>
            </a:r>
          </a:p>
          <a:p>
            <a:pPr lvl="1"/>
            <a:r>
              <a:rPr lang="en-US" dirty="0"/>
              <a:t>the kernel can switch among user processes,</a:t>
            </a:r>
          </a:p>
          <a:p>
            <a:pPr lvl="1"/>
            <a:r>
              <a:rPr lang="en-US" dirty="0"/>
              <a:t>Protect OS from user processes and processes from each other</a:t>
            </a:r>
          </a:p>
          <a:p>
            <a:r>
              <a:rPr lang="en-US" dirty="0"/>
              <a:t>Questions ???</a:t>
            </a:r>
          </a:p>
          <a:p>
            <a:r>
              <a:rPr lang="en-US" dirty="0"/>
              <a:t>How do we decide which user process to run?</a:t>
            </a:r>
          </a:p>
          <a:p>
            <a:r>
              <a:rPr lang="en-US" dirty="0"/>
              <a:t>How do we represent user processes in the OS?</a:t>
            </a:r>
          </a:p>
          <a:p>
            <a:r>
              <a:rPr lang="en-US" dirty="0"/>
              <a:t>How do we pack up the process and set it aside?</a:t>
            </a:r>
          </a:p>
          <a:p>
            <a:r>
              <a:rPr lang="en-US" dirty="0"/>
              <a:t>How do we get a stack and heap for the kernel?</a:t>
            </a:r>
          </a:p>
          <a:p>
            <a:r>
              <a:rPr lang="en-US" dirty="0"/>
              <a:t>Aren’t we wasting are lot of memory?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15195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represents each process as a process control block (PCB)</a:t>
            </a:r>
          </a:p>
          <a:p>
            <a:pPr lvl="1"/>
            <a:r>
              <a:rPr lang="en-US" dirty="0"/>
              <a:t>Status (running, ready, blocked, …)</a:t>
            </a:r>
          </a:p>
          <a:p>
            <a:pPr lvl="1"/>
            <a:r>
              <a:rPr lang="en-US" dirty="0"/>
              <a:t>Register state (when not ready)</a:t>
            </a:r>
          </a:p>
          <a:p>
            <a:pPr lvl="1"/>
            <a:r>
              <a:rPr lang="en-US" dirty="0"/>
              <a:t>Process ID (PID), User, Executable, Priority, …</a:t>
            </a:r>
          </a:p>
          <a:p>
            <a:pPr lvl="1"/>
            <a:r>
              <a:rPr lang="en-US" dirty="0"/>
              <a:t>Execution time, …</a:t>
            </a:r>
          </a:p>
          <a:p>
            <a:pPr lvl="1"/>
            <a:r>
              <a:rPr lang="en-US" dirty="0"/>
              <a:t>Memory space, translation, …</a:t>
            </a:r>
          </a:p>
          <a:p>
            <a:r>
              <a:rPr lang="en-US" dirty="0"/>
              <a:t>Kernel Scheduler maintains a data structure containing the PCBs</a:t>
            </a:r>
          </a:p>
          <a:p>
            <a:r>
              <a:rPr lang="en-US" dirty="0"/>
              <a:t>Scheduling algorithm selects the next one to run</a:t>
            </a:r>
          </a:p>
        </p:txBody>
      </p:sp>
    </p:spTree>
    <p:extLst>
      <p:ext uri="{BB962C8B-B14F-4D97-AF65-F5344CB8AC3E}">
        <p14:creationId xmlns:p14="http://schemas.microsoft.com/office/powerpoint/2010/main" val="2132395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1935561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if ( </a:t>
            </a:r>
            <a:r>
              <a:rPr lang="en-US" b="1" dirty="0" err="1">
                <a:latin typeface="Courier New"/>
                <a:cs typeface="Courier New"/>
              </a:rPr>
              <a:t>readyProcesses</a:t>
            </a:r>
            <a:r>
              <a:rPr lang="en-US" b="1" dirty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selectProcess</a:t>
            </a:r>
            <a:r>
              <a:rPr lang="en-US" b="1" dirty="0">
                <a:latin typeface="Courier New"/>
                <a:cs typeface="Courier New"/>
              </a:rPr>
              <a:t>(PCBs);</a:t>
            </a:r>
          </a:p>
          <a:p>
            <a:r>
              <a:rPr lang="en-US" b="1" dirty="0">
                <a:latin typeface="Courier New"/>
                <a:cs typeface="Courier New"/>
              </a:rPr>
              <a:t>	run( 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);</a:t>
            </a:r>
          </a:p>
          <a:p>
            <a:r>
              <a:rPr lang="en-US" b="1" dirty="0">
                <a:latin typeface="Courier New"/>
                <a:cs typeface="Courier New"/>
              </a:rPr>
              <a:t>} else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run_idle_process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1394705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4232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Conclusion: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5918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b="1" dirty="0"/>
              <a:t>Address space </a:t>
            </a:r>
            <a:r>
              <a:rPr lang="en-US" dirty="0"/>
              <a:t>(with or w/o </a:t>
            </a:r>
            <a:r>
              <a:rPr lang="en-US" b="1" dirty="0"/>
              <a:t>translation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r>
              <a:rPr lang="en-US" dirty="0"/>
              <a:t>May be distinct from memory space of the physical machine </a:t>
            </a:r>
            <a:br>
              <a:rPr lang="en-US" dirty="0"/>
            </a:br>
            <a:r>
              <a:rPr lang="en-US" dirty="0"/>
              <a:t>(in which case programs operate in a virtual address space)</a:t>
            </a:r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2980128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300" y="0"/>
            <a:ext cx="8539100" cy="736600"/>
          </a:xfrm>
        </p:spPr>
        <p:txBody>
          <a:bodyPr/>
          <a:lstStyle/>
          <a:p>
            <a:r>
              <a:rPr lang="en-US" dirty="0"/>
              <a:t>The World Is Parallel: Intel </a:t>
            </a:r>
            <a:r>
              <a:rPr lang="en-US" dirty="0" err="1"/>
              <a:t>SkyLake</a:t>
            </a:r>
            <a:r>
              <a:rPr lang="en-US" dirty="0"/>
              <a:t> (2017)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36600"/>
            <a:ext cx="5644100" cy="5721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Up to 28 Cores, 56 Threads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694 mm² die size (estimated)</a:t>
            </a:r>
          </a:p>
          <a:p>
            <a:pPr>
              <a:lnSpc>
                <a:spcPct val="85000"/>
              </a:lnSpc>
            </a:pPr>
            <a:r>
              <a:rPr lang="en-US" dirty="0"/>
              <a:t>Many different instructions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Security, Graphics</a:t>
            </a:r>
          </a:p>
          <a:p>
            <a:pPr>
              <a:lnSpc>
                <a:spcPct val="85000"/>
              </a:lnSpc>
            </a:pPr>
            <a:r>
              <a:rPr lang="en-US" dirty="0"/>
              <a:t>Caches on chip: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L2: 28 </a:t>
            </a:r>
            <a:r>
              <a:rPr lang="en-US" dirty="0" err="1"/>
              <a:t>MiB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Shared L3: 38.5 </a:t>
            </a:r>
            <a:r>
              <a:rPr lang="en-US" dirty="0" err="1"/>
              <a:t>MiB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(non-inclusive)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Directory-based cache coherence</a:t>
            </a:r>
          </a:p>
          <a:p>
            <a:pPr>
              <a:lnSpc>
                <a:spcPct val="85000"/>
              </a:lnSpc>
            </a:pPr>
            <a:r>
              <a:rPr lang="en-US" dirty="0"/>
              <a:t>Network: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On-chip Mesh Interconnect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Fast off-chip network </a:t>
            </a:r>
            <a:r>
              <a:rPr lang="en-US" dirty="0" err="1"/>
              <a:t>directlry</a:t>
            </a:r>
            <a:r>
              <a:rPr lang="en-US" dirty="0"/>
              <a:t> supports 8-chips connected</a:t>
            </a:r>
          </a:p>
          <a:p>
            <a:pPr>
              <a:lnSpc>
                <a:spcPct val="85000"/>
              </a:lnSpc>
            </a:pPr>
            <a:r>
              <a:rPr lang="en-US" dirty="0"/>
              <a:t>DRAM/chips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Up to 1.5 </a:t>
            </a:r>
            <a:r>
              <a:rPr lang="en-US" dirty="0" err="1"/>
              <a:t>TiB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/>
              <a:t>DDR4 memory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 lvl="1">
              <a:lnSpc>
                <a:spcPct val="85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1143000"/>
            <a:ext cx="4479517" cy="46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009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1748546" y="233251"/>
            <a:ext cx="8839200" cy="494488"/>
          </a:xfrm>
        </p:spPr>
        <p:txBody>
          <a:bodyPr vert="horz" wrap="square" lIns="63493" tIns="25397" rIns="63493" bIns="25397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HW Functionality comes with great complexity!</a:t>
            </a:r>
          </a:p>
        </p:txBody>
      </p:sp>
      <p:sp>
        <p:nvSpPr>
          <p:cNvPr id="47108" name="Text Box 34"/>
          <p:cNvSpPr txBox="1">
            <a:spLocks noChangeArrowheads="1"/>
          </p:cNvSpPr>
          <p:nvPr/>
        </p:nvSpPr>
        <p:spPr bwMode="auto">
          <a:xfrm>
            <a:off x="4028345" y="5975490"/>
            <a:ext cx="4810905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Intel </a:t>
            </a:r>
            <a:r>
              <a:rPr lang="en-US" altLang="en-US" b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Skylake</a:t>
            </a:r>
            <a:r>
              <a:rPr lang="en-US" altLang="en-US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-X I/O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6"/>
          <a:stretch/>
        </p:blipFill>
        <p:spPr>
          <a:xfrm>
            <a:off x="3397213" y="1336920"/>
            <a:ext cx="5624512" cy="3857349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 bwMode="auto">
          <a:xfrm>
            <a:off x="7906678" y="1905001"/>
            <a:ext cx="2661774" cy="803519"/>
          </a:xfrm>
          <a:prstGeom prst="wedgeRectCallout">
            <a:avLst>
              <a:gd name="adj1" fmla="val -108780"/>
              <a:gd name="adj2" fmla="val 2728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Direct Media Interface</a:t>
            </a:r>
            <a:br>
              <a:rPr lang="en-US" sz="1600" dirty="0">
                <a:solidFill>
                  <a:srgbClr val="FF0000"/>
                </a:solidFill>
                <a:latin typeface="Gill Sans Light"/>
              </a:rPr>
            </a:br>
            <a:r>
              <a:rPr lang="en-US" sz="1600" dirty="0">
                <a:solidFill>
                  <a:srgbClr val="FF0000"/>
                </a:solidFill>
                <a:latin typeface="Gill Sans Light"/>
              </a:rPr>
              <a:t>(3.93 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GBytes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/sec)</a:t>
            </a:r>
          </a:p>
        </p:txBody>
      </p:sp>
      <p:sp>
        <p:nvSpPr>
          <p:cNvPr id="36" name="Rectangular Callout 35"/>
          <p:cNvSpPr/>
          <p:nvPr/>
        </p:nvSpPr>
        <p:spPr bwMode="auto">
          <a:xfrm>
            <a:off x="1657106" y="1174570"/>
            <a:ext cx="2057400" cy="571500"/>
          </a:xfrm>
          <a:prstGeom prst="wedgeRectCallout">
            <a:avLst>
              <a:gd name="adj1" fmla="val 60432"/>
              <a:gd name="adj2" fmla="val 4342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Really High Speed I/O (e.g. graphics)</a:t>
            </a: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7829306" y="829380"/>
            <a:ext cx="2057400" cy="618420"/>
          </a:xfrm>
          <a:prstGeom prst="wedgeRectCallout">
            <a:avLst>
              <a:gd name="adj1" fmla="val -39055"/>
              <a:gd name="adj2" fmla="val 9513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Memory Channels</a:t>
            </a:r>
          </a:p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(High BW DRAM)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1580906" y="2394375"/>
            <a:ext cx="2057402" cy="56736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High-Speed I/O devices (PCI 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Exp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580905" y="3039407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Disks (8 x SATA)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1580904" y="3471989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Slower I/O (USB)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580904" y="3904571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Integrated Ethernet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8806424" y="3192891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PCI/e Drives</a:t>
            </a: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8806424" y="2748228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HD Audio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8808769" y="3649445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RAID 0/1/5/10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8819906" y="4091197"/>
            <a:ext cx="1734478" cy="557021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Smart Connect</a:t>
            </a:r>
            <a:br>
              <a:rPr lang="en-US" sz="1600" dirty="0">
                <a:solidFill>
                  <a:srgbClr val="FF0000"/>
                </a:solidFill>
                <a:latin typeface="Gill Sans Light"/>
              </a:rPr>
            </a:br>
            <a:r>
              <a:rPr lang="en-US" sz="1600" dirty="0">
                <a:solidFill>
                  <a:srgbClr val="FF0000"/>
                </a:solidFill>
                <a:latin typeface="Gill Sans Light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autoupdate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7162800" y="4926939"/>
            <a:ext cx="2895600" cy="918449"/>
          </a:xfrm>
          <a:prstGeom prst="wedgeRectCallout">
            <a:avLst>
              <a:gd name="adj1" fmla="val -58324"/>
              <a:gd name="adj2" fmla="val -10089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Intel Management Engine (ME) and BIOS Support</a:t>
            </a:r>
          </a:p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[remote management]</a:t>
            </a:r>
          </a:p>
        </p:txBody>
      </p:sp>
    </p:spTree>
    <p:extLst>
      <p:ext uri="{BB962C8B-B14F-4D97-AF65-F5344CB8AC3E}">
        <p14:creationId xmlns:p14="http://schemas.microsoft.com/office/powerpoint/2010/main" val="338457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695950" imgH="3762375" progId="Excel.Chart.8">
                  <p:embed followColorScheme="full"/>
                </p:oleObj>
              </mc:Choice>
              <mc:Fallback>
                <p:oleObj name="Chart" r:id="rId2" imgW="6695950" imgH="3762375" progId="Excel.Chart.8">
                  <p:embed followColorScheme="full"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97342"/>
              </p:ext>
            </p:extLst>
          </p:nvPr>
        </p:nvGraphicFramePr>
        <p:xfrm>
          <a:off x="1770063" y="746125"/>
          <a:ext cx="86518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6698086" imgH="3764296" progId="Excel.Chart.8">
                  <p:embed followColorScheme="full"/>
                </p:oleObj>
              </mc:Choice>
              <mc:Fallback>
                <p:oleObj name="Chart" r:id="rId4" imgW="6698086" imgH="3764296" progId="Excel.Chart.8">
                  <p:embed followColorScheme="full"/>
                  <p:pic>
                    <p:nvPicPr>
                      <p:cNvPr id="13" name="Content Placeholder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0063" y="746125"/>
                        <a:ext cx="8651875" cy="486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03185"/>
              </p:ext>
            </p:extLst>
          </p:nvPr>
        </p:nvGraphicFramePr>
        <p:xfrm>
          <a:off x="1770063" y="746125"/>
          <a:ext cx="865187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6" imgW="6698086" imgH="3764296" progId="Excel.Chart.8">
                  <p:embed followColorScheme="full"/>
                </p:oleObj>
              </mc:Choice>
              <mc:Fallback>
                <p:oleObj name="Chart" r:id="rId6" imgW="6698086" imgH="3764296" progId="Excel.Chart.8">
                  <p:embed followColorScheme="full"/>
                  <p:pic>
                    <p:nvPicPr>
                      <p:cNvPr id="14" name="Content Placeholder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0063" y="746125"/>
                        <a:ext cx="8651875" cy="486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02996" y="1185592"/>
            <a:ext cx="6660060" cy="1434904"/>
            <a:chOff x="2124222" y="1153551"/>
            <a:chExt cx="6660060" cy="1434904"/>
          </a:xfrm>
        </p:grpSpPr>
        <p:sp>
          <p:nvSpPr>
            <p:cNvPr id="6" name="Freeform 5"/>
            <p:cNvSpPr/>
            <p:nvPr/>
          </p:nvSpPr>
          <p:spPr bwMode="auto">
            <a:xfrm>
              <a:off x="2124222" y="1153551"/>
              <a:ext cx="912974" cy="1434904"/>
            </a:xfrm>
            <a:custGeom>
              <a:avLst/>
              <a:gdLst>
                <a:gd name="connsiteX0" fmla="*/ 0 w 912974"/>
                <a:gd name="connsiteY0" fmla="*/ 0 h 1434904"/>
                <a:gd name="connsiteX1" fmla="*/ 766689 w 912974"/>
                <a:gd name="connsiteY1" fmla="*/ 161778 h 1434904"/>
                <a:gd name="connsiteX2" fmla="*/ 900332 w 912974"/>
                <a:gd name="connsiteY2" fmla="*/ 914400 h 1434904"/>
                <a:gd name="connsiteX3" fmla="*/ 590843 w 912974"/>
                <a:gd name="connsiteY3" fmla="*/ 1434904 h 143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974" h="1434904">
                  <a:moveTo>
                    <a:pt x="0" y="0"/>
                  </a:moveTo>
                  <a:cubicBezTo>
                    <a:pt x="308317" y="4689"/>
                    <a:pt x="616634" y="9378"/>
                    <a:pt x="766689" y="161778"/>
                  </a:cubicBezTo>
                  <a:cubicBezTo>
                    <a:pt x="916744" y="314178"/>
                    <a:pt x="929640" y="702212"/>
                    <a:pt x="900332" y="914400"/>
                  </a:cubicBezTo>
                  <a:cubicBezTo>
                    <a:pt x="871024" y="1126588"/>
                    <a:pt x="730933" y="1280746"/>
                    <a:pt x="590843" y="1434904"/>
                  </a:cubicBezTo>
                </a:path>
              </a:pathLst>
            </a:cu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7196" y="1501671"/>
              <a:ext cx="574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New Versions usually (much) larger older versions!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/>
              <a:t>Recall: Increasing Software Complexity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1576" y="5561237"/>
            <a:ext cx="79688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"/>
              </a:rPr>
              <a:t>Millions of Lines of Code</a:t>
            </a:r>
          </a:p>
          <a:p>
            <a:pPr algn="ctr"/>
            <a:r>
              <a:rPr lang="en-US" b="0" dirty="0">
                <a:latin typeface="Gill Sans"/>
              </a:rPr>
              <a:t>(source https://informationisbeautiful.net/visualizations/million-lines-of-code/)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33026" y="3346788"/>
            <a:ext cx="3275256" cy="1149012"/>
            <a:chOff x="5509026" y="3346788"/>
            <a:chExt cx="3275256" cy="1149012"/>
          </a:xfrm>
        </p:grpSpPr>
        <p:sp>
          <p:nvSpPr>
            <p:cNvPr id="9" name="TextBox 8"/>
            <p:cNvSpPr txBox="1"/>
            <p:nvPr/>
          </p:nvSpPr>
          <p:spPr>
            <a:xfrm>
              <a:off x="5509026" y="3346788"/>
              <a:ext cx="327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Cars getting really complex!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6705600" y="3733800"/>
              <a:ext cx="228600" cy="7620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48327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  <p:bldOleChart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3518-3316-5A43-94C9-8A7DE207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150" y="100952"/>
            <a:ext cx="8412480" cy="584848"/>
          </a:xfrm>
        </p:spPr>
        <p:txBody>
          <a:bodyPr>
            <a:normAutofit/>
          </a:bodyPr>
          <a:lstStyle/>
          <a:p>
            <a:r>
              <a:rPr lang="en-US" sz="2800" dirty="0"/>
              <a:t>Complexity leaks into OS if not properly designed: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59C8-D4C8-904A-AE0B-646BF3EC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6477000" cy="5410200"/>
          </a:xfrm>
        </p:spPr>
        <p:txBody>
          <a:bodyPr/>
          <a:lstStyle/>
          <a:p>
            <a:r>
              <a:rPr lang="en-US" dirty="0"/>
              <a:t>Third-party device drivers are one of the most unreliable aspects of OS</a:t>
            </a:r>
          </a:p>
          <a:p>
            <a:pPr lvl="1"/>
            <a:r>
              <a:rPr lang="en-US" dirty="0"/>
              <a:t>Poorly written by non-stake-holders</a:t>
            </a:r>
          </a:p>
          <a:p>
            <a:pPr lvl="1"/>
            <a:r>
              <a:rPr lang="en-US" dirty="0"/>
              <a:t>Ironically, the attempt to provide clean abstractions can lead to crashes!</a:t>
            </a:r>
          </a:p>
          <a:p>
            <a:r>
              <a:rPr lang="en-US" dirty="0"/>
              <a:t>Holes in security model or bugs in OS lead to instability and privacy breaches</a:t>
            </a:r>
          </a:p>
          <a:p>
            <a:pPr lvl="1"/>
            <a:r>
              <a:rPr lang="en-US" dirty="0"/>
              <a:t>Great Example: Meltdown (2017)</a:t>
            </a:r>
          </a:p>
          <a:p>
            <a:pPr lvl="2"/>
            <a:r>
              <a:rPr lang="en-US" dirty="0"/>
              <a:t>Extract data from protected kernel space!</a:t>
            </a:r>
          </a:p>
          <a:p>
            <a:r>
              <a:rPr lang="en-US" dirty="0"/>
              <a:t>Version skew on Libraries can lead to problems with application execution</a:t>
            </a:r>
          </a:p>
          <a:p>
            <a:r>
              <a:rPr lang="en-US" dirty="0"/>
              <a:t>Data breaches, DDOS attacks, timing channels….  </a:t>
            </a:r>
          </a:p>
          <a:p>
            <a:pPr lvl="1"/>
            <a:r>
              <a:rPr lang="en-US" dirty="0"/>
              <a:t>Heartbleed (SSL)</a:t>
            </a:r>
          </a:p>
        </p:txBody>
      </p:sp>
      <p:pic>
        <p:nvPicPr>
          <p:cNvPr id="2050" name="Picture 2" descr="https://i2.kym-cdn.com/photos/images/newsfeed/000/176/261/Windows_9X_BSOD.png">
            <a:extLst>
              <a:ext uri="{FF2B5EF4-FFF2-40B4-BE49-F238E27FC236}">
                <a16:creationId xmlns:a16="http://schemas.microsoft.com/office/drawing/2014/main" id="{721DF9BA-65E9-2B43-BE4E-BD2B155B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04" y="814267"/>
            <a:ext cx="45720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Chip Flaws 'Meltdown' and 'Spectre' Loom Large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80" y="3824168"/>
            <a:ext cx="4589420" cy="25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4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62398</TotalTime>
  <Pages>60</Pages>
  <Words>3929</Words>
  <Application>Microsoft Office PowerPoint</Application>
  <PresentationFormat>Widescreen</PresentationFormat>
  <Paragraphs>1006</Paragraphs>
  <Slides>53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Gill Sans</vt:lpstr>
      <vt:lpstr>Gill Sans Light</vt:lpstr>
      <vt:lpstr>ＭＳ Ｐゴシック</vt:lpstr>
      <vt:lpstr>Arial</vt:lpstr>
      <vt:lpstr>Calibri</vt:lpstr>
      <vt:lpstr>Comic Sans MS</vt:lpstr>
      <vt:lpstr>Consolas</vt:lpstr>
      <vt:lpstr>Courier New</vt:lpstr>
      <vt:lpstr>Symbol</vt:lpstr>
      <vt:lpstr>Wingdings</vt:lpstr>
      <vt:lpstr>Office</vt:lpstr>
      <vt:lpstr>Chart</vt:lpstr>
      <vt:lpstr>Microsoft Excel Chart</vt:lpstr>
      <vt:lpstr>CSC 112: Computer Operating Systems Lecture 2  Four Fundamental OS Concepts</vt:lpstr>
      <vt:lpstr>Recall: What is an Operating System?</vt:lpstr>
      <vt:lpstr>Recall: OS Protection</vt:lpstr>
      <vt:lpstr>Recall: OS Protection</vt:lpstr>
      <vt:lpstr>Challenge: Complexity</vt:lpstr>
      <vt:lpstr>The World Is Parallel: Intel SkyLake (2017)</vt:lpstr>
      <vt:lpstr>HW Functionality comes with great complexity!</vt:lpstr>
      <vt:lpstr>Recall: Increasing Software Complexity</vt:lpstr>
      <vt:lpstr>Complexity leaks into OS if not properly designed:</vt:lpstr>
      <vt:lpstr>OS Abstracts Underlying Hardware to help Tame Complexity</vt:lpstr>
      <vt:lpstr>Today: Four Fundamental OS Concepts</vt:lpstr>
      <vt:lpstr>OS Bottom Line: Run Programs</vt:lpstr>
      <vt:lpstr>Recall (61C): Instruction Fetch/Decode/Execute</vt:lpstr>
      <vt:lpstr>First OS Concept: Thread of Control</vt:lpstr>
      <vt:lpstr>Recall (61C): What happens during program execution?</vt:lpstr>
      <vt:lpstr>Registers: RISC-V  x86</vt:lpstr>
      <vt:lpstr>Illusion of Multiple Processors</vt:lpstr>
      <vt:lpstr>Illusion of Multiple Processors (Continued)</vt:lpstr>
      <vt:lpstr>Multiprogramming - Multiple Threads of Control</vt:lpstr>
      <vt:lpstr>Second OS Concept: Address Space</vt:lpstr>
      <vt:lpstr>Address Space: In a Picture</vt:lpstr>
      <vt:lpstr>Previous discussion of threads: Very Simple Multiprogramming</vt:lpstr>
      <vt:lpstr>Simple Multiplexing has no Protection!</vt:lpstr>
      <vt:lpstr>What can the hardware do to help the OS protect itself from programs???</vt:lpstr>
      <vt:lpstr>Simple Protection: Base and Bound (B&amp;B)</vt:lpstr>
      <vt:lpstr>Simple Protection: Base and Bound (B&amp;B)</vt:lpstr>
      <vt:lpstr>61C Review: Relocation</vt:lpstr>
      <vt:lpstr>Simple address translation with Base and Bound</vt:lpstr>
      <vt:lpstr>x86 – segments and stacks</vt:lpstr>
      <vt:lpstr>Another idea: Address Space Translation</vt:lpstr>
      <vt:lpstr>Paged Virtual Address Space</vt:lpstr>
      <vt:lpstr>Paged Virtual Address</vt:lpstr>
      <vt:lpstr>Third OS Concept: Process</vt:lpstr>
      <vt:lpstr>Single and Multithreaded Processes</vt:lpstr>
      <vt:lpstr>Protection and Isolation</vt:lpstr>
      <vt:lpstr>Fourth OS Concept:  Dual Mode Operation</vt:lpstr>
      <vt:lpstr>For example: UNIX System Structure</vt:lpstr>
      <vt:lpstr>User/Kernel (Privileged) Mode</vt:lpstr>
      <vt:lpstr>Additional Layers of Protection for Modern Systems</vt:lpstr>
      <vt:lpstr>Tying it together: Simple B&amp;B: OS loads process</vt:lpstr>
      <vt:lpstr>Simple B&amp;B: OS gets ready to execute process </vt:lpstr>
      <vt:lpstr>Simple B&amp;B: User Code Running</vt:lpstr>
      <vt:lpstr>3 types of User  Kernel Mode Transfer</vt:lpstr>
      <vt:lpstr>How do we get the system target address of the “unprogrammed control transfer?”</vt:lpstr>
      <vt:lpstr>Interrupt Vector</vt:lpstr>
      <vt:lpstr>Simple B&amp;B: User =&gt; Kernel</vt:lpstr>
      <vt:lpstr>Simple B&amp;B: Interrupt</vt:lpstr>
      <vt:lpstr>Simple B&amp;B: Switch User Process</vt:lpstr>
      <vt:lpstr>Simple B&amp;B: “resume”</vt:lpstr>
      <vt:lpstr>Running Many Programs ???</vt:lpstr>
      <vt:lpstr>Process Control Block</vt:lpstr>
      <vt:lpstr>Scheduler</vt:lpstr>
      <vt:lpstr>Conclusion: Four Fundamental OS Concepts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607</cp:revision>
  <cp:lastPrinted>2020-09-02T23:11:23Z</cp:lastPrinted>
  <dcterms:created xsi:type="dcterms:W3CDTF">1995-08-12T11:37:26Z</dcterms:created>
  <dcterms:modified xsi:type="dcterms:W3CDTF">2025-01-23T19:03:42Z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  <property fmtid="{D5CDD505-2E9C-101B-9397-08002B2CF9AE}" pid="4" name="ClassificationContentMarkingHeaderLocations">
    <vt:lpwstr>Office:3</vt:lpwstr>
  </property>
  <property fmtid="{D5CDD505-2E9C-101B-9397-08002B2CF9AE}" pid="5" name="ClassificationContentMarkingHeaderText">
    <vt:lpwstr>Begränsad delning</vt:lpwstr>
  </property>
</Properties>
</file>