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634" r:id="rId3"/>
    <p:sldId id="635" r:id="rId4"/>
    <p:sldId id="636" r:id="rId5"/>
    <p:sldId id="606" r:id="rId6"/>
    <p:sldId id="637" r:id="rId7"/>
    <p:sldId id="638" r:id="rId8"/>
    <p:sldId id="639" r:id="rId9"/>
    <p:sldId id="640" r:id="rId10"/>
    <p:sldId id="641" r:id="rId11"/>
    <p:sldId id="607" r:id="rId12"/>
    <p:sldId id="643" r:id="rId13"/>
    <p:sldId id="644" r:id="rId14"/>
    <p:sldId id="631" r:id="rId15"/>
    <p:sldId id="610" r:id="rId16"/>
    <p:sldId id="642" r:id="rId17"/>
    <p:sldId id="618" r:id="rId18"/>
    <p:sldId id="619" r:id="rId19"/>
    <p:sldId id="620" r:id="rId20"/>
    <p:sldId id="625" r:id="rId21"/>
    <p:sldId id="550" r:id="rId22"/>
    <p:sldId id="450" r:id="rId23"/>
    <p:sldId id="647" r:id="rId24"/>
    <p:sldId id="649" r:id="rId25"/>
    <p:sldId id="650" r:id="rId26"/>
    <p:sldId id="453" r:id="rId27"/>
    <p:sldId id="451" r:id="rId28"/>
    <p:sldId id="532" r:id="rId29"/>
    <p:sldId id="554" r:id="rId30"/>
    <p:sldId id="651" r:id="rId31"/>
    <p:sldId id="646" r:id="rId32"/>
    <p:sldId id="531" r:id="rId33"/>
    <p:sldId id="623" r:id="rId34"/>
    <p:sldId id="645" r:id="rId35"/>
    <p:sldId id="675" r:id="rId36"/>
    <p:sldId id="652" r:id="rId37"/>
    <p:sldId id="653" r:id="rId38"/>
    <p:sldId id="654" r:id="rId39"/>
    <p:sldId id="655" r:id="rId40"/>
    <p:sldId id="656" r:id="rId41"/>
    <p:sldId id="657" r:id="rId42"/>
    <p:sldId id="658" r:id="rId43"/>
    <p:sldId id="659" r:id="rId44"/>
    <p:sldId id="660" r:id="rId45"/>
    <p:sldId id="661" r:id="rId46"/>
    <p:sldId id="662" r:id="rId47"/>
    <p:sldId id="663" r:id="rId48"/>
    <p:sldId id="664" r:id="rId49"/>
    <p:sldId id="665" r:id="rId50"/>
    <p:sldId id="666" r:id="rId51"/>
    <p:sldId id="667" r:id="rId52"/>
    <p:sldId id="668" r:id="rId53"/>
    <p:sldId id="669" r:id="rId54"/>
    <p:sldId id="670" r:id="rId55"/>
    <p:sldId id="671" r:id="rId56"/>
    <p:sldId id="672" r:id="rId57"/>
    <p:sldId id="673" r:id="rId58"/>
    <p:sldId id="560" r:id="rId59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5" autoAdjust="0"/>
    <p:restoredTop sz="95337" autoAdjust="0"/>
  </p:normalViewPr>
  <p:slideViewPr>
    <p:cSldViewPr>
      <p:cViewPr varScale="1">
        <p:scale>
          <a:sx n="82" d="100"/>
          <a:sy n="82" d="100"/>
        </p:scale>
        <p:origin x="893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83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36666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158575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3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73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97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9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6" y="6551613"/>
            <a:ext cx="88804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 3.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066800"/>
            <a:ext cx="7848600" cy="2286000"/>
          </a:xfrm>
          <a:noFill/>
        </p:spPr>
        <p:txBody>
          <a:bodyPr/>
          <a:lstStyle/>
          <a:p>
            <a:r>
              <a:rPr lang="en-US" sz="3000" dirty="0"/>
              <a:t>CSC 112: Computer Operating Systems</a:t>
            </a:r>
            <a:br>
              <a:rPr lang="en-US" altLang="en-US" sz="3000" dirty="0"/>
            </a:br>
            <a:r>
              <a:rPr lang="en-US" altLang="en-US" sz="3000" dirty="0"/>
              <a:t>Lecture 3</a:t>
            </a:r>
            <a:br>
              <a:rPr lang="en-US" altLang="en-US" sz="3000" dirty="0"/>
            </a:br>
            <a:br>
              <a:rPr lang="en-US" altLang="en-US" sz="3000" dirty="0"/>
            </a:br>
            <a:r>
              <a:rPr lang="en-US" altLang="en-US" sz="3000" dirty="0"/>
              <a:t>Processes (</a:t>
            </a:r>
            <a:r>
              <a:rPr lang="en-US" altLang="en-US" sz="3000" dirty="0" err="1"/>
              <a:t>con’t</a:t>
            </a:r>
            <a:r>
              <a:rPr lang="en-US" altLang="en-US" sz="3000" dirty="0"/>
              <a:t>), </a:t>
            </a:r>
            <a:br>
              <a:rPr lang="en-US" altLang="en-US" sz="3000" dirty="0"/>
            </a:br>
            <a:r>
              <a:rPr lang="en-US" altLang="en-US" sz="3000" dirty="0"/>
              <a:t>System Calls, Fork, </a:t>
            </a:r>
            <a:br>
              <a:rPr lang="en-US" altLang="en-US" sz="3000" dirty="0"/>
            </a:br>
            <a:endParaRPr lang="en-US" altLang="en-US" sz="3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2651AF-383C-7FD0-3E76-30851E3A74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CB9DD-EAE7-BF14-908F-C04606739269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828800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“resume”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81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81200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38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3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91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67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467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38369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8369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8369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83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8369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83696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7756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114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114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1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1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192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114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0" y="3886201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4609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114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133600" y="2819400"/>
            <a:ext cx="1828800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114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46090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114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2420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191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14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6020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934200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858000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01980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80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5715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114801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676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03218" y="4267200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000 0248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5562600" y="4419601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1905001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5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05001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05000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57401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305800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2280394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Many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7848600" cy="5257800"/>
          </a:xfrm>
        </p:spPr>
        <p:txBody>
          <a:bodyPr/>
          <a:lstStyle/>
          <a:p>
            <a:r>
              <a:rPr lang="en-US" dirty="0"/>
              <a:t>We have the basic mechanism to </a:t>
            </a:r>
          </a:p>
          <a:p>
            <a:pPr lvl="1"/>
            <a:r>
              <a:rPr lang="en-US" dirty="0"/>
              <a:t>switch between user processes and the kernel, </a:t>
            </a:r>
          </a:p>
          <a:p>
            <a:pPr lvl="1"/>
            <a:r>
              <a:rPr lang="en-US" dirty="0"/>
              <a:t>the kernel can switch among user processes,</a:t>
            </a:r>
          </a:p>
          <a:p>
            <a:pPr lvl="1"/>
            <a:r>
              <a:rPr lang="en-US" dirty="0"/>
              <a:t>Protect OS from user processes and processes from each other</a:t>
            </a:r>
          </a:p>
          <a:p>
            <a:r>
              <a:rPr lang="en-US" dirty="0"/>
              <a:t>Questions ???</a:t>
            </a:r>
          </a:p>
          <a:p>
            <a:pPr lvl="1"/>
            <a:r>
              <a:rPr lang="en-US" dirty="0"/>
              <a:t>How do we represent user processes in the OS?</a:t>
            </a:r>
          </a:p>
          <a:p>
            <a:pPr lvl="1"/>
            <a:r>
              <a:rPr lang="en-US" dirty="0"/>
              <a:t>How do we decide which user process to run?</a:t>
            </a:r>
          </a:p>
          <a:p>
            <a:pPr lvl="1"/>
            <a:r>
              <a:rPr lang="en-US" dirty="0"/>
              <a:t>How do we pack up the process and set it aside?</a:t>
            </a:r>
          </a:p>
          <a:p>
            <a:pPr lvl="1"/>
            <a:r>
              <a:rPr lang="en-US" dirty="0"/>
              <a:t>How do we get a stack and heap for the kernel?</a:t>
            </a:r>
          </a:p>
          <a:p>
            <a:pPr lvl="1"/>
            <a:r>
              <a:rPr lang="en-US" dirty="0"/>
              <a:t>Aren’t we wasting are lot of memory?	</a:t>
            </a:r>
          </a:p>
        </p:txBody>
      </p:sp>
    </p:spTree>
    <p:extLst>
      <p:ext uri="{BB962C8B-B14F-4D97-AF65-F5344CB8AC3E}">
        <p14:creationId xmlns:p14="http://schemas.microsoft.com/office/powerpoint/2010/main" val="795378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9296400" cy="609600"/>
          </a:xfrm>
        </p:spPr>
        <p:txBody>
          <a:bodyPr/>
          <a:lstStyle/>
          <a:p>
            <a:r>
              <a:rPr lang="en-US" sz="2800" dirty="0"/>
              <a:t>Multiplexing Processes: The 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88" y="762000"/>
            <a:ext cx="7086600" cy="5638800"/>
          </a:xfrm>
        </p:spPr>
        <p:txBody>
          <a:bodyPr>
            <a:normAutofit/>
          </a:bodyPr>
          <a:lstStyle/>
          <a:p>
            <a:r>
              <a:rPr lang="en-US" dirty="0"/>
              <a:t>Kernel represents each process as a process control block (PCB)</a:t>
            </a:r>
          </a:p>
          <a:p>
            <a:pPr lvl="1"/>
            <a:r>
              <a:rPr lang="en-US" dirty="0"/>
              <a:t>Status (running, ready, blocked, …)</a:t>
            </a:r>
          </a:p>
          <a:p>
            <a:pPr lvl="1"/>
            <a:r>
              <a:rPr lang="en-US" dirty="0"/>
              <a:t>Register state (when not ready)</a:t>
            </a:r>
          </a:p>
          <a:p>
            <a:pPr lvl="1"/>
            <a:r>
              <a:rPr lang="en-US" dirty="0"/>
              <a:t>Process ID (PID), User, Executable, Priority, …</a:t>
            </a:r>
          </a:p>
          <a:p>
            <a:pPr lvl="1"/>
            <a:r>
              <a:rPr lang="en-US" dirty="0"/>
              <a:t>Execution time, …</a:t>
            </a:r>
          </a:p>
          <a:p>
            <a:pPr lvl="1"/>
            <a:r>
              <a:rPr lang="en-US" dirty="0"/>
              <a:t>Memory space, translation, …</a:t>
            </a:r>
          </a:p>
          <a:p>
            <a:r>
              <a:rPr lang="en-US" dirty="0"/>
              <a:t>Kernel </a:t>
            </a:r>
            <a:r>
              <a:rPr lang="en-US" i="1" dirty="0"/>
              <a:t>Scheduler</a:t>
            </a:r>
            <a:r>
              <a:rPr lang="en-US" dirty="0"/>
              <a:t> maintains a data structure containing the PCBs	</a:t>
            </a:r>
          </a:p>
          <a:p>
            <a:pPr lvl="1"/>
            <a:r>
              <a:rPr lang="en-US" dirty="0"/>
              <a:t>Give out CPU to different processes</a:t>
            </a:r>
          </a:p>
          <a:p>
            <a:pPr lvl="1"/>
            <a:r>
              <a:rPr lang="en-US" dirty="0"/>
              <a:t>This is a Policy Decision</a:t>
            </a:r>
          </a:p>
          <a:p>
            <a:r>
              <a:rPr lang="en-US" dirty="0"/>
              <a:t>Give out non-CPU resources</a:t>
            </a:r>
          </a:p>
          <a:p>
            <a:pPr lvl="1"/>
            <a:r>
              <a:rPr lang="en-US" dirty="0"/>
              <a:t>Memory/IO</a:t>
            </a:r>
          </a:p>
          <a:p>
            <a:pPr lvl="1"/>
            <a:r>
              <a:rPr lang="en-US" dirty="0"/>
              <a:t>Another policy decision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408988" y="914401"/>
            <a:ext cx="2335212" cy="5010149"/>
            <a:chOff x="4128" y="768"/>
            <a:chExt cx="1471" cy="31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173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978691" y="975519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152400"/>
            <a:ext cx="8039100" cy="594518"/>
          </a:xfrm>
        </p:spPr>
        <p:txBody>
          <a:bodyPr/>
          <a:lstStyle/>
          <a:p>
            <a:r>
              <a:rPr lang="en-US" altLang="en-US" dirty="0"/>
              <a:t>CPU Switch From Process A to Process B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1356518"/>
            <a:ext cx="2895600" cy="4968083"/>
            <a:chOff x="4724400" y="1356518"/>
            <a:chExt cx="2895600" cy="49680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4724400" y="1356518"/>
              <a:ext cx="2895600" cy="4968083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476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2E93E-E99E-C844-B2E9-1AB5ED53E290}"/>
                </a:ext>
              </a:extLst>
            </p:cNvPr>
            <p:cNvSpPr txBox="1"/>
            <p:nvPr/>
          </p:nvSpPr>
          <p:spPr>
            <a:xfrm>
              <a:off x="5036382" y="590465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Kernel/System Mode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58108" y="1356518"/>
            <a:ext cx="1732831" cy="4968083"/>
            <a:chOff x="2958108" y="1356518"/>
            <a:chExt cx="1732831" cy="49680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2958108" y="1356518"/>
              <a:ext cx="1732831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1A04-EF20-0842-81D2-D191C14ED1F2}"/>
                </a:ext>
              </a:extLst>
            </p:cNvPr>
            <p:cNvSpPr txBox="1"/>
            <p:nvPr/>
          </p:nvSpPr>
          <p:spPr>
            <a:xfrm>
              <a:off x="3200400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User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40583" y="1355206"/>
            <a:ext cx="1398140" cy="4968083"/>
            <a:chOff x="7640583" y="1355206"/>
            <a:chExt cx="1398140" cy="49680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7644318" y="1355206"/>
              <a:ext cx="1322874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6E64C-D1BE-6A47-91DE-4868439A7EED}"/>
                </a:ext>
              </a:extLst>
            </p:cNvPr>
            <p:cNvSpPr txBox="1"/>
            <p:nvPr/>
          </p:nvSpPr>
          <p:spPr>
            <a:xfrm>
              <a:off x="7640583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User Mode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83B9F66-603E-9547-943A-D6C565C3E0EE}"/>
              </a:ext>
            </a:extLst>
          </p:cNvPr>
          <p:cNvSpPr/>
          <p:nvPr/>
        </p:nvSpPr>
        <p:spPr bwMode="auto">
          <a:xfrm>
            <a:off x="4572000" y="1737518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082635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5A71A-412A-1143-BD99-A88434F4CB08}"/>
              </a:ext>
            </a:extLst>
          </p:cNvPr>
          <p:cNvSpPr/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962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01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28800" y="3863096"/>
            <a:ext cx="8610600" cy="2537704"/>
          </a:xfrm>
        </p:spPr>
        <p:txBody>
          <a:bodyPr>
            <a:normAutofit/>
          </a:bodyPr>
          <a:lstStyle/>
          <a:p>
            <a:r>
              <a:rPr lang="en-US" dirty="0"/>
              <a:t>Scheduling: Mechanism for deciding which processes/threads receive the CPU</a:t>
            </a:r>
          </a:p>
          <a:p>
            <a:r>
              <a:rPr lang="en-US" dirty="0"/>
              <a:t>Lots of different scheduling policies provide …</a:t>
            </a:r>
          </a:p>
          <a:p>
            <a:pPr lvl="1"/>
            <a:r>
              <a:rPr lang="en-US" dirty="0"/>
              <a:t>Fairness or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guarantees or</a:t>
            </a:r>
          </a:p>
          <a:p>
            <a:pPr lvl="1"/>
            <a:r>
              <a:rPr lang="en-US" dirty="0"/>
              <a:t>Latency optimization or ..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455257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if ( </a:t>
            </a:r>
            <a:r>
              <a:rPr lang="en-US" b="1" dirty="0" err="1">
                <a:latin typeface="Courier New"/>
                <a:cs typeface="Courier New"/>
              </a:rPr>
              <a:t>readyProcesses</a:t>
            </a:r>
            <a:r>
              <a:rPr lang="en-US" b="1" dirty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selectProcess</a:t>
            </a:r>
            <a:r>
              <a:rPr lang="en-US" b="1" dirty="0">
                <a:latin typeface="Courier New"/>
                <a:cs typeface="Courier New"/>
              </a:rPr>
              <a:t>(PCBs);</a:t>
            </a:r>
          </a:p>
          <a:p>
            <a:r>
              <a:rPr lang="en-US" b="1" dirty="0">
                <a:latin typeface="Courier New"/>
                <a:cs typeface="Courier New"/>
              </a:rPr>
              <a:t>	run( 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);</a:t>
            </a:r>
          </a:p>
          <a:p>
            <a:r>
              <a:rPr lang="en-US" b="1" dirty="0">
                <a:latin typeface="Courier New"/>
                <a:cs typeface="Courier New"/>
              </a:rPr>
              <a:t>} else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run_idle_process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192952" y="914401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1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en-US"/>
              <a:t>Simultaneous MultiThreading/Hyperthreading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8991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latin typeface="+mj-lt"/>
              </a:rPr>
              <a:t>Hardware scheduling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+mj-lt"/>
              </a:rPr>
              <a:t>Superscalar processors can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execute multiple instructions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that are independent.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>
                <a:latin typeface="+mj-lt"/>
              </a:rPr>
              <a:t>Hyperthreading</a:t>
            </a:r>
            <a:r>
              <a:rPr lang="en-US" altLang="en-US" dirty="0">
                <a:latin typeface="+mj-lt"/>
              </a:rPr>
              <a:t> duplicates 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register state to make a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second “thread,” allowing 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more instructions to run.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+mj-lt"/>
              </a:rPr>
              <a:t>Can schedule each thread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+mj-lt"/>
              </a:rPr>
              <a:t>But, sub-linear speedup!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+mj-lt"/>
              </a:rPr>
              <a:t>Original technique called “Simultaneous Multithreading”</a:t>
            </a:r>
            <a:endParaRPr lang="en-US" altLang="ja-JP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+mj-lt"/>
                <a:hlinkClick r:id="rId3"/>
              </a:rPr>
              <a:t>http://www.cs.washington.edu/research/smt/index.html</a:t>
            </a:r>
            <a:r>
              <a:rPr lang="en-US" altLang="en-US" dirty="0">
                <a:latin typeface="+mj-l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+mj-lt"/>
              </a:rPr>
              <a:t>SPARC, Pentium 4/Xeon (“</a:t>
            </a:r>
            <a:r>
              <a:rPr lang="en-US" altLang="ja-JP" dirty="0" err="1">
                <a:latin typeface="+mj-lt"/>
              </a:rPr>
              <a:t>Hyperthreading</a:t>
            </a:r>
            <a:r>
              <a:rPr lang="en-US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62600" y="685801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+mj-lt"/>
                </a:rPr>
                <a:t>Colored blocks show </a:t>
              </a:r>
            </a:p>
            <a:p>
              <a:pPr algn="ctr"/>
              <a:r>
                <a:rPr lang="en-US" altLang="en-US" sz="2000" b="0" dirty="0">
                  <a:latin typeface="+mj-lt"/>
                </a:rPr>
                <a:t>instructions executed</a:t>
              </a:r>
            </a:p>
            <a:p>
              <a:endParaRPr lang="en-US" altLang="en-US" sz="2000" b="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036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00" y="0"/>
            <a:ext cx="10064300" cy="736600"/>
          </a:xfrm>
        </p:spPr>
        <p:txBody>
          <a:bodyPr/>
          <a:lstStyle/>
          <a:p>
            <a:r>
              <a:rPr lang="en-US" dirty="0"/>
              <a:t>Also recall: The World Is Parallel: Intel </a:t>
            </a:r>
            <a:r>
              <a:rPr lang="en-US" dirty="0" err="1"/>
              <a:t>SkyLake</a:t>
            </a:r>
            <a:r>
              <a:rPr lang="en-US" dirty="0"/>
              <a:t> (2017)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36600"/>
            <a:ext cx="5644100" cy="57218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Up to 28 Cores, 56 Threads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694 mm² die size (estimated)</a:t>
            </a:r>
          </a:p>
          <a:p>
            <a:pPr>
              <a:lnSpc>
                <a:spcPct val="85000"/>
              </a:lnSpc>
            </a:pPr>
            <a:r>
              <a:rPr lang="en-US" dirty="0"/>
              <a:t>Many different instructions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Security, Graphics</a:t>
            </a:r>
          </a:p>
          <a:p>
            <a:pPr>
              <a:lnSpc>
                <a:spcPct val="85000"/>
              </a:lnSpc>
            </a:pPr>
            <a:r>
              <a:rPr lang="en-US" dirty="0"/>
              <a:t>Caches on chip: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L2: 28 </a:t>
            </a:r>
            <a:r>
              <a:rPr lang="en-US" dirty="0" err="1"/>
              <a:t>MiB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Shared L3: 38.5 </a:t>
            </a:r>
            <a:r>
              <a:rPr lang="en-US" dirty="0" err="1"/>
              <a:t>MiB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(non-inclusive)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Directory-based cache coherence</a:t>
            </a:r>
          </a:p>
          <a:p>
            <a:pPr>
              <a:lnSpc>
                <a:spcPct val="85000"/>
              </a:lnSpc>
            </a:pPr>
            <a:r>
              <a:rPr lang="en-US" dirty="0"/>
              <a:t>Network: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On-chip Mesh Interconnect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Fast off-chip network </a:t>
            </a:r>
            <a:r>
              <a:rPr lang="en-US" dirty="0" err="1"/>
              <a:t>directlry</a:t>
            </a:r>
            <a:r>
              <a:rPr lang="en-US" dirty="0"/>
              <a:t> supports 8-chips connected</a:t>
            </a:r>
          </a:p>
          <a:p>
            <a:pPr>
              <a:lnSpc>
                <a:spcPct val="85000"/>
              </a:lnSpc>
            </a:pPr>
            <a:r>
              <a:rPr lang="en-US" dirty="0"/>
              <a:t>DRAM/chips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Up to 1.5 </a:t>
            </a:r>
            <a:r>
              <a:rPr lang="en-US" dirty="0" err="1"/>
              <a:t>TiB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DDR4 memory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 lvl="1">
              <a:lnSpc>
                <a:spcPct val="85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1143000"/>
            <a:ext cx="4479517" cy="46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6068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r>
              <a:rPr lang="en-US" sz="2800" dirty="0"/>
              <a:t>Is Base and Bound a </a:t>
            </a:r>
            <a:br>
              <a:rPr lang="en-US" sz="2800" dirty="0"/>
            </a:br>
            <a:r>
              <a:rPr lang="en-US" sz="2800" dirty="0"/>
              <a:t>Good-Enough Protection Mechanism?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14500" y="838200"/>
            <a:ext cx="8763000" cy="5105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NO: Too simplistic for real systems</a:t>
            </a:r>
          </a:p>
          <a:p>
            <a:r>
              <a:rPr lang="en-US" dirty="0"/>
              <a:t>Inflexible/Wasteful: </a:t>
            </a:r>
          </a:p>
          <a:p>
            <a:pPr lvl="1"/>
            <a:r>
              <a:rPr lang="en-US" dirty="0"/>
              <a:t>Must dedicate physical memory for </a:t>
            </a:r>
            <a:r>
              <a:rPr lang="en-US" i="1" dirty="0"/>
              <a:t>potential </a:t>
            </a:r>
            <a:r>
              <a:rPr lang="en-US" dirty="0"/>
              <a:t>future use</a:t>
            </a:r>
          </a:p>
          <a:p>
            <a:pPr lvl="1"/>
            <a:r>
              <a:rPr lang="en-US" dirty="0"/>
              <a:t>(Think stack and heap!)</a:t>
            </a:r>
          </a:p>
          <a:p>
            <a:r>
              <a:rPr lang="en-US" dirty="0"/>
              <a:t>Fragmentation: </a:t>
            </a:r>
          </a:p>
          <a:p>
            <a:pPr lvl="1"/>
            <a:r>
              <a:rPr lang="en-US" dirty="0"/>
              <a:t>Kernel has to somehow fit whole processes into contiguous block of memory</a:t>
            </a:r>
          </a:p>
          <a:p>
            <a:pPr lvl="1"/>
            <a:r>
              <a:rPr lang="en-US" dirty="0"/>
              <a:t>After a while, memory becomes fragmented!</a:t>
            </a:r>
          </a:p>
          <a:p>
            <a:r>
              <a:rPr lang="en-US" dirty="0"/>
              <a:t>Sharing: </a:t>
            </a:r>
          </a:p>
          <a:p>
            <a:pPr lvl="1"/>
            <a:r>
              <a:rPr lang="en-US" dirty="0"/>
              <a:t>Very hard to share any data between Processes or between Process and Kernel</a:t>
            </a:r>
          </a:p>
          <a:p>
            <a:pPr lvl="1"/>
            <a:r>
              <a:rPr lang="en-US" dirty="0"/>
              <a:t>Need to communicate indirectly through the kernel…</a:t>
            </a:r>
          </a:p>
        </p:txBody>
      </p:sp>
    </p:spTree>
    <p:extLst>
      <p:ext uri="{BB962C8B-B14F-4D97-AF65-F5344CB8AC3E}">
        <p14:creationId xmlns:p14="http://schemas.microsoft.com/office/powerpoint/2010/main" val="3120015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r>
              <a:rPr lang="en-US" dirty="0"/>
              <a:t>Better: x86</a:t>
            </a:r>
            <a:r>
              <a:rPr lang="en-US" baseline="0" dirty="0"/>
              <a:t> – segments and stacks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743200" y="2438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CS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2438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EIP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43200" y="2743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="0" dirty="0">
                <a:latin typeface="Arial" charset="0"/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2743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ESP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3352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="0" dirty="0">
                <a:latin typeface="Arial" charset="0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733800" y="3581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ECX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743200" y="3581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E</a:t>
            </a:r>
            <a:r>
              <a:rPr lang="en-US" sz="1600" b="0" dirty="0">
                <a:latin typeface="Arial" charset="0"/>
              </a:rPr>
              <a:t>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733800" y="38100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EDX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33800" y="4038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ESI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733800" y="4267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EDI</a:t>
            </a:r>
          </a:p>
          <a:p>
            <a:pPr algn="ctr"/>
            <a:endParaRPr lang="en-US" sz="1600" b="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733800" y="3124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EAX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33800" y="3352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EBX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81800" y="990600"/>
            <a:ext cx="1905000" cy="1790708"/>
            <a:chOff x="3200400" y="1371600"/>
            <a:chExt cx="1628564" cy="2724991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2272" y="1371600"/>
              <a:ext cx="54157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2133599"/>
              <a:ext cx="1160994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Static Data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666999"/>
              <a:ext cx="54843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heap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9000" y="3581400"/>
              <a:ext cx="60735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6858000" y="2956058"/>
            <a:ext cx="1828800" cy="47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51004" y="2956059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858000" y="3641858"/>
            <a:ext cx="1828800" cy="304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9138" y="3685402"/>
            <a:ext cx="1071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Static Data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4191000"/>
            <a:ext cx="18288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00276" y="438694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heap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58000" y="5181600"/>
            <a:ext cx="1828800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14708" y="522514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stack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8569380" y="5094514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8569380" y="4343400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257801" y="281940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CS:</a:t>
            </a:r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5756656" y="2971801"/>
            <a:ext cx="1025145" cy="1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791200" y="29718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715000" y="34290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477000" y="29718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943600" y="3048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EIP: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81600" y="502920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SS:</a:t>
            </a:r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5694882" y="5181601"/>
            <a:ext cx="1010718" cy="1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715000" y="51816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638800" y="56388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400800" y="51816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867400" y="5257801"/>
            <a:ext cx="5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ESP: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67000" y="190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Registers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05000" y="4800601"/>
            <a:ext cx="321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Start address, length and access rights associated with each segment</a:t>
            </a:r>
          </a:p>
        </p:txBody>
      </p:sp>
    </p:spTree>
    <p:extLst>
      <p:ext uri="{BB962C8B-B14F-4D97-AF65-F5344CB8AC3E}">
        <p14:creationId xmlns:p14="http://schemas.microsoft.com/office/powerpoint/2010/main" val="10445928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533400"/>
          </a:xfrm>
        </p:spPr>
        <p:txBody>
          <a:bodyPr/>
          <a:lstStyle/>
          <a:p>
            <a:r>
              <a:rPr lang="en-US" altLang="en-US" sz="2800" dirty="0"/>
              <a:t>Better Alternative: Address Mapping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570163" y="2928939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1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148638" y="2963864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2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2574925" y="854075"/>
            <a:ext cx="1295400" cy="18288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8061325" y="930275"/>
            <a:ext cx="1295400" cy="18288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5394325" y="777875"/>
            <a:ext cx="1295400" cy="53340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>
                  <a:latin typeface="+mj-l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heap &amp; </a:t>
              </a:r>
            </a:p>
            <a:p>
              <a:pPr algn="ctr"/>
              <a:r>
                <a:rPr lang="en-US" altLang="en-US">
                  <a:latin typeface="+mj-lt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3870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3870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3870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3870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6689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6689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6689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6689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4435476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4" name="Rectangle 39"/>
          <p:cNvSpPr>
            <a:spLocks noChangeArrowheads="1"/>
          </p:cNvSpPr>
          <p:nvPr/>
        </p:nvSpPr>
        <p:spPr bwMode="auto">
          <a:xfrm>
            <a:off x="7527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18129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70707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4556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7604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4267201" y="6091238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939928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Recall: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102108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r>
              <a:rPr lang="en-US" altLang="en-US" dirty="0"/>
              <a:t>Program Counter, Registers, Execution Flags, Stack</a:t>
            </a:r>
            <a:endParaRPr lang="en-US" dirty="0"/>
          </a:p>
          <a:p>
            <a:r>
              <a:rPr lang="en-US" b="1" dirty="0"/>
              <a:t>Address space </a:t>
            </a:r>
            <a:r>
              <a:rPr lang="en-US" dirty="0"/>
              <a:t>(with or w/o </a:t>
            </a:r>
            <a:r>
              <a:rPr lang="en-US" b="1" dirty="0"/>
              <a:t>translation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r>
              <a:rPr lang="en-US" dirty="0"/>
              <a:t>May be distinct from memory space of the physical machine </a:t>
            </a:r>
            <a:br>
              <a:rPr lang="en-US" dirty="0"/>
            </a:br>
            <a:r>
              <a:rPr lang="en-US" dirty="0"/>
              <a:t>(in which case programs operate in a virtual address space)</a:t>
            </a:r>
          </a:p>
          <a:p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38368313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dirty="0"/>
              <a:t>Recall: 3 types of Kernel 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526" y="838200"/>
            <a:ext cx="8714874" cy="5638800"/>
          </a:xfrm>
        </p:spPr>
        <p:txBody>
          <a:bodyPr>
            <a:normAutofit/>
          </a:bodyPr>
          <a:lstStyle/>
          <a:p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Process requests a system service, e.g., exit</a:t>
            </a:r>
          </a:p>
          <a:p>
            <a:pPr lvl="1"/>
            <a:r>
              <a:rPr lang="en-US" dirty="0"/>
              <a:t>Like a function call, but “outside” the process</a:t>
            </a:r>
          </a:p>
          <a:p>
            <a:pPr lvl="1"/>
            <a:r>
              <a:rPr lang="en-US" dirty="0"/>
              <a:t>Does not have the address of the system function to call</a:t>
            </a:r>
          </a:p>
          <a:p>
            <a:pPr lvl="1"/>
            <a:r>
              <a:rPr lang="en-US" dirty="0"/>
              <a:t>Like a Remote Procedure Call (RPC) – for later</a:t>
            </a:r>
          </a:p>
          <a:p>
            <a:pPr lvl="1"/>
            <a:r>
              <a:rPr lang="en-US" dirty="0"/>
              <a:t>Marshall the </a:t>
            </a:r>
            <a:r>
              <a:rPr lang="en-US" dirty="0" err="1"/>
              <a:t>syscall</a:t>
            </a:r>
            <a:r>
              <a:rPr lang="en-US" dirty="0"/>
              <a:t> id and </a:t>
            </a:r>
            <a:r>
              <a:rPr lang="en-US" dirty="0" err="1"/>
              <a:t>args</a:t>
            </a:r>
            <a:r>
              <a:rPr lang="en-US" dirty="0"/>
              <a:t> in registers and exec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Interrupt</a:t>
            </a:r>
          </a:p>
          <a:p>
            <a:pPr lvl="1"/>
            <a:r>
              <a:rPr lang="en-US" dirty="0"/>
              <a:t>External asynchronous event triggers context switch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Timer, I/O device</a:t>
            </a:r>
          </a:p>
          <a:p>
            <a:pPr lvl="1"/>
            <a:r>
              <a:rPr lang="en-US" dirty="0"/>
              <a:t>Independent of user process</a:t>
            </a:r>
          </a:p>
          <a:p>
            <a:r>
              <a:rPr lang="en-US" dirty="0"/>
              <a:t>Trap or Exception</a:t>
            </a:r>
          </a:p>
          <a:p>
            <a:pPr lvl="1"/>
            <a:r>
              <a:rPr lang="en-US" dirty="0"/>
              <a:t>Internal synchronous event in process triggers context switch</a:t>
            </a:r>
          </a:p>
          <a:p>
            <a:pPr lvl="1"/>
            <a:r>
              <a:rPr lang="en-US" dirty="0"/>
              <a:t>e.g., Protection violation (segmentation fault), Divide by zero, …</a:t>
            </a:r>
          </a:p>
        </p:txBody>
      </p:sp>
    </p:spTree>
    <p:extLst>
      <p:ext uri="{BB962C8B-B14F-4D97-AF65-F5344CB8AC3E}">
        <p14:creationId xmlns:p14="http://schemas.microsoft.com/office/powerpoint/2010/main" val="3529683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User/Kernel (Privileged)</a:t>
            </a:r>
            <a:r>
              <a:rPr lang="en-US" baseline="0" dirty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5638800"/>
            <a:ext cx="76200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2819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12192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1" y="304800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3238500" y="4152900"/>
            <a:ext cx="457200" cy="12954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Full HW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1" y="5105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6201" y="2895600"/>
            <a:ext cx="900579" cy="674132"/>
            <a:chOff x="2362200" y="3048000"/>
            <a:chExt cx="900579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886201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6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3" y="2165866"/>
            <a:ext cx="530167" cy="870466"/>
            <a:chOff x="2590803" y="2927866"/>
            <a:chExt cx="530167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5105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201" y="2209804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5410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943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172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6176244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6629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exception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858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 rot="5400000">
            <a:off x="5753100" y="2945368"/>
            <a:ext cx="457200" cy="37338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84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/>
              <a:t>Implementing Safe Kernel Mode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8839200" cy="5257800"/>
          </a:xfrm>
        </p:spPr>
        <p:txBody>
          <a:bodyPr/>
          <a:lstStyle/>
          <a:p>
            <a:r>
              <a:rPr lang="en-US" dirty="0"/>
              <a:t>Important aspects:</a:t>
            </a:r>
          </a:p>
          <a:p>
            <a:pPr lvl="1"/>
            <a:r>
              <a:rPr lang="en-US" dirty="0"/>
              <a:t>Controlled transfer into kernel (e.g., </a:t>
            </a:r>
            <a:r>
              <a:rPr lang="en-US" dirty="0" err="1"/>
              <a:t>syscall</a:t>
            </a:r>
            <a:r>
              <a:rPr lang="en-US" dirty="0"/>
              <a:t> table)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Separate kernel stack!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Carefully constructed kernel code packs up the user process state and sets it aside</a:t>
            </a:r>
          </a:p>
          <a:p>
            <a:pPr lvl="1"/>
            <a:r>
              <a:rPr lang="en-US" dirty="0"/>
              <a:t>Details depend on the machine architecture</a:t>
            </a:r>
          </a:p>
          <a:p>
            <a:pPr lvl="1"/>
            <a:r>
              <a:rPr lang="en-US" dirty="0"/>
              <a:t>More on this next time</a:t>
            </a:r>
          </a:p>
          <a:p>
            <a:endParaRPr lang="en-US" dirty="0"/>
          </a:p>
          <a:p>
            <a:r>
              <a:rPr lang="en-US" dirty="0"/>
              <a:t>Should be impossible for buggy or malicious user program to cause the kernel to corrupt itself!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86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  <a:r>
              <a:rPr lang="en-US" baseline="0" dirty="0"/>
              <a:t> support: Interrupt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90600"/>
            <a:ext cx="8763000" cy="5638800"/>
          </a:xfrm>
        </p:spPr>
        <p:txBody>
          <a:bodyPr>
            <a:normAutofit/>
          </a:bodyPr>
          <a:lstStyle/>
          <a:p>
            <a:r>
              <a:rPr lang="en-US" dirty="0"/>
              <a:t>Interrupt processing not visible to the user process:</a:t>
            </a:r>
          </a:p>
          <a:p>
            <a:pPr lvl="1"/>
            <a:r>
              <a:rPr lang="en-US" dirty="0"/>
              <a:t>Occurs between instructions, restarted transparently</a:t>
            </a:r>
          </a:p>
          <a:p>
            <a:pPr lvl="1"/>
            <a:r>
              <a:rPr lang="en-US" dirty="0"/>
              <a:t>No change to process state</a:t>
            </a:r>
          </a:p>
          <a:p>
            <a:pPr lvl="1"/>
            <a:r>
              <a:rPr lang="en-US" dirty="0"/>
              <a:t>What can be observed even with perfect interrupt processing?</a:t>
            </a:r>
          </a:p>
          <a:p>
            <a:pPr lvl="1"/>
            <a:endParaRPr lang="en-US" dirty="0"/>
          </a:p>
          <a:p>
            <a:r>
              <a:rPr lang="en-US" dirty="0"/>
              <a:t>Interrupt Handler invoked with interrupts ‘disabled’</a:t>
            </a:r>
          </a:p>
          <a:p>
            <a:pPr lvl="1"/>
            <a:r>
              <a:rPr lang="en-US" dirty="0"/>
              <a:t>Re-enabled upon completion</a:t>
            </a:r>
          </a:p>
          <a:p>
            <a:pPr lvl="1"/>
            <a:r>
              <a:rPr lang="en-US" dirty="0"/>
              <a:t>Non-blocking (run to completion, no waits)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Pack up in a queue and pass off to an OS thread for hard work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wake up an existing OS thread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89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Interrupt identity specified with ID line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Software Interrupt Set/Cleared by Software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Non-</a:t>
            </a:r>
            <a:r>
              <a:rPr lang="en-US" altLang="ko-KR" sz="2200" dirty="0" err="1">
                <a:ea typeface="굴림" panose="020B0600000101010101" pitchFamily="34" charset="-127"/>
              </a:rPr>
              <a:t>Maskable</a:t>
            </a:r>
            <a:r>
              <a:rPr lang="en-US" altLang="ko-KR" sz="2200" dirty="0">
                <a:ea typeface="굴림" panose="020B0600000101010101" pitchFamily="34" charset="-127"/>
              </a:rPr>
              <a:t>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1828801" y="3429000"/>
            <a:ext cx="104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805364" y="1993384"/>
            <a:ext cx="2503487" cy="369332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7202488" y="1465264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7720014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7381876" y="10112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7178676" y="1828800"/>
            <a:ext cx="1033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6327776" y="779464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6021389" y="2303464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7308851" y="2039939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7620000" y="2949575"/>
            <a:ext cx="930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5656264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8893176" y="2670177"/>
            <a:ext cx="602032" cy="950659"/>
            <a:chOff x="4578" y="2034"/>
            <a:chExt cx="413" cy="651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8288338" y="685801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8839200" y="1143001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5116513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4495801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3962401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4038601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2362200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2362200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6748464" y="779464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4546601" y="2244726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2971800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4203700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2667001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8458206" y="1828800"/>
            <a:ext cx="1479551" cy="369888"/>
            <a:chOff x="4377" y="758"/>
            <a:chExt cx="932" cy="233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541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9800" y="5181601"/>
            <a:ext cx="7620000" cy="1142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 else do you see this dispatch pattern?</a:t>
            </a:r>
          </a:p>
          <a:p>
            <a:pPr lvl="1"/>
            <a:r>
              <a:rPr lang="en-US" dirty="0"/>
              <a:t>System Call</a:t>
            </a:r>
          </a:p>
          <a:p>
            <a:pPr lvl="1"/>
            <a:r>
              <a:rPr lang="en-US" dirty="0"/>
              <a:t>Exceptions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76401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interrupt number (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6477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848600" y="3657601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intrpHandler_i</a:t>
            </a:r>
            <a:r>
              <a:rPr lang="en-US" sz="1600" dirty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12954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914708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take interrupts safely?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Interrupt vector</a:t>
            </a:r>
          </a:p>
          <a:p>
            <a:pPr lvl="1"/>
            <a:r>
              <a:rPr lang="en-US" dirty="0"/>
              <a:t>Limited number of entry points into kernel</a:t>
            </a:r>
          </a:p>
          <a:p>
            <a:r>
              <a:rPr lang="en-US" dirty="0"/>
              <a:t>Kernel interrupt stack</a:t>
            </a:r>
          </a:p>
          <a:p>
            <a:pPr lvl="1"/>
            <a:r>
              <a:rPr lang="en-US" dirty="0"/>
              <a:t>Handler works regardless of state of user code</a:t>
            </a:r>
          </a:p>
          <a:p>
            <a:r>
              <a:rPr lang="en-US" dirty="0"/>
              <a:t>Interrupt masking</a:t>
            </a:r>
          </a:p>
          <a:p>
            <a:pPr lvl="1"/>
            <a:r>
              <a:rPr lang="en-US" dirty="0"/>
              <a:t>Handler is non-blocking</a:t>
            </a:r>
          </a:p>
          <a:p>
            <a:r>
              <a:rPr lang="en-US" dirty="0"/>
              <a:t>Atomic transfer of control</a:t>
            </a:r>
          </a:p>
          <a:p>
            <a:pPr lvl="1"/>
            <a:r>
              <a:rPr lang="en-US" dirty="0"/>
              <a:t>“Single instruction”-like to change: </a:t>
            </a:r>
          </a:p>
          <a:p>
            <a:pPr lvl="2"/>
            <a:r>
              <a:rPr lang="en-US" dirty="0"/>
              <a:t>Program counter</a:t>
            </a:r>
          </a:p>
          <a:p>
            <a:pPr lvl="2"/>
            <a:r>
              <a:rPr lang="en-US" dirty="0"/>
              <a:t>Stack pointer</a:t>
            </a:r>
          </a:p>
          <a:p>
            <a:pPr lvl="2"/>
            <a:r>
              <a:rPr lang="en-US" dirty="0"/>
              <a:t>Memory protection</a:t>
            </a:r>
          </a:p>
          <a:p>
            <a:pPr lvl="2"/>
            <a:r>
              <a:rPr lang="en-US" dirty="0"/>
              <a:t>Kernel/user mode</a:t>
            </a:r>
          </a:p>
          <a:p>
            <a:r>
              <a:rPr lang="en-US" dirty="0"/>
              <a:t>Transparent </a:t>
            </a:r>
            <a:r>
              <a:rPr lang="en-US" dirty="0" err="1"/>
              <a:t>restartable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User program does not know interrupt occurred</a:t>
            </a:r>
          </a:p>
        </p:txBody>
      </p:sp>
    </p:spTree>
    <p:extLst>
      <p:ext uri="{BB962C8B-B14F-4D97-AF65-F5344CB8AC3E}">
        <p14:creationId xmlns:p14="http://schemas.microsoft.com/office/powerpoint/2010/main" val="781635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Separate Kernel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needs space to work</a:t>
            </a:r>
          </a:p>
          <a:p>
            <a:r>
              <a:rPr lang="en-US" dirty="0"/>
              <a:t>Cannot put anything on the user stack (Why?)</a:t>
            </a:r>
          </a:p>
          <a:p>
            <a:r>
              <a:rPr lang="en-US" dirty="0"/>
              <a:t>Two-stack model</a:t>
            </a:r>
          </a:p>
          <a:p>
            <a:pPr lvl="1"/>
            <a:r>
              <a:rPr lang="en-US" dirty="0"/>
              <a:t>OS thread has interrupt stack (located in kernel memory) plus User stack (located in user memory)</a:t>
            </a:r>
          </a:p>
          <a:p>
            <a:pPr lvl="1"/>
            <a:r>
              <a:rPr lang="en-US" dirty="0" err="1"/>
              <a:t>Syscall</a:t>
            </a:r>
            <a:r>
              <a:rPr lang="en-US" dirty="0"/>
              <a:t> handler copies user </a:t>
            </a:r>
            <a:r>
              <a:rPr lang="en-US" dirty="0" err="1"/>
              <a:t>args</a:t>
            </a:r>
            <a:r>
              <a:rPr lang="en-US" dirty="0"/>
              <a:t> to kernel space before invoking specific function (e.g., open)</a:t>
            </a:r>
          </a:p>
          <a:p>
            <a:pPr lvl="1"/>
            <a:r>
              <a:rPr lang="en-US" dirty="0"/>
              <a:t>Interrupts (???)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4114801" y="3505200"/>
            <a:ext cx="5703951" cy="31369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16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712" r="-20712"/>
          <a:stretch>
            <a:fillRect/>
          </a:stretch>
        </p:blipFill>
        <p:spPr>
          <a:xfrm>
            <a:off x="1828800" y="10668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15776779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Interrupt/System Call</a:t>
            </a:r>
          </a:p>
        </p:txBody>
      </p:sp>
      <p:pic>
        <p:nvPicPr>
          <p:cNvPr id="4" name="Content Placeholder 3" descr="during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639" r="-27639"/>
          <a:stretch>
            <a:fillRect/>
          </a:stretch>
        </p:blipFill>
        <p:spPr>
          <a:xfrm>
            <a:off x="1447800" y="1066800"/>
            <a:ext cx="9071114" cy="5638800"/>
          </a:xfrm>
        </p:spPr>
      </p:pic>
    </p:spTree>
    <p:extLst>
      <p:ext uri="{BB962C8B-B14F-4D97-AF65-F5344CB8AC3E}">
        <p14:creationId xmlns:p14="http://schemas.microsoft.com/office/powerpoint/2010/main" val="38264527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78832"/>
            <a:ext cx="7162800" cy="533400"/>
          </a:xfrm>
        </p:spPr>
        <p:txBody>
          <a:bodyPr>
            <a:normAutofit/>
          </a:bodyPr>
          <a:lstStyle/>
          <a:p>
            <a:r>
              <a:rPr lang="en-US" dirty="0"/>
              <a:t>Recall: OS Bottom Line: Run Programs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1800" y="1219200"/>
            <a:ext cx="1940813" cy="2502932"/>
            <a:chOff x="1447800" y="1219200"/>
            <a:chExt cx="1940813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797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int</a:t>
              </a:r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editor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foo.c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39102" y="838200"/>
            <a:ext cx="3732642" cy="5105400"/>
            <a:chOff x="5315101" y="838200"/>
            <a:chExt cx="3732642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54602" y="242673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3867" y="426720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 flipV="1">
              <a:off x="6660631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042" y="2667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flipV="1">
              <a:off x="6660631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419" y="1981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622867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622867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OS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77188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6801" y="990600"/>
            <a:ext cx="2111694" cy="2655332"/>
            <a:chOff x="3352800" y="990600"/>
            <a:chExt cx="2111694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085317" y="194400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1752600" y="3810000"/>
            <a:ext cx="6076840" cy="2514600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OS “PCB”, address space, stack and heap</a:t>
            </a:r>
          </a:p>
          <a:p>
            <a:r>
              <a:rPr lang="en-US" dirty="0"/>
              <a:t>Load instruction and data segments of executable file into memory</a:t>
            </a:r>
          </a:p>
          <a:p>
            <a:r>
              <a:rPr lang="en-US" dirty="0"/>
              <a:t>“Transfer control to program”</a:t>
            </a:r>
          </a:p>
          <a:p>
            <a:r>
              <a:rPr lang="en-US" dirty="0"/>
              <a:t>Provide services to program</a:t>
            </a:r>
          </a:p>
          <a:p>
            <a:r>
              <a:rPr lang="en-US" dirty="0"/>
              <a:t>While protecting OS and program</a:t>
            </a:r>
          </a:p>
        </p:txBody>
      </p:sp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0E0ED41B-29D8-554E-9453-C9F11E5E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48" y="1845388"/>
            <a:ext cx="1335216" cy="13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50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752600" y="12192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714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169016" y="3709776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356" y="74691"/>
            <a:ext cx="7886700" cy="841621"/>
          </a:xfrm>
        </p:spPr>
        <p:txBody>
          <a:bodyPr/>
          <a:lstStyle/>
          <a:p>
            <a:r>
              <a:rPr lang="en-US" dirty="0"/>
              <a:t>A Narrow Waist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1384" y="18086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2266" y="2498822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4666" y="1808679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4736" y="260274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5346" y="22325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2851" y="1624013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69015" y="333351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3451" y="3709776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3834" y="435610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916" y="479958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84287" y="529537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16722" y="52953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2252" y="529537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1" y="60198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6019800"/>
            <a:ext cx="206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802.11 a/g/n/ac/ax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1" y="6019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22532" y="60198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1" y="6019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8299" y="55467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/>
          <p:cNvSpPr/>
          <p:nvPr/>
        </p:nvSpPr>
        <p:spPr>
          <a:xfrm>
            <a:off x="2774563" y="1655312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7284571" y="1565337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783916" y="3187121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1" y="5256593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82357" y="52953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82357" y="474746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52801" y="413431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 Mode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93864" y="3505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207848" y="4038600"/>
            <a:ext cx="61647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78108" y="333263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71997" y="268348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148199945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  <a:r>
              <a:rPr lang="en-US" baseline="0" dirty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Vector through well-defined </a:t>
            </a:r>
            <a:r>
              <a:rPr lang="en-US" dirty="0" err="1">
                <a:solidFill>
                  <a:srgbClr val="FF0000"/>
                </a:solidFill>
              </a:rPr>
              <a:t>syscall</a:t>
            </a:r>
            <a:r>
              <a:rPr lang="en-US" dirty="0">
                <a:solidFill>
                  <a:srgbClr val="FF0000"/>
                </a:solidFill>
              </a:rPr>
              <a:t> entry points!</a:t>
            </a:r>
          </a:p>
          <a:p>
            <a:pPr lvl="1"/>
            <a:r>
              <a:rPr lang="en-US" dirty="0"/>
              <a:t>Table mapping system call number to handler</a:t>
            </a:r>
          </a:p>
          <a:p>
            <a:r>
              <a:rPr lang="en-US" dirty="0"/>
              <a:t>Locate arguments</a:t>
            </a:r>
          </a:p>
          <a:p>
            <a:pPr lvl="1"/>
            <a:r>
              <a:rPr lang="en-US" dirty="0"/>
              <a:t>In registers or on user (!) stack</a:t>
            </a:r>
          </a:p>
          <a:p>
            <a:r>
              <a:rPr lang="en-US" dirty="0"/>
              <a:t>Copy arguments</a:t>
            </a:r>
          </a:p>
          <a:p>
            <a:pPr lvl="1"/>
            <a:r>
              <a:rPr lang="en-US" dirty="0"/>
              <a:t>From user memory into kernel memory</a:t>
            </a:r>
          </a:p>
          <a:p>
            <a:pPr lvl="1"/>
            <a:r>
              <a:rPr lang="en-US" dirty="0"/>
              <a:t>Protect kernel from malicious code evading checks</a:t>
            </a:r>
          </a:p>
          <a:p>
            <a:r>
              <a:rPr lang="en-US" dirty="0"/>
              <a:t>Validate arguments</a:t>
            </a:r>
          </a:p>
          <a:p>
            <a:pPr lvl="1"/>
            <a:r>
              <a:rPr lang="en-US" dirty="0"/>
              <a:t>Protect kernel from errors in user code</a:t>
            </a:r>
          </a:p>
          <a:p>
            <a:r>
              <a:rPr lang="en-US" dirty="0"/>
              <a:t>Copy results back </a:t>
            </a:r>
          </a:p>
          <a:p>
            <a:pPr lvl="1"/>
            <a:r>
              <a:rPr lang="en-US" dirty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3834272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228600"/>
            <a:ext cx="7924800" cy="594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581400" y="1371600"/>
            <a:ext cx="5334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ounded Rectangle 36"/>
          <p:cNvSpPr/>
          <p:nvPr/>
        </p:nvSpPr>
        <p:spPr bwMode="auto">
          <a:xfrm>
            <a:off x="7620000" y="2362200"/>
            <a:ext cx="2286000" cy="3276600"/>
          </a:xfrm>
          <a:prstGeom prst="round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5"/>
          <p:cNvSpPr/>
          <p:nvPr/>
        </p:nvSpPr>
        <p:spPr bwMode="auto">
          <a:xfrm>
            <a:off x="5105400" y="2362200"/>
            <a:ext cx="2286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 bwMode="auto">
          <a:xfrm>
            <a:off x="4953000" y="4572000"/>
            <a:ext cx="2514600" cy="9906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562600" y="2743201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933719" y="4491335"/>
            <a:ext cx="2456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>
                <a:latin typeface="Gill Sans"/>
                <a:cs typeface="Gill Sans"/>
              </a:rPr>
              <a:t>Reply</a:t>
            </a:r>
          </a:p>
          <a:p>
            <a:pPr algn="ctr"/>
            <a:r>
              <a:rPr lang="en-US" sz="1600" b="0" dirty="0">
                <a:latin typeface="Gill Sans"/>
                <a:cs typeface="Gill Sans"/>
              </a:rPr>
              <a:t>(retrieved by web server)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30386" y="5105400"/>
            <a:ext cx="841897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"/>
                <a:cs typeface="Gill Sans"/>
              </a:rPr>
              <a:t>Client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50697" y="5105400"/>
            <a:ext cx="153298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"/>
                <a:cs typeface="Gill Sans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600775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2161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161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61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161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161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17934" y="137160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Server</a:t>
            </a:r>
            <a:br>
              <a:rPr lang="en-US" sz="1600" b="0" dirty="0">
                <a:latin typeface="Gill Sans"/>
                <a:cs typeface="Gill Sans"/>
              </a:rPr>
            </a:br>
            <a:r>
              <a:rPr lang="en-US" sz="1600" b="0" dirty="0">
                <a:latin typeface="Gill Sans"/>
                <a:cs typeface="Gill Sans"/>
              </a:rPr>
              <a:t>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3309" y="28956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1720" y="49530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902" y="1610380"/>
            <a:ext cx="780983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request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5800" y="1610380"/>
            <a:ext cx="638252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5646" y="3217125"/>
            <a:ext cx="20003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41694" y="5181601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>
                <a:latin typeface="Gill Sans"/>
                <a:cs typeface="Gill Sans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46996" y="5288103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Disk interface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86600" y="34290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80084" y="3886200"/>
            <a:ext cx="1989647" cy="2057400"/>
            <a:chOff x="3256083" y="4038600"/>
            <a:chExt cx="198964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9896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0386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7495720" y="3886200"/>
            <a:ext cx="1051014" cy="1371600"/>
            <a:chOff x="5971720" y="4038600"/>
            <a:chExt cx="1051014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104227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0386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3429000" y="2209800"/>
            <a:ext cx="1082348" cy="1219200"/>
            <a:chOff x="1905000" y="22098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</a:t>
              </a:r>
              <a:r>
                <a: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3302000" y="3886200"/>
            <a:ext cx="1684954" cy="2082800"/>
            <a:chOff x="1778000" y="4064000"/>
            <a:chExt cx="1684954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67065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0640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3424342" y="2819400"/>
            <a:ext cx="952031" cy="371034"/>
            <a:chOff x="1981200" y="3048000"/>
            <a:chExt cx="952031" cy="371034"/>
          </a:xfrm>
        </p:grpSpPr>
        <p:sp>
          <p:nvSpPr>
            <p:cNvPr id="60" name="TextBox 59"/>
            <p:cNvSpPr txBox="1"/>
            <p:nvPr/>
          </p:nvSpPr>
          <p:spPr>
            <a:xfrm>
              <a:off x="2134614" y="3080480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851332" y="2971800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86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21201" y="2209800"/>
            <a:ext cx="1078781" cy="1219200"/>
            <a:chOff x="2997200" y="2209800"/>
            <a:chExt cx="1078781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971741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53334" cy="414754"/>
              <a:chOff x="1981200" y="3048000"/>
              <a:chExt cx="75333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7420677" y="2209800"/>
            <a:ext cx="1163804" cy="1219200"/>
            <a:chOff x="5896676" y="2209800"/>
            <a:chExt cx="1163804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108876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solidFill>
                    <a:srgbClr val="FF0000"/>
                  </a:solidFill>
                  <a:latin typeface="Gill Sans"/>
                  <a:cs typeface="Gill Sans"/>
                </a:rPr>
                <a:t>    </a:t>
              </a:r>
              <a:r>
                <a: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896676" y="2805211"/>
              <a:ext cx="989445" cy="367165"/>
              <a:chOff x="1981200" y="3048000"/>
              <a:chExt cx="989445" cy="36716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172028" y="3076611"/>
                <a:ext cx="7986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8483601" y="2209800"/>
            <a:ext cx="1050661" cy="1219200"/>
            <a:chOff x="6959600" y="2209800"/>
            <a:chExt cx="1050661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9717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53334" cy="414754"/>
              <a:chOff x="1981200" y="3048000"/>
              <a:chExt cx="75333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8483601" y="3886200"/>
            <a:ext cx="1378145" cy="1398488"/>
            <a:chOff x="6959600" y="4011711"/>
            <a:chExt cx="1378145" cy="1398488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2923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038599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572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737524" cy="825500"/>
              <a:chOff x="3060700" y="1295400"/>
              <a:chExt cx="173752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726755" cy="28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969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895601" y="60960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35270" y="6096000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Reply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029200" y="2133600"/>
            <a:ext cx="2144968" cy="1295400"/>
            <a:chOff x="5029200" y="2133600"/>
            <a:chExt cx="2144968" cy="1295400"/>
          </a:xfrm>
        </p:grpSpPr>
        <p:grpSp>
          <p:nvGrpSpPr>
            <p:cNvPr id="93" name="Group 92"/>
            <p:cNvGrpSpPr/>
            <p:nvPr/>
          </p:nvGrpSpPr>
          <p:grpSpPr>
            <a:xfrm>
              <a:off x="5029200" y="2133600"/>
              <a:ext cx="2144968" cy="1295400"/>
              <a:chOff x="3505200" y="2133600"/>
              <a:chExt cx="2144968" cy="12954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343400" y="2133600"/>
                <a:ext cx="1306768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10. network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      socket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Consolas" panose="020B0609020204030204" pitchFamily="49" charset="0"/>
                    <a:cs typeface="Gill Sans"/>
                  </a:rPr>
                  <a:t>   </a:t>
                </a:r>
                <a:r>
                  <a:rPr lang="en-US" sz="1600" b="0" dirty="0">
                    <a:solidFill>
                      <a:srgbClr val="FF0000"/>
                    </a:solidFill>
                    <a:latin typeface="Consolas" panose="020B0609020204030204" pitchFamily="49" charset="0"/>
                    <a:cs typeface="Gill Sans"/>
                  </a:rPr>
                  <a:t>write()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3505200" y="2133600"/>
                <a:ext cx="942520" cy="1295400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1"/>
            <p:cNvSpPr/>
            <p:nvPr/>
          </p:nvSpPr>
          <p:spPr bwMode="auto">
            <a:xfrm>
              <a:off x="5348392" y="2810386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40521" y="287352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Flowchart: Magnetic Disk 50"/>
          <p:cNvSpPr/>
          <p:nvPr/>
        </p:nvSpPr>
        <p:spPr bwMode="auto">
          <a:xfrm>
            <a:off x="8851427" y="52024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1" name="Flowchart: Magnetic Disk 100"/>
          <p:cNvSpPr/>
          <p:nvPr/>
        </p:nvSpPr>
        <p:spPr bwMode="auto">
          <a:xfrm>
            <a:off x="9094932" y="50500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0" name="Flowchart: Magnetic Disk 99"/>
          <p:cNvSpPr/>
          <p:nvPr/>
        </p:nvSpPr>
        <p:spPr bwMode="auto">
          <a:xfrm>
            <a:off x="9003827" y="533400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6845728" y="2971800"/>
            <a:ext cx="727349" cy="338554"/>
            <a:chOff x="1406251" y="2959100"/>
            <a:chExt cx="727349" cy="338554"/>
          </a:xfrm>
        </p:grpSpPr>
        <p:sp>
          <p:nvSpPr>
            <p:cNvPr id="103" name="TextBox 10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092885" y="3431229"/>
            <a:ext cx="1905000" cy="457200"/>
            <a:chOff x="6781800" y="1066800"/>
            <a:chExt cx="914400" cy="457200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077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6E9-C897-4821-9F0A-EFEA915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4792-2D99-47C8-9BC4-6C1D534B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5410200" cy="5105400"/>
          </a:xfrm>
        </p:spPr>
        <p:txBody>
          <a:bodyPr/>
          <a:lstStyle/>
          <a:p>
            <a:r>
              <a:rPr lang="en-US" dirty="0"/>
              <a:t>How to manage process state?</a:t>
            </a:r>
          </a:p>
          <a:p>
            <a:pPr lvl="1"/>
            <a:r>
              <a:rPr lang="en-US" dirty="0"/>
              <a:t>How to create a process?</a:t>
            </a:r>
          </a:p>
          <a:p>
            <a:pPr lvl="1"/>
            <a:r>
              <a:rPr lang="en-US" dirty="0"/>
              <a:t>How to exit from a process?</a:t>
            </a:r>
          </a:p>
          <a:p>
            <a:pPr lvl="1"/>
            <a:endParaRPr lang="en-US" dirty="0"/>
          </a:p>
          <a:p>
            <a:r>
              <a:rPr lang="en-US" dirty="0"/>
              <a:t>Remember: Everything outside of the kernel is running in a process!</a:t>
            </a:r>
          </a:p>
          <a:p>
            <a:pPr lvl="1"/>
            <a:r>
              <a:rPr lang="en-US" dirty="0"/>
              <a:t>Including the shell! (Homework 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Processes are created and managed… by processes!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6096000" y="899746"/>
            <a:ext cx="5791200" cy="343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4319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66A-94CB-4A74-945F-41320F0F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7046-2B2B-47EA-AA6C-C8ECE108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9398000" cy="5105400"/>
          </a:xfrm>
        </p:spPr>
        <p:txBody>
          <a:bodyPr/>
          <a:lstStyle/>
          <a:p>
            <a:r>
              <a:rPr lang="en-US" dirty="0"/>
              <a:t>If processes are created by other processes, how does the first process start?</a:t>
            </a:r>
          </a:p>
          <a:p>
            <a:endParaRPr lang="en-US" dirty="0"/>
          </a:p>
          <a:p>
            <a:r>
              <a:rPr lang="en-US" dirty="0"/>
              <a:t>First process is started by the kernel</a:t>
            </a:r>
          </a:p>
          <a:p>
            <a:pPr lvl="1"/>
            <a:r>
              <a:rPr lang="en-US" dirty="0"/>
              <a:t>Often configured as an argument to the kernel </a:t>
            </a:r>
            <a:r>
              <a:rPr lang="en-US" i="1" dirty="0"/>
              <a:t>before</a:t>
            </a:r>
            <a:r>
              <a:rPr lang="en-US" dirty="0"/>
              <a:t> the kernel boots</a:t>
            </a:r>
          </a:p>
          <a:p>
            <a:pPr lvl="1"/>
            <a:r>
              <a:rPr lang="en-US" dirty="0"/>
              <a:t>Often called the “</a:t>
            </a:r>
            <a:r>
              <a:rPr lang="en-US" dirty="0" err="1"/>
              <a:t>init</a:t>
            </a:r>
            <a:r>
              <a:rPr lang="en-US" dirty="0"/>
              <a:t>” process</a:t>
            </a:r>
          </a:p>
          <a:p>
            <a:pPr lvl="1"/>
            <a:endParaRPr lang="en-US" dirty="0"/>
          </a:p>
          <a:p>
            <a:r>
              <a:rPr lang="en-US" dirty="0"/>
              <a:t>After this, all processes on the system are created by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4047734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83712286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solidFill>
                  <a:srgbClr val="FF0000"/>
                </a:solidFill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40611701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0239-C6FF-4F0A-809B-5403992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pid.c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C09F-DC94-4B0E-9A5B-4051375C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5054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string.h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</a:rPr>
              <a:t>argc</a:t>
            </a:r>
            <a:r>
              <a:rPr lang="en-US" sz="1800" b="1" dirty="0">
                <a:latin typeface="Consolas" panose="020B0609020204030204" pitchFamily="49" charset="0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</a:rPr>
              <a:t>argv</a:t>
            </a:r>
            <a:r>
              <a:rPr lang="en-US" sz="1800" b="1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/* get current processes PID */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pid_t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</a:rPr>
              <a:t>getpid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latin typeface="Consolas" panose="020B0609020204030204" pitchFamily="49" charset="0"/>
              </a:rPr>
              <a:t>("My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exit(0);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E13E0-436F-40C8-AB32-E86DFE655CD1}"/>
              </a:ext>
            </a:extLst>
          </p:cNvPr>
          <p:cNvSpPr txBox="1"/>
          <p:nvPr/>
        </p:nvSpPr>
        <p:spPr>
          <a:xfrm>
            <a:off x="6395400" y="990600"/>
            <a:ext cx="54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Gill Sans Light"/>
              </a:rPr>
              <a:t>Q: What if we let main return without ever calling exit?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 OS Library calls exit() 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for us!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The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entrypoint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 of the executable is in the OS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OS library calls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If main returns, OS library calls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You’ll see this in Project 0: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init.c</a:t>
            </a:r>
            <a:endParaRPr lang="en-US" sz="2400" b="0" dirty="0"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1299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934200" y="2667000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90800" y="2743200"/>
            <a:ext cx="16002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Protected 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066800"/>
            <a:ext cx="7620000" cy="1219200"/>
          </a:xfrm>
        </p:spPr>
        <p:txBody>
          <a:bodyPr>
            <a:normAutofit/>
          </a:bodyPr>
          <a:lstStyle/>
          <a:p>
            <a:r>
              <a:rPr lang="en-US" dirty="0"/>
              <a:t>Program operates in an address space that is distinct from the physical memory space of the machine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2004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32004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10601" y="24384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731" y="53340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0xFFF…</a:t>
            </a:r>
          </a:p>
        </p:txBody>
      </p:sp>
      <p:sp>
        <p:nvSpPr>
          <p:cNvPr id="14" name="Alternate Process 13"/>
          <p:cNvSpPr/>
          <p:nvPr/>
        </p:nvSpPr>
        <p:spPr bwMode="auto">
          <a:xfrm>
            <a:off x="4839458" y="3200400"/>
            <a:ext cx="1369063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 bwMode="auto">
          <a:xfrm>
            <a:off x="4191000" y="3771900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72200" y="3810000"/>
            <a:ext cx="838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3868593" y="263548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“virtual address”</a:t>
            </a:r>
          </a:p>
        </p:txBody>
      </p:sp>
      <p:sp>
        <p:nvSpPr>
          <p:cNvPr id="19" name="TextBox 18"/>
          <p:cNvSpPr txBox="1"/>
          <p:nvPr/>
        </p:nvSpPr>
        <p:spPr>
          <a:xfrm rot="17680719">
            <a:off x="5539440" y="255928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“physical address”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B3BBD0-655D-E642-83DE-B455548AFD75}"/>
              </a:ext>
            </a:extLst>
          </p:cNvPr>
          <p:cNvGrpSpPr/>
          <p:nvPr/>
        </p:nvGrpSpPr>
        <p:grpSpPr>
          <a:xfrm>
            <a:off x="2802483" y="3725380"/>
            <a:ext cx="1154278" cy="788729"/>
            <a:chOff x="2362200" y="3352800"/>
            <a:chExt cx="1828800" cy="1066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BE4D6B-FC7D-624D-96CE-AADC757D5032}"/>
                </a:ext>
              </a:extLst>
            </p:cNvPr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6F3880-CEB5-FE4E-9BA4-D4B1BFC3D529}"/>
                </a:ext>
              </a:extLst>
            </p:cNvPr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FBF2AE-7F0D-1A46-BBB9-257D0D7BE3F9}"/>
                </a:ext>
              </a:extLst>
            </p:cNvPr>
            <p:cNvSpPr txBox="1"/>
            <p:nvPr/>
          </p:nvSpPr>
          <p:spPr>
            <a:xfrm>
              <a:off x="2667001" y="3505201"/>
              <a:ext cx="1318635" cy="374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EE697-5596-0646-9F43-7737635F3E0C}"/>
              </a:ext>
            </a:extLst>
          </p:cNvPr>
          <p:cNvSpPr/>
          <p:nvPr/>
        </p:nvSpPr>
        <p:spPr bwMode="auto">
          <a:xfrm>
            <a:off x="4890690" y="4594129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9EE679-1A35-CC46-B973-F4D6613A35D4}"/>
              </a:ext>
            </a:extLst>
          </p:cNvPr>
          <p:cNvSpPr/>
          <p:nvPr/>
        </p:nvSpPr>
        <p:spPr bwMode="auto">
          <a:xfrm>
            <a:off x="4890690" y="5005211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C8EE0-6015-DC4A-87F9-A17F9911FE1D}"/>
              </a:ext>
            </a:extLst>
          </p:cNvPr>
          <p:cNvSpPr txBox="1"/>
          <p:nvPr/>
        </p:nvSpPr>
        <p:spPr>
          <a:xfrm>
            <a:off x="5104275" y="4696900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" charset="0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E2127-1009-2A4B-BBD0-264BA559A661}"/>
              </a:ext>
            </a:extLst>
          </p:cNvPr>
          <p:cNvSpPr/>
          <p:nvPr/>
        </p:nvSpPr>
        <p:spPr bwMode="auto">
          <a:xfrm>
            <a:off x="4890690" y="5163543"/>
            <a:ext cx="1281510" cy="15415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A2304-A547-E64F-BC45-D921D687972D}"/>
              </a:ext>
            </a:extLst>
          </p:cNvPr>
          <p:cNvSpPr/>
          <p:nvPr/>
        </p:nvSpPr>
        <p:spPr bwMode="auto">
          <a:xfrm>
            <a:off x="4890690" y="5321815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DFC0E2-EA86-6D42-A587-80BDF16EF5E0}"/>
              </a:ext>
            </a:extLst>
          </p:cNvPr>
          <p:cNvSpPr/>
          <p:nvPr/>
        </p:nvSpPr>
        <p:spPr bwMode="auto">
          <a:xfrm>
            <a:off x="4890690" y="5480147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14A608-E03D-D24C-B031-20452128798E}"/>
              </a:ext>
            </a:extLst>
          </p:cNvPr>
          <p:cNvSpPr/>
          <p:nvPr/>
        </p:nvSpPr>
        <p:spPr bwMode="auto">
          <a:xfrm>
            <a:off x="4890690" y="6106089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5E71A7-041B-324C-8039-7457377CCF2A}"/>
              </a:ext>
            </a:extLst>
          </p:cNvPr>
          <p:cNvCxnSpPr/>
          <p:nvPr/>
        </p:nvCxnSpPr>
        <p:spPr>
          <a:xfrm>
            <a:off x="4780144" y="4594129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1C6C5-FBAA-1F46-91DE-DCF2C0271746}"/>
              </a:ext>
            </a:extLst>
          </p:cNvPr>
          <p:cNvSpPr/>
          <p:nvPr/>
        </p:nvSpPr>
        <p:spPr>
          <a:xfrm>
            <a:off x="5029200" y="510672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&lt;Frame </a:t>
            </a:r>
            <a:r>
              <a:rPr lang="en-US" sz="1200" dirty="0" err="1">
                <a:solidFill>
                  <a:srgbClr val="002060"/>
                </a:solidFill>
              </a:rPr>
              <a:t>Addr</a:t>
            </a:r>
            <a:r>
              <a:rPr lang="en-US" sz="1200" dirty="0">
                <a:solidFill>
                  <a:srgbClr val="002060"/>
                </a:solidFill>
              </a:rPr>
              <a:t>&gt;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05E026-D81B-8845-87E7-BEEEE3C2BCDC}"/>
              </a:ext>
            </a:extLst>
          </p:cNvPr>
          <p:cNvCxnSpPr/>
          <p:nvPr/>
        </p:nvCxnSpPr>
        <p:spPr>
          <a:xfrm>
            <a:off x="5137110" y="5159367"/>
            <a:ext cx="0" cy="15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B0D9350-D22E-A348-9083-C9ADE6981DEF}"/>
              </a:ext>
            </a:extLst>
          </p:cNvPr>
          <p:cNvSpPr/>
          <p:nvPr/>
        </p:nvSpPr>
        <p:spPr bwMode="auto">
          <a:xfrm>
            <a:off x="7080687" y="4085885"/>
            <a:ext cx="1281510" cy="56107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93FB674-1420-6242-BFC9-8A3A3E5867DE}"/>
              </a:ext>
            </a:extLst>
          </p:cNvPr>
          <p:cNvSpPr/>
          <p:nvPr/>
        </p:nvSpPr>
        <p:spPr>
          <a:xfrm>
            <a:off x="8428967" y="4085885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1734AD-B9CE-9E44-A988-6BC50E8E098F}"/>
              </a:ext>
            </a:extLst>
          </p:cNvPr>
          <p:cNvSpPr/>
          <p:nvPr/>
        </p:nvSpPr>
        <p:spPr bwMode="auto">
          <a:xfrm>
            <a:off x="7080687" y="4433036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39DB35-AA92-BB44-8EEB-B083DC6C38B5}"/>
              </a:ext>
            </a:extLst>
          </p:cNvPr>
          <p:cNvCxnSpPr>
            <a:cxnSpLocks/>
          </p:cNvCxnSpPr>
          <p:nvPr/>
        </p:nvCxnSpPr>
        <p:spPr>
          <a:xfrm>
            <a:off x="6997573" y="4081224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1498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>
                <a:solidFill>
                  <a:srgbClr val="FF0000"/>
                </a:solidFill>
              </a:rPr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73077011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75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fork()</a:t>
            </a:r>
            <a:r>
              <a:rPr lang="en-US" dirty="0"/>
              <a:t> 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r>
              <a:rPr lang="en-US" dirty="0"/>
              <a:t>Return value from </a:t>
            </a:r>
            <a:r>
              <a:rPr lang="en-US" b="1" dirty="0">
                <a:latin typeface="Consolas" panose="020B0609020204030204" pitchFamily="49" charset="0"/>
              </a:rPr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(Memory),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405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428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2285363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99977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171580" y="3410062"/>
            <a:ext cx="765876" cy="476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381000" y="3410061"/>
            <a:ext cx="765876" cy="47613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8191990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219200" y="4007259"/>
            <a:ext cx="718256" cy="4885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504820" y="4921659"/>
            <a:ext cx="718256" cy="48854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7758346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What does this </a:t>
            </a:r>
            <a:r>
              <a:rPr lang="en-US" sz="2800" dirty="0">
                <a:solidFill>
                  <a:srgbClr val="000000"/>
                </a:solidFill>
              </a:rPr>
              <a:t>print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Would adding the calls to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sleep()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 matter?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1BC3-3BB2-4E83-A465-C74D2FDF8535}"/>
              </a:ext>
            </a:extLst>
          </p:cNvPr>
          <p:cNvSpPr/>
          <p:nvPr/>
        </p:nvSpPr>
        <p:spPr>
          <a:xfrm>
            <a:off x="5867400" y="1143000"/>
            <a:ext cx="6172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latin typeface="Gill Sans Light"/>
              </a:rPr>
              <a:t>Recall: a process consists of one or more threads executing in an address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Here, each process has a single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These threads execute concurrently</a:t>
            </a:r>
          </a:p>
        </p:txBody>
      </p:sp>
    </p:spTree>
    <p:extLst>
      <p:ext uri="{BB962C8B-B14F-4D97-AF65-F5344CB8AC3E}">
        <p14:creationId xmlns:p14="http://schemas.microsoft.com/office/powerpoint/2010/main" val="440478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3224-BB1A-4CF8-A7CF-538704F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Another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6EBC-8A7B-4EA4-8AE7-E4EA9E8B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threads, we could call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/>
              <a:t> to create a new thread executing a separate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With processes, the equivalent would be spawning a new process executing a different program</a:t>
            </a:r>
          </a:p>
          <a:p>
            <a:endParaRPr lang="en-US" dirty="0"/>
          </a:p>
          <a:p>
            <a:r>
              <a:rPr lang="en-US" dirty="0"/>
              <a:t>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307086143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>
                <a:solidFill>
                  <a:srgbClr val="FF0000"/>
                </a:solidFill>
              </a:rPr>
              <a:t> – change the </a:t>
            </a:r>
            <a:r>
              <a:rPr lang="en-US" i="1" dirty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02283735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fork3.c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52239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4395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 bwMode="auto">
          <a:xfrm>
            <a:off x="6526472" y="5542656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9472" y="123312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6687078" y="1803928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45272" y="4475537"/>
            <a:ext cx="2133600" cy="1477328"/>
            <a:chOff x="3505200" y="4648200"/>
            <a:chExt cx="2133600" cy="147732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3505200" y="4648200"/>
              <a:ext cx="2133600" cy="1477328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pid</a:t>
              </a:r>
              <a:r>
                <a:rPr lang="en-US" dirty="0">
                  <a:latin typeface="Consolas" panose="020B0609020204030204" pitchFamily="49" charset="0"/>
                </a:rPr>
                <a:t>=fork();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if (</a:t>
              </a:r>
              <a:r>
                <a:rPr lang="en-US" dirty="0" err="1">
                  <a:latin typeface="Consolas" panose="020B0609020204030204" pitchFamily="49" charset="0"/>
                </a:rPr>
                <a:t>pid</a:t>
              </a:r>
              <a:r>
                <a:rPr lang="en-US" dirty="0">
                  <a:latin typeface="Consolas" panose="020B0609020204030204" pitchFamily="49" charset="0"/>
                </a:rPr>
                <a:t>==0)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exec(…);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else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wait(&amp;stat)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760444" y="5819725"/>
              <a:ext cx="1524083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00780B-10FD-B247-929D-BAED76044F6C}"/>
              </a:ext>
            </a:extLst>
          </p:cNvPr>
          <p:cNvSpPr txBox="1"/>
          <p:nvPr/>
        </p:nvSpPr>
        <p:spPr>
          <a:xfrm>
            <a:off x="4545273" y="8986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DC2E4-5B2C-9E4B-8576-E82C1EDA296C}"/>
              </a:ext>
            </a:extLst>
          </p:cNvPr>
          <p:cNvSpPr txBox="1"/>
          <p:nvPr/>
        </p:nvSpPr>
        <p:spPr>
          <a:xfrm>
            <a:off x="4461916" y="410620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1295400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==0)</a:t>
            </a:r>
          </a:p>
          <a:p>
            <a:r>
              <a:rPr lang="en-US" dirty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3" name="Right Arrow 12"/>
          <p:cNvSpPr/>
          <p:nvPr/>
        </p:nvSpPr>
        <p:spPr bwMode="auto">
          <a:xfrm rot="19408573">
            <a:off x="3362678" y="2304379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2191427" flipV="1">
            <a:off x="3264944" y="4325756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247" y="2875337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==0)</a:t>
            </a:r>
          </a:p>
          <a:p>
            <a:r>
              <a:rPr lang="en-US" dirty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2273" y="19203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69625" y="48463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52375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3373" y="15135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28310388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en-US" dirty="0"/>
              <a:t>Recall: 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1" y="4389438"/>
            <a:ext cx="8670925" cy="2286000"/>
          </a:xfrm>
        </p:spPr>
        <p:txBody>
          <a:bodyPr/>
          <a:lstStyle/>
          <a:p>
            <a:r>
              <a:rPr lang="en-US" altLang="en-US"/>
              <a:t>Threads encapsulate concurrency: “Active” component</a:t>
            </a:r>
          </a:p>
          <a:p>
            <a:r>
              <a:rPr lang="en-US" altLang="en-US"/>
              <a:t>Address spaces encapsulate protection: “Passive” part</a:t>
            </a:r>
          </a:p>
          <a:p>
            <a:pPr lvl="1"/>
            <a:r>
              <a:rPr lang="en-US" altLang="en-US"/>
              <a:t>Keeps buggy program from trashing the system</a:t>
            </a:r>
          </a:p>
          <a:p>
            <a:r>
              <a:rPr lang="en-US" altLang="en-US"/>
              <a:t>Why have multiple threads per address space?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28194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664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>
                <a:solidFill>
                  <a:srgbClr val="FF0000"/>
                </a:solidFill>
              </a:rPr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45988997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7624-A85A-4614-9E7E-615D396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  <a:r>
              <a:rPr lang="en-US" dirty="0"/>
              <a:t> – parent waits for child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033000" cy="4752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exit(42);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7154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>
                <a:solidFill>
                  <a:srgbClr val="FF0000"/>
                </a:solidFill>
              </a:rPr>
              <a:t> – send a </a:t>
            </a:r>
            <a:r>
              <a:rPr lang="en-US" i="1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rgbClr val="FF0000"/>
                </a:solidFill>
              </a:rPr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dirty="0">
                <a:solidFill>
                  <a:srgbClr val="FF0000"/>
                </a:solidFill>
              </a:rPr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74835977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1D95-5DFD-4B4C-9EBB-9D6ADB7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1FD-F6B9-47C4-B7AD-A5E133A8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sa.sa_flags</a:t>
            </a:r>
            <a:r>
              <a:rPr lang="en-US" sz="1800" b="1" dirty="0">
                <a:latin typeface="Consolas" panose="020B0609020204030204" pitchFamily="49" charset="0"/>
              </a:rPr>
              <a:t> = 0;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sigemptyset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sa.sa_mask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842C0-8F29-4D54-91B5-DAD36E064746}"/>
              </a:ext>
            </a:extLst>
          </p:cNvPr>
          <p:cNvSpPr txBox="1"/>
          <p:nvPr/>
        </p:nvSpPr>
        <p:spPr>
          <a:xfrm>
            <a:off x="6629400" y="1143000"/>
            <a:ext cx="5292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Gill Sans Light"/>
              </a:rPr>
              <a:t>Q: What would happen if the process receives a SIGINT signal, but does not register a signal handler?</a:t>
            </a:r>
          </a:p>
          <a:p>
            <a:r>
              <a:rPr lang="en-US" sz="2400" b="0" dirty="0">
                <a:latin typeface="Gill Sans Light"/>
              </a:rPr>
              <a:t>A: The process dies!</a:t>
            </a:r>
            <a:br>
              <a:rPr lang="en-US" sz="2400" b="0" dirty="0">
                <a:latin typeface="Gill Sans Light"/>
              </a:rPr>
            </a:br>
            <a:endParaRPr lang="en-US" sz="2400" b="0" dirty="0">
              <a:latin typeface="Gill Sans Light"/>
            </a:endParaRPr>
          </a:p>
          <a:p>
            <a:r>
              <a:rPr lang="en-US" sz="2400" b="0" dirty="0">
                <a:latin typeface="Gill Sans Light"/>
              </a:rPr>
              <a:t>For each signal, there is a default handler defined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2544895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73E-1BB9-42C3-9E6A-A457F04B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2824-ECB1-4EE0-A5B4-A66F0903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SIGINT</a:t>
            </a:r>
            <a:r>
              <a:rPr lang="en-US" dirty="0"/>
              <a:t> – control-C</a:t>
            </a:r>
          </a:p>
          <a:p>
            <a:r>
              <a:rPr lang="en-US" dirty="0">
                <a:latin typeface="Consolas" panose="020B0609020204030204" pitchFamily="49" charset="0"/>
              </a:rPr>
              <a:t>SIGTERM</a:t>
            </a:r>
            <a:r>
              <a:rPr lang="en-US" dirty="0"/>
              <a:t> – default for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shell command</a:t>
            </a:r>
          </a:p>
          <a:p>
            <a:r>
              <a:rPr lang="en-US" dirty="0">
                <a:latin typeface="Consolas" panose="020B0609020204030204" pitchFamily="49" charset="0"/>
              </a:rPr>
              <a:t>SIGSTP</a:t>
            </a:r>
            <a:r>
              <a:rPr lang="en-US" dirty="0"/>
              <a:t> – control-Z (default action: stop process)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SIGKILL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terminate/stop process</a:t>
            </a:r>
          </a:p>
          <a:p>
            <a:pPr lvl="1"/>
            <a:r>
              <a:rPr lang="en-US" dirty="0"/>
              <a:t>Can’t be changed with </a:t>
            </a:r>
            <a:r>
              <a:rPr lang="en-US" dirty="0" err="1">
                <a:latin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35443941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C1CD-9313-4991-BC1D-ED3B221A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2004-808F-41E8-AF37-0FEB5FB0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shell is a job control system</a:t>
            </a:r>
          </a:p>
          <a:p>
            <a:pPr lvl="1"/>
            <a:r>
              <a:rPr lang="en-US" dirty="0"/>
              <a:t>Allows programmer to create and manage a set of programs to do some task</a:t>
            </a:r>
          </a:p>
          <a:p>
            <a:pPr lvl="1"/>
            <a:endParaRPr lang="en-US" dirty="0"/>
          </a:p>
          <a:p>
            <a:r>
              <a:rPr lang="en-US" dirty="0"/>
              <a:t>You will build your own shell in Homework 2…</a:t>
            </a:r>
          </a:p>
          <a:p>
            <a:pPr lvl="1"/>
            <a:r>
              <a:rPr lang="en-US" dirty="0"/>
              <a:t>… using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exec</a:t>
            </a:r>
            <a:r>
              <a:rPr lang="en-US" dirty="0"/>
              <a:t> system calls to create new processes…</a:t>
            </a:r>
          </a:p>
          <a:p>
            <a:pPr lvl="1"/>
            <a:r>
              <a:rPr lang="en-US" dirty="0"/>
              <a:t>… and the File I/O system calls we’ll see next time to link them together</a:t>
            </a:r>
          </a:p>
        </p:txBody>
      </p:sp>
    </p:spTree>
    <p:extLst>
      <p:ext uri="{BB962C8B-B14F-4D97-AF65-F5344CB8AC3E}">
        <p14:creationId xmlns:p14="http://schemas.microsoft.com/office/powerpoint/2010/main" val="197824845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696C-64B7-48C6-B59D-BB71CB23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3297-7CBF-4798-BE67-4890E2B2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have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exec()</a:t>
            </a:r>
            <a:r>
              <a:rPr lang="en-US" dirty="0"/>
              <a:t> system calls for processes, but just a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for threads?</a:t>
            </a:r>
          </a:p>
          <a:p>
            <a:pPr lvl="1"/>
            <a:r>
              <a:rPr lang="en-US" dirty="0"/>
              <a:t>Convenient to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without </a:t>
            </a:r>
            <a:r>
              <a:rPr lang="en-US" dirty="0">
                <a:latin typeface="Consolas" panose="020B0609020204030204" pitchFamily="49" charset="0"/>
              </a:rPr>
              <a:t>exec</a:t>
            </a:r>
            <a:r>
              <a:rPr lang="en-US" dirty="0"/>
              <a:t>: put code for parent and child in one executable instead of multiple</a:t>
            </a:r>
          </a:p>
          <a:p>
            <a:pPr lvl="1"/>
            <a:r>
              <a:rPr lang="en-US" dirty="0"/>
              <a:t>It will allow us to programmatically control child process’ state</a:t>
            </a:r>
          </a:p>
          <a:p>
            <a:pPr lvl="2"/>
            <a:r>
              <a:rPr lang="en-US" sz="2400" dirty="0"/>
              <a:t>By executing code before calling </a:t>
            </a:r>
            <a:r>
              <a:rPr lang="en-US" sz="2400" dirty="0">
                <a:latin typeface="Consolas" panose="020B0609020204030204" pitchFamily="49" charset="0"/>
              </a:rPr>
              <a:t>exec()</a:t>
            </a:r>
            <a:r>
              <a:rPr lang="en-US" sz="2400" dirty="0"/>
              <a:t> in the child</a:t>
            </a:r>
          </a:p>
          <a:p>
            <a:pPr lvl="1"/>
            <a:r>
              <a:rPr lang="en-US" dirty="0"/>
              <a:t>We’ll see this in the case of File I/O next time</a:t>
            </a:r>
          </a:p>
          <a:p>
            <a:pPr lvl="1"/>
            <a:endParaRPr lang="en-US" dirty="0"/>
          </a:p>
          <a:p>
            <a:r>
              <a:rPr lang="en-US" dirty="0"/>
              <a:t>Windows uses </a:t>
            </a:r>
            <a:r>
              <a:rPr lang="en-US" dirty="0" err="1">
                <a:latin typeface="Consolas" panose="020B0609020204030204" pitchFamily="49" charset="0"/>
              </a:rPr>
              <a:t>CreateProcess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instead of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</a:p>
          <a:p>
            <a:pPr lvl="1"/>
            <a:r>
              <a:rPr lang="en-US" dirty="0"/>
              <a:t>Also works, but a more complicated interface</a:t>
            </a:r>
          </a:p>
        </p:txBody>
      </p:sp>
    </p:spTree>
    <p:extLst>
      <p:ext uri="{BB962C8B-B14F-4D97-AF65-F5344CB8AC3E}">
        <p14:creationId xmlns:p14="http://schemas.microsoft.com/office/powerpoint/2010/main" val="162447495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C6E0-D7C4-4E38-A069-FCF384B4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62DC-6C59-4590-8552-95CA365B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two tasks to run concurrently, do we run them in separate threads, or do we run them in separate processes?</a:t>
            </a:r>
          </a:p>
          <a:p>
            <a:endParaRPr lang="en-US" dirty="0"/>
          </a:p>
          <a:p>
            <a:r>
              <a:rPr lang="en-US" dirty="0"/>
              <a:t>Depends on how much isolation we want</a:t>
            </a:r>
          </a:p>
          <a:p>
            <a:pPr lvl="1"/>
            <a:r>
              <a:rPr lang="en-US" dirty="0"/>
              <a:t>Threads are lighter weight [why?]</a:t>
            </a:r>
          </a:p>
          <a:p>
            <a:pPr lvl="1"/>
            <a:r>
              <a:rPr lang="en-US" dirty="0"/>
              <a:t>Processes are more strongly isolated</a:t>
            </a:r>
          </a:p>
        </p:txBody>
      </p:sp>
    </p:spTree>
    <p:extLst>
      <p:ext uri="{BB962C8B-B14F-4D97-AF65-F5344CB8AC3E}">
        <p14:creationId xmlns:p14="http://schemas.microsoft.com/office/powerpoint/2010/main" val="9799801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62000"/>
            <a:ext cx="8686800" cy="5943600"/>
          </a:xfrm>
        </p:spPr>
        <p:txBody>
          <a:bodyPr>
            <a:normAutofit/>
          </a:bodyPr>
          <a:lstStyle/>
          <a:p>
            <a:r>
              <a:rPr lang="en-US" altLang="en-US" dirty="0"/>
              <a:t>Process: e</a:t>
            </a:r>
            <a:r>
              <a:rPr lang="en-US" dirty="0"/>
              <a:t>xecution environment with Restricted Rights</a:t>
            </a:r>
          </a:p>
          <a:p>
            <a:pPr lvl="1"/>
            <a:r>
              <a:rPr lang="en-US" altLang="en-US" dirty="0"/>
              <a:t>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Hardware mechanism for regaining control from user</a:t>
            </a:r>
          </a:p>
          <a:p>
            <a:pPr lvl="1"/>
            <a:r>
              <a:rPr lang="en-US" dirty="0"/>
              <a:t>Notification that events have occurred</a:t>
            </a:r>
          </a:p>
          <a:p>
            <a:pPr lvl="1"/>
            <a:r>
              <a:rPr lang="en-US" dirty="0"/>
              <a:t>User-level equivalent: Signals</a:t>
            </a:r>
          </a:p>
          <a:p>
            <a:r>
              <a:rPr lang="en-US" dirty="0"/>
              <a:t>Native control of Process</a:t>
            </a:r>
          </a:p>
          <a:p>
            <a:pPr lvl="1"/>
            <a:r>
              <a:rPr lang="en-US" dirty="0"/>
              <a:t>Fork, Exec, Wait, Signal</a:t>
            </a:r>
          </a:p>
        </p:txBody>
      </p:sp>
    </p:spTree>
    <p:extLst>
      <p:ext uri="{BB962C8B-B14F-4D97-AF65-F5344CB8AC3E}">
        <p14:creationId xmlns:p14="http://schemas.microsoft.com/office/powerpoint/2010/main" val="964050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220200" cy="533400"/>
          </a:xfrm>
        </p:spPr>
        <p:txBody>
          <a:bodyPr/>
          <a:lstStyle/>
          <a:p>
            <a:r>
              <a:rPr lang="en-US" sz="2800" dirty="0"/>
              <a:t>Recall: Simple address translation with Base and Bound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162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500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326295" y="3184659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8382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3836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836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83696" y="3048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0191" y="685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33601" y="350520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61117" y="2805724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Base Address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17505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6172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34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5943601" y="3193868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6096000" y="3581402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352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1905000" y="1359234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6553201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5943601" y="3365557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6096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72200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&lt;</a:t>
            </a: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5486401" y="3810001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5943601" y="4798686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905000" y="13716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419601" y="31750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383695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2001" y="4876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676400" y="5486400"/>
            <a:ext cx="53340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>
                <a:solidFill>
                  <a:srgbClr val="FF0000"/>
                </a:solidFill>
              </a:rPr>
              <a:t>Can it touch other programs?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34281" y="32266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84071" y="34888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572000" y="1600200"/>
            <a:ext cx="2461027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</a:t>
            </a:r>
            <a:br>
              <a:rPr lang="en-US" b="0" dirty="0">
                <a:latin typeface="Gill Sans"/>
                <a:cs typeface="Gill Sans"/>
              </a:rPr>
            </a:br>
            <a:r>
              <a:rPr lang="en-US" b="0" dirty="0">
                <a:latin typeface="Gill Sans"/>
                <a:cs typeface="Gill Sans"/>
              </a:rPr>
              <a:t>on-the-fly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51753" y="37524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00191" y="24753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</p:spTree>
    <p:extLst>
      <p:ext uri="{BB962C8B-B14F-4D97-AF65-F5344CB8AC3E}">
        <p14:creationId xmlns:p14="http://schemas.microsoft.com/office/powerpoint/2010/main" val="32593557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User =&gt; Kernel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81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81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38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3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91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67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467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38369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8369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8369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83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8369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83696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7756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114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114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1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1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192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114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1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4609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114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114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114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4609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114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2420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191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14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6020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934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858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01980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80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5715000" y="3075802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5715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114801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676400" y="5181600"/>
            <a:ext cx="22860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return to system?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14800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</p:spTree>
    <p:extLst>
      <p:ext uri="{BB962C8B-B14F-4D97-AF65-F5344CB8AC3E}">
        <p14:creationId xmlns:p14="http://schemas.microsoft.com/office/powerpoint/2010/main" val="3939704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Interrupt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81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81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38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3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91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67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467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38369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8369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8369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83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8369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83696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7756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114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114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1" y="3124200"/>
            <a:ext cx="902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0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192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114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1" y="3886201"/>
            <a:ext cx="102944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4609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114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114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114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46090" y="4648200"/>
            <a:ext cx="5838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114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2420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191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14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6020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0104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858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01980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80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4951367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5715000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114801" y="4953000"/>
            <a:ext cx="86754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676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03218" y="4267200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5562600" y="3075802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82549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828800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Switch User Process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81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81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38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3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91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67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467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38369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8369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8369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83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8369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83696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7756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114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114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1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1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192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114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1" y="3886201"/>
            <a:ext cx="1029449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0000 0248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4609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114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114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114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46090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114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2420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191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14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6020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8580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858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01980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80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5410200" y="1524002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5715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114801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676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03217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0001 0124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5562600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1905001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5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05001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05000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57401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305800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8991600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52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43137</TotalTime>
  <Pages>60</Pages>
  <Words>4224</Words>
  <Application>Microsoft Office PowerPoint</Application>
  <PresentationFormat>Widescreen</PresentationFormat>
  <Paragraphs>920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Courier</vt:lpstr>
      <vt:lpstr>Gill Sans</vt:lpstr>
      <vt:lpstr>Gill Sans Light</vt:lpstr>
      <vt:lpstr>굴림</vt:lpstr>
      <vt:lpstr>Arial</vt:lpstr>
      <vt:lpstr>Comic Sans MS</vt:lpstr>
      <vt:lpstr>Consolas</vt:lpstr>
      <vt:lpstr>Courier New</vt:lpstr>
      <vt:lpstr>Office</vt:lpstr>
      <vt:lpstr>CSC 112: Computer Operating Systems Lecture 3  Processes (con’t),  System Calls, Fork,  </vt:lpstr>
      <vt:lpstr>Recall: Four Fundamental OS Concepts</vt:lpstr>
      <vt:lpstr>Recall: OS Bottom Line: Run Programs</vt:lpstr>
      <vt:lpstr>Recall: Protected Address Space</vt:lpstr>
      <vt:lpstr>Recall: Single and Multithreaded Processes</vt:lpstr>
      <vt:lpstr>Recall: Simple address translation with Base and Bound</vt:lpstr>
      <vt:lpstr>Simple B&amp;B: User =&gt; Kernel</vt:lpstr>
      <vt:lpstr>Simple B&amp;B: Interrupt</vt:lpstr>
      <vt:lpstr>Simple B&amp;B: Switch User Process</vt:lpstr>
      <vt:lpstr>Simple B&amp;B: “resume”</vt:lpstr>
      <vt:lpstr>Running Many Programs</vt:lpstr>
      <vt:lpstr>Multiplexing Processes: The Process Control Block</vt:lpstr>
      <vt:lpstr>CPU Switch From Process A to Process B</vt:lpstr>
      <vt:lpstr>Scheduler</vt:lpstr>
      <vt:lpstr>Simultaneous MultiThreading/Hyperthreading</vt:lpstr>
      <vt:lpstr>Also recall: The World Is Parallel: Intel SkyLake (2017)</vt:lpstr>
      <vt:lpstr>Is Base and Bound a  Good-Enough Protection Mechanism?</vt:lpstr>
      <vt:lpstr>Better: x86 – segments and stacks</vt:lpstr>
      <vt:lpstr>Better Alternative: Address Mapping</vt:lpstr>
      <vt:lpstr>Recall: 3 types of Kernel Mode Transfer</vt:lpstr>
      <vt:lpstr>Recall: User/Kernel (Privileged) Mode</vt:lpstr>
      <vt:lpstr>Implementing Safe Kernel Mode Transfers</vt:lpstr>
      <vt:lpstr>Hardware support: Interrupt Control</vt:lpstr>
      <vt:lpstr>Interrupt Controller</vt:lpstr>
      <vt:lpstr>Interrupt Vector</vt:lpstr>
      <vt:lpstr>How do we take interrupts safely?</vt:lpstr>
      <vt:lpstr>Need for Separate Kernel Stacks</vt:lpstr>
      <vt:lpstr>Before</vt:lpstr>
      <vt:lpstr>During Interrupt/System Call</vt:lpstr>
      <vt:lpstr>Recall: UNIX System Structure</vt:lpstr>
      <vt:lpstr>A Narrow Waist</vt:lpstr>
      <vt:lpstr>Kernel System Call Handler</vt:lpstr>
      <vt:lpstr>Putting it together: web server</vt:lpstr>
      <vt:lpstr>Putting it together: web server</vt:lpstr>
      <vt:lpstr>Recall: Processes</vt:lpstr>
      <vt:lpstr>Bootstrapping</vt:lpstr>
      <vt:lpstr>Process Management API</vt:lpstr>
      <vt:lpstr>Process Management API</vt:lpstr>
      <vt:lpstr>pid.c</vt:lpstr>
      <vt:lpstr>Process Management API</vt:lpstr>
      <vt:lpstr>Creating Processes</vt:lpstr>
      <vt:lpstr>fork1.c</vt:lpstr>
      <vt:lpstr>fork1.c</vt:lpstr>
      <vt:lpstr>fork1.c</vt:lpstr>
      <vt:lpstr>fork_race.c</vt:lpstr>
      <vt:lpstr>Running Another Program</vt:lpstr>
      <vt:lpstr>Process Management API</vt:lpstr>
      <vt:lpstr>fork3.c</vt:lpstr>
      <vt:lpstr>Process Management</vt:lpstr>
      <vt:lpstr>Process Management API</vt:lpstr>
      <vt:lpstr>fork2.c – parent waits for child to finish</vt:lpstr>
      <vt:lpstr>Process Management API</vt:lpstr>
      <vt:lpstr>inf_loop.c</vt:lpstr>
      <vt:lpstr>Common POSIX Signals</vt:lpstr>
      <vt:lpstr>Shell</vt:lpstr>
      <vt:lpstr>Process vs. Thread APIs</vt:lpstr>
      <vt:lpstr>Threads vs. Processes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Zonghua Gu</cp:lastModifiedBy>
  <cp:revision>555</cp:revision>
  <cp:lastPrinted>2019-01-29T22:15:31Z</cp:lastPrinted>
  <dcterms:created xsi:type="dcterms:W3CDTF">1995-08-12T11:37:26Z</dcterms:created>
  <dcterms:modified xsi:type="dcterms:W3CDTF">2025-01-27T13:28:31Z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