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7.jpg" ContentType="image/jpg"/>
  <Override PartName="/ppt/media/image28.jpg" ContentType="image/jpg"/>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300" r:id="rId4"/>
    <p:sldId id="301" r:id="rId5"/>
    <p:sldId id="345" r:id="rId6"/>
    <p:sldId id="346" r:id="rId7"/>
    <p:sldId id="347" r:id="rId8"/>
    <p:sldId id="352" r:id="rId9"/>
    <p:sldId id="364" r:id="rId10"/>
    <p:sldId id="353" r:id="rId11"/>
    <p:sldId id="354" r:id="rId12"/>
    <p:sldId id="355" r:id="rId13"/>
    <p:sldId id="356" r:id="rId14"/>
    <p:sldId id="321" r:id="rId15"/>
    <p:sldId id="362" r:id="rId16"/>
    <p:sldId id="344" r:id="rId17"/>
    <p:sldId id="357" r:id="rId18"/>
    <p:sldId id="363" r:id="rId19"/>
    <p:sldId id="351" r:id="rId20"/>
    <p:sldId id="359" r:id="rId21"/>
    <p:sldId id="360" r:id="rId22"/>
    <p:sldId id="358" r:id="rId23"/>
    <p:sldId id="312" r:id="rId24"/>
    <p:sldId id="361" r:id="rId25"/>
    <p:sldId id="333" r:id="rId26"/>
    <p:sldId id="34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6"/>
    <p:restoredTop sz="95033" autoAdjust="0"/>
  </p:normalViewPr>
  <p:slideViewPr>
    <p:cSldViewPr snapToGrid="0" snapToObjects="1">
      <p:cViewPr varScale="1">
        <p:scale>
          <a:sx n="78" d="100"/>
          <a:sy n="78" d="100"/>
        </p:scale>
        <p:origin x="1829" y="67"/>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301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7</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GB" b="0" i="0" dirty="0">
                <a:effectLst/>
                <a:latin typeface="__fkGroteskNeue_598ab8"/>
              </a:rPr>
              <a:t>decrease-key operations) Extracting the minimum vertex takes </a:t>
            </a:r>
            <a:r>
              <a:rPr lang="en-GB" b="0" i="0" dirty="0">
                <a:effectLst/>
                <a:latin typeface="KaTeX_Main"/>
              </a:rPr>
              <a:t>O(log⁡ V)</a:t>
            </a:r>
            <a:r>
              <a:rPr lang="en-GB" b="0" i="0" dirty="0">
                <a:effectLst/>
                <a:latin typeface="__fkGroteskNeue_598ab8"/>
              </a:rPr>
              <a:t>, done </a:t>
            </a:r>
            <a:r>
              <a:rPr lang="en-GB" b="0" i="0" dirty="0">
                <a:effectLst/>
                <a:latin typeface="KaTeX_Main"/>
              </a:rPr>
              <a:t>V</a:t>
            </a:r>
            <a:r>
              <a:rPr lang="en-GB" b="0" i="0" dirty="0">
                <a:effectLst/>
                <a:latin typeface="__fkGroteskNeue_598ab8"/>
              </a:rPr>
              <a:t> times.</a:t>
            </a:r>
          </a:p>
          <a:p>
            <a:pPr lvl="1">
              <a:buFont typeface="Arial" panose="020B0604020202020204" pitchFamily="34" charset="0"/>
              <a:buChar char="•"/>
            </a:pPr>
            <a:r>
              <a:rPr lang="en-GB" b="0" i="0">
                <a:effectLst/>
                <a:latin typeface="__fkGroteskNeue_598ab8"/>
              </a:rPr>
              <a:t>Updating adjacent vertices for all edges takes </a:t>
            </a:r>
            <a:r>
              <a:rPr lang="en-GB" b="0" i="0">
                <a:effectLst/>
                <a:latin typeface="KaTeX_Main"/>
              </a:rPr>
              <a:t>O(E log⁡ V)</a:t>
            </a:r>
            <a:r>
              <a:rPr lang="en-GB" b="0" i="0">
                <a:effectLst/>
                <a:latin typeface="__fkGroteskNeue_598ab8"/>
              </a:rPr>
              <a: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9</a:t>
            </a:fld>
            <a:endParaRPr lang="en-US"/>
          </a:p>
        </p:txBody>
      </p:sp>
    </p:spTree>
    <p:extLst>
      <p:ext uri="{BB962C8B-B14F-4D97-AF65-F5344CB8AC3E}">
        <p14:creationId xmlns:p14="http://schemas.microsoft.com/office/powerpoint/2010/main" val="383610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cplfcGZmX7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youtube.com/watch?v=3rrNH_AizMA" TargetMode="External"/><Relationship Id="rId5" Type="http://schemas.openxmlformats.org/officeDocument/2006/relationships/hyperlink" Target="https://www.geeksforgeeks.org/kruskals-minimum-spanning-tree-algorithm-greedy-algo-2/"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12</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cxnSp>
        <p:nvCxnSpPr>
          <p:cNvPr id="4" name="Straight Connector 3">
            <a:extLst>
              <a:ext uri="{FF2B5EF4-FFF2-40B4-BE49-F238E27FC236}">
                <a16:creationId xmlns:a16="http://schemas.microsoft.com/office/drawing/2014/main" id="{592F81D1-88EA-F7C6-91F1-C3ED2FA1D960}"/>
              </a:ext>
            </a:extLst>
          </p:cNvPr>
          <p:cNvCxnSpPr>
            <a:cxnSpLocks/>
          </p:cNvCxnSpPr>
          <p:nvPr/>
        </p:nvCxnSpPr>
        <p:spPr>
          <a:xfrm>
            <a:off x="780502" y="1750142"/>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A32C2B52-AA2F-7F2D-B4B1-E8B7C71E7969}"/>
              </a:ext>
            </a:extLst>
          </p:cNvPr>
          <p:cNvCxnSpPr>
            <a:cxnSpLocks/>
          </p:cNvCxnSpPr>
          <p:nvPr/>
        </p:nvCxnSpPr>
        <p:spPr>
          <a:xfrm flipH="1">
            <a:off x="5043948" y="1464275"/>
            <a:ext cx="1641987" cy="15236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EA147ABD-9248-8726-975A-14C0C3C54536}"/>
              </a:ext>
            </a:extLst>
          </p:cNvPr>
          <p:cNvCxnSpPr>
            <a:cxnSpLocks/>
          </p:cNvCxnSpPr>
          <p:nvPr/>
        </p:nvCxnSpPr>
        <p:spPr>
          <a:xfrm>
            <a:off x="1671484" y="4074506"/>
            <a:ext cx="0" cy="195266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C7ADF50-24C0-4CAE-3BB2-C40799326124}"/>
              </a:ext>
            </a:extLst>
          </p:cNvPr>
          <p:cNvCxnSpPr>
            <a:cxnSpLocks/>
          </p:cNvCxnSpPr>
          <p:nvPr/>
        </p:nvCxnSpPr>
        <p:spPr>
          <a:xfrm>
            <a:off x="5987845" y="4143332"/>
            <a:ext cx="1170039" cy="1815016"/>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1DBDE677-54BC-5269-CF1F-69113058CDED}"/>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4576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cxnSp>
        <p:nvCxnSpPr>
          <p:cNvPr id="20" name="Straight Connector 19">
            <a:extLst>
              <a:ext uri="{FF2B5EF4-FFF2-40B4-BE49-F238E27FC236}">
                <a16:creationId xmlns:a16="http://schemas.microsoft.com/office/drawing/2014/main" id="{281811A3-4927-7148-7C34-9F3C9D13E16B}"/>
              </a:ext>
            </a:extLst>
          </p:cNvPr>
          <p:cNvCxnSpPr>
            <a:cxnSpLocks/>
          </p:cNvCxnSpPr>
          <p:nvPr/>
        </p:nvCxnSpPr>
        <p:spPr>
          <a:xfrm>
            <a:off x="8184192" y="4345858"/>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A60E9402-CD9D-85B8-29AD-2844F45F0E17}"/>
              </a:ext>
            </a:extLst>
          </p:cNvPr>
          <p:cNvCxnSpPr>
            <a:cxnSpLocks/>
          </p:cNvCxnSpPr>
          <p:nvPr/>
        </p:nvCxnSpPr>
        <p:spPr>
          <a:xfrm>
            <a:off x="2812026" y="4074506"/>
            <a:ext cx="1042219"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D00812A-0F5B-1471-EC61-014E7FFED3F7}"/>
              </a:ext>
            </a:extLst>
          </p:cNvPr>
          <p:cNvCxnSpPr>
            <a:cxnSpLocks/>
          </p:cNvCxnSpPr>
          <p:nvPr/>
        </p:nvCxnSpPr>
        <p:spPr>
          <a:xfrm>
            <a:off x="7393858" y="1558036"/>
            <a:ext cx="1072001"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B2EAAD32-CA43-DB66-73DA-B213F81158B7}"/>
              </a:ext>
            </a:extLst>
          </p:cNvPr>
          <p:cNvSpPr/>
          <p:nvPr/>
        </p:nvSpPr>
        <p:spPr>
          <a:xfrm>
            <a:off x="6420464" y="1959183"/>
            <a:ext cx="771547" cy="914400"/>
          </a:xfrm>
          <a:prstGeom prst="ellips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4" name="Arc 13">
            <a:extLst>
              <a:ext uri="{FF2B5EF4-FFF2-40B4-BE49-F238E27FC236}">
                <a16:creationId xmlns:a16="http://schemas.microsoft.com/office/drawing/2014/main" id="{C13B6722-A2CA-BDF7-4551-BFECA02D8DE4}"/>
              </a:ext>
            </a:extLst>
          </p:cNvPr>
          <p:cNvSpPr/>
          <p:nvPr/>
        </p:nvSpPr>
        <p:spPr>
          <a:xfrm rot="10017728">
            <a:off x="1457494" y="-1012220"/>
            <a:ext cx="4419342" cy="4004152"/>
          </a:xfrm>
          <a:prstGeom prst="arc">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5" name="TextBox 14">
            <a:extLst>
              <a:ext uri="{FF2B5EF4-FFF2-40B4-BE49-F238E27FC236}">
                <a16:creationId xmlns:a16="http://schemas.microsoft.com/office/drawing/2014/main" id="{24CF4A9A-BAC1-84FD-D048-A087ED2502C1}"/>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132527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05CB4-01C0-C1F9-4414-FF3A7EF37EDB}"/>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76B9933-08EC-6C6E-DE5F-4A5B3EE0446B}"/>
              </a:ext>
            </a:extLst>
          </p:cNvPr>
          <p:cNvSpPr>
            <a:spLocks noGrp="1"/>
          </p:cNvSpPr>
          <p:nvPr>
            <p:ph idx="1"/>
          </p:nvPr>
        </p:nvSpPr>
        <p:spPr>
          <a:xfrm>
            <a:off x="457200" y="1600200"/>
            <a:ext cx="8229600" cy="484239"/>
          </a:xfrm>
        </p:spPr>
        <p:txBody>
          <a:bodyPr/>
          <a:lstStyle/>
          <a:p>
            <a:endParaRPr lang="en-SE" dirty="0"/>
          </a:p>
        </p:txBody>
      </p:sp>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3435929" y="288886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3833949" y="3304346"/>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5506585" y="3673658"/>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4298557" y="4739377"/>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3902237" y="3132249"/>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2044663" y="4575266"/>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3338047" y="3375630"/>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3338047" y="4753345"/>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2442682" y="4682061"/>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2510971" y="5726520"/>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4366846" y="5382325"/>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2510971" y="5382325"/>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2277817" y="4331884"/>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3571201" y="4509964"/>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2209528" y="3304346"/>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4699719" y="432389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5108566" y="325817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2044663" y="548313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811509" y="408850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6388259" y="5699571"/>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3900538" y="51389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3104893" y="426658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4932873" y="3744942"/>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5097738" y="4739377"/>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4428914" y="49238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4997695" y="395403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3501524" y="4893909"/>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3393303" y="375715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4170283" y="373646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2552697" y="436792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4459722" y="321970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2752148" y="36463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4037243" y="44369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2062954" y="49127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2752781" y="495824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3193437" y="543311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5463042" y="507816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5846758" y="442217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4908275" y="550396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4174844" y="575465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6D3FFEE-7BE9-8CCF-0B2A-B1CA13E68818}"/>
              </a:ext>
            </a:extLst>
          </p:cNvPr>
          <p:cNvSpPr txBox="1"/>
          <p:nvPr/>
        </p:nvSpPr>
        <p:spPr>
          <a:xfrm>
            <a:off x="2685786" y="6275946"/>
            <a:ext cx="3982065"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endParaRPr lang="en-SE" sz="1400" dirty="0"/>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for Prim</a:t>
            </a:r>
            <a:r>
              <a:rPr lang="en-GB" dirty="0"/>
              <a:t>’s 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fontScale="92500" lnSpcReduction="10000"/>
          </a:bodyPr>
          <a:lstStyle/>
          <a:p>
            <a:r>
              <a:rPr lang="en-GB" dirty="0"/>
              <a:t>Similarities:</a:t>
            </a:r>
          </a:p>
          <a:p>
            <a:pPr lvl="1"/>
            <a:r>
              <a:rPr lang="en-GB" dirty="0"/>
              <a:t>Both use a greedy approach.</a:t>
            </a:r>
          </a:p>
          <a:p>
            <a:pPr lvl="1"/>
            <a:r>
              <a:rPr lang="en-GB" dirty="0"/>
              <a:t>They employ similar data structures, often using a priority queue.</a:t>
            </a:r>
          </a:p>
          <a:p>
            <a:pPr lvl="1"/>
            <a:r>
              <a:rPr lang="en-GB" dirty="0"/>
              <a:t>The basic structures of both algorithms are very similar, with the main difference being in how they update vertex values</a:t>
            </a:r>
          </a:p>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F73-5290-3909-E0C5-FA086EF87F25}"/>
              </a:ext>
            </a:extLst>
          </p:cNvPr>
          <p:cNvSpPr>
            <a:spLocks noGrp="1"/>
          </p:cNvSpPr>
          <p:nvPr>
            <p:ph type="title"/>
          </p:nvPr>
        </p:nvSpPr>
        <p:spPr/>
        <p:txBody>
          <a:bodyPr/>
          <a:lstStyle/>
          <a:p>
            <a:r>
              <a:rPr lang="en-GB" dirty="0"/>
              <a:t> Time Complexity of Kruskal’s Algorithm </a:t>
            </a:r>
            <a:endParaRPr lang="en-SE" dirty="0"/>
          </a:p>
        </p:txBody>
      </p:sp>
      <p:sp>
        <p:nvSpPr>
          <p:cNvPr id="3" name="Content Placeholder 2">
            <a:extLst>
              <a:ext uri="{FF2B5EF4-FFF2-40B4-BE49-F238E27FC236}">
                <a16:creationId xmlns:a16="http://schemas.microsoft.com/office/drawing/2014/main" id="{F5F12809-E454-6B0B-5823-050655648BFA}"/>
              </a:ext>
            </a:extLst>
          </p:cNvPr>
          <p:cNvSpPr>
            <a:spLocks noGrp="1"/>
          </p:cNvSpPr>
          <p:nvPr>
            <p:ph idx="1"/>
          </p:nvPr>
        </p:nvSpPr>
        <p:spPr/>
        <p:txBody>
          <a:bodyPr>
            <a:normAutofit/>
          </a:bodyPr>
          <a:lstStyle/>
          <a:p>
            <a:pPr algn="l">
              <a:buFont typeface="+mj-lt"/>
              <a:buAutoNum type="arabicPeriod"/>
            </a:pPr>
            <a:r>
              <a:rPr lang="en-GB" b="0" i="0" dirty="0">
                <a:effectLst/>
                <a:latin typeface="Times New Roman" panose="02020603050405020304" pitchFamily="18" charset="0"/>
                <a:cs typeface="Times New Roman" panose="02020603050405020304" pitchFamily="18" charset="0"/>
              </a:rPr>
              <a:t>The time complexity of Kruskal's algorithm is determined by two main operations: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Sorting the edges: Sorting all E edges by weight takes O(E log E)</a:t>
            </a:r>
            <a:r>
              <a:rPr lang="en-GB" b="0" i="1"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using a comparison-based sorting algorithm.</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Union-Find operations: For each edge, the algorithm performs union and find operations to check for cycles, with time complexity O(α(V)), where α is the inverse Ackermann function, which </a:t>
            </a:r>
            <a:r>
              <a:rPr lang="en-GB" dirty="0">
                <a:latin typeface="Times New Roman" panose="02020603050405020304" pitchFamily="18" charset="0"/>
                <a:cs typeface="Times New Roman" panose="02020603050405020304" pitchFamily="18" charset="0"/>
              </a:rPr>
              <a:t>grows slower than logarithmic function O(log V).</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Thus, the overall time complexity is dominated by the sorting step, resulting in time complexity</a:t>
            </a:r>
            <a:r>
              <a:rPr lang="en-GB" dirty="0">
                <a:latin typeface="Times New Roman" panose="02020603050405020304" pitchFamily="18" charset="0"/>
                <a:cs typeface="Times New Roman" panose="02020603050405020304" pitchFamily="18" charset="0"/>
              </a:rPr>
              <a:t> of</a:t>
            </a:r>
            <a:r>
              <a:rPr lang="en-GB" b="0" i="0" dirty="0">
                <a:effectLst/>
                <a:latin typeface="Times New Roman" panose="02020603050405020304" pitchFamily="18" charset="0"/>
                <a:cs typeface="Times New Roman" panose="02020603050405020304" pitchFamily="18" charset="0"/>
              </a:rPr>
              <a:t> O(E log E) or equivalently O(E log V), since E ≤ V</a:t>
            </a:r>
            <a:r>
              <a:rPr lang="en-GB" b="0" i="0" baseline="30000" dirty="0">
                <a:effectLst/>
                <a:latin typeface="Times New Roman" panose="02020603050405020304" pitchFamily="18" charset="0"/>
                <a:cs typeface="Times New Roman" panose="02020603050405020304" pitchFamily="18" charset="0"/>
              </a:rPr>
              <a:t>2</a:t>
            </a:r>
            <a:r>
              <a:rPr lang="en-GB" b="0" i="0" dirty="0">
                <a:effectLst/>
                <a:latin typeface="Times New Roman" panose="02020603050405020304" pitchFamily="18" charset="0"/>
                <a:cs typeface="Times New Roman" panose="02020603050405020304" pitchFamily="18" charset="0"/>
              </a:rPr>
              <a:t> for a connected graph.</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8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p:txBody>
          <a:bodyPr/>
          <a:lstStyle/>
          <a:p>
            <a:r>
              <a:rPr lang="en-US" spc="-15" dirty="0">
                <a:latin typeface="Arial"/>
                <a:cs typeface="Arial"/>
              </a:rPr>
              <a:t>Kruskal’s </a:t>
            </a:r>
            <a:r>
              <a:rPr lang="en-US" altLang="zh-CN" spc="45" dirty="0">
                <a:latin typeface="Arial"/>
                <a:cs typeface="Arial"/>
              </a:rPr>
              <a:t>A</a:t>
            </a:r>
            <a:r>
              <a:rPr lang="en-US" spc="45" dirty="0">
                <a:latin typeface="Arial"/>
                <a:cs typeface="Arial"/>
              </a:rPr>
              <a:t>lgorithm Example 2</a:t>
            </a:r>
            <a:endParaRPr lang="en-US"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10</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0A3CB5E-95C2-2348-8BD4-C4CB469E172E}"/>
              </a:ext>
            </a:extLst>
          </p:cNvPr>
          <p:cNvSpPr/>
          <p:nvPr/>
        </p:nvSpPr>
        <p:spPr>
          <a:xfrm>
            <a:off x="2405075" y="5969552"/>
            <a:ext cx="240322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an edge-weighted graph</a:t>
            </a: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dissolve">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dissolve">
                                      <p:cBhvr>
                                        <p:cTn id="95" dur="5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3"/>
                                        </p:tgtEl>
                                        <p:attrNameLst>
                                          <p:attrName>stroke.color</p:attrName>
                                        </p:attrNameLst>
                                      </p:cBhvr>
                                      <p:to>
                                        <a:schemeClr val="accent2"/>
                                      </p:to>
                                    </p:animClr>
                                    <p:set>
                                      <p:cBhvr>
                                        <p:cTn id="100" dur="2000" fill="hold"/>
                                        <p:tgtEl>
                                          <p:spTgt spid="13"/>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dissolve">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28"/>
                                        </p:tgtEl>
                                        <p:attrNameLst>
                                          <p:attrName>stroke.color</p:attrName>
                                        </p:attrNameLst>
                                      </p:cBhvr>
                                      <p:to>
                                        <a:schemeClr val="accent2"/>
                                      </p:to>
                                    </p:animClr>
                                    <p:set>
                                      <p:cBhvr>
                                        <p:cTn id="115" dur="2000" fill="hold"/>
                                        <p:tgtEl>
                                          <p:spTgt spid="28"/>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dissolve">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7" presetClass="emph" presetSubtype="2" fill="hold" nodeType="clickEffect">
                                  <p:stCondLst>
                                    <p:cond delay="0"/>
                                  </p:stCondLst>
                                  <p:childTnLst>
                                    <p:animClr clrSpc="rgb" dir="cw">
                                      <p:cBhvr>
                                        <p:cTn id="124" dur="2000" fill="hold"/>
                                        <p:tgtEl>
                                          <p:spTgt spid="12"/>
                                        </p:tgtEl>
                                        <p:attrNameLst>
                                          <p:attrName>stroke.color</p:attrName>
                                        </p:attrNameLst>
                                      </p:cBhvr>
                                      <p:to>
                                        <a:schemeClr val="accent2"/>
                                      </p:to>
                                    </p:animClr>
                                    <p:set>
                                      <p:cBhvr>
                                        <p:cTn id="125" dur="2000" fill="hold"/>
                                        <p:tgtEl>
                                          <p:spTgt spid="12"/>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nodeType="click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childTnLst>
                          </p:cTn>
                        </p:par>
                      </p:childTnLst>
                    </p:cTn>
                  </p:par>
                  <p:par>
                    <p:cTn id="131" fill="hold">
                      <p:stCondLst>
                        <p:cond delay="indefinite"/>
                      </p:stCondLst>
                      <p:childTnLst>
                        <p:par>
                          <p:cTn id="132" fill="hold">
                            <p:stCondLst>
                              <p:cond delay="0"/>
                            </p:stCondLst>
                            <p:childTnLst>
                              <p:par>
                                <p:cTn id="133" presetID="7" presetClass="emph" presetSubtype="2" fill="hold" nodeType="clickEffect">
                                  <p:stCondLst>
                                    <p:cond delay="0"/>
                                  </p:stCondLst>
                                  <p:childTnLst>
                                    <p:animClr clrSpc="rgb" dir="cw">
                                      <p:cBhvr>
                                        <p:cTn id="134" dur="2000" fill="hold"/>
                                        <p:tgtEl>
                                          <p:spTgt spid="9"/>
                                        </p:tgtEl>
                                        <p:attrNameLst>
                                          <p:attrName>stroke.color</p:attrName>
                                        </p:attrNameLst>
                                      </p:cBhvr>
                                      <p:to>
                                        <a:schemeClr val="accent2"/>
                                      </p:to>
                                    </p:animClr>
                                    <p:set>
                                      <p:cBhvr>
                                        <p:cTn id="135" dur="2000" fill="hold"/>
                                        <p:tgtEl>
                                          <p:spTgt spid="9"/>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dissolve">
                                      <p:cBhvr>
                                        <p:cTn id="140" dur="500"/>
                                        <p:tgtEl>
                                          <p:spTgt spid="53"/>
                                        </p:tgtEl>
                                      </p:cBhvr>
                                    </p:animEffect>
                                  </p:childTnLst>
                                </p:cTn>
                              </p:par>
                            </p:childTnLst>
                          </p:cTn>
                        </p:par>
                      </p:childTnLst>
                    </p:cTn>
                  </p:par>
                  <p:par>
                    <p:cTn id="141" fill="hold">
                      <p:stCondLst>
                        <p:cond delay="indefinite"/>
                      </p:stCondLst>
                      <p:childTnLst>
                        <p:par>
                          <p:cTn id="142" fill="hold">
                            <p:stCondLst>
                              <p:cond delay="0"/>
                            </p:stCondLst>
                            <p:childTnLst>
                              <p:par>
                                <p:cTn id="143" presetID="7" presetClass="emph" presetSubtype="2" fill="hold" nodeType="clickEffect">
                                  <p:stCondLst>
                                    <p:cond delay="0"/>
                                  </p:stCondLst>
                                  <p:childTnLst>
                                    <p:animClr clrSpc="rgb" dir="cw">
                                      <p:cBhvr>
                                        <p:cTn id="144" dur="2000" fill="hold"/>
                                        <p:tgtEl>
                                          <p:spTgt spid="18"/>
                                        </p:tgtEl>
                                        <p:attrNameLst>
                                          <p:attrName>stroke.color</p:attrName>
                                        </p:attrNameLst>
                                      </p:cBhvr>
                                      <p:to>
                                        <a:schemeClr val="accent2"/>
                                      </p:to>
                                    </p:animClr>
                                    <p:set>
                                      <p:cBhvr>
                                        <p:cTn id="145" dur="2000" fill="hold"/>
                                        <p:tgtEl>
                                          <p:spTgt spid="18"/>
                                        </p:tgtEl>
                                        <p:attrNameLst>
                                          <p:attrName>stroke.on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dissolv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7" presetClass="emph" presetSubtype="2" fill="hold" nodeType="clickEffect">
                                  <p:stCondLst>
                                    <p:cond delay="0"/>
                                  </p:stCondLst>
                                  <p:childTnLst>
                                    <p:animClr clrSpc="rgb" dir="cw">
                                      <p:cBhvr>
                                        <p:cTn id="154" dur="2000" fill="hold"/>
                                        <p:tgtEl>
                                          <p:spTgt spid="10"/>
                                        </p:tgtEl>
                                        <p:attrNameLst>
                                          <p:attrName>stroke.color</p:attrName>
                                        </p:attrNameLst>
                                      </p:cBhvr>
                                      <p:to>
                                        <a:schemeClr val="accent1"/>
                                      </p:to>
                                    </p:animClr>
                                    <p:set>
                                      <p:cBhvr>
                                        <p:cTn id="155" dur="2000" fill="hold"/>
                                        <p:tgtEl>
                                          <p:spTgt spid="10"/>
                                        </p:tgtEl>
                                        <p:attrNameLst>
                                          <p:attrName>stroke.on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dissolve">
                                      <p:cBhvr>
                                        <p:cTn id="160" dur="500"/>
                                        <p:tgtEl>
                                          <p:spTgt spid="68"/>
                                        </p:tgtEl>
                                      </p:cBhvr>
                                    </p:animEffect>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2000" fill="hold"/>
                                        <p:tgtEl>
                                          <p:spTgt spid="10"/>
                                        </p:tgtEl>
                                        <p:attrNameLst>
                                          <p:attrName>stroke.color</p:attrName>
                                        </p:attrNameLst>
                                      </p:cBhvr>
                                      <p:to>
                                        <a:srgbClr val="D4D4D4"/>
                                      </p:to>
                                    </p:animClr>
                                    <p:set>
                                      <p:cBhvr>
                                        <p:cTn id="165" dur="2000" fill="hold"/>
                                        <p:tgtEl>
                                          <p:spTgt spid="10"/>
                                        </p:tgtEl>
                                        <p:attrNameLst>
                                          <p:attrName>stroke.on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dissolve">
                                      <p:cBhvr>
                                        <p:cTn id="170" dur="500"/>
                                        <p:tgtEl>
                                          <p:spTgt spid="55"/>
                                        </p:tgtEl>
                                      </p:cBhvr>
                                    </p:animEffect>
                                  </p:childTnLst>
                                </p:cTn>
                              </p:par>
                            </p:childTnLst>
                          </p:cTn>
                        </p:par>
                      </p:childTnLst>
                    </p:cTn>
                  </p:par>
                  <p:par>
                    <p:cTn id="171" fill="hold">
                      <p:stCondLst>
                        <p:cond delay="indefinite"/>
                      </p:stCondLst>
                      <p:childTnLst>
                        <p:par>
                          <p:cTn id="172" fill="hold">
                            <p:stCondLst>
                              <p:cond delay="0"/>
                            </p:stCondLst>
                            <p:childTnLst>
                              <p:par>
                                <p:cTn id="173" presetID="7" presetClass="emph" presetSubtype="2" fill="hold" nodeType="clickEffect">
                                  <p:stCondLst>
                                    <p:cond delay="0"/>
                                  </p:stCondLst>
                                  <p:childTnLst>
                                    <p:animClr clrSpc="rgb" dir="cw">
                                      <p:cBhvr>
                                        <p:cTn id="174" dur="2000" fill="hold"/>
                                        <p:tgtEl>
                                          <p:spTgt spid="20"/>
                                        </p:tgtEl>
                                        <p:attrNameLst>
                                          <p:attrName>stroke.color</p:attrName>
                                        </p:attrNameLst>
                                      </p:cBhvr>
                                      <p:to>
                                        <a:schemeClr val="accent1"/>
                                      </p:to>
                                    </p:animClr>
                                    <p:set>
                                      <p:cBhvr>
                                        <p:cTn id="175" dur="2000" fill="hold"/>
                                        <p:tgtEl>
                                          <p:spTgt spid="20"/>
                                        </p:tgtEl>
                                        <p:attrNameLst>
                                          <p:attrName>stroke.on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6"/>
                                        </p:tgtEl>
                                        <p:attrNameLst>
                                          <p:attrName>style.visibility</p:attrName>
                                        </p:attrNameLst>
                                      </p:cBhvr>
                                      <p:to>
                                        <p:strVal val="visible"/>
                                      </p:to>
                                    </p:set>
                                    <p:animEffect transition="in" filter="dissolve">
                                      <p:cBhvr>
                                        <p:cTn id="180" dur="500"/>
                                        <p:tgtEl>
                                          <p:spTgt spid="56"/>
                                        </p:tgtEl>
                                      </p:cBhvr>
                                    </p:animEffect>
                                  </p:childTnLst>
                                </p:cTn>
                              </p:par>
                            </p:childTnLst>
                          </p:cTn>
                        </p:par>
                      </p:childTnLst>
                    </p:cTn>
                  </p:par>
                  <p:par>
                    <p:cTn id="181" fill="hold">
                      <p:stCondLst>
                        <p:cond delay="indefinite"/>
                      </p:stCondLst>
                      <p:childTnLst>
                        <p:par>
                          <p:cTn id="182" fill="hold">
                            <p:stCondLst>
                              <p:cond delay="0"/>
                            </p:stCondLst>
                            <p:childTnLst>
                              <p:par>
                                <p:cTn id="183" presetID="7" presetClass="emph" presetSubtype="2" fill="hold" nodeType="clickEffect">
                                  <p:stCondLst>
                                    <p:cond delay="0"/>
                                  </p:stCondLst>
                                  <p:childTnLst>
                                    <p:animClr clrSpc="rgb" dir="cw">
                                      <p:cBhvr>
                                        <p:cTn id="184" dur="2000" fill="hold"/>
                                        <p:tgtEl>
                                          <p:spTgt spid="20"/>
                                        </p:tgtEl>
                                        <p:attrNameLst>
                                          <p:attrName>stroke.color</p:attrName>
                                        </p:attrNameLst>
                                      </p:cBhvr>
                                      <p:to>
                                        <a:srgbClr val="D4D4D4"/>
                                      </p:to>
                                    </p:animClr>
                                    <p:set>
                                      <p:cBhvr>
                                        <p:cTn id="185" dur="2000" fill="hold"/>
                                        <p:tgtEl>
                                          <p:spTgt spid="20"/>
                                        </p:tgtEl>
                                        <p:attrNameLst>
                                          <p:attrName>stroke.on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2" fill="hold" nodeType="clickEffect">
                                  <p:stCondLst>
                                    <p:cond delay="0"/>
                                  </p:stCondLst>
                                  <p:childTnLst>
                                    <p:animClr clrSpc="rgb" dir="cw">
                                      <p:cBhvr>
                                        <p:cTn id="189" dur="2000" fill="hold"/>
                                        <p:tgtEl>
                                          <p:spTgt spid="19"/>
                                        </p:tgtEl>
                                        <p:attrNameLst>
                                          <p:attrName>stroke.color</p:attrName>
                                        </p:attrNameLst>
                                      </p:cBhvr>
                                      <p:to>
                                        <a:srgbClr val="D4D4D4"/>
                                      </p:to>
                                    </p:animClr>
                                    <p:set>
                                      <p:cBhvr>
                                        <p:cTn id="190" dur="2000" fill="hold"/>
                                        <p:tgtEl>
                                          <p:spTgt spid="19"/>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dissolve">
                                      <p:cBhvr>
                                        <p:cTn id="195" dur="500"/>
                                        <p:tgtEl>
                                          <p:spTgt spid="57"/>
                                        </p:tgtEl>
                                      </p:cBhvr>
                                    </p:animEffect>
                                  </p:childTnLst>
                                </p:cTn>
                              </p:par>
                            </p:childTnLst>
                          </p:cTn>
                        </p:par>
                      </p:childTnLst>
                    </p:cTn>
                  </p:par>
                  <p:par>
                    <p:cTn id="196" fill="hold">
                      <p:stCondLst>
                        <p:cond delay="indefinite"/>
                      </p:stCondLst>
                      <p:childTnLst>
                        <p:par>
                          <p:cTn id="197" fill="hold">
                            <p:stCondLst>
                              <p:cond delay="0"/>
                            </p:stCondLst>
                            <p:childTnLst>
                              <p:par>
                                <p:cTn id="198" presetID="7" presetClass="emph" presetSubtype="2" fill="hold" nodeType="clickEffect">
                                  <p:stCondLst>
                                    <p:cond delay="0"/>
                                  </p:stCondLst>
                                  <p:childTnLst>
                                    <p:animClr clrSpc="rgb" dir="cw">
                                      <p:cBhvr>
                                        <p:cTn id="199" dur="2000" fill="hold"/>
                                        <p:tgtEl>
                                          <p:spTgt spid="11"/>
                                        </p:tgtEl>
                                        <p:attrNameLst>
                                          <p:attrName>stroke.color</p:attrName>
                                        </p:attrNameLst>
                                      </p:cBhvr>
                                      <p:to>
                                        <a:schemeClr val="accent2"/>
                                      </p:to>
                                    </p:animClr>
                                    <p:set>
                                      <p:cBhvr>
                                        <p:cTn id="200" dur="2000" fill="hold"/>
                                        <p:tgtEl>
                                          <p:spTgt spid="11"/>
                                        </p:tgtEl>
                                        <p:attrNameLst>
                                          <p:attrName>stroke.on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58"/>
                                        </p:tgtEl>
                                        <p:attrNameLst>
                                          <p:attrName>style.visibility</p:attrName>
                                        </p:attrNameLst>
                                      </p:cBhvr>
                                      <p:to>
                                        <p:strVal val="visible"/>
                                      </p:to>
                                    </p:set>
                                    <p:animEffect transition="in" filter="dissolve">
                                      <p:cBhvr>
                                        <p:cTn id="205" dur="500"/>
                                        <p:tgtEl>
                                          <p:spTgt spid="5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dissolve">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7" presetClass="emph" presetSubtype="2" fill="hold" nodeType="clickEffect">
                                  <p:stCondLst>
                                    <p:cond delay="0"/>
                                  </p:stCondLst>
                                  <p:childTnLst>
                                    <p:animClr clrSpc="rgb" dir="cw">
                                      <p:cBhvr>
                                        <p:cTn id="214" dur="2000" fill="hold"/>
                                        <p:tgtEl>
                                          <p:spTgt spid="14"/>
                                        </p:tgtEl>
                                        <p:attrNameLst>
                                          <p:attrName>stroke.color</p:attrName>
                                        </p:attrNameLst>
                                      </p:cBhvr>
                                      <p:to>
                                        <a:schemeClr val="accent1"/>
                                      </p:to>
                                    </p:animClr>
                                    <p:set>
                                      <p:cBhvr>
                                        <p:cTn id="215" dur="2000" fill="hold"/>
                                        <p:tgtEl>
                                          <p:spTgt spid="14"/>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7" presetClass="emph" presetSubtype="2" fill="hold" nodeType="clickEffect">
                                  <p:stCondLst>
                                    <p:cond delay="0"/>
                                  </p:stCondLst>
                                  <p:childTnLst>
                                    <p:animClr clrSpc="rgb" dir="cw">
                                      <p:cBhvr>
                                        <p:cTn id="219" dur="2000" fill="hold"/>
                                        <p:tgtEl>
                                          <p:spTgt spid="14"/>
                                        </p:tgtEl>
                                        <p:attrNameLst>
                                          <p:attrName>stroke.color</p:attrName>
                                        </p:attrNameLst>
                                      </p:cBhvr>
                                      <p:to>
                                        <a:srgbClr val="D4D4D4"/>
                                      </p:to>
                                    </p:animClr>
                                    <p:set>
                                      <p:cBhvr>
                                        <p:cTn id="220" dur="2000" fill="hold"/>
                                        <p:tgtEl>
                                          <p:spTgt spid="14"/>
                                        </p:tgtEl>
                                        <p:attrNameLst>
                                          <p:attrName>stroke.on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dissolve">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7" presetClass="emph" presetSubtype="2" fill="hold" nodeType="clickEffect">
                                  <p:stCondLst>
                                    <p:cond delay="0"/>
                                  </p:stCondLst>
                                  <p:childTnLst>
                                    <p:animClr clrSpc="rgb" dir="cw">
                                      <p:cBhvr>
                                        <p:cTn id="229" dur="2000" fill="hold"/>
                                        <p:tgtEl>
                                          <p:spTgt spid="17"/>
                                        </p:tgtEl>
                                        <p:attrNameLst>
                                          <p:attrName>stroke.color</p:attrName>
                                        </p:attrNameLst>
                                      </p:cBhvr>
                                      <p:to>
                                        <a:schemeClr val="accent1"/>
                                      </p:to>
                                    </p:animClr>
                                    <p:set>
                                      <p:cBhvr>
                                        <p:cTn id="230" dur="2000" fill="hold"/>
                                        <p:tgtEl>
                                          <p:spTgt spid="17"/>
                                        </p:tgtEl>
                                        <p:attrNameLst>
                                          <p:attrName>stroke.on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7" presetClass="emph" presetSubtype="2" fill="hold" nodeType="clickEffect">
                                  <p:stCondLst>
                                    <p:cond delay="0"/>
                                  </p:stCondLst>
                                  <p:childTnLst>
                                    <p:animClr clrSpc="rgb" dir="cw">
                                      <p:cBhvr>
                                        <p:cTn id="234" dur="2000" fill="hold"/>
                                        <p:tgtEl>
                                          <p:spTgt spid="17"/>
                                        </p:tgtEl>
                                        <p:attrNameLst>
                                          <p:attrName>stroke.color</p:attrName>
                                        </p:attrNameLst>
                                      </p:cBhvr>
                                      <p:to>
                                        <a:srgbClr val="D4D4D4"/>
                                      </p:to>
                                    </p:animClr>
                                    <p:set>
                                      <p:cBhvr>
                                        <p:cTn id="235" dur="2000" fill="hold"/>
                                        <p:tgtEl>
                                          <p:spTgt spid="17"/>
                                        </p:tgtEl>
                                        <p:attrNameLst>
                                          <p:attrName>stroke.on</p:attrName>
                                        </p:attrNameLst>
                                      </p:cBhvr>
                                      <p:to>
                                        <p:strVal val="true"/>
                                      </p:to>
                                    </p:se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61"/>
                                        </p:tgtEl>
                                        <p:attrNameLst>
                                          <p:attrName>style.visibility</p:attrName>
                                        </p:attrNameLst>
                                      </p:cBhvr>
                                      <p:to>
                                        <p:strVal val="visible"/>
                                      </p:to>
                                    </p:set>
                                    <p:animEffect transition="in" filter="dissolve">
                                      <p:cBhvr>
                                        <p:cTn id="240" dur="500"/>
                                        <p:tgtEl>
                                          <p:spTgt spid="61"/>
                                        </p:tgtEl>
                                      </p:cBhvr>
                                    </p:animEffec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29"/>
                                        </p:tgtEl>
                                        <p:attrNameLst>
                                          <p:attrName>stroke.color</p:attrName>
                                        </p:attrNameLst>
                                      </p:cBhvr>
                                      <p:to>
                                        <a:schemeClr val="accent2"/>
                                      </p:to>
                                    </p:animClr>
                                    <p:set>
                                      <p:cBhvr>
                                        <p:cTn id="245" dur="2000" fill="hold"/>
                                        <p:tgtEl>
                                          <p:spTgt spid="29"/>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62"/>
                                        </p:tgtEl>
                                        <p:attrNameLst>
                                          <p:attrName>style.visibility</p:attrName>
                                        </p:attrNameLst>
                                      </p:cBhvr>
                                      <p:to>
                                        <p:strVal val="visible"/>
                                      </p:to>
                                    </p:set>
                                    <p:animEffect transition="in" filter="dissolve">
                                      <p:cBhvr>
                                        <p:cTn id="250" dur="500"/>
                                        <p:tgtEl>
                                          <p:spTgt spid="62"/>
                                        </p:tgtEl>
                                      </p:cBhvr>
                                    </p:animEffect>
                                  </p:childTnLst>
                                </p:cTn>
                              </p:par>
                            </p:childTnLst>
                          </p:cTn>
                        </p:par>
                      </p:childTnLst>
                    </p:cTn>
                  </p:par>
                  <p:par>
                    <p:cTn id="251" fill="hold">
                      <p:stCondLst>
                        <p:cond delay="indefinite"/>
                      </p:stCondLst>
                      <p:childTnLst>
                        <p:par>
                          <p:cTn id="252" fill="hold">
                            <p:stCondLst>
                              <p:cond delay="0"/>
                            </p:stCondLst>
                            <p:childTnLst>
                              <p:par>
                                <p:cTn id="253" presetID="7" presetClass="emph" presetSubtype="2" fill="hold" nodeType="clickEffect">
                                  <p:stCondLst>
                                    <p:cond delay="0"/>
                                  </p:stCondLst>
                                  <p:childTnLst>
                                    <p:animClr clrSpc="rgb" dir="cw">
                                      <p:cBhvr>
                                        <p:cTn id="254" dur="2000" fill="hold"/>
                                        <p:tgtEl>
                                          <p:spTgt spid="8"/>
                                        </p:tgtEl>
                                        <p:attrNameLst>
                                          <p:attrName>stroke.color</p:attrName>
                                        </p:attrNameLst>
                                      </p:cBhvr>
                                      <p:to>
                                        <a:schemeClr val="accent1"/>
                                      </p:to>
                                    </p:animClr>
                                    <p:set>
                                      <p:cBhvr>
                                        <p:cTn id="255" dur="2000" fill="hold"/>
                                        <p:tgtEl>
                                          <p:spTgt spid="8"/>
                                        </p:tgtEl>
                                        <p:attrNameLst>
                                          <p:attrName>stroke.on</p:attrName>
                                        </p:attrNameLst>
                                      </p:cBhvr>
                                      <p:to>
                                        <p:strVal val="true"/>
                                      </p:to>
                                    </p:se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8"/>
                                        </p:tgtEl>
                                        <p:attrNameLst>
                                          <p:attrName>stroke.color</p:attrName>
                                        </p:attrNameLst>
                                      </p:cBhvr>
                                      <p:to>
                                        <a:srgbClr val="D4D4D4"/>
                                      </p:to>
                                    </p:animClr>
                                    <p:set>
                                      <p:cBhvr>
                                        <p:cTn id="260" dur="2000" fill="hold"/>
                                        <p:tgtEl>
                                          <p:spTgt spid="8"/>
                                        </p:tgtEl>
                                        <p:attrNameLst>
                                          <p:attrName>stroke.on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nodeType="clickEffect">
                                  <p:stCondLst>
                                    <p:cond delay="0"/>
                                  </p:stCondLst>
                                  <p:childTnLst>
                                    <p:set>
                                      <p:cBhvr>
                                        <p:cTn id="264" dur="1" fill="hold">
                                          <p:stCondLst>
                                            <p:cond delay="0"/>
                                          </p:stCondLst>
                                        </p:cTn>
                                        <p:tgtEl>
                                          <p:spTgt spid="63"/>
                                        </p:tgtEl>
                                        <p:attrNameLst>
                                          <p:attrName>style.visibility</p:attrName>
                                        </p:attrNameLst>
                                      </p:cBhvr>
                                      <p:to>
                                        <p:strVal val="visible"/>
                                      </p:to>
                                    </p:set>
                                    <p:animEffect transition="in" filter="dissolve">
                                      <p:cBhvr>
                                        <p:cTn id="265" dur="500"/>
                                        <p:tgtEl>
                                          <p:spTgt spid="63"/>
                                        </p:tgtEl>
                                      </p:cBhvr>
                                    </p:animEffect>
                                  </p:childTnLst>
                                </p:cTn>
                              </p:par>
                            </p:childTnLst>
                          </p:cTn>
                        </p:par>
                      </p:childTnLst>
                    </p:cTn>
                  </p:par>
                  <p:par>
                    <p:cTn id="266" fill="hold">
                      <p:stCondLst>
                        <p:cond delay="indefinite"/>
                      </p:stCondLst>
                      <p:childTnLst>
                        <p:par>
                          <p:cTn id="267" fill="hold">
                            <p:stCondLst>
                              <p:cond delay="0"/>
                            </p:stCondLst>
                            <p:childTnLst>
                              <p:par>
                                <p:cTn id="268" presetID="7" presetClass="emph" presetSubtype="2" fill="hold" nodeType="clickEffect">
                                  <p:stCondLst>
                                    <p:cond delay="0"/>
                                  </p:stCondLst>
                                  <p:childTnLst>
                                    <p:animClr clrSpc="rgb" dir="cw">
                                      <p:cBhvr>
                                        <p:cTn id="269" dur="2000" fill="hold"/>
                                        <p:tgtEl>
                                          <p:spTgt spid="16"/>
                                        </p:tgtEl>
                                        <p:attrNameLst>
                                          <p:attrName>stroke.color</p:attrName>
                                        </p:attrNameLst>
                                      </p:cBhvr>
                                      <p:to>
                                        <a:schemeClr val="accent1"/>
                                      </p:to>
                                    </p:animClr>
                                    <p:set>
                                      <p:cBhvr>
                                        <p:cTn id="270" dur="2000" fill="hold"/>
                                        <p:tgtEl>
                                          <p:spTgt spid="16"/>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7" presetClass="emph" presetSubtype="2" fill="hold" nodeType="clickEffect">
                                  <p:stCondLst>
                                    <p:cond delay="0"/>
                                  </p:stCondLst>
                                  <p:childTnLst>
                                    <p:animClr clrSpc="rgb" dir="cw">
                                      <p:cBhvr>
                                        <p:cTn id="274" dur="2000" fill="hold"/>
                                        <p:tgtEl>
                                          <p:spTgt spid="16"/>
                                        </p:tgtEl>
                                        <p:attrNameLst>
                                          <p:attrName>stroke.color</p:attrName>
                                        </p:attrNameLst>
                                      </p:cBhvr>
                                      <p:to>
                                        <a:srgbClr val="D4D4D4"/>
                                      </p:to>
                                    </p:animClr>
                                    <p:set>
                                      <p:cBhvr>
                                        <p:cTn id="275" dur="2000" fill="hold"/>
                                        <p:tgtEl>
                                          <p:spTgt spid="16"/>
                                        </p:tgtEl>
                                        <p:attrNameLst>
                                          <p:attrName>stroke.on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92"/>
                                        </p:tgtEl>
                                        <p:attrNameLst>
                                          <p:attrName>style.visibility</p:attrName>
                                        </p:attrNameLst>
                                      </p:cBhvr>
                                      <p:to>
                                        <p:strVal val="visible"/>
                                      </p:to>
                                    </p:set>
                                    <p:animEffect transition="in" filter="dissolve">
                                      <p:cBhvr>
                                        <p:cTn id="280" dur="500"/>
                                        <p:tgtEl>
                                          <p:spTgt spid="92"/>
                                        </p:tgtEl>
                                      </p:cBhvr>
                                    </p:animEffect>
                                  </p:childTnLst>
                                </p:cTn>
                              </p:par>
                            </p:childTnLst>
                          </p:cTn>
                        </p:par>
                      </p:childTnLst>
                    </p:cTn>
                  </p:par>
                  <p:par>
                    <p:cTn id="281" fill="hold">
                      <p:stCondLst>
                        <p:cond delay="indefinite"/>
                      </p:stCondLst>
                      <p:childTnLst>
                        <p:par>
                          <p:cTn id="282" fill="hold">
                            <p:stCondLst>
                              <p:cond delay="0"/>
                            </p:stCondLst>
                            <p:childTnLst>
                              <p:par>
                                <p:cTn id="283" presetID="7" presetClass="emph" presetSubtype="2" fill="hold" nodeType="clickEffect">
                                  <p:stCondLst>
                                    <p:cond delay="0"/>
                                  </p:stCondLst>
                                  <p:childTnLst>
                                    <p:animClr clrSpc="rgb" dir="cw">
                                      <p:cBhvr>
                                        <p:cTn id="284" dur="2000" fill="hold"/>
                                        <p:tgtEl>
                                          <p:spTgt spid="15"/>
                                        </p:tgtEl>
                                        <p:attrNameLst>
                                          <p:attrName>stroke.color</p:attrName>
                                        </p:attrNameLst>
                                      </p:cBhvr>
                                      <p:to>
                                        <a:schemeClr val="accent1"/>
                                      </p:to>
                                    </p:animClr>
                                    <p:set>
                                      <p:cBhvr>
                                        <p:cTn id="285" dur="2000" fill="hold"/>
                                        <p:tgtEl>
                                          <p:spTgt spid="15"/>
                                        </p:tgtEl>
                                        <p:attrNameLst>
                                          <p:attrName>stroke.on</p:attrName>
                                        </p:attrNameLst>
                                      </p:cBhvr>
                                      <p:to>
                                        <p:strVal val="true"/>
                                      </p:to>
                                    </p:set>
                                  </p:childTnLst>
                                </p:cTn>
                              </p:par>
                            </p:childTnLst>
                          </p:cTn>
                        </p:par>
                      </p:childTnLst>
                    </p:cTn>
                  </p:par>
                  <p:par>
                    <p:cTn id="286" fill="hold">
                      <p:stCondLst>
                        <p:cond delay="indefinite"/>
                      </p:stCondLst>
                      <p:childTnLst>
                        <p:par>
                          <p:cTn id="287" fill="hold">
                            <p:stCondLst>
                              <p:cond delay="0"/>
                            </p:stCondLst>
                            <p:childTnLst>
                              <p:par>
                                <p:cTn id="288" presetID="7" presetClass="emph" presetSubtype="2" fill="hold" nodeType="clickEffect">
                                  <p:stCondLst>
                                    <p:cond delay="0"/>
                                  </p:stCondLst>
                                  <p:childTnLst>
                                    <p:animClr clrSpc="rgb" dir="cw">
                                      <p:cBhvr>
                                        <p:cTn id="289" dur="2000" fill="hold"/>
                                        <p:tgtEl>
                                          <p:spTgt spid="15"/>
                                        </p:tgtEl>
                                        <p:attrNameLst>
                                          <p:attrName>stroke.color</p:attrName>
                                        </p:attrNameLst>
                                      </p:cBhvr>
                                      <p:to>
                                        <a:srgbClr val="D4D4D4"/>
                                      </p:to>
                                    </p:animClr>
                                    <p:set>
                                      <p:cBhvr>
                                        <p:cTn id="290" dur="20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5" grpId="0"/>
      <p:bldP spid="66" grpId="0"/>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dirty="0">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Online Tutorials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Kruskal’s Algorithm for Minimum Spanning Tree | </a:t>
            </a:r>
            <a:r>
              <a:rPr lang="en-GB" dirty="0" err="1"/>
              <a:t>GeeksforGeeks</a:t>
            </a:r>
            <a:endParaRPr lang="en-GB" dirty="0"/>
          </a:p>
          <a:p>
            <a:pPr lvl="1"/>
            <a:r>
              <a:rPr lang="en-GB" dirty="0">
                <a:hlinkClick r:id="rId5"/>
              </a:rPr>
              <a:t>https://www.geeksforgeeks.org/kruskals-minimum-spanning-tree-algorithm-greedy-algo-2/</a:t>
            </a:r>
            <a:r>
              <a:rPr lang="en-GB" dirty="0"/>
              <a:t> </a:t>
            </a:r>
          </a:p>
          <a:p>
            <a:pPr lvl="1"/>
            <a:r>
              <a:rPr lang="en-GB" dirty="0">
                <a:hlinkClick r:id="rId6"/>
              </a:rPr>
              <a:t>https://www.youtube.com/watch?v=3rrNH_AizMA</a:t>
            </a:r>
            <a:r>
              <a:rPr lang="en-GB" dirty="0"/>
              <a:t> </a:t>
            </a:r>
          </a:p>
          <a:p>
            <a:r>
              <a:rPr lang="en-GB" dirty="0"/>
              <a:t>Prim's algorithm in 2 minutes</a:t>
            </a:r>
          </a:p>
          <a:p>
            <a:pPr lvl="1"/>
            <a:r>
              <a:rPr lang="en-GB">
                <a:hlinkClick r:id="rId7"/>
              </a:rPr>
              <a:t>https://www.youtube.com/watch?v=cplfcGZmX7I</a:t>
            </a:r>
            <a:r>
              <a:rPr lang="en-GB"/>
              <a:t> </a:t>
            </a:r>
          </a:p>
          <a:p>
            <a:r>
              <a:rPr lang="en-GB"/>
              <a:t>Kruskal’s </a:t>
            </a:r>
            <a:r>
              <a:rPr lang="en-GB" dirty="0"/>
              <a:t>Algorithm in 2 minutes</a:t>
            </a:r>
          </a:p>
          <a:p>
            <a:pPr lvl="1"/>
            <a:r>
              <a:rPr lang="en-GB" dirty="0">
                <a:hlinkClick r:id="rId8"/>
              </a:rPr>
              <a:t>https://www.youtube.com/watch?v=71UQH7Pr9kU&amp;t=1s</a:t>
            </a:r>
            <a:r>
              <a:rPr lang="en-GB" dirty="0"/>
              <a:t> </a:t>
            </a:r>
          </a:p>
          <a:p>
            <a:r>
              <a:rPr lang="en-GB" sz="2000" dirty="0"/>
              <a:t>vid10 </a:t>
            </a:r>
            <a:r>
              <a:rPr lang="en-GB" sz="2000" dirty="0" err="1"/>
              <a:t>kruskals</a:t>
            </a:r>
            <a:r>
              <a:rPr lang="en-GB" sz="2000" dirty="0"/>
              <a:t> vs prims</a:t>
            </a:r>
          </a:p>
          <a:p>
            <a:pPr lvl="1"/>
            <a:r>
              <a:rPr lang="en-GB" sz="1600" dirty="0">
                <a:hlinkClick r:id="rId9"/>
              </a:rPr>
              <a:t>https://www.youtube.com/watch?v=vmWSnkBVvQ0</a:t>
            </a:r>
            <a:r>
              <a:rPr lang="en-GB" sz="1600" dirty="0"/>
              <a:t> </a:t>
            </a:r>
            <a:endParaRPr lang="en-SE" sz="16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922997" y="4899445"/>
            <a:ext cx="3763403" cy="1875871"/>
            <a:chOff x="4922997" y="4899445"/>
            <a:chExt cx="3763403" cy="1875871"/>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922997" y="6498317"/>
              <a:ext cx="3763403" cy="276999"/>
            </a:xfrm>
            <a:prstGeom prst="rect">
              <a:avLst/>
            </a:prstGeom>
            <a:noFill/>
          </p:spPr>
          <p:txBody>
            <a:bodyPr wrap="none" rtlCol="0">
              <a:spAutoFit/>
            </a:bodyPr>
            <a:lstStyle/>
            <a:p>
              <a:r>
                <a:rPr lang="en-US" altLang="zh-CN" sz="1200" dirty="0" err="1">
                  <a:solidFill>
                    <a:schemeClr val="accent2"/>
                  </a:solidFill>
                  <a:latin typeface="Arial" panose="020B0604020202020204" pitchFamily="34" charset="0"/>
                  <a:cs typeface="Arial" panose="020B0604020202020204" pitchFamily="34" charset="0"/>
                </a:rPr>
                <a:t>spnning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5359795" y="3836915"/>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2451970" y="4907662"/>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US" altLang="zh-CN" dirty="0"/>
              <a:t>MST</a:t>
            </a:r>
            <a:r>
              <a:rPr lang="zh-CN" altLang="en-US" dirty="0"/>
              <a:t> </a:t>
            </a:r>
            <a:r>
              <a:rPr lang="en-US" altLang="zh-CN" dirty="0"/>
              <a:t>Applications</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highlight>
                  <a:srgbClr val="FFFF00"/>
                </a:highlight>
              </a:rPr>
              <a:t>One example </a:t>
            </a:r>
            <a:r>
              <a:rPr lang="en-US" sz="1800" dirty="0"/>
              <a:t>would be a telecommunications company trying to lay </a:t>
            </a:r>
            <a:r>
              <a:rPr lang="en-US" sz="1800" dirty="0">
                <a:solidFill>
                  <a:schemeClr val="accent1"/>
                </a:solidFill>
              </a:rPr>
              <a:t>cable</a:t>
            </a:r>
            <a:r>
              <a:rPr lang="en-US" sz="1800" dirty="0"/>
              <a:t>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a:t>
            </a:r>
            <a:r>
              <a:rPr lang="en-US" sz="1800" dirty="0">
                <a:solidFill>
                  <a:srgbClr val="1B8E1D"/>
                </a:solidFill>
              </a:rPr>
              <a:t>paths</a:t>
            </a:r>
            <a:r>
              <a:rPr lang="en-US" sz="1800" dirty="0"/>
              <a:t>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altLang="zh-CN" sz="1800" i="1" dirty="0">
                <a:solidFill>
                  <a:schemeClr val="accent2"/>
                </a:solidFill>
              </a:rPr>
              <a:t>MST</a:t>
            </a:r>
            <a:r>
              <a:rPr lang="en-US" sz="1800" dirty="0"/>
              <a:t> would be one with the lowest total cost, representing the least expensive path for laying the cable.</a:t>
            </a:r>
          </a:p>
          <a:p>
            <a:pPr>
              <a:spcAft>
                <a:spcPts val="100"/>
              </a:spcAft>
              <a:buFont typeface="Wingdings" pitchFamily="2" charset="2"/>
              <a:buChar char="§"/>
            </a:pPr>
            <a:endParaRPr lang="en-US" sz="2000" dirty="0"/>
          </a:p>
        </p:txBody>
      </p:sp>
      <p:sp>
        <p:nvSpPr>
          <p:cNvPr id="7" name="Rectangle 6">
            <a:extLst>
              <a:ext uri="{FF2B5EF4-FFF2-40B4-BE49-F238E27FC236}">
                <a16:creationId xmlns:a16="http://schemas.microsoft.com/office/drawing/2014/main" id="{5F8FBB48-2A1F-5841-87EE-8C60AA18BFDF}"/>
              </a:ext>
            </a:extLst>
          </p:cNvPr>
          <p:cNvSpPr/>
          <p:nvPr/>
        </p:nvSpPr>
        <p:spPr>
          <a:xfrm>
            <a:off x="457200" y="4043494"/>
            <a:ext cx="4572000" cy="1164421"/>
          </a:xfrm>
          <a:prstGeom prst="rect">
            <a:avLst/>
          </a:prstGeom>
        </p:spPr>
        <p:txBody>
          <a:bodyPr>
            <a:spAutoFit/>
          </a:bodyPr>
          <a:lstStyle/>
          <a:p>
            <a:pPr marL="342900" indent="-342900">
              <a:spcBef>
                <a:spcPct val="20000"/>
              </a:spcBef>
              <a:spcAft>
                <a:spcPts val="100"/>
              </a:spcAft>
              <a:buClr>
                <a:schemeClr val="accent6"/>
              </a:buClr>
              <a:buFont typeface="Wingdings" pitchFamily="2" charset="2"/>
              <a:buChar char="§"/>
            </a:pPr>
            <a:r>
              <a:rPr lang="en-US" sz="2000" dirty="0">
                <a:solidFill>
                  <a:schemeClr val="accent2"/>
                </a:solidFill>
                <a:latin typeface="Times New Roman"/>
                <a:cs typeface="Times New Roman"/>
              </a:rPr>
              <a:t>Network design. </a:t>
            </a: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Cluster analysis. </a:t>
            </a:r>
            <a:r>
              <a:rPr lang="zh-CN" altLang="en-US" sz="2000" dirty="0">
                <a:solidFill>
                  <a:schemeClr val="accent1"/>
                </a:solidFill>
                <a:latin typeface="Times New Roman"/>
                <a:cs typeface="Times New Roman"/>
              </a:rPr>
              <a:t> </a:t>
            </a:r>
            <a:endParaRPr lang="en-US" altLang="zh-CN" sz="2000" dirty="0">
              <a:solidFill>
                <a:schemeClr val="accent1"/>
              </a:solidFill>
              <a:latin typeface="Times New Roman"/>
              <a:cs typeface="Times New Roman"/>
            </a:endParaRP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Indirect applications. </a:t>
            </a:r>
          </a:p>
        </p:txBody>
      </p:sp>
    </p:spTree>
    <p:extLst>
      <p:ext uri="{BB962C8B-B14F-4D97-AF65-F5344CB8AC3E}">
        <p14:creationId xmlns:p14="http://schemas.microsoft.com/office/powerpoint/2010/main" val="283415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dissolv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dissolve">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C89C-E3AA-121C-7ED3-E27CB50A7A3F}"/>
              </a:ext>
            </a:extLst>
          </p:cNvPr>
          <p:cNvSpPr>
            <a:spLocks noGrp="1"/>
          </p:cNvSpPr>
          <p:nvPr>
            <p:ph type="title"/>
          </p:nvPr>
        </p:nvSpPr>
        <p:spPr/>
        <p:txBody>
          <a:bodyPr/>
          <a:lstStyle/>
          <a:p>
            <a:r>
              <a:rPr lang="en-GB" dirty="0"/>
              <a:t>Time Complexity of Prim’s Algorithm</a:t>
            </a:r>
            <a:endParaRPr lang="en-SE" dirty="0"/>
          </a:p>
        </p:txBody>
      </p:sp>
      <p:sp>
        <p:nvSpPr>
          <p:cNvPr id="3" name="Content Placeholder 2">
            <a:extLst>
              <a:ext uri="{FF2B5EF4-FFF2-40B4-BE49-F238E27FC236}">
                <a16:creationId xmlns:a16="http://schemas.microsoft.com/office/drawing/2014/main" id="{6647F2A4-7CCD-2FA3-76F0-6BBE1373DF2B}"/>
              </a:ext>
            </a:extLst>
          </p:cNvPr>
          <p:cNvSpPr>
            <a:spLocks noGrp="1"/>
          </p:cNvSpPr>
          <p:nvPr>
            <p:ph idx="1"/>
          </p:nvPr>
        </p:nvSpPr>
        <p:spPr/>
        <p:txBody>
          <a:bodyPr>
            <a:normAutofit fontScale="92500" lnSpcReduction="20000"/>
          </a:bodyPr>
          <a:lstStyle/>
          <a:p>
            <a:pPr algn="l"/>
            <a:r>
              <a:rPr lang="en-GB" b="0" i="0" dirty="0">
                <a:effectLst/>
                <a:latin typeface="var(--font-fk-grotesk)"/>
              </a:rPr>
              <a:t>Time complexity of Prim’s algorithm depends on the implementation of the priority queue for finding the minimum weight edge.</a:t>
            </a:r>
          </a:p>
          <a:p>
            <a:pPr algn="l"/>
            <a:r>
              <a:rPr lang="en-GB" b="0" i="0" dirty="0">
                <a:effectLst/>
                <a:latin typeface="var(--font-fk-grotesk)"/>
              </a:rPr>
              <a:t>1. Using an Adjacency Matrix</a:t>
            </a:r>
          </a:p>
          <a:p>
            <a:pPr lvl="1">
              <a:buFont typeface="Arial" panose="020B0604020202020204" pitchFamily="34" charset="0"/>
              <a:buChar char="•"/>
            </a:pPr>
            <a:r>
              <a:rPr lang="en-GB" b="0" i="0" dirty="0">
                <a:effectLst/>
                <a:latin typeface="__fkGroteskNeue_598ab8"/>
              </a:rPr>
              <a:t>Priority Queue: Simple linear search for the minimum edge.</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a:t>
            </a:r>
            <a:r>
              <a:rPr lang="en-GB" b="0" i="0" baseline="30000" dirty="0">
                <a:effectLst/>
                <a:latin typeface="KaTeX_Main"/>
              </a:rPr>
              <a:t>2</a:t>
            </a:r>
            <a:r>
              <a:rPr lang="en-GB" b="0" i="0" dirty="0">
                <a:effectLst/>
                <a:latin typeface="KaTeX_Main"/>
              </a:rPr>
              <a:t>)</a:t>
            </a:r>
            <a:r>
              <a:rPr lang="en-GB" b="0" i="0" dirty="0">
                <a:effectLst/>
                <a:latin typeface="__fkGroteskNeue_598ab8"/>
              </a:rPr>
              <a:t>. This is because finding the minimum edge in each iteration takes </a:t>
            </a:r>
            <a:r>
              <a:rPr lang="en-GB" b="0" i="0" dirty="0">
                <a:effectLst/>
                <a:latin typeface="KaTeX_Main"/>
              </a:rPr>
              <a:t>O(V)</a:t>
            </a:r>
            <a:r>
              <a:rPr lang="en-GB" b="0" i="0" dirty="0">
                <a:effectLst/>
                <a:latin typeface="__fkGroteskNeue_598ab8"/>
              </a:rPr>
              <a:t>, and this is done </a:t>
            </a:r>
            <a:r>
              <a:rPr lang="en-GB" b="0" i="0" dirty="0">
                <a:effectLst/>
                <a:latin typeface="KaTeX_Main"/>
              </a:rPr>
              <a:t>V</a:t>
            </a:r>
            <a:r>
              <a:rPr lang="en-GB" b="0" i="0" dirty="0">
                <a:effectLst/>
                <a:latin typeface="__fkGroteskNeue_598ab8"/>
              </a:rPr>
              <a:t> times.</a:t>
            </a:r>
          </a:p>
          <a:p>
            <a:pPr algn="l"/>
            <a:r>
              <a:rPr lang="en-GB" b="0" i="0" dirty="0">
                <a:effectLst/>
                <a:latin typeface="var(--font-fk-grotesk)"/>
              </a:rPr>
              <a:t>2. Using an Adjacency List with a Binary Heap</a:t>
            </a:r>
          </a:p>
          <a:p>
            <a:pPr lvl="1">
              <a:buFont typeface="Arial" panose="020B0604020202020204" pitchFamily="34" charset="0"/>
              <a:buChar char="•"/>
            </a:pPr>
            <a:r>
              <a:rPr lang="en-GB" b="0" i="0" dirty="0">
                <a:effectLst/>
                <a:latin typeface="__fkGroteskNeue_598ab8"/>
              </a:rPr>
              <a:t>Priority Queue: Binary heap for efficient minimum edge extraction and key updates.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O((V+E) log ⁡V)</a:t>
            </a:r>
            <a:r>
              <a:rPr lang="en-GB" b="0" i="0" dirty="0">
                <a:effectLst/>
                <a:latin typeface="__fkGroteskNeue_598ab8"/>
              </a:rPr>
              <a:t>, where </a:t>
            </a:r>
            <a:r>
              <a:rPr lang="en-GB" b="0" i="0" dirty="0">
                <a:effectLst/>
                <a:latin typeface="KaTeX_Main"/>
              </a:rPr>
              <a:t>E</a:t>
            </a:r>
            <a:r>
              <a:rPr lang="en-GB" b="0" i="0" dirty="0">
                <a:effectLst/>
                <a:latin typeface="__fkGroteskNeue_598ab8"/>
              </a:rPr>
              <a:t> is the number of edges. </a:t>
            </a:r>
          </a:p>
          <a:p>
            <a:pPr>
              <a:buFont typeface="Arial" panose="020B0604020202020204" pitchFamily="34" charset="0"/>
              <a:buChar char="•"/>
            </a:pPr>
            <a:r>
              <a:rPr lang="en-GB" b="0" i="0" dirty="0">
                <a:effectLst/>
                <a:latin typeface="var(--font-fk-grotesk)"/>
              </a:rPr>
              <a:t>3. Using an Adjacency List with a Fibonacci Heap</a:t>
            </a:r>
          </a:p>
          <a:p>
            <a:pPr lvl="1">
              <a:buFont typeface="Arial" panose="020B0604020202020204" pitchFamily="34" charset="0"/>
              <a:buChar char="•"/>
            </a:pPr>
            <a:r>
              <a:rPr lang="en-GB" b="0" i="0" dirty="0">
                <a:effectLst/>
                <a:latin typeface="__fkGroteskNeue_598ab8"/>
              </a:rPr>
              <a:t>Priority Queue: Fibonacci heap for faster decrease-key operations.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O(E+V log⁡ V)</a:t>
            </a:r>
            <a:r>
              <a:rPr lang="en-GB" b="0" i="0" dirty="0">
                <a:effectLst/>
                <a:latin typeface="__fkGroteskNeue_598ab8"/>
              </a:rPr>
              <a:t>.</a:t>
            </a:r>
          </a:p>
          <a:p>
            <a:endParaRPr lang="en-SE" dirty="0"/>
          </a:p>
        </p:txBody>
      </p:sp>
    </p:spTree>
    <p:extLst>
      <p:ext uri="{BB962C8B-B14F-4D97-AF65-F5344CB8AC3E}">
        <p14:creationId xmlns:p14="http://schemas.microsoft.com/office/powerpoint/2010/main" val="71529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46020</TotalTime>
  <Words>2360</Words>
  <Application>Microsoft Office PowerPoint</Application>
  <PresentationFormat>On-screen Show (4:3)</PresentationFormat>
  <Paragraphs>373</Paragraphs>
  <Slides>26</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__fkGroteskNeue_598ab8</vt:lpstr>
      <vt:lpstr>DejaVu Sans</vt:lpstr>
      <vt:lpstr>KaTeX_Main</vt:lpstr>
      <vt:lpstr>var(--font-fk-grotesk)</vt:lpstr>
      <vt:lpstr>Arial</vt:lpstr>
      <vt:lpstr>Calibri</vt:lpstr>
      <vt:lpstr>Helvetica</vt:lpstr>
      <vt:lpstr>Times New Roman</vt:lpstr>
      <vt:lpstr>Trebuchet MS</vt:lpstr>
      <vt:lpstr>Wingdings</vt:lpstr>
      <vt:lpstr>Office Theme</vt:lpstr>
      <vt:lpstr>Lecture 12 Minimum Spanning Trees</vt:lpstr>
      <vt:lpstr>Lecture Goals</vt:lpstr>
      <vt:lpstr>Minimum Spanning Tree (MST)</vt:lpstr>
      <vt:lpstr>MST Applications</vt:lpstr>
      <vt:lpstr>A Useful Tool for Finding the MST: Cut Property </vt:lpstr>
      <vt:lpstr>Proof of the Cut Property</vt:lpstr>
      <vt:lpstr>Generic MST Finding Algorithm</vt:lpstr>
      <vt:lpstr>Prim’s Algorithm</vt:lpstr>
      <vt:lpstr>Time Complexity of 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 Time Complexity of Kruskal’s Algorithm </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Online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1151</cp:revision>
  <dcterms:created xsi:type="dcterms:W3CDTF">2018-08-13T22:58:39Z</dcterms:created>
  <dcterms:modified xsi:type="dcterms:W3CDTF">2024-12-02T20:24:52Z</dcterms:modified>
</cp:coreProperties>
</file>