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8" r:id="rId2"/>
    <p:sldId id="267" r:id="rId3"/>
    <p:sldId id="294" r:id="rId4"/>
    <p:sldId id="278" r:id="rId5"/>
    <p:sldId id="310" r:id="rId6"/>
    <p:sldId id="287" r:id="rId7"/>
    <p:sldId id="289" r:id="rId8"/>
    <p:sldId id="295" r:id="rId9"/>
    <p:sldId id="311" r:id="rId10"/>
    <p:sldId id="286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 autoAdjust="0"/>
    <p:restoredTop sz="88889" autoAdjust="0"/>
  </p:normalViewPr>
  <p:slideViewPr>
    <p:cSldViewPr snapToGrid="0">
      <p:cViewPr varScale="1">
        <p:scale>
          <a:sx n="73" d="100"/>
          <a:sy n="73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31F4C-49D2-428C-BC15-767604D5F3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73F54-F322-4638-87D6-8F9EDD45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7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4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above examples, how many buckets are needed? And how many passes must be made?</a:t>
            </a:r>
          </a:p>
          <a:p>
            <a:pPr lvl="1"/>
            <a:r>
              <a:rPr lang="en-US" dirty="0"/>
              <a:t>Sort by the least significant digit:</a:t>
            </a:r>
            <a:br>
              <a:rPr lang="en-US" dirty="0"/>
            </a:br>
            <a:r>
              <a:rPr lang="en-US" dirty="0"/>
              <a:t>34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13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12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63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41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</a:p>
          <a:p>
            <a:pPr lvl="1"/>
            <a:r>
              <a:rPr lang="en-US" dirty="0"/>
              <a:t>Sort by the middle digit:</a:t>
            </a:r>
            <a:br>
              <a:rPr lang="en-US" dirty="0"/>
            </a:br>
            <a:r>
              <a:rPr lang="en-US" dirty="0"/>
              <a:t>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6, 1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8, 1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1, 6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Sort by the most significant digit: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26,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31,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41, 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16, 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73F54-F322-4638-87D6-8F9EDD458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and-space-complexity-of-radix-sort-algorithm/" TargetMode="External"/><Relationship Id="rId2" Type="http://schemas.openxmlformats.org/officeDocument/2006/relationships/hyperlink" Target="https://www.geeksforgeeks.org/radix-s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ime-complexities-of-all-sorting-algorithms/" TargetMode="External"/><Relationship Id="rId4" Type="http://schemas.openxmlformats.org/officeDocument/2006/relationships/hyperlink" Target="https://www.geeksforgeeks.org/bucket-sort-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ucket_sort" TargetMode="External"/><Relationship Id="rId4" Type="http://schemas.openxmlformats.org/officeDocument/2006/relationships/hyperlink" Target="https://www.youtube.com/watch?v=VuXbEb5ywr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hyperlink" Target="https://www.youtube.com/watch?v=Om4BljCs_qE" TargetMode="Externa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99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Department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Science</a:t>
            </a:r>
          </a:p>
          <a:p>
            <a:r>
              <a:rPr lang="en-US" sz="2000" dirty="0"/>
              <a:t>Hofstra</a:t>
            </a:r>
            <a:r>
              <a:rPr lang="zh-CN" altLang="en-US" sz="2000" dirty="0"/>
              <a:t> </a:t>
            </a:r>
            <a:r>
              <a:rPr lang="en-US" altLang="zh-CN" sz="2000" dirty="0"/>
              <a:t>University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3420" y="161925"/>
            <a:ext cx="10945091" cy="733425"/>
          </a:xfrm>
        </p:spPr>
        <p:txBody>
          <a:bodyPr/>
          <a:lstStyle/>
          <a:p>
            <a:r>
              <a:rPr lang="en-US" dirty="0"/>
              <a:t>You can choose an appropriate radix value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420" y="968953"/>
            <a:ext cx="11114230" cy="26377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Numbers in different formats</a:t>
            </a:r>
          </a:p>
          <a:p>
            <a:pPr lvl="1"/>
            <a:r>
              <a:rPr lang="en-US" dirty="0"/>
              <a:t>decimal whole numbers: (126, 328, 636, 341, 416, 131, 328)</a:t>
            </a:r>
          </a:p>
          <a:p>
            <a:pPr lvl="1"/>
            <a:r>
              <a:rPr lang="en-US" dirty="0"/>
              <a:t>Binary numbers:  (0 001 111 110, 0 ‭101 001 000, 1 001 111 100‬, ‭0 101 010 101, </a:t>
            </a:r>
          </a:p>
          <a:p>
            <a:pPr marL="457200" lvl="1" indent="0">
              <a:buNone/>
            </a:pPr>
            <a:r>
              <a:rPr lang="en-US" dirty="0"/>
              <a:t>‭                                     0 110 100 000, ‭0 010 000 011‬‬‬, ‭0 101 001 000)‬</a:t>
            </a:r>
          </a:p>
          <a:p>
            <a:pPr lvl="1"/>
            <a:r>
              <a:rPr lang="en-US" dirty="0"/>
              <a:t>Octal numbers: (0176, 0510, 1174, 0525, 0640, 0203, 0510)</a:t>
            </a:r>
          </a:p>
          <a:p>
            <a:pPr lvl="1"/>
            <a:r>
              <a:rPr lang="en-US" dirty="0"/>
              <a:t>Hexadecimal numbers: (07E, 148, 27C, 1A0, 083, 148)</a:t>
            </a:r>
          </a:p>
          <a:p>
            <a:r>
              <a:rPr lang="en-US" dirty="0"/>
              <a:t>Radix sort of decimal numbers </a:t>
            </a:r>
            <a:r>
              <a:rPr lang="en-GB" dirty="0"/>
              <a:t>using ten buckets: 0 to 9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291CA9-6100-F82E-7DAE-602E95EE2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6227"/>
              </p:ext>
            </p:extLst>
          </p:nvPr>
        </p:nvGraphicFramePr>
        <p:xfrm>
          <a:off x="2204807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E43206-1A84-0668-9FC2-5D9A097D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42330"/>
              </p:ext>
            </p:extLst>
          </p:nvPr>
        </p:nvGraphicFramePr>
        <p:xfrm>
          <a:off x="3203552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A6F3B5-43CE-6E49-0751-0110E84F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19996"/>
              </p:ext>
            </p:extLst>
          </p:nvPr>
        </p:nvGraphicFramePr>
        <p:xfrm>
          <a:off x="4200151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31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41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r>
                        <a:rPr lang="en-US" dirty="0"/>
                        <a:t>36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758751-6816-CA8B-9C1C-1A6F22A0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57601"/>
              </p:ext>
            </p:extLst>
          </p:nvPr>
        </p:nvGraphicFramePr>
        <p:xfrm>
          <a:off x="1206062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328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47ACD5-8B54-5B11-46A6-F4649DE057D3}"/>
              </a:ext>
            </a:extLst>
          </p:cNvPr>
          <p:cNvSpPr/>
          <p:nvPr/>
        </p:nvSpPr>
        <p:spPr>
          <a:xfrm>
            <a:off x="1839312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C96FDD-93D8-3A8E-E9D4-3F6A35E9C341}"/>
              </a:ext>
            </a:extLst>
          </p:cNvPr>
          <p:cNvSpPr/>
          <p:nvPr/>
        </p:nvSpPr>
        <p:spPr>
          <a:xfrm>
            <a:off x="28455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03AC45-1EE0-311E-1E27-F1DE96CC534A}"/>
              </a:ext>
            </a:extLst>
          </p:cNvPr>
          <p:cNvSpPr/>
          <p:nvPr/>
        </p:nvSpPr>
        <p:spPr>
          <a:xfrm>
            <a:off x="38421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219950-1653-64F6-EBAB-CD88B28E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9396"/>
              </p:ext>
            </p:extLst>
          </p:nvPr>
        </p:nvGraphicFramePr>
        <p:xfrm>
          <a:off x="7396787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05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07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ADF59C-9BF1-AF0D-CE1A-6C27042FC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24692"/>
              </p:ext>
            </p:extLst>
          </p:nvPr>
        </p:nvGraphicFramePr>
        <p:xfrm>
          <a:off x="8395532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93D66B-E882-F694-CECD-BA0E87D81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92198"/>
              </p:ext>
            </p:extLst>
          </p:nvPr>
        </p:nvGraphicFramePr>
        <p:xfrm>
          <a:off x="9392131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33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43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51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71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r>
                        <a:rPr lang="en-US" dirty="0"/>
                        <a:t>17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314402-95F4-B931-D365-CE1EB9271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9367"/>
              </p:ext>
            </p:extLst>
          </p:nvPr>
        </p:nvGraphicFramePr>
        <p:xfrm>
          <a:off x="6398042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817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051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071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10D567-F10A-B1D0-64C9-2AD0D43A6593}"/>
              </a:ext>
            </a:extLst>
          </p:cNvPr>
          <p:cNvSpPr/>
          <p:nvPr/>
        </p:nvSpPr>
        <p:spPr>
          <a:xfrm>
            <a:off x="7031292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8E4824-4404-D868-7E3F-F4237E0BB8CE}"/>
              </a:ext>
            </a:extLst>
          </p:cNvPr>
          <p:cNvSpPr/>
          <p:nvPr/>
        </p:nvSpPr>
        <p:spPr>
          <a:xfrm>
            <a:off x="80374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4C5FC29-F41F-5094-FCD6-FFD761DC8DF4}"/>
              </a:ext>
            </a:extLst>
          </p:cNvPr>
          <p:cNvSpPr/>
          <p:nvPr/>
        </p:nvSpPr>
        <p:spPr>
          <a:xfrm>
            <a:off x="90340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514BD-40B1-952B-0B8C-6FB55AEB758D}"/>
              </a:ext>
            </a:extLst>
          </p:cNvPr>
          <p:cNvSpPr txBox="1"/>
          <p:nvPr/>
        </p:nvSpPr>
        <p:spPr>
          <a:xfrm>
            <a:off x="2369685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1</a:t>
            </a:r>
            <a:endParaRPr lang="en-SE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2C1BD-26A0-5B08-F97E-9C8B81014395}"/>
              </a:ext>
            </a:extLst>
          </p:cNvPr>
          <p:cNvSpPr txBox="1"/>
          <p:nvPr/>
        </p:nvSpPr>
        <p:spPr>
          <a:xfrm>
            <a:off x="7669746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2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08716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D5B1-E085-931B-34FD-733FA6E2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0445-51E4-582C-07D8-48A923CD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Radix Sort</a:t>
            </a:r>
          </a:p>
          <a:p>
            <a:pPr lvl="1"/>
            <a:r>
              <a:rPr lang="en-GB" dirty="0">
                <a:hlinkClick r:id="rId2"/>
              </a:rPr>
              <a:t>https://www.geeksforgeeks.org/radix-sort/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https://www.geeksforgeeks.org/time-and-space-complexity-of-radix-sort-algorithm/</a:t>
            </a:r>
            <a:r>
              <a:rPr lang="en-GB" dirty="0"/>
              <a:t> </a:t>
            </a:r>
          </a:p>
          <a:p>
            <a:r>
              <a:rPr lang="en-GB" dirty="0"/>
              <a:t>Bucket Sort</a:t>
            </a:r>
          </a:p>
          <a:p>
            <a:pPr lvl="1"/>
            <a:r>
              <a:rPr lang="en-GB" dirty="0">
                <a:hlinkClick r:id="rId4"/>
              </a:rPr>
              <a:t>https://www.geeksforgeeks.org/bucket-sort-2/</a:t>
            </a:r>
            <a:r>
              <a:rPr lang="en-GB" dirty="0"/>
              <a:t> </a:t>
            </a:r>
          </a:p>
          <a:p>
            <a:r>
              <a:rPr lang="en-GB" dirty="0"/>
              <a:t>Time Complexities of all Sorting Algorithms</a:t>
            </a:r>
          </a:p>
          <a:p>
            <a:pPr lvl="1"/>
            <a:r>
              <a:rPr lang="en-GB" dirty="0">
                <a:hlinkClick r:id="rId5"/>
              </a:rPr>
              <a:t>https://www.geeksforgeeks.org/time-complexities-of-all-sorting-algorithms/</a:t>
            </a:r>
            <a:r>
              <a:rPr lang="en-GB" dirty="0"/>
              <a:t>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443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sz="3200" dirty="0"/>
              <a:t>Radix = “The base of a number system” </a:t>
            </a:r>
          </a:p>
          <a:p>
            <a:r>
              <a:rPr lang="en-US" sz="3200" dirty="0"/>
              <a:t>Radix is another term of “base” : number of unique digits, including the digit zero, used to represent numbers </a:t>
            </a:r>
          </a:p>
          <a:p>
            <a:r>
              <a:rPr lang="en-US" sz="3200" dirty="0"/>
              <a:t>Radix of numbers:</a:t>
            </a:r>
          </a:p>
          <a:p>
            <a:pPr lvl="1"/>
            <a:r>
              <a:rPr lang="en-US" sz="2800" dirty="0"/>
              <a:t>Binary numbers have a radix of 2</a:t>
            </a:r>
          </a:p>
          <a:p>
            <a:pPr lvl="1"/>
            <a:r>
              <a:rPr lang="en-US" sz="2800" dirty="0"/>
              <a:t>decimals have a radix of 10</a:t>
            </a:r>
          </a:p>
          <a:p>
            <a:pPr lvl="1"/>
            <a:r>
              <a:rPr lang="en-US" sz="2800" dirty="0"/>
              <a:t>hexadecimals have a radix of 16</a:t>
            </a:r>
          </a:p>
        </p:txBody>
      </p:sp>
    </p:spTree>
    <p:extLst>
      <p:ext uri="{BB962C8B-B14F-4D97-AF65-F5344CB8AC3E}">
        <p14:creationId xmlns:p14="http://schemas.microsoft.com/office/powerpoint/2010/main" val="217962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Radix sort was first used in 1890 U.S. census by Hollerith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Very efficient when sorting a large number of elements</a:t>
            </a:r>
          </a:p>
          <a:p>
            <a:pPr lvl="1"/>
            <a:r>
              <a:rPr lang="en-US" sz="3200" dirty="0"/>
              <a:t>O(n*k). n: number of elements; k: number of digits in the largest number</a:t>
            </a:r>
          </a:p>
          <a:p>
            <a:r>
              <a:rPr lang="en-US" sz="3600" dirty="0"/>
              <a:t>May use more space than other sorting algorithms</a:t>
            </a:r>
          </a:p>
          <a:p>
            <a:pPr lvl="1"/>
            <a:r>
              <a:rPr lang="en-US" sz="3200" dirty="0"/>
              <a:t>E.g., bubble sort is in-place sorting.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Basic idea</a:t>
            </a:r>
            <a:r>
              <a:rPr lang="en-US" sz="3600" dirty="0"/>
              <a:t>: Bucket sort on each digit, from least significant digit to most significant digit.</a:t>
            </a:r>
          </a:p>
        </p:txBody>
      </p:sp>
    </p:spTree>
    <p:extLst>
      <p:ext uri="{BB962C8B-B14F-4D97-AF65-F5344CB8AC3E}">
        <p14:creationId xmlns:p14="http://schemas.microsoft.com/office/powerpoint/2010/main" val="9552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0"/>
            <a:ext cx="10515600" cy="962025"/>
          </a:xfrm>
        </p:spPr>
        <p:txBody>
          <a:bodyPr/>
          <a:lstStyle/>
          <a:p>
            <a:r>
              <a:rPr lang="en-US" dirty="0"/>
              <a:t>Radix Sort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1075" y="962025"/>
            <a:ext cx="9991725" cy="5638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err="1"/>
              <a:t>radix_sort</a:t>
            </a:r>
            <a:r>
              <a:rPr lang="en-US" sz="2800" dirty="0"/>
              <a:t>(A, n, k) {</a:t>
            </a:r>
          </a:p>
          <a:p>
            <a:pPr>
              <a:buFontTx/>
              <a:buNone/>
            </a:pPr>
            <a:r>
              <a:rPr lang="en-US" sz="2800" dirty="0"/>
              <a:t>    /* A: array; n: number of elements; k: number of digits in the largest number */</a:t>
            </a:r>
          </a:p>
          <a:p>
            <a:pPr>
              <a:buFontTx/>
              <a:buNone/>
            </a:pPr>
            <a:r>
              <a:rPr lang="en-US" sz="2800" dirty="0"/>
              <a:t>    create buckets  (buckets can be arrays or lists)</a:t>
            </a:r>
          </a:p>
          <a:p>
            <a:pPr>
              <a:buFontTx/>
              <a:buNone/>
            </a:pPr>
            <a:r>
              <a:rPr lang="en-US" sz="2800" dirty="0"/>
              <a:t>	for (d = 0; d &lt;k; d++) {</a:t>
            </a:r>
          </a:p>
          <a:p>
            <a:pPr>
              <a:buFontTx/>
              <a:buNone/>
            </a:pPr>
            <a:r>
              <a:rPr lang="en-US" sz="2800" dirty="0"/>
              <a:t>		/* sort A using digit position d as the key. */</a:t>
            </a:r>
          </a:p>
          <a:p>
            <a:pPr>
              <a:buFontTx/>
              <a:buNone/>
            </a:pPr>
            <a:r>
              <a:rPr lang="en-US" sz="2800" dirty="0"/>
              <a:t>		for (i = 0; i&lt;n; i++) {</a:t>
            </a:r>
          </a:p>
          <a:p>
            <a:pPr>
              <a:buFontTx/>
              <a:buNone/>
            </a:pPr>
            <a:r>
              <a:rPr lang="en-US" sz="2800" dirty="0"/>
              <a:t>			p = the d-</a:t>
            </a:r>
            <a:r>
              <a:rPr lang="en-US" sz="2800" dirty="0" err="1"/>
              <a:t>th</a:t>
            </a:r>
            <a:r>
              <a:rPr lang="en-US" sz="2800" dirty="0"/>
              <a:t> digit  (from right) of A[i]</a:t>
            </a:r>
          </a:p>
          <a:p>
            <a:pPr>
              <a:buFontTx/>
              <a:buNone/>
            </a:pPr>
            <a:r>
              <a:rPr lang="en-US" sz="2800" dirty="0"/>
              <a:t>			Add A[i] to bucket p</a:t>
            </a:r>
          </a:p>
          <a:p>
            <a:pPr>
              <a:buFontTx/>
              <a:buNone/>
            </a:pPr>
            <a:r>
              <a:rPr lang="en-US" sz="2800" dirty="0"/>
              <a:t>           }</a:t>
            </a:r>
          </a:p>
          <a:p>
            <a:pPr>
              <a:buFontTx/>
              <a:buNone/>
            </a:pPr>
            <a:r>
              <a:rPr lang="en-US" sz="2800" dirty="0"/>
              <a:t>	     A = Join the buckets</a:t>
            </a:r>
          </a:p>
          <a:p>
            <a:pPr>
              <a:buFontTx/>
              <a:buNone/>
            </a:pPr>
            <a:r>
              <a:rPr lang="en-US" sz="2800" dirty="0"/>
              <a:t>    }</a:t>
            </a:r>
          </a:p>
          <a:p>
            <a:pPr>
              <a:buFontTx/>
              <a:buNone/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3CAC-3B27-1CE8-E375-1F6FEDCF4DAE}"/>
              </a:ext>
            </a:extLst>
          </p:cNvPr>
          <p:cNvSpPr txBox="1"/>
          <p:nvPr/>
        </p:nvSpPr>
        <p:spPr>
          <a:xfrm>
            <a:off x="4739274" y="6139161"/>
            <a:ext cx="314938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Time complexity O(n*k)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5600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4061-D929-7D09-14DB-0251A5A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B5EC-C04D-184A-16DE-39400391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024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Bucket sort is a comparison sort algorithm that works by distributing the elements of an array into a number of buckets and then each bucket is sorted individually using a stable sorting algorithm, e.g., Insertion Sort or Merge Sort.</a:t>
            </a:r>
          </a:p>
          <a:p>
            <a:r>
              <a:rPr lang="en-GB" dirty="0"/>
              <a:t>This algorithm is efficient when the input is uniformly distributed over a range.</a:t>
            </a:r>
            <a:endParaRPr lang="en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AB4BD7-0E5D-084B-32E5-7E9F0FCE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1026429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407FF4-5A77-5069-30F3-0CB76E55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3801461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3FB74-965E-7626-65C4-5EA224C3A8CE}"/>
              </a:ext>
            </a:extLst>
          </p:cNvPr>
          <p:cNvSpPr txBox="1"/>
          <p:nvPr/>
        </p:nvSpPr>
        <p:spPr>
          <a:xfrm>
            <a:off x="7207963" y="310147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Elements are distributed among bins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5A96-D8F2-E8A3-D679-C3F16DC42D61}"/>
              </a:ext>
            </a:extLst>
          </p:cNvPr>
          <p:cNvSpPr txBox="1"/>
          <p:nvPr/>
        </p:nvSpPr>
        <p:spPr>
          <a:xfrm>
            <a:off x="7041931" y="590155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Then, elements are sorted within each bin</a:t>
            </a:r>
            <a:endParaRPr lang="en-SE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84775A7-813D-D812-4E82-3D6BED7C1CAA}"/>
              </a:ext>
            </a:extLst>
          </p:cNvPr>
          <p:cNvSpPr/>
          <p:nvPr/>
        </p:nvSpPr>
        <p:spPr>
          <a:xfrm>
            <a:off x="8930287" y="3470809"/>
            <a:ext cx="484632" cy="3693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03825-9CC7-9A61-0C18-5DCCA690F19E}"/>
              </a:ext>
            </a:extLst>
          </p:cNvPr>
          <p:cNvSpPr txBox="1"/>
          <p:nvPr/>
        </p:nvSpPr>
        <p:spPr>
          <a:xfrm>
            <a:off x="1389426" y="6289619"/>
            <a:ext cx="3905731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Bucket Sort | </a:t>
            </a:r>
            <a:r>
              <a:rPr lang="en-GB" sz="1400" dirty="0" err="1"/>
              <a:t>GeeksforGeeks</a:t>
            </a:r>
            <a:endParaRPr lang="en-GB" sz="1400" dirty="0"/>
          </a:p>
          <a:p>
            <a:r>
              <a:rPr lang="en-GB" sz="1400" dirty="0">
                <a:hlinkClick r:id="rId4"/>
              </a:rPr>
              <a:t>https://www.youtube.com/watch?v=VuXbEb5ywrU</a:t>
            </a:r>
            <a:r>
              <a:rPr lang="en-GB" sz="1400" dirty="0"/>
              <a:t> 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1EC4-EDF0-557F-2BA0-C678FD90B837}"/>
              </a:ext>
            </a:extLst>
          </p:cNvPr>
          <p:cNvSpPr txBox="1"/>
          <p:nvPr/>
        </p:nvSpPr>
        <p:spPr>
          <a:xfrm>
            <a:off x="7827508" y="6426855"/>
            <a:ext cx="3418562" cy="30777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E" sz="1400" dirty="0">
                <a:hlinkClick r:id="rId5"/>
              </a:rPr>
              <a:t>https://en.wikipedia.org/wiki/Bucket_sort</a:t>
            </a:r>
            <a:r>
              <a:rPr lang="en-US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982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993-B771-4135-AD31-33EFB81CA7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743"/>
            <a:ext cx="10515600" cy="1048039"/>
          </a:xfrm>
        </p:spPr>
        <p:txBody>
          <a:bodyPr/>
          <a:lstStyle/>
          <a:p>
            <a:r>
              <a:rPr lang="en-US" altLang="en-US" dirty="0"/>
              <a:t>Bucket Sort as used in Radix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0534"/>
            <a:ext cx="10515600" cy="1702666"/>
          </a:xfrm>
        </p:spPr>
        <p:txBody>
          <a:bodyPr/>
          <a:lstStyle/>
          <a:p>
            <a:r>
              <a:rPr lang="en-US" altLang="en-US" dirty="0"/>
              <a:t>Use bucket array of size R for radix of R</a:t>
            </a:r>
          </a:p>
          <a:p>
            <a:r>
              <a:rPr lang="en-US" altLang="en-US" dirty="0"/>
              <a:t>Put elements into the correct bucket in the array</a:t>
            </a:r>
          </a:p>
          <a:p>
            <a:r>
              <a:rPr lang="en-US" altLang="en-US" dirty="0"/>
              <a:t>R = 5; unique digits (0,1,2,3,4); list = (0,1,3,4,3,2,1,1,0,4,0)</a:t>
            </a:r>
          </a:p>
        </p:txBody>
      </p:sp>
      <p:graphicFrame>
        <p:nvGraphicFramePr>
          <p:cNvPr id="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5794"/>
              </p:ext>
            </p:extLst>
          </p:nvPr>
        </p:nvGraphicFramePr>
        <p:xfrm>
          <a:off x="2445327" y="3612515"/>
          <a:ext cx="2667000" cy="310896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38531922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118162888"/>
                    </a:ext>
                  </a:extLst>
                </a:gridCol>
              </a:tblGrid>
              <a:tr h="4540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Buckets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24729"/>
                  </a:ext>
                </a:extLst>
              </a:tr>
              <a:tr h="259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226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67591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778703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0244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90809"/>
                  </a:ext>
                </a:extLst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6864928" y="4755516"/>
            <a:ext cx="35028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Sorted list:</a:t>
            </a:r>
          </a:p>
          <a:p>
            <a:r>
              <a:rPr lang="en-US" altLang="en-US" sz="3200" dirty="0"/>
              <a:t>0,0,0,1,1,1,2,3,3,4,4</a:t>
            </a:r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>
            <a:off x="3816927" y="2621915"/>
            <a:ext cx="0" cy="91440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>
            <a:off x="5417127" y="5288915"/>
            <a:ext cx="1295400" cy="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36600" y="1"/>
            <a:ext cx="10515600" cy="720436"/>
          </a:xfrm>
        </p:spPr>
        <p:txBody>
          <a:bodyPr/>
          <a:lstStyle/>
          <a:p>
            <a:pPr eaLnBrk="1" hangingPunct="1"/>
            <a:r>
              <a:rPr lang="en-US" altLang="en-US" dirty="0"/>
              <a:t>Radix Sort: bucket sort on every digit/bit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6601" y="796636"/>
            <a:ext cx="10790382" cy="2740887"/>
          </a:xfrm>
        </p:spPr>
        <p:txBody>
          <a:bodyPr>
            <a:normAutofit/>
          </a:bodyPr>
          <a:lstStyle/>
          <a:p>
            <a:r>
              <a:rPr lang="en-US" altLang="en-US" dirty="0"/>
              <a:t>For N elements between (L, H), using H-L+1 buckets can sort the elements in one round </a:t>
            </a:r>
          </a:p>
          <a:p>
            <a:r>
              <a:rPr lang="en-US" dirty="0"/>
              <a:t>Problem: the range (L, H) may be too large.</a:t>
            </a:r>
          </a:p>
          <a:p>
            <a:pPr lvl="1"/>
            <a:r>
              <a:rPr lang="en-US" dirty="0"/>
              <a:t>Sorting 4-byte unsigned integers, range is [0, 2</a:t>
            </a:r>
            <a:r>
              <a:rPr lang="en-US" baseline="30000" dirty="0"/>
              <a:t>32</a:t>
            </a:r>
            <a:r>
              <a:rPr lang="en-US" dirty="0"/>
              <a:t>-1]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US" dirty="0"/>
              <a:t> 2</a:t>
            </a:r>
            <a:r>
              <a:rPr lang="en-US" baseline="30000" dirty="0"/>
              <a:t>32</a:t>
            </a:r>
            <a:r>
              <a:rPr lang="en-US" dirty="0"/>
              <a:t> buckets</a:t>
            </a:r>
          </a:p>
          <a:p>
            <a:r>
              <a:rPr lang="en-US" dirty="0"/>
              <a:t>Solution(radix sort): apply bucket sort on every digit/bit</a:t>
            </a:r>
          </a:p>
        </p:txBody>
      </p: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24933" y="3613724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7970" y="3613724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5296" y="4614504"/>
            <a:ext cx="2609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two buckets 0 and 1</a:t>
            </a:r>
          </a:p>
        </p:txBody>
      </p:sp>
    </p:spTree>
    <p:extLst>
      <p:ext uri="{BB962C8B-B14F-4D97-AF65-F5344CB8AC3E}">
        <p14:creationId xmlns:p14="http://schemas.microsoft.com/office/powerpoint/2010/main" val="25710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  <p:bldP spid="2048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>
            <a:extLst>
              <a:ext uri="{FF2B5EF4-FFF2-40B4-BE49-F238E27FC236}">
                <a16:creationId xmlns:a16="http://schemas.microsoft.com/office/drawing/2014/main" id="{82112D27-FAF7-2E00-D8D4-1E0CD6E8ACB3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04270" y="3442256"/>
            <a:ext cx="1066800" cy="3200400"/>
            <a:chOff x="2006" y="1824"/>
            <a:chExt cx="672" cy="2016"/>
          </a:xfrm>
        </p:grpSpPr>
        <p:sp>
          <p:nvSpPr>
            <p:cNvPr id="57" name="AutoShape 8">
              <a:extLst>
                <a:ext uri="{FF2B5EF4-FFF2-40B4-BE49-F238E27FC236}">
                  <a16:creationId xmlns:a16="http://schemas.microsoft.com/office/drawing/2014/main" id="{EC68917E-49A0-BB56-EEF8-B5C745729EB2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F460179F-E6B0-6BC6-9325-D491ACBBFF0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4629" y="176841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7666" y="176841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208438" y="100641"/>
            <a:ext cx="1066800" cy="3200400"/>
            <a:chOff x="2006" y="1824"/>
            <a:chExt cx="672" cy="2016"/>
          </a:xfrm>
        </p:grpSpPr>
        <p:sp>
          <p:nvSpPr>
            <p:cNvPr id="20495" name="AutoShap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20496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" name="Flowchart: Magnetic Disk 6"/>
          <p:cNvSpPr/>
          <p:nvPr/>
        </p:nvSpPr>
        <p:spPr>
          <a:xfrm>
            <a:off x="4072290" y="17684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091155" y="1786274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0" name="Straight Arrow Connector 9"/>
          <p:cNvCxnSpPr>
            <a:cxnSpLocks/>
            <a:endCxn id="7" idx="2"/>
          </p:cNvCxnSpPr>
          <p:nvPr/>
        </p:nvCxnSpPr>
        <p:spPr>
          <a:xfrm>
            <a:off x="3183041" y="386972"/>
            <a:ext cx="889249" cy="50915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7" idx="2"/>
          </p:cNvCxnSpPr>
          <p:nvPr/>
        </p:nvCxnSpPr>
        <p:spPr>
          <a:xfrm>
            <a:off x="3183041" y="759197"/>
            <a:ext cx="889249" cy="1369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7" idx="2"/>
          </p:cNvCxnSpPr>
          <p:nvPr/>
        </p:nvCxnSpPr>
        <p:spPr>
          <a:xfrm flipV="1">
            <a:off x="3139347" y="896125"/>
            <a:ext cx="932943" cy="17934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3183041" y="1054531"/>
            <a:ext cx="905805" cy="192139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139347" y="1145277"/>
            <a:ext cx="382669" cy="1117600"/>
          </a:xfrm>
          <a:prstGeom prst="rightBrace">
            <a:avLst>
              <a:gd name="adj1" fmla="val 40193"/>
              <a:gd name="adj2" fmla="val 3454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21" idx="2"/>
          </p:cNvCxnSpPr>
          <p:nvPr/>
        </p:nvCxnSpPr>
        <p:spPr>
          <a:xfrm>
            <a:off x="3359470" y="1551684"/>
            <a:ext cx="731685" cy="95387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04488" y="100641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4647789" y="369163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80598" y="2028621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01056" name="Up Arrow Callout 301055"/>
          <p:cNvSpPr/>
          <p:nvPr/>
        </p:nvSpPr>
        <p:spPr>
          <a:xfrm rot="5400000">
            <a:off x="5373493" y="981283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057" name="TextBox 301056"/>
          <p:cNvSpPr txBox="1"/>
          <p:nvPr/>
        </p:nvSpPr>
        <p:spPr>
          <a:xfrm>
            <a:off x="5848387" y="1394255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01058" name="TextBox 301057"/>
          <p:cNvSpPr txBox="1"/>
          <p:nvPr/>
        </p:nvSpPr>
        <p:spPr>
          <a:xfrm>
            <a:off x="8383766" y="1283363"/>
            <a:ext cx="3104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Sort by the least significant bit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E726F62-DE95-8AB7-764B-47F1A958325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666" y="3537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A24C413-636D-AE84-753D-518AF590C28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84662" y="3461248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CC40465C-34D7-9D42-754A-DC0176C46936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228100" y="3461248"/>
            <a:ext cx="1066800" cy="3200400"/>
            <a:chOff x="3033" y="1824"/>
            <a:chExt cx="672" cy="2016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AC05ABBE-714D-8411-9953-55F56BC7913D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C55A4DB-9DEF-AE41-FBCC-46EA417B48D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64" y="1824"/>
              <a:ext cx="39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4E8D0530-7F57-11EC-7A4B-FA94B810CAC3}"/>
              </a:ext>
            </a:extLst>
          </p:cNvPr>
          <p:cNvSpPr/>
          <p:nvPr/>
        </p:nvSpPr>
        <p:spPr>
          <a:xfrm>
            <a:off x="4069981" y="3537448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FEC4A8F-E2C6-EE47-485F-8AD0C7B81F37}"/>
              </a:ext>
            </a:extLst>
          </p:cNvPr>
          <p:cNvSpPr/>
          <p:nvPr/>
        </p:nvSpPr>
        <p:spPr>
          <a:xfrm>
            <a:off x="4088846" y="514688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C02411-BEBB-E359-A78C-B52E28E2C392}"/>
              </a:ext>
            </a:extLst>
          </p:cNvPr>
          <p:cNvCxnSpPr/>
          <p:nvPr/>
        </p:nvCxnSpPr>
        <p:spPr>
          <a:xfrm>
            <a:off x="2896962" y="3747579"/>
            <a:ext cx="1191884" cy="16416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F09A92-BF96-38BA-918F-4158557F71B4}"/>
              </a:ext>
            </a:extLst>
          </p:cNvPr>
          <p:cNvCxnSpPr/>
          <p:nvPr/>
        </p:nvCxnSpPr>
        <p:spPr>
          <a:xfrm flipV="1">
            <a:off x="2896962" y="4014739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802756-BE93-F525-C3C2-B1F925113809}"/>
              </a:ext>
            </a:extLst>
          </p:cNvPr>
          <p:cNvCxnSpPr/>
          <p:nvPr/>
        </p:nvCxnSpPr>
        <p:spPr>
          <a:xfrm flipV="1">
            <a:off x="2872612" y="4406136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794A1-68BB-6E30-4726-9BE465D89948}"/>
              </a:ext>
            </a:extLst>
          </p:cNvPr>
          <p:cNvCxnSpPr/>
          <p:nvPr/>
        </p:nvCxnSpPr>
        <p:spPr>
          <a:xfrm flipV="1">
            <a:off x="2831900" y="4702160"/>
            <a:ext cx="1155622" cy="93055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19DAA-C290-4523-1BEC-5E17086CBF1F}"/>
              </a:ext>
            </a:extLst>
          </p:cNvPr>
          <p:cNvCxnSpPr>
            <a:endCxn id="19" idx="2"/>
          </p:cNvCxnSpPr>
          <p:nvPr/>
        </p:nvCxnSpPr>
        <p:spPr>
          <a:xfrm flipV="1">
            <a:off x="2801787" y="5866165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A0A010-5E01-84A6-886A-99DF9BA90B23}"/>
              </a:ext>
            </a:extLst>
          </p:cNvPr>
          <p:cNvSpPr/>
          <p:nvPr/>
        </p:nvSpPr>
        <p:spPr>
          <a:xfrm>
            <a:off x="4645480" y="3729770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9D4DF-4934-55C0-FD9A-FDE888D6F9FB}"/>
              </a:ext>
            </a:extLst>
          </p:cNvPr>
          <p:cNvSpPr/>
          <p:nvPr/>
        </p:nvSpPr>
        <p:spPr>
          <a:xfrm>
            <a:off x="4678289" y="5389228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4" name="Up Arrow Callout 24">
            <a:extLst>
              <a:ext uri="{FF2B5EF4-FFF2-40B4-BE49-F238E27FC236}">
                <a16:creationId xmlns:a16="http://schemas.microsoft.com/office/drawing/2014/main" id="{D02E084F-EF46-58E8-7ED7-8206592C2204}"/>
              </a:ext>
            </a:extLst>
          </p:cNvPr>
          <p:cNvSpPr/>
          <p:nvPr/>
        </p:nvSpPr>
        <p:spPr>
          <a:xfrm rot="5400000">
            <a:off x="5371184" y="4341890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0E405-29C8-A0B4-4CB5-F26E95DDEE51}"/>
              </a:ext>
            </a:extLst>
          </p:cNvPr>
          <p:cNvSpPr txBox="1"/>
          <p:nvPr/>
        </p:nvSpPr>
        <p:spPr>
          <a:xfrm>
            <a:off x="5846078" y="4754862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D7888-EED7-DEA1-D76C-4CE67BFB571B}"/>
              </a:ext>
            </a:extLst>
          </p:cNvPr>
          <p:cNvCxnSpPr/>
          <p:nvPr/>
        </p:nvCxnSpPr>
        <p:spPr>
          <a:xfrm flipV="1">
            <a:off x="2877580" y="4363295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9AF6E-09C8-004E-2D01-46678AA49F09}"/>
              </a:ext>
            </a:extLst>
          </p:cNvPr>
          <p:cNvCxnSpPr/>
          <p:nvPr/>
        </p:nvCxnSpPr>
        <p:spPr>
          <a:xfrm>
            <a:off x="2859417" y="4836026"/>
            <a:ext cx="1171799" cy="7154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FF34EF-6000-0BCA-CB6C-AF87849418BB}"/>
              </a:ext>
            </a:extLst>
          </p:cNvPr>
          <p:cNvCxnSpPr/>
          <p:nvPr/>
        </p:nvCxnSpPr>
        <p:spPr>
          <a:xfrm flipV="1">
            <a:off x="2872612" y="6087149"/>
            <a:ext cx="1122440" cy="27130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47B49-167F-1914-7F83-1225C8D4C049}"/>
              </a:ext>
            </a:extLst>
          </p:cNvPr>
          <p:cNvSpPr txBox="1"/>
          <p:nvPr/>
        </p:nvSpPr>
        <p:spPr>
          <a:xfrm>
            <a:off x="8488874" y="4277808"/>
            <a:ext cx="274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2. Sort by the middle bit</a:t>
            </a:r>
          </a:p>
        </p:txBody>
      </p:sp>
    </p:spTree>
    <p:extLst>
      <p:ext uri="{BB962C8B-B14F-4D97-AF65-F5344CB8AC3E}">
        <p14:creationId xmlns:p14="http://schemas.microsoft.com/office/powerpoint/2010/main" val="15848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01056" grpId="0" animBg="1"/>
      <p:bldP spid="301058" grpId="0"/>
      <p:bldP spid="14" grpId="0" animBg="1"/>
      <p:bldP spid="18" grpId="0" animBg="1"/>
      <p:bldP spid="19" grpId="0" animBg="1"/>
      <p:bldP spid="28" grpId="0"/>
      <p:bldP spid="32" grpId="0"/>
      <p:bldP spid="34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F23-23FF-5C44-4C43-0D76E302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52BF-C7D1-163C-3ACD-30341354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34E457A-A68E-DF72-022A-EA0BD91AA73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27363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159530E7-50EB-937D-2403-5A7C1EFA22BC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353271" y="2063294"/>
            <a:ext cx="1066800" cy="3200400"/>
            <a:chOff x="3033" y="1824"/>
            <a:chExt cx="672" cy="2016"/>
          </a:xfrm>
        </p:grpSpPr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E0D2225E-B32F-A566-3611-D3FAB1B5A69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FD60042-C52F-0039-8A92-395F43EBACC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77" y="1824"/>
              <a:ext cx="200" cy="201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D0497DE-9C43-79E3-DD7A-A2C9AAC1EB1B}"/>
              </a:ext>
            </a:extLst>
          </p:cNvPr>
          <p:cNvSpPr/>
          <p:nvPr/>
        </p:nvSpPr>
        <p:spPr>
          <a:xfrm>
            <a:off x="3822440" y="2211586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9B426DD6-70E0-11B2-C5B5-FBE94E9FB65D}"/>
              </a:ext>
            </a:extLst>
          </p:cNvPr>
          <p:cNvSpPr/>
          <p:nvPr/>
        </p:nvSpPr>
        <p:spPr>
          <a:xfrm>
            <a:off x="3841305" y="3821019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0968E-78CA-DC13-C102-184A5DB6A47E}"/>
              </a:ext>
            </a:extLst>
          </p:cNvPr>
          <p:cNvCxnSpPr/>
          <p:nvPr/>
        </p:nvCxnSpPr>
        <p:spPr>
          <a:xfrm>
            <a:off x="2649421" y="2421717"/>
            <a:ext cx="1051795" cy="1102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B10FD-9EFE-A4AE-28AD-8FEDEB6465AA}"/>
              </a:ext>
            </a:extLst>
          </p:cNvPr>
          <p:cNvCxnSpPr/>
          <p:nvPr/>
        </p:nvCxnSpPr>
        <p:spPr>
          <a:xfrm>
            <a:off x="2649421" y="2793943"/>
            <a:ext cx="1126959" cy="123870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F10877-4FDD-83F5-05F0-5B789AB75088}"/>
              </a:ext>
            </a:extLst>
          </p:cNvPr>
          <p:cNvCxnSpPr/>
          <p:nvPr/>
        </p:nvCxnSpPr>
        <p:spPr>
          <a:xfrm flipV="1">
            <a:off x="2625071" y="3080274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B5DB-FAD0-A8E7-1437-D5729C2EBA9B}"/>
              </a:ext>
            </a:extLst>
          </p:cNvPr>
          <p:cNvCxnSpPr/>
          <p:nvPr/>
        </p:nvCxnSpPr>
        <p:spPr>
          <a:xfrm>
            <a:off x="2584359" y="4306858"/>
            <a:ext cx="1174348" cy="1230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6F161-9AA5-63B1-FEAE-EC671C7E44B3}"/>
              </a:ext>
            </a:extLst>
          </p:cNvPr>
          <p:cNvCxnSpPr>
            <a:endCxn id="13" idx="2"/>
          </p:cNvCxnSpPr>
          <p:nvPr/>
        </p:nvCxnSpPr>
        <p:spPr>
          <a:xfrm flipV="1">
            <a:off x="2554246" y="4540303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5A8E6-5F1C-371B-00B2-8C6391B7CFA5}"/>
              </a:ext>
            </a:extLst>
          </p:cNvPr>
          <p:cNvSpPr/>
          <p:nvPr/>
        </p:nvSpPr>
        <p:spPr>
          <a:xfrm>
            <a:off x="4397939" y="2403908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30AE3-CBDA-DA98-0B22-F8F1DEA6A339}"/>
              </a:ext>
            </a:extLst>
          </p:cNvPr>
          <p:cNvSpPr/>
          <p:nvPr/>
        </p:nvSpPr>
        <p:spPr>
          <a:xfrm>
            <a:off x="4430748" y="4063366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</p:txBody>
      </p:sp>
      <p:sp>
        <p:nvSpPr>
          <p:cNvPr id="21" name="Up Arrow Callout 30">
            <a:extLst>
              <a:ext uri="{FF2B5EF4-FFF2-40B4-BE49-F238E27FC236}">
                <a16:creationId xmlns:a16="http://schemas.microsoft.com/office/drawing/2014/main" id="{F5413B32-8DA3-1AB0-2A62-480D34F7F86B}"/>
              </a:ext>
            </a:extLst>
          </p:cNvPr>
          <p:cNvSpPr/>
          <p:nvPr/>
        </p:nvSpPr>
        <p:spPr>
          <a:xfrm rot="5400000">
            <a:off x="5123643" y="3016028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A6BD6-8B91-F1E4-C96E-95EE7070596D}"/>
              </a:ext>
            </a:extLst>
          </p:cNvPr>
          <p:cNvSpPr txBox="1"/>
          <p:nvPr/>
        </p:nvSpPr>
        <p:spPr>
          <a:xfrm>
            <a:off x="5598537" y="3429000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B4594C-3C29-6641-8FF4-030128D790C5}"/>
              </a:ext>
            </a:extLst>
          </p:cNvPr>
          <p:cNvCxnSpPr/>
          <p:nvPr/>
        </p:nvCxnSpPr>
        <p:spPr>
          <a:xfrm>
            <a:off x="2630039" y="3142499"/>
            <a:ext cx="1146341" cy="12048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C5427-BF34-A5CC-E61A-9DB9A17950B3}"/>
              </a:ext>
            </a:extLst>
          </p:cNvPr>
          <p:cNvCxnSpPr/>
          <p:nvPr/>
        </p:nvCxnSpPr>
        <p:spPr>
          <a:xfrm flipV="1">
            <a:off x="2611876" y="2828013"/>
            <a:ext cx="1089340" cy="6821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4EB18-AA84-A3D5-E4B2-E3E80EE630A5}"/>
              </a:ext>
            </a:extLst>
          </p:cNvPr>
          <p:cNvCxnSpPr/>
          <p:nvPr/>
        </p:nvCxnSpPr>
        <p:spPr>
          <a:xfrm flipV="1">
            <a:off x="2625071" y="3429000"/>
            <a:ext cx="1115958" cy="16035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8F9AC4F-BFEA-F200-CB4B-22B86400D098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055157" y="2063294"/>
            <a:ext cx="1066800" cy="3200400"/>
            <a:chOff x="3033" y="1824"/>
            <a:chExt cx="672" cy="2016"/>
          </a:xfrm>
        </p:grpSpPr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AB9D3D87-6385-BB06-0F8D-0CD6AE9B35A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551AD1DA-3F86-493F-4794-C674C28B4BF3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84" y="1824"/>
              <a:ext cx="57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D2C615-358E-EE3B-DCDD-E965F4454E21}"/>
              </a:ext>
            </a:extLst>
          </p:cNvPr>
          <p:cNvSpPr txBox="1"/>
          <p:nvPr/>
        </p:nvSpPr>
        <p:spPr>
          <a:xfrm>
            <a:off x="9150072" y="3047187"/>
            <a:ext cx="2216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3. Sort by the most significant bit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CA35E3B0-A984-53C4-A4DE-097B55EA510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08409" y="2060784"/>
            <a:ext cx="609600" cy="3200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BD2E74AB-A5C6-2159-1365-E2816D7AA11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6104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926297-ADC7-5865-B914-624925F9168B}"/>
              </a:ext>
            </a:extLst>
          </p:cNvPr>
          <p:cNvSpPr txBox="1"/>
          <p:nvPr/>
        </p:nvSpPr>
        <p:spPr>
          <a:xfrm>
            <a:off x="4262000" y="6241039"/>
            <a:ext cx="4051684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Radix Sort Animations | Data Structure | Visual How</a:t>
            </a:r>
          </a:p>
          <a:p>
            <a:r>
              <a:rPr lang="en-US" sz="1400" dirty="0">
                <a:hlinkClick r:id="rId11"/>
              </a:rPr>
              <a:t>https://www.youtube.com/watch?v=Om4BljCs_qE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714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20" grpId="0"/>
      <p:bldP spid="21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1196</Words>
  <Application>Microsoft Office PowerPoint</Application>
  <PresentationFormat>Widescreen</PresentationFormat>
  <Paragraphs>281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Lecture 14 Radix Sort</vt:lpstr>
      <vt:lpstr>Radix and Radix Sort</vt:lpstr>
      <vt:lpstr>Radix and Radix Sort</vt:lpstr>
      <vt:lpstr>Radix Sort Algorithm</vt:lpstr>
      <vt:lpstr>Bucket Sort</vt:lpstr>
      <vt:lpstr>Bucket Sort as used in Radix Sort</vt:lpstr>
      <vt:lpstr>Radix Sort: bucket sort on every digit/bit  </vt:lpstr>
      <vt:lpstr>PowerPoint Presentation</vt:lpstr>
      <vt:lpstr>PowerPoint Presentation</vt:lpstr>
      <vt:lpstr>You can choose an appropriate radix value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CS288  Intensive Programming in Linux</dc:title>
  <dc:creator>profile</dc:creator>
  <cp:lastModifiedBy>Zonghua Gu</cp:lastModifiedBy>
  <cp:revision>83</cp:revision>
  <dcterms:created xsi:type="dcterms:W3CDTF">2019-03-03T04:09:08Z</dcterms:created>
  <dcterms:modified xsi:type="dcterms:W3CDTF">2024-12-09T16:16:11Z</dcterms:modified>
</cp:coreProperties>
</file>