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263" r:id="rId6"/>
    <p:sldId id="265" r:id="rId7"/>
    <p:sldId id="266" r:id="rId8"/>
    <p:sldId id="267" r:id="rId9"/>
    <p:sldId id="272" r:id="rId10"/>
    <p:sldId id="268" r:id="rId11"/>
    <p:sldId id="269" r:id="rId12"/>
    <p:sldId id="271" r:id="rId13"/>
    <p:sldId id="274" r:id="rId14"/>
    <p:sldId id="276" r:id="rId15"/>
    <p:sldId id="278" r:id="rId16"/>
    <p:sldId id="279" r:id="rId17"/>
    <p:sldId id="281" r:id="rId18"/>
    <p:sldId id="282" r:id="rId19"/>
    <p:sldId id="283" r:id="rId20"/>
    <p:sldId id="284" r:id="rId21"/>
    <p:sldId id="285" r:id="rId22"/>
    <p:sldId id="286" r:id="rId23"/>
    <p:sldId id="287"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11/11/2024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24</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890CE62C-2D24-C136-3D3F-D3A4AA81C07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
        <p:nvSpPr>
          <p:cNvPr id="3" name="TextBox 2">
            <a:extLst>
              <a:ext uri="{FF2B5EF4-FFF2-40B4-BE49-F238E27FC236}">
                <a16:creationId xmlns:a16="http://schemas.microsoft.com/office/drawing/2014/main" id="{C5511749-D434-1F77-A6A1-A624C669F785}"/>
              </a:ext>
            </a:extLst>
          </p:cNvPr>
          <p:cNvSpPr txBox="1"/>
          <p:nvPr/>
        </p:nvSpPr>
        <p:spPr>
          <a:xfrm>
            <a:off x="6244046" y="3708641"/>
            <a:ext cx="2829141" cy="954107"/>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400" u="none" dirty="0"/>
              <a:t>After assignment loc1 = loc2, the Object Location(40.7, -73.6) is unreachable and should be garbage</a:t>
            </a:r>
            <a:r>
              <a:rPr lang="en-GB" altLang="zh-CN" sz="1400" u="none" dirty="0"/>
              <a:t>-</a:t>
            </a:r>
            <a:r>
              <a:rPr lang="en-US" altLang="zh-CN" sz="1400" u="none" dirty="0"/>
              <a:t>collected.</a:t>
            </a:r>
            <a:endParaRPr lang="en-US" sz="1400" u="none" dirty="0"/>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dissolve">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mph" presetSubtype="0" fill="hold" grpId="1" nodeType="clickEffect">
                                  <p:stCondLst>
                                    <p:cond delay="0"/>
                                  </p:stCondLst>
                                  <p:iterate type="lt">
                                    <p:tmPct val="4000"/>
                                  </p:iterate>
                                  <p:childTnLst>
                                    <p:set>
                                      <p:cBhvr override="childStyle">
                                        <p:cTn id="107" dur="500" fill="hold"/>
                                        <p:tgtEl>
                                          <p:spTgt spid="18"/>
                                        </p:tgtEl>
                                        <p:attrNameLst>
                                          <p:attrName>style.color</p:attrName>
                                        </p:attrNameLst>
                                      </p:cBhvr>
                                      <p:to>
                                        <p:clrVal>
                                          <a:schemeClr val="accent2"/>
                                        </p:clrVal>
                                      </p:to>
                                    </p:set>
                                    <p:set>
                                      <p:cBhvr>
                                        <p:cTn id="108" dur="500" fill="hold"/>
                                        <p:tgtEl>
                                          <p:spTgt spid="18"/>
                                        </p:tgtEl>
                                        <p:attrNameLst>
                                          <p:attrName>fillcolor</p:attrName>
                                        </p:attrNameLst>
                                      </p:cBhvr>
                                      <p:to>
                                        <p:clrVal>
                                          <a:schemeClr val="accent2"/>
                                        </p:clrVal>
                                      </p:to>
                                    </p:set>
                                    <p:set>
                                      <p:cBhvr>
                                        <p:cTn id="109" dur="500" fill="hold"/>
                                        <p:tgtEl>
                                          <p:spTgt spid="18"/>
                                        </p:tgtEl>
                                        <p:attrNameLst>
                                          <p:attrName>fill.type</p:attrName>
                                        </p:attrNameLst>
                                      </p:cBhvr>
                                      <p:to>
                                        <p:strVal val="solid"/>
                                      </p:to>
                                    </p:se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dissolve">
                                      <p:cBhvr>
                                        <p:cTn id="1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10607</TotalTime>
  <Words>3187</Words>
  <Application>Microsoft Office PowerPoint</Application>
  <PresentationFormat>On-screen Show (4:3)</PresentationFormat>
  <Paragraphs>566</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2 Classes and Objects in Java</vt:lpstr>
      <vt:lpstr>Lecture Goals</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156</cp:revision>
  <dcterms:created xsi:type="dcterms:W3CDTF">2018-08-13T22:58:39Z</dcterms:created>
  <dcterms:modified xsi:type="dcterms:W3CDTF">2024-11-11T16:10:08Z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