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74" r:id="rId4"/>
    <p:sldId id="276" r:id="rId5"/>
    <p:sldId id="281" r:id="rId6"/>
    <p:sldId id="282" r:id="rId7"/>
    <p:sldId id="280" r:id="rId8"/>
    <p:sldId id="275" r:id="rId9"/>
    <p:sldId id="283" r:id="rId10"/>
    <p:sldId id="287" r:id="rId11"/>
    <p:sldId id="285" r:id="rId12"/>
    <p:sldId id="284" r:id="rId13"/>
    <p:sldId id="290" r:id="rId14"/>
    <p:sldId id="286" r:id="rId15"/>
    <p:sldId id="291" r:id="rId16"/>
    <p:sldId id="292" r:id="rId17"/>
    <p:sldId id="293" r:id="rId18"/>
    <p:sldId id="294" r:id="rId19"/>
    <p:sldId id="295" r:id="rId20"/>
    <p:sldId id="305" r:id="rId21"/>
    <p:sldId id="296" r:id="rId22"/>
    <p:sldId id="297" r:id="rId23"/>
    <p:sldId id="298" r:id="rId24"/>
    <p:sldId id="300" r:id="rId25"/>
    <p:sldId id="301" r:id="rId26"/>
    <p:sldId id="302" r:id="rId27"/>
    <p:sldId id="303" r:id="rId28"/>
    <p:sldId id="304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0087"/>
    <a:srgbClr val="1700AE"/>
    <a:srgbClr val="2000EA"/>
    <a:srgbClr val="1123AE"/>
    <a:srgbClr val="1B8E1D"/>
    <a:srgbClr val="FB0008"/>
    <a:srgbClr val="E6A2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51"/>
    <p:restoredTop sz="95044" autoAdjust="0"/>
  </p:normalViewPr>
  <p:slideViewPr>
    <p:cSldViewPr snapToGrid="0" snapToObjects="1">
      <p:cViewPr varScale="1">
        <p:scale>
          <a:sx n="78" d="100"/>
          <a:sy n="78" d="100"/>
        </p:scale>
        <p:origin x="1445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1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451A-DB7E-4298-8305-B5F4C6A0AE74}" type="datetimeFigureOut">
              <a:rPr lang="en-SE" smtClean="0"/>
              <a:t>2024-09-29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93A63-8E88-47C2-9AC6-CCFED7BC5E3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57645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FF6600"/>
                </a:solidFill>
                <a:latin typeface="Arial"/>
                <a:cs typeface="Arial"/>
              </a:rPr>
              <a:t>A more general, base class reference can point to a more specific superclass object, but not vice versa.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293A63-8E88-47C2-9AC6-CCFED7BC5E34}" type="slidenum">
              <a:rPr lang="en-SE" smtClean="0"/>
              <a:t>11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14743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https://www.youtube.com/watch?v=jhDUxynEQRI Java Polymorphism Fully Explained In 7 Minutes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293A63-8E88-47C2-9AC6-CCFED7BC5E34}" type="slidenum">
              <a:rPr lang="en-SE" smtClean="0"/>
              <a:t>24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82520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6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6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2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8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6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8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7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5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5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2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21443-D73C-634A-A910-7320408C156D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797955-845B-4E2A-E729-E9F22CCE60DC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8315325" y="63500"/>
            <a:ext cx="78740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E" sz="8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Begränsad delning</a:t>
            </a:r>
          </a:p>
        </p:txBody>
      </p:sp>
    </p:spTree>
    <p:extLst>
      <p:ext uri="{BB962C8B-B14F-4D97-AF65-F5344CB8AC3E}">
        <p14:creationId xmlns:p14="http://schemas.microsoft.com/office/powerpoint/2010/main" val="4605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hDUxynEQR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vPlEJ3LHgE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46697"/>
            <a:ext cx="7772400" cy="1470025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Lecture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3</a:t>
            </a:r>
            <a:br>
              <a:rPr lang="en-US" altLang="zh-CN" dirty="0">
                <a:solidFill>
                  <a:schemeClr val="accent1"/>
                </a:solidFill>
              </a:rPr>
            </a:br>
            <a:r>
              <a:rPr lang="en-US" altLang="zh-CN" dirty="0"/>
              <a:t>Inheritance and Polymorphism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Department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of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Computer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Science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Hofstra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University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56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Definitions of Visibility Modifiers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960" y="2094396"/>
            <a:ext cx="1718706" cy="400110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pPr algn="ctr"/>
            <a:r>
              <a:rPr lang="en-US" sz="2000" dirty="0">
                <a:latin typeface="Menlo Bold"/>
                <a:cs typeface="Menlo Bold"/>
              </a:rPr>
              <a:t>public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960" y="3024771"/>
            <a:ext cx="1718706" cy="400110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pPr algn="ctr"/>
            <a:r>
              <a:rPr lang="en-US" sz="2000" dirty="0">
                <a:latin typeface="Menlo Bold"/>
                <a:cs typeface="Menlo Bold"/>
              </a:rPr>
              <a:t>protected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960" y="3955146"/>
            <a:ext cx="1718706" cy="400110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pPr algn="ctr"/>
            <a:r>
              <a:rPr lang="en-US" sz="2000" dirty="0">
                <a:latin typeface="Menlo Bold"/>
                <a:cs typeface="Menlo Bold"/>
              </a:rPr>
              <a:t>package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0960" y="4885521"/>
            <a:ext cx="1718706" cy="400110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pPr algn="ctr"/>
            <a:r>
              <a:rPr lang="en-US" sz="2000" dirty="0">
                <a:latin typeface="Menlo Bold"/>
                <a:cs typeface="Menlo Bold"/>
              </a:rPr>
              <a:t>private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218555" y="1834157"/>
            <a:ext cx="0" cy="35578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37906" y="1421250"/>
            <a:ext cx="181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/>
                <a:cs typeface="Arial"/>
              </a:rPr>
              <a:t>L</a:t>
            </a:r>
            <a:r>
              <a:rPr lang="en-US" altLang="zh-CN" dirty="0">
                <a:solidFill>
                  <a:schemeClr val="accent1"/>
                </a:solidFill>
                <a:latin typeface="Arial"/>
                <a:cs typeface="Arial"/>
              </a:rPr>
              <a:t>ess</a:t>
            </a:r>
            <a:r>
              <a:rPr lang="zh-CN" altLang="en-US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Arial"/>
                <a:cs typeface="Arial"/>
              </a:rPr>
              <a:t>Restrictive</a:t>
            </a:r>
            <a:endParaRPr lang="en-US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9584" y="5513293"/>
            <a:ext cx="1852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/>
                <a:cs typeface="Arial"/>
              </a:rPr>
              <a:t>M</a:t>
            </a:r>
            <a:r>
              <a:rPr lang="en-US" altLang="zh-CN" dirty="0">
                <a:solidFill>
                  <a:schemeClr val="accent1"/>
                </a:solidFill>
                <a:latin typeface="Arial"/>
                <a:cs typeface="Arial"/>
              </a:rPr>
              <a:t>ore</a:t>
            </a:r>
            <a:r>
              <a:rPr lang="zh-CN" altLang="en-US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Arial"/>
                <a:cs typeface="Arial"/>
              </a:rPr>
              <a:t>Restrictive</a:t>
            </a:r>
            <a:endParaRPr lang="en-US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92444" y="2094396"/>
            <a:ext cx="289153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F81BD"/>
            </a:solidFill>
          </a:ln>
        </p:spPr>
        <p:txBody>
          <a:bodyPr wrap="none" rtlCol="0" anchor="ctr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can access from </a:t>
            </a:r>
            <a:r>
              <a:rPr lang="en-US" dirty="0">
                <a:solidFill>
                  <a:srgbClr val="4F81BD"/>
                </a:solidFill>
                <a:latin typeface="Arial"/>
                <a:cs typeface="Arial"/>
              </a:rPr>
              <a:t>any class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92444" y="4916299"/>
            <a:ext cx="308382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F81BD"/>
            </a:solidFill>
          </a:ln>
        </p:spPr>
        <p:txBody>
          <a:bodyPr wrap="none" rtlCol="0" anchor="ctr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can access from </a:t>
            </a:r>
            <a:r>
              <a:rPr lang="en-US" dirty="0">
                <a:solidFill>
                  <a:srgbClr val="4F81BD"/>
                </a:solidFill>
                <a:latin typeface="Arial"/>
                <a:cs typeface="Arial"/>
              </a:rPr>
              <a:t>same class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92444" y="2758031"/>
            <a:ext cx="3430634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can access from</a:t>
            </a:r>
            <a:r>
              <a:rPr lang="zh-CN" altLang="en-US" dirty="0">
                <a:solidFill>
                  <a:srgbClr val="4F81BD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4F81BD"/>
                </a:solidFill>
                <a:latin typeface="Arial"/>
                <a:cs typeface="Arial"/>
              </a:rPr>
              <a:t>same class</a:t>
            </a:r>
          </a:p>
          <a:p>
            <a:r>
              <a:rPr lang="en-US" dirty="0">
                <a:latin typeface="Arial"/>
                <a:cs typeface="Arial"/>
              </a:rPr>
              <a:t>can access from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4F81BD"/>
                </a:solidFill>
                <a:latin typeface="Arial"/>
                <a:cs typeface="Arial"/>
              </a:rPr>
              <a:t>same package</a:t>
            </a:r>
          </a:p>
          <a:p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can access from</a:t>
            </a:r>
            <a:r>
              <a:rPr lang="zh-CN" altLang="en-US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4F81BD"/>
                </a:solidFill>
                <a:latin typeface="Arial"/>
                <a:cs typeface="Arial"/>
              </a:rPr>
              <a:t>any subclass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92444" y="3975664"/>
            <a:ext cx="3430634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can access from </a:t>
            </a:r>
            <a:r>
              <a:rPr lang="en-US" dirty="0">
                <a:solidFill>
                  <a:srgbClr val="4F81BD"/>
                </a:solidFill>
                <a:latin typeface="Arial"/>
                <a:cs typeface="Arial"/>
              </a:rPr>
              <a:t>same class</a:t>
            </a:r>
          </a:p>
          <a:p>
            <a:r>
              <a:rPr lang="en-US" dirty="0">
                <a:latin typeface="Arial"/>
                <a:cs typeface="Arial"/>
              </a:rPr>
              <a:t>can access from </a:t>
            </a:r>
            <a:r>
              <a:rPr lang="en-US" dirty="0">
                <a:solidFill>
                  <a:srgbClr val="4F81BD"/>
                </a:solidFill>
                <a:latin typeface="Arial"/>
                <a:cs typeface="Arial"/>
              </a:rPr>
              <a:t>same package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23078" y="3955146"/>
            <a:ext cx="1488589" cy="681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400" dirty="0">
                <a:solidFill>
                  <a:srgbClr val="FF6600"/>
                </a:solidFill>
                <a:latin typeface="Arial"/>
                <a:cs typeface="Arial"/>
              </a:rPr>
              <a:t>L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ose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access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by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any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subclass</a:t>
            </a:r>
            <a:endParaRPr lang="en-US" sz="1400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042050" y="5999272"/>
            <a:ext cx="5362352" cy="68487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/>
                <a:cs typeface="Arial"/>
              </a:rPr>
              <a:t>Rule of thumb: Make member variables private (and methods either public or private)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90803" y="2266546"/>
            <a:ext cx="3114284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u="sng" dirty="0">
                <a:latin typeface="Times New Roman"/>
                <a:cs typeface="Times New Roman"/>
              </a:rPr>
              <a:t>Definition</a:t>
            </a:r>
            <a:r>
              <a:rPr lang="en-US" sz="1400" dirty="0">
                <a:latin typeface="Times New Roman"/>
                <a:cs typeface="Times New Roman"/>
              </a:rPr>
              <a:t>: A </a:t>
            </a:r>
            <a:r>
              <a:rPr lang="en-US" sz="1400" b="1" dirty="0">
                <a:latin typeface="Times New Roman"/>
                <a:cs typeface="Times New Roman"/>
              </a:rPr>
              <a:t>package</a:t>
            </a:r>
            <a:r>
              <a:rPr lang="en-US" sz="1400" dirty="0">
                <a:latin typeface="Times New Roman"/>
                <a:cs typeface="Times New Roman"/>
              </a:rPr>
              <a:t> is a grouping of related classes</a:t>
            </a:r>
            <a:r>
              <a:rPr lang="en-US" altLang="zh-CN" sz="1400" dirty="0">
                <a:latin typeface="Times New Roman"/>
                <a:cs typeface="Times New Roman"/>
              </a:rPr>
              <a:t>.</a:t>
            </a:r>
            <a:r>
              <a:rPr lang="zh-CN" altLang="en-US" sz="1400" dirty="0">
                <a:latin typeface="Times New Roman"/>
                <a:cs typeface="Times New Roman"/>
              </a:rPr>
              <a:t> </a:t>
            </a:r>
            <a:r>
              <a:rPr lang="en-US" altLang="zh-CN" sz="1400" dirty="0">
                <a:latin typeface="Times New Roman"/>
                <a:cs typeface="Times New Roman"/>
              </a:rPr>
              <a:t>It</a:t>
            </a:r>
            <a:r>
              <a:rPr lang="zh-CN" altLang="en-US" sz="1400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makes classes</a:t>
            </a:r>
            <a:r>
              <a:rPr lang="zh-CN" altLang="en-US" sz="1400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easier to find and use, to avoid naming conflicts, and to control access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6312" y="4363516"/>
            <a:ext cx="1488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1B8E1D"/>
                </a:solidFill>
                <a:latin typeface="Arial"/>
                <a:cs typeface="Arial"/>
              </a:rPr>
              <a:t>(or</a:t>
            </a:r>
            <a:r>
              <a:rPr lang="zh-CN" altLang="en-US" sz="1400" dirty="0">
                <a:solidFill>
                  <a:srgbClr val="1B8E1D"/>
                </a:solidFill>
                <a:latin typeface="Arial"/>
                <a:cs typeface="Arial"/>
              </a:rPr>
              <a:t> </a:t>
            </a:r>
            <a:r>
              <a:rPr lang="en-US" sz="1400" dirty="0">
                <a:solidFill>
                  <a:srgbClr val="1B8E1D"/>
                </a:solidFill>
                <a:latin typeface="Arial"/>
                <a:cs typeface="Arial"/>
              </a:rPr>
              <a:t>default</a:t>
            </a:r>
            <a:r>
              <a:rPr lang="en-US" altLang="zh-CN" sz="1400" dirty="0">
                <a:solidFill>
                  <a:srgbClr val="1B8E1D"/>
                </a:solidFill>
                <a:latin typeface="Arial"/>
                <a:cs typeface="Arial"/>
              </a:rPr>
              <a:t>)</a:t>
            </a:r>
            <a:endParaRPr lang="en-US" sz="1400" dirty="0">
              <a:solidFill>
                <a:srgbClr val="1B8E1D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164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/>
      <p:bldP spid="11" grpId="0"/>
      <p:bldP spid="12" grpId="0" animBg="1"/>
      <p:bldP spid="13" grpId="0" animBg="1"/>
      <p:bldP spid="14" grpId="0" animBg="1"/>
      <p:bldP spid="15" grpId="0" animBg="1"/>
      <p:bldP spid="17" grpId="0"/>
      <p:bldP spid="18" grpId="0" animBg="1"/>
      <p:bldP spid="20" grpId="0" animBg="1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“Is</a:t>
            </a:r>
            <a:r>
              <a:rPr lang="en-US" altLang="zh-CN" sz="2500" dirty="0"/>
              <a:t>-a”</a:t>
            </a:r>
            <a:r>
              <a:rPr lang="zh-CN" altLang="en-US" sz="2500" dirty="0"/>
              <a:t> </a:t>
            </a:r>
            <a:r>
              <a:rPr lang="en-US" altLang="zh-CN" sz="2500" dirty="0"/>
              <a:t>Relationship</a:t>
            </a:r>
            <a:r>
              <a:rPr lang="zh-CN" altLang="en-US" sz="2500" dirty="0"/>
              <a:t> </a:t>
            </a:r>
            <a:r>
              <a:rPr lang="en-US" altLang="zh-CN" sz="2500" dirty="0"/>
              <a:t>Between</a:t>
            </a:r>
            <a:r>
              <a:rPr lang="zh-CN" altLang="en-US" sz="2500" dirty="0"/>
              <a:t> </a:t>
            </a:r>
            <a:r>
              <a:rPr lang="en-US" altLang="zh-CN" sz="2500" dirty="0"/>
              <a:t>Reference</a:t>
            </a:r>
            <a:r>
              <a:rPr lang="zh-CN" altLang="en-US" sz="2500" dirty="0"/>
              <a:t> </a:t>
            </a:r>
            <a:r>
              <a:rPr lang="en-US" altLang="zh-CN" sz="2500" dirty="0"/>
              <a:t>and</a:t>
            </a:r>
            <a:r>
              <a:rPr lang="zh-CN" altLang="en-US" sz="2500" dirty="0"/>
              <a:t> </a:t>
            </a:r>
            <a:r>
              <a:rPr lang="en-US" altLang="zh-CN" sz="2500" dirty="0"/>
              <a:t>Object</a:t>
            </a:r>
            <a:r>
              <a:rPr lang="zh-CN" altLang="en-US" sz="2500" dirty="0"/>
              <a:t> </a:t>
            </a:r>
            <a:r>
              <a:rPr lang="en-US" altLang="zh-CN" sz="2500" dirty="0"/>
              <a:t>Type</a:t>
            </a:r>
            <a:endParaRPr lang="en-US" sz="2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0457"/>
            <a:ext cx="8229600" cy="1618276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2000" dirty="0"/>
              <a:t>What do we want then?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8000"/>
                </a:solidFill>
              </a:rPr>
              <a:t>Keep common behavior in one class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8000"/>
                </a:solidFill>
              </a:rPr>
              <a:t>Split different behavior into separate classes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</a:rPr>
              <a:t>Keep all of the objects in a single data structure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52062" y="2399325"/>
            <a:ext cx="4963832" cy="401026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20337" y="3044947"/>
            <a:ext cx="12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Reference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78164" y="3044947"/>
            <a:ext cx="851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O</a:t>
            </a:r>
            <a:r>
              <a:rPr lang="en-US" altLang="zh-CN" dirty="0">
                <a:latin typeface="Arial"/>
                <a:cs typeface="Arial"/>
              </a:rPr>
              <a:t>bject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00065" y="3435973"/>
            <a:ext cx="1269946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606388" y="3435973"/>
            <a:ext cx="1269946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58083" y="3707574"/>
            <a:ext cx="1495302" cy="441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/>
                <a:cs typeface="Arial"/>
              </a:rPr>
              <a:t>P</a:t>
            </a:r>
            <a:r>
              <a:rPr lang="en-US" altLang="zh-CN" sz="1600" dirty="0">
                <a:latin typeface="Arial"/>
                <a:cs typeface="Arial"/>
              </a:rPr>
              <a:t>erson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p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=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04905" y="3707574"/>
            <a:ext cx="1731042" cy="441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/>
                <a:cs typeface="Arial"/>
              </a:rPr>
              <a:t>new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Person();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04905" y="4496417"/>
            <a:ext cx="1731042" cy="4417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/>
                <a:cs typeface="Arial"/>
              </a:rPr>
              <a:t>new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Student();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8083" y="4496415"/>
            <a:ext cx="1495302" cy="441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/>
                <a:cs typeface="Arial"/>
              </a:rPr>
              <a:t>S</a:t>
            </a:r>
            <a:r>
              <a:rPr lang="en-US" altLang="zh-CN" sz="1600" dirty="0">
                <a:latin typeface="Arial"/>
                <a:cs typeface="Arial"/>
              </a:rPr>
              <a:t>tudent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s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=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endParaRPr lang="en-US" sz="1600" dirty="0">
              <a:latin typeface="Arial"/>
              <a:cs typeface="Arial"/>
            </a:endParaRPr>
          </a:p>
        </p:txBody>
      </p:sp>
      <p:cxnSp>
        <p:nvCxnSpPr>
          <p:cNvPr id="14" name="Straight Connector 13"/>
          <p:cNvCxnSpPr>
            <a:stCxn id="10" idx="3"/>
            <a:endCxn id="11" idx="1"/>
          </p:cNvCxnSpPr>
          <p:nvPr/>
        </p:nvCxnSpPr>
        <p:spPr>
          <a:xfrm>
            <a:off x="2153385" y="3928450"/>
            <a:ext cx="1251520" cy="0"/>
          </a:xfrm>
          <a:prstGeom prst="line">
            <a:avLst/>
          </a:prstGeom>
          <a:ln w="190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10236" y="3457679"/>
            <a:ext cx="569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/>
                <a:cs typeface="Arial"/>
              </a:rPr>
              <a:t>???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18" name="Straight Connector 17"/>
          <p:cNvCxnSpPr>
            <a:stCxn id="10" idx="3"/>
            <a:endCxn id="11" idx="1"/>
          </p:cNvCxnSpPr>
          <p:nvPr/>
        </p:nvCxnSpPr>
        <p:spPr>
          <a:xfrm>
            <a:off x="2153385" y="3928450"/>
            <a:ext cx="1251520" cy="0"/>
          </a:xfrm>
          <a:prstGeom prst="line">
            <a:avLst/>
          </a:prstGeom>
          <a:ln w="28575" cmpd="sng">
            <a:solidFill>
              <a:srgbClr val="1B8E1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3"/>
            <a:endCxn id="12" idx="1"/>
          </p:cNvCxnSpPr>
          <p:nvPr/>
        </p:nvCxnSpPr>
        <p:spPr>
          <a:xfrm>
            <a:off x="2153385" y="4717291"/>
            <a:ext cx="1251520" cy="2"/>
          </a:xfrm>
          <a:prstGeom prst="line">
            <a:avLst/>
          </a:prstGeom>
          <a:ln w="190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" idx="3"/>
            <a:endCxn id="12" idx="1"/>
          </p:cNvCxnSpPr>
          <p:nvPr/>
        </p:nvCxnSpPr>
        <p:spPr>
          <a:xfrm>
            <a:off x="2153385" y="4717291"/>
            <a:ext cx="1251520" cy="2"/>
          </a:xfrm>
          <a:prstGeom prst="line">
            <a:avLst/>
          </a:prstGeom>
          <a:ln w="28575" cmpd="sng">
            <a:solidFill>
              <a:srgbClr val="1B8E1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3"/>
            <a:endCxn id="12" idx="1"/>
          </p:cNvCxnSpPr>
          <p:nvPr/>
        </p:nvCxnSpPr>
        <p:spPr>
          <a:xfrm>
            <a:off x="2153385" y="3928450"/>
            <a:ext cx="1251520" cy="788843"/>
          </a:xfrm>
          <a:prstGeom prst="line">
            <a:avLst/>
          </a:prstGeom>
          <a:ln w="190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" idx="3"/>
            <a:endCxn id="12" idx="1"/>
          </p:cNvCxnSpPr>
          <p:nvPr/>
        </p:nvCxnSpPr>
        <p:spPr>
          <a:xfrm>
            <a:off x="2153385" y="3928450"/>
            <a:ext cx="1251520" cy="788843"/>
          </a:xfrm>
          <a:prstGeom prst="line">
            <a:avLst/>
          </a:prstGeom>
          <a:ln w="28575" cmpd="sng">
            <a:solidFill>
              <a:srgbClr val="1B8E1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3" idx="3"/>
            <a:endCxn id="11" idx="1"/>
          </p:cNvCxnSpPr>
          <p:nvPr/>
        </p:nvCxnSpPr>
        <p:spPr>
          <a:xfrm flipV="1">
            <a:off x="2153385" y="3928450"/>
            <a:ext cx="1251520" cy="788841"/>
          </a:xfrm>
          <a:prstGeom prst="line">
            <a:avLst/>
          </a:prstGeom>
          <a:ln w="28575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18032" y="5270135"/>
            <a:ext cx="3443491" cy="1360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Person 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Person();</a:t>
            </a: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Student </a:t>
            </a:r>
            <a:r>
              <a:rPr lang="en-US" sz="1600" dirty="0">
                <a:solidFill>
                  <a:srgbClr val="0000C0"/>
                </a:solidFill>
                <a:latin typeface="Menlo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Student();</a:t>
            </a: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Person 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Student();</a:t>
            </a: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Student s = 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Person();</a:t>
            </a:r>
            <a:endParaRPr lang="en-US" sz="1600" dirty="0"/>
          </a:p>
        </p:txBody>
      </p:sp>
      <p:cxnSp>
        <p:nvCxnSpPr>
          <p:cNvPr id="45" name="Straight Connector 44"/>
          <p:cNvCxnSpPr>
            <a:endCxn id="11" idx="1"/>
          </p:cNvCxnSpPr>
          <p:nvPr/>
        </p:nvCxnSpPr>
        <p:spPr>
          <a:xfrm flipV="1">
            <a:off x="2153385" y="3928450"/>
            <a:ext cx="1251520" cy="788842"/>
          </a:xfrm>
          <a:prstGeom prst="line">
            <a:avLst/>
          </a:prstGeom>
          <a:ln w="28575" cmpd="sng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963006" y="5250805"/>
            <a:ext cx="2684208" cy="338554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pPr algn="ctr"/>
            <a:r>
              <a:rPr lang="en-US" altLang="zh-CN" sz="1600" dirty="0"/>
              <a:t>A</a:t>
            </a:r>
            <a:r>
              <a:rPr lang="zh-CN" altLang="en-US" sz="1600" dirty="0"/>
              <a:t> </a:t>
            </a:r>
            <a:r>
              <a:rPr lang="en-US" altLang="zh-CN" sz="1600" dirty="0"/>
              <a:t>Person</a:t>
            </a:r>
            <a:r>
              <a:rPr lang="zh-CN" altLang="en-US" sz="1600" dirty="0"/>
              <a:t> </a:t>
            </a:r>
            <a:r>
              <a:rPr lang="en-US" altLang="zh-CN" sz="1600" dirty="0"/>
              <a:t>“is-a”</a:t>
            </a:r>
            <a:r>
              <a:rPr lang="zh-CN" altLang="en-US" sz="1600" dirty="0"/>
              <a:t> </a:t>
            </a:r>
            <a:r>
              <a:rPr lang="en-US" altLang="zh-CN" sz="1600" dirty="0"/>
              <a:t>Person</a:t>
            </a:r>
            <a:r>
              <a:rPr lang="zh-CN" altLang="en-US" sz="1600" dirty="0"/>
              <a:t> 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3963006" y="5625339"/>
            <a:ext cx="2684208" cy="338554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pPr algn="ctr"/>
            <a:r>
              <a:rPr lang="en-US" altLang="zh-CN" sz="1600" dirty="0"/>
              <a:t>A</a:t>
            </a:r>
            <a:r>
              <a:rPr lang="zh-CN" altLang="en-US" sz="1600" dirty="0"/>
              <a:t> </a:t>
            </a:r>
            <a:r>
              <a:rPr lang="en-US" altLang="zh-CN" sz="1600" dirty="0"/>
              <a:t>Student</a:t>
            </a:r>
            <a:r>
              <a:rPr lang="zh-CN" altLang="en-US" sz="1600" dirty="0"/>
              <a:t> </a:t>
            </a:r>
            <a:r>
              <a:rPr lang="en-US" altLang="zh-CN" sz="1600" dirty="0"/>
              <a:t>“is-a”</a:t>
            </a:r>
            <a:r>
              <a:rPr lang="zh-CN" altLang="en-US" sz="1600" dirty="0"/>
              <a:t> </a:t>
            </a:r>
            <a:r>
              <a:rPr lang="en-US" altLang="zh-CN" sz="1600" dirty="0"/>
              <a:t>Student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3963006" y="5999210"/>
            <a:ext cx="2684208" cy="338554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pPr algn="ctr"/>
            <a:r>
              <a:rPr lang="en-US" altLang="zh-CN" sz="1600" dirty="0"/>
              <a:t>A</a:t>
            </a:r>
            <a:r>
              <a:rPr lang="zh-CN" altLang="en-US" sz="1600" dirty="0"/>
              <a:t> </a:t>
            </a:r>
            <a:r>
              <a:rPr lang="en-US" altLang="zh-CN" sz="1600" dirty="0"/>
              <a:t>Student</a:t>
            </a:r>
            <a:r>
              <a:rPr lang="zh-CN" altLang="en-US" sz="1600" dirty="0"/>
              <a:t> </a:t>
            </a:r>
            <a:r>
              <a:rPr lang="en-US" altLang="zh-CN" sz="1600" dirty="0"/>
              <a:t>“is-a”</a:t>
            </a:r>
            <a:r>
              <a:rPr lang="zh-CN" altLang="en-US" sz="1600" dirty="0"/>
              <a:t> </a:t>
            </a:r>
            <a:r>
              <a:rPr lang="en-US" altLang="zh-CN" sz="1600" dirty="0"/>
              <a:t>Person</a:t>
            </a:r>
            <a:r>
              <a:rPr lang="zh-CN" altLang="en-US" sz="1600" dirty="0"/>
              <a:t> 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3465354" y="5267541"/>
            <a:ext cx="401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Arial"/>
                <a:ea typeface="Zapf Dingbats"/>
                <a:cs typeface="Arial"/>
                <a:sym typeface="Zapf Dingbats"/>
              </a:rPr>
              <a:t>✔</a:t>
            </a:r>
            <a:endParaRPr lang="en-US" sz="20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495843" y="6284167"/>
            <a:ext cx="379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/>
                <a:ea typeface="Zapf Dingbats"/>
                <a:cs typeface="Arial"/>
                <a:sym typeface="Zapf Dingbats"/>
              </a:rPr>
              <a:t>✖</a:t>
            </a:r>
            <a:endParaRPr lang="en-US" sz="20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68889" y="5590923"/>
            <a:ext cx="401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Arial"/>
                <a:ea typeface="Zapf Dingbats"/>
                <a:cs typeface="Arial"/>
                <a:sym typeface="Zapf Dingbats"/>
              </a:rPr>
              <a:t>✔</a:t>
            </a:r>
            <a:endParaRPr lang="en-US" sz="20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474052" y="5928955"/>
            <a:ext cx="401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Arial"/>
                <a:ea typeface="Zapf Dingbats"/>
                <a:cs typeface="Arial"/>
                <a:sym typeface="Zapf Dingbats"/>
              </a:rPr>
              <a:t>✔</a:t>
            </a:r>
            <a:endParaRPr lang="en-US" sz="20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773985" y="3169823"/>
            <a:ext cx="3106893" cy="12736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3F7F5F"/>
                </a:solidFill>
                <a:latin typeface="Menlo"/>
              </a:rPr>
              <a:t>// in main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Person[] 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p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Person[3];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p[0] =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Person();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p[1] =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Student();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p[2] =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Faculty();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5773985" y="4443505"/>
            <a:ext cx="3106893" cy="584776"/>
          </a:xfrm>
          <a:prstGeom prst="rect">
            <a:avLst/>
          </a:prstGeom>
          <a:solidFill>
            <a:srgbClr val="E6A20E"/>
          </a:solidFill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pPr algn="ctr"/>
            <a:r>
              <a:rPr lang="en-US" altLang="zh-CN" sz="1600" dirty="0"/>
              <a:t>A </a:t>
            </a:r>
            <a:r>
              <a:rPr lang="en-US" altLang="zh-CN" sz="1600" dirty="0">
                <a:solidFill>
                  <a:schemeClr val="accent1"/>
                </a:solidFill>
              </a:rPr>
              <a:t>Person</a:t>
            </a:r>
            <a:r>
              <a:rPr lang="en-US" altLang="zh-CN" sz="1600" dirty="0"/>
              <a:t> array CAN store </a:t>
            </a:r>
            <a:r>
              <a:rPr lang="en-US" altLang="zh-CN" sz="1600" dirty="0">
                <a:solidFill>
                  <a:srgbClr val="4F81BD"/>
                </a:solidFill>
              </a:rPr>
              <a:t>Student</a:t>
            </a:r>
            <a:r>
              <a:rPr lang="en-US" altLang="zh-CN" sz="1600" dirty="0"/>
              <a:t> and </a:t>
            </a:r>
            <a:r>
              <a:rPr lang="en-US" altLang="zh-CN" sz="1600" dirty="0">
                <a:solidFill>
                  <a:srgbClr val="4F81BD"/>
                </a:solidFill>
              </a:rPr>
              <a:t>Faculty</a:t>
            </a:r>
            <a:r>
              <a:rPr lang="en-US" altLang="zh-CN" sz="1600" dirty="0"/>
              <a:t> objects</a:t>
            </a:r>
            <a:endParaRPr lang="en-US" sz="1600" dirty="0"/>
          </a:p>
        </p:txBody>
      </p:sp>
      <p:cxnSp>
        <p:nvCxnSpPr>
          <p:cNvPr id="76" name="Straight Arrow Connector 75"/>
          <p:cNvCxnSpPr>
            <a:stCxn id="59" idx="1"/>
          </p:cNvCxnSpPr>
          <p:nvPr/>
        </p:nvCxnSpPr>
        <p:spPr>
          <a:xfrm flipH="1" flipV="1">
            <a:off x="4996783" y="2918733"/>
            <a:ext cx="777202" cy="887931"/>
          </a:xfrm>
          <a:prstGeom prst="straightConnector1">
            <a:avLst/>
          </a:prstGeom>
          <a:ln>
            <a:solidFill>
              <a:srgbClr val="1B8E1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230551" y="2779485"/>
            <a:ext cx="1737310" cy="681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400" dirty="0">
                <a:solidFill>
                  <a:srgbClr val="FF6600"/>
                </a:solidFill>
                <a:latin typeface="Arial"/>
                <a:cs typeface="Arial"/>
              </a:rPr>
              <a:t>the code compiles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and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works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just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fine</a:t>
            </a:r>
            <a:endParaRPr lang="en-US" sz="1400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603047" y="5114148"/>
            <a:ext cx="2540953" cy="1565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400" dirty="0">
                <a:solidFill>
                  <a:srgbClr val="FF6600"/>
                </a:solidFill>
                <a:latin typeface="Arial"/>
                <a:cs typeface="Arial"/>
              </a:rPr>
              <a:t>You can assign an object of a </a:t>
            </a:r>
            <a:r>
              <a:rPr lang="en-US" sz="1400">
                <a:solidFill>
                  <a:srgbClr val="FF6600"/>
                </a:solidFill>
                <a:latin typeface="Arial"/>
                <a:cs typeface="Arial"/>
              </a:rPr>
              <a:t>more specific </a:t>
            </a:r>
            <a:r>
              <a:rPr lang="en-US" sz="1400" dirty="0">
                <a:solidFill>
                  <a:srgbClr val="FF6600"/>
                </a:solidFill>
                <a:latin typeface="Arial"/>
                <a:cs typeface="Arial"/>
              </a:rPr>
              <a:t>subclass (Student) to a reference of a more abstract base class (Person), but not vice versa.</a:t>
            </a:r>
          </a:p>
        </p:txBody>
      </p:sp>
    </p:spTree>
    <p:extLst>
      <p:ext uri="{BB962C8B-B14F-4D97-AF65-F5344CB8AC3E}">
        <p14:creationId xmlns:p14="http://schemas.microsoft.com/office/powerpoint/2010/main" val="147634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animBg="1"/>
      <p:bldP spid="4" grpId="0"/>
      <p:bldP spid="6" grpId="0"/>
      <p:bldP spid="10" grpId="0" animBg="1"/>
      <p:bldP spid="11" grpId="0" animBg="1"/>
      <p:bldP spid="12" grpId="0" animBg="1"/>
      <p:bldP spid="13" grpId="0" animBg="1"/>
      <p:bldP spid="17" grpId="0"/>
      <p:bldP spid="17" grpId="1"/>
      <p:bldP spid="17" grpId="2"/>
      <p:bldP spid="17" grpId="3"/>
      <p:bldP spid="17" grpId="4"/>
      <p:bldP spid="17" grpId="5"/>
      <p:bldP spid="17" grpId="6"/>
      <p:bldP spid="17" grpId="7"/>
      <p:bldP spid="50" grpId="1" animBg="1"/>
      <p:bldP spid="51" grpId="1" animBg="1"/>
      <p:bldP spid="52" grpId="0" animBg="1"/>
      <p:bldP spid="54" grpId="0"/>
      <p:bldP spid="55" grpId="0"/>
      <p:bldP spid="56" grpId="0"/>
      <p:bldP spid="57" grpId="0"/>
      <p:bldP spid="59" grpId="0" animBg="1"/>
      <p:bldP spid="63" grpId="1" animBg="1"/>
      <p:bldP spid="80" grpId="0"/>
      <p:bldP spid="8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ome</a:t>
            </a:r>
            <a:r>
              <a:rPr lang="zh-CN" altLang="en-US" dirty="0"/>
              <a:t> </a:t>
            </a:r>
            <a:r>
              <a:rPr lang="en-US" altLang="zh-CN" dirty="0"/>
              <a:t>Practices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4995" y="1495982"/>
            <a:ext cx="4811745" cy="10366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Person {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String </a:t>
            </a:r>
            <a:r>
              <a:rPr lang="en-US" sz="1400" dirty="0">
                <a:solidFill>
                  <a:srgbClr val="0000C0"/>
                </a:solidFill>
                <a:latin typeface="Menlo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String getName() {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Menlo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;}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}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354995" y="3078789"/>
            <a:ext cx="4307249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Student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extends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Person {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Menlo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getID() {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Menlo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;}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}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354995" y="4579008"/>
            <a:ext cx="4572000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Faculty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extends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Person {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String id;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String getID() {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id;}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}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5504340" y="1415603"/>
            <a:ext cx="3057968" cy="13778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Student 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Student();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Person 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p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Person();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Person 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q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Person();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Faculty 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f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Faculty();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Object 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o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Faculty();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504339" y="3177130"/>
            <a:ext cx="3057969" cy="830997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altLang="zh-CN" sz="1600" dirty="0"/>
              <a:t>Which of the following lines of code, when executed in sequence, will cause an error?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5504340" y="4379615"/>
            <a:ext cx="2845948" cy="14819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String n = s.getName();</a:t>
            </a:r>
          </a:p>
          <a:p>
            <a:pPr>
              <a:lnSpc>
                <a:spcPct val="130000"/>
              </a:lnSpc>
            </a:pP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p = s;</a:t>
            </a:r>
          </a:p>
          <a:p>
            <a:pPr>
              <a:lnSpc>
                <a:spcPct val="130000"/>
              </a:lnSpc>
            </a:pP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Menlo Bold"/>
                <a:cs typeface="Menlo Bold"/>
              </a:rPr>
              <a:t>m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= </a:t>
            </a:r>
            <a:r>
              <a:rPr lang="en-US" sz="1400" dirty="0">
                <a:solidFill>
                  <a:srgbClr val="0000C0"/>
                </a:solidFill>
                <a:latin typeface="Menlo Bold"/>
                <a:cs typeface="Menlo Bold"/>
              </a:rPr>
              <a:t>p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.getID();</a:t>
            </a:r>
          </a:p>
          <a:p>
            <a:pPr>
              <a:lnSpc>
                <a:spcPct val="130000"/>
              </a:lnSpc>
            </a:pP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f = q;</a:t>
            </a:r>
          </a:p>
          <a:p>
            <a:pPr>
              <a:lnSpc>
                <a:spcPct val="130000"/>
              </a:lnSpc>
            </a:pP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o = s;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55393" y="4409731"/>
            <a:ext cx="358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Arial"/>
                <a:ea typeface="Zapf Dingbats"/>
                <a:cs typeface="Arial"/>
                <a:sym typeface="Zapf Dingbats"/>
              </a:rPr>
              <a:t>✔</a:t>
            </a:r>
            <a:endParaRPr lang="en-US" sz="1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72825" y="5255454"/>
            <a:ext cx="340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/>
                <a:ea typeface="Zapf Dingbats"/>
                <a:cs typeface="Arial"/>
                <a:sym typeface="Zapf Dingbats"/>
              </a:rPr>
              <a:t>✖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55393" y="4740861"/>
            <a:ext cx="358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Arial"/>
                <a:ea typeface="Zapf Dingbats"/>
                <a:cs typeface="Arial"/>
                <a:sym typeface="Zapf Dingbats"/>
              </a:rPr>
              <a:t>✔</a:t>
            </a:r>
            <a:endParaRPr lang="en-US" sz="1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55393" y="5542425"/>
            <a:ext cx="358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Arial"/>
                <a:ea typeface="Zapf Dingbats"/>
                <a:cs typeface="Arial"/>
                <a:sym typeface="Zapf Dingbats"/>
              </a:rPr>
              <a:t>✔</a:t>
            </a:r>
            <a:endParaRPr lang="en-US" sz="1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072825" y="4994314"/>
            <a:ext cx="340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/>
                <a:ea typeface="Zapf Dingbats"/>
                <a:cs typeface="Arial"/>
                <a:sym typeface="Zapf Dingbats"/>
              </a:rPr>
              <a:t>✖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66441" y="6045379"/>
            <a:ext cx="4214878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Menlo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Menlo"/>
              </a:rPr>
              <a:t>m</a:t>
            </a:r>
            <a:r>
              <a:rPr lang="en-US" b="1" dirty="0">
                <a:solidFill>
                  <a:srgbClr val="000000"/>
                </a:solidFill>
                <a:latin typeface="Menlo"/>
              </a:rPr>
              <a:t> = ((Student)</a:t>
            </a:r>
            <a:r>
              <a:rPr lang="en-US" b="1" dirty="0">
                <a:solidFill>
                  <a:srgbClr val="0000C0"/>
                </a:solidFill>
                <a:latin typeface="Menlo"/>
              </a:rPr>
              <a:t>p</a:t>
            </a:r>
            <a:r>
              <a:rPr lang="en-US" b="1" dirty="0">
                <a:solidFill>
                  <a:srgbClr val="000000"/>
                </a:solidFill>
                <a:latin typeface="Menlo"/>
              </a:rPr>
              <a:t>).getID();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355073" y="5916383"/>
            <a:ext cx="2105898" cy="681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400" dirty="0">
                <a:solidFill>
                  <a:srgbClr val="FF6600"/>
                </a:solidFill>
                <a:latin typeface="Arial"/>
                <a:cs typeface="Arial"/>
              </a:rPr>
              <a:t>do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sz="1400" dirty="0">
                <a:solidFill>
                  <a:srgbClr val="FF6600"/>
                </a:solidFill>
                <a:latin typeface="Arial"/>
                <a:cs typeface="Arial"/>
              </a:rPr>
              <a:t>casting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and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sz="1400" dirty="0">
                <a:solidFill>
                  <a:srgbClr val="FF6600"/>
                </a:solidFill>
                <a:latin typeface="Arial"/>
                <a:cs typeface="Arial"/>
              </a:rPr>
              <a:t>compiler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would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trust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you</a:t>
            </a:r>
            <a:endParaRPr lang="en-US" sz="1400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550982" y="4439779"/>
            <a:ext cx="2521844" cy="273149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5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3449E-6 4.37138E-6 L -4.63449E-6 0.042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3449E-6 0.0426 L 0.0007 0.0852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2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852 L 0.00035 0.1234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1234 L 0.00053 0.163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1" grpId="0" animBg="1"/>
      <p:bldP spid="12" grpId="0"/>
      <p:bldP spid="13" grpId="0"/>
      <p:bldP spid="14" grpId="0"/>
      <p:bldP spid="15" grpId="0"/>
      <p:bldP spid="17" grpId="0"/>
      <p:bldP spid="19" grpId="0" animBg="1"/>
      <p:bldP spid="20" grpId="0"/>
      <p:bldP spid="21" grpId="1" animBg="1"/>
      <p:bldP spid="21" grpId="3" animBg="1"/>
      <p:bldP spid="21" grpId="4" animBg="1"/>
      <p:bldP spid="21" grpId="5" animBg="1"/>
      <p:bldP spid="21" grpId="6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</a:t>
            </a:r>
            <a:r>
              <a:rPr lang="en-US" altLang="zh-CN" dirty="0"/>
              <a:t>evisit</a:t>
            </a:r>
            <a:r>
              <a:rPr lang="zh-CN" altLang="en-US" dirty="0"/>
              <a:t> </a:t>
            </a:r>
            <a:r>
              <a:rPr lang="en-US" altLang="zh-CN" dirty="0"/>
              <a:t>Object</a:t>
            </a:r>
            <a:r>
              <a:rPr lang="zh-CN" altLang="en-US" dirty="0"/>
              <a:t> </a:t>
            </a:r>
            <a:r>
              <a:rPr lang="en-US" altLang="zh-CN" dirty="0"/>
              <a:t>Construction with Inheritance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234413" y="2478087"/>
            <a:ext cx="5002391" cy="461665"/>
          </a:xfrm>
          <a:prstGeom prst="rect">
            <a:avLst/>
          </a:prstGeom>
          <a:ln w="12700" cmpd="sng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Menlo"/>
              </a:rPr>
              <a:t>Student s = </a:t>
            </a:r>
            <a:r>
              <a:rPr lang="en-US" sz="2400" b="1" dirty="0">
                <a:solidFill>
                  <a:srgbClr val="7F0055"/>
                </a:solidFill>
                <a:latin typeface="Menlo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Menlo"/>
              </a:rPr>
              <a:t> Student();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2978815" y="3813204"/>
            <a:ext cx="3030872" cy="2684842"/>
          </a:xfrm>
          <a:prstGeom prst="rect">
            <a:avLst/>
          </a:prstGeom>
          <a:noFill/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Arial"/>
                <a:cs typeface="Arial"/>
              </a:rPr>
              <a:t>S</a:t>
            </a:r>
            <a:r>
              <a:rPr lang="en-US" altLang="zh-CN" dirty="0">
                <a:latin typeface="Arial"/>
                <a:cs typeface="Arial"/>
              </a:rPr>
              <a:t>ubclass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26982" y="4745635"/>
            <a:ext cx="1441937" cy="992054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/>
                <a:cs typeface="Arial"/>
              </a:rPr>
              <a:t>I</a:t>
            </a:r>
            <a:r>
              <a:rPr lang="en-US" altLang="zh-CN" dirty="0">
                <a:latin typeface="Arial"/>
                <a:cs typeface="Arial"/>
              </a:rPr>
              <a:t>ndirect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Superclass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420340" y="4277331"/>
            <a:ext cx="2203730" cy="1884553"/>
          </a:xfrm>
          <a:prstGeom prst="rect">
            <a:avLst/>
          </a:prstGeom>
          <a:noFill/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Superclass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12147" y="1613982"/>
            <a:ext cx="2921492" cy="400110"/>
          </a:xfrm>
          <a:prstGeom prst="rect">
            <a:avLst/>
          </a:prstGeom>
          <a:solidFill>
            <a:srgbClr val="E6A20E"/>
          </a:solidFill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pPr algn="ctr"/>
            <a:r>
              <a:rPr lang="en-US" sz="2000" b="1" dirty="0">
                <a:solidFill>
                  <a:srgbClr val="7F0055"/>
                </a:solidFill>
                <a:latin typeface="Menlo"/>
              </a:rPr>
              <a:t>new</a:t>
            </a:r>
            <a:r>
              <a:rPr lang="zh-CN" altLang="en-US" sz="2000" b="1" dirty="0">
                <a:solidFill>
                  <a:srgbClr val="7F0055"/>
                </a:solidFill>
              </a:rPr>
              <a:t> </a:t>
            </a:r>
            <a:r>
              <a:rPr lang="en-US" altLang="zh-CN" sz="2000" dirty="0"/>
              <a:t>allocates</a:t>
            </a:r>
            <a:r>
              <a:rPr lang="zh-CN" altLang="en-US" sz="2000" dirty="0"/>
              <a:t> </a:t>
            </a:r>
            <a:r>
              <a:rPr lang="en-US" altLang="zh-CN" sz="2000" dirty="0"/>
              <a:t>space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6246278" y="1415391"/>
            <a:ext cx="2679049" cy="707886"/>
          </a:xfrm>
          <a:prstGeom prst="rect">
            <a:avLst/>
          </a:prstGeom>
          <a:solidFill>
            <a:srgbClr val="E6A20E"/>
          </a:solidFill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sz="2000" b="1" dirty="0">
                <a:solidFill>
                  <a:srgbClr val="7F0055"/>
                </a:solidFill>
                <a:latin typeface="Menlo"/>
              </a:rPr>
              <a:t>this</a:t>
            </a:r>
            <a:r>
              <a:rPr lang="zh-CN" altLang="en-US" sz="2000" dirty="0">
                <a:solidFill>
                  <a:srgbClr val="7F0055"/>
                </a:solidFill>
              </a:rPr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passed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constructor</a:t>
            </a:r>
            <a:endParaRPr lang="en-US" sz="2000" dirty="0"/>
          </a:p>
        </p:txBody>
      </p:sp>
      <p:cxnSp>
        <p:nvCxnSpPr>
          <p:cNvPr id="23" name="Straight Arrow Connector 22"/>
          <p:cNvCxnSpPr>
            <a:stCxn id="19" idx="2"/>
            <a:endCxn id="74" idx="0"/>
          </p:cNvCxnSpPr>
          <p:nvPr/>
        </p:nvCxnSpPr>
        <p:spPr>
          <a:xfrm>
            <a:off x="4172893" y="2014092"/>
            <a:ext cx="827440" cy="510071"/>
          </a:xfrm>
          <a:prstGeom prst="straightConnector1">
            <a:avLst/>
          </a:prstGeom>
          <a:ln w="28575" cmpd="sng">
            <a:solidFill>
              <a:srgbClr val="4F81BD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2"/>
            <a:endCxn id="76" idx="0"/>
          </p:cNvCxnSpPr>
          <p:nvPr/>
        </p:nvCxnSpPr>
        <p:spPr>
          <a:xfrm flipH="1">
            <a:off x="6216782" y="2123277"/>
            <a:ext cx="1369021" cy="398645"/>
          </a:xfrm>
          <a:prstGeom prst="straightConnector1">
            <a:avLst/>
          </a:prstGeom>
          <a:ln w="28575" cmpd="sng">
            <a:solidFill>
              <a:srgbClr val="4F81BD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57200" y="4320826"/>
            <a:ext cx="2059016" cy="1200328"/>
          </a:xfrm>
          <a:prstGeom prst="rect">
            <a:avLst/>
          </a:prstGeom>
          <a:solidFill>
            <a:srgbClr val="E6A20E"/>
          </a:solidFill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dirty="0"/>
              <a:t>Objects are created from the </a:t>
            </a:r>
            <a:r>
              <a:rPr lang="en-US" dirty="0">
                <a:solidFill>
                  <a:srgbClr val="4270C1"/>
                </a:solidFill>
              </a:rPr>
              <a:t>inside out </a:t>
            </a:r>
            <a:endParaRPr lang="en-US" dirty="0">
              <a:effectLst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585835" y="3772602"/>
            <a:ext cx="1728809" cy="400110"/>
          </a:xfrm>
          <a:prstGeom prst="rect">
            <a:avLst/>
          </a:prstGeom>
          <a:ln w="12700" cmpd="sng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Menlo"/>
              </a:rPr>
              <a:t>Student();</a:t>
            </a:r>
            <a:endParaRPr lang="en-US" sz="2000" dirty="0"/>
          </a:p>
        </p:txBody>
      </p:sp>
      <p:sp>
        <p:nvSpPr>
          <p:cNvPr id="32" name="Rectangle 31"/>
          <p:cNvSpPr/>
          <p:nvPr/>
        </p:nvSpPr>
        <p:spPr>
          <a:xfrm>
            <a:off x="6663043" y="4508663"/>
            <a:ext cx="1574394" cy="400110"/>
          </a:xfrm>
          <a:prstGeom prst="rect">
            <a:avLst/>
          </a:prstGeom>
          <a:ln w="12700" cmpd="sng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Menlo"/>
              </a:rPr>
              <a:t>P</a:t>
            </a:r>
            <a:r>
              <a:rPr lang="en-US" altLang="zh-CN" sz="2000" dirty="0">
                <a:solidFill>
                  <a:srgbClr val="000000"/>
                </a:solidFill>
                <a:latin typeface="Menlo"/>
              </a:rPr>
              <a:t>erson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();</a:t>
            </a:r>
            <a:endParaRPr lang="en-US" sz="2000" dirty="0"/>
          </a:p>
        </p:txBody>
      </p:sp>
      <p:sp>
        <p:nvSpPr>
          <p:cNvPr id="33" name="Rectangle 32"/>
          <p:cNvSpPr/>
          <p:nvPr/>
        </p:nvSpPr>
        <p:spPr>
          <a:xfrm>
            <a:off x="6663043" y="5271765"/>
            <a:ext cx="1574394" cy="400110"/>
          </a:xfrm>
          <a:prstGeom prst="rect">
            <a:avLst/>
          </a:prstGeom>
          <a:ln w="12700" cmpd="sng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Menlo"/>
              </a:rPr>
              <a:t>O</a:t>
            </a:r>
            <a:r>
              <a:rPr lang="en-US" altLang="zh-CN" sz="2000" dirty="0">
                <a:solidFill>
                  <a:srgbClr val="000000"/>
                </a:solidFill>
                <a:latin typeface="Menlo"/>
              </a:rPr>
              <a:t>bject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();</a:t>
            </a:r>
            <a:endParaRPr lang="en-US" sz="2000" dirty="0"/>
          </a:p>
        </p:txBody>
      </p:sp>
      <p:cxnSp>
        <p:nvCxnSpPr>
          <p:cNvPr id="34" name="Straight Arrow Connector 33"/>
          <p:cNvCxnSpPr>
            <a:stCxn id="32" idx="0"/>
            <a:endCxn id="31" idx="2"/>
          </p:cNvCxnSpPr>
          <p:nvPr/>
        </p:nvCxnSpPr>
        <p:spPr>
          <a:xfrm flipV="1">
            <a:off x="7450240" y="4172712"/>
            <a:ext cx="0" cy="335951"/>
          </a:xfrm>
          <a:prstGeom prst="straightConnector1">
            <a:avLst/>
          </a:prstGeom>
          <a:ln w="28575" cmpd="sng">
            <a:solidFill>
              <a:srgbClr val="4F81BD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2" idx="2"/>
            <a:endCxn id="33" idx="0"/>
          </p:cNvCxnSpPr>
          <p:nvPr/>
        </p:nvCxnSpPr>
        <p:spPr>
          <a:xfrm>
            <a:off x="7450240" y="4908773"/>
            <a:ext cx="0" cy="362992"/>
          </a:xfrm>
          <a:prstGeom prst="straightConnector1">
            <a:avLst/>
          </a:prstGeom>
          <a:ln w="28575" cmpd="sng">
            <a:solidFill>
              <a:srgbClr val="4F81BD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296329" y="2823307"/>
            <a:ext cx="0" cy="396290"/>
          </a:xfrm>
          <a:prstGeom prst="straightConnector1">
            <a:avLst/>
          </a:prstGeom>
          <a:ln w="28575" cmpd="sng">
            <a:solidFill>
              <a:srgbClr val="4F81BD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76" idx="2"/>
            <a:endCxn id="31" idx="0"/>
          </p:cNvCxnSpPr>
          <p:nvPr/>
        </p:nvCxnSpPr>
        <p:spPr>
          <a:xfrm>
            <a:off x="6216782" y="2895917"/>
            <a:ext cx="1233458" cy="876685"/>
          </a:xfrm>
          <a:prstGeom prst="straightConnector1">
            <a:avLst/>
          </a:prstGeom>
          <a:ln w="28575" cmpd="sng">
            <a:solidFill>
              <a:srgbClr val="4F81BD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4626309" y="2524163"/>
            <a:ext cx="748047" cy="373995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5372605" y="2521922"/>
            <a:ext cx="1688353" cy="373995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900828" y="1609126"/>
            <a:ext cx="1336166" cy="27546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Arial"/>
                <a:cs typeface="Arial"/>
              </a:rPr>
              <a:t>P</a:t>
            </a:r>
            <a:r>
              <a:rPr lang="en-US" altLang="zh-CN" sz="1050" dirty="0">
                <a:latin typeface="Arial"/>
                <a:cs typeface="Arial"/>
              </a:rPr>
              <a:t>erson</a:t>
            </a:r>
            <a:endParaRPr lang="en-US" sz="1050" dirty="0">
              <a:latin typeface="Arial"/>
              <a:cs typeface="Arial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900826" y="1884589"/>
            <a:ext cx="1336168" cy="27546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900" dirty="0">
                <a:solidFill>
                  <a:srgbClr val="1B8E1D"/>
                </a:solidFill>
                <a:latin typeface="Arial"/>
                <a:cs typeface="Arial"/>
              </a:rPr>
              <a:t>Private</a:t>
            </a:r>
            <a:r>
              <a:rPr lang="zh-CN" altLang="en-US" sz="900" dirty="0">
                <a:solidFill>
                  <a:srgbClr val="1B8E1D"/>
                </a:solidFill>
                <a:latin typeface="Arial"/>
                <a:cs typeface="Arial"/>
              </a:rPr>
              <a:t> </a:t>
            </a:r>
            <a:r>
              <a:rPr lang="en-US" sz="900" dirty="0">
                <a:solidFill>
                  <a:srgbClr val="1B8E1D"/>
                </a:solidFill>
                <a:latin typeface="Arial"/>
                <a:cs typeface="Arial"/>
              </a:rPr>
              <a:t>S</a:t>
            </a:r>
            <a:r>
              <a:rPr lang="en-US" altLang="zh-CN" sz="900" dirty="0">
                <a:solidFill>
                  <a:srgbClr val="1B8E1D"/>
                </a:solidFill>
                <a:latin typeface="Arial"/>
                <a:cs typeface="Arial"/>
              </a:rPr>
              <a:t>tring</a:t>
            </a:r>
            <a:r>
              <a:rPr lang="zh-CN" altLang="en-US" sz="900" dirty="0">
                <a:solidFill>
                  <a:srgbClr val="1B8E1D"/>
                </a:solidFill>
                <a:latin typeface="Arial"/>
                <a:cs typeface="Arial"/>
              </a:rPr>
              <a:t> </a:t>
            </a:r>
            <a:r>
              <a:rPr lang="en-US" altLang="zh-CN" sz="900" dirty="0">
                <a:solidFill>
                  <a:srgbClr val="1B8E1D"/>
                </a:solidFill>
                <a:latin typeface="Arial"/>
                <a:cs typeface="Arial"/>
              </a:rPr>
              <a:t>name</a:t>
            </a:r>
            <a:endParaRPr lang="en-US" sz="900" dirty="0">
              <a:solidFill>
                <a:srgbClr val="1B8E1D"/>
              </a:solidFill>
              <a:latin typeface="Arial"/>
              <a:cs typeface="Arial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900827" y="2143169"/>
            <a:ext cx="1336167" cy="27546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>
                <a:solidFill>
                  <a:srgbClr val="1B8E1D"/>
                </a:solidFill>
                <a:latin typeface="Arial"/>
                <a:cs typeface="Arial"/>
              </a:rPr>
              <a:t>P</a:t>
            </a:r>
            <a:r>
              <a:rPr lang="en-US" altLang="zh-CN" sz="800" dirty="0">
                <a:solidFill>
                  <a:srgbClr val="1B8E1D"/>
                </a:solidFill>
                <a:latin typeface="Arial"/>
                <a:cs typeface="Arial"/>
              </a:rPr>
              <a:t>ublic</a:t>
            </a:r>
            <a:r>
              <a:rPr lang="zh-CN" altLang="en-US" sz="800" dirty="0">
                <a:solidFill>
                  <a:srgbClr val="1B8E1D"/>
                </a:solidFill>
                <a:latin typeface="Arial"/>
                <a:cs typeface="Arial"/>
              </a:rPr>
              <a:t> </a:t>
            </a:r>
            <a:r>
              <a:rPr lang="en-US" sz="800" dirty="0">
                <a:solidFill>
                  <a:srgbClr val="1B8E1D"/>
                </a:solidFill>
                <a:latin typeface="Arial"/>
                <a:cs typeface="Arial"/>
              </a:rPr>
              <a:t>String</a:t>
            </a:r>
            <a:r>
              <a:rPr lang="zh-CN" altLang="en-US" sz="800" dirty="0">
                <a:solidFill>
                  <a:srgbClr val="1B8E1D"/>
                </a:solidFill>
                <a:latin typeface="Arial"/>
                <a:cs typeface="Arial"/>
              </a:rPr>
              <a:t> </a:t>
            </a:r>
            <a:r>
              <a:rPr lang="en-US" altLang="zh-CN" sz="800" dirty="0">
                <a:solidFill>
                  <a:srgbClr val="1B8E1D"/>
                </a:solidFill>
                <a:latin typeface="Arial"/>
                <a:cs typeface="Arial"/>
              </a:rPr>
              <a:t>getName()</a:t>
            </a:r>
            <a:endParaRPr lang="en-US" sz="800" dirty="0">
              <a:solidFill>
                <a:srgbClr val="1B8E1D"/>
              </a:solidFill>
              <a:latin typeface="Arial"/>
              <a:cs typeface="Arial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02167" y="2881818"/>
            <a:ext cx="1366744" cy="27546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Arial"/>
                <a:cs typeface="Arial"/>
              </a:rPr>
              <a:t>S</a:t>
            </a:r>
            <a:r>
              <a:rPr lang="en-US" altLang="zh-CN" sz="1050" dirty="0">
                <a:latin typeface="Arial"/>
                <a:cs typeface="Arial"/>
              </a:rPr>
              <a:t>tudent</a:t>
            </a:r>
            <a:endParaRPr lang="en-US" sz="1050" dirty="0">
              <a:latin typeface="Arial"/>
              <a:cs typeface="Arial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02167" y="3157281"/>
            <a:ext cx="1366744" cy="27546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900" dirty="0">
                <a:solidFill>
                  <a:schemeClr val="accent1"/>
                </a:solidFill>
                <a:latin typeface="Arial"/>
                <a:cs typeface="Arial"/>
              </a:rPr>
              <a:t>Private</a:t>
            </a:r>
            <a:r>
              <a:rPr lang="zh-CN" altLang="en-US" sz="90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altLang="zh-CN" sz="900" dirty="0">
                <a:solidFill>
                  <a:schemeClr val="accent1"/>
                </a:solidFill>
                <a:latin typeface="Arial"/>
                <a:cs typeface="Arial"/>
              </a:rPr>
              <a:t>double</a:t>
            </a:r>
            <a:r>
              <a:rPr lang="zh-CN" altLang="en-US" sz="90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altLang="zh-CN" sz="900" dirty="0">
                <a:solidFill>
                  <a:schemeClr val="accent1"/>
                </a:solidFill>
                <a:latin typeface="Arial"/>
                <a:cs typeface="Arial"/>
              </a:rPr>
              <a:t>gpa</a:t>
            </a:r>
            <a:endParaRPr lang="en-US" sz="9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202167" y="3432744"/>
            <a:ext cx="1366744" cy="27546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>
                <a:solidFill>
                  <a:srgbClr val="4F81BD"/>
                </a:solidFill>
                <a:latin typeface="Arial"/>
                <a:cs typeface="Arial"/>
              </a:rPr>
              <a:t>P</a:t>
            </a:r>
            <a:r>
              <a:rPr lang="en-US" altLang="zh-CN" sz="900" dirty="0">
                <a:solidFill>
                  <a:srgbClr val="4F81BD"/>
                </a:solidFill>
                <a:latin typeface="Arial"/>
                <a:cs typeface="Arial"/>
              </a:rPr>
              <a:t>ublic</a:t>
            </a:r>
            <a:r>
              <a:rPr lang="zh-CN" altLang="en-US" sz="900" dirty="0">
                <a:solidFill>
                  <a:srgbClr val="4F81BD"/>
                </a:solidFill>
                <a:latin typeface="Arial"/>
                <a:cs typeface="Arial"/>
              </a:rPr>
              <a:t> </a:t>
            </a:r>
            <a:r>
              <a:rPr lang="en-US" sz="900" dirty="0">
                <a:solidFill>
                  <a:srgbClr val="4F81BD"/>
                </a:solidFill>
                <a:latin typeface="Arial"/>
                <a:cs typeface="Arial"/>
              </a:rPr>
              <a:t>double</a:t>
            </a:r>
            <a:r>
              <a:rPr lang="zh-CN" altLang="en-US" sz="900" dirty="0">
                <a:solidFill>
                  <a:srgbClr val="4F81BD"/>
                </a:solidFill>
                <a:latin typeface="Arial"/>
                <a:cs typeface="Arial"/>
              </a:rPr>
              <a:t> </a:t>
            </a:r>
            <a:r>
              <a:rPr lang="en-US" altLang="zh-CN" sz="900" dirty="0">
                <a:solidFill>
                  <a:srgbClr val="4F81BD"/>
                </a:solidFill>
                <a:latin typeface="Arial"/>
                <a:cs typeface="Arial"/>
              </a:rPr>
              <a:t>getGPA()</a:t>
            </a:r>
            <a:endParaRPr lang="en-US" sz="900" dirty="0">
              <a:solidFill>
                <a:srgbClr val="4F81BD"/>
              </a:solidFill>
              <a:latin typeface="Arial"/>
              <a:cs typeface="Arial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605240" y="2872911"/>
            <a:ext cx="1477074" cy="27546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Arial"/>
                <a:cs typeface="Arial"/>
              </a:rPr>
              <a:t>F</a:t>
            </a:r>
            <a:r>
              <a:rPr lang="en-US" altLang="zh-CN" sz="1050" dirty="0">
                <a:latin typeface="Arial"/>
                <a:cs typeface="Arial"/>
              </a:rPr>
              <a:t>aculty</a:t>
            </a:r>
            <a:endParaRPr lang="en-US" sz="1050" dirty="0">
              <a:latin typeface="Arial"/>
              <a:cs typeface="Arial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605240" y="3148374"/>
            <a:ext cx="1477074" cy="27546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900" dirty="0">
                <a:solidFill>
                  <a:srgbClr val="E6A20E"/>
                </a:solidFill>
                <a:latin typeface="Arial"/>
                <a:cs typeface="Arial"/>
              </a:rPr>
              <a:t>Private</a:t>
            </a:r>
            <a:r>
              <a:rPr lang="zh-CN" altLang="en-US" sz="900" dirty="0">
                <a:solidFill>
                  <a:srgbClr val="E6A20E"/>
                </a:solidFill>
                <a:latin typeface="Arial"/>
                <a:cs typeface="Arial"/>
              </a:rPr>
              <a:t> </a:t>
            </a:r>
            <a:r>
              <a:rPr lang="en-US" altLang="zh-CN" sz="900" dirty="0">
                <a:solidFill>
                  <a:srgbClr val="E6A20E"/>
                </a:solidFill>
                <a:latin typeface="Arial"/>
                <a:cs typeface="Arial"/>
              </a:rPr>
              <a:t>double</a:t>
            </a:r>
            <a:r>
              <a:rPr lang="zh-CN" altLang="en-US" sz="900" dirty="0">
                <a:solidFill>
                  <a:srgbClr val="E6A20E"/>
                </a:solidFill>
                <a:latin typeface="Arial"/>
                <a:cs typeface="Arial"/>
              </a:rPr>
              <a:t> </a:t>
            </a:r>
            <a:r>
              <a:rPr lang="en-US" altLang="zh-CN" sz="900" dirty="0">
                <a:solidFill>
                  <a:srgbClr val="E6A20E"/>
                </a:solidFill>
                <a:latin typeface="Arial"/>
                <a:cs typeface="Arial"/>
              </a:rPr>
              <a:t>salary</a:t>
            </a:r>
            <a:endParaRPr lang="en-US" sz="900" dirty="0">
              <a:solidFill>
                <a:srgbClr val="E6A20E"/>
              </a:solidFill>
              <a:latin typeface="Arial"/>
              <a:cs typeface="Arial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605240" y="3423837"/>
            <a:ext cx="1477074" cy="27546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>
                <a:solidFill>
                  <a:srgbClr val="E6A20E"/>
                </a:solidFill>
                <a:latin typeface="Arial"/>
                <a:cs typeface="Arial"/>
              </a:rPr>
              <a:t>P</a:t>
            </a:r>
            <a:r>
              <a:rPr lang="en-US" altLang="zh-CN" sz="900" dirty="0">
                <a:solidFill>
                  <a:srgbClr val="E6A20E"/>
                </a:solidFill>
                <a:latin typeface="Arial"/>
                <a:cs typeface="Arial"/>
              </a:rPr>
              <a:t>ublic</a:t>
            </a:r>
            <a:r>
              <a:rPr lang="zh-CN" altLang="en-US" sz="900" dirty="0">
                <a:solidFill>
                  <a:srgbClr val="E6A20E"/>
                </a:solidFill>
                <a:latin typeface="Arial"/>
                <a:cs typeface="Arial"/>
              </a:rPr>
              <a:t> </a:t>
            </a:r>
            <a:r>
              <a:rPr lang="en-US" sz="900" dirty="0">
                <a:solidFill>
                  <a:srgbClr val="E6A20E"/>
                </a:solidFill>
                <a:latin typeface="Arial"/>
                <a:cs typeface="Arial"/>
              </a:rPr>
              <a:t>double</a:t>
            </a:r>
            <a:r>
              <a:rPr lang="zh-CN" altLang="en-US" sz="900" dirty="0">
                <a:solidFill>
                  <a:srgbClr val="E6A20E"/>
                </a:solidFill>
                <a:latin typeface="Arial"/>
                <a:cs typeface="Arial"/>
              </a:rPr>
              <a:t> </a:t>
            </a:r>
            <a:r>
              <a:rPr lang="en-US" altLang="zh-CN" sz="900" dirty="0">
                <a:solidFill>
                  <a:srgbClr val="E6A20E"/>
                </a:solidFill>
                <a:latin typeface="Arial"/>
                <a:cs typeface="Arial"/>
              </a:rPr>
              <a:t>getSalary()</a:t>
            </a:r>
            <a:endParaRPr lang="en-US" sz="900" dirty="0">
              <a:solidFill>
                <a:srgbClr val="E6A20E"/>
              </a:solidFill>
              <a:latin typeface="Arial"/>
              <a:cs typeface="Arial"/>
            </a:endParaRPr>
          </a:p>
        </p:txBody>
      </p:sp>
      <p:cxnSp>
        <p:nvCxnSpPr>
          <p:cNvPr id="103" name="Straight Arrow Connector 102"/>
          <p:cNvCxnSpPr>
            <a:stCxn id="97" idx="0"/>
            <a:endCxn id="96" idx="2"/>
          </p:cNvCxnSpPr>
          <p:nvPr/>
        </p:nvCxnSpPr>
        <p:spPr>
          <a:xfrm flipV="1">
            <a:off x="885539" y="2418632"/>
            <a:ext cx="683372" cy="463186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00" idx="0"/>
            <a:endCxn id="96" idx="2"/>
          </p:cNvCxnSpPr>
          <p:nvPr/>
        </p:nvCxnSpPr>
        <p:spPr>
          <a:xfrm flipH="1" flipV="1">
            <a:off x="1568911" y="2418632"/>
            <a:ext cx="774866" cy="454279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3234413" y="3138882"/>
            <a:ext cx="3473529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400" dirty="0">
                <a:solidFill>
                  <a:srgbClr val="FF6600"/>
                </a:solidFill>
                <a:latin typeface="Arial"/>
                <a:cs typeface="Arial"/>
              </a:rPr>
              <a:t>what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does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this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statement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do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exactly?</a:t>
            </a:r>
            <a:endParaRPr lang="en-US" sz="1400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3826982" y="4745635"/>
            <a:ext cx="1441937" cy="992054"/>
          </a:xfrm>
          <a:prstGeom prst="rect">
            <a:avLst/>
          </a:prstGeom>
          <a:solidFill>
            <a:srgbClr val="008000">
              <a:alpha val="14000"/>
            </a:srgbClr>
          </a:solidFill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  <a:cs typeface="Arial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420340" y="4277330"/>
            <a:ext cx="2203730" cy="1884553"/>
          </a:xfrm>
          <a:prstGeom prst="rect">
            <a:avLst/>
          </a:prstGeom>
          <a:solidFill>
            <a:srgbClr val="008000">
              <a:alpha val="14000"/>
            </a:srgbClr>
          </a:solidFill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  <a:cs typeface="Arial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2978815" y="3813204"/>
            <a:ext cx="3030872" cy="2684842"/>
          </a:xfrm>
          <a:prstGeom prst="rect">
            <a:avLst/>
          </a:prstGeom>
          <a:solidFill>
            <a:srgbClr val="008000">
              <a:alpha val="14000"/>
            </a:srgbClr>
          </a:solidFill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  <a:cs typeface="Arial"/>
            </a:endParaRPr>
          </a:p>
        </p:txBody>
      </p:sp>
      <p:cxnSp>
        <p:nvCxnSpPr>
          <p:cNvPr id="139" name="Straight Arrow Connector 138"/>
          <p:cNvCxnSpPr>
            <a:stCxn id="3" idx="0"/>
            <a:endCxn id="142" idx="2"/>
          </p:cNvCxnSpPr>
          <p:nvPr/>
        </p:nvCxnSpPr>
        <p:spPr>
          <a:xfrm flipH="1" flipV="1">
            <a:off x="4402902" y="2895917"/>
            <a:ext cx="91349" cy="917287"/>
          </a:xfrm>
          <a:prstGeom prst="straightConnector1">
            <a:avLst/>
          </a:prstGeom>
          <a:ln w="28575" cmpd="sng">
            <a:solidFill>
              <a:srgbClr val="4F81BD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Rounded Rectangle 141"/>
          <p:cNvSpPr/>
          <p:nvPr/>
        </p:nvSpPr>
        <p:spPr>
          <a:xfrm>
            <a:off x="4189796" y="2521922"/>
            <a:ext cx="426212" cy="373995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Arrow Connector 143"/>
          <p:cNvCxnSpPr>
            <a:stCxn id="76" idx="2"/>
            <a:endCxn id="3" idx="0"/>
          </p:cNvCxnSpPr>
          <p:nvPr/>
        </p:nvCxnSpPr>
        <p:spPr>
          <a:xfrm flipH="1">
            <a:off x="4494251" y="2895917"/>
            <a:ext cx="1722531" cy="917287"/>
          </a:xfrm>
          <a:prstGeom prst="straightConnector1">
            <a:avLst/>
          </a:prstGeom>
          <a:ln w="28575" cmpd="sng">
            <a:solidFill>
              <a:srgbClr val="4F81BD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4172893" y="6480539"/>
            <a:ext cx="736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1"/>
                </a:solidFill>
                <a:latin typeface="Arial"/>
                <a:cs typeface="Arial"/>
              </a:rPr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280941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9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" grpId="0" animBg="1"/>
      <p:bldP spid="18" grpId="0" animBg="1"/>
      <p:bldP spid="17" grpId="0" animBg="1"/>
      <p:bldP spid="19" grpId="1" animBg="1"/>
      <p:bldP spid="22" grpId="0" animBg="1"/>
      <p:bldP spid="30" grpId="0" animBg="1"/>
      <p:bldP spid="31" grpId="0" animBg="1"/>
      <p:bldP spid="31" grpId="1" animBg="1"/>
      <p:bldP spid="31" grpId="2" animBg="1"/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  <p:bldP spid="74" grpId="1" animBg="1"/>
      <p:bldP spid="76" grpId="1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35" grpId="1"/>
      <p:bldP spid="136" grpId="0" animBg="1"/>
      <p:bldP spid="136" grpId="1" animBg="1"/>
      <p:bldP spid="137" grpId="0" animBg="1"/>
      <p:bldP spid="137" grpId="1" animBg="1"/>
      <p:bldP spid="138" grpId="0" animBg="1"/>
      <p:bldP spid="142" grpId="0" animBg="1"/>
      <p:bldP spid="1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Object</a:t>
            </a:r>
            <a:r>
              <a:rPr lang="zh-CN" altLang="en-US" sz="2800" dirty="0"/>
              <a:t> </a:t>
            </a:r>
            <a:r>
              <a:rPr lang="en-US" altLang="zh-CN" sz="2800" dirty="0"/>
              <a:t>Construction with Compiler</a:t>
            </a:r>
            <a:r>
              <a:rPr lang="zh-CN" altLang="en-US" sz="2800" dirty="0"/>
              <a:t> </a:t>
            </a:r>
            <a:r>
              <a:rPr lang="en-US" altLang="zh-CN" sz="2800" dirty="0"/>
              <a:t>Support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708581" y="2923043"/>
            <a:ext cx="3030872" cy="2684842"/>
          </a:xfrm>
          <a:prstGeom prst="rect">
            <a:avLst/>
          </a:prstGeom>
          <a:noFill/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Arial"/>
                <a:cs typeface="Arial"/>
              </a:rPr>
              <a:t>S</a:t>
            </a:r>
            <a:r>
              <a:rPr lang="en-US" altLang="zh-CN" dirty="0">
                <a:latin typeface="Arial"/>
                <a:cs typeface="Arial"/>
              </a:rPr>
              <a:t>ubclass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03048" y="3877603"/>
            <a:ext cx="1441937" cy="992054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/>
                <a:cs typeface="Arial"/>
              </a:rPr>
              <a:t>I</a:t>
            </a:r>
            <a:r>
              <a:rPr lang="en-US" altLang="zh-CN" dirty="0">
                <a:latin typeface="Arial"/>
                <a:cs typeface="Arial"/>
              </a:rPr>
              <a:t>ndirect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Superclass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50106" y="3387170"/>
            <a:ext cx="2203730" cy="1884553"/>
          </a:xfrm>
          <a:prstGeom prst="rect">
            <a:avLst/>
          </a:prstGeom>
          <a:noFill/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Superclass</a:t>
            </a:r>
          </a:p>
        </p:txBody>
      </p:sp>
      <p:sp>
        <p:nvSpPr>
          <p:cNvPr id="9" name="Rectangle 8"/>
          <p:cNvSpPr/>
          <p:nvPr/>
        </p:nvSpPr>
        <p:spPr>
          <a:xfrm>
            <a:off x="708581" y="2923043"/>
            <a:ext cx="3030872" cy="2684842"/>
          </a:xfrm>
          <a:prstGeom prst="rect">
            <a:avLst/>
          </a:prstGeom>
          <a:solidFill>
            <a:srgbClr val="008000">
              <a:alpha val="14000"/>
            </a:srgbClr>
          </a:solidFill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1457" y="1634294"/>
            <a:ext cx="5002391" cy="461665"/>
          </a:xfrm>
          <a:prstGeom prst="rect">
            <a:avLst/>
          </a:prstGeom>
          <a:ln w="12700" cmpd="sng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Menlo"/>
              </a:rPr>
              <a:t>Student s = </a:t>
            </a:r>
            <a:r>
              <a:rPr lang="en-US" sz="2400" b="1" dirty="0">
                <a:solidFill>
                  <a:srgbClr val="7F0055"/>
                </a:solidFill>
                <a:latin typeface="Menlo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Menlo"/>
              </a:rPr>
              <a:t> Student();</a:t>
            </a:r>
            <a:endParaRPr lang="en-US" sz="2400" dirty="0"/>
          </a:p>
        </p:txBody>
      </p:sp>
      <p:sp>
        <p:nvSpPr>
          <p:cNvPr id="13" name="Rounded Rectangle 12"/>
          <p:cNvSpPr/>
          <p:nvPr/>
        </p:nvSpPr>
        <p:spPr>
          <a:xfrm>
            <a:off x="2039792" y="1678129"/>
            <a:ext cx="672928" cy="373995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cxnSpLocks/>
            <a:stCxn id="9" idx="0"/>
            <a:endCxn id="13" idx="2"/>
          </p:cNvCxnSpPr>
          <p:nvPr/>
        </p:nvCxnSpPr>
        <p:spPr>
          <a:xfrm flipV="1">
            <a:off x="2224017" y="2052124"/>
            <a:ext cx="152239" cy="870919"/>
          </a:xfrm>
          <a:prstGeom prst="straightConnector1">
            <a:avLst/>
          </a:prstGeom>
          <a:ln w="28575" cmpd="sng">
            <a:solidFill>
              <a:srgbClr val="4F81BD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43038" y="2365188"/>
            <a:ext cx="4968314" cy="400110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altLang="zh-CN" sz="2000" dirty="0"/>
              <a:t>Wait, I don’t remember extending Object...</a:t>
            </a:r>
            <a:endParaRPr lang="en-US" sz="2000" dirty="0"/>
          </a:p>
        </p:txBody>
      </p:sp>
      <p:sp>
        <p:nvSpPr>
          <p:cNvPr id="21" name="Rounded Rectangle 20"/>
          <p:cNvSpPr/>
          <p:nvPr/>
        </p:nvSpPr>
        <p:spPr>
          <a:xfrm>
            <a:off x="4043038" y="2972717"/>
            <a:ext cx="3280858" cy="4002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/>
                <a:cs typeface="Arial"/>
              </a:rPr>
              <a:t>compiler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did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that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for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you</a:t>
            </a:r>
            <a:r>
              <a:rPr lang="zh-CN" altLang="en-US" dirty="0">
                <a:latin typeface="Arial"/>
                <a:cs typeface="Arial"/>
              </a:rPr>
              <a:t>!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199608" y="3646660"/>
            <a:ext cx="1271570" cy="5175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Y</a:t>
            </a:r>
            <a:r>
              <a:rPr lang="en-US" altLang="zh-CN" dirty="0">
                <a:solidFill>
                  <a:schemeClr val="tx1"/>
                </a:solidFill>
                <a:latin typeface="Arial"/>
                <a:cs typeface="Arial"/>
              </a:rPr>
              <a:t>our</a:t>
            </a:r>
            <a:r>
              <a:rPr lang="zh-CN" altLang="en-US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/>
                <a:cs typeface="Arial"/>
              </a:rPr>
              <a:t>Code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495143" y="4522825"/>
            <a:ext cx="1324168" cy="674334"/>
          </a:xfrm>
          <a:prstGeom prst="rect">
            <a:avLst/>
          </a:prstGeom>
          <a:solidFill>
            <a:schemeClr val="accent1"/>
          </a:solidFill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Java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Compiler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936757" y="5668778"/>
            <a:ext cx="1240945" cy="52611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altLang="zh-CN" dirty="0">
                <a:solidFill>
                  <a:schemeClr val="tx1"/>
                </a:solidFill>
                <a:latin typeface="Arial"/>
                <a:cs typeface="Arial"/>
              </a:rPr>
              <a:t>ytecode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26" name="Straight Arrow Connector 25"/>
          <p:cNvCxnSpPr>
            <a:stCxn id="22" idx="2"/>
            <a:endCxn id="23" idx="0"/>
          </p:cNvCxnSpPr>
          <p:nvPr/>
        </p:nvCxnSpPr>
        <p:spPr>
          <a:xfrm>
            <a:off x="4835393" y="4164246"/>
            <a:ext cx="321834" cy="3585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2"/>
            <a:endCxn id="24" idx="0"/>
          </p:cNvCxnSpPr>
          <p:nvPr/>
        </p:nvCxnSpPr>
        <p:spPr>
          <a:xfrm>
            <a:off x="5157227" y="5197159"/>
            <a:ext cx="400003" cy="4716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557230" y="3686284"/>
            <a:ext cx="2258298" cy="359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Human-readable</a:t>
            </a:r>
            <a:r>
              <a:rPr lang="zh-CN" altLang="en-US" sz="16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java</a:t>
            </a:r>
            <a:endParaRPr lang="en-US" sz="1600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97216" y="4522825"/>
            <a:ext cx="2470759" cy="629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Processes</a:t>
            </a:r>
            <a:r>
              <a:rPr lang="zh-CN" altLang="en-US" sz="16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code</a:t>
            </a:r>
            <a:r>
              <a:rPr lang="zh-CN" altLang="en-US" sz="16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and</a:t>
            </a:r>
            <a:r>
              <a:rPr lang="zh-CN" altLang="en-US" sz="16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inserts</a:t>
            </a:r>
            <a:r>
              <a:rPr lang="zh-CN" altLang="en-US" sz="16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new</a:t>
            </a:r>
            <a:r>
              <a:rPr lang="zh-CN" altLang="en-US" sz="16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commands</a:t>
            </a:r>
            <a:endParaRPr lang="en-US" sz="1600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419643" y="5735951"/>
            <a:ext cx="1591413" cy="359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Runs</a:t>
            </a:r>
            <a:r>
              <a:rPr lang="zh-CN" altLang="en-US" sz="16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on</a:t>
            </a:r>
            <a:r>
              <a:rPr lang="zh-CN" altLang="en-US" sz="16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JVM</a:t>
            </a:r>
            <a:endParaRPr lang="en-US" sz="1600" dirty="0">
              <a:solidFill>
                <a:srgbClr val="FF66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912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31" grpId="0"/>
      <p:bldP spid="32" grpId="0"/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Compiler’s Rules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96321" y="1374143"/>
            <a:ext cx="3952797" cy="698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Person {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String </a:t>
            </a:r>
            <a:r>
              <a:rPr lang="en-US" sz="1200" dirty="0">
                <a:solidFill>
                  <a:srgbClr val="0000C0"/>
                </a:solidFill>
                <a:latin typeface="Menlo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}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396321" y="2332688"/>
            <a:ext cx="3952796" cy="698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Person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extends</a:t>
            </a:r>
            <a:r>
              <a:rPr lang="zh-CN" altLang="en-US" sz="1200" dirty="0">
                <a:solidFill>
                  <a:schemeClr val="accent1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object</a:t>
            </a:r>
            <a:r>
              <a:rPr lang="en-US" sz="1200" dirty="0">
                <a:solidFill>
                  <a:schemeClr val="accent1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String </a:t>
            </a:r>
            <a:r>
              <a:rPr lang="en-US" sz="1200" dirty="0">
                <a:solidFill>
                  <a:srgbClr val="0000C0"/>
                </a:solidFill>
                <a:latin typeface="Menlo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}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4562409" y="1646435"/>
            <a:ext cx="3679345" cy="852722"/>
          </a:xfrm>
          <a:prstGeom prst="rect">
            <a:avLst/>
          </a:prstGeom>
          <a:solidFill>
            <a:schemeClr val="accent1"/>
          </a:solidFill>
          <a:ln w="3175" cmpd="sng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Rule #1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No superclass?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Compiler inserts: extends Object</a:t>
            </a:r>
          </a:p>
        </p:txBody>
      </p:sp>
      <p:sp>
        <p:nvSpPr>
          <p:cNvPr id="7" name="Rectangle 6"/>
          <p:cNvSpPr/>
          <p:nvPr/>
        </p:nvSpPr>
        <p:spPr>
          <a:xfrm>
            <a:off x="4562409" y="2917122"/>
            <a:ext cx="3679345" cy="852722"/>
          </a:xfrm>
          <a:prstGeom prst="rect">
            <a:avLst/>
          </a:prstGeom>
          <a:solidFill>
            <a:schemeClr val="accent1"/>
          </a:solidFill>
          <a:ln w="3175" cmpd="sng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Rule #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No constructor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?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Java gives you one for you.</a:t>
            </a:r>
          </a:p>
        </p:txBody>
      </p:sp>
      <p:sp>
        <p:nvSpPr>
          <p:cNvPr id="8" name="Rectangle 7"/>
          <p:cNvSpPr/>
          <p:nvPr/>
        </p:nvSpPr>
        <p:spPr>
          <a:xfrm>
            <a:off x="4562409" y="4187809"/>
            <a:ext cx="3679345" cy="2119066"/>
          </a:xfrm>
          <a:prstGeom prst="rect">
            <a:avLst/>
          </a:prstGeom>
          <a:solidFill>
            <a:schemeClr val="accent1"/>
          </a:solidFill>
          <a:ln w="3175" cmpd="sng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Rule #3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1st Line must be:</a:t>
            </a:r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  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this(args</a:t>
            </a:r>
            <a:r>
              <a:rPr lang="en-US" baseline="-25000" dirty="0">
                <a:solidFill>
                  <a:schemeClr val="bg1"/>
                </a:solidFill>
                <a:latin typeface="Arial"/>
                <a:cs typeface="Arial"/>
              </a:rPr>
              <a:t>opt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) 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or </a:t>
            </a:r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  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super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(args</a:t>
            </a:r>
            <a:r>
              <a:rPr lang="en-US" altLang="zh-CN" baseline="-25000" dirty="0">
                <a:solidFill>
                  <a:schemeClr val="bg1"/>
                </a:solidFill>
                <a:latin typeface="Arial"/>
                <a:cs typeface="Arial"/>
              </a:rPr>
              <a:t>opt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Otherwise, Java inserts: </a:t>
            </a:r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  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“super();”</a:t>
            </a:r>
          </a:p>
        </p:txBody>
      </p:sp>
      <p:sp>
        <p:nvSpPr>
          <p:cNvPr id="9" name="Rectangle 8"/>
          <p:cNvSpPr/>
          <p:nvPr/>
        </p:nvSpPr>
        <p:spPr>
          <a:xfrm>
            <a:off x="396321" y="3291233"/>
            <a:ext cx="3952797" cy="1511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Person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extends</a:t>
            </a:r>
            <a:r>
              <a:rPr lang="zh-CN" altLang="en-US" sz="1200" dirty="0">
                <a:solidFill>
                  <a:schemeClr val="accent1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object</a:t>
            </a:r>
            <a:r>
              <a:rPr lang="en-US" sz="1200" dirty="0">
                <a:solidFill>
                  <a:schemeClr val="accent1"/>
                </a:solidFill>
                <a:latin typeface="Menlo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String </a:t>
            </a:r>
            <a:r>
              <a:rPr lang="en-US" sz="1200" dirty="0">
                <a:solidFill>
                  <a:srgbClr val="0000C0"/>
                </a:solidFill>
                <a:latin typeface="Menlo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accent1"/>
                </a:solidFill>
                <a:latin typeface="Menlo"/>
              </a:rPr>
              <a:t>	public</a:t>
            </a:r>
            <a:r>
              <a:rPr lang="zh-CN" altLang="en-US" sz="1200" dirty="0">
                <a:solidFill>
                  <a:schemeClr val="accent1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Person()</a:t>
            </a:r>
            <a:r>
              <a:rPr lang="zh-CN" altLang="en-US" sz="1200" dirty="0">
                <a:solidFill>
                  <a:schemeClr val="accent1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endParaRPr lang="en-US" altLang="zh-CN" sz="1200" dirty="0">
              <a:solidFill>
                <a:schemeClr val="accent1"/>
              </a:solidFill>
              <a:latin typeface="Menlo"/>
            </a:endParaRPr>
          </a:p>
          <a:p>
            <a:pPr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	}</a:t>
            </a:r>
            <a:endParaRPr lang="en-US" sz="1200" dirty="0">
              <a:solidFill>
                <a:schemeClr val="accent1"/>
              </a:solidFill>
              <a:latin typeface="Menlo"/>
            </a:endParaRP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}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350696" y="4667935"/>
            <a:ext cx="2669354" cy="338554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altLang="zh-CN" sz="1600" dirty="0"/>
              <a:t>Same</a:t>
            </a:r>
            <a:r>
              <a:rPr lang="zh-CN" altLang="en-US" sz="1600" dirty="0"/>
              <a:t> </a:t>
            </a:r>
            <a:r>
              <a:rPr lang="en-US" altLang="zh-CN" sz="1600" dirty="0"/>
              <a:t>class</a:t>
            </a:r>
            <a:r>
              <a:rPr lang="zh-CN" altLang="en-US" sz="1600" dirty="0"/>
              <a:t> </a:t>
            </a:r>
            <a:r>
              <a:rPr lang="en-US" altLang="zh-CN" sz="1600" dirty="0"/>
              <a:t>constructor</a:t>
            </a:r>
            <a:r>
              <a:rPr lang="zh-CN" altLang="en-US" sz="1600" dirty="0"/>
              <a:t> </a:t>
            </a:r>
            <a:r>
              <a:rPr lang="en-US" altLang="zh-CN" sz="1600" dirty="0"/>
              <a:t>call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6350696" y="5248183"/>
            <a:ext cx="2669354" cy="338554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altLang="zh-CN" sz="1600" dirty="0"/>
              <a:t>Base</a:t>
            </a:r>
            <a:r>
              <a:rPr lang="zh-CN" altLang="en-US" sz="1600" dirty="0"/>
              <a:t> </a:t>
            </a:r>
            <a:r>
              <a:rPr lang="en-US" altLang="zh-CN" sz="1600" dirty="0"/>
              <a:t>class</a:t>
            </a:r>
            <a:r>
              <a:rPr lang="zh-CN" altLang="en-US" sz="1600" dirty="0"/>
              <a:t> </a:t>
            </a:r>
            <a:r>
              <a:rPr lang="en-US" altLang="zh-CN" sz="1600" dirty="0"/>
              <a:t>constructor</a:t>
            </a:r>
            <a:r>
              <a:rPr lang="zh-CN" altLang="en-US" sz="1600" dirty="0"/>
              <a:t> </a:t>
            </a:r>
            <a:r>
              <a:rPr lang="en-US" altLang="zh-CN" sz="1600" dirty="0"/>
              <a:t>call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396320" y="5062307"/>
            <a:ext cx="3952797" cy="1511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Person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extends</a:t>
            </a:r>
            <a:r>
              <a:rPr lang="zh-CN" altLang="en-US" sz="1200" dirty="0">
                <a:solidFill>
                  <a:schemeClr val="accent1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object</a:t>
            </a:r>
            <a:r>
              <a:rPr lang="en-US" sz="1200" dirty="0">
                <a:solidFill>
                  <a:schemeClr val="accent1"/>
                </a:solidFill>
                <a:latin typeface="Menlo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String </a:t>
            </a:r>
            <a:r>
              <a:rPr lang="en-US" sz="1200" dirty="0">
                <a:solidFill>
                  <a:srgbClr val="0000C0"/>
                </a:solidFill>
                <a:latin typeface="Menlo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accent1"/>
                </a:solidFill>
                <a:latin typeface="Menlo"/>
              </a:rPr>
              <a:t>	public</a:t>
            </a:r>
            <a:r>
              <a:rPr lang="zh-CN" altLang="en-US" sz="1200" dirty="0">
                <a:solidFill>
                  <a:schemeClr val="accent1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Person()</a:t>
            </a:r>
            <a:r>
              <a:rPr lang="zh-CN" altLang="en-US" sz="1200" dirty="0">
                <a:solidFill>
                  <a:schemeClr val="accent1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		super();</a:t>
            </a:r>
          </a:p>
          <a:p>
            <a:pPr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	}</a:t>
            </a:r>
            <a:endParaRPr lang="en-US" sz="1200" dirty="0">
              <a:solidFill>
                <a:schemeClr val="accent1"/>
              </a:solidFill>
              <a:latin typeface="Menlo"/>
            </a:endParaRP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}</a:t>
            </a:r>
            <a:endParaRPr lang="en-US" sz="1200" dirty="0"/>
          </a:p>
        </p:txBody>
      </p:sp>
      <p:sp>
        <p:nvSpPr>
          <p:cNvPr id="14" name="Down Arrow 13"/>
          <p:cNvSpPr/>
          <p:nvPr/>
        </p:nvSpPr>
        <p:spPr>
          <a:xfrm>
            <a:off x="2296329" y="2072796"/>
            <a:ext cx="156568" cy="25989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2296329" y="3031341"/>
            <a:ext cx="156568" cy="25989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2292161" y="4802416"/>
            <a:ext cx="156568" cy="25989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947764" y="3784195"/>
            <a:ext cx="2258298" cy="359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Added</a:t>
            </a:r>
            <a:r>
              <a:rPr lang="zh-CN" altLang="en-US" sz="16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by</a:t>
            </a:r>
            <a:r>
              <a:rPr lang="zh-CN" altLang="en-US" sz="16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compiler</a:t>
            </a:r>
            <a:endParaRPr lang="en-US" sz="1600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525630" y="2332688"/>
            <a:ext cx="1330827" cy="276984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865652" y="3910825"/>
            <a:ext cx="1743813" cy="664800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1251153" y="5895060"/>
            <a:ext cx="934877" cy="276984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0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 animBg="1"/>
      <p:bldP spid="19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501" y="274638"/>
            <a:ext cx="8280975" cy="114300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Object</a:t>
            </a:r>
            <a:r>
              <a:rPr lang="zh-CN" altLang="en-US" sz="2800" dirty="0"/>
              <a:t> </a:t>
            </a:r>
            <a:r>
              <a:rPr lang="en-US" altLang="zh-CN" sz="2800" dirty="0"/>
              <a:t>Construction with Compiler</a:t>
            </a:r>
            <a:r>
              <a:rPr lang="zh-CN" altLang="en-US" sz="2800" dirty="0"/>
              <a:t> </a:t>
            </a:r>
            <a:r>
              <a:rPr lang="en-US" altLang="zh-CN" sz="2800" dirty="0"/>
              <a:t>Support</a:t>
            </a:r>
            <a:r>
              <a:rPr lang="zh-CN" altLang="en-US" sz="2800" dirty="0"/>
              <a:t> </a:t>
            </a:r>
            <a:r>
              <a:rPr lang="en-US" altLang="zh-CN" sz="2800" dirty="0"/>
              <a:t>(Contd.)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708581" y="2923043"/>
            <a:ext cx="3030872" cy="2684842"/>
          </a:xfrm>
          <a:prstGeom prst="rect">
            <a:avLst/>
          </a:prstGeom>
          <a:noFill/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Arial"/>
                <a:cs typeface="Arial"/>
              </a:rPr>
              <a:t>S</a:t>
            </a:r>
            <a:r>
              <a:rPr lang="en-US" altLang="zh-CN" dirty="0">
                <a:latin typeface="Arial"/>
                <a:cs typeface="Arial"/>
              </a:rPr>
              <a:t>ubclass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03048" y="3877603"/>
            <a:ext cx="1441937" cy="992054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/>
                <a:cs typeface="Arial"/>
              </a:rPr>
              <a:t>I</a:t>
            </a:r>
            <a:r>
              <a:rPr lang="en-US" altLang="zh-CN" dirty="0">
                <a:latin typeface="Arial"/>
                <a:cs typeface="Arial"/>
              </a:rPr>
              <a:t>ndirect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Superclass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50106" y="3387170"/>
            <a:ext cx="2203730" cy="1884553"/>
          </a:xfrm>
          <a:prstGeom prst="rect">
            <a:avLst/>
          </a:prstGeom>
          <a:noFill/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Superclass</a:t>
            </a:r>
          </a:p>
        </p:txBody>
      </p:sp>
      <p:sp>
        <p:nvSpPr>
          <p:cNvPr id="9" name="Rectangle 8"/>
          <p:cNvSpPr/>
          <p:nvPr/>
        </p:nvSpPr>
        <p:spPr>
          <a:xfrm>
            <a:off x="708581" y="2923043"/>
            <a:ext cx="3030872" cy="2684842"/>
          </a:xfrm>
          <a:prstGeom prst="rect">
            <a:avLst/>
          </a:prstGeom>
          <a:solidFill>
            <a:srgbClr val="008000">
              <a:alpha val="14000"/>
            </a:srgbClr>
          </a:solidFill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1457" y="1634294"/>
            <a:ext cx="5002391" cy="461665"/>
          </a:xfrm>
          <a:prstGeom prst="rect">
            <a:avLst/>
          </a:prstGeom>
          <a:ln w="12700" cmpd="sng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Menlo"/>
              </a:rPr>
              <a:t>Student s = </a:t>
            </a:r>
            <a:r>
              <a:rPr lang="en-US" sz="2400" b="1" dirty="0">
                <a:solidFill>
                  <a:srgbClr val="7F0055"/>
                </a:solidFill>
                <a:latin typeface="Menlo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Menlo"/>
              </a:rPr>
              <a:t> Student();</a:t>
            </a:r>
            <a:endParaRPr lang="en-US" sz="2400" dirty="0"/>
          </a:p>
        </p:txBody>
      </p:sp>
      <p:sp>
        <p:nvSpPr>
          <p:cNvPr id="13" name="Rounded Rectangle 12"/>
          <p:cNvSpPr/>
          <p:nvPr/>
        </p:nvSpPr>
        <p:spPr>
          <a:xfrm>
            <a:off x="2000590" y="1678129"/>
            <a:ext cx="426212" cy="373995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9" idx="0"/>
            <a:endCxn id="13" idx="2"/>
          </p:cNvCxnSpPr>
          <p:nvPr/>
        </p:nvCxnSpPr>
        <p:spPr>
          <a:xfrm flipH="1" flipV="1">
            <a:off x="2213696" y="2052124"/>
            <a:ext cx="10321" cy="870919"/>
          </a:xfrm>
          <a:prstGeom prst="straightConnector1">
            <a:avLst/>
          </a:prstGeom>
          <a:ln w="28575" cmpd="sng">
            <a:solidFill>
              <a:srgbClr val="4F81BD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00451" y="5609654"/>
            <a:ext cx="4429025" cy="707886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altLang="zh-CN" sz="2000" dirty="0">
                <a:solidFill>
                  <a:schemeClr val="accent1"/>
                </a:solidFill>
              </a:rPr>
              <a:t>Compiler</a:t>
            </a:r>
            <a:r>
              <a:rPr lang="en-US" altLang="zh-CN" sz="2000" dirty="0"/>
              <a:t> ensures object construction occurs from the </a:t>
            </a:r>
            <a:r>
              <a:rPr lang="en-US" altLang="zh-CN" sz="2000" dirty="0">
                <a:solidFill>
                  <a:schemeClr val="accent1"/>
                </a:solidFill>
              </a:rPr>
              <a:t>inside out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467087" y="2573716"/>
            <a:ext cx="3952797" cy="698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tudent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Menlo"/>
              </a:rPr>
              <a:t>extends</a:t>
            </a:r>
            <a:r>
              <a:rPr lang="zh-CN" altLang="en-US" sz="1200" dirty="0">
                <a:solidFill>
                  <a:schemeClr val="accent1"/>
                </a:solidFill>
                <a:latin typeface="Menlo"/>
              </a:rPr>
              <a:t> </a:t>
            </a:r>
            <a:r>
              <a:rPr lang="en-US" altLang="zh-CN" sz="1200" dirty="0">
                <a:latin typeface="Menlo"/>
              </a:rPr>
              <a:t>Person</a:t>
            </a:r>
            <a:r>
              <a:rPr lang="en-US" sz="1200" dirty="0">
                <a:latin typeface="Menlo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}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4467087" y="3552010"/>
            <a:ext cx="3952797" cy="1308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tudent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Menlo"/>
              </a:rPr>
              <a:t>extends</a:t>
            </a:r>
            <a:r>
              <a:rPr lang="zh-CN" altLang="en-US" sz="1200" dirty="0">
                <a:solidFill>
                  <a:schemeClr val="accent1"/>
                </a:solidFill>
                <a:latin typeface="Menlo"/>
              </a:rPr>
              <a:t> </a:t>
            </a:r>
            <a:r>
              <a:rPr lang="en-US" altLang="zh-CN" sz="1200" dirty="0">
                <a:latin typeface="Menlo"/>
              </a:rPr>
              <a:t>Person</a:t>
            </a:r>
            <a:r>
              <a:rPr lang="en-US" sz="1200" dirty="0">
                <a:latin typeface="Menlo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accent1"/>
                </a:solidFill>
                <a:latin typeface="Menlo"/>
              </a:rPr>
              <a:t>	public</a:t>
            </a:r>
            <a:r>
              <a:rPr lang="zh-CN" altLang="en-US" sz="1200" dirty="0">
                <a:solidFill>
                  <a:schemeClr val="accent1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Student()</a:t>
            </a:r>
            <a:r>
              <a:rPr lang="zh-CN" altLang="en-US" sz="1200" dirty="0">
                <a:solidFill>
                  <a:schemeClr val="accent1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		super();</a:t>
            </a:r>
          </a:p>
          <a:p>
            <a:pPr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	}</a:t>
            </a:r>
            <a:endParaRPr lang="en-US" sz="1200" dirty="0">
              <a:solidFill>
                <a:schemeClr val="accent1"/>
              </a:solidFill>
              <a:latin typeface="Menlo"/>
            </a:endParaRP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}</a:t>
            </a:r>
            <a:endParaRPr lang="en-US" sz="1200" dirty="0"/>
          </a:p>
        </p:txBody>
      </p:sp>
      <p:sp>
        <p:nvSpPr>
          <p:cNvPr id="29" name="Down Arrow 28"/>
          <p:cNvSpPr/>
          <p:nvPr/>
        </p:nvSpPr>
        <p:spPr>
          <a:xfrm>
            <a:off x="6367095" y="3272369"/>
            <a:ext cx="156568" cy="25989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367095" y="1943800"/>
            <a:ext cx="2258298" cy="562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Has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super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class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:</a:t>
            </a:r>
            <a:endParaRPr lang="en-US" altLang="zh-CN" sz="1400" dirty="0">
              <a:solidFill>
                <a:srgbClr val="FF6600"/>
              </a:solidFill>
              <a:latin typeface="Arial"/>
              <a:cs typeface="Arial"/>
            </a:endParaRPr>
          </a:p>
          <a:p>
            <a:pPr algn="ctr">
              <a:lnSpc>
                <a:spcPct val="110000"/>
              </a:lnSpc>
            </a:pP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1</a:t>
            </a:r>
            <a:r>
              <a:rPr lang="en-US" altLang="zh-CN" sz="1400" baseline="30000" dirty="0">
                <a:solidFill>
                  <a:srgbClr val="FF6600"/>
                </a:solidFill>
                <a:latin typeface="Arial"/>
                <a:cs typeface="Arial"/>
              </a:rPr>
              <a:t>st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rule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doesn’t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apply</a:t>
            </a:r>
            <a:endParaRPr lang="en-US" sz="1400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23663" y="3877603"/>
            <a:ext cx="2258298" cy="562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Has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no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constructor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:</a:t>
            </a:r>
            <a:r>
              <a:rPr lang="zh-CN" altLang="zh-CN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endParaRPr lang="en-US" altLang="zh-CN" sz="1400" dirty="0">
              <a:solidFill>
                <a:srgbClr val="FF6600"/>
              </a:solidFill>
              <a:latin typeface="Arial"/>
              <a:cs typeface="Arial"/>
            </a:endParaRPr>
          </a:p>
          <a:p>
            <a:pPr algn="ctr">
              <a:lnSpc>
                <a:spcPct val="110000"/>
              </a:lnSpc>
            </a:pP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2</a:t>
            </a:r>
            <a:r>
              <a:rPr lang="en-US" altLang="zh-CN" sz="1400" baseline="30000" dirty="0">
                <a:solidFill>
                  <a:srgbClr val="FF6600"/>
                </a:solidFill>
                <a:latin typeface="Arial"/>
                <a:cs typeface="Arial"/>
              </a:rPr>
              <a:t>nd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rule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DOES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apply</a:t>
            </a:r>
            <a:endParaRPr lang="en-US" sz="1400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07532" y="4578701"/>
            <a:ext cx="2258298" cy="799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Needs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to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call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super’s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default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constructor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:</a:t>
            </a:r>
            <a:r>
              <a:rPr lang="zh-CN" altLang="zh-CN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endParaRPr lang="en-US" altLang="zh-CN" sz="1400" dirty="0">
              <a:solidFill>
                <a:srgbClr val="FF6600"/>
              </a:solidFill>
              <a:latin typeface="Arial"/>
              <a:cs typeface="Arial"/>
            </a:endParaRPr>
          </a:p>
          <a:p>
            <a:pPr algn="ctr">
              <a:lnSpc>
                <a:spcPct val="110000"/>
              </a:lnSpc>
            </a:pP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3</a:t>
            </a:r>
            <a:r>
              <a:rPr lang="en-US" altLang="zh-CN" sz="1400" baseline="30000" dirty="0">
                <a:solidFill>
                  <a:srgbClr val="FF6600"/>
                </a:solidFill>
                <a:latin typeface="Arial"/>
                <a:cs typeface="Arial"/>
              </a:rPr>
              <a:t>rd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rule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DOES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apply</a:t>
            </a:r>
            <a:endParaRPr lang="en-US" sz="1400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666200" y="2536559"/>
            <a:ext cx="1465468" cy="373995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48501" y="5974304"/>
            <a:ext cx="3418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But how do we initialize</a:t>
            </a:r>
            <a:r>
              <a:rPr lang="zh-CN" altLang="en-US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2000EA"/>
                </a:solidFill>
                <a:latin typeface="Menlo Regular"/>
                <a:cs typeface="Menlo Regular"/>
              </a:rPr>
              <a:t>name</a:t>
            </a:r>
            <a:r>
              <a:rPr lang="en-US" dirty="0">
                <a:solidFill>
                  <a:srgbClr val="2000EA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8686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  <p:bldP spid="27" grpId="0" animBg="1"/>
      <p:bldP spid="29" grpId="0" animBg="1"/>
      <p:bldP spid="30" grpId="0"/>
      <p:bldP spid="33" grpId="0"/>
      <p:bldP spid="34" grpId="0"/>
      <p:bldP spid="35" grpId="0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Variable Initialization in a Class Hierarchy</a:t>
            </a:r>
          </a:p>
        </p:txBody>
      </p:sp>
      <p:sp>
        <p:nvSpPr>
          <p:cNvPr id="4" name="Rectangle 3"/>
          <p:cNvSpPr/>
          <p:nvPr/>
        </p:nvSpPr>
        <p:spPr>
          <a:xfrm>
            <a:off x="396321" y="3020213"/>
            <a:ext cx="3691841" cy="1511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Person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extends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Object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String </a:t>
            </a:r>
            <a:r>
              <a:rPr lang="en-US" sz="1200" dirty="0">
                <a:solidFill>
                  <a:srgbClr val="0000C0"/>
                </a:solidFill>
                <a:latin typeface="Menlo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Person(</a:t>
            </a: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String</a:t>
            </a:r>
            <a:r>
              <a:rPr lang="zh-CN" altLang="en-US" sz="1200" dirty="0">
                <a:solidFill>
                  <a:schemeClr val="accent1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)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{</a:t>
            </a:r>
            <a:endParaRPr lang="en-US" sz="1200" dirty="0">
              <a:solidFill>
                <a:srgbClr val="000000"/>
              </a:solidFill>
              <a:latin typeface="Menlo"/>
            </a:endParaRPr>
          </a:p>
          <a:p>
            <a:pPr>
              <a:lnSpc>
                <a:spcPct val="11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		</a:t>
            </a:r>
            <a:r>
              <a:rPr lang="en-US" altLang="zh-CN" sz="1200" dirty="0">
                <a:solidFill>
                  <a:srgbClr val="4F81BD"/>
                </a:solidFill>
                <a:latin typeface="Menlo"/>
              </a:rPr>
              <a:t>this.name</a:t>
            </a:r>
            <a:r>
              <a:rPr lang="zh-CN" altLang="en-US" sz="1200" dirty="0">
                <a:solidFill>
                  <a:srgbClr val="4F81BD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4F81BD"/>
                </a:solidFill>
                <a:latin typeface="Menlo"/>
              </a:rPr>
              <a:t>=</a:t>
            </a:r>
            <a:r>
              <a:rPr lang="zh-CN" altLang="en-US" sz="1200" dirty="0">
                <a:solidFill>
                  <a:srgbClr val="4F81BD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4F81BD"/>
                </a:solidFill>
                <a:latin typeface="Menlo"/>
              </a:rPr>
              <a:t>n;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	super</a:t>
            </a: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}</a:t>
            </a:r>
            <a:endParaRPr lang="en-US" sz="1200" dirty="0">
              <a:solidFill>
                <a:srgbClr val="000000"/>
              </a:solidFill>
              <a:latin typeface="Menlo"/>
            </a:endParaRP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}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396321" y="4791288"/>
            <a:ext cx="3691841" cy="1511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Person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extends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Object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String </a:t>
            </a:r>
            <a:r>
              <a:rPr lang="en-US" sz="1200" dirty="0">
                <a:solidFill>
                  <a:srgbClr val="0000C0"/>
                </a:solidFill>
                <a:latin typeface="Menlo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Person(</a:t>
            </a: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String</a:t>
            </a:r>
            <a:r>
              <a:rPr lang="zh-CN" altLang="en-US" sz="1200" dirty="0">
                <a:solidFill>
                  <a:schemeClr val="accent1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)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	super</a:t>
            </a: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();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		</a:t>
            </a:r>
          </a:p>
          <a:p>
            <a:pPr>
              <a:lnSpc>
                <a:spcPct val="11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		</a:t>
            </a:r>
            <a:r>
              <a:rPr lang="en-US" altLang="zh-CN" sz="1200" dirty="0">
                <a:solidFill>
                  <a:srgbClr val="4F81BD"/>
                </a:solidFill>
                <a:latin typeface="Menlo"/>
              </a:rPr>
              <a:t>this.name</a:t>
            </a:r>
            <a:r>
              <a:rPr lang="zh-CN" altLang="en-US" sz="1200" dirty="0">
                <a:solidFill>
                  <a:srgbClr val="4F81BD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4F81BD"/>
                </a:solidFill>
                <a:latin typeface="Menlo"/>
              </a:rPr>
              <a:t>=</a:t>
            </a:r>
            <a:r>
              <a:rPr lang="zh-CN" altLang="en-US" sz="1200" dirty="0">
                <a:solidFill>
                  <a:srgbClr val="4F81BD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4F81BD"/>
                </a:solidFill>
                <a:latin typeface="Menlo"/>
              </a:rPr>
              <a:t>n;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4F81BD"/>
                </a:solidFill>
                <a:latin typeface="Menlo"/>
              </a:rPr>
              <a:t>	</a:t>
            </a:r>
            <a:r>
              <a:rPr lang="en-US" altLang="zh-CN" sz="1200" dirty="0">
                <a:latin typeface="Menlo"/>
              </a:rPr>
              <a:t>}</a:t>
            </a:r>
            <a:endParaRPr lang="en-US" sz="1200" dirty="0">
              <a:latin typeface="Menlo"/>
            </a:endParaRP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}</a:t>
            </a:r>
            <a:endParaRPr lang="en-US" sz="1200" dirty="0"/>
          </a:p>
        </p:txBody>
      </p:sp>
      <p:sp>
        <p:nvSpPr>
          <p:cNvPr id="7" name="Curved Down Arrow 6"/>
          <p:cNvSpPr/>
          <p:nvPr/>
        </p:nvSpPr>
        <p:spPr>
          <a:xfrm rot="16200000">
            <a:off x="1080765" y="3703575"/>
            <a:ext cx="378371" cy="200078"/>
          </a:xfrm>
          <a:prstGeom prst="curvedDownArrow">
            <a:avLst/>
          </a:prstGeom>
          <a:solidFill>
            <a:srgbClr val="008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2165857" y="4531396"/>
            <a:ext cx="156568" cy="25989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6321" y="1435157"/>
            <a:ext cx="3691841" cy="1308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Person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extends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Object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String </a:t>
            </a:r>
            <a:r>
              <a:rPr lang="en-US" sz="1200" dirty="0">
                <a:solidFill>
                  <a:srgbClr val="0000C0"/>
                </a:solidFill>
                <a:latin typeface="Menlo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Person()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{</a:t>
            </a:r>
            <a:endParaRPr lang="en-US" sz="1200" dirty="0">
              <a:solidFill>
                <a:srgbClr val="000000"/>
              </a:solidFill>
              <a:latin typeface="Menlo"/>
            </a:endParaRP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	super</a:t>
            </a: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}</a:t>
            </a:r>
            <a:endParaRPr lang="en-US" sz="1200" dirty="0">
              <a:solidFill>
                <a:srgbClr val="000000"/>
              </a:solidFill>
              <a:latin typeface="Menlo"/>
            </a:endParaRP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}</a:t>
            </a:r>
            <a:endParaRPr lang="en-US" sz="1200" dirty="0"/>
          </a:p>
        </p:txBody>
      </p:sp>
      <p:sp>
        <p:nvSpPr>
          <p:cNvPr id="12" name="Down Arrow 11"/>
          <p:cNvSpPr/>
          <p:nvPr/>
        </p:nvSpPr>
        <p:spPr>
          <a:xfrm>
            <a:off x="2165857" y="2743207"/>
            <a:ext cx="156568" cy="25989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20247" y="2435430"/>
            <a:ext cx="2910557" cy="307777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altLang="zh-CN" sz="1400" dirty="0">
                <a:solidFill>
                  <a:srgbClr val="FFFFFF"/>
                </a:solidFill>
              </a:rPr>
              <a:t>Initialize </a:t>
            </a:r>
            <a:r>
              <a:rPr lang="en-US" altLang="zh-CN" sz="1400" dirty="0">
                <a:solidFill>
                  <a:srgbClr val="FFFFFF"/>
                </a:solidFill>
                <a:latin typeface="Courier"/>
                <a:cs typeface="Courier"/>
              </a:rPr>
              <a:t>name</a:t>
            </a:r>
            <a:r>
              <a:rPr lang="en-US" altLang="zh-CN" sz="1400" dirty="0">
                <a:solidFill>
                  <a:srgbClr val="FFFFFF"/>
                </a:solidFill>
              </a:rPr>
              <a:t> variable</a:t>
            </a:r>
            <a:r>
              <a:rPr lang="zh-CN" altLang="en-US" sz="1400" dirty="0">
                <a:solidFill>
                  <a:srgbClr val="FFFFFF"/>
                </a:solidFill>
              </a:rPr>
              <a:t> </a:t>
            </a:r>
            <a:r>
              <a:rPr lang="en-US" altLang="zh-CN" sz="1400" dirty="0">
                <a:solidFill>
                  <a:srgbClr val="FFFFFF"/>
                </a:solidFill>
              </a:rPr>
              <a:t>in</a:t>
            </a:r>
            <a:r>
              <a:rPr lang="zh-CN" altLang="en-US" sz="1400" dirty="0">
                <a:solidFill>
                  <a:srgbClr val="FFFFFF"/>
                </a:solidFill>
              </a:rPr>
              <a:t> </a:t>
            </a:r>
            <a:r>
              <a:rPr lang="en-US" altLang="zh-CN" sz="1400" dirty="0">
                <a:solidFill>
                  <a:srgbClr val="FFFFFF"/>
                </a:solidFill>
                <a:latin typeface="Courier"/>
                <a:cs typeface="Courier"/>
              </a:rPr>
              <a:t>Person</a:t>
            </a:r>
            <a:endParaRPr lang="en-US" sz="1400" dirty="0">
              <a:solidFill>
                <a:srgbClr val="FFFFFF"/>
              </a:solidFill>
              <a:latin typeface="Courier"/>
              <a:cs typeface="Courier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4181" y="4224218"/>
            <a:ext cx="3397120" cy="3077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altLang="zh-CN" sz="1400" dirty="0">
                <a:solidFill>
                  <a:schemeClr val="bg1"/>
                </a:solidFill>
              </a:rPr>
              <a:t>ERROR! </a:t>
            </a:r>
            <a:r>
              <a:rPr lang="en-US" altLang="zh-CN" sz="1400" dirty="0">
                <a:solidFill>
                  <a:srgbClr val="FFFFFF"/>
                </a:solidFill>
                <a:latin typeface="Courier"/>
                <a:cs typeface="Courier"/>
              </a:rPr>
              <a:t>super</a:t>
            </a:r>
            <a:r>
              <a:rPr lang="en-US" altLang="zh-CN" sz="1400" dirty="0">
                <a:solidFill>
                  <a:schemeClr val="bg1"/>
                </a:solidFill>
              </a:rPr>
              <a:t>() has to be the first line!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73958" y="1435157"/>
            <a:ext cx="3691841" cy="1308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tudent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Menlo"/>
              </a:rPr>
              <a:t>extends</a:t>
            </a:r>
            <a:r>
              <a:rPr lang="zh-CN" altLang="en-US" sz="1200" dirty="0">
                <a:solidFill>
                  <a:schemeClr val="accent1"/>
                </a:solidFill>
                <a:latin typeface="Menlo"/>
              </a:rPr>
              <a:t> </a:t>
            </a:r>
            <a:r>
              <a:rPr lang="en-US" altLang="zh-CN" sz="1200" dirty="0">
                <a:latin typeface="Menlo"/>
              </a:rPr>
              <a:t>Person</a:t>
            </a:r>
            <a:r>
              <a:rPr lang="en-US" sz="1200" dirty="0">
                <a:latin typeface="Menlo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latin typeface="Menlo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zh-CN" altLang="en-US" sz="1200" dirty="0">
                <a:latin typeface="Menlo"/>
              </a:rPr>
              <a:t> </a:t>
            </a:r>
            <a:r>
              <a:rPr lang="en-US" altLang="zh-CN" sz="1200" dirty="0">
                <a:latin typeface="Menlo"/>
              </a:rPr>
              <a:t>Student()</a:t>
            </a:r>
            <a:r>
              <a:rPr lang="zh-CN" altLang="en-US" sz="1200" dirty="0">
                <a:latin typeface="Menlo"/>
              </a:rPr>
              <a:t> </a:t>
            </a:r>
            <a:r>
              <a:rPr lang="en-US" altLang="zh-CN" sz="1200" dirty="0"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altLang="zh-CN" sz="1200" dirty="0">
                <a:latin typeface="Menlo"/>
              </a:rPr>
              <a:t>		super();</a:t>
            </a:r>
          </a:p>
          <a:p>
            <a:pPr>
              <a:lnSpc>
                <a:spcPct val="110000"/>
              </a:lnSpc>
            </a:pPr>
            <a:r>
              <a:rPr lang="en-US" altLang="zh-CN" sz="1200" dirty="0">
                <a:latin typeface="Menlo"/>
              </a:rPr>
              <a:t>	}</a:t>
            </a:r>
            <a:endParaRPr lang="en-US" sz="1200" dirty="0">
              <a:latin typeface="Menlo"/>
            </a:endParaRP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}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073886" y="2435430"/>
            <a:ext cx="2996294" cy="307777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altLang="zh-CN" sz="1400" dirty="0">
                <a:solidFill>
                  <a:srgbClr val="FFFFFF"/>
                </a:solidFill>
              </a:rPr>
              <a:t>Initialize </a:t>
            </a:r>
            <a:r>
              <a:rPr lang="en-US" altLang="zh-CN" sz="1400" dirty="0">
                <a:solidFill>
                  <a:srgbClr val="FFFFFF"/>
                </a:solidFill>
                <a:latin typeface="Courier"/>
                <a:cs typeface="Courier"/>
              </a:rPr>
              <a:t>name</a:t>
            </a:r>
            <a:r>
              <a:rPr lang="en-US" altLang="zh-CN" sz="1400" dirty="0">
                <a:solidFill>
                  <a:srgbClr val="FFFFFF"/>
                </a:solidFill>
              </a:rPr>
              <a:t> variable</a:t>
            </a:r>
            <a:r>
              <a:rPr lang="zh-CN" altLang="en-US" sz="1400" dirty="0">
                <a:solidFill>
                  <a:srgbClr val="FFFFFF"/>
                </a:solidFill>
              </a:rPr>
              <a:t> </a:t>
            </a:r>
            <a:r>
              <a:rPr lang="en-US" altLang="zh-CN" sz="1400" dirty="0">
                <a:solidFill>
                  <a:srgbClr val="FFFFFF"/>
                </a:solidFill>
              </a:rPr>
              <a:t>in</a:t>
            </a:r>
            <a:r>
              <a:rPr lang="zh-CN" altLang="en-US" sz="1400" dirty="0">
                <a:solidFill>
                  <a:srgbClr val="FFFFFF"/>
                </a:solidFill>
              </a:rPr>
              <a:t> </a:t>
            </a:r>
            <a:r>
              <a:rPr lang="en-US" altLang="zh-CN" sz="1400" dirty="0">
                <a:solidFill>
                  <a:srgbClr val="FFFFFF"/>
                </a:solidFill>
                <a:latin typeface="Courier"/>
                <a:cs typeface="Courier"/>
              </a:rPr>
              <a:t>Student</a:t>
            </a:r>
            <a:endParaRPr lang="en-US" sz="1400" dirty="0">
              <a:solidFill>
                <a:srgbClr val="FFFFFF"/>
              </a:solidFill>
              <a:latin typeface="Courier"/>
              <a:cs typeface="Courier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673958" y="3020213"/>
            <a:ext cx="3691841" cy="1511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tudent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Menlo"/>
              </a:rPr>
              <a:t>extends</a:t>
            </a:r>
            <a:r>
              <a:rPr lang="zh-CN" altLang="en-US" sz="1200" dirty="0">
                <a:solidFill>
                  <a:schemeClr val="accent1"/>
                </a:solidFill>
                <a:latin typeface="Menlo"/>
              </a:rPr>
              <a:t> </a:t>
            </a:r>
            <a:r>
              <a:rPr lang="en-US" altLang="zh-CN" sz="1200" dirty="0">
                <a:latin typeface="Menlo"/>
              </a:rPr>
              <a:t>Person</a:t>
            </a:r>
            <a:r>
              <a:rPr lang="en-US" sz="1200" dirty="0">
                <a:latin typeface="Menlo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latin typeface="Menlo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zh-CN" altLang="en-US" sz="1200" dirty="0">
                <a:latin typeface="Menlo"/>
              </a:rPr>
              <a:t> </a:t>
            </a:r>
            <a:r>
              <a:rPr lang="en-US" altLang="zh-CN" sz="1200" dirty="0">
                <a:latin typeface="Menlo"/>
              </a:rPr>
              <a:t>Student(</a:t>
            </a: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String</a:t>
            </a:r>
            <a:r>
              <a:rPr lang="zh-CN" altLang="en-US" sz="1200" dirty="0">
                <a:solidFill>
                  <a:schemeClr val="accent1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n</a:t>
            </a:r>
            <a:r>
              <a:rPr lang="en-US" altLang="zh-CN" sz="1200" dirty="0">
                <a:latin typeface="Menlo"/>
              </a:rPr>
              <a:t>)</a:t>
            </a:r>
            <a:r>
              <a:rPr lang="zh-CN" altLang="en-US" sz="1200" dirty="0">
                <a:latin typeface="Menlo"/>
              </a:rPr>
              <a:t> </a:t>
            </a:r>
            <a:r>
              <a:rPr lang="en-US" altLang="zh-CN" sz="1200" dirty="0"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altLang="zh-CN" sz="1200" dirty="0">
                <a:latin typeface="Menlo"/>
              </a:rPr>
              <a:t>		super();</a:t>
            </a:r>
          </a:p>
          <a:p>
            <a:pPr>
              <a:lnSpc>
                <a:spcPct val="110000"/>
              </a:lnSpc>
            </a:pPr>
            <a:r>
              <a:rPr lang="en-US" altLang="zh-CN" sz="1200" dirty="0">
                <a:latin typeface="Menlo"/>
              </a:rPr>
              <a:t>		</a:t>
            </a:r>
            <a:r>
              <a:rPr lang="en-US" altLang="zh-CN" sz="1200" dirty="0">
                <a:solidFill>
                  <a:srgbClr val="4F81BD"/>
                </a:solidFill>
                <a:latin typeface="Menlo"/>
              </a:rPr>
              <a:t>this.name</a:t>
            </a:r>
            <a:r>
              <a:rPr lang="zh-CN" altLang="en-US" sz="1200" dirty="0">
                <a:solidFill>
                  <a:srgbClr val="4F81BD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4F81BD"/>
                </a:solidFill>
                <a:latin typeface="Menlo"/>
              </a:rPr>
              <a:t>=</a:t>
            </a:r>
            <a:r>
              <a:rPr lang="zh-CN" altLang="en-US" sz="1200" dirty="0">
                <a:solidFill>
                  <a:srgbClr val="4F81BD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4F81BD"/>
                </a:solidFill>
                <a:latin typeface="Menlo"/>
              </a:rPr>
              <a:t>n;</a:t>
            </a:r>
            <a:endParaRPr lang="en-US" altLang="zh-CN" sz="1200" dirty="0">
              <a:latin typeface="Menlo"/>
            </a:endParaRPr>
          </a:p>
          <a:p>
            <a:pPr>
              <a:lnSpc>
                <a:spcPct val="110000"/>
              </a:lnSpc>
            </a:pPr>
            <a:r>
              <a:rPr lang="en-US" altLang="zh-CN" sz="1200" dirty="0">
                <a:latin typeface="Menlo"/>
              </a:rPr>
              <a:t>	}</a:t>
            </a:r>
            <a:endParaRPr lang="en-US" sz="1200" dirty="0">
              <a:latin typeface="Menlo"/>
            </a:endParaRP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}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5495771" y="4222729"/>
            <a:ext cx="2124597" cy="3077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altLang="zh-CN" sz="1400" dirty="0">
                <a:solidFill>
                  <a:schemeClr val="bg1"/>
                </a:solidFill>
              </a:rPr>
              <a:t>ERROR! </a:t>
            </a:r>
            <a:r>
              <a:rPr lang="en-US" altLang="zh-CN" sz="1400" dirty="0">
                <a:solidFill>
                  <a:srgbClr val="FFFFFF"/>
                </a:solidFill>
                <a:latin typeface="Courier"/>
                <a:cs typeface="Courier"/>
              </a:rPr>
              <a:t>name</a:t>
            </a:r>
            <a:r>
              <a:rPr lang="zh-CN" altLang="en-US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>
                <a:solidFill>
                  <a:schemeClr val="bg1"/>
                </a:solidFill>
              </a:rPr>
              <a:t>is</a:t>
            </a:r>
            <a:r>
              <a:rPr lang="zh-CN" altLang="en-US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>
                <a:solidFill>
                  <a:schemeClr val="bg1"/>
                </a:solidFill>
              </a:rPr>
              <a:t>private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2" name="Down Arrow 21"/>
          <p:cNvSpPr/>
          <p:nvPr/>
        </p:nvSpPr>
        <p:spPr>
          <a:xfrm>
            <a:off x="6472416" y="2743207"/>
            <a:ext cx="156568" cy="25989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673958" y="4791288"/>
            <a:ext cx="3691841" cy="1511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tudent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Menlo"/>
              </a:rPr>
              <a:t>extends</a:t>
            </a:r>
            <a:r>
              <a:rPr lang="zh-CN" altLang="en-US" sz="1200" dirty="0">
                <a:solidFill>
                  <a:schemeClr val="accent1"/>
                </a:solidFill>
                <a:latin typeface="Menlo"/>
              </a:rPr>
              <a:t> </a:t>
            </a:r>
            <a:r>
              <a:rPr lang="en-US" altLang="zh-CN" sz="1200" dirty="0">
                <a:latin typeface="Menlo"/>
              </a:rPr>
              <a:t>Person</a:t>
            </a:r>
            <a:r>
              <a:rPr lang="en-US" sz="1200" dirty="0">
                <a:latin typeface="Menlo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latin typeface="Menlo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zh-CN" altLang="en-US" sz="1200" dirty="0">
                <a:latin typeface="Menlo"/>
              </a:rPr>
              <a:t> </a:t>
            </a:r>
            <a:r>
              <a:rPr lang="en-US" altLang="zh-CN" sz="1200" dirty="0">
                <a:latin typeface="Menlo"/>
              </a:rPr>
              <a:t>Student(</a:t>
            </a: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String</a:t>
            </a:r>
            <a:r>
              <a:rPr lang="zh-CN" altLang="en-US" sz="1200" dirty="0">
                <a:solidFill>
                  <a:schemeClr val="accent1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n</a:t>
            </a:r>
            <a:r>
              <a:rPr lang="en-US" altLang="zh-CN" sz="1200" dirty="0">
                <a:latin typeface="Menlo"/>
              </a:rPr>
              <a:t>)</a:t>
            </a:r>
            <a:r>
              <a:rPr lang="zh-CN" altLang="en-US" sz="1200" dirty="0">
                <a:latin typeface="Menlo"/>
              </a:rPr>
              <a:t> </a:t>
            </a:r>
            <a:r>
              <a:rPr lang="en-US" altLang="zh-CN" sz="1200" dirty="0"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altLang="zh-CN" sz="1200" dirty="0">
                <a:latin typeface="Menlo"/>
              </a:rPr>
              <a:t>		super(</a:t>
            </a: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n</a:t>
            </a:r>
            <a:r>
              <a:rPr lang="en-US" altLang="zh-CN" sz="1200" dirty="0">
                <a:latin typeface="Menlo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CN" sz="1200" dirty="0">
                <a:latin typeface="Menlo"/>
              </a:rPr>
              <a:t>	}</a:t>
            </a:r>
            <a:endParaRPr lang="en-US" sz="1200" dirty="0">
              <a:latin typeface="Menlo"/>
            </a:endParaRP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pPr>
              <a:lnSpc>
                <a:spcPct val="110000"/>
              </a:lnSpc>
            </a:pPr>
            <a:endParaRPr lang="en-US" sz="1200" dirty="0"/>
          </a:p>
        </p:txBody>
      </p:sp>
      <p:sp>
        <p:nvSpPr>
          <p:cNvPr id="25" name="Down Arrow 24"/>
          <p:cNvSpPr/>
          <p:nvPr/>
        </p:nvSpPr>
        <p:spPr>
          <a:xfrm>
            <a:off x="6472416" y="4531995"/>
            <a:ext cx="156568" cy="25989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5635897" y="3967748"/>
            <a:ext cx="13141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44599" y="5996567"/>
            <a:ext cx="2560013" cy="307777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altLang="zh-CN" sz="1400" dirty="0"/>
              <a:t>initialize</a:t>
            </a:r>
            <a:r>
              <a:rPr lang="zh-CN" altLang="en-US" sz="1400" dirty="0"/>
              <a:t> </a:t>
            </a:r>
            <a:r>
              <a:rPr lang="en-US" altLang="zh-CN" sz="1400" dirty="0"/>
              <a:t>without</a:t>
            </a:r>
            <a:r>
              <a:rPr lang="zh-CN" altLang="en-US" sz="1400" dirty="0"/>
              <a:t> </a:t>
            </a:r>
            <a:r>
              <a:rPr lang="en-US" altLang="zh-CN" sz="1400" dirty="0"/>
              <a:t>public</a:t>
            </a:r>
            <a:r>
              <a:rPr lang="zh-CN" altLang="en-US" sz="1400" dirty="0"/>
              <a:t> </a:t>
            </a:r>
            <a:r>
              <a:rPr lang="en-US" altLang="zh-CN" sz="1400" dirty="0"/>
              <a:t>setters</a:t>
            </a:r>
            <a:endParaRPr lang="en-US" sz="1400" dirty="0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4383900" y="1304836"/>
            <a:ext cx="0" cy="5332429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95916" y="1670190"/>
            <a:ext cx="756745" cy="23487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409175" y="3646866"/>
            <a:ext cx="1026208" cy="75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dirty="0">
                <a:solidFill>
                  <a:srgbClr val="FF6600"/>
                </a:solidFill>
                <a:latin typeface="Arial"/>
                <a:cs typeface="Arial"/>
              </a:rPr>
              <a:t>but</a:t>
            </a:r>
            <a:r>
              <a:rPr lang="zh-CN" altLang="en-US" sz="12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sz="1200" dirty="0">
                <a:solidFill>
                  <a:srgbClr val="FF6600"/>
                </a:solidFill>
                <a:latin typeface="Arial"/>
                <a:cs typeface="Arial"/>
              </a:rPr>
              <a:t>no</a:t>
            </a:r>
            <a:r>
              <a:rPr lang="zh-CN" altLang="en-US" sz="12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rgbClr val="FF6600"/>
                </a:solidFill>
                <a:latin typeface="Arial"/>
                <a:cs typeface="Arial"/>
              </a:rPr>
              <a:t>getters</a:t>
            </a:r>
            <a:r>
              <a:rPr lang="zh-CN" altLang="en-US" sz="12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rgbClr val="FF6600"/>
                </a:solidFill>
                <a:latin typeface="Arial"/>
                <a:cs typeface="Arial"/>
              </a:rPr>
              <a:t>and</a:t>
            </a:r>
            <a:r>
              <a:rPr lang="zh-CN" altLang="en-US" sz="12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rgbClr val="FF6600"/>
                </a:solidFill>
                <a:latin typeface="Arial"/>
                <a:cs typeface="Arial"/>
              </a:rPr>
              <a:t>setters</a:t>
            </a:r>
            <a:endParaRPr lang="en-US" sz="1200" dirty="0">
              <a:solidFill>
                <a:srgbClr val="FF66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372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7" grpId="0" animBg="1"/>
      <p:bldP spid="9" grpId="0" animBg="1"/>
      <p:bldP spid="10" grpId="0" animBg="1"/>
      <p:bldP spid="12" grpId="0" animBg="1"/>
      <p:bldP spid="13" grpId="0" animBg="1"/>
      <p:bldP spid="15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16" grpId="0" animBg="1"/>
      <p:bldP spid="31" grpId="0" animBg="1"/>
      <p:bldP spid="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Variable Initialization in a Class Hierarchy (Contd.)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7200" y="1608110"/>
            <a:ext cx="4102542" cy="15106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Menlo"/>
              </a:rPr>
              <a:t>tudent</a:t>
            </a:r>
            <a:r>
              <a:rPr lang="zh-CN" alt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Menlo"/>
              </a:rPr>
              <a:t>extends</a:t>
            </a:r>
            <a:r>
              <a:rPr lang="zh-CN" altLang="en-US" sz="1400" dirty="0">
                <a:solidFill>
                  <a:schemeClr val="accent1"/>
                </a:solidFill>
                <a:latin typeface="Menlo"/>
              </a:rPr>
              <a:t> </a:t>
            </a:r>
            <a:r>
              <a:rPr lang="en-US" altLang="zh-CN" sz="1400" dirty="0">
                <a:latin typeface="Menlo"/>
              </a:rPr>
              <a:t>Person</a:t>
            </a:r>
            <a:r>
              <a:rPr lang="en-US" sz="1400" dirty="0">
                <a:latin typeface="Menlo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latin typeface="Menlo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zh-CN" altLang="en-US" sz="1400" dirty="0">
                <a:latin typeface="Menlo"/>
              </a:rPr>
              <a:t> </a:t>
            </a:r>
            <a:r>
              <a:rPr lang="en-US" altLang="zh-CN" sz="1400" dirty="0">
                <a:latin typeface="Menlo"/>
              </a:rPr>
              <a:t>Student(</a:t>
            </a:r>
            <a:r>
              <a:rPr lang="en-US" altLang="zh-CN" sz="1400" dirty="0">
                <a:solidFill>
                  <a:srgbClr val="000000"/>
                </a:solidFill>
                <a:latin typeface="Menlo"/>
              </a:rPr>
              <a:t>String</a:t>
            </a:r>
            <a:r>
              <a:rPr lang="zh-CN" alt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400" dirty="0">
                <a:solidFill>
                  <a:srgbClr val="7F0055"/>
                </a:solidFill>
                <a:latin typeface="Menlo"/>
              </a:rPr>
              <a:t>n</a:t>
            </a:r>
            <a:r>
              <a:rPr lang="en-US" altLang="zh-CN" sz="1400" dirty="0">
                <a:latin typeface="Menlo"/>
              </a:rPr>
              <a:t>)</a:t>
            </a:r>
            <a:r>
              <a:rPr lang="zh-CN" altLang="en-US" sz="1400" dirty="0">
                <a:latin typeface="Menlo"/>
              </a:rPr>
              <a:t> </a:t>
            </a:r>
            <a:r>
              <a:rPr lang="en-US" altLang="zh-CN" sz="1400" dirty="0"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altLang="zh-CN" sz="1400" dirty="0">
                <a:latin typeface="Menlo"/>
              </a:rPr>
              <a:t>		super(</a:t>
            </a:r>
            <a:r>
              <a:rPr lang="en-US" altLang="zh-CN" sz="1400" dirty="0">
                <a:solidFill>
                  <a:srgbClr val="7F0055"/>
                </a:solidFill>
                <a:latin typeface="Menlo"/>
              </a:rPr>
              <a:t>n</a:t>
            </a:r>
            <a:r>
              <a:rPr lang="en-US" altLang="zh-CN" sz="1400" dirty="0">
                <a:latin typeface="Menlo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CN" sz="1400" dirty="0">
                <a:latin typeface="Menlo"/>
              </a:rPr>
              <a:t>	}</a:t>
            </a:r>
            <a:endParaRPr lang="en-US" sz="1400" dirty="0">
              <a:latin typeface="Menlo"/>
            </a:endParaRP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7200" y="3447474"/>
            <a:ext cx="4102542" cy="22216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Menlo"/>
              </a:rPr>
              <a:t>tudent</a:t>
            </a:r>
            <a:r>
              <a:rPr lang="zh-CN" alt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Menlo"/>
              </a:rPr>
              <a:t>extends</a:t>
            </a:r>
            <a:r>
              <a:rPr lang="zh-CN" altLang="en-US" sz="1400" dirty="0">
                <a:solidFill>
                  <a:schemeClr val="accent1"/>
                </a:solidFill>
                <a:latin typeface="Menlo"/>
              </a:rPr>
              <a:t> </a:t>
            </a:r>
            <a:r>
              <a:rPr lang="en-US" altLang="zh-CN" sz="1400" dirty="0">
                <a:latin typeface="Menlo"/>
              </a:rPr>
              <a:t>Person</a:t>
            </a:r>
            <a:r>
              <a:rPr lang="en-US" sz="1400" dirty="0">
                <a:latin typeface="Menlo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latin typeface="Menlo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zh-CN" altLang="en-US" sz="1400" dirty="0">
                <a:latin typeface="Menlo"/>
              </a:rPr>
              <a:t> </a:t>
            </a:r>
            <a:r>
              <a:rPr lang="en-US" altLang="zh-CN" sz="1400" dirty="0">
                <a:latin typeface="Menlo"/>
              </a:rPr>
              <a:t>Student(</a:t>
            </a:r>
            <a:r>
              <a:rPr lang="en-US" altLang="zh-CN" sz="1400" dirty="0">
                <a:solidFill>
                  <a:srgbClr val="000000"/>
                </a:solidFill>
                <a:latin typeface="Menlo"/>
              </a:rPr>
              <a:t>String</a:t>
            </a:r>
            <a:r>
              <a:rPr lang="zh-CN" alt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400" dirty="0">
                <a:solidFill>
                  <a:srgbClr val="7F0055"/>
                </a:solidFill>
                <a:latin typeface="Menlo"/>
              </a:rPr>
              <a:t>n</a:t>
            </a:r>
            <a:r>
              <a:rPr lang="en-US" altLang="zh-CN" sz="1400" dirty="0">
                <a:latin typeface="Menlo"/>
              </a:rPr>
              <a:t>)</a:t>
            </a:r>
            <a:r>
              <a:rPr lang="zh-CN" altLang="en-US" sz="1400" dirty="0">
                <a:latin typeface="Menlo"/>
              </a:rPr>
              <a:t> </a:t>
            </a:r>
            <a:r>
              <a:rPr lang="en-US" altLang="zh-CN" sz="1400" dirty="0"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altLang="zh-CN" sz="1400" dirty="0">
                <a:latin typeface="Menlo"/>
              </a:rPr>
              <a:t>		super(</a:t>
            </a:r>
            <a:r>
              <a:rPr lang="en-US" altLang="zh-CN" sz="1400" dirty="0">
                <a:solidFill>
                  <a:srgbClr val="7F0055"/>
                </a:solidFill>
                <a:latin typeface="Menlo"/>
              </a:rPr>
              <a:t>n</a:t>
            </a:r>
            <a:r>
              <a:rPr lang="en-US" altLang="zh-CN" sz="1400" dirty="0">
                <a:latin typeface="Menlo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CN" sz="1400" dirty="0">
                <a:latin typeface="Menlo"/>
              </a:rPr>
              <a:t>	}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latin typeface="Menlo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zh-CN" altLang="en-US" sz="1400" dirty="0">
                <a:latin typeface="Menlo"/>
              </a:rPr>
              <a:t> </a:t>
            </a:r>
            <a:r>
              <a:rPr lang="en-US" altLang="zh-CN" sz="1400" dirty="0">
                <a:latin typeface="Menlo"/>
              </a:rPr>
              <a:t>Student()</a:t>
            </a:r>
            <a:r>
              <a:rPr lang="zh-CN" altLang="en-US" sz="1400" dirty="0">
                <a:latin typeface="Menlo"/>
              </a:rPr>
              <a:t> </a:t>
            </a:r>
            <a:r>
              <a:rPr lang="en-US" altLang="zh-CN" sz="1400" dirty="0"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altLang="zh-CN" sz="1400" dirty="0">
                <a:latin typeface="Menlo"/>
              </a:rPr>
              <a:t>		super(</a:t>
            </a:r>
            <a:r>
              <a:rPr lang="en-US" altLang="zh-CN" sz="1400" dirty="0">
                <a:solidFill>
                  <a:srgbClr val="0000FF"/>
                </a:solidFill>
                <a:latin typeface="Menlo"/>
              </a:rPr>
              <a:t>“Student”</a:t>
            </a:r>
            <a:r>
              <a:rPr lang="en-US" altLang="zh-CN" sz="1400" dirty="0">
                <a:latin typeface="Menlo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CN" sz="1400" dirty="0">
                <a:latin typeface="Menlo"/>
              </a:rPr>
              <a:t>	}</a:t>
            </a:r>
            <a:r>
              <a:rPr lang="en-US" sz="1400" dirty="0">
                <a:latin typeface="Menlo"/>
              </a:rPr>
              <a:t>	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759432" y="3452893"/>
            <a:ext cx="4102542" cy="22216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Menlo"/>
              </a:rPr>
              <a:t>tudent</a:t>
            </a:r>
            <a:r>
              <a:rPr lang="zh-CN" alt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Menlo"/>
              </a:rPr>
              <a:t>extends</a:t>
            </a:r>
            <a:r>
              <a:rPr lang="zh-CN" altLang="en-US" sz="1400" dirty="0">
                <a:solidFill>
                  <a:schemeClr val="accent1"/>
                </a:solidFill>
                <a:latin typeface="Menlo"/>
              </a:rPr>
              <a:t> </a:t>
            </a:r>
            <a:r>
              <a:rPr lang="en-US" altLang="zh-CN" sz="1400" dirty="0">
                <a:latin typeface="Menlo"/>
              </a:rPr>
              <a:t>Person</a:t>
            </a:r>
            <a:r>
              <a:rPr lang="en-US" sz="1400" dirty="0">
                <a:latin typeface="Menlo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latin typeface="Menlo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zh-CN" altLang="en-US" sz="1400" dirty="0">
                <a:latin typeface="Menlo"/>
              </a:rPr>
              <a:t> </a:t>
            </a:r>
            <a:r>
              <a:rPr lang="en-US" altLang="zh-CN" sz="1400" dirty="0">
                <a:latin typeface="Menlo"/>
              </a:rPr>
              <a:t>Student(</a:t>
            </a:r>
            <a:r>
              <a:rPr lang="en-US" altLang="zh-CN" sz="1400" dirty="0">
                <a:solidFill>
                  <a:srgbClr val="000000"/>
                </a:solidFill>
                <a:latin typeface="Menlo"/>
              </a:rPr>
              <a:t>String</a:t>
            </a:r>
            <a:r>
              <a:rPr lang="zh-CN" alt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400" dirty="0">
                <a:solidFill>
                  <a:srgbClr val="7F0055"/>
                </a:solidFill>
                <a:latin typeface="Menlo"/>
              </a:rPr>
              <a:t>n</a:t>
            </a:r>
            <a:r>
              <a:rPr lang="en-US" altLang="zh-CN" sz="1400" dirty="0">
                <a:latin typeface="Menlo"/>
              </a:rPr>
              <a:t>)</a:t>
            </a:r>
            <a:r>
              <a:rPr lang="zh-CN" altLang="en-US" sz="1400" dirty="0">
                <a:latin typeface="Menlo"/>
              </a:rPr>
              <a:t> </a:t>
            </a:r>
            <a:r>
              <a:rPr lang="en-US" altLang="zh-CN" sz="1400" dirty="0"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altLang="zh-CN" sz="1400" dirty="0">
                <a:latin typeface="Menlo"/>
              </a:rPr>
              <a:t>		super(</a:t>
            </a:r>
            <a:r>
              <a:rPr lang="en-US" altLang="zh-CN" sz="1400" dirty="0">
                <a:solidFill>
                  <a:srgbClr val="7F0055"/>
                </a:solidFill>
                <a:latin typeface="Menlo"/>
              </a:rPr>
              <a:t>n</a:t>
            </a:r>
            <a:r>
              <a:rPr lang="en-US" altLang="zh-CN" sz="1400" dirty="0">
                <a:latin typeface="Menlo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CN" sz="1400" dirty="0">
                <a:latin typeface="Menlo"/>
              </a:rPr>
              <a:t>	}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latin typeface="Menlo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zh-CN" altLang="en-US" sz="1400" dirty="0">
                <a:latin typeface="Menlo"/>
              </a:rPr>
              <a:t> </a:t>
            </a:r>
            <a:r>
              <a:rPr lang="en-US" altLang="zh-CN" sz="1400" dirty="0">
                <a:latin typeface="Menlo"/>
              </a:rPr>
              <a:t>Student()</a:t>
            </a:r>
            <a:r>
              <a:rPr lang="zh-CN" altLang="en-US" sz="1400" dirty="0">
                <a:latin typeface="Menlo"/>
              </a:rPr>
              <a:t> </a:t>
            </a:r>
            <a:r>
              <a:rPr lang="en-US" altLang="zh-CN" sz="1400" dirty="0"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altLang="zh-CN" sz="1400" dirty="0">
                <a:latin typeface="Menlo"/>
              </a:rPr>
              <a:t>		</a:t>
            </a:r>
            <a:r>
              <a:rPr lang="en-US" altLang="zh-CN" sz="1400" b="1" dirty="0">
                <a:solidFill>
                  <a:srgbClr val="7F0055"/>
                </a:solidFill>
                <a:latin typeface="Menlo"/>
              </a:rPr>
              <a:t>this</a:t>
            </a:r>
            <a:r>
              <a:rPr lang="en-US" altLang="zh-CN" sz="1400" dirty="0">
                <a:latin typeface="Menlo"/>
              </a:rPr>
              <a:t>(</a:t>
            </a:r>
            <a:r>
              <a:rPr lang="en-US" altLang="zh-CN" sz="1400" dirty="0">
                <a:solidFill>
                  <a:srgbClr val="0000FF"/>
                </a:solidFill>
                <a:latin typeface="Menlo"/>
              </a:rPr>
              <a:t>“Student”</a:t>
            </a:r>
            <a:r>
              <a:rPr lang="en-US" altLang="zh-CN" sz="1400" dirty="0">
                <a:latin typeface="Menlo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CN" sz="1400" dirty="0">
                <a:latin typeface="Menlo"/>
              </a:rPr>
              <a:t>	}</a:t>
            </a:r>
            <a:r>
              <a:rPr lang="en-US" sz="1400" dirty="0">
                <a:latin typeface="Menlo"/>
              </a:rPr>
              <a:t>	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62661" y="5834389"/>
            <a:ext cx="3035438" cy="338554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sz="1600" dirty="0"/>
              <a:t>Use our same class constructor </a:t>
            </a:r>
            <a:endParaRPr lang="en-US" sz="1600" dirty="0">
              <a:effectLst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759432" y="3452893"/>
            <a:ext cx="4102542" cy="2221634"/>
          </a:xfrm>
          <a:prstGeom prst="rect">
            <a:avLst/>
          </a:prstGeom>
          <a:solidFill>
            <a:srgbClr val="008000">
              <a:alpha val="9000"/>
            </a:srgb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endParaRPr lang="en-US" sz="1400" b="1" dirty="0">
              <a:solidFill>
                <a:srgbClr val="7F0055"/>
              </a:solidFill>
              <a:latin typeface="Menlo"/>
            </a:endParaRPr>
          </a:p>
          <a:p>
            <a:pPr>
              <a:lnSpc>
                <a:spcPct val="110000"/>
              </a:lnSpc>
            </a:pPr>
            <a:endParaRPr lang="en-US" sz="1400" b="1" dirty="0">
              <a:solidFill>
                <a:srgbClr val="7F0055"/>
              </a:solidFill>
              <a:latin typeface="Menlo"/>
            </a:endParaRPr>
          </a:p>
          <a:p>
            <a:pPr>
              <a:lnSpc>
                <a:spcPct val="110000"/>
              </a:lnSpc>
            </a:pPr>
            <a:endParaRPr lang="en-US" sz="1400" b="1" dirty="0">
              <a:solidFill>
                <a:srgbClr val="7F0055"/>
              </a:solidFill>
              <a:latin typeface="Menlo"/>
            </a:endParaRPr>
          </a:p>
          <a:p>
            <a:pPr>
              <a:lnSpc>
                <a:spcPct val="110000"/>
              </a:lnSpc>
            </a:pPr>
            <a:endParaRPr lang="en-US" sz="1400" b="1" dirty="0">
              <a:solidFill>
                <a:srgbClr val="7F0055"/>
              </a:solidFill>
              <a:latin typeface="Menlo"/>
            </a:endParaRPr>
          </a:p>
          <a:p>
            <a:pPr>
              <a:lnSpc>
                <a:spcPct val="110000"/>
              </a:lnSpc>
            </a:pPr>
            <a:endParaRPr lang="en-US" sz="1400" b="1" dirty="0">
              <a:solidFill>
                <a:srgbClr val="7F0055"/>
              </a:solidFill>
              <a:latin typeface="Menlo"/>
            </a:endParaRPr>
          </a:p>
          <a:p>
            <a:pPr>
              <a:lnSpc>
                <a:spcPct val="110000"/>
              </a:lnSpc>
            </a:pPr>
            <a:endParaRPr lang="en-US" sz="1400" b="1" dirty="0">
              <a:solidFill>
                <a:srgbClr val="7F0055"/>
              </a:solidFill>
              <a:latin typeface="Menlo"/>
            </a:endParaRPr>
          </a:p>
          <a:p>
            <a:pPr>
              <a:lnSpc>
                <a:spcPct val="110000"/>
              </a:lnSpc>
            </a:pPr>
            <a:endParaRPr lang="en-US" sz="1400" b="1" dirty="0">
              <a:solidFill>
                <a:srgbClr val="7F0055"/>
              </a:solidFill>
              <a:latin typeface="Menlo"/>
            </a:endParaRPr>
          </a:p>
          <a:p>
            <a:pPr>
              <a:lnSpc>
                <a:spcPct val="110000"/>
              </a:lnSpc>
            </a:pPr>
            <a:endParaRPr lang="en-US" sz="1400" b="1" dirty="0">
              <a:solidFill>
                <a:srgbClr val="7F0055"/>
              </a:solidFill>
              <a:latin typeface="Menlo"/>
            </a:endParaRPr>
          </a:p>
          <a:p>
            <a:pPr>
              <a:lnSpc>
                <a:spcPct val="110000"/>
              </a:lnSpc>
            </a:pPr>
            <a:endParaRPr lang="en-US" sz="1400" b="1" dirty="0">
              <a:solidFill>
                <a:srgbClr val="7F0055"/>
              </a:solidFill>
              <a:latin typeface="Menlo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70569" y="5834389"/>
            <a:ext cx="2817534" cy="338554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sz="1600" dirty="0"/>
              <a:t>Use </a:t>
            </a:r>
            <a:r>
              <a:rPr lang="en-US" altLang="zh-CN" sz="1600" dirty="0"/>
              <a:t>super</a:t>
            </a:r>
            <a:r>
              <a:rPr lang="en-US" sz="1600" dirty="0"/>
              <a:t> class constructor </a:t>
            </a:r>
            <a:endParaRPr lang="en-US" sz="1600" dirty="0">
              <a:effectLst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262661" y="2083119"/>
            <a:ext cx="2967723" cy="6025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Add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no-arg</a:t>
            </a:r>
            <a:r>
              <a:rPr lang="zh-CN" altLang="en-US" sz="2000" dirty="0"/>
              <a:t> </a:t>
            </a:r>
            <a:r>
              <a:rPr lang="en-US" altLang="zh-CN" sz="2000" dirty="0"/>
              <a:t>constructor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3165214" y="4164106"/>
            <a:ext cx="1480573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dirty="0">
                <a:solidFill>
                  <a:srgbClr val="FF6600"/>
                </a:solidFill>
                <a:latin typeface="Arial"/>
                <a:cs typeface="Arial"/>
              </a:rPr>
              <a:t>should</a:t>
            </a:r>
            <a:r>
              <a:rPr lang="zh-CN" altLang="en-US" sz="12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rgbClr val="FF6600"/>
                </a:solidFill>
                <a:latin typeface="Arial"/>
                <a:cs typeface="Arial"/>
              </a:rPr>
              <a:t>not</a:t>
            </a:r>
            <a:r>
              <a:rPr lang="zh-CN" altLang="en-US" sz="12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rgbClr val="FF6600"/>
                </a:solidFill>
                <a:latin typeface="Arial"/>
                <a:cs typeface="Arial"/>
              </a:rPr>
              <a:t>jump</a:t>
            </a:r>
            <a:r>
              <a:rPr lang="zh-CN" altLang="en-US" sz="12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rgbClr val="FF6600"/>
                </a:solidFill>
                <a:latin typeface="Arial"/>
                <a:cs typeface="Arial"/>
              </a:rPr>
              <a:t>to</a:t>
            </a:r>
            <a:r>
              <a:rPr lang="zh-CN" altLang="en-US" sz="12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rgbClr val="FF6600"/>
                </a:solidFill>
                <a:latin typeface="Arial"/>
                <a:cs typeface="Arial"/>
              </a:rPr>
              <a:t>the</a:t>
            </a:r>
            <a:r>
              <a:rPr lang="zh-CN" altLang="en-US" sz="12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rgbClr val="FF6600"/>
                </a:solidFill>
                <a:latin typeface="Arial"/>
                <a:cs typeface="Arial"/>
              </a:rPr>
              <a:t>super</a:t>
            </a:r>
            <a:r>
              <a:rPr lang="zh-CN" altLang="en-US" sz="12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rgbClr val="FF6600"/>
                </a:solidFill>
                <a:latin typeface="Arial"/>
                <a:cs typeface="Arial"/>
              </a:rPr>
              <a:t>class</a:t>
            </a:r>
            <a:r>
              <a:rPr lang="zh-CN" altLang="en-US" sz="12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rgbClr val="FF6600"/>
                </a:solidFill>
                <a:latin typeface="Arial"/>
                <a:cs typeface="Arial"/>
              </a:rPr>
              <a:t>if</a:t>
            </a:r>
            <a:r>
              <a:rPr lang="zh-CN" altLang="en-US" sz="12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rgbClr val="FF6600"/>
                </a:solidFill>
                <a:latin typeface="Arial"/>
                <a:cs typeface="Arial"/>
              </a:rPr>
              <a:t>there</a:t>
            </a:r>
            <a:r>
              <a:rPr lang="zh-CN" altLang="en-US" sz="12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rgbClr val="FF6600"/>
                </a:solidFill>
                <a:latin typeface="Arial"/>
                <a:cs typeface="Arial"/>
              </a:rPr>
              <a:t>is</a:t>
            </a:r>
            <a:r>
              <a:rPr lang="zh-CN" altLang="en-US" sz="12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rgbClr val="FF6600"/>
                </a:solidFill>
                <a:latin typeface="Arial"/>
                <a:cs typeface="Arial"/>
              </a:rPr>
              <a:t>same</a:t>
            </a:r>
            <a:r>
              <a:rPr lang="zh-CN" altLang="en-US" sz="12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rgbClr val="FF6600"/>
                </a:solidFill>
                <a:latin typeface="Arial"/>
                <a:cs typeface="Arial"/>
              </a:rPr>
              <a:t>class</a:t>
            </a:r>
            <a:r>
              <a:rPr lang="zh-CN" altLang="en-US" sz="12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rgbClr val="FF6600"/>
                </a:solidFill>
                <a:latin typeface="Arial"/>
                <a:cs typeface="Arial"/>
              </a:rPr>
              <a:t>constructor</a:t>
            </a:r>
            <a:endParaRPr lang="en-US" sz="1200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856956" y="4650393"/>
            <a:ext cx="2439668" cy="769346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5114795" y="4650393"/>
            <a:ext cx="2439668" cy="769346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8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/>
      <p:bldP spid="33" grpId="0" animBg="1"/>
      <p:bldP spid="3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Practices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1" y="1592824"/>
            <a:ext cx="4572000" cy="18948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Person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	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String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Menlo Bold"/>
                <a:cs typeface="Menlo Bold"/>
              </a:rPr>
              <a:t>name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	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Person(String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Menlo Bold"/>
                <a:cs typeface="Menlo Bold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 		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.</a:t>
            </a:r>
            <a:r>
              <a:rPr lang="en-US" sz="1400" dirty="0">
                <a:solidFill>
                  <a:srgbClr val="0000C0"/>
                </a:solidFill>
                <a:latin typeface="Menlo Bold"/>
                <a:cs typeface="Menlo Bold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= </a:t>
            </a:r>
            <a:r>
              <a:rPr lang="en-US" sz="1400" dirty="0">
                <a:solidFill>
                  <a:srgbClr val="6A3E3E"/>
                </a:solidFill>
                <a:latin typeface="Menlo Bold"/>
                <a:cs typeface="Menlo Bold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 		System.</a:t>
            </a:r>
            <a:r>
              <a:rPr lang="en-US" sz="1400" i="1" dirty="0">
                <a:solidFill>
                  <a:srgbClr val="0000C0"/>
                </a:solidFill>
                <a:latin typeface="Menlo Bold"/>
                <a:cs typeface="Menlo Bold"/>
              </a:rPr>
              <a:t>out</a:t>
            </a:r>
            <a:r>
              <a:rPr lang="en-US" sz="1400" i="1" dirty="0">
                <a:solidFill>
                  <a:srgbClr val="000000"/>
                </a:solidFill>
                <a:latin typeface="Menlo Bold"/>
                <a:cs typeface="Menlo Bold"/>
              </a:rPr>
              <a:t>.print(</a:t>
            </a:r>
            <a:r>
              <a:rPr lang="en-US" sz="1400" i="1" dirty="0">
                <a:solidFill>
                  <a:srgbClr val="2A00FF"/>
                </a:solidFill>
                <a:latin typeface="Menlo Bold"/>
                <a:cs typeface="Menlo Bold"/>
              </a:rPr>
              <a:t>"#1 "</a:t>
            </a:r>
            <a:r>
              <a:rPr lang="en-US" sz="1400" i="1" dirty="0">
                <a:solidFill>
                  <a:srgbClr val="000000"/>
                </a:solidFill>
                <a:latin typeface="Menlo Bold"/>
                <a:cs typeface="Menlo Bold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	} 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}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1" y="3785361"/>
            <a:ext cx="4572000" cy="2670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Student 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extends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Person {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Student()</a:t>
            </a:r>
            <a:r>
              <a:rPr lang="zh-CN" altLang="en-US" sz="14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Menlo Bold"/>
                <a:cs typeface="Menlo Bold"/>
              </a:rPr>
              <a:t>"Student"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		System.out.print(</a:t>
            </a:r>
            <a:r>
              <a:rPr lang="en-US" sz="1400" dirty="0">
                <a:solidFill>
                  <a:srgbClr val="2A00FF"/>
                </a:solidFill>
                <a:latin typeface="Menlo Bold"/>
                <a:cs typeface="Menlo Bold"/>
              </a:rPr>
              <a:t>"#2 "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	}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Student(String </a:t>
            </a:r>
            <a:r>
              <a:rPr lang="en-US" sz="1400" dirty="0">
                <a:solidFill>
                  <a:srgbClr val="6A3E3E"/>
                </a:solidFill>
                <a:latin typeface="Menlo Bold"/>
                <a:cs typeface="Menlo Bold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		</a:t>
            </a:r>
            <a:r>
              <a:rPr lang="mr-IN" sz="1400" b="1" dirty="0">
                <a:solidFill>
                  <a:srgbClr val="7F0055"/>
                </a:solidFill>
                <a:latin typeface="Menlo Bold"/>
                <a:cs typeface="Menlo Bold"/>
              </a:rPr>
              <a:t>super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(</a:t>
            </a:r>
            <a:r>
              <a:rPr lang="mr-IN" sz="1400" dirty="0">
                <a:solidFill>
                  <a:srgbClr val="6A3E3E"/>
                </a:solidFill>
                <a:latin typeface="Menlo Bold"/>
                <a:cs typeface="Menlo Bold"/>
              </a:rPr>
              <a:t>n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);</a:t>
            </a:r>
            <a:endParaRPr lang="en-US" sz="1400" dirty="0">
              <a:solidFill>
                <a:srgbClr val="000000"/>
              </a:solidFill>
              <a:latin typeface="Menlo Bold"/>
              <a:cs typeface="Menlo Bold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		System.out.print(</a:t>
            </a:r>
            <a:r>
              <a:rPr lang="en-US" sz="1400" dirty="0">
                <a:solidFill>
                  <a:srgbClr val="2A00FF"/>
                </a:solidFill>
                <a:latin typeface="Menlo Bold"/>
                <a:cs typeface="Menlo Bold"/>
              </a:rPr>
              <a:t>"#3 "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	}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}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65462" y="1601404"/>
            <a:ext cx="3510308" cy="380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/>
                <a:cs typeface="Arial"/>
              </a:rPr>
              <a:t>Suppose you call: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Student s = new Student();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/>
                <a:cs typeface="Arial"/>
              </a:rPr>
              <a:t>What is the order of statements printed? </a:t>
            </a:r>
          </a:p>
          <a:p>
            <a:pPr marL="342900" indent="-342900">
              <a:lnSpc>
                <a:spcPct val="150000"/>
              </a:lnSpc>
              <a:buClr>
                <a:srgbClr val="FF6600"/>
              </a:buClr>
              <a:buAutoNum type="alphaUcPeriod"/>
            </a:pPr>
            <a:r>
              <a:rPr lang="en-US" dirty="0">
                <a:latin typeface="Arial"/>
                <a:cs typeface="Arial"/>
              </a:rPr>
              <a:t>#1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#2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#3 </a:t>
            </a:r>
          </a:p>
          <a:p>
            <a:pPr marL="342900" indent="-342900">
              <a:lnSpc>
                <a:spcPct val="150000"/>
              </a:lnSpc>
              <a:buClr>
                <a:srgbClr val="FF6600"/>
              </a:buClr>
              <a:buAutoNum type="alphaUcPeriod"/>
            </a:pPr>
            <a:r>
              <a:rPr lang="en-US" dirty="0">
                <a:latin typeface="Arial"/>
                <a:cs typeface="Arial"/>
              </a:rPr>
              <a:t>#1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#3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#2</a:t>
            </a:r>
          </a:p>
          <a:p>
            <a:pPr marL="342900" indent="-342900">
              <a:lnSpc>
                <a:spcPct val="150000"/>
              </a:lnSpc>
              <a:buClr>
                <a:srgbClr val="FF6600"/>
              </a:buClr>
              <a:buAutoNum type="alphaUcPeriod"/>
            </a:pPr>
            <a:r>
              <a:rPr lang="en-US" dirty="0">
                <a:latin typeface="Arial"/>
                <a:cs typeface="Arial"/>
              </a:rPr>
              <a:t>#3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#2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#1</a:t>
            </a:r>
          </a:p>
          <a:p>
            <a:pPr marL="342900" indent="-342900">
              <a:lnSpc>
                <a:spcPct val="150000"/>
              </a:lnSpc>
              <a:buClr>
                <a:srgbClr val="FF6600"/>
              </a:buClr>
              <a:buAutoNum type="alphaUcPeriod"/>
            </a:pPr>
            <a:r>
              <a:rPr lang="en-US" dirty="0">
                <a:latin typeface="Arial"/>
                <a:cs typeface="Arial"/>
              </a:rPr>
              <a:t>#3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#1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#2</a:t>
            </a:r>
          </a:p>
          <a:p>
            <a:pPr marL="342900" indent="-342900">
              <a:lnSpc>
                <a:spcPct val="150000"/>
              </a:lnSpc>
              <a:buClr>
                <a:srgbClr val="FF6600"/>
              </a:buClr>
              <a:buAutoNum type="alphaUcPeriod"/>
            </a:pPr>
            <a:r>
              <a:rPr lang="en-US" dirty="0">
                <a:latin typeface="Arial"/>
                <a:cs typeface="Arial"/>
              </a:rPr>
              <a:t>None of the above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70033" y="4079787"/>
            <a:ext cx="1830793" cy="278365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435569" y="4353972"/>
            <a:ext cx="1765375" cy="278365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70033" y="5106016"/>
            <a:ext cx="2909372" cy="278365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435569" y="5371260"/>
            <a:ext cx="1069517" cy="278365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970033" y="2148485"/>
            <a:ext cx="2544046" cy="278365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435569" y="2426850"/>
            <a:ext cx="1574014" cy="278365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435568" y="2705215"/>
            <a:ext cx="2600403" cy="278365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618109" y="5820832"/>
            <a:ext cx="493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8000"/>
                </a:solidFill>
              </a:rPr>
              <a:t>#1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435568" y="5649625"/>
            <a:ext cx="2600403" cy="278365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198097" y="5820832"/>
            <a:ext cx="493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8000"/>
                </a:solidFill>
              </a:rPr>
              <a:t>#3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435568" y="4632192"/>
            <a:ext cx="2600403" cy="278365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778086" y="5820832"/>
            <a:ext cx="493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8000"/>
                </a:solidFill>
              </a:rPr>
              <a:t>#2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180331" y="3784024"/>
            <a:ext cx="1597755" cy="356655"/>
          </a:xfrm>
          <a:prstGeom prst="roundRect">
            <a:avLst/>
          </a:prstGeom>
          <a:noFill/>
          <a:ln w="28575" cmpd="sng">
            <a:solidFill>
              <a:srgbClr val="1B8E1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4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</a:t>
            </a:r>
            <a:r>
              <a:rPr lang="zh-CN" altLang="en-US" dirty="0"/>
              <a:t> </a:t>
            </a:r>
            <a:r>
              <a:rPr lang="en-US" altLang="zh-CN" dirty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522" y="1611047"/>
            <a:ext cx="9078764" cy="390058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Explain the</a:t>
            </a:r>
            <a:r>
              <a:rPr lang="zh-CN" altLang="en-US" sz="2000" dirty="0"/>
              <a:t> </a:t>
            </a:r>
            <a:r>
              <a:rPr lang="en-US" altLang="zh-CN" sz="2000" dirty="0"/>
              <a:t>value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>
                <a:solidFill>
                  <a:srgbClr val="4F81BD"/>
                </a:solidFill>
              </a:rPr>
              <a:t>inheritance</a:t>
            </a: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dirty="0"/>
              <a:t>Use </a:t>
            </a:r>
            <a:r>
              <a:rPr lang="en-US" sz="2000" dirty="0">
                <a:solidFill>
                  <a:srgbClr val="008000"/>
                </a:solidFill>
              </a:rPr>
              <a:t>UML Diagrams </a:t>
            </a:r>
            <a:r>
              <a:rPr lang="en-US" sz="2000" dirty="0"/>
              <a:t>to display class hierarchies 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Explain an “</a:t>
            </a:r>
            <a:r>
              <a:rPr lang="en-US" sz="2000" dirty="0">
                <a:solidFill>
                  <a:srgbClr val="FF0000"/>
                </a:solidFill>
              </a:rPr>
              <a:t>is-a</a:t>
            </a:r>
            <a:r>
              <a:rPr lang="en-US" sz="2000" dirty="0"/>
              <a:t>” relationship between classes 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U</a:t>
            </a:r>
            <a:r>
              <a:rPr lang="en-US" altLang="zh-CN" sz="2000" dirty="0"/>
              <a:t>nderstand</a:t>
            </a:r>
            <a:r>
              <a:rPr lang="zh-CN" altLang="en-US" sz="2000" dirty="0"/>
              <a:t> </a:t>
            </a:r>
            <a:r>
              <a:rPr lang="en-US" altLang="zh-CN" sz="2000" dirty="0"/>
              <a:t>that</a:t>
            </a:r>
            <a:r>
              <a:rPr lang="zh-CN" altLang="en-US" sz="2000" dirty="0"/>
              <a:t> </a:t>
            </a:r>
            <a:r>
              <a:rPr lang="en-US" sz="2000" dirty="0"/>
              <a:t>object construction occurs from the </a:t>
            </a:r>
            <a:r>
              <a:rPr lang="en-US" sz="2000" dirty="0">
                <a:solidFill>
                  <a:schemeClr val="accent1"/>
                </a:solidFill>
              </a:rPr>
              <a:t>inside out</a:t>
            </a:r>
            <a:endParaRPr lang="en-US" sz="2000" dirty="0"/>
          </a:p>
          <a:p>
            <a:pPr marL="370840" marR="1508125">
              <a:lnSpc>
                <a:spcPct val="120000"/>
              </a:lnSpc>
              <a:spcBef>
                <a:spcPts val="1015"/>
              </a:spcBef>
              <a:buClr>
                <a:srgbClr val="ED7C31"/>
              </a:buClr>
              <a:tabLst>
                <a:tab pos="197485" algn="l"/>
              </a:tabLst>
            </a:pPr>
            <a:r>
              <a:rPr lang="en-US" sz="2000" dirty="0"/>
              <a:t>Explain the purpose and</a:t>
            </a:r>
            <a:r>
              <a:rPr lang="zh-CN" altLang="en-US" sz="2000" dirty="0"/>
              <a:t> </a:t>
            </a:r>
            <a:r>
              <a:rPr lang="en-US" altLang="zh-CN" sz="2000" dirty="0"/>
              <a:t>implementation</a:t>
            </a:r>
            <a:r>
              <a:rPr lang="zh-CN" altLang="en-US" sz="2000" dirty="0"/>
              <a:t>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008000"/>
                </a:solidFill>
              </a:rPr>
              <a:t>polymorphism </a:t>
            </a:r>
          </a:p>
          <a:p>
            <a:pPr marL="370840" marR="1508125">
              <a:lnSpc>
                <a:spcPct val="120000"/>
              </a:lnSpc>
              <a:spcBef>
                <a:spcPts val="1015"/>
              </a:spcBef>
              <a:buClr>
                <a:srgbClr val="ED7C31"/>
              </a:buClr>
              <a:tabLst>
                <a:tab pos="197485" algn="l"/>
              </a:tabLst>
            </a:pPr>
            <a:r>
              <a:rPr lang="en-US" sz="2000" dirty="0"/>
              <a:t>Create methods which </a:t>
            </a:r>
            <a:r>
              <a:rPr lang="en-US" sz="2000" dirty="0">
                <a:solidFill>
                  <a:srgbClr val="FF0000"/>
                </a:solidFill>
              </a:rPr>
              <a:t>override</a:t>
            </a:r>
            <a:r>
              <a:rPr lang="en-US" sz="2000" dirty="0"/>
              <a:t> from a superclass</a:t>
            </a:r>
          </a:p>
          <a:p>
            <a:pPr marL="370840" marR="1508125">
              <a:lnSpc>
                <a:spcPct val="120000"/>
              </a:lnSpc>
              <a:spcBef>
                <a:spcPts val="1015"/>
              </a:spcBef>
              <a:buClr>
                <a:srgbClr val="ED7C31"/>
              </a:buClr>
              <a:tabLst>
                <a:tab pos="197485" algn="l"/>
              </a:tabLst>
            </a:pPr>
            <a:r>
              <a:rPr lang="en-US" sz="2000" dirty="0"/>
              <a:t>Use </a:t>
            </a:r>
            <a:r>
              <a:rPr lang="en-US" sz="2000" dirty="0">
                <a:solidFill>
                  <a:schemeClr val="accent1"/>
                </a:solidFill>
              </a:rPr>
              <a:t>casting</a:t>
            </a:r>
            <a:r>
              <a:rPr lang="en-US" sz="2000" dirty="0"/>
              <a:t> of objects to aid the compiler </a:t>
            </a:r>
          </a:p>
          <a:p>
            <a:pPr marL="370840" marR="1508125">
              <a:lnSpc>
                <a:spcPct val="120000"/>
              </a:lnSpc>
              <a:spcBef>
                <a:spcPts val="1015"/>
              </a:spcBef>
              <a:buClr>
                <a:srgbClr val="ED7C31"/>
              </a:buClr>
              <a:tabLst>
                <a:tab pos="197485" algn="l"/>
              </a:tabLst>
            </a:pPr>
            <a:r>
              <a:rPr lang="en-US" sz="2000" dirty="0"/>
              <a:t>Describe</a:t>
            </a:r>
            <a:r>
              <a:rPr lang="zh-CN" altLang="en-US" sz="2000" dirty="0"/>
              <a:t> </a:t>
            </a:r>
            <a:r>
              <a:rPr lang="en-US" sz="2000" dirty="0">
                <a:solidFill>
                  <a:schemeClr val="accent6"/>
                </a:solidFill>
              </a:rPr>
              <a:t>abstract </a:t>
            </a:r>
            <a:r>
              <a:rPr lang="en-US" sz="2000" dirty="0"/>
              <a:t>classes and </a:t>
            </a:r>
            <a:r>
              <a:rPr lang="en-US" sz="2000" dirty="0">
                <a:solidFill>
                  <a:srgbClr val="F79646"/>
                </a:solidFill>
              </a:rPr>
              <a:t>interfaces </a:t>
            </a:r>
            <a:r>
              <a:rPr lang="en-US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decide</a:t>
            </a:r>
            <a:r>
              <a:rPr lang="zh-CN" altLang="en-US" sz="2000" dirty="0"/>
              <a:t> </a:t>
            </a:r>
            <a:r>
              <a:rPr lang="en-US" altLang="zh-CN" sz="2000" dirty="0"/>
              <a:t>which</a:t>
            </a:r>
            <a:r>
              <a:rPr lang="zh-CN" altLang="en-US" sz="2000" dirty="0"/>
              <a:t> </a:t>
            </a:r>
            <a:r>
              <a:rPr lang="en-US" altLang="zh-CN" sz="2000" dirty="0"/>
              <a:t>one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use</a:t>
            </a:r>
            <a:endParaRPr lang="en-US" sz="2000" spc="55" dirty="0"/>
          </a:p>
        </p:txBody>
      </p:sp>
    </p:spTree>
    <p:extLst>
      <p:ext uri="{BB962C8B-B14F-4D97-AF65-F5344CB8AC3E}">
        <p14:creationId xmlns:p14="http://schemas.microsoft.com/office/powerpoint/2010/main" val="1366044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Practices </a:t>
            </a:r>
            <a:r>
              <a:rPr lang="en-US" altLang="zh-CN" dirty="0" err="1"/>
              <a:t>Con’t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1" y="1592824"/>
            <a:ext cx="4572000" cy="18948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Person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	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String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Menlo Bold"/>
                <a:cs typeface="Menlo Bold"/>
              </a:rPr>
              <a:t>name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	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Person(String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Menlo Bold"/>
                <a:cs typeface="Menlo Bold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 		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.</a:t>
            </a:r>
            <a:r>
              <a:rPr lang="en-US" sz="1400" dirty="0">
                <a:solidFill>
                  <a:srgbClr val="0000C0"/>
                </a:solidFill>
                <a:latin typeface="Menlo Bold"/>
                <a:cs typeface="Menlo Bold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= </a:t>
            </a:r>
            <a:r>
              <a:rPr lang="en-US" sz="1400" dirty="0">
                <a:solidFill>
                  <a:srgbClr val="6A3E3E"/>
                </a:solidFill>
                <a:latin typeface="Menlo Bold"/>
                <a:cs typeface="Menlo Bold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 		System.</a:t>
            </a:r>
            <a:r>
              <a:rPr lang="en-US" sz="1400" i="1" dirty="0">
                <a:solidFill>
                  <a:srgbClr val="0000C0"/>
                </a:solidFill>
                <a:latin typeface="Menlo Bold"/>
                <a:cs typeface="Menlo Bold"/>
              </a:rPr>
              <a:t>out</a:t>
            </a:r>
            <a:r>
              <a:rPr lang="en-US" sz="1400" i="1" dirty="0">
                <a:solidFill>
                  <a:srgbClr val="000000"/>
                </a:solidFill>
                <a:latin typeface="Menlo Bold"/>
                <a:cs typeface="Menlo Bold"/>
              </a:rPr>
              <a:t>.print(</a:t>
            </a:r>
            <a:r>
              <a:rPr lang="en-US" sz="1400" i="1" dirty="0">
                <a:solidFill>
                  <a:srgbClr val="2A00FF"/>
                </a:solidFill>
                <a:latin typeface="Menlo Bold"/>
                <a:cs typeface="Menlo Bold"/>
              </a:rPr>
              <a:t>"#1 "</a:t>
            </a:r>
            <a:r>
              <a:rPr lang="en-US" sz="1400" i="1" dirty="0">
                <a:solidFill>
                  <a:srgbClr val="000000"/>
                </a:solidFill>
                <a:latin typeface="Menlo Bold"/>
                <a:cs typeface="Menlo Bold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	} 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}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1" y="3785361"/>
            <a:ext cx="4572000" cy="2670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Student 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extends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Person {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Student()</a:t>
            </a:r>
            <a:r>
              <a:rPr lang="zh-CN" altLang="en-US" sz="14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Menlo Bold"/>
                <a:cs typeface="Menlo Bold"/>
              </a:rPr>
              <a:t>"Student"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		System.out.print(</a:t>
            </a:r>
            <a:r>
              <a:rPr lang="en-US" sz="1400" dirty="0">
                <a:solidFill>
                  <a:srgbClr val="2A00FF"/>
                </a:solidFill>
                <a:latin typeface="Menlo Bold"/>
                <a:cs typeface="Menlo Bold"/>
              </a:rPr>
              <a:t>"#2 "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	}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Student(String </a:t>
            </a:r>
            <a:r>
              <a:rPr lang="en-US" sz="1400" dirty="0">
                <a:solidFill>
                  <a:srgbClr val="6A3E3E"/>
                </a:solidFill>
                <a:latin typeface="Menlo Bold"/>
                <a:cs typeface="Menlo Bold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		</a:t>
            </a:r>
            <a:r>
              <a:rPr lang="mr-IN" sz="1400" b="1" dirty="0">
                <a:solidFill>
                  <a:srgbClr val="7F0055"/>
                </a:solidFill>
                <a:latin typeface="Menlo Bold"/>
                <a:cs typeface="Menlo Bold"/>
              </a:rPr>
              <a:t>super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(</a:t>
            </a:r>
            <a:r>
              <a:rPr lang="mr-IN" sz="1400" dirty="0">
                <a:solidFill>
                  <a:srgbClr val="6A3E3E"/>
                </a:solidFill>
                <a:latin typeface="Menlo Bold"/>
                <a:cs typeface="Menlo Bold"/>
              </a:rPr>
              <a:t>n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);</a:t>
            </a:r>
            <a:endParaRPr lang="en-US" sz="1400" dirty="0">
              <a:solidFill>
                <a:srgbClr val="000000"/>
              </a:solidFill>
              <a:latin typeface="Menlo Bold"/>
              <a:cs typeface="Menlo Bold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		System.out.print(</a:t>
            </a:r>
            <a:r>
              <a:rPr lang="en-US" sz="1400" dirty="0">
                <a:solidFill>
                  <a:srgbClr val="2A00FF"/>
                </a:solidFill>
                <a:latin typeface="Menlo Bold"/>
                <a:cs typeface="Menlo Bold"/>
              </a:rPr>
              <a:t>"#3 "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	}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}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55570" y="1419431"/>
            <a:ext cx="3510308" cy="5442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/>
                <a:cs typeface="Arial"/>
              </a:rPr>
              <a:t>Suppose you call: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Student s = new Student(</a:t>
            </a:r>
            <a:r>
              <a:rPr lang="en-US" dirty="0">
                <a:solidFill>
                  <a:srgbClr val="2A00FF"/>
                </a:solidFill>
                <a:latin typeface="Menlo Bold"/>
                <a:cs typeface="Menlo Bold"/>
              </a:rPr>
              <a:t>“Tom"</a:t>
            </a:r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);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/>
                <a:cs typeface="Arial"/>
              </a:rPr>
              <a:t>What is the order of statements printed? </a:t>
            </a:r>
          </a:p>
          <a:p>
            <a:pPr>
              <a:lnSpc>
                <a:spcPct val="150000"/>
              </a:lnSpc>
              <a:buClr>
                <a:srgbClr val="FF6600"/>
              </a:buClr>
            </a:pPr>
            <a:r>
              <a:rPr lang="en-US" dirty="0">
                <a:solidFill>
                  <a:srgbClr val="00B050"/>
                </a:solidFill>
                <a:latin typeface="Arial"/>
                <a:cs typeface="Arial"/>
              </a:rPr>
              <a:t>#1</a:t>
            </a:r>
            <a:r>
              <a:rPr lang="zh-CN" altLang="en-US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00B050"/>
                </a:solidFill>
                <a:latin typeface="Arial"/>
                <a:cs typeface="Arial"/>
              </a:rPr>
              <a:t>#3</a:t>
            </a:r>
          </a:p>
          <a:p>
            <a:pPr>
              <a:lnSpc>
                <a:spcPct val="150000"/>
              </a:lnSpc>
              <a:buClr>
                <a:srgbClr val="FF6600"/>
              </a:buClr>
            </a:pPr>
            <a:endParaRPr lang="en-US" dirty="0"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/>
                <a:cs typeface="Arial"/>
              </a:rPr>
              <a:t>Suppose you call: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Student s = new Person(</a:t>
            </a:r>
            <a:r>
              <a:rPr lang="en-US" dirty="0">
                <a:solidFill>
                  <a:srgbClr val="2A00FF"/>
                </a:solidFill>
                <a:latin typeface="Menlo Bold"/>
                <a:cs typeface="Menlo Bold"/>
              </a:rPr>
              <a:t>“Tom"</a:t>
            </a:r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);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/>
                <a:cs typeface="Arial"/>
              </a:rPr>
              <a:t>What is the order of statements printed? </a:t>
            </a:r>
          </a:p>
          <a:p>
            <a:pPr>
              <a:lnSpc>
                <a:spcPct val="150000"/>
              </a:lnSpc>
              <a:buClr>
                <a:srgbClr val="FF6600"/>
              </a:buClr>
            </a:pPr>
            <a:r>
              <a:rPr lang="en-US" dirty="0">
                <a:solidFill>
                  <a:srgbClr val="00B050"/>
                </a:solidFill>
                <a:latin typeface="Arial"/>
                <a:cs typeface="Arial"/>
              </a:rPr>
              <a:t>Compile time error (ref. Slide 11.)</a:t>
            </a:r>
          </a:p>
          <a:p>
            <a:pPr>
              <a:lnSpc>
                <a:spcPct val="150000"/>
              </a:lnSpc>
              <a:buClr>
                <a:srgbClr val="FF6600"/>
              </a:buClr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70033" y="4079787"/>
            <a:ext cx="1830793" cy="278365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435569" y="4353972"/>
            <a:ext cx="1765375" cy="278365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70033" y="5106016"/>
            <a:ext cx="2909372" cy="278365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435569" y="5371260"/>
            <a:ext cx="1069517" cy="278365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970033" y="2148485"/>
            <a:ext cx="2544046" cy="278365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435569" y="2426850"/>
            <a:ext cx="1574014" cy="278365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435568" y="2705215"/>
            <a:ext cx="2600403" cy="278365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435568" y="5649625"/>
            <a:ext cx="2600403" cy="278365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1435568" y="4632192"/>
            <a:ext cx="2600403" cy="278365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4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Practices (Contd.)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1" y="1601404"/>
            <a:ext cx="4283328" cy="2670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Person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	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String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Menlo Bold"/>
                <a:cs typeface="Menlo Bold"/>
              </a:rPr>
              <a:t>name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	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Person(String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Menlo Bold"/>
                <a:cs typeface="Menlo Bold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 		super</a:t>
            </a:r>
            <a:r>
              <a:rPr lang="en-US" altLang="zh-CN" sz="1400" dirty="0">
                <a:solidFill>
                  <a:srgbClr val="000000"/>
                </a:solidFill>
                <a:latin typeface="Menlo Bold"/>
                <a:cs typeface="Menlo Bold"/>
              </a:rPr>
              <a:t>();</a:t>
            </a:r>
            <a:endParaRPr lang="en-US" sz="1400" dirty="0">
              <a:solidFill>
                <a:srgbClr val="000000"/>
              </a:solidFill>
              <a:latin typeface="Menlo Bold"/>
              <a:cs typeface="Menlo Bold"/>
            </a:endParaRP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.</a:t>
            </a:r>
            <a:r>
              <a:rPr lang="en-US" sz="1400" dirty="0">
                <a:solidFill>
                  <a:srgbClr val="0000C0"/>
                </a:solidFill>
                <a:latin typeface="Menlo Bold"/>
                <a:cs typeface="Menlo Bold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= </a:t>
            </a:r>
            <a:r>
              <a:rPr lang="en-US" sz="1400" dirty="0">
                <a:solidFill>
                  <a:srgbClr val="6A3E3E"/>
                </a:solidFill>
                <a:latin typeface="Menlo Bold"/>
                <a:cs typeface="Menlo Bold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 	}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accent1"/>
                </a:solidFill>
                <a:latin typeface="Menlo Bold"/>
                <a:cs typeface="Menlo Bold"/>
              </a:rPr>
              <a:t> 	public void setName(String n</a:t>
            </a:r>
            <a:r>
              <a:rPr lang="en-US" altLang="zh-CN" sz="1400" dirty="0">
                <a:solidFill>
                  <a:schemeClr val="accent1"/>
                </a:solidFill>
                <a:latin typeface="Menlo Bold"/>
                <a:cs typeface="Menlo Bold"/>
              </a:rPr>
              <a:t>)</a:t>
            </a:r>
            <a:r>
              <a:rPr lang="zh-CN" altLang="en-US" sz="1400" dirty="0">
                <a:solidFill>
                  <a:schemeClr val="accent1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chemeClr val="accent1"/>
                </a:solidFill>
                <a:latin typeface="Menlo Bold"/>
                <a:cs typeface="Menlo Bold"/>
              </a:rPr>
              <a:t>{ 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accent1"/>
                </a:solidFill>
                <a:latin typeface="Menlo Bold"/>
                <a:cs typeface="Menlo Bold"/>
              </a:rPr>
              <a:t>		this.name = n; 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accent1"/>
                </a:solidFill>
                <a:latin typeface="Menlo Bold"/>
                <a:cs typeface="Menlo Bold"/>
              </a:rPr>
              <a:t>	}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}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1" y="4420262"/>
            <a:ext cx="4283327" cy="15860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Student 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extends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Person {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Student() {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		</a:t>
            </a:r>
            <a:r>
              <a:rPr lang="en-US" sz="1400" dirty="0">
                <a:solidFill>
                  <a:schemeClr val="accent1"/>
                </a:solidFill>
                <a:latin typeface="Menlo Bold"/>
                <a:cs typeface="Menlo Bold"/>
              </a:rPr>
              <a:t>this.setName</a:t>
            </a:r>
            <a:r>
              <a:rPr lang="en-US" altLang="zh-CN" sz="1400" dirty="0">
                <a:solidFill>
                  <a:schemeClr val="accent1"/>
                </a:solidFill>
                <a:latin typeface="Menlo Bold"/>
                <a:cs typeface="Menlo Bold"/>
              </a:rPr>
              <a:t>(“Student”)</a:t>
            </a:r>
            <a:r>
              <a:rPr lang="en-US" sz="1400" dirty="0">
                <a:solidFill>
                  <a:schemeClr val="accent1"/>
                </a:solidFill>
                <a:latin typeface="Menlo Bold"/>
                <a:cs typeface="Menlo Bold"/>
              </a:rPr>
              <a:t>; </a:t>
            </a:r>
            <a:endParaRPr lang="en-US" sz="1400" dirty="0">
              <a:solidFill>
                <a:srgbClr val="000000"/>
              </a:solidFill>
              <a:latin typeface="Menlo Bold"/>
              <a:cs typeface="Menlo Bold"/>
            </a:endParaRPr>
          </a:p>
          <a:p>
            <a:pPr>
              <a:lnSpc>
                <a:spcPct val="14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	}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}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65462" y="1601404"/>
            <a:ext cx="3510308" cy="380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/>
                <a:cs typeface="Arial"/>
              </a:rPr>
              <a:t>Suppose you call: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Student s = new Student();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/>
                <a:cs typeface="Arial"/>
              </a:rPr>
              <a:t>What will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be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the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name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variable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for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this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object</a:t>
            </a:r>
            <a:r>
              <a:rPr lang="en-US" dirty="0">
                <a:latin typeface="Arial"/>
                <a:cs typeface="Arial"/>
              </a:rPr>
              <a:t>? </a:t>
            </a:r>
          </a:p>
          <a:p>
            <a:pPr marL="342900" indent="-342900">
              <a:lnSpc>
                <a:spcPct val="150000"/>
              </a:lnSpc>
              <a:buClr>
                <a:srgbClr val="FF6600"/>
              </a:buClr>
              <a:buAutoNum type="alphaUcPeriod"/>
            </a:pPr>
            <a:r>
              <a:rPr lang="en-US" dirty="0">
                <a:latin typeface="Arial"/>
                <a:cs typeface="Arial"/>
              </a:rPr>
              <a:t>“student” </a:t>
            </a:r>
          </a:p>
          <a:p>
            <a:pPr marL="342900" indent="-342900">
              <a:lnSpc>
                <a:spcPct val="150000"/>
              </a:lnSpc>
              <a:buClr>
                <a:srgbClr val="FF6600"/>
              </a:buClr>
              <a:buAutoNum type="alphaUcPeriod"/>
            </a:pPr>
            <a:r>
              <a:rPr lang="en-US" dirty="0">
                <a:latin typeface="Arial"/>
                <a:cs typeface="Arial"/>
              </a:rPr>
              <a:t>“Undefined”</a:t>
            </a:r>
          </a:p>
          <a:p>
            <a:pPr marL="342900" indent="-342900">
              <a:lnSpc>
                <a:spcPct val="150000"/>
              </a:lnSpc>
              <a:buClr>
                <a:srgbClr val="FF6600"/>
              </a:buClr>
              <a:buAutoNum type="alphaUcPeriod"/>
            </a:pPr>
            <a:r>
              <a:rPr lang="en-US" dirty="0">
                <a:latin typeface="Arial"/>
                <a:cs typeface="Arial"/>
              </a:rPr>
              <a:t>null</a:t>
            </a:r>
          </a:p>
          <a:p>
            <a:pPr marL="342900" indent="-342900">
              <a:lnSpc>
                <a:spcPct val="150000"/>
              </a:lnSpc>
              <a:buClr>
                <a:srgbClr val="FF6600"/>
              </a:buClr>
              <a:buAutoNum type="alphaUcPeriod"/>
            </a:pPr>
            <a:r>
              <a:rPr lang="en-US" dirty="0">
                <a:latin typeface="Arial"/>
                <a:cs typeface="Arial"/>
              </a:rPr>
              <a:t>C</a:t>
            </a:r>
            <a:r>
              <a:rPr lang="en-US" altLang="zh-CN" dirty="0">
                <a:latin typeface="Arial"/>
                <a:cs typeface="Arial"/>
              </a:rPr>
              <a:t>ompile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Error</a:t>
            </a:r>
            <a:endParaRPr lang="en-US" dirty="0">
              <a:latin typeface="Arial"/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FF6600"/>
              </a:buClr>
              <a:buAutoNum type="alphaUcPeriod"/>
            </a:pPr>
            <a:r>
              <a:rPr lang="en-US" dirty="0">
                <a:latin typeface="Arial"/>
                <a:cs typeface="Arial"/>
              </a:rPr>
              <a:t>Runtime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Error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3408" y="6172773"/>
            <a:ext cx="6389305" cy="5847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altLang="zh-CN" sz="1600" dirty="0">
                <a:solidFill>
                  <a:schemeClr val="bg1"/>
                </a:solidFill>
              </a:rPr>
              <a:t>ERROR: Implicit super constructor Person() is undefined. Must explicitly invoke another constructor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75772" y="5447753"/>
            <a:ext cx="1138779" cy="400110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sz="2000" dirty="0">
                <a:latin typeface="Courier"/>
                <a:cs typeface="Courier"/>
              </a:rPr>
              <a:t>Super</a:t>
            </a:r>
            <a:r>
              <a:rPr lang="en-US" sz="2000" dirty="0"/>
              <a:t>()</a:t>
            </a:r>
            <a:endParaRPr lang="en-US" sz="2000" dirty="0">
              <a:effectLst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600767" y="5114957"/>
            <a:ext cx="1375005" cy="504536"/>
          </a:xfrm>
          <a:prstGeom prst="straightConnector1">
            <a:avLst/>
          </a:prstGeom>
          <a:ln>
            <a:solidFill>
              <a:srgbClr val="E6A20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961953" y="2162506"/>
            <a:ext cx="1817683" cy="290585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274160" y="4584323"/>
            <a:ext cx="1919265" cy="356655"/>
          </a:xfrm>
          <a:prstGeom prst="roundRect">
            <a:avLst/>
          </a:prstGeom>
          <a:noFill/>
          <a:ln w="28575" cmpd="sng">
            <a:solidFill>
              <a:srgbClr val="1B8E1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3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8" grpId="0" animBg="1"/>
      <p:bldP spid="9" grpId="0" animBg="1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Overriding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6363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008000"/>
                </a:solidFill>
              </a:rPr>
              <a:t>Overloading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</a:rPr>
              <a:t>Same class </a:t>
            </a:r>
            <a:r>
              <a:rPr lang="en-US" dirty="0"/>
              <a:t>has same method name with </a:t>
            </a:r>
            <a:r>
              <a:rPr lang="en-US" b="1" dirty="0">
                <a:solidFill>
                  <a:srgbClr val="4F81BD"/>
                </a:solidFill>
              </a:rPr>
              <a:t>different</a:t>
            </a:r>
            <a:r>
              <a:rPr lang="en-US" dirty="0"/>
              <a:t> parameters </a:t>
            </a: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008000"/>
                </a:solidFill>
              </a:rPr>
              <a:t>Overriding</a:t>
            </a:r>
            <a:r>
              <a:rPr lang="en-US" b="1" dirty="0"/>
              <a:t>: </a:t>
            </a:r>
            <a:r>
              <a:rPr lang="en-US" b="1" dirty="0">
                <a:solidFill>
                  <a:srgbClr val="4F81BD"/>
                </a:solidFill>
              </a:rPr>
              <a:t>Subclass</a:t>
            </a:r>
            <a:r>
              <a:rPr lang="en-US" dirty="0"/>
              <a:t> has same method name with the </a:t>
            </a:r>
            <a:r>
              <a:rPr lang="en-US" b="1" dirty="0">
                <a:solidFill>
                  <a:srgbClr val="4F81BD"/>
                </a:solidFill>
              </a:rPr>
              <a:t>same parameters</a:t>
            </a:r>
            <a:r>
              <a:rPr lang="en-US" dirty="0"/>
              <a:t> as the superclass 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83193" y="3684688"/>
            <a:ext cx="1336166" cy="27546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sz="1100" b="1" dirty="0">
                <a:latin typeface="Arial"/>
                <a:cs typeface="Arial"/>
              </a:rPr>
              <a:t>Super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783191" y="3960151"/>
            <a:ext cx="1336168" cy="27546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endParaRPr lang="en-US" sz="1000" b="1" dirty="0">
              <a:solidFill>
                <a:srgbClr val="1B8E1D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11042" y="3960151"/>
            <a:ext cx="1366744" cy="27546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sz="1100" b="1" dirty="0">
                <a:latin typeface="Arial"/>
                <a:cs typeface="Arial"/>
              </a:rPr>
              <a:t>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811042" y="4235614"/>
            <a:ext cx="1366744" cy="27546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endParaRPr lang="en-US" sz="10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1042" y="4511077"/>
            <a:ext cx="1366744" cy="704486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sz="1000" b="1" dirty="0">
                <a:solidFill>
                  <a:schemeClr val="tx2"/>
                </a:solidFill>
                <a:latin typeface="Arial"/>
                <a:cs typeface="Arial"/>
              </a:rPr>
              <a:t>void</a:t>
            </a:r>
            <a:r>
              <a:rPr lang="zh-CN" altLang="en-US" sz="1000" b="1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altLang="zh-CN" sz="1000" b="1" dirty="0">
                <a:solidFill>
                  <a:schemeClr val="tx2"/>
                </a:solidFill>
                <a:latin typeface="Arial"/>
                <a:cs typeface="Arial"/>
              </a:rPr>
              <a:t>fun(int</a:t>
            </a:r>
            <a:r>
              <a:rPr lang="zh-CN" altLang="en-US" sz="1000" b="1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altLang="zh-CN" sz="1000" b="1" dirty="0">
                <a:solidFill>
                  <a:schemeClr val="tx2"/>
                </a:solidFill>
                <a:latin typeface="Arial"/>
                <a:cs typeface="Arial"/>
              </a:rPr>
              <a:t>a)</a:t>
            </a:r>
          </a:p>
          <a:p>
            <a:pPr>
              <a:lnSpc>
                <a:spcPct val="110000"/>
              </a:lnSpc>
            </a:pPr>
            <a:r>
              <a:rPr lang="en-US" sz="1000" b="1" dirty="0">
                <a:solidFill>
                  <a:schemeClr val="tx2"/>
                </a:solidFill>
                <a:latin typeface="Arial"/>
                <a:cs typeface="Arial"/>
              </a:rPr>
              <a:t>void</a:t>
            </a:r>
            <a:r>
              <a:rPr lang="zh-CN" altLang="en-US" sz="1000" b="1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altLang="zh-CN" sz="1000" b="1" dirty="0">
                <a:solidFill>
                  <a:schemeClr val="tx2"/>
                </a:solidFill>
                <a:latin typeface="Arial"/>
                <a:cs typeface="Arial"/>
              </a:rPr>
              <a:t>fun(int</a:t>
            </a:r>
            <a:r>
              <a:rPr lang="zh-CN" altLang="en-US" sz="1000" b="1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altLang="zh-CN" sz="1000" b="1" dirty="0">
                <a:solidFill>
                  <a:schemeClr val="tx2"/>
                </a:solidFill>
                <a:latin typeface="Arial"/>
                <a:cs typeface="Arial"/>
              </a:rPr>
              <a:t>a,</a:t>
            </a:r>
            <a:r>
              <a:rPr lang="zh-CN" altLang="en-US" sz="1000" b="1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altLang="zh-CN" sz="1000" b="1" dirty="0">
                <a:solidFill>
                  <a:schemeClr val="tx2"/>
                </a:solidFill>
                <a:latin typeface="Arial"/>
                <a:cs typeface="Arial"/>
              </a:rPr>
              <a:t>int</a:t>
            </a:r>
            <a:r>
              <a:rPr lang="zh-CN" altLang="en-US" sz="1000" b="1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altLang="zh-CN" sz="1000" b="1" dirty="0">
                <a:solidFill>
                  <a:schemeClr val="tx2"/>
                </a:solidFill>
                <a:latin typeface="Arial"/>
                <a:cs typeface="Arial"/>
              </a:rPr>
              <a:t>b)</a:t>
            </a:r>
            <a:endParaRPr lang="en-US" sz="1000" b="1" dirty="0">
              <a:solidFill>
                <a:schemeClr val="tx2"/>
              </a:solidFill>
              <a:latin typeface="Arial"/>
              <a:cs typeface="Arial"/>
            </a:endParaRPr>
          </a:p>
          <a:p>
            <a:pPr>
              <a:lnSpc>
                <a:spcPct val="110000"/>
              </a:lnSpc>
            </a:pPr>
            <a:r>
              <a:rPr lang="en-US" sz="1000" b="1" dirty="0">
                <a:solidFill>
                  <a:schemeClr val="tx2"/>
                </a:solidFill>
                <a:latin typeface="Arial"/>
                <a:cs typeface="Arial"/>
              </a:rPr>
              <a:t>void</a:t>
            </a:r>
            <a:r>
              <a:rPr lang="zh-CN" altLang="en-US" sz="1000" b="1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altLang="zh-CN" sz="1000" b="1" dirty="0">
                <a:solidFill>
                  <a:schemeClr val="tx2"/>
                </a:solidFill>
                <a:latin typeface="Arial"/>
                <a:cs typeface="Arial"/>
              </a:rPr>
              <a:t>fun(char</a:t>
            </a:r>
            <a:r>
              <a:rPr lang="zh-CN" altLang="en-US" sz="1000" b="1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altLang="zh-CN" sz="1000" b="1" dirty="0">
                <a:solidFill>
                  <a:schemeClr val="tx2"/>
                </a:solidFill>
                <a:latin typeface="Arial"/>
                <a:cs typeface="Arial"/>
              </a:rPr>
              <a:t>a)</a:t>
            </a:r>
            <a:endParaRPr lang="en-US" sz="1000" b="1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83193" y="4924926"/>
            <a:ext cx="1336166" cy="27546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sz="1100" b="1" dirty="0">
                <a:latin typeface="Arial"/>
                <a:cs typeface="Arial"/>
              </a:rPr>
              <a:t>D</a:t>
            </a:r>
            <a:r>
              <a:rPr lang="en-US" altLang="zh-CN" sz="1100" b="1" dirty="0">
                <a:latin typeface="Arial"/>
                <a:cs typeface="Arial"/>
              </a:rPr>
              <a:t>erived</a:t>
            </a:r>
            <a:endParaRPr lang="en-US" sz="1100" b="1" dirty="0"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83193" y="5200389"/>
            <a:ext cx="1336166" cy="27546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endParaRPr lang="en-US" sz="1000" b="1" dirty="0">
              <a:solidFill>
                <a:srgbClr val="E6A20E"/>
              </a:solidFill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83193" y="5475852"/>
            <a:ext cx="1336166" cy="27546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sz="1000" b="1" dirty="0">
                <a:solidFill>
                  <a:schemeClr val="tx2"/>
                </a:solidFill>
                <a:latin typeface="Arial"/>
                <a:cs typeface="Arial"/>
              </a:rPr>
              <a:t>void</a:t>
            </a:r>
            <a:r>
              <a:rPr lang="zh-CN" altLang="en-US" sz="1000" b="1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altLang="zh-CN" sz="1000" b="1" dirty="0">
                <a:solidFill>
                  <a:schemeClr val="tx2"/>
                </a:solidFill>
                <a:latin typeface="Arial"/>
                <a:cs typeface="Arial"/>
              </a:rPr>
              <a:t>fun(int</a:t>
            </a:r>
            <a:r>
              <a:rPr lang="zh-CN" altLang="en-US" sz="1000" b="1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altLang="zh-CN" sz="1000" b="1" dirty="0">
                <a:solidFill>
                  <a:schemeClr val="tx2"/>
                </a:solidFill>
                <a:latin typeface="Arial"/>
                <a:cs typeface="Arial"/>
              </a:rPr>
              <a:t>a)</a:t>
            </a:r>
            <a:endParaRPr lang="en-US" sz="1000" b="1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cxnSp>
        <p:nvCxnSpPr>
          <p:cNvPr id="15" name="Straight Arrow Connector 14"/>
          <p:cNvCxnSpPr>
            <a:stCxn id="11" idx="0"/>
            <a:endCxn id="29" idx="2"/>
          </p:cNvCxnSpPr>
          <p:nvPr/>
        </p:nvCxnSpPr>
        <p:spPr>
          <a:xfrm flipH="1" flipV="1">
            <a:off x="3451274" y="4511077"/>
            <a:ext cx="2" cy="413849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69864" y="5917967"/>
            <a:ext cx="96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8000"/>
                </a:solidFill>
                <a:latin typeface="Arial"/>
                <a:cs typeface="Arial"/>
              </a:rPr>
              <a:t>Overriding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45620" y="5329623"/>
            <a:ext cx="1082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8000"/>
                </a:solidFill>
                <a:latin typeface="Arial"/>
                <a:cs typeface="Arial"/>
              </a:rPr>
              <a:t>Overloading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4406190" y="3309585"/>
            <a:ext cx="4544275" cy="13011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What do we want then?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rgbClr val="FF0000"/>
                </a:solidFill>
              </a:rPr>
              <a:t>Keep common behavior in one class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rgbClr val="FF0000"/>
                </a:solidFill>
              </a:rPr>
              <a:t>Split different behavior into separate classes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rgbClr val="FF0000"/>
                </a:solidFill>
              </a:rPr>
              <a:t>Keep all of the objects in a single data structure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783191" y="4235614"/>
            <a:ext cx="1336166" cy="27546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sz="1000" b="1" dirty="0">
                <a:solidFill>
                  <a:schemeClr val="tx2"/>
                </a:solidFill>
                <a:latin typeface="Arial"/>
                <a:cs typeface="Arial"/>
              </a:rPr>
              <a:t>void</a:t>
            </a:r>
            <a:r>
              <a:rPr lang="zh-CN" altLang="en-US" sz="1000" b="1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altLang="zh-CN" sz="1000" b="1" dirty="0">
                <a:solidFill>
                  <a:schemeClr val="tx2"/>
                </a:solidFill>
                <a:latin typeface="Arial"/>
                <a:cs typeface="Arial"/>
              </a:rPr>
              <a:t>fun(int</a:t>
            </a:r>
            <a:r>
              <a:rPr lang="zh-CN" altLang="en-US" sz="1000" b="1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altLang="zh-CN" sz="1000" b="1" dirty="0">
                <a:solidFill>
                  <a:schemeClr val="tx2"/>
                </a:solidFill>
                <a:latin typeface="Arial"/>
                <a:cs typeface="Arial"/>
              </a:rPr>
              <a:t>a)</a:t>
            </a:r>
            <a:endParaRPr lang="en-US" sz="1000" b="1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06190" y="4917572"/>
            <a:ext cx="4544275" cy="156966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/>
                <a:cs typeface="Times New Roman"/>
              </a:rPr>
              <a:t>A</a:t>
            </a:r>
            <a:r>
              <a:rPr lang="zh-CN" altLang="en-US" sz="1600" dirty="0">
                <a:latin typeface="Times New Roman"/>
                <a:cs typeface="Times New Roman"/>
              </a:rPr>
              <a:t> </a:t>
            </a:r>
            <a:r>
              <a:rPr lang="en-US" sz="1400" dirty="0">
                <a:solidFill>
                  <a:schemeClr val="accent1"/>
                </a:solidFill>
                <a:latin typeface="Courier"/>
                <a:cs typeface="Courier"/>
              </a:rPr>
              <a:t>private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method cannot be overridden since it is not visible from any other class. </a:t>
            </a:r>
            <a:r>
              <a:rPr lang="en-US" altLang="zh-CN" sz="1600" dirty="0">
                <a:latin typeface="Times New Roman"/>
                <a:cs typeface="Times New Roman"/>
              </a:rPr>
              <a:t>When we use </a:t>
            </a:r>
            <a:r>
              <a:rPr lang="en-US" altLang="zh-CN" sz="1400" dirty="0">
                <a:solidFill>
                  <a:srgbClr val="4F81BD"/>
                </a:solidFill>
                <a:latin typeface="Courier"/>
                <a:cs typeface="Courier"/>
              </a:rPr>
              <a:t>final</a:t>
            </a:r>
            <a:r>
              <a:rPr lang="en-US" altLang="zh-CN" sz="1400" dirty="0">
                <a:latin typeface="Times New Roman"/>
                <a:cs typeface="Times New Roman"/>
              </a:rPr>
              <a:t> </a:t>
            </a:r>
            <a:r>
              <a:rPr lang="en-US" altLang="zh-CN" sz="1600" dirty="0">
                <a:latin typeface="Times New Roman"/>
                <a:cs typeface="Times New Roman"/>
              </a:rPr>
              <a:t>specifier with a method, the method cannot be overridden in any of the inheriting classes. Since private methods are inaccessible, they are implicitly final in Java. </a:t>
            </a:r>
            <a:endParaRPr lang="en-US"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124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5" grpId="0"/>
      <p:bldP spid="26" grpId="0"/>
      <p:bldP spid="28" grpId="0" animBg="1"/>
      <p:bldP spid="29" grpId="0" animBg="1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Example: Object Class</a:t>
            </a:r>
          </a:p>
        </p:txBody>
      </p:sp>
      <p:pic>
        <p:nvPicPr>
          <p:cNvPr id="4" name="Picture 3" descr="Screen Shot 2018-08-18 at 8.26.07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" b="7642"/>
          <a:stretch/>
        </p:blipFill>
        <p:spPr>
          <a:xfrm>
            <a:off x="97627" y="1389021"/>
            <a:ext cx="4445088" cy="4844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98439" y="1417638"/>
            <a:ext cx="3136649" cy="32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400" dirty="0">
                <a:solidFill>
                  <a:srgbClr val="FF6600"/>
                </a:solidFill>
                <a:latin typeface="Arial"/>
                <a:cs typeface="Arial"/>
              </a:rPr>
              <a:t>A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ll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java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classes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can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override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it</a:t>
            </a:r>
            <a:endParaRPr lang="en-US" sz="1400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97627" y="1362081"/>
            <a:ext cx="4257262" cy="0"/>
          </a:xfrm>
          <a:prstGeom prst="line">
            <a:avLst/>
          </a:prstGeom>
          <a:ln w="952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97627" y="1926602"/>
            <a:ext cx="4257262" cy="2"/>
          </a:xfrm>
          <a:prstGeom prst="line">
            <a:avLst/>
          </a:prstGeom>
          <a:ln w="952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309081" y="2894956"/>
            <a:ext cx="1922305" cy="379192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P</a:t>
            </a:r>
            <a:r>
              <a:rPr lang="en-US" altLang="zh-CN" sz="1200" dirty="0">
                <a:solidFill>
                  <a:schemeClr val="tx1"/>
                </a:solidFill>
                <a:latin typeface="Arial"/>
                <a:cs typeface="Arial"/>
              </a:rPr>
              <a:t>erson</a:t>
            </a: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09081" y="3274148"/>
            <a:ext cx="1922305" cy="37479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tx1"/>
                </a:solidFill>
                <a:latin typeface="Arial"/>
                <a:cs typeface="Arial"/>
              </a:rPr>
              <a:t>Private</a:t>
            </a:r>
            <a:r>
              <a:rPr lang="zh-CN" altLang="en-US" sz="12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lang="en-US" altLang="zh-CN" sz="1200" dirty="0">
                <a:solidFill>
                  <a:schemeClr val="tx1"/>
                </a:solidFill>
                <a:latin typeface="Arial"/>
                <a:cs typeface="Arial"/>
              </a:rPr>
              <a:t>tring</a:t>
            </a:r>
            <a:r>
              <a:rPr lang="zh-CN" altLang="en-US" sz="12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Arial"/>
                <a:cs typeface="Arial"/>
              </a:rPr>
              <a:t>name</a:t>
            </a: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09081" y="3648941"/>
            <a:ext cx="1922305" cy="628879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P</a:t>
            </a:r>
            <a:r>
              <a:rPr lang="en-US" altLang="zh-CN" sz="1200" dirty="0">
                <a:solidFill>
                  <a:schemeClr val="tx1"/>
                </a:solidFill>
                <a:latin typeface="Arial"/>
                <a:cs typeface="Arial"/>
              </a:rPr>
              <a:t>ublic</a:t>
            </a:r>
            <a:r>
              <a:rPr lang="zh-CN" altLang="en-US" sz="12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String</a:t>
            </a:r>
            <a:r>
              <a:rPr lang="zh-CN" altLang="en-US" sz="12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Arial"/>
                <a:cs typeface="Arial"/>
              </a:rPr>
              <a:t>getName()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09082" y="4609836"/>
            <a:ext cx="1922306" cy="379192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lang="en-US" altLang="zh-CN" sz="1200" dirty="0">
                <a:solidFill>
                  <a:schemeClr val="tx1"/>
                </a:solidFill>
                <a:latin typeface="Arial"/>
                <a:cs typeface="Arial"/>
              </a:rPr>
              <a:t>tudent</a:t>
            </a: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09082" y="4989028"/>
            <a:ext cx="1922306" cy="37479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tx1"/>
                </a:solidFill>
                <a:latin typeface="Arial"/>
                <a:cs typeface="Arial"/>
              </a:rPr>
              <a:t>Private</a:t>
            </a:r>
            <a:r>
              <a:rPr lang="zh-CN" altLang="en-US" sz="12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Arial"/>
                <a:cs typeface="Arial"/>
              </a:rPr>
              <a:t>int</a:t>
            </a:r>
            <a:r>
              <a:rPr lang="zh-CN" altLang="en-US" sz="12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Arial"/>
                <a:cs typeface="Arial"/>
              </a:rPr>
              <a:t>studentID</a:t>
            </a: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09082" y="5363821"/>
            <a:ext cx="1922306" cy="628879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P</a:t>
            </a:r>
            <a:r>
              <a:rPr lang="en-US" altLang="zh-CN" sz="1200" dirty="0">
                <a:solidFill>
                  <a:schemeClr val="tx1"/>
                </a:solidFill>
                <a:latin typeface="Arial"/>
                <a:cs typeface="Arial"/>
              </a:rPr>
              <a:t>ublic</a:t>
            </a:r>
            <a:r>
              <a:rPr lang="zh-CN" altLang="en-US" sz="12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Arial"/>
                <a:cs typeface="Arial"/>
              </a:rPr>
              <a:t>int</a:t>
            </a:r>
            <a:r>
              <a:rPr lang="zh-CN" altLang="en-US" sz="12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Arial"/>
                <a:cs typeface="Arial"/>
              </a:rPr>
              <a:t>getSID()</a:t>
            </a:r>
          </a:p>
        </p:txBody>
      </p:sp>
      <p:cxnSp>
        <p:nvCxnSpPr>
          <p:cNvPr id="20" name="Straight Arrow Connector 19"/>
          <p:cNvCxnSpPr>
            <a:stCxn id="14" idx="0"/>
            <a:endCxn id="13" idx="2"/>
          </p:cNvCxnSpPr>
          <p:nvPr/>
        </p:nvCxnSpPr>
        <p:spPr>
          <a:xfrm flipH="1" flipV="1">
            <a:off x="2270234" y="4277820"/>
            <a:ext cx="1" cy="332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354889" y="1852519"/>
            <a:ext cx="4403200" cy="23237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Person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 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String </a:t>
            </a:r>
            <a:r>
              <a:rPr lang="en-US" sz="1200" dirty="0">
                <a:solidFill>
                  <a:srgbClr val="0000C0"/>
                </a:solidFill>
                <a:latin typeface="Menlo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4F81BD"/>
                </a:solidFill>
                <a:latin typeface="Menlo"/>
              </a:rPr>
              <a:t>	</a:t>
            </a:r>
            <a:r>
              <a:rPr lang="en-US" altLang="zh-CN" sz="1200" dirty="0">
                <a:solidFill>
                  <a:srgbClr val="008000"/>
                </a:solidFill>
                <a:latin typeface="Menlo"/>
              </a:rPr>
              <a:t>//</a:t>
            </a:r>
            <a:r>
              <a:rPr lang="zh-CN" altLang="en-US" sz="1200" dirty="0">
                <a:solidFill>
                  <a:srgbClr val="00800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8000"/>
                </a:solidFill>
                <a:latin typeface="Menlo"/>
              </a:rPr>
              <a:t>more</a:t>
            </a:r>
            <a:r>
              <a:rPr lang="zh-CN" altLang="en-US" sz="1200" dirty="0">
                <a:solidFill>
                  <a:srgbClr val="00800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8000"/>
                </a:solidFill>
                <a:latin typeface="Menlo"/>
              </a:rPr>
              <a:t>code</a:t>
            </a:r>
            <a:r>
              <a:rPr lang="zh-CN" altLang="en-US" sz="1200" dirty="0">
                <a:solidFill>
                  <a:srgbClr val="00800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8000"/>
                </a:solidFill>
                <a:latin typeface="Menlo"/>
              </a:rPr>
              <a:t>here</a:t>
            </a:r>
            <a:endParaRPr lang="en-US" sz="1200" dirty="0">
              <a:solidFill>
                <a:srgbClr val="008000"/>
              </a:solidFill>
              <a:latin typeface="Menlo"/>
            </a:endParaRP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4F81BD"/>
                </a:solidFill>
                <a:latin typeface="Menlo"/>
              </a:rPr>
              <a:t>	public String toString() { 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4F81BD"/>
                </a:solidFill>
                <a:latin typeface="Menlo"/>
              </a:rPr>
              <a:t>		return this.getName(); 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4F81BD"/>
                </a:solidFill>
                <a:latin typeface="Menlo"/>
              </a:rPr>
              <a:t> 	}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 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200" dirty="0">
                <a:solidFill>
                  <a:srgbClr val="6A3E3E"/>
                </a:solidFill>
                <a:latin typeface="Menlo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 		Person </a:t>
            </a:r>
            <a:r>
              <a:rPr lang="en-US" sz="1200" dirty="0">
                <a:solidFill>
                  <a:srgbClr val="6A3E3E"/>
                </a:solidFill>
                <a:latin typeface="Menlo"/>
              </a:rPr>
              <a:t>p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Person(</a:t>
            </a:r>
            <a:r>
              <a:rPr lang="en-US" sz="1200" dirty="0">
                <a:solidFill>
                  <a:srgbClr val="2A00FF"/>
                </a:solidFill>
                <a:latin typeface="Menlo"/>
              </a:rPr>
              <a:t>"Tim"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 		System.</a:t>
            </a:r>
            <a:r>
              <a:rPr lang="en-US" sz="1200" i="1" dirty="0">
                <a:solidFill>
                  <a:srgbClr val="0000C0"/>
                </a:solidFill>
                <a:latin typeface="Menlo"/>
              </a:rPr>
              <a:t>out</a:t>
            </a:r>
            <a:r>
              <a:rPr lang="en-US" sz="1200" i="1" dirty="0">
                <a:solidFill>
                  <a:srgbClr val="000000"/>
                </a:solidFill>
                <a:latin typeface="Menlo"/>
              </a:rPr>
              <a:t>.println(</a:t>
            </a:r>
            <a:r>
              <a:rPr lang="en-US" sz="1200" i="1" dirty="0">
                <a:solidFill>
                  <a:srgbClr val="6A3E3E"/>
                </a:solidFill>
                <a:latin typeface="Menlo"/>
              </a:rPr>
              <a:t>p</a:t>
            </a:r>
            <a:r>
              <a:rPr lang="en-US" sz="1200" i="1" dirty="0">
                <a:solidFill>
                  <a:srgbClr val="000000"/>
                </a:solidFill>
                <a:latin typeface="Menlo"/>
              </a:rPr>
              <a:t>.toString());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}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}</a:t>
            </a:r>
            <a:endParaRPr lang="en-US" sz="1200" dirty="0">
              <a:latin typeface="Menlo Bold"/>
              <a:cs typeface="Menlo Bold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7674" y="2249440"/>
            <a:ext cx="3313334" cy="523220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sz="1400" dirty="0"/>
              <a:t>Override Object’s </a:t>
            </a:r>
            <a:r>
              <a:rPr lang="en-US" sz="1400" dirty="0">
                <a:latin typeface="Courier"/>
                <a:cs typeface="Courier"/>
              </a:rPr>
              <a:t>toString</a:t>
            </a:r>
            <a:r>
              <a:rPr lang="en-US" sz="1400" dirty="0"/>
              <a:t>() method</a:t>
            </a:r>
            <a:r>
              <a:rPr lang="zh-CN" altLang="en-US" sz="1400" dirty="0"/>
              <a:t> </a:t>
            </a:r>
            <a:r>
              <a:rPr lang="en-US" altLang="zh-CN" sz="1400" dirty="0"/>
              <a:t>for</a:t>
            </a:r>
            <a:r>
              <a:rPr lang="zh-CN" altLang="en-US" sz="1400" dirty="0"/>
              <a:t> </a:t>
            </a:r>
            <a:r>
              <a:rPr lang="en-US" altLang="zh-CN" sz="1400" dirty="0">
                <a:latin typeface="Courier"/>
                <a:cs typeface="Courier"/>
              </a:rPr>
              <a:t>Person</a:t>
            </a:r>
            <a:r>
              <a:rPr lang="zh-CN" altLang="en-US" sz="1400" dirty="0"/>
              <a:t> </a:t>
            </a:r>
            <a:r>
              <a:rPr lang="en-US" altLang="zh-CN" sz="1400" dirty="0"/>
              <a:t>class</a:t>
            </a:r>
            <a:r>
              <a:rPr lang="en-US" sz="1400" dirty="0"/>
              <a:t> </a:t>
            </a:r>
            <a:endParaRPr lang="en-US" sz="1400" dirty="0">
              <a:effectLst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901373" y="3858743"/>
            <a:ext cx="3465296" cy="307777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sz="1400" dirty="0">
                <a:latin typeface="Courier"/>
                <a:cs typeface="Courier"/>
              </a:rPr>
              <a:t>println</a:t>
            </a:r>
            <a:r>
              <a:rPr lang="en-US" sz="1400" dirty="0"/>
              <a:t> automatically calls </a:t>
            </a:r>
            <a:r>
              <a:rPr lang="en-US" sz="1400" dirty="0">
                <a:latin typeface="Courier"/>
                <a:cs typeface="Courier"/>
              </a:rPr>
              <a:t>toString</a:t>
            </a:r>
            <a:r>
              <a:rPr lang="en-US" sz="1400" dirty="0"/>
              <a:t>()</a:t>
            </a:r>
            <a:endParaRPr lang="en-US" sz="1400" dirty="0">
              <a:effectLst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354889" y="4249682"/>
            <a:ext cx="4789111" cy="25268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Student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extends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Person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 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int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enlo"/>
              </a:rPr>
              <a:t>studentID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4F81BD"/>
                </a:solidFill>
                <a:latin typeface="Menlo"/>
              </a:rPr>
              <a:t>	</a:t>
            </a:r>
            <a:r>
              <a:rPr lang="en-US" altLang="zh-CN" sz="1200" dirty="0">
                <a:solidFill>
                  <a:srgbClr val="008000"/>
                </a:solidFill>
                <a:latin typeface="Menlo"/>
              </a:rPr>
              <a:t>//</a:t>
            </a:r>
            <a:r>
              <a:rPr lang="zh-CN" altLang="en-US" sz="1200" dirty="0">
                <a:solidFill>
                  <a:srgbClr val="00800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8000"/>
                </a:solidFill>
                <a:latin typeface="Menlo"/>
              </a:rPr>
              <a:t>more</a:t>
            </a:r>
            <a:r>
              <a:rPr lang="zh-CN" altLang="en-US" sz="1200" dirty="0">
                <a:solidFill>
                  <a:srgbClr val="00800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8000"/>
                </a:solidFill>
                <a:latin typeface="Menlo"/>
              </a:rPr>
              <a:t>code</a:t>
            </a:r>
            <a:r>
              <a:rPr lang="zh-CN" altLang="en-US" sz="1200" dirty="0">
                <a:solidFill>
                  <a:srgbClr val="00800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8000"/>
                </a:solidFill>
                <a:latin typeface="Menlo"/>
              </a:rPr>
              <a:t>here</a:t>
            </a:r>
            <a:endParaRPr lang="en-US" sz="1200" dirty="0">
              <a:solidFill>
                <a:srgbClr val="4F81BD"/>
              </a:solidFill>
              <a:latin typeface="Menlo"/>
            </a:endParaRP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4F81BD"/>
                </a:solidFill>
                <a:latin typeface="Menlo"/>
              </a:rPr>
              <a:t>	public String toString() { 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4F81BD"/>
                </a:solidFill>
                <a:latin typeface="Menlo"/>
              </a:rPr>
              <a:t>		return this.getSID()</a:t>
            </a:r>
            <a:r>
              <a:rPr lang="zh-CN" altLang="en-US" sz="1200" dirty="0">
                <a:solidFill>
                  <a:srgbClr val="4F81BD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4F81BD"/>
                </a:solidFill>
                <a:latin typeface="Menlo"/>
              </a:rPr>
              <a:t>+</a:t>
            </a:r>
            <a:r>
              <a:rPr lang="zh-CN" altLang="en-US" sz="1200" dirty="0">
                <a:solidFill>
                  <a:srgbClr val="4F81BD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4F81BD"/>
                </a:solidFill>
                <a:latin typeface="Menlo"/>
              </a:rPr>
              <a:t>“:</a:t>
            </a:r>
            <a:r>
              <a:rPr lang="zh-CN" altLang="en-US" sz="1200" dirty="0">
                <a:solidFill>
                  <a:srgbClr val="4F81BD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4F81BD"/>
                </a:solidFill>
                <a:latin typeface="Menlo"/>
              </a:rPr>
              <a:t>”</a:t>
            </a:r>
            <a:r>
              <a:rPr lang="zh-CN" altLang="en-US" sz="1200" dirty="0">
                <a:solidFill>
                  <a:srgbClr val="4F81BD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4F81BD"/>
                </a:solidFill>
                <a:latin typeface="Menlo"/>
              </a:rPr>
              <a:t>+</a:t>
            </a:r>
            <a:r>
              <a:rPr lang="zh-CN" altLang="en-US" sz="1200" dirty="0">
                <a:solidFill>
                  <a:srgbClr val="4F81BD"/>
                </a:solidFill>
                <a:latin typeface="Menlo"/>
              </a:rPr>
              <a:t> </a:t>
            </a:r>
            <a:endParaRPr lang="en-US" altLang="zh-CN" sz="1200" dirty="0">
              <a:solidFill>
                <a:srgbClr val="4F81BD"/>
              </a:solidFill>
              <a:latin typeface="Menlo"/>
            </a:endParaRP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4F81BD"/>
                </a:solidFill>
                <a:latin typeface="Menlo"/>
              </a:rPr>
              <a:t>			</a:t>
            </a:r>
            <a:r>
              <a:rPr lang="zh-CN" altLang="en-US" sz="1200" dirty="0">
                <a:solidFill>
                  <a:srgbClr val="4F81BD"/>
                </a:solidFill>
                <a:latin typeface="Menlo"/>
              </a:rPr>
              <a:t>  </a:t>
            </a:r>
            <a:r>
              <a:rPr lang="en-US" altLang="zh-CN" sz="1200" dirty="0">
                <a:solidFill>
                  <a:srgbClr val="4F81BD"/>
                </a:solidFill>
                <a:latin typeface="Menlo"/>
              </a:rPr>
              <a:t>this.getName();</a:t>
            </a:r>
            <a:r>
              <a:rPr lang="zh-CN" altLang="en-US" sz="1200" dirty="0">
                <a:solidFill>
                  <a:srgbClr val="4F81BD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4F81BD"/>
                </a:solidFill>
                <a:latin typeface="Menlo"/>
              </a:rPr>
              <a:t>super.toString()</a:t>
            </a:r>
            <a:r>
              <a:rPr lang="en-US" sz="1200" dirty="0">
                <a:solidFill>
                  <a:srgbClr val="4F81BD"/>
                </a:solidFill>
                <a:latin typeface="Menlo"/>
              </a:rPr>
              <a:t>; 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4F81BD"/>
                </a:solidFill>
                <a:latin typeface="Menlo"/>
              </a:rPr>
              <a:t> 	}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200" dirty="0">
                <a:solidFill>
                  <a:srgbClr val="6A3E3E"/>
                </a:solidFill>
                <a:latin typeface="Menlo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 		S</a:t>
            </a: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tudent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Menlo"/>
              </a:rPr>
              <a:t>s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Student(</a:t>
            </a:r>
            <a:r>
              <a:rPr lang="en-US" sz="1200" dirty="0">
                <a:solidFill>
                  <a:srgbClr val="2A00FF"/>
                </a:solidFill>
                <a:latin typeface="Menlo"/>
              </a:rPr>
              <a:t>"Cara"</a:t>
            </a:r>
            <a:r>
              <a:rPr lang="en-US" altLang="zh-CN" sz="1200" dirty="0">
                <a:latin typeface="Menlo"/>
              </a:rPr>
              <a:t>,</a:t>
            </a:r>
            <a:r>
              <a:rPr lang="zh-CN" altLang="en-US" sz="1200" dirty="0">
                <a:latin typeface="Menlo"/>
              </a:rPr>
              <a:t> </a:t>
            </a:r>
            <a:r>
              <a:rPr lang="en-US" altLang="zh-CN" sz="1200" dirty="0">
                <a:latin typeface="Menlo"/>
              </a:rPr>
              <a:t>1234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	System.</a:t>
            </a:r>
            <a:r>
              <a:rPr lang="en-US" sz="1200" i="1" dirty="0">
                <a:solidFill>
                  <a:srgbClr val="0000C0"/>
                </a:solidFill>
                <a:latin typeface="Menlo"/>
              </a:rPr>
              <a:t>out</a:t>
            </a:r>
            <a:r>
              <a:rPr lang="en-US" sz="1200" i="1" dirty="0">
                <a:solidFill>
                  <a:srgbClr val="000000"/>
                </a:solidFill>
                <a:latin typeface="Menlo"/>
              </a:rPr>
              <a:t>.println(</a:t>
            </a:r>
            <a:r>
              <a:rPr lang="en-US" sz="1200" i="1" dirty="0">
                <a:solidFill>
                  <a:srgbClr val="6A3E3E"/>
                </a:solidFill>
                <a:latin typeface="Menlo"/>
              </a:rPr>
              <a:t>s</a:t>
            </a:r>
            <a:r>
              <a:rPr lang="en-US" sz="1200" i="1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 	}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}</a:t>
            </a:r>
            <a:endParaRPr lang="en-US" sz="1200" dirty="0">
              <a:latin typeface="Menlo Bold"/>
              <a:cs typeface="Menlo Bold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3568" y="6081476"/>
            <a:ext cx="3313334" cy="523220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sz="1400" dirty="0"/>
              <a:t>Override Object’s </a:t>
            </a:r>
            <a:r>
              <a:rPr lang="en-US" sz="1400" dirty="0">
                <a:latin typeface="Courier"/>
                <a:cs typeface="Courier"/>
              </a:rPr>
              <a:t>toString</a:t>
            </a:r>
            <a:r>
              <a:rPr lang="en-US" sz="1400" dirty="0"/>
              <a:t>() method</a:t>
            </a:r>
            <a:r>
              <a:rPr lang="zh-CN" altLang="en-US" sz="1400" dirty="0"/>
              <a:t> </a:t>
            </a:r>
            <a:r>
              <a:rPr lang="en-US" altLang="zh-CN" sz="1400" dirty="0"/>
              <a:t>for</a:t>
            </a:r>
            <a:r>
              <a:rPr lang="zh-CN" altLang="en-US" sz="1400" dirty="0"/>
              <a:t> </a:t>
            </a:r>
            <a:r>
              <a:rPr lang="en-US" altLang="zh-CN" sz="1400" dirty="0">
                <a:latin typeface="Courier"/>
                <a:cs typeface="Courier"/>
              </a:rPr>
              <a:t>Student</a:t>
            </a:r>
            <a:r>
              <a:rPr lang="zh-CN" altLang="en-US" sz="1400" dirty="0"/>
              <a:t> </a:t>
            </a:r>
            <a:r>
              <a:rPr lang="en-US" altLang="zh-CN" sz="1400" dirty="0"/>
              <a:t>class</a:t>
            </a:r>
            <a:r>
              <a:rPr lang="en-US" sz="1400" dirty="0"/>
              <a:t> </a:t>
            </a:r>
            <a:endParaRPr lang="en-US" sz="1400" dirty="0">
              <a:effectLst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993366" y="1852519"/>
            <a:ext cx="1774608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solidFill>
                  <a:srgbClr val="CCFFCC"/>
                </a:solidFill>
                <a:latin typeface="Courier New"/>
                <a:cs typeface="Courier New"/>
              </a:rPr>
              <a:t>$ </a:t>
            </a:r>
            <a:r>
              <a:rPr lang="en-US" sz="1400" spc="-5" dirty="0">
                <a:solidFill>
                  <a:srgbClr val="CCFFCC"/>
                </a:solidFill>
                <a:latin typeface="Courier New"/>
                <a:cs typeface="Courier New"/>
              </a:rPr>
              <a:t>Tim</a:t>
            </a:r>
            <a:endParaRPr lang="en-US" sz="1400" dirty="0">
              <a:solidFill>
                <a:srgbClr val="CCFFCC"/>
              </a:solidFill>
              <a:latin typeface="Courier New"/>
              <a:cs typeface="Courier New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6667956" y="3622845"/>
            <a:ext cx="948106" cy="0"/>
          </a:xfrm>
          <a:prstGeom prst="line">
            <a:avLst/>
          </a:prstGeom>
          <a:ln w="762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6891337" y="5245131"/>
            <a:ext cx="1509140" cy="330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5553739" y="6468751"/>
            <a:ext cx="2248561" cy="307777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sz="1400" dirty="0"/>
              <a:t>what</a:t>
            </a:r>
            <a:r>
              <a:rPr lang="zh-CN" altLang="en-US" sz="1400" dirty="0"/>
              <a:t> </a:t>
            </a:r>
            <a:r>
              <a:rPr lang="en-US" altLang="zh-CN" sz="1400" dirty="0"/>
              <a:t>if</a:t>
            </a:r>
            <a:r>
              <a:rPr lang="zh-CN" altLang="en-US" sz="1400" dirty="0"/>
              <a:t> </a:t>
            </a:r>
            <a:r>
              <a:rPr lang="en-US" altLang="zh-CN" sz="1400" dirty="0">
                <a:latin typeface="Courier"/>
                <a:cs typeface="Courier"/>
              </a:rPr>
              <a:t>Person</a:t>
            </a:r>
            <a:r>
              <a:rPr lang="zh-CN" altLang="en-US" sz="1400" dirty="0"/>
              <a:t> </a:t>
            </a:r>
            <a:r>
              <a:rPr lang="en-US" altLang="zh-CN" sz="1400" dirty="0"/>
              <a:t>changes?</a:t>
            </a:r>
            <a:endParaRPr lang="en-US" sz="1400" dirty="0">
              <a:effectLst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5473667" y="5407236"/>
            <a:ext cx="1334995" cy="0"/>
          </a:xfrm>
          <a:prstGeom prst="line">
            <a:avLst/>
          </a:prstGeom>
          <a:ln w="762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7254142" y="4237293"/>
            <a:ext cx="1774608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solidFill>
                  <a:srgbClr val="CCFFCC"/>
                </a:solidFill>
                <a:latin typeface="Courier New"/>
                <a:cs typeface="Courier New"/>
              </a:rPr>
              <a:t>$ </a:t>
            </a:r>
            <a:r>
              <a:rPr lang="en-US" altLang="zh-CN" sz="1400" dirty="0">
                <a:solidFill>
                  <a:srgbClr val="CCFFCC"/>
                </a:solidFill>
                <a:latin typeface="Courier New"/>
                <a:cs typeface="Courier New"/>
              </a:rPr>
              <a:t>1234:</a:t>
            </a:r>
            <a:r>
              <a:rPr lang="zh-CN" altLang="en-US" sz="1400" dirty="0">
                <a:solidFill>
                  <a:srgbClr val="CCFFCC"/>
                </a:solidFill>
                <a:latin typeface="Courier New"/>
                <a:cs typeface="Courier New"/>
              </a:rPr>
              <a:t> </a:t>
            </a:r>
            <a:r>
              <a:rPr lang="en-US" altLang="zh-CN" sz="1400" dirty="0">
                <a:solidFill>
                  <a:srgbClr val="CCFFCC"/>
                </a:solidFill>
                <a:latin typeface="Courier New"/>
                <a:cs typeface="Courier New"/>
              </a:rPr>
              <a:t>Cara</a:t>
            </a:r>
            <a:endParaRPr lang="en-US" sz="1400" dirty="0">
              <a:solidFill>
                <a:srgbClr val="CCFFCC"/>
              </a:solidFill>
              <a:latin typeface="Courier New"/>
              <a:cs typeface="Courier New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317780" y="3929516"/>
            <a:ext cx="1724150" cy="307777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</p:spPr>
        <p:txBody>
          <a:bodyPr wrap="none" rtlCol="0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1200" dirty="0">
                <a:solidFill>
                  <a:srgbClr val="4F81BD"/>
                </a:solidFill>
                <a:latin typeface="Arial"/>
                <a:cs typeface="Arial"/>
              </a:rPr>
              <a:t>Public</a:t>
            </a:r>
            <a:r>
              <a:rPr lang="zh-CN" altLang="en-US" sz="1200" dirty="0">
                <a:solidFill>
                  <a:srgbClr val="4F81BD"/>
                </a:solidFill>
                <a:latin typeface="Arial"/>
                <a:cs typeface="Arial"/>
              </a:rPr>
              <a:t> </a:t>
            </a:r>
            <a:r>
              <a:rPr lang="en-US" sz="1200" dirty="0">
                <a:solidFill>
                  <a:srgbClr val="4F81BD"/>
                </a:solidFill>
                <a:latin typeface="Arial"/>
                <a:cs typeface="Arial"/>
              </a:rPr>
              <a:t>String</a:t>
            </a:r>
            <a:r>
              <a:rPr lang="zh-CN" altLang="en-US" sz="1200" dirty="0">
                <a:solidFill>
                  <a:srgbClr val="4F81BD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rgbClr val="4F81BD"/>
                </a:solidFill>
                <a:latin typeface="Arial"/>
                <a:cs typeface="Arial"/>
              </a:rPr>
              <a:t>toString()</a:t>
            </a:r>
            <a:endParaRPr lang="en-US" sz="1200" dirty="0">
              <a:solidFill>
                <a:srgbClr val="4F81BD"/>
              </a:solidFill>
              <a:latin typeface="Arial"/>
              <a:cs typeface="Arial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309082" y="5639386"/>
            <a:ext cx="1724150" cy="307777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</p:spPr>
        <p:txBody>
          <a:bodyPr wrap="none" rtlCol="0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1200" dirty="0">
                <a:solidFill>
                  <a:srgbClr val="4F81BD"/>
                </a:solidFill>
                <a:latin typeface="Arial"/>
                <a:cs typeface="Arial"/>
              </a:rPr>
              <a:t>Public</a:t>
            </a:r>
            <a:r>
              <a:rPr lang="zh-CN" altLang="en-US" sz="1200" dirty="0">
                <a:solidFill>
                  <a:srgbClr val="4F81BD"/>
                </a:solidFill>
                <a:latin typeface="Arial"/>
                <a:cs typeface="Arial"/>
              </a:rPr>
              <a:t> </a:t>
            </a:r>
            <a:r>
              <a:rPr lang="en-US" sz="1200" dirty="0">
                <a:solidFill>
                  <a:srgbClr val="4F81BD"/>
                </a:solidFill>
                <a:latin typeface="Arial"/>
                <a:cs typeface="Arial"/>
              </a:rPr>
              <a:t>String</a:t>
            </a:r>
            <a:r>
              <a:rPr lang="zh-CN" altLang="en-US" sz="1200" dirty="0">
                <a:solidFill>
                  <a:srgbClr val="4F81BD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rgbClr val="4F81BD"/>
                </a:solidFill>
                <a:latin typeface="Arial"/>
                <a:cs typeface="Arial"/>
              </a:rPr>
              <a:t>toString()</a:t>
            </a:r>
            <a:endParaRPr lang="en-US" sz="1200" dirty="0">
              <a:solidFill>
                <a:srgbClr val="4F81BD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180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9" grpId="0" animBg="1"/>
      <p:bldP spid="43" grpId="0" animBg="1"/>
      <p:bldP spid="44" grpId="0" animBg="1"/>
      <p:bldP spid="45" grpId="0" animBg="1"/>
      <p:bldP spid="53" grpId="0" animBg="1"/>
      <p:bldP spid="56" grpId="0" animBg="1"/>
      <p:bldP spid="59" grpId="0" animBg="1"/>
      <p:bldP spid="59" grpId="1" animBg="1"/>
      <p:bldP spid="60" grpId="0" animBg="1"/>
      <p:bldP spid="64" grpId="0" animBg="1"/>
      <p:bldP spid="68" grpId="0" animBg="1"/>
      <p:bldP spid="6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altLang="zh-CN" dirty="0"/>
              <a:t>ntroduce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Polymorphism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6774" y="1675563"/>
            <a:ext cx="4810136" cy="67505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accent1"/>
                </a:solidFill>
                <a:latin typeface="Menlo"/>
              </a:rPr>
              <a:t>Person</a:t>
            </a:r>
            <a:r>
              <a:rPr lang="zh-CN" altLang="en-US" sz="1600" dirty="0">
                <a:solidFill>
                  <a:schemeClr val="accent1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Menlo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Student(</a:t>
            </a:r>
            <a:r>
              <a:rPr lang="en-US" sz="1600" dirty="0">
                <a:solidFill>
                  <a:srgbClr val="2A00FF"/>
                </a:solidFill>
                <a:latin typeface="Menlo"/>
              </a:rPr>
              <a:t>"Cara"</a:t>
            </a:r>
            <a:r>
              <a:rPr lang="en-US" altLang="zh-CN" sz="1600" dirty="0">
                <a:latin typeface="Menlo"/>
              </a:rPr>
              <a:t>,</a:t>
            </a:r>
            <a:r>
              <a:rPr lang="zh-CN" altLang="en-US" sz="1600" dirty="0">
                <a:latin typeface="Menlo"/>
              </a:rPr>
              <a:t> </a:t>
            </a:r>
            <a:r>
              <a:rPr lang="en-US" altLang="zh-CN" sz="1600" dirty="0">
                <a:latin typeface="Menlo"/>
              </a:rPr>
              <a:t>1234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System.</a:t>
            </a:r>
            <a:r>
              <a:rPr lang="en-US" sz="1600" i="1" dirty="0">
                <a:solidFill>
                  <a:srgbClr val="0000C0"/>
                </a:solidFill>
                <a:latin typeface="Menlo"/>
              </a:rPr>
              <a:t>out</a:t>
            </a:r>
            <a:r>
              <a:rPr lang="en-US" sz="1600" i="1" dirty="0">
                <a:solidFill>
                  <a:srgbClr val="000000"/>
                </a:solidFill>
                <a:latin typeface="Menlo"/>
              </a:rPr>
              <a:t>.println(</a:t>
            </a:r>
            <a:r>
              <a:rPr lang="en-US" sz="1600" i="1" dirty="0">
                <a:solidFill>
                  <a:srgbClr val="6A3E3E"/>
                </a:solidFill>
                <a:latin typeface="Menlo"/>
              </a:rPr>
              <a:t>s</a:t>
            </a:r>
            <a:r>
              <a:rPr lang="en-US" sz="1600" i="1" dirty="0">
                <a:solidFill>
                  <a:srgbClr val="000000"/>
                </a:solidFill>
                <a:latin typeface="Menlo"/>
              </a:rPr>
              <a:t>);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39292" y="1719058"/>
            <a:ext cx="808934" cy="316486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0922" y="2585425"/>
            <a:ext cx="1774608" cy="2769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CCFFCC"/>
                </a:solidFill>
                <a:latin typeface="Courier New"/>
                <a:cs typeface="Courier New"/>
              </a:rPr>
              <a:t>$ </a:t>
            </a:r>
            <a:r>
              <a:rPr lang="en-US" altLang="zh-CN" sz="1200" dirty="0">
                <a:solidFill>
                  <a:srgbClr val="CCFFCC"/>
                </a:solidFill>
                <a:latin typeface="Courier New"/>
                <a:cs typeface="Courier New"/>
              </a:rPr>
              <a:t>1234:</a:t>
            </a:r>
            <a:r>
              <a:rPr lang="zh-CN" altLang="en-US" sz="1200" dirty="0">
                <a:solidFill>
                  <a:srgbClr val="CCFFCC"/>
                </a:solidFill>
                <a:latin typeface="Courier New"/>
                <a:cs typeface="Courier New"/>
              </a:rPr>
              <a:t> </a:t>
            </a:r>
            <a:r>
              <a:rPr lang="en-US" altLang="zh-CN" sz="1200" dirty="0">
                <a:solidFill>
                  <a:srgbClr val="CCFFCC"/>
                </a:solidFill>
                <a:latin typeface="Courier New"/>
                <a:cs typeface="Courier New"/>
              </a:rPr>
              <a:t>Cara</a:t>
            </a:r>
            <a:endParaRPr lang="en-US" sz="1200" dirty="0">
              <a:solidFill>
                <a:srgbClr val="CCFFCC"/>
              </a:solidFill>
              <a:latin typeface="Courier New"/>
              <a:cs typeface="Courier New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83979" y="2585425"/>
            <a:ext cx="1774608" cy="2769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CCFFCC"/>
                </a:solidFill>
                <a:latin typeface="Courier New"/>
                <a:cs typeface="Courier New"/>
              </a:rPr>
              <a:t>$ </a:t>
            </a:r>
            <a:r>
              <a:rPr lang="en-US" sz="1200" spc="-5" dirty="0">
                <a:solidFill>
                  <a:srgbClr val="CCFFCC"/>
                </a:solidFill>
                <a:latin typeface="Courier New"/>
                <a:cs typeface="Courier New"/>
              </a:rPr>
              <a:t>Cara</a:t>
            </a:r>
            <a:endParaRPr lang="en-US" sz="1200" dirty="0">
              <a:solidFill>
                <a:srgbClr val="CCFFCC"/>
              </a:solidFill>
              <a:latin typeface="Courier New"/>
              <a:cs typeface="Courier New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1834" y="3164489"/>
            <a:ext cx="4536753" cy="92333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/>
                <a:cs typeface="Times New Roman"/>
              </a:rPr>
              <a:t>For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s</a:t>
            </a:r>
            <a:r>
              <a:rPr lang="en-US" dirty="0">
                <a:latin typeface="Times New Roman"/>
                <a:cs typeface="Times New Roman"/>
              </a:rPr>
              <a:t>uperclass reference to subclass object</a:t>
            </a:r>
            <a:r>
              <a:rPr lang="en-US" altLang="zh-CN" dirty="0">
                <a:latin typeface="Times New Roman"/>
                <a:cs typeface="Times New Roman"/>
              </a:rPr>
              <a:t>,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the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actually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called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method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depends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on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the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dynamic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type.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This</a:t>
            </a:r>
            <a:r>
              <a:rPr lang="zh-CN" altLang="zh-CN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is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referred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as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b="1" dirty="0">
                <a:latin typeface="Times New Roman"/>
                <a:cs typeface="Times New Roman"/>
              </a:rPr>
              <a:t>Polymorphism</a:t>
            </a:r>
            <a:r>
              <a:rPr lang="en-US" altLang="zh-CN" dirty="0">
                <a:latin typeface="Times New Roman"/>
                <a:cs typeface="Times New Roman"/>
              </a:rPr>
              <a:t>.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47909" y="4518799"/>
            <a:ext cx="1766713" cy="27546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n-US" sz="1100" dirty="0">
                <a:latin typeface="Arial"/>
                <a:cs typeface="Arial"/>
              </a:rPr>
              <a:t>P</a:t>
            </a:r>
            <a:r>
              <a:rPr lang="en-US" altLang="zh-CN" sz="1100" dirty="0">
                <a:latin typeface="Arial"/>
                <a:cs typeface="Arial"/>
              </a:rPr>
              <a:t>erson</a:t>
            </a:r>
            <a:endParaRPr lang="en-US" sz="1100" dirty="0"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47907" y="4794262"/>
            <a:ext cx="1766715" cy="27546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altLang="zh-CN" sz="1100" dirty="0">
                <a:latin typeface="Arial"/>
                <a:cs typeface="Arial"/>
              </a:rPr>
              <a:t>Private</a:t>
            </a:r>
            <a:r>
              <a:rPr lang="zh-CN" altLang="en-US" sz="1100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S</a:t>
            </a:r>
            <a:r>
              <a:rPr lang="en-US" altLang="zh-CN" sz="1100" dirty="0">
                <a:latin typeface="Arial"/>
                <a:cs typeface="Arial"/>
              </a:rPr>
              <a:t>tring</a:t>
            </a:r>
            <a:r>
              <a:rPr lang="zh-CN" altLang="en-US" sz="1100" dirty="0">
                <a:latin typeface="Arial"/>
                <a:cs typeface="Arial"/>
              </a:rPr>
              <a:t> </a:t>
            </a:r>
            <a:r>
              <a:rPr lang="en-US" altLang="zh-CN" sz="1100" dirty="0">
                <a:latin typeface="Arial"/>
                <a:cs typeface="Arial"/>
              </a:rPr>
              <a:t>name</a:t>
            </a:r>
            <a:endParaRPr lang="en-US" sz="1100" dirty="0">
              <a:latin typeface="Arial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47909" y="5052842"/>
            <a:ext cx="1766714" cy="27546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sz="1100" dirty="0">
                <a:latin typeface="Arial"/>
                <a:cs typeface="Arial"/>
              </a:rPr>
              <a:t>P</a:t>
            </a:r>
            <a:r>
              <a:rPr lang="en-US" altLang="zh-CN" sz="1100" dirty="0">
                <a:latin typeface="Arial"/>
                <a:cs typeface="Arial"/>
              </a:rPr>
              <a:t>ublic</a:t>
            </a:r>
            <a:r>
              <a:rPr lang="zh-CN" altLang="en-US" sz="1100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String</a:t>
            </a:r>
            <a:r>
              <a:rPr lang="zh-CN" altLang="en-US" sz="1100" dirty="0">
                <a:latin typeface="Arial"/>
                <a:cs typeface="Arial"/>
              </a:rPr>
              <a:t> </a:t>
            </a:r>
            <a:r>
              <a:rPr lang="en-US" altLang="zh-CN" sz="1100" dirty="0">
                <a:latin typeface="Arial"/>
                <a:cs typeface="Arial"/>
              </a:rPr>
              <a:t>getName()</a:t>
            </a:r>
            <a:endParaRPr lang="en-US" sz="1100" dirty="0">
              <a:latin typeface="Arial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30652" y="5648792"/>
            <a:ext cx="1801002" cy="27546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n-US" sz="1100" dirty="0">
                <a:latin typeface="Arial"/>
                <a:cs typeface="Arial"/>
              </a:rPr>
              <a:t>S</a:t>
            </a:r>
            <a:r>
              <a:rPr lang="en-US" altLang="zh-CN" sz="1100" dirty="0">
                <a:latin typeface="Arial"/>
                <a:cs typeface="Arial"/>
              </a:rPr>
              <a:t>tudent</a:t>
            </a:r>
            <a:endParaRPr lang="en-US" sz="1100" dirty="0"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0652" y="5924255"/>
            <a:ext cx="1801002" cy="27546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altLang="zh-CN" sz="1100" dirty="0">
                <a:latin typeface="Arial"/>
                <a:cs typeface="Arial"/>
              </a:rPr>
              <a:t>Private</a:t>
            </a:r>
            <a:r>
              <a:rPr lang="zh-CN" altLang="en-US" sz="1100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int studentID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30652" y="6199718"/>
            <a:ext cx="1801002" cy="468576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sz="1100" dirty="0">
                <a:latin typeface="Arial"/>
                <a:cs typeface="Arial"/>
              </a:rPr>
              <a:t>P</a:t>
            </a:r>
            <a:r>
              <a:rPr lang="en-US" altLang="zh-CN" sz="1100" dirty="0">
                <a:latin typeface="Arial"/>
                <a:cs typeface="Arial"/>
              </a:rPr>
              <a:t>ublic</a:t>
            </a:r>
            <a:r>
              <a:rPr lang="zh-CN" altLang="en-US" sz="1100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int getSID() </a:t>
            </a:r>
          </a:p>
          <a:p>
            <a:pPr>
              <a:lnSpc>
                <a:spcPct val="110000"/>
              </a:lnSpc>
            </a:pPr>
            <a:r>
              <a:rPr lang="en-US" sz="1100" dirty="0">
                <a:latin typeface="Arial"/>
                <a:cs typeface="Arial"/>
              </a:rPr>
              <a:t>P</a:t>
            </a:r>
            <a:r>
              <a:rPr lang="en-US" altLang="zh-CN" sz="1100" dirty="0">
                <a:latin typeface="Arial"/>
                <a:cs typeface="Arial"/>
              </a:rPr>
              <a:t>ublic</a:t>
            </a:r>
            <a:r>
              <a:rPr lang="zh-CN" altLang="en-US" sz="1100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String toString()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31266" y="5648792"/>
            <a:ext cx="1961824" cy="27546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n-US" sz="1100" dirty="0">
                <a:latin typeface="Arial"/>
                <a:cs typeface="Arial"/>
              </a:rPr>
              <a:t>F</a:t>
            </a:r>
            <a:r>
              <a:rPr lang="en-US" altLang="zh-CN" sz="1100" dirty="0">
                <a:latin typeface="Arial"/>
                <a:cs typeface="Arial"/>
              </a:rPr>
              <a:t>aculty</a:t>
            </a:r>
            <a:endParaRPr lang="en-US" sz="1100" dirty="0">
              <a:latin typeface="Arial"/>
              <a:cs typeface="Arial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31266" y="5924255"/>
            <a:ext cx="1961824" cy="27546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sz="1100" dirty="0">
                <a:solidFill>
                  <a:schemeClr val="accent1"/>
                </a:solidFill>
                <a:latin typeface="Arial"/>
                <a:cs typeface="Arial"/>
              </a:rPr>
              <a:t>P</a:t>
            </a:r>
            <a:r>
              <a:rPr lang="en-US" altLang="zh-CN" sz="1100" dirty="0">
                <a:solidFill>
                  <a:schemeClr val="accent1"/>
                </a:solidFill>
                <a:latin typeface="Arial"/>
                <a:cs typeface="Arial"/>
              </a:rPr>
              <a:t>rivate</a:t>
            </a:r>
            <a:r>
              <a:rPr lang="zh-CN" altLang="en-US" sz="110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sz="1100" dirty="0">
                <a:solidFill>
                  <a:schemeClr val="accent1"/>
                </a:solidFill>
                <a:latin typeface="Arial"/>
                <a:cs typeface="Arial"/>
              </a:rPr>
              <a:t>String employeeID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31266" y="6199718"/>
            <a:ext cx="1961824" cy="468576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sz="1100" dirty="0">
                <a:solidFill>
                  <a:schemeClr val="accent1"/>
                </a:solidFill>
                <a:latin typeface="Arial"/>
                <a:cs typeface="Arial"/>
              </a:rPr>
              <a:t>P</a:t>
            </a:r>
            <a:r>
              <a:rPr lang="en-US" altLang="zh-CN" sz="1100" dirty="0">
                <a:solidFill>
                  <a:schemeClr val="accent1"/>
                </a:solidFill>
                <a:latin typeface="Arial"/>
                <a:cs typeface="Arial"/>
              </a:rPr>
              <a:t>ublic</a:t>
            </a:r>
            <a:r>
              <a:rPr lang="zh-CN" altLang="en-US" sz="110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sz="1100" dirty="0">
                <a:solidFill>
                  <a:schemeClr val="accent1"/>
                </a:solidFill>
                <a:latin typeface="Arial"/>
                <a:cs typeface="Arial"/>
              </a:rPr>
              <a:t>String getEID() </a:t>
            </a:r>
          </a:p>
          <a:p>
            <a:pPr>
              <a:lnSpc>
                <a:spcPct val="110000"/>
              </a:lnSpc>
            </a:pPr>
            <a:r>
              <a:rPr lang="en-US" sz="1100" dirty="0">
                <a:solidFill>
                  <a:schemeClr val="accent1"/>
                </a:solidFill>
                <a:latin typeface="Arial"/>
                <a:cs typeface="Arial"/>
              </a:rPr>
              <a:t>P</a:t>
            </a:r>
            <a:r>
              <a:rPr lang="en-US" altLang="zh-CN" sz="1100" dirty="0">
                <a:solidFill>
                  <a:schemeClr val="accent1"/>
                </a:solidFill>
                <a:latin typeface="Arial"/>
                <a:cs typeface="Arial"/>
              </a:rPr>
              <a:t>ublic</a:t>
            </a:r>
            <a:r>
              <a:rPr lang="zh-CN" altLang="en-US" sz="110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sz="1100" dirty="0">
                <a:solidFill>
                  <a:schemeClr val="accent1"/>
                </a:solidFill>
                <a:latin typeface="Arial"/>
                <a:cs typeface="Arial"/>
              </a:rPr>
              <a:t>String toString() </a:t>
            </a:r>
          </a:p>
        </p:txBody>
      </p:sp>
      <p:cxnSp>
        <p:nvCxnSpPr>
          <p:cNvPr id="21" name="Straight Arrow Connector 20"/>
          <p:cNvCxnSpPr>
            <a:stCxn id="15" idx="0"/>
            <a:endCxn id="14" idx="2"/>
          </p:cNvCxnSpPr>
          <p:nvPr/>
        </p:nvCxnSpPr>
        <p:spPr>
          <a:xfrm flipV="1">
            <a:off x="1631153" y="5328305"/>
            <a:ext cx="1000113" cy="320487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0"/>
            <a:endCxn id="14" idx="2"/>
          </p:cNvCxnSpPr>
          <p:nvPr/>
        </p:nvCxnSpPr>
        <p:spPr>
          <a:xfrm flipH="1" flipV="1">
            <a:off x="2631266" y="5328305"/>
            <a:ext cx="980912" cy="320487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962966" y="3182244"/>
            <a:ext cx="4057085" cy="1988237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Person p[] = 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Person[3];</a:t>
            </a:r>
          </a:p>
          <a:p>
            <a:pPr>
              <a:lnSpc>
                <a:spcPct val="110000"/>
              </a:lnSpc>
            </a:pP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p[0] = </a:t>
            </a:r>
            <a:r>
              <a:rPr lang="mr-IN" sz="1400" b="1" dirty="0">
                <a:solidFill>
                  <a:srgbClr val="7F0055"/>
                </a:solidFill>
                <a:latin typeface="Menlo Bold"/>
                <a:cs typeface="Menlo Bold"/>
              </a:rPr>
              <a:t>new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 Person( </a:t>
            </a:r>
            <a:r>
              <a:rPr lang="mr-IN" sz="1400" dirty="0">
                <a:solidFill>
                  <a:srgbClr val="2A00FF"/>
                </a:solidFill>
                <a:latin typeface="Menlo Bold"/>
                <a:cs typeface="Menlo Bold"/>
              </a:rPr>
              <a:t>"Tim"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 );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p[1] = 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Student( </a:t>
            </a:r>
            <a:r>
              <a:rPr lang="en-US" sz="1400" dirty="0">
                <a:solidFill>
                  <a:srgbClr val="2A00FF"/>
                </a:solidFill>
                <a:latin typeface="Menlo Bold"/>
                <a:cs typeface="Menlo Bold"/>
              </a:rPr>
              <a:t>"Cara"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, 1234 );</a:t>
            </a:r>
          </a:p>
          <a:p>
            <a:pPr>
              <a:lnSpc>
                <a:spcPct val="110000"/>
              </a:lnSpc>
            </a:pP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p[2] = </a:t>
            </a:r>
            <a:r>
              <a:rPr lang="mr-IN" sz="1400" b="1" dirty="0">
                <a:solidFill>
                  <a:srgbClr val="7F0055"/>
                </a:solidFill>
                <a:latin typeface="Menlo Bold"/>
                <a:cs typeface="Menlo Bold"/>
              </a:rPr>
              <a:t>new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 Faculty( </a:t>
            </a:r>
            <a:r>
              <a:rPr lang="mr-IN" sz="1400" dirty="0">
                <a:solidFill>
                  <a:srgbClr val="2A00FF"/>
                </a:solidFill>
                <a:latin typeface="Menlo Bold"/>
                <a:cs typeface="Menlo Bold"/>
              </a:rPr>
              <a:t>"Mia"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, </a:t>
            </a:r>
            <a:r>
              <a:rPr lang="mr-IN" sz="1400" dirty="0">
                <a:solidFill>
                  <a:srgbClr val="2A00FF"/>
                </a:solidFill>
                <a:latin typeface="Menlo Bold"/>
                <a:cs typeface="Menlo Bold"/>
              </a:rPr>
              <a:t>"ABCD"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 );</a:t>
            </a:r>
            <a:endParaRPr lang="en-US" sz="1400" dirty="0">
              <a:solidFill>
                <a:srgbClr val="000000"/>
              </a:solidFill>
              <a:latin typeface="Menlo Bold"/>
              <a:cs typeface="Menlo Bold"/>
            </a:endParaRPr>
          </a:p>
          <a:p>
            <a:pPr>
              <a:lnSpc>
                <a:spcPct val="110000"/>
              </a:lnSpc>
            </a:pPr>
            <a:r>
              <a:rPr lang="mr-IN" sz="1400" dirty="0">
                <a:solidFill>
                  <a:srgbClr val="7F0055"/>
                </a:solidFill>
                <a:latin typeface="Menlo Bold"/>
                <a:cs typeface="Menlo Bold"/>
              </a:rPr>
              <a:t>for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(</a:t>
            </a:r>
            <a:r>
              <a:rPr lang="mr-IN" sz="1400" dirty="0">
                <a:solidFill>
                  <a:srgbClr val="7F0055"/>
                </a:solidFill>
                <a:latin typeface="Menlo Bold"/>
                <a:cs typeface="Menlo Bold"/>
              </a:rPr>
              <a:t>int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mr-IN" sz="1400" dirty="0">
                <a:solidFill>
                  <a:srgbClr val="0000C0"/>
                </a:solidFill>
                <a:latin typeface="Menlo Bold"/>
                <a:cs typeface="Menlo Bold"/>
              </a:rPr>
              <a:t>i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 = 0; i &lt; p.length; i++)</a:t>
            </a:r>
          </a:p>
          <a:p>
            <a:pPr>
              <a:lnSpc>
                <a:spcPct val="110000"/>
              </a:lnSpc>
            </a:pP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 System.out.println(p[i]);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}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962966" y="5293436"/>
            <a:ext cx="1774608" cy="6719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CCFFCC"/>
                </a:solidFill>
                <a:latin typeface="Courier New"/>
                <a:cs typeface="Courier New"/>
              </a:rPr>
              <a:t>$ </a:t>
            </a:r>
            <a:r>
              <a:rPr lang="en-US" sz="1200" spc="-5" dirty="0">
                <a:solidFill>
                  <a:srgbClr val="CCFFCC"/>
                </a:solidFill>
                <a:latin typeface="Courier New"/>
                <a:cs typeface="Courier New"/>
              </a:rPr>
              <a:t>T</a:t>
            </a:r>
            <a:r>
              <a:rPr lang="en-US" altLang="zh-CN" sz="1200" spc="-5" dirty="0">
                <a:solidFill>
                  <a:srgbClr val="CCFFCC"/>
                </a:solidFill>
                <a:latin typeface="Courier New"/>
                <a:cs typeface="Courier New"/>
              </a:rPr>
              <a:t>im</a:t>
            </a:r>
            <a:endParaRPr lang="en-US" sz="1200" spc="-5" dirty="0">
              <a:solidFill>
                <a:srgbClr val="CCFFCC"/>
              </a:solidFill>
              <a:latin typeface="Courier New"/>
              <a:cs typeface="Courier New"/>
            </a:endParaRPr>
          </a:p>
          <a:p>
            <a:pPr marL="12700">
              <a:spcBef>
                <a:spcPts val="100"/>
              </a:spcBef>
            </a:pPr>
            <a:r>
              <a:rPr lang="en-US" sz="1200" dirty="0">
                <a:solidFill>
                  <a:srgbClr val="CCFFCC"/>
                </a:solidFill>
                <a:latin typeface="Courier New"/>
                <a:cs typeface="Courier New"/>
              </a:rPr>
              <a:t>$ </a:t>
            </a:r>
            <a:r>
              <a:rPr lang="en-US" altLang="zh-CN" sz="1200" dirty="0">
                <a:solidFill>
                  <a:srgbClr val="CCFFCC"/>
                </a:solidFill>
                <a:latin typeface="Courier New"/>
                <a:cs typeface="Courier New"/>
              </a:rPr>
              <a:t>1234</a:t>
            </a:r>
            <a:r>
              <a:rPr lang="zh-CN" altLang="en-US" sz="1200" dirty="0">
                <a:solidFill>
                  <a:srgbClr val="CCFFCC"/>
                </a:solidFill>
                <a:latin typeface="Courier New"/>
                <a:cs typeface="Courier New"/>
              </a:rPr>
              <a:t>: </a:t>
            </a:r>
            <a:r>
              <a:rPr lang="en-US" sz="1200" spc="-5" dirty="0">
                <a:solidFill>
                  <a:srgbClr val="CCFFCC"/>
                </a:solidFill>
                <a:latin typeface="Courier New"/>
                <a:cs typeface="Courier New"/>
              </a:rPr>
              <a:t>Cara</a:t>
            </a:r>
            <a:endParaRPr lang="en-US" sz="1200" dirty="0">
              <a:solidFill>
                <a:srgbClr val="CCFFCC"/>
              </a:solidFill>
              <a:latin typeface="Courier New"/>
              <a:cs typeface="Courier New"/>
            </a:endParaRPr>
          </a:p>
          <a:p>
            <a:pPr marL="12700">
              <a:spcBef>
                <a:spcPts val="100"/>
              </a:spcBef>
            </a:pPr>
            <a:r>
              <a:rPr lang="en-US" sz="1200" dirty="0">
                <a:solidFill>
                  <a:srgbClr val="CCFFCC"/>
                </a:solidFill>
                <a:latin typeface="Courier New"/>
                <a:cs typeface="Courier New"/>
              </a:rPr>
              <a:t>$ </a:t>
            </a:r>
            <a:r>
              <a:rPr lang="en-US" sz="1200" spc="-5" dirty="0">
                <a:solidFill>
                  <a:srgbClr val="CCFFCC"/>
                </a:solidFill>
                <a:latin typeface="Courier New"/>
                <a:cs typeface="Courier New"/>
              </a:rPr>
              <a:t>ABCD</a:t>
            </a:r>
            <a:r>
              <a:rPr lang="zh-CN" altLang="en-US" sz="1200" spc="-5" dirty="0">
                <a:solidFill>
                  <a:srgbClr val="CCFFCC"/>
                </a:solidFill>
                <a:latin typeface="Courier New"/>
                <a:cs typeface="Courier New"/>
              </a:rPr>
              <a:t>: </a:t>
            </a:r>
            <a:r>
              <a:rPr lang="en-US" altLang="zh-CN" sz="1200" spc="-5" dirty="0">
                <a:solidFill>
                  <a:srgbClr val="CCFFCC"/>
                </a:solidFill>
                <a:latin typeface="Courier New"/>
                <a:cs typeface="Courier New"/>
              </a:rPr>
              <a:t>Mia</a:t>
            </a:r>
            <a:endParaRPr lang="en-US" sz="1200" dirty="0">
              <a:solidFill>
                <a:srgbClr val="CCFFCC"/>
              </a:solidFill>
              <a:latin typeface="Courier New"/>
              <a:cs typeface="Courier New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65740" y="2493424"/>
            <a:ext cx="445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Arial"/>
                <a:ea typeface="Zapf Dingbats"/>
                <a:cs typeface="Arial"/>
                <a:sym typeface="Zapf Dingbats"/>
              </a:rPr>
              <a:t>✔</a:t>
            </a:r>
            <a:endParaRPr lang="en-US" sz="24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58587" y="249342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/>
                <a:ea typeface="Zapf Dingbats"/>
                <a:cs typeface="Arial"/>
                <a:sym typeface="Zapf Dingbats"/>
              </a:rPr>
              <a:t>✖</a:t>
            </a:r>
            <a:endParaRPr 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69546" y="1576401"/>
            <a:ext cx="280245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1B8E1D"/>
                </a:solidFill>
                <a:latin typeface="Arial"/>
                <a:cs typeface="Arial"/>
              </a:rPr>
              <a:t>The dynamic (or actual) type of the object is Student, so its</a:t>
            </a:r>
            <a:r>
              <a:rPr lang="zh-CN" altLang="en-US" sz="1600" dirty="0">
                <a:solidFill>
                  <a:srgbClr val="1B8E1D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1B8E1D"/>
                </a:solidFill>
                <a:latin typeface="Courier"/>
                <a:cs typeface="Courier"/>
              </a:rPr>
              <a:t>toString()</a:t>
            </a:r>
            <a:r>
              <a:rPr lang="zh-CN" altLang="en-US" sz="1600" dirty="0">
                <a:solidFill>
                  <a:srgbClr val="1B8E1D"/>
                </a:solidFill>
                <a:latin typeface="Arial"/>
                <a:cs typeface="Arial"/>
              </a:rPr>
              <a:t> </a:t>
            </a:r>
            <a:r>
              <a:rPr lang="en-US" sz="1600" dirty="0">
                <a:solidFill>
                  <a:srgbClr val="1B8E1D"/>
                </a:solidFill>
                <a:latin typeface="Arial"/>
                <a:cs typeface="Arial"/>
              </a:rPr>
              <a:t>method will be called.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823208" y="5133003"/>
            <a:ext cx="2286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Arial"/>
                <a:cs typeface="Arial"/>
              </a:rPr>
              <a:t>Polymorphism allow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us</a:t>
            </a:r>
            <a:r>
              <a:rPr lang="en-US" sz="1400" dirty="0">
                <a:solidFill>
                  <a:srgbClr val="FF6600"/>
                </a:solidFill>
                <a:latin typeface="Arial"/>
                <a:cs typeface="Arial"/>
              </a:rPr>
              <a:t> to keep all of our objects in one big collection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,</a:t>
            </a:r>
            <a:r>
              <a:rPr lang="en-US" sz="1400" dirty="0">
                <a:solidFill>
                  <a:srgbClr val="FF6600"/>
                </a:solidFill>
                <a:latin typeface="Arial"/>
                <a:cs typeface="Arial"/>
              </a:rPr>
              <a:t> and then call appropriate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sz="1400" dirty="0">
                <a:solidFill>
                  <a:srgbClr val="FF6600"/>
                </a:solidFill>
                <a:latin typeface="Arial"/>
                <a:cs typeface="Arial"/>
              </a:rPr>
              <a:t>methods on every element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70E8D2-C179-BA28-1E36-7CC0E40D36E8}"/>
              </a:ext>
            </a:extLst>
          </p:cNvPr>
          <p:cNvSpPr txBox="1"/>
          <p:nvPr/>
        </p:nvSpPr>
        <p:spPr>
          <a:xfrm>
            <a:off x="4962966" y="6334780"/>
            <a:ext cx="3905731" cy="523220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/>
              <a:t>Java Polymorphism Fully Explained In 7 Minutes</a:t>
            </a:r>
            <a:endParaRPr lang="en-US" sz="1400" dirty="0"/>
          </a:p>
          <a:p>
            <a:r>
              <a:rPr lang="en-SE" sz="1400" dirty="0">
                <a:hlinkClick r:id="rId3"/>
              </a:rPr>
              <a:t>https://www.youtube.com/watch?v=jhDUxynEQRI</a:t>
            </a:r>
            <a:r>
              <a:rPr lang="en-GB" sz="1400" dirty="0"/>
              <a:t> </a:t>
            </a:r>
            <a:endParaRPr lang="en-SE" sz="1400" dirty="0"/>
          </a:p>
        </p:txBody>
      </p:sp>
    </p:spTree>
    <p:extLst>
      <p:ext uri="{BB962C8B-B14F-4D97-AF65-F5344CB8AC3E}">
        <p14:creationId xmlns:p14="http://schemas.microsoft.com/office/powerpoint/2010/main" val="354054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39" grpId="0" animBg="1"/>
      <p:bldP spid="40" grpId="0" animBg="1"/>
      <p:bldP spid="23" grpId="0"/>
      <p:bldP spid="24" grpId="0"/>
      <p:bldP spid="3" grpId="0"/>
      <p:bldP spid="2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Polymorphism</a:t>
            </a:r>
            <a:r>
              <a:rPr lang="zh-CN" altLang="en-US" sz="3200" dirty="0"/>
              <a:t> </a:t>
            </a:r>
            <a:r>
              <a:rPr lang="en-US" altLang="zh-CN" sz="3200" dirty="0"/>
              <a:t>Implementation:</a:t>
            </a:r>
            <a:r>
              <a:rPr lang="en-US" sz="3200" dirty="0"/>
              <a:t> Compile</a:t>
            </a:r>
            <a:r>
              <a:rPr lang="zh-CN" altLang="en-US" sz="3200" dirty="0"/>
              <a:t> </a:t>
            </a:r>
            <a:r>
              <a:rPr lang="en-US" altLang="zh-CN" sz="3200" dirty="0"/>
              <a:t>Time</a:t>
            </a:r>
            <a:r>
              <a:rPr lang="zh-CN" altLang="en-US" sz="3200" dirty="0"/>
              <a:t> </a:t>
            </a:r>
            <a:r>
              <a:rPr lang="en-US" altLang="zh-CN" sz="3200" dirty="0"/>
              <a:t>and</a:t>
            </a:r>
            <a:r>
              <a:rPr lang="zh-CN" altLang="en-US" sz="3200" dirty="0"/>
              <a:t> </a:t>
            </a:r>
            <a:r>
              <a:rPr lang="en-US" altLang="zh-CN" sz="3200" dirty="0"/>
              <a:t>Run</a:t>
            </a:r>
            <a:r>
              <a:rPr lang="zh-CN" altLang="en-US" sz="3200" dirty="0"/>
              <a:t> </a:t>
            </a:r>
            <a:r>
              <a:rPr lang="en-US" altLang="zh-CN" sz="3200" dirty="0"/>
              <a:t>Time</a:t>
            </a:r>
            <a:r>
              <a:rPr lang="zh-CN" altLang="en-US" sz="3200" dirty="0"/>
              <a:t> </a:t>
            </a:r>
            <a:r>
              <a:rPr lang="en-US" altLang="zh-CN" sz="3200" dirty="0"/>
              <a:t>Rules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373616" y="2039374"/>
            <a:ext cx="2253264" cy="380211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n-US" sz="1400" dirty="0">
                <a:latin typeface="Arial"/>
                <a:cs typeface="Arial"/>
              </a:rPr>
              <a:t>P</a:t>
            </a:r>
            <a:r>
              <a:rPr lang="en-US" altLang="zh-CN" sz="1400" dirty="0">
                <a:latin typeface="Arial"/>
                <a:cs typeface="Arial"/>
              </a:rPr>
              <a:t>erson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3614" y="2419585"/>
            <a:ext cx="2253266" cy="393992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altLang="zh-CN" sz="1400" dirty="0">
                <a:latin typeface="Arial"/>
                <a:cs typeface="Arial"/>
              </a:rPr>
              <a:t>Private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sz="1400" dirty="0">
                <a:latin typeface="Arial"/>
                <a:cs typeface="Arial"/>
              </a:rPr>
              <a:t>S</a:t>
            </a:r>
            <a:r>
              <a:rPr lang="en-US" altLang="zh-CN" sz="1400" dirty="0">
                <a:latin typeface="Arial"/>
                <a:cs typeface="Arial"/>
              </a:rPr>
              <a:t>tring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name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3616" y="2814583"/>
            <a:ext cx="2253265" cy="611515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sz="1400" dirty="0">
                <a:latin typeface="Arial"/>
                <a:cs typeface="Arial"/>
              </a:rPr>
              <a:t>P</a:t>
            </a:r>
            <a:r>
              <a:rPr lang="en-US" altLang="zh-CN" sz="1400" dirty="0">
                <a:latin typeface="Arial"/>
                <a:cs typeface="Arial"/>
              </a:rPr>
              <a:t>ublic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sz="1400" dirty="0">
                <a:latin typeface="Arial"/>
                <a:cs typeface="Arial"/>
              </a:rPr>
              <a:t>String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getName()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Arial"/>
                <a:cs typeface="Arial"/>
              </a:rPr>
              <a:t>P</a:t>
            </a:r>
            <a:r>
              <a:rPr lang="en-US" altLang="zh-CN" sz="1400" dirty="0">
                <a:latin typeface="Arial"/>
                <a:cs typeface="Arial"/>
              </a:rPr>
              <a:t>ublic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sz="1400" dirty="0">
                <a:latin typeface="Arial"/>
                <a:cs typeface="Arial"/>
              </a:rPr>
              <a:t>String toString()</a:t>
            </a:r>
          </a:p>
        </p:txBody>
      </p:sp>
      <p:cxnSp>
        <p:nvCxnSpPr>
          <p:cNvPr id="13" name="Straight Arrow Connector 12"/>
          <p:cNvCxnSpPr>
            <a:stCxn id="26" idx="0"/>
            <a:endCxn id="6" idx="2"/>
          </p:cNvCxnSpPr>
          <p:nvPr/>
        </p:nvCxnSpPr>
        <p:spPr>
          <a:xfrm flipH="1" flipV="1">
            <a:off x="1500249" y="3426098"/>
            <a:ext cx="3" cy="87802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73620" y="4304118"/>
            <a:ext cx="2253264" cy="380211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n-US" sz="1400" dirty="0">
                <a:latin typeface="Arial"/>
                <a:cs typeface="Arial"/>
              </a:rPr>
              <a:t>S</a:t>
            </a:r>
            <a:r>
              <a:rPr lang="en-US" altLang="zh-CN" sz="1400" dirty="0">
                <a:latin typeface="Arial"/>
                <a:cs typeface="Arial"/>
              </a:rPr>
              <a:t>tudent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73618" y="4684329"/>
            <a:ext cx="2253266" cy="393992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altLang="zh-CN" sz="1400" dirty="0">
                <a:latin typeface="Arial"/>
                <a:cs typeface="Arial"/>
              </a:rPr>
              <a:t>Private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sz="1400" dirty="0">
                <a:latin typeface="Arial"/>
                <a:cs typeface="Arial"/>
              </a:rPr>
              <a:t>int studentID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3620" y="5079328"/>
            <a:ext cx="2253265" cy="600366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sz="1400" dirty="0">
                <a:latin typeface="Arial"/>
                <a:cs typeface="Arial"/>
              </a:rPr>
              <a:t>P</a:t>
            </a:r>
            <a:r>
              <a:rPr lang="en-US" altLang="zh-CN" sz="1400" dirty="0">
                <a:latin typeface="Arial"/>
                <a:cs typeface="Arial"/>
              </a:rPr>
              <a:t>ublic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sz="1400" dirty="0">
                <a:latin typeface="Arial"/>
                <a:cs typeface="Arial"/>
              </a:rPr>
              <a:t>int getSID() 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Arial"/>
                <a:cs typeface="Arial"/>
              </a:rPr>
              <a:t>P</a:t>
            </a:r>
            <a:r>
              <a:rPr lang="en-US" altLang="zh-CN" sz="1400" dirty="0">
                <a:latin typeface="Arial"/>
                <a:cs typeface="Arial"/>
              </a:rPr>
              <a:t>ublic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sz="1400" dirty="0">
                <a:latin typeface="Arial"/>
                <a:cs typeface="Arial"/>
              </a:rPr>
              <a:t>String toString()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048148" y="2151573"/>
            <a:ext cx="4890026" cy="765338"/>
          </a:xfrm>
          <a:prstGeom prst="rect">
            <a:avLst/>
          </a:prstGeom>
          <a:ln w="12700" cmpd="sng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600" dirty="0">
                <a:latin typeface="Menlo Bold"/>
                <a:cs typeface="Menlo Bold"/>
              </a:rPr>
              <a:t>Person</a:t>
            </a:r>
            <a:r>
              <a:rPr lang="zh-CN" altLang="en-US" sz="1600" dirty="0">
                <a:solidFill>
                  <a:schemeClr val="accent1"/>
                </a:solidFill>
                <a:latin typeface="Menlo Bold"/>
                <a:cs typeface="Menlo Bold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Menlo Bold"/>
                <a:cs typeface="Menlo Bold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Menlo Bold"/>
                <a:cs typeface="Menlo Bold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Menlo Bold"/>
                <a:cs typeface="Menlo Bold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Menlo Bold"/>
                <a:cs typeface="Menlo Bold"/>
              </a:rPr>
              <a:t> Student(</a:t>
            </a:r>
            <a:r>
              <a:rPr lang="en-US" sz="1600" dirty="0">
                <a:solidFill>
                  <a:srgbClr val="2A00FF"/>
                </a:solidFill>
                <a:latin typeface="Menlo Bold"/>
                <a:cs typeface="Menlo Bold"/>
              </a:rPr>
              <a:t>"Cara"</a:t>
            </a:r>
            <a:r>
              <a:rPr lang="en-US" altLang="zh-CN" sz="1600" dirty="0">
                <a:latin typeface="Menlo Bold"/>
                <a:cs typeface="Menlo Bold"/>
              </a:rPr>
              <a:t>,</a:t>
            </a:r>
            <a:r>
              <a:rPr lang="zh-CN" altLang="en-US" sz="1600" dirty="0">
                <a:latin typeface="Menlo Bold"/>
                <a:cs typeface="Menlo Bold"/>
              </a:rPr>
              <a:t> </a:t>
            </a:r>
            <a:r>
              <a:rPr lang="en-US" altLang="zh-CN" sz="1600" dirty="0">
                <a:latin typeface="Menlo Bold"/>
                <a:cs typeface="Menlo Bold"/>
              </a:rPr>
              <a:t>1234</a:t>
            </a:r>
            <a:r>
              <a:rPr lang="en-US" sz="1600" dirty="0">
                <a:solidFill>
                  <a:srgbClr val="000000"/>
                </a:solidFill>
                <a:latin typeface="Menlo Bold"/>
                <a:cs typeface="Menlo Bold"/>
              </a:rPr>
              <a:t>);</a:t>
            </a:r>
          </a:p>
          <a:p>
            <a:pPr>
              <a:lnSpc>
                <a:spcPct val="140000"/>
              </a:lnSpc>
            </a:pPr>
            <a:r>
              <a:rPr lang="en-US" sz="1600" dirty="0">
                <a:solidFill>
                  <a:srgbClr val="4F81BD"/>
                </a:solidFill>
                <a:latin typeface="Menlo Bold"/>
                <a:cs typeface="Menlo Bold"/>
              </a:rPr>
              <a:t>s</a:t>
            </a:r>
            <a:r>
              <a:rPr lang="en-US" altLang="zh-CN" sz="1600" dirty="0">
                <a:solidFill>
                  <a:srgbClr val="4F81BD"/>
                </a:solidFill>
                <a:latin typeface="Menlo Bold"/>
                <a:cs typeface="Menlo Bold"/>
              </a:rPr>
              <a:t>.toString();</a:t>
            </a:r>
            <a:endParaRPr lang="en-US" sz="1600" i="1" dirty="0">
              <a:solidFill>
                <a:srgbClr val="4F81BD"/>
              </a:solidFill>
              <a:latin typeface="Menlo Bold"/>
              <a:cs typeface="Menlo Bold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73620" y="3156431"/>
            <a:ext cx="1940120" cy="269667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390970" y="2549182"/>
            <a:ext cx="2547204" cy="369332"/>
          </a:xfrm>
          <a:prstGeom prst="rect">
            <a:avLst/>
          </a:prstGeom>
          <a:solidFill>
            <a:srgbClr val="1B8E1D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enlo Bold"/>
                <a:cs typeface="Menlo Bold"/>
              </a:rPr>
              <a:t>S</a:t>
            </a:r>
            <a:r>
              <a:rPr lang="en-US" altLang="zh-CN" dirty="0">
                <a:solidFill>
                  <a:schemeClr val="bg1"/>
                </a:solidFill>
                <a:latin typeface="Menlo Bold"/>
                <a:cs typeface="Menlo Bold"/>
              </a:rPr>
              <a:t>tring</a:t>
            </a:r>
            <a:r>
              <a:rPr lang="zh-CN" altLang="en-US" dirty="0">
                <a:solidFill>
                  <a:schemeClr val="bg1"/>
                </a:solidFill>
                <a:latin typeface="Menlo Bold"/>
                <a:cs typeface="Menlo Bold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Menlo Bold"/>
                <a:cs typeface="Menlo Bold"/>
              </a:rPr>
              <a:t>toString()</a:t>
            </a:r>
            <a:endParaRPr lang="en-US" dirty="0">
              <a:solidFill>
                <a:schemeClr val="bg1"/>
              </a:solidFill>
              <a:latin typeface="Menlo Bold"/>
              <a:cs typeface="Menlo Bold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110057" y="2970512"/>
            <a:ext cx="1656234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Method Signature</a:t>
            </a:r>
          </a:p>
        </p:txBody>
      </p:sp>
      <p:cxnSp>
        <p:nvCxnSpPr>
          <p:cNvPr id="41" name="Straight Arrow Connector 40"/>
          <p:cNvCxnSpPr>
            <a:stCxn id="38" idx="1"/>
            <a:endCxn id="37" idx="2"/>
          </p:cNvCxnSpPr>
          <p:nvPr/>
        </p:nvCxnSpPr>
        <p:spPr>
          <a:xfrm flipH="1" flipV="1">
            <a:off x="6664572" y="2918514"/>
            <a:ext cx="445485" cy="2058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3048149" y="2215102"/>
            <a:ext cx="874748" cy="383713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26800" y="6023026"/>
            <a:ext cx="2100079" cy="646331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/>
                <a:cs typeface="Arial"/>
              </a:rPr>
              <a:t>Executed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at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Runtime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45" name="Straight Arrow Connector 44"/>
          <p:cNvCxnSpPr>
            <a:stCxn id="44" idx="0"/>
            <a:endCxn id="47" idx="2"/>
          </p:cNvCxnSpPr>
          <p:nvPr/>
        </p:nvCxnSpPr>
        <p:spPr>
          <a:xfrm flipH="1" flipV="1">
            <a:off x="1343680" y="5679694"/>
            <a:ext cx="233160" cy="343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373620" y="5410027"/>
            <a:ext cx="1940120" cy="269667"/>
          </a:xfrm>
          <a:prstGeom prst="roundRect">
            <a:avLst/>
          </a:prstGeom>
          <a:noFill/>
          <a:ln w="28575" cmpd="sng">
            <a:solidFill>
              <a:srgbClr val="8064A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273410" y="5890508"/>
            <a:ext cx="4890026" cy="765338"/>
          </a:xfrm>
          <a:prstGeom prst="rect">
            <a:avLst/>
          </a:prstGeom>
          <a:ln w="12700" cmpd="sng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600" dirty="0">
                <a:latin typeface="Menlo Bold"/>
                <a:cs typeface="Menlo Bold"/>
              </a:rPr>
              <a:t>Person</a:t>
            </a:r>
            <a:r>
              <a:rPr lang="zh-CN" altLang="en-US" sz="1600" dirty="0">
                <a:solidFill>
                  <a:schemeClr val="accent1"/>
                </a:solidFill>
                <a:latin typeface="Menlo Bold"/>
                <a:cs typeface="Menlo Bold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Menlo Bold"/>
                <a:cs typeface="Menlo Bold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Menlo Bold"/>
                <a:cs typeface="Menlo Bold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Menlo Bold"/>
                <a:cs typeface="Menlo Bold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Menlo Bold"/>
                <a:cs typeface="Menlo Bold"/>
              </a:rPr>
              <a:t> Student(</a:t>
            </a:r>
            <a:r>
              <a:rPr lang="en-US" sz="1600" dirty="0">
                <a:solidFill>
                  <a:srgbClr val="2A00FF"/>
                </a:solidFill>
                <a:latin typeface="Menlo Bold"/>
                <a:cs typeface="Menlo Bold"/>
              </a:rPr>
              <a:t>"Cara"</a:t>
            </a:r>
            <a:r>
              <a:rPr lang="en-US" altLang="zh-CN" sz="1600" dirty="0">
                <a:latin typeface="Menlo Bold"/>
                <a:cs typeface="Menlo Bold"/>
              </a:rPr>
              <a:t>,</a:t>
            </a:r>
            <a:r>
              <a:rPr lang="zh-CN" altLang="en-US" sz="1600" dirty="0">
                <a:latin typeface="Menlo Bold"/>
                <a:cs typeface="Menlo Bold"/>
              </a:rPr>
              <a:t> </a:t>
            </a:r>
            <a:r>
              <a:rPr lang="en-US" altLang="zh-CN" sz="1600" dirty="0">
                <a:latin typeface="Menlo Bold"/>
                <a:cs typeface="Menlo Bold"/>
              </a:rPr>
              <a:t>1234</a:t>
            </a:r>
            <a:r>
              <a:rPr lang="en-US" sz="1600" dirty="0">
                <a:solidFill>
                  <a:srgbClr val="000000"/>
                </a:solidFill>
                <a:latin typeface="Menlo Bold"/>
                <a:cs typeface="Menlo Bold"/>
              </a:rPr>
              <a:t>);</a:t>
            </a:r>
          </a:p>
          <a:p>
            <a:pPr>
              <a:lnSpc>
                <a:spcPct val="140000"/>
              </a:lnSpc>
            </a:pPr>
            <a:r>
              <a:rPr lang="en-US" sz="1600" dirty="0">
                <a:solidFill>
                  <a:srgbClr val="4F81BD"/>
                </a:solidFill>
                <a:latin typeface="Menlo Bold"/>
                <a:cs typeface="Menlo Bold"/>
              </a:rPr>
              <a:t>s</a:t>
            </a:r>
            <a:r>
              <a:rPr lang="en-US" altLang="zh-CN" sz="1600" dirty="0">
                <a:solidFill>
                  <a:srgbClr val="4F81BD"/>
                </a:solidFill>
                <a:latin typeface="Menlo Bold"/>
                <a:cs typeface="Menlo Bold"/>
              </a:rPr>
              <a:t>.getSID();</a:t>
            </a:r>
            <a:endParaRPr lang="en-US" sz="1600" i="1" dirty="0">
              <a:solidFill>
                <a:srgbClr val="4F81BD"/>
              </a:solidFill>
              <a:latin typeface="Menlo Bold"/>
              <a:cs typeface="Menlo Bold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578086" y="3664252"/>
            <a:ext cx="1471308" cy="584776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No 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getSID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() method </a:t>
            </a:r>
            <a:endParaRPr lang="en-US" sz="1600" dirty="0">
              <a:solidFill>
                <a:schemeClr val="bg1"/>
              </a:solidFill>
              <a:effectLst/>
              <a:latin typeface="Arial"/>
              <a:cs typeface="Arial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73614" y="2813577"/>
            <a:ext cx="2244561" cy="61151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782610" y="6329212"/>
            <a:ext cx="2155564" cy="33855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C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ompile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Time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Error!</a:t>
            </a:r>
            <a:endParaRPr lang="en-US" sz="1600" dirty="0">
              <a:solidFill>
                <a:schemeClr val="bg1"/>
              </a:solidFill>
              <a:effectLst/>
              <a:latin typeface="Arial"/>
              <a:cs typeface="Arial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4291567" y="2215102"/>
            <a:ext cx="908447" cy="334080"/>
          </a:xfrm>
          <a:prstGeom prst="roundRect">
            <a:avLst/>
          </a:prstGeom>
          <a:noFill/>
          <a:ln w="28575" cmpd="sng"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3178121" y="3352984"/>
            <a:ext cx="5377124" cy="11240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Compile Time Rules</a:t>
            </a:r>
            <a:r>
              <a:rPr lang="zh-CN" altLang="en-US" sz="1600" dirty="0">
                <a:solidFill>
                  <a:schemeClr val="tx1"/>
                </a:solidFill>
                <a:latin typeface="Arial"/>
                <a:cs typeface="Arial"/>
              </a:rPr>
              <a:t>:</a:t>
            </a:r>
            <a:endParaRPr lang="en-US" altLang="zh-CN" sz="16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285750" indent="-285750">
              <a:buFont typeface="Wingdings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Compiler ONLY knows </a:t>
            </a:r>
            <a:r>
              <a:rPr lang="en-US" sz="1600" dirty="0">
                <a:solidFill>
                  <a:srgbClr val="FF6600"/>
                </a:solidFill>
                <a:latin typeface="Arial"/>
                <a:cs typeface="Arial"/>
              </a:rPr>
              <a:t>reference type</a:t>
            </a:r>
          </a:p>
          <a:p>
            <a:pPr marL="285750" indent="-285750">
              <a:buFont typeface="Wingdings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Can only look in reference type class for method</a:t>
            </a:r>
          </a:p>
          <a:p>
            <a:pPr marL="285750" indent="-285750">
              <a:buFont typeface="Wingdings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Outputs a method signature</a:t>
            </a:r>
            <a:endParaRPr lang="en-US" sz="1600" dirty="0"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3178121" y="4636453"/>
            <a:ext cx="5377124" cy="11240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Run</a:t>
            </a:r>
            <a:r>
              <a:rPr lang="zh-CN" altLang="en-US" sz="16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/>
                <a:cs typeface="Arial"/>
              </a:rPr>
              <a:t>Time</a:t>
            </a:r>
            <a:r>
              <a:rPr lang="zh-CN" altLang="en-US" sz="16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/>
                <a:cs typeface="Arial"/>
              </a:rPr>
              <a:t>Rules:</a:t>
            </a:r>
            <a:endParaRPr lang="en-US" sz="16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285750" indent="-285750">
              <a:buFont typeface="Wingdings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Follow exact </a:t>
            </a:r>
            <a:r>
              <a:rPr lang="en-US" sz="1600" dirty="0">
                <a:solidFill>
                  <a:srgbClr val="FF6600"/>
                </a:solidFill>
                <a:latin typeface="Arial"/>
                <a:cs typeface="Arial"/>
              </a:rPr>
              <a:t>runtime type </a:t>
            </a: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of object to find method </a:t>
            </a:r>
          </a:p>
          <a:p>
            <a:pPr marL="285750" indent="-285750">
              <a:buFont typeface="Wingdings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Must match compile time method signature to appropriate method in actual actual object’s class </a:t>
            </a:r>
            <a:endParaRPr lang="en-US" sz="1600" dirty="0"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3955" y="1463677"/>
            <a:ext cx="22457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FF6600"/>
                </a:solidFill>
              </a:rPr>
              <a:t>T</a:t>
            </a:r>
            <a:r>
              <a:rPr lang="en-US" altLang="zh-CN" sz="1400" dirty="0">
                <a:solidFill>
                  <a:srgbClr val="FF6600"/>
                </a:solidFill>
              </a:rPr>
              <a:t>hink</a:t>
            </a:r>
            <a:r>
              <a:rPr lang="zh-CN" altLang="en-US" sz="1400" dirty="0">
                <a:solidFill>
                  <a:srgbClr val="FF6600"/>
                </a:solidFill>
              </a:rPr>
              <a:t> </a:t>
            </a:r>
            <a:r>
              <a:rPr lang="en-US" sz="1400" dirty="0">
                <a:solidFill>
                  <a:srgbClr val="FF6600"/>
                </a:solidFill>
              </a:rPr>
              <a:t>like a compiler, act like a runtime environment.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941218" y="1536391"/>
            <a:ext cx="1841095" cy="5232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1.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sz="1400" dirty="0">
                <a:latin typeface="Arial"/>
                <a:cs typeface="Arial"/>
              </a:rPr>
              <a:t>compiler interprets the code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41836" y="1536391"/>
            <a:ext cx="2547204" cy="5232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dirty="0"/>
              <a:t>the runtime environment executes the interpreted code</a:t>
            </a:r>
          </a:p>
        </p:txBody>
      </p:sp>
      <p:cxnSp>
        <p:nvCxnSpPr>
          <p:cNvPr id="21" name="Straight Arrow Connector 20"/>
          <p:cNvCxnSpPr>
            <a:stCxn id="18" idx="3"/>
            <a:endCxn id="19" idx="1"/>
          </p:cNvCxnSpPr>
          <p:nvPr/>
        </p:nvCxnSpPr>
        <p:spPr>
          <a:xfrm>
            <a:off x="4782313" y="1798001"/>
            <a:ext cx="45952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82324" y="5068179"/>
            <a:ext cx="2244561" cy="61151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3273410" y="5945499"/>
            <a:ext cx="874748" cy="383713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52" idx="0"/>
          </p:cNvCxnSpPr>
          <p:nvPr/>
        </p:nvCxnSpPr>
        <p:spPr>
          <a:xfrm flipH="1" flipV="1">
            <a:off x="2174554" y="3426098"/>
            <a:ext cx="139186" cy="2381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7643406" y="6023026"/>
            <a:ext cx="1637591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FF6600"/>
                </a:solidFill>
              </a:rPr>
              <a:t>needs</a:t>
            </a:r>
            <a:r>
              <a:rPr lang="zh-CN" altLang="en-US" sz="1600" dirty="0">
                <a:solidFill>
                  <a:srgbClr val="FF6600"/>
                </a:solidFill>
              </a:rPr>
              <a:t> </a:t>
            </a:r>
            <a:r>
              <a:rPr lang="en-US" altLang="zh-CN" sz="1600" dirty="0">
                <a:solidFill>
                  <a:srgbClr val="FF6600"/>
                </a:solidFill>
              </a:rPr>
              <a:t>explicit</a:t>
            </a:r>
            <a:r>
              <a:rPr lang="zh-CN" altLang="en-US" sz="1600" dirty="0">
                <a:solidFill>
                  <a:srgbClr val="FF6600"/>
                </a:solidFill>
              </a:rPr>
              <a:t> </a:t>
            </a:r>
            <a:r>
              <a:rPr lang="en-US" altLang="zh-CN" sz="1600" dirty="0">
                <a:solidFill>
                  <a:srgbClr val="FF6600"/>
                </a:solidFill>
              </a:rPr>
              <a:t>casting</a:t>
            </a:r>
            <a:endParaRPr lang="en-US" sz="1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35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7" grpId="0" animBg="1"/>
      <p:bldP spid="38" grpId="0" animBg="1"/>
      <p:bldP spid="43" grpId="0" animBg="1"/>
      <p:bldP spid="44" grpId="0" animBg="1"/>
      <p:bldP spid="47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7" grpId="0" animBg="1"/>
      <p:bldP spid="62" grpId="0" animBg="1"/>
      <p:bldP spid="29" grpId="0"/>
      <p:bldP spid="18" grpId="0" animBg="1"/>
      <p:bldP spid="19" grpId="0" animBg="1"/>
      <p:bldP spid="46" grpId="0" animBg="1"/>
      <p:bldP spid="48" grpId="0" animBg="1"/>
      <p:bldP spid="5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</a:t>
            </a:r>
            <a:r>
              <a:rPr lang="en-US" altLang="zh-CN" dirty="0"/>
              <a:t>se</a:t>
            </a:r>
            <a:r>
              <a:rPr lang="zh-CN" altLang="en-US" dirty="0"/>
              <a:t> </a:t>
            </a:r>
            <a:r>
              <a:rPr lang="en-US" altLang="zh-CN" dirty="0"/>
              <a:t>Casting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Objects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Aid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Compiler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0678" y="3580080"/>
            <a:ext cx="1679164" cy="2615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n-US" sz="1100" dirty="0">
                <a:latin typeface="Arial"/>
                <a:cs typeface="Arial"/>
              </a:rPr>
              <a:t>P</a:t>
            </a:r>
            <a:r>
              <a:rPr lang="en-US" altLang="zh-CN" sz="1100" dirty="0">
                <a:latin typeface="Arial"/>
                <a:cs typeface="Arial"/>
              </a:rPr>
              <a:t>erson</a:t>
            </a:r>
            <a:endParaRPr lang="en-US" sz="1100" dirty="0"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0676" y="3841621"/>
            <a:ext cx="1679165" cy="2913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altLang="zh-CN" sz="1100" dirty="0">
                <a:latin typeface="Arial"/>
                <a:cs typeface="Arial"/>
              </a:rPr>
              <a:t>Private</a:t>
            </a:r>
            <a:r>
              <a:rPr lang="zh-CN" altLang="en-US" sz="1100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S</a:t>
            </a:r>
            <a:r>
              <a:rPr lang="en-US" altLang="zh-CN" sz="1100" dirty="0">
                <a:latin typeface="Arial"/>
                <a:cs typeface="Arial"/>
              </a:rPr>
              <a:t>tring</a:t>
            </a:r>
            <a:r>
              <a:rPr lang="zh-CN" altLang="en-US" sz="1100" dirty="0">
                <a:latin typeface="Arial"/>
                <a:cs typeface="Arial"/>
              </a:rPr>
              <a:t> </a:t>
            </a:r>
            <a:r>
              <a:rPr lang="en-US" altLang="zh-CN" sz="1100" dirty="0">
                <a:latin typeface="Arial"/>
                <a:cs typeface="Arial"/>
              </a:rPr>
              <a:t>name</a:t>
            </a:r>
            <a:endParaRPr lang="en-US" sz="1100" dirty="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0682" y="4132980"/>
            <a:ext cx="1679164" cy="45234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sz="1100" dirty="0">
                <a:latin typeface="Arial"/>
                <a:cs typeface="Arial"/>
              </a:rPr>
              <a:t>P</a:t>
            </a:r>
            <a:r>
              <a:rPr lang="en-US" altLang="zh-CN" sz="1100" dirty="0">
                <a:latin typeface="Arial"/>
                <a:cs typeface="Arial"/>
              </a:rPr>
              <a:t>ublic</a:t>
            </a:r>
            <a:r>
              <a:rPr lang="zh-CN" altLang="en-US" sz="1100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String</a:t>
            </a:r>
            <a:r>
              <a:rPr lang="zh-CN" altLang="en-US" sz="1100" dirty="0">
                <a:latin typeface="Arial"/>
                <a:cs typeface="Arial"/>
              </a:rPr>
              <a:t> </a:t>
            </a:r>
            <a:r>
              <a:rPr lang="en-US" altLang="zh-CN" sz="1100" dirty="0">
                <a:latin typeface="Arial"/>
                <a:cs typeface="Arial"/>
              </a:rPr>
              <a:t>getName()</a:t>
            </a:r>
          </a:p>
          <a:p>
            <a:pPr>
              <a:lnSpc>
                <a:spcPct val="120000"/>
              </a:lnSpc>
            </a:pPr>
            <a:r>
              <a:rPr lang="en-US" sz="1100" dirty="0">
                <a:latin typeface="Arial"/>
                <a:cs typeface="Arial"/>
              </a:rPr>
              <a:t>P</a:t>
            </a:r>
            <a:r>
              <a:rPr lang="en-US" altLang="zh-CN" sz="1100" dirty="0">
                <a:latin typeface="Arial"/>
                <a:cs typeface="Arial"/>
              </a:rPr>
              <a:t>ublic</a:t>
            </a:r>
            <a:r>
              <a:rPr lang="zh-CN" altLang="en-US" sz="1100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String toString()</a:t>
            </a:r>
          </a:p>
        </p:txBody>
      </p:sp>
      <p:cxnSp>
        <p:nvCxnSpPr>
          <p:cNvPr id="7" name="Straight Arrow Connector 6"/>
          <p:cNvCxnSpPr>
            <a:stCxn id="8" idx="0"/>
            <a:endCxn id="6" idx="2"/>
          </p:cNvCxnSpPr>
          <p:nvPr/>
        </p:nvCxnSpPr>
        <p:spPr>
          <a:xfrm flipH="1" flipV="1">
            <a:off x="1420264" y="4585323"/>
            <a:ext cx="48" cy="383029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80732" y="4968352"/>
            <a:ext cx="1679160" cy="2709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n-US" sz="1100" dirty="0">
                <a:latin typeface="Arial"/>
                <a:cs typeface="Arial"/>
              </a:rPr>
              <a:t>S</a:t>
            </a:r>
            <a:r>
              <a:rPr lang="en-US" altLang="zh-CN" sz="1100" dirty="0">
                <a:latin typeface="Arial"/>
                <a:cs typeface="Arial"/>
              </a:rPr>
              <a:t>tudent</a:t>
            </a:r>
            <a:endParaRPr lang="en-US" sz="11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0736" y="5239326"/>
            <a:ext cx="1679161" cy="2841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altLang="zh-CN" sz="1100" dirty="0">
                <a:latin typeface="Arial"/>
                <a:cs typeface="Arial"/>
              </a:rPr>
              <a:t>Private</a:t>
            </a:r>
            <a:r>
              <a:rPr lang="zh-CN" altLang="en-US" sz="1100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int studentID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80706" y="5523523"/>
            <a:ext cx="1679160" cy="4879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sz="1100" dirty="0">
                <a:latin typeface="Arial"/>
                <a:cs typeface="Arial"/>
              </a:rPr>
              <a:t>P</a:t>
            </a:r>
            <a:r>
              <a:rPr lang="en-US" altLang="zh-CN" sz="1100" dirty="0">
                <a:latin typeface="Arial"/>
                <a:cs typeface="Arial"/>
              </a:rPr>
              <a:t>ublic</a:t>
            </a:r>
            <a:r>
              <a:rPr lang="zh-CN" altLang="en-US" sz="1100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int getSID() </a:t>
            </a:r>
          </a:p>
          <a:p>
            <a:pPr>
              <a:lnSpc>
                <a:spcPct val="120000"/>
              </a:lnSpc>
            </a:pPr>
            <a:r>
              <a:rPr lang="en-US" sz="1100" dirty="0">
                <a:latin typeface="Arial"/>
                <a:cs typeface="Arial"/>
              </a:rPr>
              <a:t>P</a:t>
            </a:r>
            <a:r>
              <a:rPr lang="en-US" altLang="zh-CN" sz="1100" dirty="0">
                <a:latin typeface="Arial"/>
                <a:cs typeface="Arial"/>
              </a:rPr>
              <a:t>ublic</a:t>
            </a:r>
            <a:r>
              <a:rPr lang="zh-CN" altLang="en-US" sz="1100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String toString()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768778" y="3297902"/>
            <a:ext cx="5500507" cy="982833"/>
          </a:xfrm>
          <a:prstGeom prst="rect">
            <a:avLst/>
          </a:prstGeom>
          <a:ln w="12700" cmpd="sng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400" dirty="0">
                <a:latin typeface="Menlo Bold"/>
                <a:cs typeface="Menlo Bold"/>
              </a:rPr>
              <a:t>Person</a:t>
            </a:r>
            <a:r>
              <a:rPr lang="zh-CN" altLang="en-US" sz="1400" dirty="0">
                <a:solidFill>
                  <a:schemeClr val="accent1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Menlo Bold"/>
                <a:cs typeface="Menlo Bold"/>
              </a:rPr>
              <a:t>s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Student(</a:t>
            </a:r>
            <a:r>
              <a:rPr lang="en-US" sz="1400" dirty="0">
                <a:solidFill>
                  <a:srgbClr val="2A00FF"/>
                </a:solidFill>
                <a:latin typeface="Menlo Bold"/>
                <a:cs typeface="Menlo Bold"/>
              </a:rPr>
              <a:t>"Cara"</a:t>
            </a:r>
            <a:r>
              <a:rPr lang="en-US" altLang="zh-CN" sz="1400" dirty="0">
                <a:latin typeface="Menlo Bold"/>
                <a:cs typeface="Menlo Bold"/>
              </a:rPr>
              <a:t>,</a:t>
            </a:r>
            <a:r>
              <a:rPr lang="zh-CN" altLang="en-US" sz="1400" dirty="0">
                <a:latin typeface="Menlo Bold"/>
                <a:cs typeface="Menlo Bold"/>
              </a:rPr>
              <a:t> </a:t>
            </a:r>
            <a:r>
              <a:rPr lang="en-US" altLang="zh-CN" sz="1400" dirty="0">
                <a:latin typeface="Menlo Bold"/>
                <a:cs typeface="Menlo Bold"/>
              </a:rPr>
              <a:t>1234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);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solidFill>
                  <a:srgbClr val="4F81BD"/>
                </a:solidFill>
                <a:latin typeface="Menlo Bold"/>
                <a:cs typeface="Menlo Bold"/>
              </a:rPr>
              <a:t>s</a:t>
            </a:r>
            <a:r>
              <a:rPr lang="en-US" altLang="zh-CN" sz="1400" dirty="0">
                <a:solidFill>
                  <a:srgbClr val="4F81BD"/>
                </a:solidFill>
                <a:latin typeface="Menlo Bold"/>
                <a:cs typeface="Menlo Bold"/>
              </a:rPr>
              <a:t>.getSID(); </a:t>
            </a:r>
          </a:p>
          <a:p>
            <a:pPr>
              <a:lnSpc>
                <a:spcPct val="140000"/>
              </a:lnSpc>
            </a:pPr>
            <a:r>
              <a:rPr lang="en-US" altLang="zh-CN" sz="1400" dirty="0">
                <a:solidFill>
                  <a:srgbClr val="4F81BD"/>
                </a:solidFill>
                <a:latin typeface="Menlo Bold"/>
                <a:cs typeface="Menlo Bold"/>
              </a:rPr>
              <a:t>((Student)s).getSID();</a:t>
            </a:r>
            <a:endParaRPr lang="en-US" sz="1400" i="1" dirty="0">
              <a:solidFill>
                <a:srgbClr val="4F81BD"/>
              </a:solidFill>
              <a:latin typeface="Menlo Bold"/>
              <a:cs typeface="Menlo Bold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679030" y="4009759"/>
            <a:ext cx="1590256" cy="276999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C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ompile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Time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Error!</a:t>
            </a:r>
            <a:endParaRPr lang="en-US" sz="1200" dirty="0">
              <a:solidFill>
                <a:schemeClr val="bg1"/>
              </a:solidFill>
              <a:effectLst/>
              <a:latin typeface="Arial"/>
              <a:cs typeface="Arial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57198" y="1450800"/>
            <a:ext cx="4987351" cy="174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Times New Roman"/>
                <a:cs typeface="Times New Roman"/>
              </a:rPr>
              <a:t>Two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types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of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casting: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lnSpc>
                <a:spcPct val="120000"/>
              </a:lnSpc>
              <a:buClr>
                <a:srgbClr val="FF6600"/>
              </a:buClr>
              <a:buFont typeface="Wingdings" charset="2"/>
              <a:buChar char="§"/>
            </a:pPr>
            <a:r>
              <a:rPr lang="en-US" dirty="0">
                <a:latin typeface="Times New Roman"/>
                <a:cs typeface="Times New Roman"/>
              </a:rPr>
              <a:t>Automatic type promotion (like </a:t>
            </a:r>
            <a:r>
              <a:rPr lang="en-US" sz="1600" dirty="0">
                <a:latin typeface="Courier"/>
                <a:cs typeface="Courier"/>
              </a:rPr>
              <a:t>int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to </a:t>
            </a:r>
            <a:r>
              <a:rPr lang="en-US" sz="1600" dirty="0">
                <a:latin typeface="Courier"/>
                <a:cs typeface="Courier"/>
              </a:rPr>
              <a:t>double</a:t>
            </a:r>
            <a:r>
              <a:rPr lang="en-US" dirty="0">
                <a:latin typeface="Times New Roman"/>
                <a:cs typeface="Times New Roman"/>
              </a:rPr>
              <a:t>) </a:t>
            </a:r>
          </a:p>
          <a:p>
            <a:pPr>
              <a:lnSpc>
                <a:spcPct val="120000"/>
              </a:lnSpc>
              <a:buClr>
                <a:srgbClr val="FF6600"/>
              </a:buClr>
            </a:pPr>
            <a:r>
              <a:rPr lang="en-US" dirty="0">
                <a:latin typeface="Times New Roman"/>
                <a:cs typeface="Times New Roman"/>
              </a:rPr>
              <a:t>	</a:t>
            </a:r>
            <a:r>
              <a:rPr lang="en-US" sz="1400" dirty="0">
                <a:solidFill>
                  <a:schemeClr val="accent1"/>
                </a:solidFill>
                <a:latin typeface="Menlo Bold"/>
                <a:cs typeface="Menlo Bold"/>
              </a:rPr>
              <a:t>Superclass superRef = new Subclass(); </a:t>
            </a:r>
          </a:p>
          <a:p>
            <a:pPr marL="285750" indent="-285750">
              <a:lnSpc>
                <a:spcPct val="120000"/>
              </a:lnSpc>
              <a:buClr>
                <a:srgbClr val="FF6600"/>
              </a:buClr>
              <a:buFont typeface="Wingdings" charset="2"/>
              <a:buChar char="§"/>
            </a:pPr>
            <a:r>
              <a:rPr lang="en-US" dirty="0">
                <a:latin typeface="Times New Roman"/>
                <a:cs typeface="Times New Roman"/>
              </a:rPr>
              <a:t>Explicit casting (like </a:t>
            </a:r>
            <a:r>
              <a:rPr lang="en-US" sz="1600" dirty="0">
                <a:latin typeface="Courier"/>
                <a:cs typeface="Courier"/>
              </a:rPr>
              <a:t>double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to </a:t>
            </a:r>
            <a:r>
              <a:rPr lang="en-US" sz="1600" dirty="0">
                <a:latin typeface="Courier"/>
                <a:cs typeface="Courier"/>
              </a:rPr>
              <a:t>int</a:t>
            </a:r>
            <a:r>
              <a:rPr lang="en-US" dirty="0">
                <a:latin typeface="Times New Roman"/>
                <a:cs typeface="Times New Roman"/>
              </a:rPr>
              <a:t>)</a:t>
            </a:r>
          </a:p>
          <a:p>
            <a:pPr>
              <a:lnSpc>
                <a:spcPct val="120000"/>
              </a:lnSpc>
              <a:buClr>
                <a:srgbClr val="FF6600"/>
              </a:buClr>
            </a:pPr>
            <a:r>
              <a:rPr lang="en-US" dirty="0">
                <a:solidFill>
                  <a:srgbClr val="4F81BD"/>
                </a:solidFill>
                <a:latin typeface="Times New Roman"/>
                <a:cs typeface="Times New Roman"/>
              </a:rPr>
              <a:t>	</a:t>
            </a:r>
            <a:r>
              <a:rPr lang="en-US" sz="1400" dirty="0">
                <a:solidFill>
                  <a:srgbClr val="4F81BD"/>
                </a:solidFill>
                <a:latin typeface="Menlo Bold"/>
                <a:cs typeface="Menlo Bold"/>
              </a:rPr>
              <a:t>Subclass ref = (Subclass)superRef;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768778" y="4395375"/>
            <a:ext cx="4890026" cy="695575"/>
          </a:xfrm>
          <a:prstGeom prst="rect">
            <a:avLst/>
          </a:prstGeom>
          <a:ln w="12700" cmpd="sng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400" dirty="0">
                <a:latin typeface="Menlo Bold"/>
                <a:cs typeface="Menlo Bold"/>
              </a:rPr>
              <a:t>Person</a:t>
            </a:r>
            <a:r>
              <a:rPr lang="zh-CN" altLang="en-US" sz="1400" dirty="0">
                <a:solidFill>
                  <a:schemeClr val="accent1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Menlo Bold"/>
                <a:cs typeface="Menlo Bold"/>
              </a:rPr>
              <a:t>s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P</a:t>
            </a:r>
            <a:r>
              <a:rPr lang="en-US" altLang="zh-CN" sz="1400" dirty="0">
                <a:solidFill>
                  <a:srgbClr val="000000"/>
                </a:solidFill>
                <a:latin typeface="Menlo Bold"/>
                <a:cs typeface="Menlo Bold"/>
              </a:rPr>
              <a:t>erson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Menlo Bold"/>
                <a:cs typeface="Menlo Bold"/>
              </a:rPr>
              <a:t>”Tim”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);</a:t>
            </a:r>
          </a:p>
          <a:p>
            <a:pPr>
              <a:lnSpc>
                <a:spcPct val="140000"/>
              </a:lnSpc>
            </a:pPr>
            <a:r>
              <a:rPr lang="en-US" altLang="zh-CN" sz="1400" dirty="0">
                <a:solidFill>
                  <a:srgbClr val="4F81BD"/>
                </a:solidFill>
                <a:latin typeface="Menlo Bold"/>
                <a:cs typeface="Menlo Bold"/>
              </a:rPr>
              <a:t>((Student)s).getSID();</a:t>
            </a:r>
            <a:endParaRPr lang="en-US" sz="1400" i="1" dirty="0">
              <a:solidFill>
                <a:srgbClr val="4F81BD"/>
              </a:solidFill>
              <a:latin typeface="Menlo Bold"/>
              <a:cs typeface="Menlo Bold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185730" y="4530432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Arial"/>
                <a:cs typeface="Arial"/>
              </a:rPr>
              <a:t>break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the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trust</a:t>
            </a:r>
            <a:endParaRPr lang="en-US" sz="1400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019748" y="2203904"/>
            <a:ext cx="1204655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Widen</a:t>
            </a:r>
            <a:r>
              <a:rPr lang="en-US" altLang="zh-CN" sz="1400" dirty="0">
                <a:latin typeface="Arial"/>
                <a:cs typeface="Arial"/>
              </a:rPr>
              <a:t>ing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728693" y="2852840"/>
            <a:ext cx="1204655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N</a:t>
            </a:r>
            <a:r>
              <a:rPr lang="en-US" altLang="zh-CN" sz="1400" dirty="0">
                <a:latin typeface="Arial"/>
                <a:cs typeface="Arial"/>
              </a:rPr>
              <a:t>arrowing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662233" y="2050639"/>
            <a:ext cx="2216626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BE CAREFUL: Compiler trusts you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679030" y="4009759"/>
            <a:ext cx="1590256" cy="276999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This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works</a:t>
            </a:r>
            <a:endParaRPr lang="en-US" sz="1200" dirty="0">
              <a:solidFill>
                <a:schemeClr val="bg1"/>
              </a:solidFill>
              <a:effectLst/>
              <a:latin typeface="Arial"/>
              <a:cs typeface="Arial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761514" y="5076587"/>
            <a:ext cx="3958108" cy="46166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Runtime Error! </a:t>
            </a:r>
          </a:p>
          <a:p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java.lang.ClassCastException: From Person to Student</a:t>
            </a:r>
            <a:endParaRPr lang="en-US" sz="1200" dirty="0">
              <a:solidFill>
                <a:schemeClr val="bg1"/>
              </a:solidFill>
              <a:effectLst/>
              <a:latin typeface="Arial"/>
              <a:cs typeface="Arial"/>
            </a:endParaRPr>
          </a:p>
        </p:txBody>
      </p:sp>
      <p:cxnSp>
        <p:nvCxnSpPr>
          <p:cNvPr id="62" name="Straight Arrow Connector 61"/>
          <p:cNvCxnSpPr>
            <a:stCxn id="58" idx="1"/>
            <a:endCxn id="56" idx="3"/>
          </p:cNvCxnSpPr>
          <p:nvPr/>
        </p:nvCxnSpPr>
        <p:spPr>
          <a:xfrm flipH="1">
            <a:off x="5933348" y="2373805"/>
            <a:ext cx="728885" cy="6329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933348" y="5567018"/>
            <a:ext cx="3098613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7F0055"/>
                </a:solidFill>
                <a:latin typeface="Menlo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(s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4F81BD"/>
                </a:solidFill>
                <a:latin typeface="Menlo"/>
              </a:rPr>
              <a:t>instanceof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Student )</a:t>
            </a:r>
          </a:p>
          <a:p>
            <a:r>
              <a:rPr lang="en-US" sz="12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r>
              <a:rPr lang="en-US" sz="1200" dirty="0">
                <a:solidFill>
                  <a:srgbClr val="3F7F5F"/>
                </a:solidFill>
                <a:latin typeface="Menlo"/>
              </a:rPr>
              <a:t>	// only executes if s </a:t>
            </a:r>
            <a:r>
              <a:rPr lang="en-US" sz="1200" dirty="0">
                <a:solidFill>
                  <a:srgbClr val="4F81BD"/>
                </a:solidFill>
                <a:latin typeface="Menlo"/>
              </a:rPr>
              <a:t>is-a</a:t>
            </a:r>
          </a:p>
          <a:p>
            <a:r>
              <a:rPr lang="en-US" sz="1200" dirty="0">
                <a:solidFill>
                  <a:srgbClr val="3F7F5F"/>
                </a:solidFill>
                <a:latin typeface="Menlo"/>
              </a:rPr>
              <a:t>	// Student at runtime</a:t>
            </a:r>
          </a:p>
          <a:p>
            <a:r>
              <a:rPr lang="en-US" sz="1200" dirty="0">
                <a:solidFill>
                  <a:srgbClr val="000000"/>
                </a:solidFill>
                <a:latin typeface="Menlo"/>
              </a:rPr>
              <a:t>	((Student)s).getSID();</a:t>
            </a:r>
          </a:p>
          <a:p>
            <a:r>
              <a:rPr lang="en-US" sz="1200" dirty="0">
                <a:solidFill>
                  <a:srgbClr val="000000"/>
                </a:solidFill>
                <a:latin typeface="Menlo"/>
              </a:rPr>
              <a:t>}</a:t>
            </a:r>
            <a:endParaRPr lang="en-US" sz="1200" dirty="0"/>
          </a:p>
        </p:txBody>
      </p:sp>
      <p:sp>
        <p:nvSpPr>
          <p:cNvPr id="67" name="Rectangle 66"/>
          <p:cNvSpPr/>
          <p:nvPr/>
        </p:nvSpPr>
        <p:spPr>
          <a:xfrm>
            <a:off x="2590438" y="5523523"/>
            <a:ext cx="3595292" cy="1080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Times New Roman"/>
                <a:cs typeface="Times New Roman"/>
              </a:rPr>
              <a:t>Runtime type check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-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"/>
                <a:cs typeface="Courier"/>
              </a:rPr>
              <a:t>instanceof</a:t>
            </a:r>
            <a:endParaRPr lang="en-US" sz="1600" dirty="0">
              <a:solidFill>
                <a:schemeClr val="accent1"/>
              </a:solidFill>
              <a:latin typeface="Times New Roman"/>
              <a:cs typeface="Times New Roman"/>
            </a:endParaRPr>
          </a:p>
          <a:p>
            <a:pPr marL="285750" indent="-285750">
              <a:lnSpc>
                <a:spcPct val="120000"/>
              </a:lnSpc>
              <a:buClr>
                <a:srgbClr val="FF6600"/>
              </a:buClr>
              <a:buFont typeface="Wingdings" charset="2"/>
              <a:buChar char="§"/>
            </a:pPr>
            <a:r>
              <a:rPr lang="en-US" dirty="0">
                <a:latin typeface="Times New Roman"/>
                <a:cs typeface="Times New Roman"/>
              </a:rPr>
              <a:t>Provides runtime check of </a:t>
            </a:r>
            <a:r>
              <a:rPr lang="en-US" b="1" dirty="0">
                <a:solidFill>
                  <a:srgbClr val="4F81BD"/>
                </a:solidFill>
                <a:latin typeface="Times New Roman"/>
                <a:cs typeface="Times New Roman"/>
              </a:rPr>
              <a:t>is-a</a:t>
            </a:r>
            <a:r>
              <a:rPr lang="en-US" dirty="0">
                <a:latin typeface="Times New Roman"/>
                <a:cs typeface="Times New Roman"/>
              </a:rPr>
              <a:t> relationship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2853015" y="3838325"/>
            <a:ext cx="1148165" cy="0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89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20" grpId="0" animBg="1"/>
      <p:bldP spid="23" grpId="0" animBg="1"/>
      <p:bldP spid="38" grpId="0" animBg="1"/>
      <p:bldP spid="40" grpId="0"/>
      <p:bldP spid="55" grpId="0" animBg="1"/>
      <p:bldP spid="56" grpId="0" animBg="1"/>
      <p:bldP spid="58" grpId="0" animBg="1"/>
      <p:bldP spid="59" grpId="0" animBg="1"/>
      <p:bldP spid="60" grpId="0" animBg="1"/>
      <p:bldP spid="6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4942658" y="3178041"/>
            <a:ext cx="3952899" cy="64376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 and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72" y="1442415"/>
            <a:ext cx="4586332" cy="301114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Courier"/>
                <a:cs typeface="Courier"/>
              </a:rPr>
              <a:t>Person</a:t>
            </a:r>
            <a:r>
              <a:rPr lang="zh-CN" altLang="en-US" sz="2000" dirty="0"/>
              <a:t> </a:t>
            </a:r>
            <a:r>
              <a:rPr lang="en-US" altLang="zh-CN" sz="2000" dirty="0"/>
              <a:t>-</a:t>
            </a:r>
            <a:r>
              <a:rPr lang="zh-CN" altLang="en-US" sz="2000" dirty="0"/>
              <a:t> </a:t>
            </a:r>
            <a:r>
              <a:rPr lang="en-US" altLang="zh-CN" sz="2000" dirty="0"/>
              <a:t>C</a:t>
            </a:r>
            <a:r>
              <a:rPr lang="en-US" sz="2000" dirty="0"/>
              <a:t>ampus Accounts </a:t>
            </a:r>
            <a:endParaRPr lang="en-US" sz="1800" dirty="0"/>
          </a:p>
          <a:p>
            <a:pPr lvl="1">
              <a:lnSpc>
                <a:spcPct val="110000"/>
              </a:lnSpc>
            </a:pPr>
            <a:r>
              <a:rPr lang="en-US" sz="1800" dirty="0"/>
              <a:t>“Person” objects no longer make sense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Add method “monthlyStatement” 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How do we: 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Force subclasses to have this method 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Stop having actual Person objects 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Keep having Person references 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Retain common Person code </a:t>
            </a:r>
          </a:p>
          <a:p>
            <a:pPr>
              <a:lnSpc>
                <a:spcPct val="110000"/>
              </a:lnSpc>
            </a:pP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547988" y="4555973"/>
            <a:ext cx="2326041" cy="40011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Arial"/>
                <a:cs typeface="Arial"/>
              </a:rPr>
              <a:t>Abstract</a:t>
            </a:r>
            <a:r>
              <a:rPr lang="en-US" sz="2000" dirty="0">
                <a:latin typeface="Arial"/>
                <a:cs typeface="Arial"/>
              </a:rPr>
              <a:t> classes! </a:t>
            </a:r>
            <a:endParaRPr lang="en-US" sz="2000" dirty="0">
              <a:effectLst/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4615" y="5025380"/>
            <a:ext cx="5109659" cy="15840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140000"/>
              </a:lnSpc>
              <a:buFont typeface="Wingdings" charset="2"/>
              <a:buChar char="§"/>
            </a:pPr>
            <a:r>
              <a:rPr lang="en-US" sz="2000" dirty="0">
                <a:solidFill>
                  <a:srgbClr val="008000"/>
                </a:solidFill>
                <a:latin typeface="Times New Roman"/>
                <a:cs typeface="Times New Roman"/>
              </a:rPr>
              <a:t>Can </a:t>
            </a:r>
            <a:r>
              <a:rPr lang="en-US" dirty="0">
                <a:solidFill>
                  <a:srgbClr val="008000"/>
                </a:solidFill>
                <a:latin typeface="Times New Roman"/>
                <a:cs typeface="Times New Roman"/>
              </a:rPr>
              <a:t>make any class abstract with keyword: </a:t>
            </a:r>
          </a:p>
          <a:p>
            <a:pPr>
              <a:lnSpc>
                <a:spcPct val="140000"/>
              </a:lnSpc>
            </a:pPr>
            <a:r>
              <a:rPr lang="en-US" sz="1600" dirty="0">
                <a:latin typeface="Courier"/>
                <a:cs typeface="Courier"/>
              </a:rPr>
              <a:t>public </a:t>
            </a:r>
            <a:r>
              <a:rPr lang="en-US" sz="1600" b="1" dirty="0">
                <a:solidFill>
                  <a:srgbClr val="4270C1"/>
                </a:solidFill>
                <a:latin typeface="Courier"/>
                <a:cs typeface="Courier"/>
              </a:rPr>
              <a:t>abstract </a:t>
            </a:r>
            <a:r>
              <a:rPr lang="en-US" sz="1600" dirty="0">
                <a:latin typeface="Courier"/>
                <a:cs typeface="Courier"/>
              </a:rPr>
              <a:t>class Person { </a:t>
            </a:r>
          </a:p>
          <a:p>
            <a:pPr marL="285750" indent="-285750">
              <a:lnSpc>
                <a:spcPct val="140000"/>
              </a:lnSpc>
              <a:buFont typeface="Wingdings" charset="2"/>
              <a:buChar char="§"/>
            </a:pPr>
            <a:r>
              <a:rPr lang="en-US" dirty="0">
                <a:solidFill>
                  <a:srgbClr val="008000"/>
                </a:solidFill>
                <a:latin typeface="Times New Roman"/>
                <a:cs typeface="Times New Roman"/>
              </a:rPr>
              <a:t>Class </a:t>
            </a:r>
            <a:r>
              <a:rPr lang="en-US" b="1" dirty="0">
                <a:solidFill>
                  <a:srgbClr val="008000"/>
                </a:solidFill>
                <a:latin typeface="Times New Roman"/>
                <a:cs typeface="Times New Roman"/>
              </a:rPr>
              <a:t>must</a:t>
            </a:r>
            <a:r>
              <a:rPr lang="en-US" dirty="0">
                <a:solidFill>
                  <a:srgbClr val="008000"/>
                </a:solidFill>
                <a:latin typeface="Times New Roman"/>
                <a:cs typeface="Times New Roman"/>
              </a:rPr>
              <a:t> be abstract if any methods are:</a:t>
            </a:r>
          </a:p>
          <a:p>
            <a:pPr>
              <a:lnSpc>
                <a:spcPct val="140000"/>
              </a:lnSpc>
            </a:pPr>
            <a:r>
              <a:rPr lang="en-US" sz="1600" dirty="0">
                <a:latin typeface="Courier"/>
                <a:cs typeface="Courier"/>
              </a:rPr>
              <a:t>public </a:t>
            </a:r>
            <a:r>
              <a:rPr lang="en-US" sz="1600" b="1" dirty="0">
                <a:solidFill>
                  <a:srgbClr val="4270C1"/>
                </a:solidFill>
                <a:latin typeface="Courier"/>
                <a:cs typeface="Courier"/>
              </a:rPr>
              <a:t>abstract </a:t>
            </a:r>
            <a:r>
              <a:rPr lang="en-US" sz="1600" dirty="0">
                <a:latin typeface="Courier"/>
                <a:cs typeface="Courier"/>
              </a:rPr>
              <a:t>void</a:t>
            </a:r>
            <a:r>
              <a:rPr lang="zh-CN" altLang="en-US" sz="1600" dirty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monthlyStatement()</a:t>
            </a:r>
            <a:r>
              <a:rPr lang="en-US" altLang="zh-CN" sz="1600" dirty="0">
                <a:latin typeface="Courier"/>
                <a:cs typeface="Courier"/>
              </a:rPr>
              <a:t>{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19282" y="1978083"/>
            <a:ext cx="4224718" cy="1878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dirty="0">
                <a:latin typeface="Times New Roman"/>
                <a:cs typeface="Times New Roman"/>
              </a:rPr>
              <a:t>Abstract classes offer inheritance of both! </a:t>
            </a:r>
          </a:p>
          <a:p>
            <a:pPr marL="285750" indent="-285750">
              <a:lnSpc>
                <a:spcPct val="130000"/>
              </a:lnSpc>
              <a:buClr>
                <a:schemeClr val="accent6"/>
              </a:buClr>
              <a:buFont typeface="Wingdings" charset="2"/>
              <a:buChar char="§"/>
            </a:pPr>
            <a:r>
              <a:rPr lang="en-US" b="1" dirty="0">
                <a:latin typeface="Times New Roman"/>
                <a:cs typeface="Times New Roman"/>
              </a:rPr>
              <a:t>Implementation</a:t>
            </a:r>
            <a:r>
              <a:rPr lang="en-US" dirty="0">
                <a:latin typeface="Times New Roman"/>
                <a:cs typeface="Times New Roman"/>
              </a:rPr>
              <a:t>: instance variables and methods which define common behavior </a:t>
            </a:r>
          </a:p>
          <a:p>
            <a:pPr marL="285750" indent="-285750">
              <a:lnSpc>
                <a:spcPct val="130000"/>
              </a:lnSpc>
              <a:buClr>
                <a:schemeClr val="accent6"/>
              </a:buClr>
              <a:buFont typeface="Wingdings" charset="2"/>
              <a:buChar char="§"/>
            </a:pPr>
            <a:r>
              <a:rPr lang="en-US" b="1" dirty="0">
                <a:latin typeface="Times New Roman"/>
                <a:cs typeface="Times New Roman"/>
              </a:rPr>
              <a:t>Interface</a:t>
            </a:r>
            <a:r>
              <a:rPr lang="en-US" dirty="0">
                <a:latin typeface="Times New Roman"/>
                <a:cs typeface="Times New Roman"/>
              </a:rPr>
              <a:t>: method signatures which define required behaviors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66957" y="4371307"/>
            <a:ext cx="247463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6"/>
                </a:solidFill>
                <a:latin typeface="Arial"/>
                <a:cs typeface="Arial"/>
              </a:rPr>
              <a:t>What if we just want to</a:t>
            </a:r>
            <a:r>
              <a:rPr lang="zh-CN" altLang="en-US" sz="160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/>
                <a:cs typeface="Arial"/>
              </a:rPr>
              <a:t>inherit</a:t>
            </a:r>
            <a:r>
              <a:rPr lang="zh-CN" altLang="en-US" sz="160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Arial"/>
                <a:cs typeface="Arial"/>
              </a:rPr>
              <a:t>the Interface?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66859" y="5082227"/>
            <a:ext cx="3328698" cy="9233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/>
                <a:cs typeface="Arial"/>
              </a:rPr>
              <a:t>Interfaces only define required methods</a:t>
            </a:r>
            <a:r>
              <a:rPr lang="en-US" altLang="zh-CN" dirty="0">
                <a:latin typeface="Arial"/>
                <a:cs typeface="Arial"/>
              </a:rPr>
              <a:t>.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Classes can inherit from multiple Interfaces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81792" y="1484210"/>
            <a:ext cx="3359798" cy="40011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/>
                <a:cs typeface="Times New Roman"/>
              </a:rPr>
              <a:t>Implementation vs. Interface 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6454077" y="3857059"/>
            <a:ext cx="147869" cy="514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939445" y="4555973"/>
            <a:ext cx="2749187" cy="40011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rial"/>
                <a:cs typeface="Arial"/>
              </a:rPr>
              <a:t>Then use an </a:t>
            </a:r>
            <a:r>
              <a:rPr lang="en-US" sz="2000" dirty="0">
                <a:solidFill>
                  <a:srgbClr val="4F81BD"/>
                </a:solidFill>
                <a:latin typeface="Arial"/>
                <a:cs typeface="Arial"/>
              </a:rPr>
              <a:t>Interface</a:t>
            </a:r>
            <a:r>
              <a:rPr lang="en-US" sz="2000" dirty="0">
                <a:latin typeface="Arial"/>
                <a:cs typeface="Arial"/>
              </a:rPr>
              <a:t>! 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725504" y="1339632"/>
            <a:ext cx="0" cy="3031675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56804" y="4253765"/>
            <a:ext cx="2661654" cy="0"/>
          </a:xfrm>
          <a:prstGeom prst="line">
            <a:avLst/>
          </a:prstGeom>
          <a:ln w="57150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566858" y="4661114"/>
            <a:ext cx="469705" cy="358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6592447-84D0-F4B8-DF50-C92C3FB8CB93}"/>
              </a:ext>
            </a:extLst>
          </p:cNvPr>
          <p:cNvSpPr txBox="1"/>
          <p:nvPr/>
        </p:nvSpPr>
        <p:spPr>
          <a:xfrm>
            <a:off x="5348748" y="6067721"/>
            <a:ext cx="3795252" cy="738664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/>
              <a:t>Abstract Classes and Methods in Java Explained in 7 Minutes</a:t>
            </a:r>
            <a:endParaRPr lang="en-US" sz="1400" dirty="0"/>
          </a:p>
          <a:p>
            <a:r>
              <a:rPr lang="en-US" sz="1400" dirty="0">
                <a:hlinkClick r:id="rId2"/>
              </a:rPr>
              <a:t>https://www.youtube.com/watch?v</a:t>
            </a:r>
            <a:r>
              <a:rPr lang="en-US" sz="1400">
                <a:hlinkClick r:id="rId2"/>
              </a:rPr>
              <a:t>=HvPlEJ3LHgE</a:t>
            </a:r>
            <a:r>
              <a:rPr lang="en-US" sz="140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5035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5" grpId="1" animBg="1"/>
      <p:bldP spid="6" grpId="0" animBg="1"/>
      <p:bldP spid="7" grpId="0"/>
      <p:bldP spid="8" grpId="0"/>
      <p:bldP spid="10" grpId="0" animBg="1"/>
      <p:bldP spid="11" grpId="0" animBg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Abstract Classes and Interfaces</a:t>
            </a:r>
            <a:r>
              <a:rPr lang="zh-CN" altLang="en-US" dirty="0"/>
              <a:t> </a:t>
            </a:r>
            <a:r>
              <a:rPr lang="en-US" altLang="zh-CN" dirty="0"/>
              <a:t>(Contd.)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00741" y="1320573"/>
            <a:ext cx="5168917" cy="18158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F7F5F"/>
                </a:solidFill>
                <a:latin typeface="Menlo"/>
              </a:rPr>
              <a:t>// Defined in java.lang.Comparable</a:t>
            </a:r>
          </a:p>
          <a:p>
            <a:r>
              <a:rPr lang="en-US" sz="1400" b="1" dirty="0">
                <a:solidFill>
                  <a:srgbClr val="7F0055"/>
                </a:solidFill>
                <a:latin typeface="Menlo"/>
              </a:rPr>
              <a:t>package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java.lang;</a:t>
            </a:r>
          </a:p>
          <a:p>
            <a:r>
              <a:rPr lang="en-US" sz="14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interface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Comparable&lt;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&gt; {</a:t>
            </a:r>
          </a:p>
          <a:p>
            <a:r>
              <a:rPr lang="en-US" sz="1400" dirty="0">
                <a:solidFill>
                  <a:srgbClr val="3F7F5F"/>
                </a:solidFill>
                <a:latin typeface="Menlo"/>
              </a:rPr>
              <a:t>// Compare this object's name to o's name</a:t>
            </a:r>
          </a:p>
          <a:p>
            <a:r>
              <a:rPr lang="en-US" sz="1400" dirty="0">
                <a:solidFill>
                  <a:srgbClr val="3F7F5F"/>
                </a:solidFill>
                <a:latin typeface="Menlo"/>
              </a:rPr>
              <a:t>// Return &lt; 0, 0, &gt; 0 if this object compares</a:t>
            </a:r>
          </a:p>
          <a:p>
            <a:r>
              <a:rPr lang="en-US" sz="1400" dirty="0">
                <a:solidFill>
                  <a:srgbClr val="3F7F5F"/>
                </a:solidFill>
                <a:latin typeface="Menlo"/>
              </a:rPr>
              <a:t>//   less than, equal to, greater than o.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abstract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compareTo(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Menlo"/>
              </a:rPr>
              <a:t>o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}</a:t>
            </a:r>
            <a:r>
              <a:rPr lang="mr-IN" sz="1400" baseline="30000" dirty="0"/>
              <a:t> 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1555343" y="225942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r-IN" baseline="30000" dirty="0"/>
              <a:t>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00741" y="3310515"/>
            <a:ext cx="6551388" cy="1600438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Person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implements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Comparable&lt;Person&gt; { 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String 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400" dirty="0">
                <a:solidFill>
                  <a:srgbClr val="3F7F5F"/>
                </a:solidFill>
                <a:latin typeface="Menlo"/>
              </a:rPr>
              <a:t>// more code here</a:t>
            </a:r>
          </a:p>
          <a:p>
            <a:r>
              <a:rPr lang="en-US" sz="1400" dirty="0">
                <a:solidFill>
                  <a:srgbClr val="646464"/>
                </a:solidFill>
                <a:latin typeface="Menlo"/>
              </a:rPr>
              <a:t>	@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Override</a:t>
            </a:r>
          </a:p>
          <a:p>
            <a:r>
              <a:rPr lang="en-US" sz="1400" dirty="0">
                <a:solidFill>
                  <a:srgbClr val="7F0055"/>
                </a:solidFill>
                <a:latin typeface="Menlo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compareTo(Person </a:t>
            </a:r>
            <a:r>
              <a:rPr lang="en-US" sz="1400" dirty="0">
                <a:solidFill>
                  <a:srgbClr val="7F0055"/>
                </a:solidFill>
                <a:latin typeface="Menlo"/>
              </a:rPr>
              <a:t>o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		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this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getName().compareTo(</a:t>
            </a:r>
            <a:r>
              <a:rPr lang="en-US" sz="1400" dirty="0">
                <a:solidFill>
                  <a:srgbClr val="7F0055"/>
                </a:solidFill>
                <a:latin typeface="Menlo"/>
              </a:rPr>
              <a:t>o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.getName());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}</a:t>
            </a:r>
            <a:endParaRPr lang="en-US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1914823" y="3310515"/>
            <a:ext cx="3287959" cy="302900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195403" y="3999724"/>
            <a:ext cx="5441328" cy="729309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26838" y="4981625"/>
            <a:ext cx="7778213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b="1" dirty="0"/>
              <a:t>Abstract class or Interface? </a:t>
            </a:r>
          </a:p>
          <a:p>
            <a:pPr marL="285750" indent="-285750">
              <a:lnSpc>
                <a:spcPct val="130000"/>
              </a:lnSpc>
              <a:buClr>
                <a:srgbClr val="FF6600"/>
              </a:buClr>
              <a:buFont typeface="Wingdings" charset="2"/>
              <a:buChar char="§"/>
            </a:pPr>
            <a:r>
              <a:rPr lang="en-US" dirty="0">
                <a:latin typeface="Times New Roman"/>
                <a:cs typeface="Times New Roman"/>
              </a:rPr>
              <a:t>If you just want to define a required method: </a:t>
            </a:r>
          </a:p>
          <a:p>
            <a:pPr>
              <a:lnSpc>
                <a:spcPct val="130000"/>
              </a:lnSpc>
              <a:buClr>
                <a:srgbClr val="FF6600"/>
              </a:buClr>
            </a:pPr>
            <a:r>
              <a:rPr lang="zh-CN" altLang="en-US" sz="1600" dirty="0">
                <a:solidFill>
                  <a:schemeClr val="accent1"/>
                </a:solidFill>
                <a:latin typeface="Times New Roman"/>
                <a:cs typeface="Times New Roman"/>
              </a:rPr>
              <a:t>     </a:t>
            </a:r>
            <a:r>
              <a:rPr lang="en-US" sz="1600" dirty="0">
                <a:solidFill>
                  <a:schemeClr val="accent1"/>
                </a:solidFill>
                <a:latin typeface="Courier"/>
                <a:cs typeface="Courier"/>
              </a:rPr>
              <a:t>Interface </a:t>
            </a:r>
            <a:endParaRPr lang="en-US" dirty="0">
              <a:solidFill>
                <a:schemeClr val="accent1"/>
              </a:solidFill>
              <a:latin typeface="Courier"/>
              <a:cs typeface="Courier"/>
            </a:endParaRPr>
          </a:p>
          <a:p>
            <a:pPr marL="285750" indent="-285750">
              <a:lnSpc>
                <a:spcPct val="130000"/>
              </a:lnSpc>
              <a:buClr>
                <a:srgbClr val="FF6600"/>
              </a:buClr>
              <a:buFont typeface="Wingdings" charset="2"/>
              <a:buChar char="§"/>
            </a:pPr>
            <a:r>
              <a:rPr lang="en-US" dirty="0">
                <a:latin typeface="Times New Roman"/>
                <a:cs typeface="Times New Roman"/>
              </a:rPr>
              <a:t>If you want to define potentially required methods AND common behavior: </a:t>
            </a:r>
            <a:r>
              <a:rPr lang="en-US" sz="1600" dirty="0">
                <a:solidFill>
                  <a:schemeClr val="accent1"/>
                </a:solidFill>
                <a:latin typeface="Courier"/>
                <a:cs typeface="Courier"/>
              </a:rPr>
              <a:t>Abstract class</a:t>
            </a:r>
          </a:p>
        </p:txBody>
      </p:sp>
    </p:spTree>
    <p:extLst>
      <p:ext uri="{BB962C8B-B14F-4D97-AF65-F5344CB8AC3E}">
        <p14:creationId xmlns:p14="http://schemas.microsoft.com/office/powerpoint/2010/main" val="52885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Motivation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2679" y="1878512"/>
            <a:ext cx="1775128" cy="1062720"/>
          </a:xfrm>
          <a:prstGeom prst="rect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A bunch of code in main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9729" y="3088112"/>
            <a:ext cx="2511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B8E1D"/>
                </a:solidFill>
                <a:latin typeface="Times New Roman"/>
                <a:cs typeface="Times New Roman"/>
              </a:rPr>
              <a:t>Procedure oriented programming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3663216" y="1878512"/>
            <a:ext cx="1772777" cy="1062720"/>
          </a:xfrm>
          <a:prstGeom prst="rect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Classes and Objects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27916" y="3088112"/>
            <a:ext cx="2511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1B8E1D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dirty="0"/>
              <a:t>O</a:t>
            </a:r>
            <a:r>
              <a:rPr lang="en-US" altLang="zh-CN" dirty="0"/>
              <a:t>bject</a:t>
            </a:r>
            <a:r>
              <a:rPr lang="zh-CN" altLang="en-US" dirty="0"/>
              <a:t> </a:t>
            </a:r>
            <a:r>
              <a:rPr lang="en-US" dirty="0"/>
              <a:t>oriented programming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6294493" y="1878512"/>
            <a:ext cx="1774948" cy="1062720"/>
          </a:xfrm>
          <a:prstGeom prst="rect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Inheritance and polymorphism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26103" y="3088112"/>
            <a:ext cx="2511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1B8E1D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altLang="zh-CN" dirty="0"/>
              <a:t>Advanced</a:t>
            </a:r>
            <a:r>
              <a:rPr lang="zh-CN" altLang="en-US" dirty="0"/>
              <a:t> </a:t>
            </a:r>
            <a:r>
              <a:rPr lang="en-US" altLang="zh-CN" dirty="0"/>
              <a:t>object</a:t>
            </a:r>
            <a:r>
              <a:rPr lang="zh-CN" altLang="en-US" dirty="0"/>
              <a:t> </a:t>
            </a:r>
            <a:r>
              <a:rPr lang="en-US" dirty="0"/>
              <a:t>oriented programming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2990205" y="2258672"/>
            <a:ext cx="535659" cy="259200"/>
          </a:xfrm>
          <a:prstGeom prst="rightArrow">
            <a:avLst/>
          </a:prstGeom>
          <a:ln w="12700" cmpd="sng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5597032" y="2258672"/>
            <a:ext cx="535659" cy="259200"/>
          </a:xfrm>
          <a:prstGeom prst="rightArrow">
            <a:avLst/>
          </a:prstGeom>
          <a:ln w="12700" cmpd="sng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29729" y="4168112"/>
            <a:ext cx="7707400" cy="0"/>
          </a:xfrm>
          <a:prstGeom prst="straightConnector1">
            <a:avLst/>
          </a:prstGeom>
          <a:ln w="38100" cmpd="sng">
            <a:solidFill>
              <a:srgbClr val="4F81BD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90205" y="4554242"/>
            <a:ext cx="2984035" cy="40011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Complexity</a:t>
            </a:r>
            <a:r>
              <a:rPr lang="zh-CN" alt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Times New Roman"/>
                <a:cs typeface="Times New Roman"/>
              </a:rPr>
              <a:t>of</a:t>
            </a:r>
            <a:r>
              <a:rPr lang="zh-CN" alt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Times New Roman"/>
                <a:cs typeface="Times New Roman"/>
              </a:rPr>
              <a:t>your</a:t>
            </a:r>
            <a:r>
              <a:rPr lang="zh-CN" alt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Times New Roman"/>
                <a:cs typeface="Times New Roman"/>
              </a:rPr>
              <a:t>project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1366" y="4265340"/>
            <a:ext cx="596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4F81BD"/>
                </a:solidFill>
                <a:latin typeface="Times New Roman"/>
                <a:cs typeface="Times New Roman"/>
              </a:rPr>
              <a:t>low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840404" y="4265340"/>
            <a:ext cx="673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1"/>
                </a:solidFill>
                <a:latin typeface="Times New Roman"/>
                <a:cs typeface="Times New Roman"/>
              </a:rPr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366525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5" grpId="0" animBg="1"/>
      <p:bldP spid="8" grpId="0"/>
      <p:bldP spid="6" grpId="0" animBg="1"/>
      <p:bldP spid="9" grpId="0"/>
      <p:bldP spid="14" grpId="0" animBg="1"/>
      <p:bldP spid="15" grpId="0" animBg="1"/>
      <p:bldP spid="20" grpId="0" animBg="1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Inheritance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3888912"/>
            <a:ext cx="3847507" cy="2743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B9CDE5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Person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String </a:t>
            </a:r>
            <a:r>
              <a:rPr lang="en-US" sz="1600" b="1" dirty="0">
                <a:solidFill>
                  <a:srgbClr val="0000C0"/>
                </a:solidFill>
                <a:latin typeface="Menlo"/>
              </a:rPr>
              <a:t>name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boolean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b="1" dirty="0">
                <a:solidFill>
                  <a:srgbClr val="0000C0"/>
                </a:solidFill>
                <a:latin typeface="Menlo"/>
              </a:rPr>
              <a:t>student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person(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boolean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Menlo"/>
              </a:rPr>
              <a:t>s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{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this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b="1" dirty="0">
                <a:solidFill>
                  <a:srgbClr val="0000C0"/>
                </a:solidFill>
                <a:latin typeface="Menlo"/>
              </a:rPr>
              <a:t>student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b="1" dirty="0">
                <a:solidFill>
                  <a:srgbClr val="6A3E3E"/>
                </a:solidFill>
                <a:latin typeface="Menlo"/>
              </a:rPr>
              <a:t>s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}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954432" y="3334053"/>
            <a:ext cx="2600536" cy="414781"/>
          </a:xfrm>
          <a:prstGeom prst="rect">
            <a:avLst/>
          </a:prstGeom>
          <a:solidFill>
            <a:srgbClr val="1B8E1D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Potential Solution 1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68030" y="4831280"/>
            <a:ext cx="3140771" cy="1499421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79021" y="3728294"/>
            <a:ext cx="41077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Arial"/>
                <a:cs typeface="Arial"/>
              </a:rPr>
              <a:t>Now in every method, I can just do this: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78326" y="4680377"/>
            <a:ext cx="3125937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Menlo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(student)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	  </a:t>
            </a:r>
            <a:r>
              <a:rPr lang="en-US" sz="1400" dirty="0">
                <a:solidFill>
                  <a:srgbClr val="3F7F5F"/>
                </a:solidFill>
                <a:latin typeface="Menlo"/>
              </a:rPr>
              <a:t>// code for students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else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	  </a:t>
            </a:r>
            <a:r>
              <a:rPr lang="en-US" sz="1400" dirty="0">
                <a:solidFill>
                  <a:srgbClr val="3F7F5F"/>
                </a:solidFill>
                <a:latin typeface="Menlo"/>
              </a:rPr>
              <a:t>// code for faculty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6376" y="1691615"/>
            <a:ext cx="3304957" cy="14547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6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Person {</a:t>
            </a:r>
          </a:p>
          <a:p>
            <a:pPr>
              <a:lnSpc>
                <a:spcPct val="14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 	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private 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String </a:t>
            </a:r>
            <a:r>
              <a:rPr lang="en-US" sz="1600" b="1" dirty="0">
                <a:solidFill>
                  <a:srgbClr val="0000C0"/>
                </a:solidFill>
                <a:latin typeface="Menlo"/>
              </a:rPr>
              <a:t>name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>
              <a:lnSpc>
                <a:spcPct val="14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>
                <a:solidFill>
                  <a:srgbClr val="3F7F5F"/>
                </a:solidFill>
                <a:latin typeface="Menlo"/>
              </a:rPr>
              <a:t>// more code here</a:t>
            </a:r>
          </a:p>
          <a:p>
            <a:pPr>
              <a:lnSpc>
                <a:spcPct val="14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}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2567" y="1224669"/>
            <a:ext cx="30923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  <a:latin typeface="Arial"/>
                <a:cs typeface="Arial"/>
              </a:rPr>
              <a:t>Fully written Person class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87858" y="1276834"/>
            <a:ext cx="2600536" cy="414781"/>
          </a:xfrm>
          <a:prstGeom prst="rect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Potential Problem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4869246" y="1847428"/>
            <a:ext cx="3020115" cy="1211468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2000"/>
              <a:t>Now needs to handle: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Students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Faculty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4933942" y="3146372"/>
            <a:ext cx="2789756" cy="400110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sz="2000" dirty="0"/>
              <a:t>they behave differently</a:t>
            </a:r>
          </a:p>
        </p:txBody>
      </p:sp>
    </p:spTree>
    <p:extLst>
      <p:ext uri="{BB962C8B-B14F-4D97-AF65-F5344CB8AC3E}">
        <p14:creationId xmlns:p14="http://schemas.microsoft.com/office/powerpoint/2010/main" val="74047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/>
      <p:bldP spid="13" grpId="0" animBg="1"/>
      <p:bldP spid="15" grpId="0" animBg="1"/>
      <p:bldP spid="16" grpId="0"/>
      <p:bldP spid="18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Inheritance (Contd.)</a:t>
            </a:r>
          </a:p>
        </p:txBody>
      </p:sp>
      <p:sp>
        <p:nvSpPr>
          <p:cNvPr id="5" name="Rectangle 4"/>
          <p:cNvSpPr/>
          <p:nvPr/>
        </p:nvSpPr>
        <p:spPr>
          <a:xfrm>
            <a:off x="5087858" y="1276834"/>
            <a:ext cx="2600536" cy="414781"/>
          </a:xfrm>
          <a:prstGeom prst="rect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Potential Problem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869246" y="1847428"/>
            <a:ext cx="3020115" cy="1211468"/>
          </a:xfrm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Now needs to handle: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Students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Faculty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6376" y="1691615"/>
            <a:ext cx="3304957" cy="14547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6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Person {</a:t>
            </a:r>
          </a:p>
          <a:p>
            <a:pPr>
              <a:lnSpc>
                <a:spcPct val="14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 	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private 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String </a:t>
            </a:r>
            <a:r>
              <a:rPr lang="en-US" sz="1600" b="1" dirty="0">
                <a:solidFill>
                  <a:srgbClr val="0000C0"/>
                </a:solidFill>
                <a:latin typeface="Menlo"/>
              </a:rPr>
              <a:t>name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>
              <a:lnSpc>
                <a:spcPct val="14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>
                <a:solidFill>
                  <a:srgbClr val="3F7F5F"/>
                </a:solidFill>
                <a:latin typeface="Menlo"/>
              </a:rPr>
              <a:t>// more code here</a:t>
            </a:r>
          </a:p>
          <a:p>
            <a:pPr>
              <a:lnSpc>
                <a:spcPct val="14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}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2567" y="1224669"/>
            <a:ext cx="30923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  <a:latin typeface="Arial"/>
                <a:cs typeface="Arial"/>
              </a:rPr>
              <a:t>Fully written Person class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1" y="3334053"/>
            <a:ext cx="3847506" cy="414781"/>
          </a:xfrm>
          <a:prstGeom prst="rect">
            <a:avLst/>
          </a:prstGeom>
          <a:solidFill>
            <a:srgbClr val="1B8E1D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Potential Solution 1 - Problems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57201" y="3891704"/>
            <a:ext cx="3847507" cy="24478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B9CDE5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Person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String </a:t>
            </a:r>
            <a:r>
              <a:rPr lang="en-US" sz="1600" b="1" dirty="0">
                <a:solidFill>
                  <a:srgbClr val="0000C0"/>
                </a:solidFill>
                <a:latin typeface="Menlo"/>
              </a:rPr>
              <a:t>name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boolean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b="1" dirty="0">
                <a:solidFill>
                  <a:srgbClr val="0000C0"/>
                </a:solidFill>
                <a:latin typeface="Menlo"/>
              </a:rPr>
              <a:t>student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boolean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b="1" dirty="0">
                <a:solidFill>
                  <a:srgbClr val="0000C0"/>
                </a:solidFill>
                <a:latin typeface="Menlo"/>
              </a:rPr>
              <a:t>graduate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 	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boolean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b="1" dirty="0">
                <a:solidFill>
                  <a:srgbClr val="0000C0"/>
                </a:solidFill>
                <a:latin typeface="Menlo"/>
              </a:rPr>
              <a:t>fulltime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>
                <a:solidFill>
                  <a:srgbClr val="3F7F5F"/>
                </a:solidFill>
                <a:latin typeface="Menlo"/>
              </a:rPr>
              <a:t>// more code here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/>
          </a:p>
        </p:txBody>
      </p:sp>
      <p:sp>
        <p:nvSpPr>
          <p:cNvPr id="19" name="Rounded Rectangle 18"/>
          <p:cNvSpPr/>
          <p:nvPr/>
        </p:nvSpPr>
        <p:spPr>
          <a:xfrm>
            <a:off x="868031" y="5120632"/>
            <a:ext cx="3276072" cy="611085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797089" y="3745230"/>
            <a:ext cx="2879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Arial"/>
                <a:cs typeface="Arial"/>
              </a:rPr>
              <a:t>Each method becomes: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810949" y="4296288"/>
            <a:ext cx="3451553" cy="1636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(student)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(graduate &amp;&amp; fulltime)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		</a:t>
            </a:r>
            <a:r>
              <a:rPr lang="mr-IN" sz="1400" dirty="0">
                <a:solidFill>
                  <a:srgbClr val="3F7F5F"/>
                </a:solidFill>
                <a:latin typeface="Menlo Bold"/>
                <a:cs typeface="Menlo Bold"/>
              </a:rPr>
              <a:t>// some code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else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(!graduate)</a:t>
            </a:r>
          </a:p>
          <a:p>
            <a:pPr lvl="1">
              <a:lnSpc>
                <a:spcPct val="120000"/>
              </a:lnSpc>
            </a:pPr>
            <a:r>
              <a:rPr lang="en-US" sz="1400" dirty="0">
                <a:solidFill>
                  <a:srgbClr val="3F7F5F"/>
                </a:solidFill>
                <a:latin typeface="Menlo Bold"/>
                <a:cs typeface="Menlo Bold"/>
              </a:rPr>
              <a:t>	</a:t>
            </a:r>
            <a:r>
              <a:rPr lang="mr-IN" sz="1400" dirty="0">
                <a:solidFill>
                  <a:srgbClr val="3F7F5F"/>
                </a:solidFill>
                <a:latin typeface="Menlo Bold"/>
                <a:cs typeface="Menlo Bold"/>
              </a:rPr>
              <a:t>// more code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	</a:t>
            </a:r>
            <a:endParaRPr lang="en-US" sz="1400" dirty="0">
              <a:solidFill>
                <a:srgbClr val="000000"/>
              </a:solidFill>
              <a:latin typeface="Menlo Bold"/>
              <a:cs typeface="Menlo Bold"/>
            </a:endParaRPr>
          </a:p>
          <a:p>
            <a:pPr lvl="1">
              <a:lnSpc>
                <a:spcPct val="120000"/>
              </a:lnSpc>
            </a:pP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endParaRPr lang="en-US" sz="1400" dirty="0">
              <a:solidFill>
                <a:srgbClr val="3F7F5F"/>
              </a:solidFill>
              <a:latin typeface="Menlo Bold"/>
              <a:cs typeface="Menlo Bold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5143587" y="4437757"/>
            <a:ext cx="2902782" cy="1355845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259734" y="4437757"/>
            <a:ext cx="2587677" cy="1355845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933942" y="3146372"/>
            <a:ext cx="2789756" cy="400110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sz="2000" dirty="0"/>
              <a:t>they behave differently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6007" y="6149045"/>
            <a:ext cx="4310102" cy="400110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sz="2000" dirty="0"/>
              <a:t>different students behave differently</a:t>
            </a:r>
          </a:p>
        </p:txBody>
      </p:sp>
    </p:spTree>
    <p:extLst>
      <p:ext uri="{BB962C8B-B14F-4D97-AF65-F5344CB8AC3E}">
        <p14:creationId xmlns:p14="http://schemas.microsoft.com/office/powerpoint/2010/main" val="211236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 animBg="1"/>
      <p:bldP spid="20" grpId="0"/>
      <p:bldP spid="21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Inheritance (Contd.)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8093" y="3262707"/>
            <a:ext cx="2463544" cy="414781"/>
          </a:xfrm>
          <a:prstGeom prst="rect">
            <a:avLst/>
          </a:prstGeom>
          <a:solidFill>
            <a:srgbClr val="1B8E1D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Potential Solution 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6376" y="1691615"/>
            <a:ext cx="3304957" cy="14547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6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Person {</a:t>
            </a:r>
          </a:p>
          <a:p>
            <a:pPr>
              <a:lnSpc>
                <a:spcPct val="14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 	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private 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String </a:t>
            </a:r>
            <a:r>
              <a:rPr lang="en-US" sz="1600" b="1" dirty="0">
                <a:solidFill>
                  <a:srgbClr val="0000C0"/>
                </a:solidFill>
                <a:latin typeface="Menlo"/>
              </a:rPr>
              <a:t>name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>
              <a:lnSpc>
                <a:spcPct val="14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>
                <a:solidFill>
                  <a:srgbClr val="3F7F5F"/>
                </a:solidFill>
                <a:latin typeface="Menlo"/>
              </a:rPr>
              <a:t>// more code here</a:t>
            </a:r>
          </a:p>
          <a:p>
            <a:pPr>
              <a:lnSpc>
                <a:spcPct val="14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}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2567" y="1224669"/>
            <a:ext cx="30923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  <a:latin typeface="Arial"/>
                <a:cs typeface="Arial"/>
              </a:rPr>
              <a:t>Fully written Person class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87858" y="1276834"/>
            <a:ext cx="2600536" cy="414781"/>
          </a:xfrm>
          <a:prstGeom prst="rect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Potential Problem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4869246" y="1847428"/>
            <a:ext cx="3020115" cy="1211468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2000"/>
              <a:t>Now needs to handle: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Students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Faculty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4933942" y="3146372"/>
            <a:ext cx="2789756" cy="400110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sz="2000" dirty="0"/>
              <a:t>they behave differently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7200" y="3783884"/>
            <a:ext cx="3847507" cy="18569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B9CDE5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Student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String </a:t>
            </a:r>
            <a:r>
              <a:rPr lang="en-US" sz="1600" b="1" dirty="0">
                <a:solidFill>
                  <a:srgbClr val="0000C0"/>
                </a:solidFill>
                <a:latin typeface="Menlo"/>
              </a:rPr>
              <a:t>name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;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>
              <a:lnSpc>
                <a:spcPct val="120000"/>
              </a:lnSpc>
            </a:pPr>
            <a:endParaRPr lang="en-US" sz="1600" b="1" dirty="0">
              <a:solidFill>
                <a:srgbClr val="000000"/>
              </a:solidFill>
              <a:latin typeface="Menlo"/>
            </a:endParaRPr>
          </a:p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rgbClr val="000000"/>
                </a:solidFill>
                <a:latin typeface="Menlo"/>
              </a:rPr>
              <a:t>	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4839293" y="3764788"/>
            <a:ext cx="3847507" cy="18569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B9CDE5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Faculty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String </a:t>
            </a:r>
            <a:r>
              <a:rPr lang="en-US" sz="1600" b="1" dirty="0">
                <a:solidFill>
                  <a:srgbClr val="0000C0"/>
                </a:solidFill>
                <a:latin typeface="Menlo"/>
              </a:rPr>
              <a:t>name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>
              <a:lnSpc>
                <a:spcPct val="120000"/>
              </a:lnSpc>
            </a:pP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>
              <a:lnSpc>
                <a:spcPct val="120000"/>
              </a:lnSpc>
            </a:pP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457200" y="3252994"/>
            <a:ext cx="3683450" cy="414781"/>
          </a:xfrm>
          <a:prstGeom prst="rect">
            <a:avLst/>
          </a:prstGeom>
          <a:solidFill>
            <a:srgbClr val="14008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Potential Solution 2 - Problems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62221" y="4905832"/>
            <a:ext cx="4509888" cy="400110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sz="2000" dirty="0"/>
              <a:t>hard to keep common code consistent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868032" y="5698091"/>
            <a:ext cx="2368952" cy="110414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mr-IN" sz="1500" dirty="0">
                <a:solidFill>
                  <a:srgbClr val="3F7F5F"/>
                </a:solidFill>
                <a:latin typeface="Menlo Bold"/>
                <a:cs typeface="Menlo Bold"/>
              </a:rPr>
              <a:t>// in main</a:t>
            </a:r>
          </a:p>
          <a:p>
            <a:pPr>
              <a:lnSpc>
                <a:spcPct val="110000"/>
              </a:lnSpc>
            </a:pPr>
            <a:r>
              <a:rPr lang="en-US" sz="1500" dirty="0">
                <a:solidFill>
                  <a:srgbClr val="000000"/>
                </a:solidFill>
                <a:latin typeface="Menlo Bold"/>
                <a:cs typeface="Menlo Bold"/>
              </a:rPr>
              <a:t>Person </a:t>
            </a:r>
            <a:r>
              <a:rPr lang="en-US" sz="1500" dirty="0">
                <a:solidFill>
                  <a:srgbClr val="0000C0"/>
                </a:solidFill>
                <a:latin typeface="Menlo Bold"/>
                <a:cs typeface="Menlo Bold"/>
              </a:rPr>
              <a:t>persons</a:t>
            </a:r>
            <a:r>
              <a:rPr lang="en-US" sz="1500" dirty="0">
                <a:solidFill>
                  <a:srgbClr val="000000"/>
                </a:solidFill>
                <a:latin typeface="Menlo Bold"/>
                <a:cs typeface="Menlo Bold"/>
              </a:rPr>
              <a:t>[];</a:t>
            </a:r>
          </a:p>
          <a:p>
            <a:pPr>
              <a:lnSpc>
                <a:spcPct val="110000"/>
              </a:lnSpc>
            </a:pPr>
            <a:r>
              <a:rPr lang="en-US" sz="1500" dirty="0">
                <a:solidFill>
                  <a:srgbClr val="000000"/>
                </a:solidFill>
                <a:latin typeface="Menlo Bold"/>
                <a:cs typeface="Menlo Bold"/>
              </a:rPr>
              <a:t>Student </a:t>
            </a:r>
            <a:r>
              <a:rPr lang="en-US" sz="1500" dirty="0">
                <a:solidFill>
                  <a:srgbClr val="0000C0"/>
                </a:solidFill>
                <a:latin typeface="Menlo Bold"/>
                <a:cs typeface="Menlo Bold"/>
              </a:rPr>
              <a:t>students</a:t>
            </a:r>
            <a:r>
              <a:rPr lang="en-US" sz="1500" dirty="0">
                <a:solidFill>
                  <a:srgbClr val="000000"/>
                </a:solidFill>
                <a:latin typeface="Menlo Bold"/>
                <a:cs typeface="Menlo Bold"/>
              </a:rPr>
              <a:t>[];</a:t>
            </a:r>
          </a:p>
          <a:p>
            <a:pPr>
              <a:lnSpc>
                <a:spcPct val="110000"/>
              </a:lnSpc>
            </a:pPr>
            <a:r>
              <a:rPr lang="en-US" sz="1500" dirty="0">
                <a:solidFill>
                  <a:srgbClr val="000000"/>
                </a:solidFill>
                <a:latin typeface="Menlo Bold"/>
                <a:cs typeface="Menlo Bold"/>
              </a:rPr>
              <a:t>Faculty </a:t>
            </a:r>
            <a:r>
              <a:rPr lang="en-US" sz="1500" dirty="0">
                <a:solidFill>
                  <a:srgbClr val="0000C0"/>
                </a:solidFill>
                <a:latin typeface="Menlo Bold"/>
                <a:cs typeface="Menlo Bold"/>
              </a:rPr>
              <a:t>faculty</a:t>
            </a:r>
            <a:r>
              <a:rPr lang="en-US" sz="1500" dirty="0">
                <a:solidFill>
                  <a:srgbClr val="000000"/>
                </a:solidFill>
                <a:latin typeface="Menlo Bold"/>
                <a:cs typeface="Menlo Bold"/>
              </a:rPr>
              <a:t>[];</a:t>
            </a:r>
            <a:endParaRPr lang="en-US" sz="1500" dirty="0">
              <a:latin typeface="Menlo Bold"/>
              <a:cs typeface="Menlo Bold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489359" y="4368422"/>
            <a:ext cx="737442" cy="401026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12110" y="3380698"/>
            <a:ext cx="1531890" cy="982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400" dirty="0">
                <a:solidFill>
                  <a:srgbClr val="FF6600"/>
                </a:solidFill>
                <a:latin typeface="Arial"/>
                <a:cs typeface="Arial"/>
              </a:rPr>
              <a:t>cannot just copy</a:t>
            </a:r>
          </a:p>
          <a:p>
            <a:pPr algn="ctr">
              <a:lnSpc>
                <a:spcPct val="140000"/>
              </a:lnSpc>
            </a:pPr>
            <a:r>
              <a:rPr lang="en-US" sz="1400" dirty="0">
                <a:solidFill>
                  <a:srgbClr val="FF6600"/>
                </a:solidFill>
                <a:latin typeface="Arial"/>
                <a:cs typeface="Arial"/>
              </a:rPr>
              <a:t>tedious</a:t>
            </a:r>
          </a:p>
          <a:p>
            <a:pPr algn="ctr">
              <a:lnSpc>
                <a:spcPct val="140000"/>
              </a:lnSpc>
            </a:pPr>
            <a:r>
              <a:rPr lang="en-US" sz="1400" dirty="0">
                <a:solidFill>
                  <a:srgbClr val="FF6600"/>
                </a:solidFill>
                <a:latin typeface="Arial"/>
                <a:cs typeface="Arial"/>
              </a:rPr>
              <a:t>potential mistake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92266" y="5808440"/>
            <a:ext cx="1212441" cy="6812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400" dirty="0">
                <a:solidFill>
                  <a:srgbClr val="FF6600"/>
                </a:solidFill>
                <a:latin typeface="Arial"/>
                <a:cs typeface="Arial"/>
              </a:rPr>
              <a:t>cannot use </a:t>
            </a:r>
          </a:p>
          <a:p>
            <a:pPr algn="ctr">
              <a:lnSpc>
                <a:spcPct val="140000"/>
              </a:lnSpc>
            </a:pPr>
            <a:r>
              <a:rPr lang="en-US" sz="1400" dirty="0">
                <a:solidFill>
                  <a:srgbClr val="FF6600"/>
                </a:solidFill>
                <a:latin typeface="Arial"/>
                <a:cs typeface="Arial"/>
              </a:rPr>
              <a:t>this anymore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82567" y="6124332"/>
            <a:ext cx="205337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85832" y="5929651"/>
            <a:ext cx="4509888" cy="707886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sz="2000" dirty="0"/>
              <a:t>no clean way single array of everyone for thing like sorting by join date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80936" y="4641127"/>
            <a:ext cx="3533845" cy="675057"/>
            <a:chOff x="-1832494" y="2632801"/>
            <a:chExt cx="3533845" cy="675057"/>
          </a:xfrm>
        </p:grpSpPr>
        <p:sp>
          <p:nvSpPr>
            <p:cNvPr id="23" name="Rounded Rectangle 22"/>
            <p:cNvSpPr/>
            <p:nvPr/>
          </p:nvSpPr>
          <p:spPr>
            <a:xfrm>
              <a:off x="-1832494" y="2688945"/>
              <a:ext cx="3276072" cy="611085"/>
            </a:xfrm>
            <a:prstGeom prst="roundRect">
              <a:avLst/>
            </a:prstGeom>
            <a:noFill/>
            <a:ln w="28575" cmpd="sng">
              <a:solidFill>
                <a:srgbClr val="FF66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-1714969" y="2632801"/>
              <a:ext cx="3416320" cy="6750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rgbClr val="7F0055"/>
                  </a:solidFill>
                  <a:latin typeface="Menlo"/>
                </a:rPr>
                <a:t>private</a:t>
              </a:r>
              <a:r>
                <a:rPr lang="en-US" sz="1600" b="1" dirty="0">
                  <a:solidFill>
                    <a:srgbClr val="000000"/>
                  </a:solidFill>
                  <a:latin typeface="Menlo"/>
                </a:rPr>
                <a:t> String </a:t>
              </a:r>
              <a:r>
                <a:rPr lang="en-US" sz="1600" b="1" dirty="0">
                  <a:solidFill>
                    <a:srgbClr val="0000C0"/>
                  </a:solidFill>
                  <a:latin typeface="Menlo"/>
                </a:rPr>
                <a:t>firstname</a:t>
              </a:r>
              <a:r>
                <a:rPr lang="en-US" sz="1600" b="1" dirty="0">
                  <a:solidFill>
                    <a:srgbClr val="000000"/>
                  </a:solidFill>
                  <a:latin typeface="Menlo"/>
                </a:rPr>
                <a:t>;</a:t>
              </a:r>
              <a:r>
                <a:rPr lang="en-US" sz="1600" dirty="0">
                  <a:solidFill>
                    <a:srgbClr val="000000"/>
                  </a:solidFill>
                  <a:latin typeface="Menlo"/>
                </a:rPr>
                <a:t> 	</a:t>
              </a:r>
            </a:p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rgbClr val="7F0055"/>
                  </a:solidFill>
                  <a:latin typeface="Menlo"/>
                </a:rPr>
                <a:t>private</a:t>
              </a:r>
              <a:r>
                <a:rPr lang="en-US" sz="1600" b="1" dirty="0">
                  <a:solidFill>
                    <a:srgbClr val="000000"/>
                  </a:solidFill>
                  <a:latin typeface="Menlo"/>
                </a:rPr>
                <a:t> String </a:t>
              </a:r>
              <a:r>
                <a:rPr lang="en-US" sz="1600" b="1" dirty="0">
                  <a:solidFill>
                    <a:srgbClr val="0000C0"/>
                  </a:solidFill>
                  <a:latin typeface="Menlo"/>
                </a:rPr>
                <a:t>lastname</a:t>
              </a:r>
              <a:r>
                <a:rPr lang="en-US" sz="1600" b="1" dirty="0">
                  <a:solidFill>
                    <a:srgbClr val="000000"/>
                  </a:solidFill>
                  <a:latin typeface="Menlo"/>
                </a:rPr>
                <a:t>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684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build="allAtOnce" animBg="1"/>
      <p:bldP spid="17" grpId="0" animBg="1"/>
      <p:bldP spid="22" grpId="0" animBg="1"/>
      <p:bldP spid="24" grpId="0" animBg="1"/>
      <p:bldP spid="25" grpId="0" animBg="1"/>
      <p:bldP spid="5" grpId="0"/>
      <p:bldP spid="27" grpId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Inheritance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latin typeface="Arial"/>
                <a:cs typeface="Arial"/>
              </a:rPr>
              <a:t>What do we want then? 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Keep common behavior in one class 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Split different behavior into separate classes 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Keep all of the objects in a single data structure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394100" y="4420820"/>
            <a:ext cx="6330736" cy="86888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"/>
                <a:cs typeface="Arial"/>
              </a:rPr>
              <a:t>The</a:t>
            </a:r>
            <a:r>
              <a:rPr lang="zh-CN" altLang="en-US" sz="3200" dirty="0">
                <a:latin typeface="Arial"/>
                <a:cs typeface="Arial"/>
              </a:rPr>
              <a:t> </a:t>
            </a:r>
            <a:r>
              <a:rPr lang="en-US" altLang="zh-CN" sz="3200" dirty="0">
                <a:latin typeface="Arial"/>
                <a:cs typeface="Arial"/>
              </a:rPr>
              <a:t>answer</a:t>
            </a:r>
            <a:r>
              <a:rPr lang="zh-CN" altLang="en-US" sz="3200" dirty="0">
                <a:latin typeface="Arial"/>
                <a:cs typeface="Arial"/>
              </a:rPr>
              <a:t> </a:t>
            </a:r>
            <a:r>
              <a:rPr lang="en-US" altLang="zh-CN" sz="3200" dirty="0">
                <a:latin typeface="Arial"/>
                <a:cs typeface="Arial"/>
              </a:rPr>
              <a:t>is</a:t>
            </a:r>
            <a:r>
              <a:rPr lang="zh-CN" altLang="en-US" sz="3200" dirty="0">
                <a:latin typeface="Arial"/>
                <a:cs typeface="Arial"/>
              </a:rPr>
              <a:t> </a:t>
            </a:r>
            <a:r>
              <a:rPr lang="en-US" altLang="zh-CN" sz="3200" dirty="0">
                <a:latin typeface="Arial"/>
                <a:cs typeface="Arial"/>
              </a:rPr>
              <a:t>Inheritance</a:t>
            </a:r>
            <a:r>
              <a:rPr lang="zh-CN" altLang="en-US" sz="3200" dirty="0">
                <a:latin typeface="Arial"/>
                <a:cs typeface="Arial"/>
              </a:rPr>
              <a:t> </a:t>
            </a:r>
            <a:endParaRPr lang="en-US"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813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Details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Inheritance: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1B8E1D"/>
                </a:solidFill>
                <a:latin typeface="Menlo Bold"/>
                <a:cs typeface="Menlo Bold"/>
              </a:rPr>
              <a:t>Extend</a:t>
            </a:r>
            <a:r>
              <a:rPr lang="zh-CN" altLang="en-US" dirty="0">
                <a:solidFill>
                  <a:srgbClr val="1B8E1D"/>
                </a:solidFill>
              </a:rPr>
              <a:t> </a:t>
            </a:r>
            <a:r>
              <a:rPr lang="en-US" altLang="zh-CN" dirty="0"/>
              <a:t>Keyword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5539" y="1570474"/>
            <a:ext cx="4054017" cy="15860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4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Person {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	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private 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String </a:t>
            </a:r>
            <a:r>
              <a:rPr lang="en-US" sz="1400" b="1" dirty="0">
                <a:solidFill>
                  <a:srgbClr val="0000C0"/>
                </a:solidFill>
                <a:latin typeface="Menlo"/>
              </a:rPr>
              <a:t>name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		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400" dirty="0">
                <a:solidFill>
                  <a:srgbClr val="3F7F5F"/>
                </a:solidFill>
                <a:latin typeface="Menlo"/>
              </a:rPr>
              <a:t>// more code here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} </a:t>
            </a:r>
          </a:p>
        </p:txBody>
      </p:sp>
      <p:sp>
        <p:nvSpPr>
          <p:cNvPr id="6" name="Rectangle 5"/>
          <p:cNvSpPr/>
          <p:nvPr/>
        </p:nvSpPr>
        <p:spPr>
          <a:xfrm>
            <a:off x="995539" y="3311653"/>
            <a:ext cx="4054018" cy="12844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4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S</a:t>
            </a:r>
            <a:r>
              <a:rPr lang="en-US" altLang="zh-CN" sz="1400" b="1" dirty="0">
                <a:solidFill>
                  <a:srgbClr val="000000"/>
                </a:solidFill>
                <a:latin typeface="Menlo"/>
              </a:rPr>
              <a:t>tudent          </a:t>
            </a:r>
            <a:r>
              <a:rPr lang="zh-CN" altLang="en-US" sz="1400" b="1" dirty="0">
                <a:solidFill>
                  <a:srgbClr val="000000"/>
                </a:solidFill>
                <a:latin typeface="Menlo"/>
              </a:rPr>
              <a:t>                     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	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private 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String </a:t>
            </a:r>
            <a:r>
              <a:rPr lang="en-US" sz="1400" b="1" dirty="0">
                <a:solidFill>
                  <a:srgbClr val="0000C0"/>
                </a:solidFill>
                <a:latin typeface="Menlo"/>
              </a:rPr>
              <a:t>name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400" dirty="0">
                <a:solidFill>
                  <a:srgbClr val="3F7F5F"/>
                </a:solidFill>
                <a:latin typeface="Menlo"/>
              </a:rPr>
              <a:t>// more code here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} </a:t>
            </a:r>
          </a:p>
        </p:txBody>
      </p:sp>
      <p:sp>
        <p:nvSpPr>
          <p:cNvPr id="7" name="Rectangle 6"/>
          <p:cNvSpPr/>
          <p:nvPr/>
        </p:nvSpPr>
        <p:spPr>
          <a:xfrm>
            <a:off x="995539" y="5052832"/>
            <a:ext cx="4054018" cy="12844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4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F</a:t>
            </a:r>
            <a:r>
              <a:rPr lang="en-US" altLang="zh-CN" sz="1400" b="1" dirty="0">
                <a:solidFill>
                  <a:srgbClr val="000000"/>
                </a:solidFill>
                <a:latin typeface="Menlo"/>
              </a:rPr>
              <a:t>aculty</a:t>
            </a:r>
            <a:r>
              <a:rPr lang="zh-CN" altLang="en-US" sz="1400" b="1" dirty="0">
                <a:solidFill>
                  <a:srgbClr val="000000"/>
                </a:solidFill>
                <a:latin typeface="Menlo"/>
              </a:rPr>
              <a:t>                                 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	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private 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String </a:t>
            </a:r>
            <a:r>
              <a:rPr lang="en-US" sz="1400" b="1" dirty="0">
                <a:solidFill>
                  <a:srgbClr val="0000C0"/>
                </a:solidFill>
                <a:latin typeface="Menlo"/>
              </a:rPr>
              <a:t>name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400" dirty="0">
                <a:solidFill>
                  <a:srgbClr val="3F7F5F"/>
                </a:solidFill>
                <a:latin typeface="Menlo"/>
              </a:rPr>
              <a:t>// more code here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}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672" y="1993291"/>
            <a:ext cx="1473380" cy="420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common</a:t>
            </a:r>
            <a:r>
              <a:rPr lang="zh-CN" altLang="en-US" sz="16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code</a:t>
            </a:r>
            <a:endParaRPr lang="en-US" sz="1600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7271" y="5489572"/>
            <a:ext cx="1519266" cy="420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diverging</a:t>
            </a:r>
            <a:r>
              <a:rPr lang="zh-CN" altLang="en-US" sz="16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code</a:t>
            </a:r>
            <a:endParaRPr lang="en-US" sz="1600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7271" y="3726799"/>
            <a:ext cx="1519266" cy="420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diverging</a:t>
            </a:r>
            <a:r>
              <a:rPr lang="zh-CN" altLang="en-US" sz="16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code</a:t>
            </a:r>
            <a:endParaRPr lang="en-US" sz="1600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97013" y="4452719"/>
            <a:ext cx="3486248" cy="40011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sz="2000" dirty="0"/>
              <a:t>“extend”</a:t>
            </a:r>
            <a:r>
              <a:rPr lang="zh-CN" altLang="en-US" sz="2000" dirty="0"/>
              <a:t> </a:t>
            </a:r>
            <a:r>
              <a:rPr lang="en-US" altLang="zh-CN" sz="2000" dirty="0"/>
              <a:t>means</a:t>
            </a:r>
            <a:r>
              <a:rPr lang="zh-CN" altLang="en-US" sz="2000" dirty="0"/>
              <a:t> </a:t>
            </a:r>
            <a:r>
              <a:rPr lang="en-US" altLang="zh-CN" sz="2000" dirty="0"/>
              <a:t>“inherit</a:t>
            </a:r>
            <a:r>
              <a:rPr lang="zh-CN" altLang="en-US" sz="2000" dirty="0"/>
              <a:t> </a:t>
            </a:r>
            <a:r>
              <a:rPr lang="en-US" altLang="zh-CN" sz="2000" dirty="0"/>
              <a:t>from”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3726377" y="1793236"/>
            <a:ext cx="2255249" cy="400110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pPr algn="ctr"/>
            <a:r>
              <a:rPr lang="en-US" sz="2000" dirty="0"/>
              <a:t>base</a:t>
            </a:r>
            <a:r>
              <a:rPr lang="en-US" altLang="zh-CN" sz="2000" dirty="0"/>
              <a:t>/super</a:t>
            </a:r>
            <a:r>
              <a:rPr lang="zh-CN" altLang="en-US" sz="2000" dirty="0"/>
              <a:t> </a:t>
            </a:r>
            <a:r>
              <a:rPr lang="en-US" altLang="zh-CN" sz="2000" dirty="0"/>
              <a:t>class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3726377" y="3947372"/>
            <a:ext cx="2255249" cy="400110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pPr algn="ctr"/>
            <a:r>
              <a:rPr lang="en-US" altLang="zh-CN" sz="2000" dirty="0"/>
              <a:t>derived/sub</a:t>
            </a:r>
            <a:r>
              <a:rPr lang="zh-CN" altLang="en-US" sz="2000" dirty="0"/>
              <a:t> </a:t>
            </a:r>
            <a:r>
              <a:rPr lang="en-US" altLang="zh-CN" sz="2000" dirty="0"/>
              <a:t>class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3726377" y="5613928"/>
            <a:ext cx="2255249" cy="400110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pPr algn="ctr"/>
            <a:r>
              <a:rPr lang="en-US" altLang="zh-CN" sz="2000" dirty="0"/>
              <a:t>derived/sub</a:t>
            </a:r>
            <a:r>
              <a:rPr lang="zh-CN" altLang="en-US" sz="2000" dirty="0"/>
              <a:t> </a:t>
            </a:r>
            <a:r>
              <a:rPr lang="en-US" altLang="zh-CN" sz="2000" dirty="0"/>
              <a:t>class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6112787" y="1663047"/>
            <a:ext cx="2865843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4F81BD"/>
                </a:solidFill>
                <a:latin typeface="Arial"/>
                <a:cs typeface="Arial"/>
              </a:rPr>
              <a:t>What is inherited? </a:t>
            </a:r>
          </a:p>
          <a:p>
            <a:pPr marL="285750" indent="-285750">
              <a:lnSpc>
                <a:spcPct val="110000"/>
              </a:lnSpc>
              <a:buClr>
                <a:srgbClr val="FF6600"/>
              </a:buClr>
              <a:buFont typeface="Wingdings" charset="2"/>
              <a:buChar char="§"/>
            </a:pPr>
            <a:r>
              <a:rPr lang="en-US" sz="2400" dirty="0">
                <a:latin typeface="Arial"/>
                <a:cs typeface="Arial"/>
              </a:rPr>
              <a:t>Public instance variables </a:t>
            </a:r>
          </a:p>
          <a:p>
            <a:pPr marL="285750" indent="-285750">
              <a:lnSpc>
                <a:spcPct val="110000"/>
              </a:lnSpc>
              <a:buClr>
                <a:srgbClr val="FF6600"/>
              </a:buClr>
              <a:buFont typeface="Wingdings" charset="2"/>
              <a:buChar char="§"/>
            </a:pPr>
            <a:r>
              <a:rPr lang="en-US" sz="2400" dirty="0">
                <a:latin typeface="Arial"/>
                <a:cs typeface="Arial"/>
              </a:rPr>
              <a:t>Public methods</a:t>
            </a:r>
          </a:p>
          <a:p>
            <a:pPr marL="285750" indent="-285750">
              <a:lnSpc>
                <a:spcPct val="110000"/>
              </a:lnSpc>
              <a:buClr>
                <a:srgbClr val="FF6600"/>
              </a:buClr>
              <a:buFont typeface="Wingdings" charset="2"/>
              <a:buChar char="§"/>
            </a:pPr>
            <a:r>
              <a:rPr lang="en-US" sz="2400" dirty="0">
                <a:latin typeface="Arial"/>
                <a:cs typeface="Arial"/>
              </a:rPr>
              <a:t>Private instance variables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49933" y="4545000"/>
            <a:ext cx="3242990" cy="101566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sz="2000" dirty="0"/>
              <a:t>Private variables</a:t>
            </a:r>
            <a:r>
              <a:rPr lang="zh-CN" altLang="en-US" sz="2000" dirty="0"/>
              <a:t> </a:t>
            </a:r>
            <a:r>
              <a:rPr lang="en-US" sz="2000" dirty="0"/>
              <a:t>can be accessed </a:t>
            </a:r>
            <a:r>
              <a:rPr lang="en-US" sz="2000" dirty="0">
                <a:solidFill>
                  <a:schemeClr val="accent1"/>
                </a:solidFill>
              </a:rPr>
              <a:t>only </a:t>
            </a:r>
            <a:r>
              <a:rPr lang="en-US" sz="2000" dirty="0"/>
              <a:t>through public methods!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511995" y="3833532"/>
            <a:ext cx="214268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512953" y="5573373"/>
            <a:ext cx="214268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458322" y="2194791"/>
            <a:ext cx="3806328" cy="356320"/>
          </a:xfrm>
          <a:prstGeom prst="rect">
            <a:avLst/>
          </a:prstGeom>
          <a:solidFill>
            <a:srgbClr val="008000">
              <a:alpha val="2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4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getName() {</a:t>
            </a:r>
            <a:r>
              <a:rPr lang="zh-CN" alt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name;</a:t>
            </a:r>
            <a:r>
              <a:rPr lang="zh-CN" alt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49933" y="6036858"/>
            <a:ext cx="3242990" cy="707886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</a:rPr>
              <a:t>Private methods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rgbClr val="FFFF00"/>
                </a:solidFill>
              </a:rPr>
              <a:t>cannot</a:t>
            </a:r>
            <a:r>
              <a:rPr lang="zh-CN" altLang="en-US" sz="2000" dirty="0">
                <a:solidFill>
                  <a:srgbClr val="FFFF00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be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inherited!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66568" y="5116648"/>
            <a:ext cx="1589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4F81BD"/>
                </a:solidFill>
                <a:latin typeface="Menlo"/>
              </a:rPr>
              <a:t>extend</a:t>
            </a:r>
            <a:r>
              <a:rPr lang="zh-CN" altLang="en-US" sz="1400" b="1" dirty="0">
                <a:solidFill>
                  <a:srgbClr val="4F81BD"/>
                </a:solidFill>
                <a:latin typeface="Menlo"/>
              </a:rPr>
              <a:t> </a:t>
            </a:r>
            <a:r>
              <a:rPr lang="en-US" altLang="zh-CN" sz="1400" b="1" dirty="0">
                <a:solidFill>
                  <a:srgbClr val="4F81BD"/>
                </a:solidFill>
                <a:latin typeface="Menlo"/>
              </a:rPr>
              <a:t>Person</a:t>
            </a:r>
            <a:r>
              <a:rPr lang="zh-CN" altLang="en-US" sz="1400" b="1" dirty="0">
                <a:solidFill>
                  <a:srgbClr val="4F81BD"/>
                </a:solidFill>
                <a:latin typeface="Menlo"/>
              </a:rPr>
              <a:t> 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566568" y="3363582"/>
            <a:ext cx="1589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4F81BD"/>
                </a:solidFill>
                <a:latin typeface="Menlo"/>
              </a:rPr>
              <a:t>extend</a:t>
            </a:r>
            <a:r>
              <a:rPr lang="zh-CN" altLang="en-US" sz="1400" b="1" dirty="0">
                <a:solidFill>
                  <a:srgbClr val="4F81BD"/>
                </a:solidFill>
                <a:latin typeface="Menlo"/>
              </a:rPr>
              <a:t> </a:t>
            </a:r>
            <a:r>
              <a:rPr lang="en-US" altLang="zh-CN" sz="1400" b="1" dirty="0">
                <a:solidFill>
                  <a:srgbClr val="4F81BD"/>
                </a:solidFill>
                <a:latin typeface="Menlo"/>
              </a:rPr>
              <a:t>Person</a:t>
            </a:r>
            <a:r>
              <a:rPr lang="zh-CN" altLang="en-US" sz="1400" b="1" dirty="0">
                <a:solidFill>
                  <a:srgbClr val="4F81BD"/>
                </a:solidFill>
                <a:latin typeface="Menlo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1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10" grpId="0"/>
      <p:bldP spid="11" grpId="0"/>
      <p:bldP spid="12" grpId="0" animBg="1"/>
      <p:bldP spid="13" grpId="0" animBg="1"/>
      <p:bldP spid="14" grpId="0" animBg="1"/>
      <p:bldP spid="15" grpId="0" animBg="1"/>
      <p:bldP spid="17" grpId="0" animBg="1"/>
      <p:bldP spid="23" grpId="0" animBg="1"/>
      <p:bldP spid="24" grpId="0" animBg="1"/>
      <p:bldP spid="25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Illustrate</a:t>
            </a:r>
            <a:r>
              <a:rPr lang="zh-CN" altLang="en-US" sz="2800" dirty="0"/>
              <a:t> </a:t>
            </a:r>
            <a:r>
              <a:rPr lang="en-US" altLang="zh-CN" sz="2800" dirty="0"/>
              <a:t>Inheritance</a:t>
            </a:r>
            <a:r>
              <a:rPr lang="zh-CN" altLang="en-US" sz="2800" dirty="0"/>
              <a:t> </a:t>
            </a:r>
            <a:r>
              <a:rPr lang="en-US" altLang="zh-CN" sz="2800" dirty="0"/>
              <a:t>Hierarchy</a:t>
            </a:r>
            <a:r>
              <a:rPr lang="zh-CN" altLang="en-US" sz="2800" dirty="0"/>
              <a:t> </a:t>
            </a:r>
            <a:r>
              <a:rPr lang="en-US" altLang="zh-CN" sz="2800" dirty="0"/>
              <a:t>with</a:t>
            </a:r>
            <a:r>
              <a:rPr lang="zh-CN" altLang="en-US" sz="2800" dirty="0"/>
              <a:t> </a:t>
            </a:r>
            <a:r>
              <a:rPr lang="en-US" altLang="zh-CN" sz="2800" dirty="0">
                <a:solidFill>
                  <a:srgbClr val="008000"/>
                </a:solidFill>
              </a:rPr>
              <a:t>UML</a:t>
            </a:r>
            <a:r>
              <a:rPr lang="zh-CN" altLang="en-US" sz="2800" dirty="0">
                <a:solidFill>
                  <a:srgbClr val="008000"/>
                </a:solidFill>
              </a:rPr>
              <a:t> </a:t>
            </a:r>
            <a:r>
              <a:rPr lang="en-US" altLang="zh-CN" sz="2800" dirty="0">
                <a:solidFill>
                  <a:srgbClr val="008000"/>
                </a:solidFill>
              </a:rPr>
              <a:t>Diagrams</a:t>
            </a:r>
            <a:r>
              <a:rPr lang="zh-CN" altLang="en-US" sz="2800" dirty="0">
                <a:solidFill>
                  <a:srgbClr val="008000"/>
                </a:solidFill>
              </a:rPr>
              <a:t> 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73535" y="1956133"/>
            <a:ext cx="2591355" cy="501836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/>
                <a:cs typeface="Arial"/>
              </a:rPr>
              <a:t>P</a:t>
            </a:r>
            <a:r>
              <a:rPr lang="en-US" altLang="zh-CN" sz="1600" dirty="0">
                <a:latin typeface="Arial"/>
                <a:cs typeface="Arial"/>
              </a:rPr>
              <a:t>erson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73535" y="2457969"/>
            <a:ext cx="2591355" cy="501836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1B8E1D"/>
                </a:solidFill>
                <a:latin typeface="Arial"/>
                <a:cs typeface="Arial"/>
              </a:rPr>
              <a:t>Private</a:t>
            </a:r>
            <a:r>
              <a:rPr lang="zh-CN" altLang="en-US" sz="1600" dirty="0">
                <a:solidFill>
                  <a:srgbClr val="1B8E1D"/>
                </a:solidFill>
                <a:latin typeface="Arial"/>
                <a:cs typeface="Arial"/>
              </a:rPr>
              <a:t> </a:t>
            </a:r>
            <a:r>
              <a:rPr lang="en-US" sz="1600" dirty="0">
                <a:solidFill>
                  <a:srgbClr val="1B8E1D"/>
                </a:solidFill>
                <a:latin typeface="Arial"/>
                <a:cs typeface="Arial"/>
              </a:rPr>
              <a:t>S</a:t>
            </a:r>
            <a:r>
              <a:rPr lang="en-US" altLang="zh-CN" sz="1600" dirty="0">
                <a:solidFill>
                  <a:srgbClr val="1B8E1D"/>
                </a:solidFill>
                <a:latin typeface="Arial"/>
                <a:cs typeface="Arial"/>
              </a:rPr>
              <a:t>tring</a:t>
            </a:r>
            <a:r>
              <a:rPr lang="zh-CN" altLang="en-US" sz="1600" dirty="0">
                <a:solidFill>
                  <a:srgbClr val="1B8E1D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1B8E1D"/>
                </a:solidFill>
                <a:latin typeface="Arial"/>
                <a:cs typeface="Arial"/>
              </a:rPr>
              <a:t>name</a:t>
            </a:r>
            <a:endParaRPr lang="en-US" sz="1600" dirty="0">
              <a:solidFill>
                <a:srgbClr val="1B8E1D"/>
              </a:solidFill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73535" y="2959805"/>
            <a:ext cx="2591355" cy="501836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1B8E1D"/>
                </a:solidFill>
                <a:latin typeface="Arial"/>
                <a:cs typeface="Arial"/>
              </a:rPr>
              <a:t>P</a:t>
            </a:r>
            <a:r>
              <a:rPr lang="en-US" altLang="zh-CN" sz="1600" dirty="0">
                <a:solidFill>
                  <a:srgbClr val="1B8E1D"/>
                </a:solidFill>
                <a:latin typeface="Arial"/>
                <a:cs typeface="Arial"/>
              </a:rPr>
              <a:t>ublic</a:t>
            </a:r>
            <a:r>
              <a:rPr lang="zh-CN" altLang="en-US" sz="1600" dirty="0">
                <a:solidFill>
                  <a:srgbClr val="1B8E1D"/>
                </a:solidFill>
                <a:latin typeface="Arial"/>
                <a:cs typeface="Arial"/>
              </a:rPr>
              <a:t> </a:t>
            </a:r>
            <a:r>
              <a:rPr lang="en-US" sz="1600" dirty="0">
                <a:solidFill>
                  <a:srgbClr val="1B8E1D"/>
                </a:solidFill>
                <a:latin typeface="Arial"/>
                <a:cs typeface="Arial"/>
              </a:rPr>
              <a:t>String</a:t>
            </a:r>
            <a:r>
              <a:rPr lang="zh-CN" altLang="en-US" sz="1600" dirty="0">
                <a:solidFill>
                  <a:srgbClr val="1B8E1D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1B8E1D"/>
                </a:solidFill>
                <a:latin typeface="Arial"/>
                <a:cs typeface="Arial"/>
              </a:rPr>
              <a:t>getName()</a:t>
            </a:r>
            <a:endParaRPr lang="en-US" sz="1600" dirty="0">
              <a:solidFill>
                <a:srgbClr val="1B8E1D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8109" y="4156844"/>
            <a:ext cx="2591355" cy="501836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/>
                <a:cs typeface="Arial"/>
              </a:rPr>
              <a:t>S</a:t>
            </a:r>
            <a:r>
              <a:rPr lang="en-US" altLang="zh-CN" sz="1600" dirty="0">
                <a:latin typeface="Arial"/>
                <a:cs typeface="Arial"/>
              </a:rPr>
              <a:t>tudent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8109" y="4658680"/>
            <a:ext cx="2591355" cy="501836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Private</a:t>
            </a:r>
            <a:r>
              <a:rPr lang="zh-CN" altLang="en-US" sz="160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double</a:t>
            </a:r>
            <a:r>
              <a:rPr lang="zh-CN" altLang="en-US" sz="160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gpa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8109" y="5160516"/>
            <a:ext cx="2591355" cy="501836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4F81BD"/>
                </a:solidFill>
                <a:latin typeface="Arial"/>
                <a:cs typeface="Arial"/>
              </a:rPr>
              <a:t>P</a:t>
            </a:r>
            <a:r>
              <a:rPr lang="en-US" altLang="zh-CN" sz="1600" dirty="0">
                <a:solidFill>
                  <a:srgbClr val="4F81BD"/>
                </a:solidFill>
                <a:latin typeface="Arial"/>
                <a:cs typeface="Arial"/>
              </a:rPr>
              <a:t>ublic</a:t>
            </a:r>
            <a:r>
              <a:rPr lang="zh-CN" altLang="en-US" sz="1600" dirty="0">
                <a:solidFill>
                  <a:srgbClr val="4F81BD"/>
                </a:solidFill>
                <a:latin typeface="Arial"/>
                <a:cs typeface="Arial"/>
              </a:rPr>
              <a:t> </a:t>
            </a:r>
            <a:r>
              <a:rPr lang="en-US" sz="1600" dirty="0">
                <a:solidFill>
                  <a:srgbClr val="4F81BD"/>
                </a:solidFill>
                <a:latin typeface="Arial"/>
                <a:cs typeface="Arial"/>
              </a:rPr>
              <a:t>double</a:t>
            </a:r>
            <a:r>
              <a:rPr lang="zh-CN" altLang="en-US" sz="1600" dirty="0">
                <a:solidFill>
                  <a:srgbClr val="4F81BD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4F81BD"/>
                </a:solidFill>
                <a:latin typeface="Arial"/>
                <a:cs typeface="Arial"/>
              </a:rPr>
              <a:t>getGPA()</a:t>
            </a:r>
            <a:endParaRPr lang="en-US" sz="1600" dirty="0">
              <a:solidFill>
                <a:srgbClr val="4F81BD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16485" y="4156844"/>
            <a:ext cx="2591355" cy="501836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/>
                <a:cs typeface="Arial"/>
              </a:rPr>
              <a:t>F</a:t>
            </a:r>
            <a:r>
              <a:rPr lang="en-US" altLang="zh-CN" sz="1600" dirty="0">
                <a:latin typeface="Arial"/>
                <a:cs typeface="Arial"/>
              </a:rPr>
              <a:t>aculty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16485" y="4658680"/>
            <a:ext cx="2591355" cy="501836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E6A20E"/>
                </a:solidFill>
                <a:latin typeface="Arial"/>
                <a:cs typeface="Arial"/>
              </a:rPr>
              <a:t>Private</a:t>
            </a:r>
            <a:r>
              <a:rPr lang="zh-CN" altLang="en-US" sz="1600" dirty="0">
                <a:solidFill>
                  <a:srgbClr val="E6A20E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E6A20E"/>
                </a:solidFill>
                <a:latin typeface="Arial"/>
                <a:cs typeface="Arial"/>
              </a:rPr>
              <a:t>double</a:t>
            </a:r>
            <a:r>
              <a:rPr lang="zh-CN" altLang="en-US" sz="1600" dirty="0">
                <a:solidFill>
                  <a:srgbClr val="E6A20E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E6A20E"/>
                </a:solidFill>
                <a:latin typeface="Arial"/>
                <a:cs typeface="Arial"/>
              </a:rPr>
              <a:t>salary</a:t>
            </a:r>
            <a:endParaRPr lang="en-US" sz="1600" dirty="0">
              <a:solidFill>
                <a:srgbClr val="E6A20E"/>
              </a:solidFill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16485" y="5160516"/>
            <a:ext cx="2591355" cy="501836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E6A20E"/>
                </a:solidFill>
                <a:latin typeface="Arial"/>
                <a:cs typeface="Arial"/>
              </a:rPr>
              <a:t>P</a:t>
            </a:r>
            <a:r>
              <a:rPr lang="en-US" altLang="zh-CN" sz="1600" dirty="0">
                <a:solidFill>
                  <a:srgbClr val="E6A20E"/>
                </a:solidFill>
                <a:latin typeface="Arial"/>
                <a:cs typeface="Arial"/>
              </a:rPr>
              <a:t>ublic</a:t>
            </a:r>
            <a:r>
              <a:rPr lang="zh-CN" altLang="en-US" sz="1600" dirty="0">
                <a:solidFill>
                  <a:srgbClr val="E6A20E"/>
                </a:solidFill>
                <a:latin typeface="Arial"/>
                <a:cs typeface="Arial"/>
              </a:rPr>
              <a:t> </a:t>
            </a:r>
            <a:r>
              <a:rPr lang="en-US" sz="1600" dirty="0">
                <a:solidFill>
                  <a:srgbClr val="E6A20E"/>
                </a:solidFill>
                <a:latin typeface="Arial"/>
                <a:cs typeface="Arial"/>
              </a:rPr>
              <a:t>double</a:t>
            </a:r>
            <a:r>
              <a:rPr lang="zh-CN" altLang="en-US" sz="1600" dirty="0">
                <a:solidFill>
                  <a:srgbClr val="E6A20E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E6A20E"/>
                </a:solidFill>
                <a:latin typeface="Arial"/>
                <a:cs typeface="Arial"/>
              </a:rPr>
              <a:t>getSalary()</a:t>
            </a:r>
            <a:endParaRPr lang="en-US" sz="1600" dirty="0">
              <a:solidFill>
                <a:srgbClr val="E6A20E"/>
              </a:solidFill>
              <a:latin typeface="Arial"/>
              <a:cs typeface="Arial"/>
            </a:endParaRPr>
          </a:p>
        </p:txBody>
      </p:sp>
      <p:cxnSp>
        <p:nvCxnSpPr>
          <p:cNvPr id="14" name="Straight Arrow Connector 13"/>
          <p:cNvCxnSpPr>
            <a:stCxn id="7" idx="0"/>
            <a:endCxn id="6" idx="2"/>
          </p:cNvCxnSpPr>
          <p:nvPr/>
        </p:nvCxnSpPr>
        <p:spPr>
          <a:xfrm flipV="1">
            <a:off x="1923787" y="3461641"/>
            <a:ext cx="1445426" cy="6952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0"/>
            <a:endCxn id="6" idx="2"/>
          </p:cNvCxnSpPr>
          <p:nvPr/>
        </p:nvCxnSpPr>
        <p:spPr>
          <a:xfrm flipH="1" flipV="1">
            <a:off x="3369213" y="3461641"/>
            <a:ext cx="1442950" cy="6952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5280565" y="1644593"/>
            <a:ext cx="3696427" cy="86888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/>
                <a:cs typeface="Arial"/>
              </a:rPr>
              <a:t>(Unified Modeling Language) UML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Diagram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417996" y="3185124"/>
            <a:ext cx="3390271" cy="706667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</a:rPr>
              <a:t>Inheritance</a:t>
            </a:r>
            <a:r>
              <a:rPr lang="zh-CN" altLang="en-US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>
                <a:solidFill>
                  <a:schemeClr val="bg1"/>
                </a:solidFill>
              </a:rPr>
              <a:t>Hierarchy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5679" y="2457969"/>
            <a:ext cx="1473380" cy="420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common</a:t>
            </a:r>
            <a:r>
              <a:rPr lang="zh-CN" altLang="en-US" sz="16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code</a:t>
            </a:r>
            <a:endParaRPr lang="en-US" sz="1600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49850" y="5962471"/>
            <a:ext cx="1519266" cy="420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diverging</a:t>
            </a:r>
            <a:r>
              <a:rPr lang="zh-CN" altLang="en-US" sz="16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code</a:t>
            </a:r>
            <a:endParaRPr lang="en-US" sz="1600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52530" y="5962471"/>
            <a:ext cx="1519266" cy="420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diverging</a:t>
            </a:r>
            <a:r>
              <a:rPr lang="zh-CN" altLang="en-US" sz="16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code</a:t>
            </a:r>
            <a:endParaRPr lang="en-US" sz="1600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7024123" y="2621838"/>
            <a:ext cx="286790" cy="460870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4812163" y="2240067"/>
            <a:ext cx="356281" cy="2734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4718670" y="3527665"/>
            <a:ext cx="650956" cy="12346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20071373">
            <a:off x="1705292" y="3684829"/>
            <a:ext cx="1049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 Bold"/>
                <a:cs typeface="Menlo Bold"/>
              </a:rPr>
              <a:t>“extend”</a:t>
            </a:r>
          </a:p>
        </p:txBody>
      </p:sp>
      <p:sp>
        <p:nvSpPr>
          <p:cNvPr id="34" name="TextBox 33"/>
          <p:cNvSpPr txBox="1"/>
          <p:nvPr/>
        </p:nvSpPr>
        <p:spPr>
          <a:xfrm rot="1585937">
            <a:off x="3959214" y="3672369"/>
            <a:ext cx="1049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 Bold"/>
                <a:cs typeface="Menlo Bold"/>
              </a:rPr>
              <a:t>“extend”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073535" y="1679271"/>
            <a:ext cx="1442949" cy="276999"/>
          </a:xfrm>
          <a:prstGeom prst="rect">
            <a:avLst/>
          </a:prstGeom>
          <a:solidFill>
            <a:srgbClr val="E6A20E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pPr algn="ctr"/>
            <a:r>
              <a:rPr lang="en-US" sz="1200" dirty="0"/>
              <a:t>base</a:t>
            </a:r>
            <a:r>
              <a:rPr lang="en-US" altLang="zh-CN" sz="1200" dirty="0"/>
              <a:t>/super</a:t>
            </a:r>
            <a:r>
              <a:rPr lang="zh-CN" altLang="en-US" sz="1200" dirty="0"/>
              <a:t> </a:t>
            </a:r>
            <a:r>
              <a:rPr lang="en-US" altLang="zh-CN" sz="1200" dirty="0"/>
              <a:t>class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624397" y="5662352"/>
            <a:ext cx="1370949" cy="276999"/>
          </a:xfrm>
          <a:prstGeom prst="rect">
            <a:avLst/>
          </a:prstGeom>
          <a:solidFill>
            <a:srgbClr val="E6A20E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pPr algn="ctr"/>
            <a:r>
              <a:rPr lang="en-US" altLang="zh-CN" sz="1200" dirty="0"/>
              <a:t>derived/sub</a:t>
            </a:r>
            <a:r>
              <a:rPr lang="zh-CN" altLang="en-US" sz="1200" dirty="0"/>
              <a:t> </a:t>
            </a:r>
            <a:r>
              <a:rPr lang="en-US" altLang="zh-CN" sz="1200" dirty="0"/>
              <a:t>class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4739947" y="5662352"/>
            <a:ext cx="1370949" cy="276999"/>
          </a:xfrm>
          <a:prstGeom prst="rect">
            <a:avLst/>
          </a:prstGeom>
          <a:solidFill>
            <a:srgbClr val="E6A20E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pPr algn="ctr"/>
            <a:r>
              <a:rPr lang="en-US" altLang="zh-CN" sz="1200" dirty="0"/>
              <a:t>derived/sub</a:t>
            </a:r>
            <a:r>
              <a:rPr lang="zh-CN" altLang="en-US" sz="1200" dirty="0"/>
              <a:t> </a:t>
            </a:r>
            <a:r>
              <a:rPr lang="en-US" altLang="zh-CN" sz="1200" dirty="0"/>
              <a:t>class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6979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0" grpId="0" animBg="1"/>
      <p:bldP spid="23" grpId="0" animBg="1"/>
      <p:bldP spid="24" grpId="0"/>
      <p:bldP spid="25" grpId="0"/>
      <p:bldP spid="26" grpId="0"/>
      <p:bldP spid="27" grpId="0" animBg="1"/>
      <p:bldP spid="33" grpId="0"/>
      <p:bldP spid="34" grpId="0"/>
      <p:bldP spid="35" grpId="0" animBg="1"/>
      <p:bldP spid="36" grpId="0" animBg="1"/>
      <p:bldP spid="3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13b610e-d3b5-490f-b165-988100e8232a}" enabled="1" method="Standard" siteId="{5a4ba6f9-f531-4f32-9467-398f19e69de4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9044</TotalTime>
  <Words>3483</Words>
  <Application>Microsoft Office PowerPoint</Application>
  <PresentationFormat>On-screen Show (4:3)</PresentationFormat>
  <Paragraphs>708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Courier</vt:lpstr>
      <vt:lpstr>Menlo</vt:lpstr>
      <vt:lpstr>Menlo Bold</vt:lpstr>
      <vt:lpstr>Menlo Regular</vt:lpstr>
      <vt:lpstr>Aptos</vt:lpstr>
      <vt:lpstr>Arial</vt:lpstr>
      <vt:lpstr>Calibri</vt:lpstr>
      <vt:lpstr>Courier New</vt:lpstr>
      <vt:lpstr>Helvetica</vt:lpstr>
      <vt:lpstr>Times New Roman</vt:lpstr>
      <vt:lpstr>Wingdings</vt:lpstr>
      <vt:lpstr>Office Theme</vt:lpstr>
      <vt:lpstr>Lecture 3 Inheritance and Polymorphism</vt:lpstr>
      <vt:lpstr>Lecture Goals</vt:lpstr>
      <vt:lpstr>General Motivation</vt:lpstr>
      <vt:lpstr>Motivation for Inheritance</vt:lpstr>
      <vt:lpstr>Motivation for Inheritance (Contd.)</vt:lpstr>
      <vt:lpstr>Motivation for Inheritance (Contd.)</vt:lpstr>
      <vt:lpstr>Motivation for Inheritance (Contd.)</vt:lpstr>
      <vt:lpstr>Details of Inheritance: Extend Keyword</vt:lpstr>
      <vt:lpstr>Illustrate Inheritance Hierarchy with UML Diagrams </vt:lpstr>
      <vt:lpstr>Definitions of Visibility Modifiers</vt:lpstr>
      <vt:lpstr>“Is-a” Relationship Between Reference and Object Type</vt:lpstr>
      <vt:lpstr>Some Practices</vt:lpstr>
      <vt:lpstr>Revisit Object Construction with Inheritance</vt:lpstr>
      <vt:lpstr>Object Construction with Compiler Support</vt:lpstr>
      <vt:lpstr>Compiler’s Rules</vt:lpstr>
      <vt:lpstr>Object Construction with Compiler Support (Contd.)</vt:lpstr>
      <vt:lpstr>Variable Initialization in a Class Hierarchy</vt:lpstr>
      <vt:lpstr>Variable Initialization in a Class Hierarchy (Contd.)</vt:lpstr>
      <vt:lpstr>Some Practices</vt:lpstr>
      <vt:lpstr>Some Practices Con’t</vt:lpstr>
      <vt:lpstr>Some Practices (Contd.)</vt:lpstr>
      <vt:lpstr>Method Overriding</vt:lpstr>
      <vt:lpstr>An Example: Object Class</vt:lpstr>
      <vt:lpstr>Introduce to Polymorphism</vt:lpstr>
      <vt:lpstr>Polymorphism Implementation: Compile Time and Run Time Rules</vt:lpstr>
      <vt:lpstr>Use Casting of Objects to Aid the Compiler</vt:lpstr>
      <vt:lpstr>Abstract Classes and Interfaces</vt:lpstr>
      <vt:lpstr>Abstract Classes and Interfaces (Contd.)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 in Java</dc:title>
  <dc:creator>Jianchen Shan</dc:creator>
  <cp:lastModifiedBy>Zonghua Gu</cp:lastModifiedBy>
  <cp:revision>308</cp:revision>
  <dcterms:created xsi:type="dcterms:W3CDTF">2018-08-13T22:58:39Z</dcterms:created>
  <dcterms:modified xsi:type="dcterms:W3CDTF">2024-09-30T02:29:08Z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Office Theme:8</vt:lpwstr>
  </property>
  <property fmtid="{D5CDD505-2E9C-101B-9397-08002B2CF9AE}" pid="3" name="ClassificationContentMarkingHeaderText">
    <vt:lpwstr>Begränsad delning</vt:lpwstr>
  </property>
</Properties>
</file>