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96" r:id="rId4"/>
    <p:sldId id="323" r:id="rId5"/>
    <p:sldId id="299" r:id="rId6"/>
    <p:sldId id="298" r:id="rId7"/>
    <p:sldId id="300" r:id="rId8"/>
    <p:sldId id="301" r:id="rId9"/>
    <p:sldId id="302" r:id="rId10"/>
    <p:sldId id="303" r:id="rId11"/>
    <p:sldId id="309" r:id="rId12"/>
    <p:sldId id="304" r:id="rId13"/>
    <p:sldId id="308" r:id="rId14"/>
    <p:sldId id="314" r:id="rId15"/>
    <p:sldId id="310" r:id="rId16"/>
    <p:sldId id="316" r:id="rId17"/>
    <p:sldId id="318" r:id="rId18"/>
    <p:sldId id="307" r:id="rId19"/>
    <p:sldId id="319" r:id="rId20"/>
    <p:sldId id="320" r:id="rId21"/>
    <p:sldId id="322" r:id="rId22"/>
    <p:sldId id="306" r:id="rId23"/>
    <p:sldId id="280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8E1D"/>
    <a:srgbClr val="2000EA"/>
    <a:srgbClr val="FB0008"/>
    <a:srgbClr val="E6A20E"/>
    <a:srgbClr val="140087"/>
    <a:srgbClr val="1700AE"/>
    <a:srgbClr val="1123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85" autoAdjust="0"/>
    <p:restoredTop sz="87712" autoAdjust="0"/>
  </p:normalViewPr>
  <p:slideViewPr>
    <p:cSldViewPr snapToGrid="0" snapToObjects="1">
      <p:cViewPr varScale="1">
        <p:scale>
          <a:sx n="72" d="100"/>
          <a:sy n="72" d="100"/>
        </p:scale>
        <p:origin x="1536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0CF57B-C747-FC49-8C8F-81AE37C96CA4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62E29-99FC-EB40-923F-D38E4FE7B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767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E" sz="1200" dirty="0"/>
              <a:t>https://www.youtube.com/watch?v=R9PTBwOzceo</a:t>
            </a:r>
          </a:p>
          <a:p>
            <a:r>
              <a:rPr lang="en-GB" dirty="0"/>
              <a:t> Introduction to Linked List too simple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F62E29-99FC-EB40-923F-D38E4FE7BE7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745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F62E29-99FC-EB40-923F-D38E4FE7BE7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128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F62E29-99FC-EB40-923F-D38E4FE7BE7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27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168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060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321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681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867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688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276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856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35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258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124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21443-D73C-634A-A910-7320408C156D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2D0715-7E4C-30F5-84EA-E3D51932DCD2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8315325" y="63500"/>
            <a:ext cx="787400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SE" sz="8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Begränsad delning</a:t>
            </a:r>
          </a:p>
        </p:txBody>
      </p:sp>
    </p:spTree>
    <p:extLst>
      <p:ext uri="{BB962C8B-B14F-4D97-AF65-F5344CB8AC3E}">
        <p14:creationId xmlns:p14="http://schemas.microsoft.com/office/powerpoint/2010/main" val="46053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400" kern="1200">
          <a:solidFill>
            <a:schemeClr val="tx1"/>
          </a:solidFill>
          <a:latin typeface="Times New Roman"/>
          <a:ea typeface="+mn-ea"/>
          <a:cs typeface="Times New Roman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000" kern="1200">
          <a:solidFill>
            <a:schemeClr val="tx1"/>
          </a:solidFill>
          <a:latin typeface="Times New Roman"/>
          <a:ea typeface="+mn-ea"/>
          <a:cs typeface="Times New Roman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1800" kern="1200">
          <a:solidFill>
            <a:schemeClr val="tx1"/>
          </a:solidFill>
          <a:latin typeface="Times New Roman"/>
          <a:ea typeface="+mn-ea"/>
          <a:cs typeface="Times New Roman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1600" kern="1200">
          <a:solidFill>
            <a:schemeClr val="tx1"/>
          </a:solidFill>
          <a:latin typeface="Times New Roman"/>
          <a:ea typeface="+mn-ea"/>
          <a:cs typeface="Times New Roman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1600" kern="1200">
          <a:solidFill>
            <a:schemeClr val="tx1"/>
          </a:solidFill>
          <a:latin typeface="Times New Roman"/>
          <a:ea typeface="+mn-ea"/>
          <a:cs typeface="Times New Roman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playlist?list=PLBlnK6fEyqRj9lld8sWIUNwlKfdUoPd1Y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F8AbOfQwl1c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checked-vs-unchecked-exceptions-in-java/" TargetMode="External"/><Relationship Id="rId2" Type="http://schemas.openxmlformats.org/officeDocument/2006/relationships/hyperlink" Target="https://www.geeksforgeeks.org/throw-throws-java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7121" y="1146752"/>
            <a:ext cx="7952128" cy="2625208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accent1"/>
                </a:solidFill>
              </a:rPr>
              <a:t>Lecture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6</a:t>
            </a:r>
            <a:br>
              <a:rPr lang="en-US" altLang="zh-CN" dirty="0">
                <a:solidFill>
                  <a:schemeClr val="accent1"/>
                </a:solidFill>
              </a:rPr>
            </a:br>
            <a:r>
              <a:rPr lang="en-US" dirty="0"/>
              <a:t>Linked Lists vs. Arrays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Department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of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Computer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Science</a:t>
            </a:r>
          </a:p>
          <a:p>
            <a:r>
              <a:rPr lang="en-US" sz="2000" dirty="0">
                <a:solidFill>
                  <a:schemeClr val="tx1"/>
                </a:solidFill>
              </a:rPr>
              <a:t>Hofstra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University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756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270B2-A0BA-EF4A-9D01-A7A9D64A4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Get Operation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3764743" y="2695357"/>
            <a:ext cx="5040817" cy="20261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100" dirty="0">
                <a:solidFill>
                  <a:srgbClr val="7F0055"/>
                </a:solidFill>
                <a:latin typeface="Menlo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Menlo" charset="0"/>
              </a:rPr>
              <a:t>ListNode</a:t>
            </a:r>
            <a:r>
              <a:rPr lang="en-US" sz="1100" dirty="0">
                <a:solidFill>
                  <a:srgbClr val="000000"/>
                </a:solidFill>
                <a:latin typeface="Menlo" charset="0"/>
              </a:rPr>
              <a:t>&lt;E&gt; </a:t>
            </a:r>
            <a:r>
              <a:rPr lang="en-US" sz="1100" dirty="0" err="1">
                <a:solidFill>
                  <a:srgbClr val="000000"/>
                </a:solidFill>
                <a:latin typeface="Menlo" charset="0"/>
              </a:rPr>
              <a:t>getNode</a:t>
            </a:r>
            <a:r>
              <a:rPr lang="en-US" sz="1100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sz="1100" dirty="0">
                <a:solidFill>
                  <a:srgbClr val="7F0055"/>
                </a:solidFill>
                <a:latin typeface="Menlo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100" dirty="0">
                <a:solidFill>
                  <a:srgbClr val="6A3E3E"/>
                </a:solidFill>
                <a:latin typeface="Menlo" charset="0"/>
              </a:rPr>
              <a:t>index</a:t>
            </a:r>
            <a:r>
              <a:rPr lang="en-US" sz="1100" dirty="0">
                <a:solidFill>
                  <a:srgbClr val="000000"/>
                </a:solidFill>
                <a:latin typeface="Menlo" charset="0"/>
              </a:rPr>
              <a:t>) 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100" dirty="0">
                <a:solidFill>
                  <a:srgbClr val="000000"/>
                </a:solidFill>
                <a:latin typeface="Menlo" charset="0"/>
              </a:rPr>
              <a:t> 	</a:t>
            </a:r>
            <a:r>
              <a:rPr lang="en-US" sz="1100" dirty="0">
                <a:solidFill>
                  <a:srgbClr val="7F0055"/>
                </a:solidFill>
                <a:latin typeface="Menlo" charset="0"/>
              </a:rPr>
              <a:t>if</a:t>
            </a:r>
            <a:r>
              <a:rPr lang="en-US" sz="1100" dirty="0">
                <a:solidFill>
                  <a:srgbClr val="000000"/>
                </a:solidFill>
                <a:latin typeface="Menlo" charset="0"/>
              </a:rPr>
              <a:t> (</a:t>
            </a:r>
            <a:r>
              <a:rPr lang="en-US" sz="1100" dirty="0">
                <a:solidFill>
                  <a:srgbClr val="6A3E3E"/>
                </a:solidFill>
                <a:latin typeface="Menlo" charset="0"/>
              </a:rPr>
              <a:t>index</a:t>
            </a:r>
            <a:r>
              <a:rPr lang="en-US" sz="1100" dirty="0">
                <a:solidFill>
                  <a:srgbClr val="000000"/>
                </a:solidFill>
                <a:latin typeface="Menlo" charset="0"/>
              </a:rPr>
              <a:t> &lt; 0 || </a:t>
            </a:r>
            <a:r>
              <a:rPr lang="en-US" sz="1100" dirty="0">
                <a:solidFill>
                  <a:srgbClr val="6A3E3E"/>
                </a:solidFill>
                <a:latin typeface="Menlo" charset="0"/>
              </a:rPr>
              <a:t>index</a:t>
            </a:r>
            <a:r>
              <a:rPr lang="en-US" sz="1100" dirty="0">
                <a:solidFill>
                  <a:srgbClr val="000000"/>
                </a:solidFill>
                <a:latin typeface="Menlo" charset="0"/>
              </a:rPr>
              <a:t> &gt;= </a:t>
            </a:r>
            <a:r>
              <a:rPr lang="en-US" sz="1100" dirty="0">
                <a:solidFill>
                  <a:srgbClr val="0000C0"/>
                </a:solidFill>
                <a:latin typeface="Menlo" charset="0"/>
              </a:rPr>
              <a:t>size</a:t>
            </a:r>
            <a:r>
              <a:rPr lang="en-US" sz="1100" dirty="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100" dirty="0">
                <a:solidFill>
                  <a:srgbClr val="000000"/>
                </a:solidFill>
                <a:latin typeface="Menlo" charset="0"/>
              </a:rPr>
              <a:t>    		 </a:t>
            </a:r>
            <a:r>
              <a:rPr lang="en-US" sz="1100" dirty="0">
                <a:solidFill>
                  <a:srgbClr val="7F0055"/>
                </a:solidFill>
                <a:latin typeface="Menlo" charset="0"/>
              </a:rPr>
              <a:t>throw</a:t>
            </a:r>
            <a:r>
              <a:rPr lang="en-US" sz="11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100" dirty="0">
                <a:solidFill>
                  <a:srgbClr val="7F0055"/>
                </a:solidFill>
                <a:latin typeface="Menlo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Menlo" charset="0"/>
              </a:rPr>
              <a:t>IndexOutOfBoundsException</a:t>
            </a:r>
            <a:r>
              <a:rPr lang="en-US" sz="1100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sz="1100" dirty="0">
                <a:solidFill>
                  <a:srgbClr val="2A00FF"/>
                </a:solidFill>
                <a:latin typeface="Menlo" charset="0"/>
              </a:rPr>
              <a:t>"Index: "</a:t>
            </a:r>
            <a:r>
              <a:rPr lang="en-US" sz="1100" dirty="0">
                <a:solidFill>
                  <a:srgbClr val="000000"/>
                </a:solidFill>
                <a:latin typeface="Menlo" charset="0"/>
              </a:rPr>
              <a:t> 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100" dirty="0">
                <a:solidFill>
                  <a:srgbClr val="000000"/>
                </a:solidFill>
                <a:latin typeface="Menlo" charset="0"/>
              </a:rPr>
              <a:t>                       + </a:t>
            </a:r>
            <a:r>
              <a:rPr lang="en-US" sz="1100" dirty="0">
                <a:solidFill>
                  <a:srgbClr val="6A3E3E"/>
                </a:solidFill>
                <a:latin typeface="Menlo" charset="0"/>
              </a:rPr>
              <a:t>index</a:t>
            </a:r>
            <a:r>
              <a:rPr lang="en-US" sz="1100" dirty="0">
                <a:solidFill>
                  <a:srgbClr val="000000"/>
                </a:solidFill>
                <a:latin typeface="Menlo" charset="0"/>
              </a:rPr>
              <a:t> + </a:t>
            </a:r>
            <a:r>
              <a:rPr lang="en-US" sz="1100" dirty="0">
                <a:solidFill>
                  <a:srgbClr val="2A00FF"/>
                </a:solidFill>
                <a:latin typeface="Menlo" charset="0"/>
              </a:rPr>
              <a:t>", Size:” </a:t>
            </a:r>
            <a:r>
              <a:rPr lang="de-DE" sz="1100" dirty="0">
                <a:solidFill>
                  <a:srgbClr val="000000"/>
                </a:solidFill>
                <a:latin typeface="Menlo" charset="0"/>
              </a:rPr>
              <a:t>+ </a:t>
            </a:r>
            <a:r>
              <a:rPr lang="de-DE" sz="1100" dirty="0" err="1">
                <a:solidFill>
                  <a:srgbClr val="0000C0"/>
                </a:solidFill>
                <a:latin typeface="Menlo" charset="0"/>
              </a:rPr>
              <a:t>size</a:t>
            </a:r>
            <a:r>
              <a:rPr lang="de-DE" sz="1100" dirty="0">
                <a:solidFill>
                  <a:srgbClr val="000000"/>
                </a:solidFill>
                <a:latin typeface="Menlo" charset="0"/>
              </a:rPr>
              <a:t>);</a:t>
            </a:r>
            <a:r>
              <a:rPr lang="en-US" sz="1100" dirty="0">
                <a:solidFill>
                  <a:srgbClr val="000000"/>
                </a:solidFill>
                <a:latin typeface="Menlo" charset="0"/>
              </a:rPr>
              <a:t>	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100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1100" dirty="0" err="1">
                <a:solidFill>
                  <a:srgbClr val="000000"/>
                </a:solidFill>
                <a:latin typeface="Menlo" charset="0"/>
              </a:rPr>
              <a:t>ListNode</a:t>
            </a:r>
            <a:r>
              <a:rPr lang="en-US" sz="1100" dirty="0">
                <a:solidFill>
                  <a:srgbClr val="000000"/>
                </a:solidFill>
                <a:latin typeface="Menlo" charset="0"/>
              </a:rPr>
              <a:t>&lt;E&gt; </a:t>
            </a:r>
            <a:r>
              <a:rPr lang="en-US" sz="1100" dirty="0">
                <a:solidFill>
                  <a:srgbClr val="6A3E3E"/>
                </a:solidFill>
                <a:latin typeface="Menlo" charset="0"/>
              </a:rPr>
              <a:t>e</a:t>
            </a:r>
            <a:r>
              <a:rPr lang="en-US" sz="1100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sz="1100" dirty="0" err="1">
                <a:solidFill>
                  <a:srgbClr val="0000C0"/>
                </a:solidFill>
                <a:latin typeface="Menlo" charset="0"/>
              </a:rPr>
              <a:t>head.next</a:t>
            </a:r>
            <a:r>
              <a:rPr lang="en-US" sz="1100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100" dirty="0">
                <a:solidFill>
                  <a:srgbClr val="000000"/>
                </a:solidFill>
                <a:latin typeface="Menlo" charset="0"/>
              </a:rPr>
              <a:t> 	</a:t>
            </a:r>
            <a:r>
              <a:rPr lang="en-US" sz="1100" dirty="0">
                <a:solidFill>
                  <a:srgbClr val="7F0055"/>
                </a:solidFill>
                <a:latin typeface="Menlo" charset="0"/>
              </a:rPr>
              <a:t>while</a:t>
            </a:r>
            <a:r>
              <a:rPr lang="en-US" sz="1100" dirty="0">
                <a:solidFill>
                  <a:srgbClr val="000000"/>
                </a:solidFill>
                <a:latin typeface="Menlo" charset="0"/>
              </a:rPr>
              <a:t> (</a:t>
            </a:r>
            <a:r>
              <a:rPr lang="en-US" sz="1100" dirty="0">
                <a:solidFill>
                  <a:srgbClr val="6A3E3E"/>
                </a:solidFill>
                <a:latin typeface="Menlo" charset="0"/>
              </a:rPr>
              <a:t>index</a:t>
            </a:r>
            <a:r>
              <a:rPr lang="en-US" sz="1100" dirty="0">
                <a:solidFill>
                  <a:srgbClr val="000000"/>
                </a:solidFill>
                <a:latin typeface="Menlo" charset="0"/>
              </a:rPr>
              <a:t>-- &gt; 0)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100" dirty="0">
                <a:solidFill>
                  <a:srgbClr val="000000"/>
                </a:solidFill>
                <a:latin typeface="Menlo" charset="0"/>
              </a:rPr>
              <a:t> 		</a:t>
            </a:r>
            <a:r>
              <a:rPr lang="en-US" sz="1100" dirty="0">
                <a:solidFill>
                  <a:srgbClr val="6A3E3E"/>
                </a:solidFill>
                <a:latin typeface="Menlo" charset="0"/>
              </a:rPr>
              <a:t>e</a:t>
            </a:r>
            <a:r>
              <a:rPr lang="en-US" sz="1100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sz="1100" dirty="0" err="1">
                <a:solidFill>
                  <a:srgbClr val="6A3E3E"/>
                </a:solidFill>
                <a:latin typeface="Menlo" charset="0"/>
              </a:rPr>
              <a:t>e</a:t>
            </a:r>
            <a:r>
              <a:rPr lang="en-US" sz="1100" dirty="0" err="1">
                <a:solidFill>
                  <a:srgbClr val="000000"/>
                </a:solidFill>
                <a:latin typeface="Menlo" charset="0"/>
              </a:rPr>
              <a:t>.</a:t>
            </a:r>
            <a:r>
              <a:rPr lang="en-US" sz="1100" dirty="0" err="1">
                <a:solidFill>
                  <a:srgbClr val="0000C0"/>
                </a:solidFill>
                <a:latin typeface="Menlo" charset="0"/>
              </a:rPr>
              <a:t>next</a:t>
            </a:r>
            <a:r>
              <a:rPr lang="en-US" sz="1100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100" dirty="0">
                <a:solidFill>
                  <a:srgbClr val="000000"/>
                </a:solidFill>
                <a:latin typeface="Menlo" charset="0"/>
              </a:rPr>
              <a:t> 	</a:t>
            </a:r>
            <a:r>
              <a:rPr lang="it-IT" sz="1100" dirty="0" err="1">
                <a:solidFill>
                  <a:srgbClr val="7F0055"/>
                </a:solidFill>
                <a:latin typeface="Menlo" charset="0"/>
              </a:rPr>
              <a:t>return</a:t>
            </a:r>
            <a:r>
              <a:rPr lang="it-IT" sz="11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it-IT" sz="1100" dirty="0">
                <a:solidFill>
                  <a:srgbClr val="6A3E3E"/>
                </a:solidFill>
                <a:latin typeface="Menlo" charset="0"/>
              </a:rPr>
              <a:t>e</a:t>
            </a:r>
            <a:r>
              <a:rPr lang="it-IT" sz="1100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it-IT" sz="1100" dirty="0">
                <a:solidFill>
                  <a:srgbClr val="000000"/>
                </a:solidFill>
                <a:latin typeface="Menlo" charset="0"/>
              </a:rPr>
              <a:t>}</a:t>
            </a:r>
            <a:endParaRPr lang="en-US" sz="1100" dirty="0"/>
          </a:p>
        </p:txBody>
      </p:sp>
      <p:sp>
        <p:nvSpPr>
          <p:cNvPr id="52" name="Rectangle 51"/>
          <p:cNvSpPr/>
          <p:nvPr/>
        </p:nvSpPr>
        <p:spPr>
          <a:xfrm>
            <a:off x="1326531" y="2052607"/>
            <a:ext cx="417925" cy="2906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b="1">
                <a:latin typeface="Arial"/>
                <a:cs typeface="Arial"/>
              </a:rPr>
              <a:t>NULL</a:t>
            </a:r>
          </a:p>
        </p:txBody>
      </p:sp>
      <p:sp>
        <p:nvSpPr>
          <p:cNvPr id="56" name="Rectangle 55"/>
          <p:cNvSpPr/>
          <p:nvPr/>
        </p:nvSpPr>
        <p:spPr>
          <a:xfrm>
            <a:off x="1744457" y="2052607"/>
            <a:ext cx="178878" cy="2906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1148138" y="2052607"/>
            <a:ext cx="178878" cy="290674"/>
            <a:chOff x="1881607" y="5295720"/>
            <a:chExt cx="178878" cy="290674"/>
          </a:xfrm>
          <a:solidFill>
            <a:schemeClr val="bg1">
              <a:lumMod val="95000"/>
            </a:schemeClr>
          </a:solidFill>
        </p:grpSpPr>
        <p:sp>
          <p:nvSpPr>
            <p:cNvPr id="59" name="Rectangle 58"/>
            <p:cNvSpPr/>
            <p:nvPr/>
          </p:nvSpPr>
          <p:spPr>
            <a:xfrm>
              <a:off x="1881607" y="5295720"/>
              <a:ext cx="178878" cy="290674"/>
            </a:xfrm>
            <a:prstGeom prst="rect">
              <a:avLst/>
            </a:prstGeom>
            <a:grpFill/>
            <a:ln w="1270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/>
                <a:cs typeface="Arial"/>
              </a:endParaRPr>
            </a:p>
          </p:txBody>
        </p:sp>
        <p:cxnSp>
          <p:nvCxnSpPr>
            <p:cNvPr id="61" name="Straight Connector 60"/>
            <p:cNvCxnSpPr/>
            <p:nvPr/>
          </p:nvCxnSpPr>
          <p:spPr>
            <a:xfrm>
              <a:off x="1886970" y="5295720"/>
              <a:ext cx="166396" cy="290674"/>
            </a:xfrm>
            <a:prstGeom prst="line">
              <a:avLst/>
            </a:prstGeom>
            <a:grpFill/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Rectangle 64"/>
          <p:cNvSpPr/>
          <p:nvPr/>
        </p:nvSpPr>
        <p:spPr>
          <a:xfrm>
            <a:off x="3660219" y="2052607"/>
            <a:ext cx="417925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/>
                <a:cs typeface="Arial"/>
              </a:rPr>
              <a:t>26</a:t>
            </a:r>
          </a:p>
        </p:txBody>
      </p:sp>
      <p:sp>
        <p:nvSpPr>
          <p:cNvPr id="66" name="Rectangle 65"/>
          <p:cNvSpPr/>
          <p:nvPr/>
        </p:nvSpPr>
        <p:spPr>
          <a:xfrm>
            <a:off x="4078145" y="2052607"/>
            <a:ext cx="178878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481826" y="2052607"/>
            <a:ext cx="178878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1819369" y="2148513"/>
            <a:ext cx="479609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99" idx="2"/>
            <a:endCxn id="52" idx="0"/>
          </p:cNvCxnSpPr>
          <p:nvPr/>
        </p:nvCxnSpPr>
        <p:spPr>
          <a:xfrm>
            <a:off x="1535493" y="1817856"/>
            <a:ext cx="1" cy="234751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365300" y="1501528"/>
            <a:ext cx="950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/>
                <a:cs typeface="Arial"/>
              </a:rPr>
              <a:t>list1.head</a:t>
            </a:r>
          </a:p>
        </p:txBody>
      </p:sp>
      <p:sp>
        <p:nvSpPr>
          <p:cNvPr id="90" name="Rectangle 89"/>
          <p:cNvSpPr/>
          <p:nvPr/>
        </p:nvSpPr>
        <p:spPr>
          <a:xfrm>
            <a:off x="2488185" y="2052607"/>
            <a:ext cx="417925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/>
                <a:cs typeface="Arial"/>
              </a:rPr>
              <a:t>42</a:t>
            </a:r>
          </a:p>
        </p:txBody>
      </p:sp>
      <p:sp>
        <p:nvSpPr>
          <p:cNvPr id="91" name="Rectangle 90"/>
          <p:cNvSpPr/>
          <p:nvPr/>
        </p:nvSpPr>
        <p:spPr>
          <a:xfrm>
            <a:off x="2906111" y="2052607"/>
            <a:ext cx="178878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2309792" y="2052607"/>
            <a:ext cx="178878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cxnSp>
        <p:nvCxnSpPr>
          <p:cNvPr id="93" name="Straight Arrow Connector 92"/>
          <p:cNvCxnSpPr/>
          <p:nvPr/>
        </p:nvCxnSpPr>
        <p:spPr>
          <a:xfrm>
            <a:off x="3003052" y="2142277"/>
            <a:ext cx="465209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H="1">
            <a:off x="3084989" y="2276335"/>
            <a:ext cx="459991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H="1">
            <a:off x="1923335" y="2270495"/>
            <a:ext cx="459991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381701" y="3123792"/>
            <a:ext cx="2297537" cy="307777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/>
                <a:cs typeface="Arial"/>
              </a:rPr>
              <a:t>1. Check if index n is legal</a:t>
            </a:r>
          </a:p>
        </p:txBody>
      </p:sp>
      <p:sp>
        <p:nvSpPr>
          <p:cNvPr id="96" name="Rectangle 95"/>
          <p:cNvSpPr/>
          <p:nvPr/>
        </p:nvSpPr>
        <p:spPr>
          <a:xfrm>
            <a:off x="390088" y="3498154"/>
            <a:ext cx="3091265" cy="307777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>
                <a:latin typeface="Arial"/>
                <a:cs typeface="Arial"/>
              </a:rPr>
              <a:t>2. Traverse the list to locate the node</a:t>
            </a:r>
          </a:p>
        </p:txBody>
      </p:sp>
      <p:sp>
        <p:nvSpPr>
          <p:cNvPr id="97" name="Rectangle 96"/>
          <p:cNvSpPr/>
          <p:nvPr/>
        </p:nvSpPr>
        <p:spPr>
          <a:xfrm>
            <a:off x="390088" y="3872516"/>
            <a:ext cx="3299154" cy="307777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Arial"/>
                <a:cs typeface="Arial"/>
              </a:rPr>
              <a:t>Option A – always iterate from the head</a:t>
            </a:r>
          </a:p>
        </p:txBody>
      </p:sp>
      <p:sp>
        <p:nvSpPr>
          <p:cNvPr id="98" name="Rectangle 97"/>
          <p:cNvSpPr/>
          <p:nvPr/>
        </p:nvSpPr>
        <p:spPr>
          <a:xfrm>
            <a:off x="390088" y="4836683"/>
            <a:ext cx="2740681" cy="523220"/>
          </a:xfrm>
          <a:prstGeom prst="rect">
            <a:avLst/>
          </a:prstGeom>
          <a:solidFill>
            <a:srgbClr val="1B8E1D"/>
          </a:solidFill>
        </p:spPr>
        <p:txBody>
          <a:bodyPr wrap="square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Arial"/>
                <a:cs typeface="Arial"/>
              </a:rPr>
              <a:t>Option B – iterate from the tail if the node is in the second half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660219" y="5999272"/>
            <a:ext cx="5287529" cy="58477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sz="800" dirty="0">
                <a:latin typeface="Menlo" charset="0"/>
              </a:rPr>
              <a:t>Exception in thread "main" </a:t>
            </a:r>
            <a:r>
              <a:rPr lang="en-US" sz="800" u="sng" dirty="0" err="1">
                <a:latin typeface="Menlo" charset="0"/>
              </a:rPr>
              <a:t>java.lang.IndexOutOfBoundsException</a:t>
            </a:r>
            <a:r>
              <a:rPr lang="en-US" sz="800" u="sng" dirty="0">
                <a:latin typeface="Menlo" charset="0"/>
              </a:rPr>
              <a:t>:</a:t>
            </a:r>
            <a:r>
              <a:rPr lang="en-US" sz="800" u="sng" dirty="0">
                <a:solidFill>
                  <a:srgbClr val="FF0000"/>
                </a:solidFill>
                <a:latin typeface="Menlo" charset="0"/>
              </a:rPr>
              <a:t> Index: 1, Size:0</a:t>
            </a:r>
          </a:p>
          <a:p>
            <a:r>
              <a:rPr lang="en-US" sz="800" dirty="0">
                <a:latin typeface="Menlo" charset="0"/>
              </a:rPr>
              <a:t>	at </a:t>
            </a:r>
            <a:r>
              <a:rPr lang="en-US" sz="800" dirty="0" err="1">
                <a:latin typeface="Menlo" charset="0"/>
              </a:rPr>
              <a:t>MyLinkedList.checkBoundsExclusive</a:t>
            </a:r>
            <a:r>
              <a:rPr lang="en-US" sz="800" dirty="0">
                <a:latin typeface="Menlo" charset="0"/>
              </a:rPr>
              <a:t>(</a:t>
            </a:r>
            <a:r>
              <a:rPr lang="en-US" sz="800" u="sng" dirty="0">
                <a:latin typeface="Menlo" charset="0"/>
              </a:rPr>
              <a:t>MyLinkedList.java:54)</a:t>
            </a:r>
          </a:p>
          <a:p>
            <a:r>
              <a:rPr lang="en-US" sz="800" dirty="0">
                <a:latin typeface="Menlo" charset="0"/>
              </a:rPr>
              <a:t>	at </a:t>
            </a:r>
            <a:r>
              <a:rPr lang="en-US" sz="800" dirty="0" err="1">
                <a:latin typeface="Menlo" charset="0"/>
              </a:rPr>
              <a:t>MyLinkedList.getNode</a:t>
            </a:r>
            <a:r>
              <a:rPr lang="en-US" sz="800" dirty="0">
                <a:latin typeface="Menlo" charset="0"/>
              </a:rPr>
              <a:t>(</a:t>
            </a:r>
            <a:r>
              <a:rPr lang="en-US" sz="800" u="sng" dirty="0">
                <a:latin typeface="Menlo" charset="0"/>
              </a:rPr>
              <a:t>MyLinkedList.java:28)</a:t>
            </a:r>
          </a:p>
          <a:p>
            <a:r>
              <a:rPr lang="en-US" sz="800" dirty="0">
                <a:latin typeface="Menlo" charset="0"/>
              </a:rPr>
              <a:t>	at </a:t>
            </a:r>
            <a:r>
              <a:rPr lang="en-US" sz="800" dirty="0" err="1">
                <a:latin typeface="Menlo" charset="0"/>
              </a:rPr>
              <a:t>MyLinkedList.main</a:t>
            </a:r>
            <a:r>
              <a:rPr lang="en-US" sz="800" dirty="0">
                <a:latin typeface="Menlo" charset="0"/>
              </a:rPr>
              <a:t>(</a:t>
            </a:r>
            <a:r>
              <a:rPr lang="en-US" sz="800" u="sng" dirty="0">
                <a:latin typeface="Menlo" charset="0"/>
              </a:rPr>
              <a:t>MyLinkedList.java:63)</a:t>
            </a:r>
            <a:endParaRPr lang="en-US" sz="800" dirty="0"/>
          </a:p>
        </p:txBody>
      </p:sp>
      <p:sp>
        <p:nvSpPr>
          <p:cNvPr id="99" name="Rectangle 98"/>
          <p:cNvSpPr/>
          <p:nvPr/>
        </p:nvSpPr>
        <p:spPr>
          <a:xfrm>
            <a:off x="1375513" y="1527182"/>
            <a:ext cx="319960" cy="290674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b="1">
              <a:latin typeface="Arial"/>
              <a:cs typeface="Arial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5976815" y="2048365"/>
            <a:ext cx="417925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/>
                <a:cs typeface="Arial"/>
              </a:rPr>
              <a:t>2</a:t>
            </a:r>
            <a:r>
              <a:rPr lang="en-US" altLang="zh-CN" sz="1600">
                <a:latin typeface="Arial"/>
                <a:cs typeface="Arial"/>
              </a:rPr>
              <a:t>1</a:t>
            </a:r>
            <a:endParaRPr lang="en-US" sz="1600">
              <a:latin typeface="Arial"/>
              <a:cs typeface="Arial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6394741" y="2048365"/>
            <a:ext cx="178878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5798422" y="2048365"/>
            <a:ext cx="178878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cxnSp>
        <p:nvCxnSpPr>
          <p:cNvPr id="106" name="Straight Arrow Connector 105"/>
          <p:cNvCxnSpPr/>
          <p:nvPr/>
        </p:nvCxnSpPr>
        <p:spPr>
          <a:xfrm>
            <a:off x="4161968" y="2139665"/>
            <a:ext cx="465209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7142319" y="2049911"/>
            <a:ext cx="417925" cy="2906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b="1">
                <a:latin typeface="Arial"/>
                <a:cs typeface="Arial"/>
              </a:rPr>
              <a:t>NULL</a:t>
            </a:r>
            <a:endParaRPr lang="en-US" sz="1400">
              <a:latin typeface="Arial"/>
              <a:cs typeface="Arial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963441" y="2049911"/>
            <a:ext cx="178878" cy="2906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7560244" y="2049911"/>
            <a:ext cx="178878" cy="290674"/>
            <a:chOff x="1881607" y="5295720"/>
            <a:chExt cx="178878" cy="290674"/>
          </a:xfrm>
          <a:solidFill>
            <a:schemeClr val="bg1">
              <a:lumMod val="95000"/>
            </a:schemeClr>
          </a:solidFill>
        </p:grpSpPr>
        <p:sp>
          <p:nvSpPr>
            <p:cNvPr id="71" name="Rectangle 70"/>
            <p:cNvSpPr/>
            <p:nvPr/>
          </p:nvSpPr>
          <p:spPr>
            <a:xfrm>
              <a:off x="1881607" y="5295720"/>
              <a:ext cx="178878" cy="290674"/>
            </a:xfrm>
            <a:prstGeom prst="rect">
              <a:avLst/>
            </a:prstGeom>
            <a:grpFill/>
            <a:ln w="1270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/>
                <a:cs typeface="Arial"/>
              </a:endParaRPr>
            </a:p>
          </p:txBody>
        </p:sp>
        <p:cxnSp>
          <p:nvCxnSpPr>
            <p:cNvPr id="72" name="Straight Connector 71"/>
            <p:cNvCxnSpPr/>
            <p:nvPr/>
          </p:nvCxnSpPr>
          <p:spPr>
            <a:xfrm>
              <a:off x="1886970" y="5295720"/>
              <a:ext cx="166396" cy="290674"/>
            </a:xfrm>
            <a:prstGeom prst="line">
              <a:avLst/>
            </a:prstGeom>
            <a:grpFill/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" name="Straight Arrow Connector 73"/>
          <p:cNvCxnSpPr/>
          <p:nvPr/>
        </p:nvCxnSpPr>
        <p:spPr>
          <a:xfrm>
            <a:off x="6498232" y="2139581"/>
            <a:ext cx="465209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H="1">
            <a:off x="6580169" y="2273639"/>
            <a:ext cx="459991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7321197" y="1815160"/>
            <a:ext cx="1" cy="234751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7560244" y="1490602"/>
            <a:ext cx="78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/>
                <a:cs typeface="Arial"/>
              </a:rPr>
              <a:t>list1.tail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7161217" y="1524486"/>
            <a:ext cx="319960" cy="290674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b="1">
              <a:latin typeface="Arial"/>
              <a:cs typeface="Arial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81699" y="2687875"/>
            <a:ext cx="252825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>
                <a:latin typeface="Courier New" charset="0"/>
                <a:ea typeface="Courier New" charset="0"/>
                <a:cs typeface="Courier New" charset="0"/>
              </a:rPr>
              <a:t>list1.getNode(2);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765758" y="3591695"/>
            <a:ext cx="5040817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tr-TR" sz="1200" dirty="0">
                <a:solidFill>
                  <a:srgbClr val="000000"/>
                </a:solidFill>
                <a:latin typeface="Menlo" charset="0"/>
              </a:rPr>
              <a:t> 	</a:t>
            </a:r>
            <a:r>
              <a:rPr lang="tr-TR" sz="1200" dirty="0" err="1">
                <a:solidFill>
                  <a:srgbClr val="7F0055"/>
                </a:solidFill>
                <a:latin typeface="Menlo" charset="0"/>
              </a:rPr>
              <a:t>if</a:t>
            </a:r>
            <a:r>
              <a:rPr lang="tr-TR" sz="1200" dirty="0">
                <a:solidFill>
                  <a:srgbClr val="000000"/>
                </a:solidFill>
                <a:latin typeface="Menlo" charset="0"/>
              </a:rPr>
              <a:t> (</a:t>
            </a:r>
            <a:r>
              <a:rPr lang="tr-TR" sz="1200" dirty="0" err="1">
                <a:solidFill>
                  <a:srgbClr val="6A3E3E"/>
                </a:solidFill>
                <a:latin typeface="Menlo" charset="0"/>
              </a:rPr>
              <a:t>index</a:t>
            </a:r>
            <a:r>
              <a:rPr lang="tr-TR" sz="1200" dirty="0">
                <a:solidFill>
                  <a:srgbClr val="000000"/>
                </a:solidFill>
                <a:latin typeface="Menlo" charset="0"/>
              </a:rPr>
              <a:t> &lt; </a:t>
            </a:r>
            <a:r>
              <a:rPr lang="tr-TR" sz="1200" dirty="0">
                <a:solidFill>
                  <a:srgbClr val="0000C0"/>
                </a:solidFill>
                <a:latin typeface="Menlo" charset="0"/>
              </a:rPr>
              <a:t>size</a:t>
            </a:r>
            <a:r>
              <a:rPr lang="tr-TR" sz="1200" dirty="0">
                <a:solidFill>
                  <a:srgbClr val="000000"/>
                </a:solidFill>
                <a:latin typeface="Menlo" charset="0"/>
              </a:rPr>
              <a:t> / 2) {</a:t>
            </a:r>
          </a:p>
          <a:p>
            <a:r>
              <a:rPr lang="en-US" sz="1200" dirty="0">
                <a:solidFill>
                  <a:srgbClr val="000000"/>
                </a:solidFill>
                <a:latin typeface="Menlo" charset="0"/>
              </a:rPr>
              <a:t> 		</a:t>
            </a:r>
            <a:r>
              <a:rPr lang="en-US" sz="1200" dirty="0">
                <a:solidFill>
                  <a:srgbClr val="6A3E3E"/>
                </a:solidFill>
                <a:latin typeface="Menlo" charset="0"/>
              </a:rPr>
              <a:t>e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sz="1200" dirty="0" err="1">
                <a:solidFill>
                  <a:srgbClr val="0000C0"/>
                </a:solidFill>
                <a:latin typeface="Menlo" charset="0"/>
              </a:rPr>
              <a:t>head</a:t>
            </a:r>
            <a:r>
              <a:rPr lang="en-US" sz="1200" dirty="0" err="1">
                <a:solidFill>
                  <a:srgbClr val="000000"/>
                </a:solidFill>
                <a:latin typeface="Menlo" charset="0"/>
              </a:rPr>
              <a:t>.</a:t>
            </a:r>
            <a:r>
              <a:rPr lang="en-US" sz="1200" dirty="0" err="1">
                <a:solidFill>
                  <a:srgbClr val="0000C0"/>
                </a:solidFill>
                <a:latin typeface="Menlo" charset="0"/>
              </a:rPr>
              <a:t>next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Menlo" charset="0"/>
              </a:rPr>
              <a:t> 		</a:t>
            </a:r>
            <a:r>
              <a:rPr lang="en-US" sz="1200" dirty="0">
                <a:solidFill>
                  <a:srgbClr val="3F7F5F"/>
                </a:solidFill>
                <a:latin typeface="Menlo" charset="0"/>
              </a:rPr>
              <a:t>// n less than size/2, iterate from start</a:t>
            </a:r>
          </a:p>
          <a:p>
            <a:r>
              <a:rPr lang="en-US" sz="1200" dirty="0">
                <a:solidFill>
                  <a:srgbClr val="000000"/>
                </a:solidFill>
                <a:latin typeface="Menlo" charset="0"/>
              </a:rPr>
              <a:t> 		</a:t>
            </a:r>
            <a:r>
              <a:rPr lang="en-US" sz="1200" dirty="0">
                <a:solidFill>
                  <a:srgbClr val="7F0055"/>
                </a:solidFill>
                <a:latin typeface="Menlo" charset="0"/>
              </a:rPr>
              <a:t>while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 (</a:t>
            </a:r>
            <a:r>
              <a:rPr lang="en-US" sz="1200" dirty="0">
                <a:solidFill>
                  <a:srgbClr val="6A3E3E"/>
                </a:solidFill>
                <a:latin typeface="Menlo" charset="0"/>
              </a:rPr>
              <a:t>index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-- &gt; 0)</a:t>
            </a:r>
          </a:p>
          <a:p>
            <a:r>
              <a:rPr lang="en-US" sz="1200" dirty="0">
                <a:solidFill>
                  <a:srgbClr val="000000"/>
                </a:solidFill>
                <a:latin typeface="Menlo" charset="0"/>
              </a:rPr>
              <a:t> 			</a:t>
            </a:r>
            <a:r>
              <a:rPr lang="en-US" sz="1200" dirty="0">
                <a:solidFill>
                  <a:srgbClr val="6A3E3E"/>
                </a:solidFill>
                <a:latin typeface="Menlo" charset="0"/>
              </a:rPr>
              <a:t>e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sz="1200" dirty="0" err="1">
                <a:solidFill>
                  <a:srgbClr val="6A3E3E"/>
                </a:solidFill>
                <a:latin typeface="Menlo" charset="0"/>
              </a:rPr>
              <a:t>e</a:t>
            </a:r>
            <a:r>
              <a:rPr lang="en-US" sz="1200" dirty="0" err="1">
                <a:solidFill>
                  <a:srgbClr val="000000"/>
                </a:solidFill>
                <a:latin typeface="Menlo" charset="0"/>
              </a:rPr>
              <a:t>.</a:t>
            </a:r>
            <a:r>
              <a:rPr lang="en-US" sz="1200" dirty="0" err="1">
                <a:solidFill>
                  <a:srgbClr val="0000C0"/>
                </a:solidFill>
                <a:latin typeface="Menlo" charset="0"/>
              </a:rPr>
              <a:t>next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Menlo" charset="0"/>
              </a:rPr>
              <a:t> 	} </a:t>
            </a:r>
            <a:r>
              <a:rPr lang="en-US" sz="1200" dirty="0">
                <a:solidFill>
                  <a:srgbClr val="7F0055"/>
                </a:solidFill>
                <a:latin typeface="Menlo" charset="0"/>
              </a:rPr>
              <a:t>else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 {</a:t>
            </a:r>
          </a:p>
          <a:p>
            <a:r>
              <a:rPr lang="fi-FI" sz="1200" dirty="0">
                <a:solidFill>
                  <a:srgbClr val="000000"/>
                </a:solidFill>
                <a:latin typeface="Menlo" charset="0"/>
              </a:rPr>
              <a:t> 		</a:t>
            </a:r>
            <a:r>
              <a:rPr lang="fi-FI" sz="1200" dirty="0">
                <a:solidFill>
                  <a:srgbClr val="6A3E3E"/>
                </a:solidFill>
                <a:latin typeface="Menlo" charset="0"/>
              </a:rPr>
              <a:t>e</a:t>
            </a:r>
            <a:r>
              <a:rPr lang="fi-FI" sz="1200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fi-FI" sz="1200" dirty="0" err="1">
                <a:solidFill>
                  <a:srgbClr val="0000C0"/>
                </a:solidFill>
                <a:latin typeface="Menlo" charset="0"/>
              </a:rPr>
              <a:t>tail</a:t>
            </a:r>
            <a:r>
              <a:rPr lang="fi-FI" sz="1200" dirty="0" err="1">
                <a:solidFill>
                  <a:srgbClr val="000000"/>
                </a:solidFill>
                <a:latin typeface="Menlo" charset="0"/>
              </a:rPr>
              <a:t>.</a:t>
            </a:r>
            <a:r>
              <a:rPr lang="fi-FI" sz="1200" dirty="0" err="1">
                <a:solidFill>
                  <a:srgbClr val="0000C0"/>
                </a:solidFill>
                <a:latin typeface="Menlo" charset="0"/>
              </a:rPr>
              <a:t>prev</a:t>
            </a:r>
            <a:r>
              <a:rPr lang="fi-FI" sz="1200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r>
              <a:rPr lang="fi-FI" sz="1200" dirty="0">
                <a:solidFill>
                  <a:srgbClr val="000000"/>
                </a:solidFill>
                <a:latin typeface="Menlo" charset="0"/>
              </a:rPr>
              <a:t> 		</a:t>
            </a:r>
            <a:r>
              <a:rPr lang="fi-FI" sz="1200" dirty="0">
                <a:solidFill>
                  <a:srgbClr val="3F7F5F"/>
                </a:solidFill>
                <a:latin typeface="Menlo" charset="0"/>
              </a:rPr>
              <a:t>// n </a:t>
            </a:r>
            <a:r>
              <a:rPr lang="fi-FI" sz="1200" dirty="0" err="1">
                <a:solidFill>
                  <a:srgbClr val="3F7F5F"/>
                </a:solidFill>
                <a:latin typeface="Menlo" charset="0"/>
              </a:rPr>
              <a:t>greater</a:t>
            </a:r>
            <a:r>
              <a:rPr lang="fi-FI" sz="1200" dirty="0">
                <a:solidFill>
                  <a:srgbClr val="3F7F5F"/>
                </a:solidFill>
                <a:latin typeface="Menlo" charset="0"/>
              </a:rPr>
              <a:t> </a:t>
            </a:r>
            <a:r>
              <a:rPr lang="fi-FI" sz="1200" dirty="0" err="1">
                <a:solidFill>
                  <a:srgbClr val="3F7F5F"/>
                </a:solidFill>
                <a:latin typeface="Menlo" charset="0"/>
              </a:rPr>
              <a:t>than</a:t>
            </a:r>
            <a:r>
              <a:rPr lang="fi-FI" sz="1200" dirty="0">
                <a:solidFill>
                  <a:srgbClr val="3F7F5F"/>
                </a:solidFill>
                <a:latin typeface="Menlo" charset="0"/>
              </a:rPr>
              <a:t> </a:t>
            </a:r>
            <a:r>
              <a:rPr lang="fi-FI" sz="1200" dirty="0" err="1">
                <a:solidFill>
                  <a:srgbClr val="3F7F5F"/>
                </a:solidFill>
                <a:latin typeface="Menlo" charset="0"/>
              </a:rPr>
              <a:t>size</a:t>
            </a:r>
            <a:r>
              <a:rPr lang="fi-FI" sz="1200" dirty="0">
                <a:solidFill>
                  <a:srgbClr val="3F7F5F"/>
                </a:solidFill>
                <a:latin typeface="Menlo" charset="0"/>
              </a:rPr>
              <a:t>/2, </a:t>
            </a:r>
            <a:r>
              <a:rPr lang="fi-FI" sz="1200" dirty="0" err="1">
                <a:solidFill>
                  <a:srgbClr val="3F7F5F"/>
                </a:solidFill>
                <a:latin typeface="Menlo" charset="0"/>
              </a:rPr>
              <a:t>iterate</a:t>
            </a:r>
            <a:r>
              <a:rPr lang="fi-FI" sz="1200" dirty="0">
                <a:solidFill>
                  <a:srgbClr val="3F7F5F"/>
                </a:solidFill>
                <a:latin typeface="Menlo" charset="0"/>
              </a:rPr>
              <a:t> </a:t>
            </a:r>
            <a:r>
              <a:rPr lang="fi-FI" sz="1200" dirty="0" err="1">
                <a:solidFill>
                  <a:srgbClr val="3F7F5F"/>
                </a:solidFill>
                <a:latin typeface="Menlo" charset="0"/>
              </a:rPr>
              <a:t>from</a:t>
            </a:r>
            <a:r>
              <a:rPr lang="fi-FI" sz="1200" dirty="0">
                <a:solidFill>
                  <a:srgbClr val="3F7F5F"/>
                </a:solidFill>
                <a:latin typeface="Menlo" charset="0"/>
              </a:rPr>
              <a:t> </a:t>
            </a:r>
            <a:r>
              <a:rPr lang="fi-FI" sz="1200" dirty="0" err="1">
                <a:solidFill>
                  <a:srgbClr val="3F7F5F"/>
                </a:solidFill>
                <a:latin typeface="Menlo" charset="0"/>
              </a:rPr>
              <a:t>end</a:t>
            </a:r>
            <a:endParaRPr lang="fi-FI" sz="1200" dirty="0">
              <a:solidFill>
                <a:srgbClr val="3F7F5F"/>
              </a:solidFill>
              <a:latin typeface="Menlo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Menlo" charset="0"/>
              </a:rPr>
              <a:t> 		</a:t>
            </a:r>
            <a:r>
              <a:rPr lang="en-US" sz="1200" dirty="0">
                <a:solidFill>
                  <a:srgbClr val="7F0055"/>
                </a:solidFill>
                <a:latin typeface="Menlo" charset="0"/>
              </a:rPr>
              <a:t>while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 (++</a:t>
            </a:r>
            <a:r>
              <a:rPr lang="en-US" sz="1200" dirty="0">
                <a:solidFill>
                  <a:srgbClr val="6A3E3E"/>
                </a:solidFill>
                <a:latin typeface="Menlo" charset="0"/>
              </a:rPr>
              <a:t>index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 &lt; </a:t>
            </a:r>
            <a:r>
              <a:rPr lang="en-US" sz="1200" dirty="0">
                <a:solidFill>
                  <a:srgbClr val="0000C0"/>
                </a:solidFill>
                <a:latin typeface="Menlo" charset="0"/>
              </a:rPr>
              <a:t>size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r>
              <a:rPr lang="it-IT" sz="1200" dirty="0">
                <a:solidFill>
                  <a:srgbClr val="000000"/>
                </a:solidFill>
                <a:latin typeface="Menlo" charset="0"/>
              </a:rPr>
              <a:t> 			</a:t>
            </a:r>
            <a:r>
              <a:rPr lang="it-IT" sz="1200" dirty="0">
                <a:solidFill>
                  <a:srgbClr val="6A3E3E"/>
                </a:solidFill>
                <a:latin typeface="Menlo" charset="0"/>
              </a:rPr>
              <a:t>e</a:t>
            </a:r>
            <a:r>
              <a:rPr lang="it-IT" sz="1200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it-IT" sz="1200" dirty="0" err="1">
                <a:solidFill>
                  <a:srgbClr val="6A3E3E"/>
                </a:solidFill>
                <a:latin typeface="Menlo" charset="0"/>
              </a:rPr>
              <a:t>e</a:t>
            </a:r>
            <a:r>
              <a:rPr lang="it-IT" sz="1200" dirty="0" err="1">
                <a:solidFill>
                  <a:srgbClr val="000000"/>
                </a:solidFill>
                <a:latin typeface="Menlo" charset="0"/>
              </a:rPr>
              <a:t>.</a:t>
            </a:r>
            <a:r>
              <a:rPr lang="it-IT" sz="1200" dirty="0" err="1">
                <a:solidFill>
                  <a:srgbClr val="0000C0"/>
                </a:solidFill>
                <a:latin typeface="Menlo" charset="0"/>
              </a:rPr>
              <a:t>prev</a:t>
            </a:r>
            <a:r>
              <a:rPr lang="it-IT" sz="1200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r>
              <a:rPr lang="it-IT" sz="1200" dirty="0">
                <a:solidFill>
                  <a:srgbClr val="000000"/>
                </a:solidFill>
                <a:latin typeface="Menlo" charset="0"/>
              </a:rPr>
              <a:t> 	}</a:t>
            </a:r>
          </a:p>
          <a:p>
            <a:r>
              <a:rPr lang="it-IT" sz="1200" dirty="0">
                <a:solidFill>
                  <a:srgbClr val="000000"/>
                </a:solidFill>
                <a:latin typeface="Menlo" charset="0"/>
              </a:rPr>
              <a:t> 	</a:t>
            </a:r>
            <a:r>
              <a:rPr lang="it-IT" sz="1200" dirty="0" err="1">
                <a:solidFill>
                  <a:srgbClr val="7F0055"/>
                </a:solidFill>
                <a:latin typeface="Menlo" charset="0"/>
              </a:rPr>
              <a:t>return</a:t>
            </a:r>
            <a:r>
              <a:rPr lang="it-IT" sz="12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it-IT" sz="1200" dirty="0">
                <a:solidFill>
                  <a:srgbClr val="6A3E3E"/>
                </a:solidFill>
                <a:latin typeface="Menlo" charset="0"/>
              </a:rPr>
              <a:t>e</a:t>
            </a:r>
            <a:r>
              <a:rPr lang="it-IT" sz="1200" dirty="0">
                <a:solidFill>
                  <a:srgbClr val="000000"/>
                </a:solidFill>
                <a:latin typeface="Menlo" charset="0"/>
              </a:rPr>
              <a:t>;</a:t>
            </a:r>
            <a:endParaRPr lang="en-US" sz="1200" dirty="0"/>
          </a:p>
        </p:txBody>
      </p:sp>
      <p:grpSp>
        <p:nvGrpSpPr>
          <p:cNvPr id="139" name="Group 138"/>
          <p:cNvGrpSpPr/>
          <p:nvPr/>
        </p:nvGrpSpPr>
        <p:grpSpPr>
          <a:xfrm>
            <a:off x="2500118" y="1173294"/>
            <a:ext cx="319960" cy="881025"/>
            <a:chOff x="2500118" y="1173294"/>
            <a:chExt cx="319960" cy="881025"/>
          </a:xfrm>
        </p:grpSpPr>
        <p:cxnSp>
          <p:nvCxnSpPr>
            <p:cNvPr id="108" name="Straight Arrow Connector 107"/>
            <p:cNvCxnSpPr/>
            <p:nvPr/>
          </p:nvCxnSpPr>
          <p:spPr>
            <a:xfrm>
              <a:off x="2660098" y="1819568"/>
              <a:ext cx="1" cy="234751"/>
            </a:xfrm>
            <a:prstGeom prst="straightConnector1">
              <a:avLst/>
            </a:prstGeom>
            <a:ln w="28575" cmpd="sng">
              <a:solidFill>
                <a:schemeClr val="accent6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/>
            <p:cNvSpPr txBox="1"/>
            <p:nvPr/>
          </p:nvSpPr>
          <p:spPr>
            <a:xfrm>
              <a:off x="2510858" y="1173294"/>
              <a:ext cx="29848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>
                  <a:solidFill>
                    <a:schemeClr val="accent6"/>
                  </a:solidFill>
                  <a:latin typeface="Arial"/>
                  <a:cs typeface="Arial"/>
                </a:rPr>
                <a:t>e</a:t>
              </a: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2500118" y="1528894"/>
              <a:ext cx="319960" cy="290674"/>
            </a:xfrm>
            <a:prstGeom prst="rect">
              <a:avLst/>
            </a:prstGeom>
            <a:ln w="12700" cmpd="sng">
              <a:solidFill>
                <a:schemeClr val="accent6"/>
              </a:solidFill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700" b="1">
                <a:latin typeface="Arial"/>
                <a:cs typeface="Arial"/>
              </a:endParaRPr>
            </a:p>
          </p:txBody>
        </p:sp>
      </p:grpSp>
      <p:sp>
        <p:nvSpPr>
          <p:cNvPr id="111" name="Rectangle 110"/>
          <p:cNvSpPr/>
          <p:nvPr/>
        </p:nvSpPr>
        <p:spPr>
          <a:xfrm>
            <a:off x="4819654" y="2047631"/>
            <a:ext cx="417925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Arial"/>
                <a:cs typeface="Arial"/>
              </a:rPr>
              <a:t>3</a:t>
            </a:r>
            <a:r>
              <a:rPr lang="en-US" sz="1600">
                <a:latin typeface="Arial"/>
                <a:cs typeface="Arial"/>
              </a:rPr>
              <a:t>6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5237580" y="2047631"/>
            <a:ext cx="178878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4641261" y="2047631"/>
            <a:ext cx="178878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cxnSp>
        <p:nvCxnSpPr>
          <p:cNvPr id="114" name="Straight Arrow Connector 113"/>
          <p:cNvCxnSpPr/>
          <p:nvPr/>
        </p:nvCxnSpPr>
        <p:spPr>
          <a:xfrm>
            <a:off x="5321403" y="2134689"/>
            <a:ext cx="465209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 flipH="1">
            <a:off x="5403340" y="2268747"/>
            <a:ext cx="459991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 flipH="1">
            <a:off x="4243905" y="2273723"/>
            <a:ext cx="459991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3707589" y="2308607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Courier"/>
                <a:cs typeface="Courier"/>
              </a:rPr>
              <a:t>1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4876900" y="2308607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Courier"/>
                <a:cs typeface="Courier"/>
              </a:rPr>
              <a:t>2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2551939" y="2308607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Courier"/>
                <a:cs typeface="Courier"/>
              </a:rPr>
              <a:t>0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6020474" y="2308607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Courier"/>
                <a:cs typeface="Courier"/>
              </a:rPr>
              <a:t>3</a:t>
            </a:r>
          </a:p>
        </p:txBody>
      </p:sp>
      <p:sp>
        <p:nvSpPr>
          <p:cNvPr id="50" name="Rectangle 49"/>
          <p:cNvSpPr/>
          <p:nvPr/>
        </p:nvSpPr>
        <p:spPr>
          <a:xfrm>
            <a:off x="627990" y="4246878"/>
            <a:ext cx="1615587" cy="523220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Menlo" charset="0"/>
                <a:ea typeface="Menlo" charset="0"/>
                <a:cs typeface="Menlo" charset="0"/>
              </a:rPr>
              <a:t>e = head.next</a:t>
            </a:r>
          </a:p>
          <a:p>
            <a:r>
              <a:rPr lang="en-US" sz="1400">
                <a:latin typeface="Menlo" charset="0"/>
                <a:ea typeface="Menlo" charset="0"/>
                <a:cs typeface="Menlo" charset="0"/>
              </a:rPr>
              <a:t>e = e.next;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600567" y="5426487"/>
            <a:ext cx="1610719" cy="523220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Menlo" charset="0"/>
                <a:ea typeface="Menlo" charset="0"/>
                <a:cs typeface="Menlo" charset="0"/>
              </a:rPr>
              <a:t>e = tail.prev</a:t>
            </a:r>
          </a:p>
          <a:p>
            <a:r>
              <a:rPr lang="en-US" sz="1400">
                <a:latin typeface="Menlo" charset="0"/>
                <a:ea typeface="Menlo" charset="0"/>
                <a:cs typeface="Menlo" charset="0"/>
              </a:rPr>
              <a:t>e = e.prev;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7052880" y="909677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index = 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7862360" y="903081"/>
            <a:ext cx="31290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7862360" y="903081"/>
            <a:ext cx="31290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7862360" y="903081"/>
            <a:ext cx="31290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grpSp>
        <p:nvGrpSpPr>
          <p:cNvPr id="140" name="Group 139"/>
          <p:cNvGrpSpPr/>
          <p:nvPr/>
        </p:nvGrpSpPr>
        <p:grpSpPr>
          <a:xfrm>
            <a:off x="3709686" y="1173271"/>
            <a:ext cx="319960" cy="881025"/>
            <a:chOff x="3709686" y="1173271"/>
            <a:chExt cx="319960" cy="881025"/>
          </a:xfrm>
        </p:grpSpPr>
        <p:cxnSp>
          <p:nvCxnSpPr>
            <p:cNvPr id="129" name="Straight Arrow Connector 128"/>
            <p:cNvCxnSpPr/>
            <p:nvPr/>
          </p:nvCxnSpPr>
          <p:spPr>
            <a:xfrm>
              <a:off x="3869666" y="1819545"/>
              <a:ext cx="1" cy="234751"/>
            </a:xfrm>
            <a:prstGeom prst="straightConnector1">
              <a:avLst/>
            </a:prstGeom>
            <a:ln w="28575" cmpd="sng">
              <a:solidFill>
                <a:schemeClr val="accent6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29"/>
            <p:cNvSpPr txBox="1"/>
            <p:nvPr/>
          </p:nvSpPr>
          <p:spPr>
            <a:xfrm>
              <a:off x="3720426" y="1173271"/>
              <a:ext cx="29848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>
                  <a:solidFill>
                    <a:schemeClr val="accent6"/>
                  </a:solidFill>
                  <a:latin typeface="Arial"/>
                  <a:cs typeface="Arial"/>
                </a:rPr>
                <a:t>e</a:t>
              </a: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3709686" y="1528871"/>
              <a:ext cx="319960" cy="290674"/>
            </a:xfrm>
            <a:prstGeom prst="rect">
              <a:avLst/>
            </a:prstGeom>
            <a:ln w="12700" cmpd="sng">
              <a:solidFill>
                <a:schemeClr val="accent6"/>
              </a:solidFill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700" b="1">
                <a:latin typeface="Arial"/>
                <a:cs typeface="Arial"/>
              </a:endParaRPr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4874201" y="1156225"/>
            <a:ext cx="319960" cy="881025"/>
            <a:chOff x="4874201" y="1156225"/>
            <a:chExt cx="319960" cy="881025"/>
          </a:xfrm>
        </p:grpSpPr>
        <p:sp>
          <p:nvSpPr>
            <p:cNvPr id="134" name="TextBox 133"/>
            <p:cNvSpPr txBox="1"/>
            <p:nvPr/>
          </p:nvSpPr>
          <p:spPr>
            <a:xfrm>
              <a:off x="4884941" y="1156225"/>
              <a:ext cx="29848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>
                  <a:solidFill>
                    <a:schemeClr val="accent6"/>
                  </a:solidFill>
                  <a:latin typeface="Arial"/>
                  <a:cs typeface="Arial"/>
                </a:rPr>
                <a:t>e</a:t>
              </a:r>
            </a:p>
          </p:txBody>
        </p:sp>
        <p:grpSp>
          <p:nvGrpSpPr>
            <p:cNvPr id="141" name="Group 140"/>
            <p:cNvGrpSpPr/>
            <p:nvPr/>
          </p:nvGrpSpPr>
          <p:grpSpPr>
            <a:xfrm>
              <a:off x="4874201" y="1511825"/>
              <a:ext cx="319960" cy="525425"/>
              <a:chOff x="4874201" y="1511825"/>
              <a:chExt cx="319960" cy="525425"/>
            </a:xfrm>
          </p:grpSpPr>
          <p:cxnSp>
            <p:nvCxnSpPr>
              <p:cNvPr id="133" name="Straight Arrow Connector 132"/>
              <p:cNvCxnSpPr/>
              <p:nvPr/>
            </p:nvCxnSpPr>
            <p:spPr>
              <a:xfrm>
                <a:off x="5034181" y="1802499"/>
                <a:ext cx="1" cy="234751"/>
              </a:xfrm>
              <a:prstGeom prst="straightConnector1">
                <a:avLst/>
              </a:prstGeom>
              <a:ln w="28575" cmpd="sng">
                <a:solidFill>
                  <a:schemeClr val="accent6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5" name="Rectangle 134"/>
              <p:cNvSpPr/>
              <p:nvPr/>
            </p:nvSpPr>
            <p:spPr>
              <a:xfrm>
                <a:off x="4874201" y="1511825"/>
                <a:ext cx="319960" cy="290674"/>
              </a:xfrm>
              <a:prstGeom prst="rect">
                <a:avLst/>
              </a:prstGeom>
              <a:ln w="12700" cmpd="sng">
                <a:solidFill>
                  <a:schemeClr val="accent6"/>
                </a:solidFill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700" b="1">
                  <a:latin typeface="Arial"/>
                  <a:cs typeface="Arial"/>
                </a:endParaRPr>
              </a:p>
            </p:txBody>
          </p:sp>
        </p:grpSp>
      </p:grpSp>
      <p:grpSp>
        <p:nvGrpSpPr>
          <p:cNvPr id="142" name="Group 141"/>
          <p:cNvGrpSpPr/>
          <p:nvPr/>
        </p:nvGrpSpPr>
        <p:grpSpPr>
          <a:xfrm>
            <a:off x="6015675" y="1148198"/>
            <a:ext cx="319960" cy="881025"/>
            <a:chOff x="6015675" y="1148198"/>
            <a:chExt cx="319960" cy="881025"/>
          </a:xfrm>
        </p:grpSpPr>
        <p:cxnSp>
          <p:nvCxnSpPr>
            <p:cNvPr id="136" name="Straight Arrow Connector 135"/>
            <p:cNvCxnSpPr/>
            <p:nvPr/>
          </p:nvCxnSpPr>
          <p:spPr>
            <a:xfrm>
              <a:off x="6175655" y="1794472"/>
              <a:ext cx="1" cy="234751"/>
            </a:xfrm>
            <a:prstGeom prst="straightConnector1">
              <a:avLst/>
            </a:prstGeom>
            <a:ln w="28575" cmpd="sng">
              <a:solidFill>
                <a:schemeClr val="accent6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/>
            <p:cNvSpPr txBox="1"/>
            <p:nvPr/>
          </p:nvSpPr>
          <p:spPr>
            <a:xfrm>
              <a:off x="6026415" y="1148198"/>
              <a:ext cx="29848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>
                  <a:solidFill>
                    <a:schemeClr val="accent6"/>
                  </a:solidFill>
                  <a:latin typeface="Arial"/>
                  <a:cs typeface="Arial"/>
                </a:rPr>
                <a:t>e</a:t>
              </a:r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6015675" y="1503798"/>
              <a:ext cx="319960" cy="290674"/>
            </a:xfrm>
            <a:prstGeom prst="rect">
              <a:avLst/>
            </a:prstGeom>
            <a:ln w="12700" cmpd="sng">
              <a:solidFill>
                <a:schemeClr val="accent6"/>
              </a:solidFill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700" b="1">
                <a:latin typeface="Arial"/>
                <a:cs typeface="Arial"/>
              </a:endParaRPr>
            </a:p>
          </p:txBody>
        </p:sp>
      </p:grpSp>
      <p:sp>
        <p:nvSpPr>
          <p:cNvPr id="144" name="Rectangle 143"/>
          <p:cNvSpPr/>
          <p:nvPr/>
        </p:nvSpPr>
        <p:spPr>
          <a:xfrm>
            <a:off x="7040161" y="846138"/>
            <a:ext cx="1222996" cy="496410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>
          <a:xfrm>
            <a:off x="4219387" y="4558184"/>
            <a:ext cx="4467413" cy="1101453"/>
          </a:xfrm>
          <a:prstGeom prst="rect">
            <a:avLst/>
          </a:prstGeom>
          <a:noFill/>
          <a:ln w="28575" cmpd="sng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TextBox 145"/>
          <p:cNvSpPr txBox="1"/>
          <p:nvPr/>
        </p:nvSpPr>
        <p:spPr>
          <a:xfrm>
            <a:off x="7862360" y="903081"/>
            <a:ext cx="31290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7862360" y="903081"/>
            <a:ext cx="31290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3</a:t>
            </a:r>
            <a:endParaRPr lang="en-US">
              <a:solidFill>
                <a:schemeClr val="accent6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7862360" y="903081"/>
            <a:ext cx="31290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4</a:t>
            </a:r>
            <a:endParaRPr lang="en-US" dirty="0">
              <a:solidFill>
                <a:schemeClr val="accent6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3011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0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5" dur="500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5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0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4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5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4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0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5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2" grpId="0" animBg="1"/>
      <p:bldP spid="56" grpId="0" animBg="1"/>
      <p:bldP spid="65" grpId="0" animBg="1"/>
      <p:bldP spid="66" grpId="0" animBg="1"/>
      <p:bldP spid="67" grpId="0" animBg="1"/>
      <p:bldP spid="78" grpId="0"/>
      <p:bldP spid="90" grpId="0" animBg="1"/>
      <p:bldP spid="91" grpId="0" animBg="1"/>
      <p:bldP spid="92" grpId="0" animBg="1"/>
      <p:bldP spid="95" grpId="0" animBg="1"/>
      <p:bldP spid="96" grpId="0" animBg="1"/>
      <p:bldP spid="97" grpId="0" animBg="1"/>
      <p:bldP spid="98" grpId="0" animBg="1"/>
      <p:bldP spid="26" grpId="0" animBg="1"/>
      <p:bldP spid="99" grpId="0" animBg="1"/>
      <p:bldP spid="103" grpId="0" animBg="1"/>
      <p:bldP spid="104" grpId="0" animBg="1"/>
      <p:bldP spid="105" grpId="0" animBg="1"/>
      <p:bldP spid="68" grpId="0" animBg="1"/>
      <p:bldP spid="69" grpId="0" animBg="1"/>
      <p:bldP spid="101" grpId="0"/>
      <p:bldP spid="102" grpId="0" animBg="1"/>
      <p:bldP spid="30" grpId="0" animBg="1"/>
      <p:bldP spid="31" grpId="0" animBg="1"/>
      <p:bldP spid="111" grpId="0" animBg="1"/>
      <p:bldP spid="112" grpId="0" animBg="1"/>
      <p:bldP spid="113" grpId="0" animBg="1"/>
      <p:bldP spid="116" grpId="0"/>
      <p:bldP spid="117" grpId="0"/>
      <p:bldP spid="118" grpId="0"/>
      <p:bldP spid="122" grpId="0"/>
      <p:bldP spid="50" grpId="0" animBg="1"/>
      <p:bldP spid="124" grpId="0" animBg="1"/>
      <p:bldP spid="125" grpId="0"/>
      <p:bldP spid="126" grpId="0" animBg="1"/>
      <p:bldP spid="127" grpId="0" animBg="1"/>
      <p:bldP spid="128" grpId="0" animBg="1"/>
      <p:bldP spid="144" grpId="0" animBg="1"/>
      <p:bldP spid="145" grpId="0" animBg="1"/>
      <p:bldP spid="146" grpId="0" animBg="1"/>
      <p:bldP spid="147" grpId="0" animBg="1"/>
      <p:bldP spid="14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Add</a:t>
            </a:r>
            <a:r>
              <a:rPr lang="zh-CN" altLang="en-US"/>
              <a:t> </a:t>
            </a:r>
            <a:r>
              <a:rPr lang="en-US" altLang="zh-CN"/>
              <a:t>Operation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069755" y="2889787"/>
            <a:ext cx="4735587" cy="37394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100">
                <a:solidFill>
                  <a:srgbClr val="7F0055"/>
                </a:solidFill>
                <a:latin typeface="Menlo" charset="0"/>
              </a:rPr>
              <a:t>public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100">
                <a:solidFill>
                  <a:srgbClr val="7F0055"/>
                </a:solidFill>
                <a:latin typeface="Menlo" charset="0"/>
              </a:rPr>
              <a:t>void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add(</a:t>
            </a:r>
            <a:r>
              <a:rPr lang="en-US" sz="1100">
                <a:solidFill>
                  <a:srgbClr val="7F0055"/>
                </a:solidFill>
                <a:latin typeface="Menlo" charset="0"/>
              </a:rPr>
              <a:t>int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100">
                <a:solidFill>
                  <a:srgbClr val="6A3E3E"/>
                </a:solidFill>
                <a:latin typeface="Menlo" charset="0"/>
              </a:rPr>
              <a:t>index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, E </a:t>
            </a:r>
            <a:r>
              <a:rPr lang="en-US" sz="1100">
                <a:solidFill>
                  <a:srgbClr val="6A3E3E"/>
                </a:solidFill>
                <a:latin typeface="Menlo" charset="0"/>
              </a:rPr>
              <a:t>o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) 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10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1100">
                <a:solidFill>
                  <a:srgbClr val="7F0055"/>
                </a:solidFill>
                <a:latin typeface="Menlo" charset="0"/>
              </a:rPr>
              <a:t>if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(</a:t>
            </a:r>
            <a:r>
              <a:rPr lang="en-US" sz="1100">
                <a:solidFill>
                  <a:srgbClr val="6A3E3E"/>
                </a:solidFill>
                <a:latin typeface="Menlo" charset="0"/>
              </a:rPr>
              <a:t>index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&lt; 0 || </a:t>
            </a:r>
            <a:r>
              <a:rPr lang="en-US" sz="1100">
                <a:solidFill>
                  <a:srgbClr val="6A3E3E"/>
                </a:solidFill>
                <a:latin typeface="Menlo" charset="0"/>
              </a:rPr>
              <a:t>index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&gt; </a:t>
            </a:r>
            <a:r>
              <a:rPr lang="en-US" sz="1100">
                <a:solidFill>
                  <a:srgbClr val="0000C0"/>
                </a:solidFill>
                <a:latin typeface="Menlo" charset="0"/>
              </a:rPr>
              <a:t>size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100">
                <a:solidFill>
                  <a:srgbClr val="000000"/>
                </a:solidFill>
                <a:latin typeface="Menlo" charset="0"/>
              </a:rPr>
              <a:t>		</a:t>
            </a:r>
            <a:r>
              <a:rPr lang="en-US" sz="1100">
                <a:solidFill>
                  <a:srgbClr val="7F0055"/>
                </a:solidFill>
                <a:latin typeface="Menlo" charset="0"/>
              </a:rPr>
              <a:t>throw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100">
                <a:solidFill>
                  <a:srgbClr val="7F0055"/>
                </a:solidFill>
                <a:latin typeface="Menlo" charset="0"/>
              </a:rPr>
              <a:t>new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IndexOutOfBoundsException(</a:t>
            </a:r>
            <a:r>
              <a:rPr lang="en-US" sz="1100">
                <a:solidFill>
                  <a:srgbClr val="2A00FF"/>
                </a:solidFill>
                <a:latin typeface="Menlo" charset="0"/>
              </a:rPr>
              <a:t>"Index: "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+ </a:t>
            </a:r>
            <a:r>
              <a:rPr lang="en-US" sz="1100">
                <a:solidFill>
                  <a:srgbClr val="6A3E3E"/>
                </a:solidFill>
                <a:latin typeface="Menlo" charset="0"/>
              </a:rPr>
              <a:t>index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+ </a:t>
            </a:r>
            <a:r>
              <a:rPr lang="en-US" sz="1100">
                <a:solidFill>
                  <a:srgbClr val="2A00FF"/>
                </a:solidFill>
                <a:latin typeface="Menlo" charset="0"/>
              </a:rPr>
              <a:t>", Size:"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+ </a:t>
            </a:r>
            <a:r>
              <a:rPr lang="en-US" sz="1100">
                <a:solidFill>
                  <a:srgbClr val="0000C0"/>
                </a:solidFill>
                <a:latin typeface="Menlo" charset="0"/>
              </a:rPr>
              <a:t>size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100">
                <a:solidFill>
                  <a:srgbClr val="000000"/>
                </a:solidFill>
                <a:latin typeface="Menlo" charset="0"/>
              </a:rPr>
              <a:t>	ListNode&lt;E&gt; </a:t>
            </a:r>
            <a:r>
              <a:rPr lang="en-US" sz="1100">
                <a:solidFill>
                  <a:srgbClr val="6A3E3E"/>
                </a:solidFill>
                <a:latin typeface="Menlo" charset="0"/>
              </a:rPr>
              <a:t>e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sz="1100">
                <a:solidFill>
                  <a:srgbClr val="7F0055"/>
                </a:solidFill>
                <a:latin typeface="Menlo" charset="0"/>
              </a:rPr>
              <a:t>new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ListNode&lt;E&gt;(</a:t>
            </a:r>
            <a:r>
              <a:rPr lang="en-US" sz="1100">
                <a:solidFill>
                  <a:srgbClr val="6A3E3E"/>
                </a:solidFill>
                <a:latin typeface="Menlo" charset="0"/>
              </a:rPr>
              <a:t>o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100">
                <a:solidFill>
                  <a:srgbClr val="000000"/>
                </a:solidFill>
                <a:latin typeface="Menlo" charset="0"/>
              </a:rPr>
              <a:t>	ListNode&lt;E&gt; </a:t>
            </a:r>
            <a:r>
              <a:rPr lang="en-US" sz="1100">
                <a:solidFill>
                  <a:srgbClr val="6A3E3E"/>
                </a:solidFill>
                <a:latin typeface="Menlo" charset="0"/>
              </a:rPr>
              <a:t>after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10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1100">
                <a:solidFill>
                  <a:srgbClr val="7F0055"/>
                </a:solidFill>
                <a:latin typeface="Menlo" charset="0"/>
              </a:rPr>
              <a:t>if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(</a:t>
            </a:r>
            <a:r>
              <a:rPr lang="en-US" sz="1100">
                <a:solidFill>
                  <a:srgbClr val="6A3E3E"/>
                </a:solidFill>
                <a:latin typeface="Menlo" charset="0"/>
              </a:rPr>
              <a:t>index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&lt; </a:t>
            </a:r>
            <a:r>
              <a:rPr lang="en-US" sz="1100">
                <a:solidFill>
                  <a:srgbClr val="0000C0"/>
                </a:solidFill>
                <a:latin typeface="Menlo" charset="0"/>
              </a:rPr>
              <a:t>size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) 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100">
                <a:solidFill>
                  <a:srgbClr val="000000"/>
                </a:solidFill>
                <a:latin typeface="Menlo" charset="0"/>
              </a:rPr>
              <a:t>		</a:t>
            </a:r>
            <a:r>
              <a:rPr lang="en-US" sz="1100">
                <a:solidFill>
                  <a:srgbClr val="6A3E3E"/>
                </a:solidFill>
                <a:latin typeface="Menlo" charset="0"/>
              </a:rPr>
              <a:t>after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= getNode(</a:t>
            </a:r>
            <a:r>
              <a:rPr lang="en-US" sz="1100">
                <a:solidFill>
                  <a:srgbClr val="6A3E3E"/>
                </a:solidFill>
                <a:latin typeface="Menlo" charset="0"/>
              </a:rPr>
              <a:t>index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100">
                <a:solidFill>
                  <a:srgbClr val="000000"/>
                </a:solidFill>
                <a:latin typeface="Menlo" charset="0"/>
              </a:rPr>
              <a:t>	} </a:t>
            </a:r>
            <a:r>
              <a:rPr lang="en-US" sz="1100">
                <a:solidFill>
                  <a:srgbClr val="7F0055"/>
                </a:solidFill>
                <a:latin typeface="Menlo" charset="0"/>
              </a:rPr>
              <a:t>else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100">
                <a:solidFill>
                  <a:srgbClr val="000000"/>
                </a:solidFill>
                <a:latin typeface="Menlo" charset="0"/>
              </a:rPr>
              <a:t>		</a:t>
            </a:r>
            <a:r>
              <a:rPr lang="en-US" sz="1100">
                <a:solidFill>
                  <a:srgbClr val="6A3E3E"/>
                </a:solidFill>
                <a:latin typeface="Menlo" charset="0"/>
              </a:rPr>
              <a:t>after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sz="1100">
                <a:solidFill>
                  <a:srgbClr val="0000C0"/>
                </a:solidFill>
                <a:latin typeface="Menlo" charset="0"/>
              </a:rPr>
              <a:t>tail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;	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100">
                <a:solidFill>
                  <a:srgbClr val="000000"/>
                </a:solidFill>
                <a:latin typeface="Menlo" charset="0"/>
              </a:rPr>
              <a:t>	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10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1100">
                <a:solidFill>
                  <a:srgbClr val="6A3E3E"/>
                </a:solidFill>
                <a:latin typeface="Menlo" charset="0"/>
              </a:rPr>
              <a:t>e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.</a:t>
            </a:r>
            <a:r>
              <a:rPr lang="en-US" sz="1100">
                <a:solidFill>
                  <a:srgbClr val="0000C0"/>
                </a:solidFill>
                <a:latin typeface="Menlo" charset="0"/>
              </a:rPr>
              <a:t>next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sz="1100">
                <a:solidFill>
                  <a:srgbClr val="6A3E3E"/>
                </a:solidFill>
                <a:latin typeface="Menlo" charset="0"/>
              </a:rPr>
              <a:t>after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10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1100">
                <a:solidFill>
                  <a:srgbClr val="6A3E3E"/>
                </a:solidFill>
                <a:latin typeface="Menlo" charset="0"/>
              </a:rPr>
              <a:t>e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.</a:t>
            </a:r>
            <a:r>
              <a:rPr lang="en-US" sz="1100">
                <a:solidFill>
                  <a:srgbClr val="0000C0"/>
                </a:solidFill>
                <a:latin typeface="Menlo" charset="0"/>
              </a:rPr>
              <a:t>prev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sz="1100">
                <a:solidFill>
                  <a:srgbClr val="6A3E3E"/>
                </a:solidFill>
                <a:latin typeface="Menlo" charset="0"/>
              </a:rPr>
              <a:t>after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.</a:t>
            </a:r>
            <a:r>
              <a:rPr lang="en-US" sz="1100">
                <a:solidFill>
                  <a:srgbClr val="0000C0"/>
                </a:solidFill>
                <a:latin typeface="Menlo" charset="0"/>
              </a:rPr>
              <a:t>prev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10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1100">
                <a:solidFill>
                  <a:srgbClr val="6A3E3E"/>
                </a:solidFill>
                <a:latin typeface="Menlo" charset="0"/>
              </a:rPr>
              <a:t>after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.</a:t>
            </a:r>
            <a:r>
              <a:rPr lang="en-US" sz="1100">
                <a:solidFill>
                  <a:srgbClr val="0000C0"/>
                </a:solidFill>
                <a:latin typeface="Menlo" charset="0"/>
              </a:rPr>
              <a:t>prev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.</a:t>
            </a:r>
            <a:r>
              <a:rPr lang="en-US" sz="1100">
                <a:solidFill>
                  <a:srgbClr val="0000C0"/>
                </a:solidFill>
                <a:latin typeface="Menlo" charset="0"/>
              </a:rPr>
              <a:t>next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sz="1100">
                <a:solidFill>
                  <a:srgbClr val="6A3E3E"/>
                </a:solidFill>
                <a:latin typeface="Menlo" charset="0"/>
              </a:rPr>
              <a:t>e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10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1100">
                <a:solidFill>
                  <a:srgbClr val="6A3E3E"/>
                </a:solidFill>
                <a:latin typeface="Menlo" charset="0"/>
              </a:rPr>
              <a:t>after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.</a:t>
            </a:r>
            <a:r>
              <a:rPr lang="en-US" sz="1100">
                <a:solidFill>
                  <a:srgbClr val="0000C0"/>
                </a:solidFill>
                <a:latin typeface="Menlo" charset="0"/>
              </a:rPr>
              <a:t>prev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sz="1100">
                <a:solidFill>
                  <a:srgbClr val="6A3E3E"/>
                </a:solidFill>
                <a:latin typeface="Menlo" charset="0"/>
              </a:rPr>
              <a:t>e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10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1100">
                <a:solidFill>
                  <a:srgbClr val="0000C0"/>
                </a:solidFill>
                <a:latin typeface="Menlo" charset="0"/>
              </a:rPr>
              <a:t>size</a:t>
            </a:r>
            <a:r>
              <a:rPr lang="en-US" sz="1100">
                <a:solidFill>
                  <a:srgbClr val="000000"/>
                </a:solidFill>
                <a:latin typeface="Menlo" charset="0"/>
              </a:rPr>
              <a:t>++;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100">
                <a:solidFill>
                  <a:srgbClr val="000000"/>
                </a:solidFill>
                <a:latin typeface="Menlo" charset="0"/>
              </a:rPr>
              <a:t>}</a:t>
            </a:r>
            <a:endParaRPr lang="en-US" sz="1100"/>
          </a:p>
        </p:txBody>
      </p:sp>
      <p:sp>
        <p:nvSpPr>
          <p:cNvPr id="5" name="Rectangle 4"/>
          <p:cNvSpPr/>
          <p:nvPr/>
        </p:nvSpPr>
        <p:spPr>
          <a:xfrm>
            <a:off x="1517650" y="2020115"/>
            <a:ext cx="417925" cy="2906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b="1">
                <a:latin typeface="Arial"/>
                <a:cs typeface="Arial"/>
              </a:rPr>
              <a:t>NULL</a:t>
            </a:r>
          </a:p>
        </p:txBody>
      </p:sp>
      <p:sp>
        <p:nvSpPr>
          <p:cNvPr id="6" name="Rectangle 5"/>
          <p:cNvSpPr/>
          <p:nvPr/>
        </p:nvSpPr>
        <p:spPr>
          <a:xfrm>
            <a:off x="1935576" y="2020115"/>
            <a:ext cx="178878" cy="2906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339257" y="2020115"/>
            <a:ext cx="178878" cy="290674"/>
            <a:chOff x="1881607" y="5295720"/>
            <a:chExt cx="178878" cy="290674"/>
          </a:xfrm>
          <a:solidFill>
            <a:schemeClr val="bg1">
              <a:lumMod val="95000"/>
            </a:schemeClr>
          </a:solidFill>
        </p:grpSpPr>
        <p:sp>
          <p:nvSpPr>
            <p:cNvPr id="8" name="Rectangle 7"/>
            <p:cNvSpPr/>
            <p:nvPr/>
          </p:nvSpPr>
          <p:spPr>
            <a:xfrm>
              <a:off x="1881607" y="5295720"/>
              <a:ext cx="178878" cy="290674"/>
            </a:xfrm>
            <a:prstGeom prst="rect">
              <a:avLst/>
            </a:prstGeom>
            <a:grpFill/>
            <a:ln w="1270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/>
                <a:cs typeface="Arial"/>
              </a:endParaRP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1886970" y="5295720"/>
              <a:ext cx="166396" cy="290674"/>
            </a:xfrm>
            <a:prstGeom prst="line">
              <a:avLst/>
            </a:prstGeom>
            <a:grpFill/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ctangle 9"/>
          <p:cNvSpPr/>
          <p:nvPr/>
        </p:nvSpPr>
        <p:spPr>
          <a:xfrm>
            <a:off x="3851338" y="2020115"/>
            <a:ext cx="417925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/>
                <a:cs typeface="Arial"/>
              </a:rPr>
              <a:t>26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269264" y="2020115"/>
            <a:ext cx="178878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672945" y="2020115"/>
            <a:ext cx="178878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010488" y="2116021"/>
            <a:ext cx="479609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726612" y="1785364"/>
            <a:ext cx="1" cy="234751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56419" y="1469036"/>
            <a:ext cx="950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/>
                <a:cs typeface="Arial"/>
              </a:rPr>
              <a:t>list1.head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679304" y="2020115"/>
            <a:ext cx="417925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/>
                <a:cs typeface="Arial"/>
              </a:rPr>
              <a:t>42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097230" y="2020115"/>
            <a:ext cx="178878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500911" y="2020115"/>
            <a:ext cx="178878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194171" y="2109785"/>
            <a:ext cx="465209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3276108" y="2243843"/>
            <a:ext cx="459991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2114454" y="2238003"/>
            <a:ext cx="459991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566632" y="1494690"/>
            <a:ext cx="319960" cy="290674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b="1">
              <a:latin typeface="Arial"/>
              <a:cs typeface="Arial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167934" y="2015873"/>
            <a:ext cx="417925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Arial"/>
                <a:cs typeface="Arial"/>
              </a:rPr>
              <a:t>21</a:t>
            </a:r>
            <a:endParaRPr lang="en-US" sz="1600">
              <a:latin typeface="Arial"/>
              <a:cs typeface="Arial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585860" y="2015873"/>
            <a:ext cx="178878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989541" y="2015873"/>
            <a:ext cx="178878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cxnSp>
        <p:nvCxnSpPr>
          <p:cNvPr id="26" name="Straight Arrow Connector 25"/>
          <p:cNvCxnSpPr>
            <a:endCxn id="43" idx="1"/>
          </p:cNvCxnSpPr>
          <p:nvPr/>
        </p:nvCxnSpPr>
        <p:spPr>
          <a:xfrm flipV="1">
            <a:off x="4353087" y="1589680"/>
            <a:ext cx="465209" cy="517493"/>
          </a:xfrm>
          <a:prstGeom prst="straightConnector1">
            <a:avLst/>
          </a:prstGeom>
          <a:ln w="28575" cmpd="sng">
            <a:solidFill>
              <a:srgbClr val="FF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7333438" y="2017419"/>
            <a:ext cx="417925" cy="2906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b="1">
                <a:latin typeface="Arial"/>
                <a:cs typeface="Arial"/>
              </a:rPr>
              <a:t>NULL</a:t>
            </a:r>
            <a:endParaRPr lang="en-US" sz="1400">
              <a:latin typeface="Arial"/>
              <a:cs typeface="Arial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154560" y="2017419"/>
            <a:ext cx="178878" cy="2906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7751363" y="2017419"/>
            <a:ext cx="178878" cy="290674"/>
            <a:chOff x="1881607" y="5295720"/>
            <a:chExt cx="178878" cy="290674"/>
          </a:xfrm>
          <a:solidFill>
            <a:schemeClr val="bg1">
              <a:lumMod val="95000"/>
            </a:schemeClr>
          </a:solidFill>
        </p:grpSpPr>
        <p:sp>
          <p:nvSpPr>
            <p:cNvPr id="30" name="Rectangle 29"/>
            <p:cNvSpPr/>
            <p:nvPr/>
          </p:nvSpPr>
          <p:spPr>
            <a:xfrm>
              <a:off x="1881607" y="5295720"/>
              <a:ext cx="178878" cy="290674"/>
            </a:xfrm>
            <a:prstGeom prst="rect">
              <a:avLst/>
            </a:prstGeom>
            <a:grpFill/>
            <a:ln w="1270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/>
                <a:cs typeface="Arial"/>
              </a:endParaRPr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1886970" y="5295720"/>
              <a:ext cx="166396" cy="290674"/>
            </a:xfrm>
            <a:prstGeom prst="line">
              <a:avLst/>
            </a:prstGeom>
            <a:grpFill/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Straight Arrow Connector 31"/>
          <p:cNvCxnSpPr/>
          <p:nvPr/>
        </p:nvCxnSpPr>
        <p:spPr>
          <a:xfrm>
            <a:off x="6689351" y="2107089"/>
            <a:ext cx="465209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6771288" y="2241147"/>
            <a:ext cx="459991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7512316" y="1782668"/>
            <a:ext cx="1" cy="234751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751363" y="1458110"/>
            <a:ext cx="78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/>
                <a:cs typeface="Arial"/>
              </a:rPr>
              <a:t>list1.tail</a:t>
            </a:r>
          </a:p>
        </p:txBody>
      </p:sp>
      <p:sp>
        <p:nvSpPr>
          <p:cNvPr id="36" name="Rectangle 35"/>
          <p:cNvSpPr/>
          <p:nvPr/>
        </p:nvSpPr>
        <p:spPr>
          <a:xfrm>
            <a:off x="7352336" y="1491994"/>
            <a:ext cx="319960" cy="290674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b="1">
              <a:latin typeface="Arial"/>
              <a:cs typeface="Arial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996689" y="1444343"/>
            <a:ext cx="417925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rgbClr val="FF0000"/>
                </a:solidFill>
                <a:latin typeface="Arial"/>
                <a:cs typeface="Arial"/>
              </a:rPr>
              <a:t>3</a:t>
            </a:r>
            <a:r>
              <a:rPr lang="en-US" sz="1600">
                <a:solidFill>
                  <a:srgbClr val="FF0000"/>
                </a:solidFill>
                <a:latin typeface="Arial"/>
                <a:cs typeface="Arial"/>
              </a:rPr>
              <a:t>6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414615" y="1444343"/>
            <a:ext cx="178878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818296" y="1444343"/>
            <a:ext cx="178878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cxnSp>
        <p:nvCxnSpPr>
          <p:cNvPr id="44" name="Straight Arrow Connector 43"/>
          <p:cNvCxnSpPr>
            <a:stCxn id="42" idx="3"/>
            <a:endCxn id="25" idx="0"/>
          </p:cNvCxnSpPr>
          <p:nvPr/>
        </p:nvCxnSpPr>
        <p:spPr>
          <a:xfrm>
            <a:off x="5593493" y="1589680"/>
            <a:ext cx="485487" cy="426193"/>
          </a:xfrm>
          <a:prstGeom prst="straightConnector1">
            <a:avLst/>
          </a:prstGeom>
          <a:ln w="28575" cmpd="sng">
            <a:solidFill>
              <a:srgbClr val="FF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42" idx="2"/>
          </p:cNvCxnSpPr>
          <p:nvPr/>
        </p:nvCxnSpPr>
        <p:spPr>
          <a:xfrm flipH="1" flipV="1">
            <a:off x="5504054" y="1735017"/>
            <a:ext cx="550397" cy="501238"/>
          </a:xfrm>
          <a:prstGeom prst="straightConnector1">
            <a:avLst/>
          </a:prstGeom>
          <a:ln w="28575" cmpd="sng">
            <a:solidFill>
              <a:srgbClr val="FF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3" idx="2"/>
          </p:cNvCxnSpPr>
          <p:nvPr/>
        </p:nvCxnSpPr>
        <p:spPr>
          <a:xfrm flipH="1">
            <a:off x="4435025" y="1735017"/>
            <a:ext cx="472710" cy="506214"/>
          </a:xfrm>
          <a:prstGeom prst="straightConnector1">
            <a:avLst/>
          </a:prstGeom>
          <a:ln w="28575" cmpd="sng">
            <a:solidFill>
              <a:srgbClr val="FF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6366774" y="1761980"/>
            <a:ext cx="1" cy="234751"/>
          </a:xfrm>
          <a:prstGeom prst="straightConnector1">
            <a:avLst/>
          </a:prstGeom>
          <a:ln w="28575" cmpd="sng">
            <a:solidFill>
              <a:schemeClr val="accent6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064447" y="1124949"/>
            <a:ext cx="604653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600">
                <a:solidFill>
                  <a:schemeClr val="accent6"/>
                </a:solidFill>
                <a:latin typeface="Arial"/>
                <a:cs typeface="Arial"/>
              </a:rPr>
              <a:t>after</a:t>
            </a:r>
            <a:endParaRPr lang="en-US" sz="1600">
              <a:solidFill>
                <a:schemeClr val="accent6"/>
              </a:solidFill>
              <a:latin typeface="Arial"/>
              <a:cs typeface="Arial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206794" y="1471306"/>
            <a:ext cx="319960" cy="290674"/>
          </a:xfrm>
          <a:prstGeom prst="rect">
            <a:avLst/>
          </a:prstGeom>
          <a:ln w="12700" cmpd="sng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b="1">
              <a:latin typeface="Arial"/>
              <a:cs typeface="Arial"/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 flipV="1">
            <a:off x="4353087" y="2109785"/>
            <a:ext cx="1645096" cy="4242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>
            <a:off x="4434952" y="2246147"/>
            <a:ext cx="1644028" cy="4242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381701" y="3151815"/>
            <a:ext cx="2297537" cy="307777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/>
                <a:cs typeface="Arial"/>
              </a:rPr>
              <a:t>1. Check if index n is legal</a:t>
            </a:r>
          </a:p>
        </p:txBody>
      </p:sp>
      <p:sp>
        <p:nvSpPr>
          <p:cNvPr id="83" name="Rectangle 82"/>
          <p:cNvSpPr/>
          <p:nvPr/>
        </p:nvSpPr>
        <p:spPr>
          <a:xfrm>
            <a:off x="390088" y="3583882"/>
            <a:ext cx="1912537" cy="307777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/>
                <a:cs typeface="Arial"/>
              </a:rPr>
              <a:t>2. </a:t>
            </a:r>
            <a:r>
              <a:rPr lang="en-US" altLang="zh-CN" sz="1400">
                <a:latin typeface="Arial"/>
                <a:cs typeface="Arial"/>
              </a:rPr>
              <a:t>Create</a:t>
            </a:r>
            <a:r>
              <a:rPr lang="zh-CN" altLang="en-US" sz="1400">
                <a:latin typeface="Arial"/>
                <a:cs typeface="Arial"/>
              </a:rPr>
              <a:t> </a:t>
            </a:r>
            <a:r>
              <a:rPr lang="en-US" altLang="zh-CN" sz="1400">
                <a:latin typeface="Arial"/>
                <a:cs typeface="Arial"/>
              </a:rPr>
              <a:t>a</a:t>
            </a:r>
            <a:r>
              <a:rPr lang="zh-CN" altLang="en-US" sz="1400">
                <a:latin typeface="Arial"/>
                <a:cs typeface="Arial"/>
              </a:rPr>
              <a:t> </a:t>
            </a:r>
            <a:r>
              <a:rPr lang="en-US" altLang="zh-CN" sz="1400">
                <a:latin typeface="Arial"/>
                <a:cs typeface="Arial"/>
              </a:rPr>
              <a:t>new</a:t>
            </a:r>
            <a:r>
              <a:rPr lang="zh-CN" altLang="en-US" sz="1400">
                <a:latin typeface="Arial"/>
                <a:cs typeface="Arial"/>
              </a:rPr>
              <a:t> </a:t>
            </a:r>
            <a:r>
              <a:rPr lang="en-US" altLang="zh-CN" sz="1400">
                <a:latin typeface="Arial"/>
                <a:cs typeface="Arial"/>
              </a:rPr>
              <a:t>node</a:t>
            </a:r>
            <a:endParaRPr lang="en-US" sz="1400">
              <a:latin typeface="Arial"/>
              <a:cs typeface="Arial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81699" y="2687875"/>
            <a:ext cx="252825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>
                <a:latin typeface="Courier New" charset="0"/>
                <a:ea typeface="Courier New" charset="0"/>
                <a:cs typeface="Courier New" charset="0"/>
              </a:rPr>
              <a:t>list1.</a:t>
            </a:r>
            <a:r>
              <a:rPr lang="en-US" altLang="zh-CN">
                <a:latin typeface="Courier New" charset="0"/>
                <a:ea typeface="Courier New" charset="0"/>
                <a:cs typeface="Courier New" charset="0"/>
              </a:rPr>
              <a:t>add</a:t>
            </a:r>
            <a:r>
              <a:rPr lang="en-US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altLang="zh-CN">
                <a:latin typeface="Courier New" charset="0"/>
                <a:ea typeface="Courier New" charset="0"/>
                <a:cs typeface="Courier New" charset="0"/>
              </a:rPr>
              <a:t>2,</a:t>
            </a:r>
            <a:r>
              <a:rPr lang="zh-CN" altLang="en-US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>
                <a:latin typeface="Courier New" charset="0"/>
                <a:ea typeface="Courier New" charset="0"/>
                <a:cs typeface="Courier New" charset="0"/>
              </a:rPr>
              <a:t>36</a:t>
            </a:r>
            <a:r>
              <a:rPr lang="en-US">
                <a:latin typeface="Courier New" charset="0"/>
                <a:ea typeface="Courier New" charset="0"/>
                <a:cs typeface="Courier New" charset="0"/>
              </a:rPr>
              <a:t>);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D0C3E16-2DF9-B34D-88DC-D04448ECB3FF}"/>
              </a:ext>
            </a:extLst>
          </p:cNvPr>
          <p:cNvSpPr txBox="1"/>
          <p:nvPr/>
        </p:nvSpPr>
        <p:spPr>
          <a:xfrm>
            <a:off x="3907097" y="2308607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Courier"/>
                <a:cs typeface="Courier"/>
              </a:rPr>
              <a:t>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9498ED2-1E2A-9747-A360-7796B8E52D84}"/>
              </a:ext>
            </a:extLst>
          </p:cNvPr>
          <p:cNvSpPr txBox="1"/>
          <p:nvPr/>
        </p:nvSpPr>
        <p:spPr>
          <a:xfrm>
            <a:off x="2751447" y="2308607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Courier"/>
                <a:cs typeface="Courier"/>
              </a:rPr>
              <a:t>0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421371C-6B73-984C-9A36-AFADAF209CA9}"/>
              </a:ext>
            </a:extLst>
          </p:cNvPr>
          <p:cNvSpPr txBox="1"/>
          <p:nvPr/>
        </p:nvSpPr>
        <p:spPr>
          <a:xfrm>
            <a:off x="6219982" y="2308607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solidFill>
                  <a:schemeClr val="accent1"/>
                </a:solidFill>
                <a:latin typeface="Courier"/>
                <a:cs typeface="Courier"/>
              </a:rPr>
              <a:t>2</a:t>
            </a:r>
            <a:endParaRPr lang="en-US" b="1">
              <a:solidFill>
                <a:schemeClr val="accent1"/>
              </a:solidFill>
              <a:latin typeface="Courier"/>
              <a:cs typeface="Courier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10F2AE4-52F5-3E44-884F-B0DC8FCAEDCA}"/>
              </a:ext>
            </a:extLst>
          </p:cNvPr>
          <p:cNvSpPr txBox="1"/>
          <p:nvPr/>
        </p:nvSpPr>
        <p:spPr>
          <a:xfrm>
            <a:off x="5043438" y="1744695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Courier"/>
                <a:cs typeface="Courier"/>
              </a:rPr>
              <a:t>2</a:t>
            </a:r>
            <a:endParaRPr lang="en-US" b="1">
              <a:solidFill>
                <a:srgbClr val="FF0000"/>
              </a:solidFill>
              <a:latin typeface="Courier"/>
              <a:cs typeface="Courier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2BF0DCB-01E4-534B-B74A-ECF7C25FD2C3}"/>
              </a:ext>
            </a:extLst>
          </p:cNvPr>
          <p:cNvSpPr/>
          <p:nvPr/>
        </p:nvSpPr>
        <p:spPr>
          <a:xfrm>
            <a:off x="390088" y="4015949"/>
            <a:ext cx="3346011" cy="307777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altLang="zh-CN" sz="1400">
                <a:latin typeface="Arial"/>
                <a:cs typeface="Arial"/>
              </a:rPr>
              <a:t>3</a:t>
            </a:r>
            <a:r>
              <a:rPr lang="en-US" sz="1400">
                <a:latin typeface="Arial"/>
                <a:cs typeface="Arial"/>
              </a:rPr>
              <a:t>. </a:t>
            </a:r>
            <a:r>
              <a:rPr lang="en-US" altLang="zh-CN" sz="1400">
                <a:latin typeface="Arial"/>
                <a:cs typeface="Arial"/>
              </a:rPr>
              <a:t>Locate</a:t>
            </a:r>
            <a:r>
              <a:rPr lang="zh-CN" altLang="en-US" sz="1400">
                <a:latin typeface="Arial"/>
                <a:cs typeface="Arial"/>
              </a:rPr>
              <a:t> </a:t>
            </a:r>
            <a:r>
              <a:rPr lang="en-US" altLang="zh-CN" sz="1400">
                <a:latin typeface="Arial"/>
                <a:cs typeface="Arial"/>
              </a:rPr>
              <a:t>the</a:t>
            </a:r>
            <a:r>
              <a:rPr lang="zh-CN" altLang="en-US" sz="1400">
                <a:latin typeface="Arial"/>
                <a:cs typeface="Arial"/>
              </a:rPr>
              <a:t> </a:t>
            </a:r>
            <a:r>
              <a:rPr lang="en-US" altLang="zh-CN" sz="1400">
                <a:latin typeface="Arial"/>
                <a:cs typeface="Arial"/>
              </a:rPr>
              <a:t>next</a:t>
            </a:r>
            <a:r>
              <a:rPr lang="zh-CN" altLang="en-US" sz="1400">
                <a:latin typeface="Arial"/>
                <a:cs typeface="Arial"/>
              </a:rPr>
              <a:t> </a:t>
            </a:r>
            <a:r>
              <a:rPr lang="en-US" altLang="zh-CN" sz="1400">
                <a:latin typeface="Arial"/>
                <a:cs typeface="Arial"/>
              </a:rPr>
              <a:t>node</a:t>
            </a:r>
            <a:r>
              <a:rPr lang="zh-CN" altLang="en-US" sz="1400">
                <a:latin typeface="Arial"/>
                <a:cs typeface="Arial"/>
              </a:rPr>
              <a:t> </a:t>
            </a:r>
            <a:r>
              <a:rPr lang="en-US" altLang="zh-CN" sz="1400">
                <a:latin typeface="Arial"/>
                <a:cs typeface="Arial"/>
              </a:rPr>
              <a:t>of</a:t>
            </a:r>
            <a:r>
              <a:rPr lang="zh-CN" altLang="en-US" sz="1400">
                <a:latin typeface="Arial"/>
                <a:cs typeface="Arial"/>
              </a:rPr>
              <a:t> </a:t>
            </a:r>
            <a:r>
              <a:rPr lang="en-US" altLang="zh-CN" sz="1400">
                <a:latin typeface="Arial"/>
                <a:cs typeface="Arial"/>
              </a:rPr>
              <a:t>the</a:t>
            </a:r>
            <a:r>
              <a:rPr lang="zh-CN" altLang="en-US" sz="1400">
                <a:latin typeface="Arial"/>
                <a:cs typeface="Arial"/>
              </a:rPr>
              <a:t> </a:t>
            </a:r>
            <a:r>
              <a:rPr lang="en-US" altLang="zh-CN" sz="1400">
                <a:latin typeface="Arial"/>
                <a:cs typeface="Arial"/>
              </a:rPr>
              <a:t>new</a:t>
            </a:r>
            <a:r>
              <a:rPr lang="zh-CN" altLang="en-US" sz="1400">
                <a:latin typeface="Arial"/>
                <a:cs typeface="Arial"/>
              </a:rPr>
              <a:t> </a:t>
            </a:r>
            <a:r>
              <a:rPr lang="en-US" altLang="zh-CN" sz="1400">
                <a:latin typeface="Arial"/>
                <a:cs typeface="Arial"/>
              </a:rPr>
              <a:t>node</a:t>
            </a:r>
            <a:endParaRPr lang="en-US" sz="1400">
              <a:latin typeface="Arial"/>
              <a:cs typeface="Arial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F3465E9-CA74-8148-8127-081EB8F76F87}"/>
              </a:ext>
            </a:extLst>
          </p:cNvPr>
          <p:cNvSpPr/>
          <p:nvPr/>
        </p:nvSpPr>
        <p:spPr>
          <a:xfrm>
            <a:off x="680957" y="4448016"/>
            <a:ext cx="2692936" cy="307777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chemeClr val="bg1"/>
                </a:solidFill>
                <a:latin typeface="Arial"/>
                <a:cs typeface="Arial"/>
              </a:rPr>
              <a:t>If</a:t>
            </a:r>
            <a:r>
              <a:rPr lang="zh-CN" altLang="en-US" sz="14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>
                <a:solidFill>
                  <a:schemeClr val="bg1"/>
                </a:solidFill>
                <a:latin typeface="Arial"/>
                <a:cs typeface="Arial"/>
              </a:rPr>
              <a:t>we</a:t>
            </a:r>
            <a:r>
              <a:rPr lang="zh-CN" altLang="en-US" sz="14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>
                <a:solidFill>
                  <a:schemeClr val="bg1"/>
                </a:solidFill>
                <a:latin typeface="Arial"/>
                <a:cs typeface="Arial"/>
              </a:rPr>
              <a:t>add</a:t>
            </a:r>
            <a:r>
              <a:rPr lang="zh-CN" altLang="en-US" sz="14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>
                <a:solidFill>
                  <a:schemeClr val="bg1"/>
                </a:solidFill>
                <a:latin typeface="Arial"/>
                <a:cs typeface="Arial"/>
              </a:rPr>
              <a:t>to</a:t>
            </a:r>
            <a:r>
              <a:rPr lang="zh-CN" altLang="en-US" sz="14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>
                <a:solidFill>
                  <a:schemeClr val="bg1"/>
                </a:solidFill>
                <a:latin typeface="Arial"/>
                <a:cs typeface="Arial"/>
              </a:rPr>
              <a:t>the</a:t>
            </a:r>
            <a:r>
              <a:rPr lang="zh-CN" altLang="en-US" sz="14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>
                <a:solidFill>
                  <a:schemeClr val="bg1"/>
                </a:solidFill>
                <a:latin typeface="Arial"/>
                <a:cs typeface="Arial"/>
              </a:rPr>
              <a:t>end,</a:t>
            </a:r>
            <a:r>
              <a:rPr lang="zh-CN" altLang="en-US" sz="14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>
                <a:solidFill>
                  <a:schemeClr val="bg1"/>
                </a:solidFill>
                <a:latin typeface="Arial"/>
                <a:cs typeface="Arial"/>
              </a:rPr>
              <a:t>it</a:t>
            </a:r>
            <a:r>
              <a:rPr lang="zh-CN" altLang="en-US" sz="14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>
                <a:solidFill>
                  <a:schemeClr val="bg1"/>
                </a:solidFill>
                <a:latin typeface="Arial"/>
                <a:cs typeface="Arial"/>
              </a:rPr>
              <a:t>is</a:t>
            </a:r>
            <a:r>
              <a:rPr lang="zh-CN" altLang="en-US" sz="14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>
                <a:solidFill>
                  <a:schemeClr val="bg1"/>
                </a:solidFill>
                <a:latin typeface="Arial"/>
                <a:cs typeface="Arial"/>
              </a:rPr>
              <a:t>the</a:t>
            </a:r>
            <a:r>
              <a:rPr lang="zh-CN" altLang="en-US" sz="14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>
                <a:solidFill>
                  <a:schemeClr val="bg1"/>
                </a:solidFill>
                <a:latin typeface="Arial"/>
                <a:cs typeface="Arial"/>
              </a:rPr>
              <a:t>tail</a:t>
            </a:r>
            <a:r>
              <a:rPr lang="zh-CN" altLang="en-US" sz="1400">
                <a:solidFill>
                  <a:schemeClr val="bg1"/>
                </a:solidFill>
                <a:latin typeface="Arial"/>
                <a:cs typeface="Arial"/>
              </a:rPr>
              <a:t> </a:t>
            </a:r>
            <a:endParaRPr lang="en-US" sz="14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364CDAB-9C42-9F42-AF12-F0A524A52B20}"/>
              </a:ext>
            </a:extLst>
          </p:cNvPr>
          <p:cNvSpPr/>
          <p:nvPr/>
        </p:nvSpPr>
        <p:spPr>
          <a:xfrm>
            <a:off x="679401" y="4880083"/>
            <a:ext cx="2918822" cy="307777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Arial"/>
                <a:cs typeface="Arial"/>
              </a:rPr>
              <a:t>Otherwise,</a:t>
            </a:r>
            <a:r>
              <a:rPr lang="zh-CN" altLang="en-US" sz="14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Arial"/>
                <a:cs typeface="Arial"/>
              </a:rPr>
              <a:t>it</a:t>
            </a:r>
            <a:r>
              <a:rPr lang="zh-CN" altLang="en-US" sz="14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Arial"/>
                <a:cs typeface="Arial"/>
              </a:rPr>
              <a:t>is</a:t>
            </a:r>
            <a:r>
              <a:rPr lang="zh-CN" altLang="en-US" sz="14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Arial"/>
                <a:cs typeface="Arial"/>
              </a:rPr>
              <a:t>the</a:t>
            </a:r>
            <a:r>
              <a:rPr lang="zh-CN" altLang="en-US" sz="14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 dirty="0" err="1">
                <a:solidFill>
                  <a:schemeClr val="bg1"/>
                </a:solidFill>
                <a:latin typeface="Arial"/>
                <a:cs typeface="Arial"/>
              </a:rPr>
              <a:t>getNode</a:t>
            </a:r>
            <a:r>
              <a:rPr lang="en-US" altLang="zh-CN" sz="1400" dirty="0">
                <a:solidFill>
                  <a:schemeClr val="bg1"/>
                </a:solidFill>
                <a:latin typeface="Arial"/>
                <a:cs typeface="Arial"/>
              </a:rPr>
              <a:t>(index)</a:t>
            </a:r>
            <a:r>
              <a:rPr lang="zh-CN" altLang="en-US" sz="14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endParaRPr lang="en-US" sz="14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FD633D2-0EAA-E040-B008-3948937D825F}"/>
              </a:ext>
            </a:extLst>
          </p:cNvPr>
          <p:cNvSpPr/>
          <p:nvPr/>
        </p:nvSpPr>
        <p:spPr>
          <a:xfrm>
            <a:off x="390088" y="5312150"/>
            <a:ext cx="1970727" cy="307777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altLang="zh-CN" sz="1400">
                <a:latin typeface="Arial"/>
                <a:cs typeface="Arial"/>
              </a:rPr>
              <a:t>3</a:t>
            </a:r>
            <a:r>
              <a:rPr lang="en-US" sz="1400">
                <a:latin typeface="Arial"/>
                <a:cs typeface="Arial"/>
              </a:rPr>
              <a:t>. </a:t>
            </a:r>
            <a:r>
              <a:rPr lang="en-US" altLang="zh-CN" sz="1400">
                <a:latin typeface="Arial"/>
                <a:cs typeface="Arial"/>
              </a:rPr>
              <a:t>Insert</a:t>
            </a:r>
            <a:r>
              <a:rPr lang="zh-CN" altLang="en-US" sz="1400">
                <a:latin typeface="Arial"/>
                <a:cs typeface="Arial"/>
              </a:rPr>
              <a:t> </a:t>
            </a:r>
            <a:r>
              <a:rPr lang="en-US" altLang="zh-CN" sz="1400">
                <a:latin typeface="Arial"/>
                <a:cs typeface="Arial"/>
              </a:rPr>
              <a:t>the</a:t>
            </a:r>
            <a:r>
              <a:rPr lang="zh-CN" altLang="en-US" sz="1400">
                <a:latin typeface="Arial"/>
                <a:cs typeface="Arial"/>
              </a:rPr>
              <a:t> </a:t>
            </a:r>
            <a:r>
              <a:rPr lang="en-US" altLang="zh-CN" sz="1400">
                <a:latin typeface="Arial"/>
                <a:cs typeface="Arial"/>
              </a:rPr>
              <a:t>new</a:t>
            </a:r>
            <a:r>
              <a:rPr lang="zh-CN" altLang="en-US" sz="1400">
                <a:latin typeface="Arial"/>
                <a:cs typeface="Arial"/>
              </a:rPr>
              <a:t> </a:t>
            </a:r>
            <a:r>
              <a:rPr lang="en-US" altLang="zh-CN" sz="1400">
                <a:latin typeface="Arial"/>
                <a:cs typeface="Arial"/>
              </a:rPr>
              <a:t>node</a:t>
            </a:r>
            <a:endParaRPr lang="en-US" sz="1400">
              <a:latin typeface="Arial"/>
              <a:cs typeface="Arial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7D35FB5-D0C5-F146-89E6-FF01FAB72376}"/>
              </a:ext>
            </a:extLst>
          </p:cNvPr>
          <p:cNvSpPr/>
          <p:nvPr/>
        </p:nvSpPr>
        <p:spPr>
          <a:xfrm>
            <a:off x="381234" y="6175932"/>
            <a:ext cx="3068007" cy="523220"/>
          </a:xfrm>
          <a:prstGeom prst="rect">
            <a:avLst/>
          </a:prstGeom>
          <a:solidFill>
            <a:srgbClr val="1B8E1D"/>
          </a:solidFill>
        </p:spPr>
        <p:txBody>
          <a:bodyPr wrap="square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Arial"/>
                <a:cs typeface="Arial"/>
              </a:rPr>
              <a:t>General</a:t>
            </a:r>
            <a:r>
              <a:rPr lang="zh-CN" altLang="en-US" sz="14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>
                <a:solidFill>
                  <a:schemeClr val="bg1"/>
                </a:solidFill>
                <a:latin typeface="Arial"/>
                <a:cs typeface="Arial"/>
              </a:rPr>
              <a:t>implementation</a:t>
            </a:r>
            <a:r>
              <a:rPr lang="zh-CN" altLang="en-US" sz="14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>
                <a:solidFill>
                  <a:schemeClr val="bg1"/>
                </a:solidFill>
                <a:latin typeface="Arial"/>
                <a:cs typeface="Arial"/>
              </a:rPr>
              <a:t>to</a:t>
            </a:r>
            <a:r>
              <a:rPr lang="zh-CN" altLang="en-US" sz="14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>
                <a:solidFill>
                  <a:schemeClr val="bg1"/>
                </a:solidFill>
                <a:latin typeface="Arial"/>
                <a:cs typeface="Arial"/>
              </a:rPr>
              <a:t>cover</a:t>
            </a:r>
            <a:r>
              <a:rPr lang="zh-CN" altLang="en-US" sz="14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>
                <a:solidFill>
                  <a:schemeClr val="bg1"/>
                </a:solidFill>
                <a:latin typeface="Arial"/>
                <a:cs typeface="Arial"/>
              </a:rPr>
              <a:t>the</a:t>
            </a:r>
            <a:r>
              <a:rPr lang="zh-CN" altLang="en-US" sz="14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>
                <a:solidFill>
                  <a:schemeClr val="bg1"/>
                </a:solidFill>
                <a:latin typeface="Arial"/>
                <a:cs typeface="Arial"/>
              </a:rPr>
              <a:t>special</a:t>
            </a:r>
            <a:r>
              <a:rPr lang="zh-CN" altLang="en-US" sz="14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>
                <a:solidFill>
                  <a:schemeClr val="bg1"/>
                </a:solidFill>
                <a:latin typeface="Arial"/>
                <a:cs typeface="Arial"/>
              </a:rPr>
              <a:t>cases:</a:t>
            </a:r>
            <a:r>
              <a:rPr lang="zh-CN" altLang="en-US" sz="14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>
                <a:solidFill>
                  <a:schemeClr val="bg1"/>
                </a:solidFill>
                <a:latin typeface="Arial"/>
                <a:cs typeface="Arial"/>
              </a:rPr>
              <a:t>addFirst,</a:t>
            </a:r>
            <a:r>
              <a:rPr lang="zh-CN" altLang="en-US" sz="14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>
                <a:solidFill>
                  <a:schemeClr val="bg1"/>
                </a:solidFill>
                <a:latin typeface="Arial"/>
                <a:cs typeface="Arial"/>
              </a:rPr>
              <a:t>addLast</a:t>
            </a:r>
            <a:r>
              <a:rPr lang="zh-CN" altLang="en-US" sz="1400">
                <a:solidFill>
                  <a:schemeClr val="bg1"/>
                </a:solidFill>
                <a:latin typeface="Arial"/>
                <a:cs typeface="Arial"/>
              </a:rPr>
              <a:t> </a:t>
            </a:r>
            <a:endParaRPr lang="en-US" sz="14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7" name="Up Arrow 36">
            <a:extLst>
              <a:ext uri="{FF2B5EF4-FFF2-40B4-BE49-F238E27FC236}">
                <a16:creationId xmlns:a16="http://schemas.microsoft.com/office/drawing/2014/main" id="{8C0EDF58-6E1E-A241-821A-A1D18EE024B2}"/>
              </a:ext>
            </a:extLst>
          </p:cNvPr>
          <p:cNvSpPr/>
          <p:nvPr/>
        </p:nvSpPr>
        <p:spPr>
          <a:xfrm>
            <a:off x="5079076" y="2386754"/>
            <a:ext cx="262611" cy="369332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10965C4-7EA9-9948-8509-839CEE65A688}"/>
              </a:ext>
            </a:extLst>
          </p:cNvPr>
          <p:cNvSpPr txBox="1"/>
          <p:nvPr/>
        </p:nvSpPr>
        <p:spPr>
          <a:xfrm>
            <a:off x="4268732" y="1081908"/>
            <a:ext cx="298480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chemeClr val="accent6"/>
                </a:solidFill>
                <a:latin typeface="Arial"/>
                <a:cs typeface="Arial"/>
              </a:rPr>
              <a:t>e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521E604-2976-534A-B90C-0BE98BB14A97}"/>
              </a:ext>
            </a:extLst>
          </p:cNvPr>
          <p:cNvCxnSpPr>
            <a:cxnSpLocks/>
            <a:stCxn id="78" idx="3"/>
          </p:cNvCxnSpPr>
          <p:nvPr/>
        </p:nvCxnSpPr>
        <p:spPr>
          <a:xfrm>
            <a:off x="4586265" y="1557906"/>
            <a:ext cx="241543" cy="0"/>
          </a:xfrm>
          <a:prstGeom prst="straightConnector1">
            <a:avLst/>
          </a:prstGeom>
          <a:ln w="28575" cmpd="sng">
            <a:solidFill>
              <a:schemeClr val="accent6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018D0CCC-4B9C-9342-869E-0D48D66B22D3}"/>
              </a:ext>
            </a:extLst>
          </p:cNvPr>
          <p:cNvSpPr/>
          <p:nvPr/>
        </p:nvSpPr>
        <p:spPr>
          <a:xfrm>
            <a:off x="4266305" y="1412569"/>
            <a:ext cx="319960" cy="290674"/>
          </a:xfrm>
          <a:prstGeom prst="rect">
            <a:avLst/>
          </a:prstGeom>
          <a:ln w="12700" cmpd="sng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b="1">
              <a:latin typeface="Arial"/>
              <a:cs typeface="Arial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71800C9-32F1-7A4D-A1A2-9930F47B31A9}"/>
              </a:ext>
            </a:extLst>
          </p:cNvPr>
          <p:cNvSpPr/>
          <p:nvPr/>
        </p:nvSpPr>
        <p:spPr>
          <a:xfrm>
            <a:off x="381234" y="5744219"/>
            <a:ext cx="1970727" cy="307777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altLang="zh-CN" sz="1400">
                <a:latin typeface="Arial"/>
                <a:cs typeface="Arial"/>
              </a:rPr>
              <a:t>4</a:t>
            </a:r>
            <a:r>
              <a:rPr lang="en-US" sz="1400">
                <a:latin typeface="Arial"/>
                <a:cs typeface="Arial"/>
              </a:rPr>
              <a:t>. </a:t>
            </a:r>
            <a:r>
              <a:rPr lang="en-US" altLang="zh-CN" sz="1400">
                <a:latin typeface="Arial"/>
                <a:cs typeface="Arial"/>
              </a:rPr>
              <a:t>Update</a:t>
            </a:r>
            <a:r>
              <a:rPr lang="zh-CN" altLang="en-US" sz="1400">
                <a:latin typeface="Arial"/>
                <a:cs typeface="Arial"/>
              </a:rPr>
              <a:t> </a:t>
            </a:r>
            <a:r>
              <a:rPr lang="en-US" altLang="zh-CN" sz="1400">
                <a:latin typeface="Arial"/>
                <a:cs typeface="Arial"/>
              </a:rPr>
              <a:t>the</a:t>
            </a:r>
            <a:r>
              <a:rPr lang="zh-CN" altLang="en-US" sz="1400">
                <a:latin typeface="Arial"/>
                <a:cs typeface="Arial"/>
              </a:rPr>
              <a:t> </a:t>
            </a:r>
            <a:r>
              <a:rPr lang="en-US" altLang="zh-CN" sz="1400">
                <a:latin typeface="Arial"/>
                <a:cs typeface="Arial"/>
              </a:rPr>
              <a:t>list</a:t>
            </a:r>
            <a:r>
              <a:rPr lang="zh-CN" altLang="en-US" sz="1400">
                <a:latin typeface="Arial"/>
                <a:cs typeface="Arial"/>
              </a:rPr>
              <a:t> </a:t>
            </a:r>
            <a:r>
              <a:rPr lang="en-US" altLang="zh-CN" sz="1400">
                <a:latin typeface="Arial"/>
                <a:cs typeface="Arial"/>
              </a:rPr>
              <a:t>size</a:t>
            </a:r>
            <a:endParaRPr lang="en-US" sz="1400">
              <a:latin typeface="Arial"/>
              <a:cs typeface="Arial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9A12FF4-D0CE-2849-9CE8-B3511ACFD0B8}"/>
              </a:ext>
            </a:extLst>
          </p:cNvPr>
          <p:cNvSpPr txBox="1"/>
          <p:nvPr/>
        </p:nvSpPr>
        <p:spPr>
          <a:xfrm>
            <a:off x="6219982" y="2321798"/>
            <a:ext cx="32318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b="1">
                <a:solidFill>
                  <a:schemeClr val="accent1"/>
                </a:solidFill>
                <a:latin typeface="Courier"/>
                <a:cs typeface="Courier"/>
              </a:rPr>
              <a:t>3</a:t>
            </a:r>
            <a:endParaRPr lang="en-US" b="1">
              <a:solidFill>
                <a:schemeClr val="accent1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077825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9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9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9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3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4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6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0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6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8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1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0" grpId="0" animBg="1"/>
      <p:bldP spid="11" grpId="0" animBg="1"/>
      <p:bldP spid="12" grpId="0" animBg="1"/>
      <p:bldP spid="15" grpId="0"/>
      <p:bldP spid="16" grpId="0" animBg="1"/>
      <p:bldP spid="17" grpId="0" animBg="1"/>
      <p:bldP spid="18" grpId="0" animBg="1"/>
      <p:bldP spid="22" grpId="0" animBg="1"/>
      <p:bldP spid="23" grpId="0" animBg="1"/>
      <p:bldP spid="24" grpId="0" animBg="1"/>
      <p:bldP spid="25" grpId="0" animBg="1"/>
      <p:bldP spid="27" grpId="0" animBg="1"/>
      <p:bldP spid="28" grpId="0" animBg="1"/>
      <p:bldP spid="35" grpId="0"/>
      <p:bldP spid="36" grpId="0" animBg="1"/>
      <p:bldP spid="41" grpId="0" animBg="1"/>
      <p:bldP spid="42" grpId="0" animBg="1"/>
      <p:bldP spid="43" grpId="0" animBg="1"/>
      <p:bldP spid="62" grpId="0"/>
      <p:bldP spid="63" grpId="0" animBg="1"/>
      <p:bldP spid="82" grpId="0" animBg="1"/>
      <p:bldP spid="83" grpId="0" animBg="1"/>
      <p:bldP spid="86" grpId="0" animBg="1"/>
      <p:bldP spid="57" grpId="0"/>
      <p:bldP spid="59" grpId="0"/>
      <p:bldP spid="64" grpId="0"/>
      <p:bldP spid="65" grpId="0"/>
      <p:bldP spid="66" grpId="0" animBg="1"/>
      <p:bldP spid="67" grpId="0" animBg="1"/>
      <p:bldP spid="68" grpId="0" animBg="1"/>
      <p:bldP spid="69" grpId="0" animBg="1"/>
      <p:bldP spid="70" grpId="0" animBg="1"/>
      <p:bldP spid="37" grpId="0" animBg="1"/>
      <p:bldP spid="75" grpId="0"/>
      <p:bldP spid="78" grpId="0" animBg="1"/>
      <p:bldP spid="79" grpId="0" animBg="1"/>
      <p:bldP spid="5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25304-827B-C84B-A006-C88C52B3D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Remove</a:t>
            </a:r>
            <a:r>
              <a:rPr lang="zh-CN" altLang="en-US"/>
              <a:t> </a:t>
            </a:r>
            <a:r>
              <a:rPr lang="en-US" altLang="zh-CN"/>
              <a:t>Operation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851338" y="3087839"/>
            <a:ext cx="5118096" cy="24006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200">
                <a:solidFill>
                  <a:srgbClr val="7F0055"/>
                </a:solidFill>
                <a:latin typeface="Menlo" charset="0"/>
              </a:rPr>
              <a:t>public</a:t>
            </a:r>
            <a:r>
              <a:rPr lang="en-US" sz="1200">
                <a:solidFill>
                  <a:srgbClr val="000000"/>
                </a:solidFill>
                <a:latin typeface="Menlo" charset="0"/>
              </a:rPr>
              <a:t> E remove(</a:t>
            </a:r>
            <a:r>
              <a:rPr lang="en-US" sz="1200">
                <a:solidFill>
                  <a:srgbClr val="7F0055"/>
                </a:solidFill>
                <a:latin typeface="Menlo" charset="0"/>
              </a:rPr>
              <a:t>int</a:t>
            </a:r>
            <a:r>
              <a:rPr lang="en-US" sz="120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200">
                <a:solidFill>
                  <a:srgbClr val="6A3E3E"/>
                </a:solidFill>
                <a:latin typeface="Menlo" charset="0"/>
              </a:rPr>
              <a:t>index</a:t>
            </a:r>
            <a:r>
              <a:rPr lang="en-US" sz="1200">
                <a:solidFill>
                  <a:srgbClr val="000000"/>
                </a:solidFill>
                <a:latin typeface="Menlo" charset="0"/>
              </a:rPr>
              <a:t>)</a:t>
            </a:r>
            <a:r>
              <a:rPr lang="zh-CN" altLang="en-US" sz="120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200">
                <a:solidFill>
                  <a:srgbClr val="000000"/>
                </a:solidFill>
                <a:latin typeface="Menlo" charset="0"/>
              </a:rPr>
              <a:t>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20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1200">
                <a:solidFill>
                  <a:srgbClr val="7F0055"/>
                </a:solidFill>
                <a:latin typeface="Menlo" charset="0"/>
              </a:rPr>
              <a:t>if</a:t>
            </a:r>
            <a:r>
              <a:rPr lang="en-US" sz="1200">
                <a:solidFill>
                  <a:srgbClr val="000000"/>
                </a:solidFill>
                <a:latin typeface="Menlo" charset="0"/>
              </a:rPr>
              <a:t> (</a:t>
            </a:r>
            <a:r>
              <a:rPr lang="en-US" sz="1200">
                <a:solidFill>
                  <a:srgbClr val="6A3E3E"/>
                </a:solidFill>
                <a:latin typeface="Menlo" charset="0"/>
              </a:rPr>
              <a:t>index</a:t>
            </a:r>
            <a:r>
              <a:rPr lang="en-US" sz="1200">
                <a:solidFill>
                  <a:srgbClr val="000000"/>
                </a:solidFill>
                <a:latin typeface="Menlo" charset="0"/>
              </a:rPr>
              <a:t> &lt; 0 || </a:t>
            </a:r>
            <a:r>
              <a:rPr lang="en-US" sz="1200">
                <a:solidFill>
                  <a:srgbClr val="6A3E3E"/>
                </a:solidFill>
                <a:latin typeface="Menlo" charset="0"/>
              </a:rPr>
              <a:t>index</a:t>
            </a:r>
            <a:r>
              <a:rPr lang="en-US" sz="1200">
                <a:solidFill>
                  <a:srgbClr val="000000"/>
                </a:solidFill>
                <a:latin typeface="Menlo" charset="0"/>
              </a:rPr>
              <a:t> &gt;= </a:t>
            </a:r>
            <a:r>
              <a:rPr lang="en-US" sz="1200">
                <a:solidFill>
                  <a:srgbClr val="0000C0"/>
                </a:solidFill>
                <a:latin typeface="Menlo" charset="0"/>
              </a:rPr>
              <a:t>size</a:t>
            </a:r>
            <a:r>
              <a:rPr lang="en-US" sz="120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200">
                <a:solidFill>
                  <a:srgbClr val="000000"/>
                </a:solidFill>
                <a:latin typeface="Menlo" charset="0"/>
              </a:rPr>
              <a:t>		</a:t>
            </a:r>
            <a:r>
              <a:rPr lang="en-US" sz="1200">
                <a:solidFill>
                  <a:srgbClr val="7F0055"/>
                </a:solidFill>
                <a:latin typeface="Menlo" charset="0"/>
              </a:rPr>
              <a:t>throw</a:t>
            </a:r>
            <a:r>
              <a:rPr lang="en-US" sz="120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200">
                <a:solidFill>
                  <a:srgbClr val="7F0055"/>
                </a:solidFill>
                <a:latin typeface="Menlo" charset="0"/>
              </a:rPr>
              <a:t>new</a:t>
            </a:r>
            <a:r>
              <a:rPr lang="en-US" sz="1200">
                <a:solidFill>
                  <a:srgbClr val="000000"/>
                </a:solidFill>
                <a:latin typeface="Menlo" charset="0"/>
              </a:rPr>
              <a:t> IndexOutOfBoundsException(</a:t>
            </a:r>
            <a:r>
              <a:rPr lang="en-US" sz="1200">
                <a:solidFill>
                  <a:srgbClr val="2A00FF"/>
                </a:solidFill>
                <a:latin typeface="Menlo" charset="0"/>
              </a:rPr>
              <a:t>"Index: 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200">
                <a:solidFill>
                  <a:srgbClr val="2A00FF"/>
                </a:solidFill>
                <a:latin typeface="Menlo" charset="0"/>
              </a:rPr>
              <a:t>			"</a:t>
            </a:r>
            <a:r>
              <a:rPr lang="en-US" sz="1200">
                <a:solidFill>
                  <a:srgbClr val="000000"/>
                </a:solidFill>
                <a:latin typeface="Menlo" charset="0"/>
              </a:rPr>
              <a:t> + </a:t>
            </a:r>
            <a:r>
              <a:rPr lang="en-US" sz="1200">
                <a:solidFill>
                  <a:srgbClr val="6A3E3E"/>
                </a:solidFill>
                <a:latin typeface="Menlo" charset="0"/>
              </a:rPr>
              <a:t>index</a:t>
            </a:r>
            <a:r>
              <a:rPr lang="en-US" sz="1200">
                <a:solidFill>
                  <a:srgbClr val="000000"/>
                </a:solidFill>
                <a:latin typeface="Menlo" charset="0"/>
              </a:rPr>
              <a:t> + </a:t>
            </a:r>
            <a:r>
              <a:rPr lang="en-US" sz="1200">
                <a:solidFill>
                  <a:srgbClr val="2A00FF"/>
                </a:solidFill>
                <a:latin typeface="Menlo" charset="0"/>
              </a:rPr>
              <a:t>", Size:” </a:t>
            </a:r>
            <a:r>
              <a:rPr lang="de-DE" sz="1200">
                <a:solidFill>
                  <a:srgbClr val="000000"/>
                </a:solidFill>
                <a:latin typeface="Menlo" charset="0"/>
              </a:rPr>
              <a:t>+ </a:t>
            </a:r>
            <a:r>
              <a:rPr lang="de-DE" sz="1200">
                <a:solidFill>
                  <a:srgbClr val="0000C0"/>
                </a:solidFill>
                <a:latin typeface="Menlo" charset="0"/>
              </a:rPr>
              <a:t>size</a:t>
            </a:r>
            <a:r>
              <a:rPr lang="de-DE" sz="1200">
                <a:solidFill>
                  <a:srgbClr val="000000"/>
                </a:solidFill>
                <a:latin typeface="Menlo" charset="0"/>
              </a:rPr>
              <a:t>);</a:t>
            </a:r>
            <a:r>
              <a:rPr lang="en-US" sz="1200">
                <a:solidFill>
                  <a:srgbClr val="000000"/>
                </a:solidFill>
                <a:latin typeface="Menlo" charset="0"/>
              </a:rPr>
              <a:t>  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200">
                <a:solidFill>
                  <a:srgbClr val="000000"/>
                </a:solidFill>
                <a:latin typeface="Menlo" charset="0"/>
              </a:rPr>
              <a:t>	ListNode&lt;E&gt; </a:t>
            </a:r>
            <a:r>
              <a:rPr lang="en-US" sz="1200">
                <a:solidFill>
                  <a:srgbClr val="6A3E3E"/>
                </a:solidFill>
                <a:latin typeface="Menlo" charset="0"/>
              </a:rPr>
              <a:t>e</a:t>
            </a:r>
            <a:r>
              <a:rPr lang="en-US" sz="1200">
                <a:solidFill>
                  <a:srgbClr val="000000"/>
                </a:solidFill>
                <a:latin typeface="Menlo" charset="0"/>
              </a:rPr>
              <a:t> = getNode(</a:t>
            </a:r>
            <a:r>
              <a:rPr lang="en-US" sz="1200">
                <a:solidFill>
                  <a:srgbClr val="6A3E3E"/>
                </a:solidFill>
                <a:latin typeface="Menlo" charset="0"/>
              </a:rPr>
              <a:t>index</a:t>
            </a:r>
            <a:r>
              <a:rPr lang="en-US" sz="1200">
                <a:solidFill>
                  <a:srgbClr val="000000"/>
                </a:solidFill>
                <a:latin typeface="Menlo" charset="0"/>
              </a:rPr>
              <a:t>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tr-TR" sz="1200">
                <a:solidFill>
                  <a:srgbClr val="000000"/>
                </a:solidFill>
                <a:latin typeface="Menlo" charset="0"/>
              </a:rPr>
              <a:t>	</a:t>
            </a:r>
            <a:r>
              <a:rPr lang="tr-TR" sz="1200">
                <a:solidFill>
                  <a:srgbClr val="6A3E3E"/>
                </a:solidFill>
                <a:latin typeface="Menlo" charset="0"/>
              </a:rPr>
              <a:t>e</a:t>
            </a:r>
            <a:r>
              <a:rPr lang="tr-TR" sz="1200">
                <a:solidFill>
                  <a:srgbClr val="000000"/>
                </a:solidFill>
                <a:latin typeface="Menlo" charset="0"/>
              </a:rPr>
              <a:t>.</a:t>
            </a:r>
            <a:r>
              <a:rPr lang="tr-TR" sz="1200">
                <a:solidFill>
                  <a:srgbClr val="0000C0"/>
                </a:solidFill>
                <a:latin typeface="Menlo" charset="0"/>
              </a:rPr>
              <a:t>next</a:t>
            </a:r>
            <a:r>
              <a:rPr lang="tr-TR" sz="1200">
                <a:solidFill>
                  <a:srgbClr val="000000"/>
                </a:solidFill>
                <a:latin typeface="Menlo" charset="0"/>
              </a:rPr>
              <a:t>.</a:t>
            </a:r>
            <a:r>
              <a:rPr lang="tr-TR" sz="1200">
                <a:solidFill>
                  <a:srgbClr val="0000C0"/>
                </a:solidFill>
                <a:latin typeface="Menlo" charset="0"/>
              </a:rPr>
              <a:t>prev</a:t>
            </a:r>
            <a:r>
              <a:rPr lang="tr-TR" sz="120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tr-TR" sz="1200">
                <a:solidFill>
                  <a:srgbClr val="6A3E3E"/>
                </a:solidFill>
                <a:latin typeface="Menlo" charset="0"/>
              </a:rPr>
              <a:t>e</a:t>
            </a:r>
            <a:r>
              <a:rPr lang="tr-TR" sz="1200">
                <a:solidFill>
                  <a:srgbClr val="000000"/>
                </a:solidFill>
                <a:latin typeface="Menlo" charset="0"/>
              </a:rPr>
              <a:t>.</a:t>
            </a:r>
            <a:r>
              <a:rPr lang="tr-TR" sz="1200">
                <a:solidFill>
                  <a:srgbClr val="0000C0"/>
                </a:solidFill>
                <a:latin typeface="Menlo" charset="0"/>
              </a:rPr>
              <a:t>prev</a:t>
            </a:r>
            <a:r>
              <a:rPr lang="tr-TR" sz="120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tr-TR" sz="1200">
                <a:solidFill>
                  <a:srgbClr val="000000"/>
                </a:solidFill>
                <a:latin typeface="Menlo" charset="0"/>
              </a:rPr>
              <a:t>  	</a:t>
            </a:r>
            <a:r>
              <a:rPr lang="tr-TR" sz="1200">
                <a:solidFill>
                  <a:srgbClr val="6A3E3E"/>
                </a:solidFill>
                <a:latin typeface="Menlo" charset="0"/>
              </a:rPr>
              <a:t>e</a:t>
            </a:r>
            <a:r>
              <a:rPr lang="tr-TR" sz="1200">
                <a:solidFill>
                  <a:srgbClr val="000000"/>
                </a:solidFill>
                <a:latin typeface="Menlo" charset="0"/>
              </a:rPr>
              <a:t>.</a:t>
            </a:r>
            <a:r>
              <a:rPr lang="tr-TR" sz="1200">
                <a:solidFill>
                  <a:srgbClr val="0000C0"/>
                </a:solidFill>
                <a:latin typeface="Menlo" charset="0"/>
              </a:rPr>
              <a:t>prev</a:t>
            </a:r>
            <a:r>
              <a:rPr lang="tr-TR" sz="1200">
                <a:solidFill>
                  <a:srgbClr val="000000"/>
                </a:solidFill>
                <a:latin typeface="Menlo" charset="0"/>
              </a:rPr>
              <a:t>.</a:t>
            </a:r>
            <a:r>
              <a:rPr lang="tr-TR" sz="1200">
                <a:solidFill>
                  <a:srgbClr val="0000C0"/>
                </a:solidFill>
                <a:latin typeface="Menlo" charset="0"/>
              </a:rPr>
              <a:t>next</a:t>
            </a:r>
            <a:r>
              <a:rPr lang="tr-TR" sz="120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tr-TR" sz="1200">
                <a:solidFill>
                  <a:srgbClr val="6A3E3E"/>
                </a:solidFill>
                <a:latin typeface="Menlo" charset="0"/>
              </a:rPr>
              <a:t>e</a:t>
            </a:r>
            <a:r>
              <a:rPr lang="tr-TR" sz="1200">
                <a:solidFill>
                  <a:srgbClr val="000000"/>
                </a:solidFill>
                <a:latin typeface="Menlo" charset="0"/>
              </a:rPr>
              <a:t>.</a:t>
            </a:r>
            <a:r>
              <a:rPr lang="tr-TR" sz="1200">
                <a:solidFill>
                  <a:srgbClr val="0000C0"/>
                </a:solidFill>
                <a:latin typeface="Menlo" charset="0"/>
              </a:rPr>
              <a:t>next</a:t>
            </a:r>
            <a:r>
              <a:rPr lang="tr-TR" sz="120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tr-TR" sz="1200">
                <a:solidFill>
                  <a:srgbClr val="000000"/>
                </a:solidFill>
                <a:latin typeface="Menlo" charset="0"/>
              </a:rPr>
              <a:t>  	</a:t>
            </a:r>
            <a:r>
              <a:rPr lang="tr-TR" sz="1200">
                <a:solidFill>
                  <a:srgbClr val="0000C0"/>
                </a:solidFill>
                <a:latin typeface="Menlo" charset="0"/>
              </a:rPr>
              <a:t>size</a:t>
            </a:r>
            <a:r>
              <a:rPr lang="tr-TR" sz="1200">
                <a:solidFill>
                  <a:srgbClr val="000000"/>
                </a:solidFill>
                <a:latin typeface="Menlo" charset="0"/>
              </a:rPr>
              <a:t>--;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tr-TR" sz="1200">
                <a:solidFill>
                  <a:srgbClr val="7F0055"/>
                </a:solidFill>
                <a:latin typeface="Menlo" charset="0"/>
              </a:rPr>
              <a:t>	return</a:t>
            </a:r>
            <a:r>
              <a:rPr lang="tr-TR" sz="1200">
                <a:solidFill>
                  <a:srgbClr val="000000"/>
                </a:solidFill>
                <a:latin typeface="Menlo" charset="0"/>
              </a:rPr>
              <a:t> </a:t>
            </a:r>
            <a:r>
              <a:rPr lang="tr-TR" sz="1200">
                <a:solidFill>
                  <a:srgbClr val="6A3E3E"/>
                </a:solidFill>
                <a:latin typeface="Menlo" charset="0"/>
              </a:rPr>
              <a:t>e</a:t>
            </a:r>
            <a:r>
              <a:rPr lang="tr-TR" sz="1200">
                <a:solidFill>
                  <a:srgbClr val="000000"/>
                </a:solidFill>
                <a:latin typeface="Menlo" charset="0"/>
              </a:rPr>
              <a:t>.</a:t>
            </a:r>
            <a:r>
              <a:rPr lang="tr-TR" sz="1200">
                <a:solidFill>
                  <a:srgbClr val="0000C0"/>
                </a:solidFill>
                <a:latin typeface="Menlo" charset="0"/>
              </a:rPr>
              <a:t>data</a:t>
            </a:r>
            <a:r>
              <a:rPr lang="tr-TR" sz="120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tr-TR" sz="1200">
                <a:solidFill>
                  <a:srgbClr val="000000"/>
                </a:solidFill>
                <a:latin typeface="Menlo" charset="0"/>
              </a:rPr>
              <a:t>}</a:t>
            </a:r>
            <a:endParaRPr lang="en-US" sz="12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FD04FB-0AA1-8B44-B75D-63BEC4BA025E}"/>
              </a:ext>
            </a:extLst>
          </p:cNvPr>
          <p:cNvSpPr/>
          <p:nvPr/>
        </p:nvSpPr>
        <p:spPr>
          <a:xfrm>
            <a:off x="1517650" y="2194688"/>
            <a:ext cx="417925" cy="2906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b="1">
                <a:latin typeface="Arial"/>
                <a:cs typeface="Arial"/>
              </a:rPr>
              <a:t>NULL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2CCE2C-250B-094F-84BD-0F02A227DC06}"/>
              </a:ext>
            </a:extLst>
          </p:cNvPr>
          <p:cNvSpPr/>
          <p:nvPr/>
        </p:nvSpPr>
        <p:spPr>
          <a:xfrm>
            <a:off x="1935576" y="2194688"/>
            <a:ext cx="178878" cy="2906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394709C-99DB-904B-91CC-E77A86035F1D}"/>
              </a:ext>
            </a:extLst>
          </p:cNvPr>
          <p:cNvGrpSpPr/>
          <p:nvPr/>
        </p:nvGrpSpPr>
        <p:grpSpPr>
          <a:xfrm>
            <a:off x="1339257" y="2194688"/>
            <a:ext cx="178878" cy="290674"/>
            <a:chOff x="1881607" y="5295720"/>
            <a:chExt cx="178878" cy="290674"/>
          </a:xfrm>
          <a:solidFill>
            <a:schemeClr val="bg1">
              <a:lumMod val="95000"/>
            </a:schemeClr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526A393-2095-AD42-83A1-A9D16338F443}"/>
                </a:ext>
              </a:extLst>
            </p:cNvPr>
            <p:cNvSpPr/>
            <p:nvPr/>
          </p:nvSpPr>
          <p:spPr>
            <a:xfrm>
              <a:off x="1881607" y="5295720"/>
              <a:ext cx="178878" cy="290674"/>
            </a:xfrm>
            <a:prstGeom prst="rect">
              <a:avLst/>
            </a:prstGeom>
            <a:grpFill/>
            <a:ln w="1270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/>
                <a:cs typeface="Arial"/>
              </a:endParaRP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8E2F9CF-A0B9-0247-A7CD-14F8F0F15B15}"/>
                </a:ext>
              </a:extLst>
            </p:cNvPr>
            <p:cNvCxnSpPr/>
            <p:nvPr/>
          </p:nvCxnSpPr>
          <p:spPr>
            <a:xfrm>
              <a:off x="1886970" y="5295720"/>
              <a:ext cx="166396" cy="290674"/>
            </a:xfrm>
            <a:prstGeom prst="line">
              <a:avLst/>
            </a:prstGeom>
            <a:grpFill/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3CC13C20-C0B6-BF4F-8A8E-E8FE5D5C4CA7}"/>
              </a:ext>
            </a:extLst>
          </p:cNvPr>
          <p:cNvSpPr/>
          <p:nvPr/>
        </p:nvSpPr>
        <p:spPr>
          <a:xfrm>
            <a:off x="3851338" y="2194688"/>
            <a:ext cx="417925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/>
                <a:cs typeface="Arial"/>
              </a:rPr>
              <a:t>26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A2D105-D43C-4B4D-9247-12CE174785EE}"/>
              </a:ext>
            </a:extLst>
          </p:cNvPr>
          <p:cNvSpPr/>
          <p:nvPr/>
        </p:nvSpPr>
        <p:spPr>
          <a:xfrm>
            <a:off x="4269264" y="2194688"/>
            <a:ext cx="178878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E4818B-E156-544F-8A7D-689CBC0E44DD}"/>
              </a:ext>
            </a:extLst>
          </p:cNvPr>
          <p:cNvSpPr/>
          <p:nvPr/>
        </p:nvSpPr>
        <p:spPr>
          <a:xfrm>
            <a:off x="3672945" y="2194688"/>
            <a:ext cx="178878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C331EF8-CDDC-AF47-9E49-A90FEFA68BBE}"/>
              </a:ext>
            </a:extLst>
          </p:cNvPr>
          <p:cNvCxnSpPr/>
          <p:nvPr/>
        </p:nvCxnSpPr>
        <p:spPr>
          <a:xfrm>
            <a:off x="2010488" y="2290594"/>
            <a:ext cx="479609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BEB0877-C4A3-1141-B2AA-3F89FDCAE509}"/>
              </a:ext>
            </a:extLst>
          </p:cNvPr>
          <p:cNvCxnSpPr/>
          <p:nvPr/>
        </p:nvCxnSpPr>
        <p:spPr>
          <a:xfrm>
            <a:off x="1726612" y="1959937"/>
            <a:ext cx="1" cy="234751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337F1D0-7AA2-D243-8874-AF2F783976A3}"/>
              </a:ext>
            </a:extLst>
          </p:cNvPr>
          <p:cNvSpPr txBox="1"/>
          <p:nvPr/>
        </p:nvSpPr>
        <p:spPr>
          <a:xfrm>
            <a:off x="556419" y="1643609"/>
            <a:ext cx="950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/>
                <a:cs typeface="Arial"/>
              </a:rPr>
              <a:t>list1.head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1B11957-AFCA-3B4D-8C05-2E95DDB7959F}"/>
              </a:ext>
            </a:extLst>
          </p:cNvPr>
          <p:cNvSpPr/>
          <p:nvPr/>
        </p:nvSpPr>
        <p:spPr>
          <a:xfrm>
            <a:off x="2679304" y="2194688"/>
            <a:ext cx="417925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/>
                <a:cs typeface="Arial"/>
              </a:rPr>
              <a:t>42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0A5A321-96B5-6048-8DBE-BCE761D03F27}"/>
              </a:ext>
            </a:extLst>
          </p:cNvPr>
          <p:cNvSpPr/>
          <p:nvPr/>
        </p:nvSpPr>
        <p:spPr>
          <a:xfrm>
            <a:off x="3097230" y="2194688"/>
            <a:ext cx="178878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09ECF57-132B-4D48-AF16-695EEE7EB2E1}"/>
              </a:ext>
            </a:extLst>
          </p:cNvPr>
          <p:cNvSpPr/>
          <p:nvPr/>
        </p:nvSpPr>
        <p:spPr>
          <a:xfrm>
            <a:off x="2500911" y="2194688"/>
            <a:ext cx="178878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B3D9CE2-02A5-DB42-AAC5-217C486FDA29}"/>
              </a:ext>
            </a:extLst>
          </p:cNvPr>
          <p:cNvCxnSpPr/>
          <p:nvPr/>
        </p:nvCxnSpPr>
        <p:spPr>
          <a:xfrm>
            <a:off x="3194171" y="2284358"/>
            <a:ext cx="465209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B8FE3C3-8A6F-B446-BF7F-5A076F8BEF5E}"/>
              </a:ext>
            </a:extLst>
          </p:cNvPr>
          <p:cNvCxnSpPr/>
          <p:nvPr/>
        </p:nvCxnSpPr>
        <p:spPr>
          <a:xfrm flipH="1">
            <a:off x="3276108" y="2418416"/>
            <a:ext cx="459991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2A32692-C364-5849-9C8F-EB0A7290BEFD}"/>
              </a:ext>
            </a:extLst>
          </p:cNvPr>
          <p:cNvCxnSpPr/>
          <p:nvPr/>
        </p:nvCxnSpPr>
        <p:spPr>
          <a:xfrm flipH="1">
            <a:off x="2114454" y="2412576"/>
            <a:ext cx="459991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BE548E51-3062-E740-BD4C-5F62467D0323}"/>
              </a:ext>
            </a:extLst>
          </p:cNvPr>
          <p:cNvSpPr/>
          <p:nvPr/>
        </p:nvSpPr>
        <p:spPr>
          <a:xfrm>
            <a:off x="1566632" y="1669263"/>
            <a:ext cx="319960" cy="290674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b="1">
              <a:latin typeface="Arial"/>
              <a:cs typeface="Arial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D3AC886-C4E8-6441-88AD-9421AF1BE516}"/>
              </a:ext>
            </a:extLst>
          </p:cNvPr>
          <p:cNvSpPr/>
          <p:nvPr/>
        </p:nvSpPr>
        <p:spPr>
          <a:xfrm>
            <a:off x="6167934" y="2190446"/>
            <a:ext cx="417925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Arial"/>
                <a:cs typeface="Arial"/>
              </a:rPr>
              <a:t>21</a:t>
            </a:r>
            <a:endParaRPr lang="en-US" sz="1600">
              <a:latin typeface="Arial"/>
              <a:cs typeface="Arial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C551B8B-BFDE-1843-A284-B3D93E4585BA}"/>
              </a:ext>
            </a:extLst>
          </p:cNvPr>
          <p:cNvSpPr/>
          <p:nvPr/>
        </p:nvSpPr>
        <p:spPr>
          <a:xfrm>
            <a:off x="6585860" y="2190446"/>
            <a:ext cx="178878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EDB1FD-BDB5-5842-A510-2EFFDA5AF3DB}"/>
              </a:ext>
            </a:extLst>
          </p:cNvPr>
          <p:cNvSpPr/>
          <p:nvPr/>
        </p:nvSpPr>
        <p:spPr>
          <a:xfrm>
            <a:off x="5989541" y="2190446"/>
            <a:ext cx="178878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3F25C4E-A1A2-B149-8AFC-F5297D90AD2E}"/>
              </a:ext>
            </a:extLst>
          </p:cNvPr>
          <p:cNvCxnSpPr>
            <a:endCxn id="40" idx="1"/>
          </p:cNvCxnSpPr>
          <p:nvPr/>
        </p:nvCxnSpPr>
        <p:spPr>
          <a:xfrm flipV="1">
            <a:off x="4353087" y="1764253"/>
            <a:ext cx="465209" cy="517493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83758979-0D99-FB47-B821-C18770E9ECFC}"/>
              </a:ext>
            </a:extLst>
          </p:cNvPr>
          <p:cNvSpPr/>
          <p:nvPr/>
        </p:nvSpPr>
        <p:spPr>
          <a:xfrm>
            <a:off x="7333438" y="2191992"/>
            <a:ext cx="417925" cy="2906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b="1">
                <a:latin typeface="Arial"/>
                <a:cs typeface="Arial"/>
              </a:rPr>
              <a:t>NULL</a:t>
            </a:r>
            <a:endParaRPr lang="en-US" sz="1400">
              <a:latin typeface="Arial"/>
              <a:cs typeface="Arial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FA42F13-7235-CB41-BFD6-8961FD6761A7}"/>
              </a:ext>
            </a:extLst>
          </p:cNvPr>
          <p:cNvSpPr/>
          <p:nvPr/>
        </p:nvSpPr>
        <p:spPr>
          <a:xfrm>
            <a:off x="7154560" y="2191992"/>
            <a:ext cx="178878" cy="2906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FE5C8F2-F71F-F440-917E-6AD0048DCE09}"/>
              </a:ext>
            </a:extLst>
          </p:cNvPr>
          <p:cNvGrpSpPr/>
          <p:nvPr/>
        </p:nvGrpSpPr>
        <p:grpSpPr>
          <a:xfrm>
            <a:off x="7751363" y="2191992"/>
            <a:ext cx="178878" cy="290674"/>
            <a:chOff x="1881607" y="5295720"/>
            <a:chExt cx="178878" cy="290674"/>
          </a:xfrm>
          <a:solidFill>
            <a:schemeClr val="bg1">
              <a:lumMod val="95000"/>
            </a:schemeClr>
          </a:solidFill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FEDC4D9-75DB-764C-B684-3AAE021ECF55}"/>
                </a:ext>
              </a:extLst>
            </p:cNvPr>
            <p:cNvSpPr/>
            <p:nvPr/>
          </p:nvSpPr>
          <p:spPr>
            <a:xfrm>
              <a:off x="1881607" y="5295720"/>
              <a:ext cx="178878" cy="290674"/>
            </a:xfrm>
            <a:prstGeom prst="rect">
              <a:avLst/>
            </a:prstGeom>
            <a:grpFill/>
            <a:ln w="1270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/>
                <a:cs typeface="Arial"/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51108B3-84F9-FD48-90BC-AECF8B0EA347}"/>
                </a:ext>
              </a:extLst>
            </p:cNvPr>
            <p:cNvCxnSpPr/>
            <p:nvPr/>
          </p:nvCxnSpPr>
          <p:spPr>
            <a:xfrm>
              <a:off x="1886970" y="5295720"/>
              <a:ext cx="166396" cy="290674"/>
            </a:xfrm>
            <a:prstGeom prst="line">
              <a:avLst/>
            </a:prstGeom>
            <a:grpFill/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1657C0F-0A86-804B-94F2-DE0AC78AA22B}"/>
              </a:ext>
            </a:extLst>
          </p:cNvPr>
          <p:cNvCxnSpPr/>
          <p:nvPr/>
        </p:nvCxnSpPr>
        <p:spPr>
          <a:xfrm>
            <a:off x="6689351" y="2281662"/>
            <a:ext cx="465209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662F724-1E23-A348-9307-F43879DE8645}"/>
              </a:ext>
            </a:extLst>
          </p:cNvPr>
          <p:cNvCxnSpPr/>
          <p:nvPr/>
        </p:nvCxnSpPr>
        <p:spPr>
          <a:xfrm flipH="1">
            <a:off x="6771288" y="2415720"/>
            <a:ext cx="459991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8E79A94-D7C3-CE42-96B1-E0B7A201D935}"/>
              </a:ext>
            </a:extLst>
          </p:cNvPr>
          <p:cNvCxnSpPr/>
          <p:nvPr/>
        </p:nvCxnSpPr>
        <p:spPr>
          <a:xfrm>
            <a:off x="7512316" y="1957241"/>
            <a:ext cx="1" cy="234751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D6C1A5C-D46A-A746-B09E-C8EE68F6210F}"/>
              </a:ext>
            </a:extLst>
          </p:cNvPr>
          <p:cNvSpPr txBox="1"/>
          <p:nvPr/>
        </p:nvSpPr>
        <p:spPr>
          <a:xfrm>
            <a:off x="7751363" y="1632683"/>
            <a:ext cx="78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/>
                <a:cs typeface="Arial"/>
              </a:rPr>
              <a:t>list1.tail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C17CA1C-0CCB-CF49-B500-7425F982AA66}"/>
              </a:ext>
            </a:extLst>
          </p:cNvPr>
          <p:cNvSpPr/>
          <p:nvPr/>
        </p:nvSpPr>
        <p:spPr>
          <a:xfrm>
            <a:off x="7352336" y="1666567"/>
            <a:ext cx="319960" cy="290674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b="1">
              <a:latin typeface="Arial"/>
              <a:cs typeface="Arial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F119A93-73DE-9F4A-B922-B7A91B02B7A1}"/>
              </a:ext>
            </a:extLst>
          </p:cNvPr>
          <p:cNvSpPr/>
          <p:nvPr/>
        </p:nvSpPr>
        <p:spPr>
          <a:xfrm>
            <a:off x="4996689" y="1618916"/>
            <a:ext cx="417925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rgbClr val="FF0000"/>
                </a:solidFill>
                <a:latin typeface="Arial"/>
                <a:cs typeface="Arial"/>
              </a:rPr>
              <a:t>3</a:t>
            </a:r>
            <a:r>
              <a:rPr lang="en-US" sz="1600">
                <a:solidFill>
                  <a:srgbClr val="FF0000"/>
                </a:solidFill>
                <a:latin typeface="Arial"/>
                <a:cs typeface="Arial"/>
              </a:rPr>
              <a:t>6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925BCDB-C980-F348-B5CA-9D08FECC13A6}"/>
              </a:ext>
            </a:extLst>
          </p:cNvPr>
          <p:cNvSpPr/>
          <p:nvPr/>
        </p:nvSpPr>
        <p:spPr>
          <a:xfrm>
            <a:off x="5414615" y="1618916"/>
            <a:ext cx="178878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7FBB549-883B-F74A-BF9C-9551416D3A80}"/>
              </a:ext>
            </a:extLst>
          </p:cNvPr>
          <p:cNvSpPr/>
          <p:nvPr/>
        </p:nvSpPr>
        <p:spPr>
          <a:xfrm>
            <a:off x="4818296" y="1618916"/>
            <a:ext cx="178878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16D1D44-7E2C-9C4C-9707-50A1BE68AA59}"/>
              </a:ext>
            </a:extLst>
          </p:cNvPr>
          <p:cNvCxnSpPr>
            <a:stCxn id="39" idx="3"/>
            <a:endCxn id="26" idx="0"/>
          </p:cNvCxnSpPr>
          <p:nvPr/>
        </p:nvCxnSpPr>
        <p:spPr>
          <a:xfrm>
            <a:off x="5593493" y="1764253"/>
            <a:ext cx="485487" cy="426193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457A120-9519-8047-9073-D41F6480C85B}"/>
              </a:ext>
            </a:extLst>
          </p:cNvPr>
          <p:cNvCxnSpPr>
            <a:endCxn id="39" idx="2"/>
          </p:cNvCxnSpPr>
          <p:nvPr/>
        </p:nvCxnSpPr>
        <p:spPr>
          <a:xfrm flipH="1" flipV="1">
            <a:off x="5504054" y="1909590"/>
            <a:ext cx="550397" cy="501238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E3CD405-DF6F-E542-9C86-D6512A0446F5}"/>
              </a:ext>
            </a:extLst>
          </p:cNvPr>
          <p:cNvCxnSpPr>
            <a:stCxn id="40" idx="2"/>
          </p:cNvCxnSpPr>
          <p:nvPr/>
        </p:nvCxnSpPr>
        <p:spPr>
          <a:xfrm flipH="1">
            <a:off x="4435025" y="1909590"/>
            <a:ext cx="472710" cy="506214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6E85B74-3496-974B-8D72-DAA4495F0C7F}"/>
              </a:ext>
            </a:extLst>
          </p:cNvPr>
          <p:cNvCxnSpPr/>
          <p:nvPr/>
        </p:nvCxnSpPr>
        <p:spPr>
          <a:xfrm flipV="1">
            <a:off x="4353087" y="2284358"/>
            <a:ext cx="1645096" cy="4242"/>
          </a:xfrm>
          <a:prstGeom prst="straightConnector1">
            <a:avLst/>
          </a:prstGeom>
          <a:ln w="28575" cmpd="sng">
            <a:solidFill>
              <a:srgbClr val="1B8E1D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A2F5C65-7AD8-3B4A-A1F2-5999C4DC5889}"/>
              </a:ext>
            </a:extLst>
          </p:cNvPr>
          <p:cNvCxnSpPr/>
          <p:nvPr/>
        </p:nvCxnSpPr>
        <p:spPr>
          <a:xfrm flipH="1">
            <a:off x="4434952" y="2420720"/>
            <a:ext cx="1644028" cy="4242"/>
          </a:xfrm>
          <a:prstGeom prst="straightConnector1">
            <a:avLst/>
          </a:prstGeom>
          <a:ln w="28575" cmpd="sng">
            <a:solidFill>
              <a:srgbClr val="1B8E1D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9E4E12A0-325A-384D-BC04-78EB68A9EDEF}"/>
              </a:ext>
            </a:extLst>
          </p:cNvPr>
          <p:cNvSpPr/>
          <p:nvPr/>
        </p:nvSpPr>
        <p:spPr>
          <a:xfrm>
            <a:off x="381701" y="3448154"/>
            <a:ext cx="2297537" cy="307777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/>
                <a:cs typeface="Arial"/>
              </a:rPr>
              <a:t>1. Check if index n is legal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B4048B7-ADF4-FC48-BF98-9B66C21C4171}"/>
              </a:ext>
            </a:extLst>
          </p:cNvPr>
          <p:cNvSpPr/>
          <p:nvPr/>
        </p:nvSpPr>
        <p:spPr>
          <a:xfrm>
            <a:off x="390088" y="3972305"/>
            <a:ext cx="3185278" cy="307777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/>
                <a:cs typeface="Arial"/>
              </a:rPr>
              <a:t>2. </a:t>
            </a:r>
            <a:r>
              <a:rPr lang="en-US" altLang="zh-CN" sz="1400">
                <a:latin typeface="Arial"/>
                <a:cs typeface="Arial"/>
              </a:rPr>
              <a:t>Locate</a:t>
            </a:r>
            <a:r>
              <a:rPr lang="zh-CN" altLang="en-US" sz="1400">
                <a:latin typeface="Arial"/>
                <a:cs typeface="Arial"/>
              </a:rPr>
              <a:t> </a:t>
            </a:r>
            <a:r>
              <a:rPr lang="en-US" altLang="zh-CN" sz="1400">
                <a:latin typeface="Arial"/>
                <a:cs typeface="Arial"/>
              </a:rPr>
              <a:t>the</a:t>
            </a:r>
            <a:r>
              <a:rPr lang="zh-CN" altLang="en-US" sz="1400">
                <a:latin typeface="Arial"/>
                <a:cs typeface="Arial"/>
              </a:rPr>
              <a:t> </a:t>
            </a:r>
            <a:r>
              <a:rPr lang="en-US" altLang="zh-CN" sz="1400">
                <a:latin typeface="Arial"/>
                <a:cs typeface="Arial"/>
              </a:rPr>
              <a:t>node</a:t>
            </a:r>
            <a:r>
              <a:rPr lang="zh-CN" altLang="en-US" sz="1400">
                <a:latin typeface="Arial"/>
                <a:cs typeface="Arial"/>
              </a:rPr>
              <a:t> </a:t>
            </a:r>
            <a:r>
              <a:rPr lang="en-US" altLang="zh-CN" sz="1400">
                <a:latin typeface="Arial"/>
                <a:cs typeface="Arial"/>
              </a:rPr>
              <a:t>by</a:t>
            </a:r>
            <a:r>
              <a:rPr lang="zh-CN" altLang="en-US" sz="1400">
                <a:latin typeface="Arial"/>
                <a:cs typeface="Arial"/>
              </a:rPr>
              <a:t> </a:t>
            </a:r>
            <a:r>
              <a:rPr lang="en-US" altLang="zh-CN" sz="1400">
                <a:latin typeface="Arial"/>
                <a:cs typeface="Arial"/>
              </a:rPr>
              <a:t>getNode(index)</a:t>
            </a:r>
            <a:endParaRPr lang="en-US" sz="1400">
              <a:latin typeface="Arial"/>
              <a:cs typeface="Arial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AE9FA19-7C26-524E-A589-E306B81650F4}"/>
              </a:ext>
            </a:extLst>
          </p:cNvPr>
          <p:cNvSpPr txBox="1"/>
          <p:nvPr/>
        </p:nvSpPr>
        <p:spPr>
          <a:xfrm>
            <a:off x="381699" y="2862448"/>
            <a:ext cx="239039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>
                <a:latin typeface="Courier New" charset="0"/>
                <a:ea typeface="Courier New" charset="0"/>
                <a:cs typeface="Courier New" charset="0"/>
              </a:rPr>
              <a:t>list1.</a:t>
            </a:r>
            <a:r>
              <a:rPr lang="en-US" altLang="zh-CN">
                <a:latin typeface="Courier New" charset="0"/>
                <a:ea typeface="Courier New" charset="0"/>
                <a:cs typeface="Courier New" charset="0"/>
              </a:rPr>
              <a:t>remove</a:t>
            </a:r>
            <a:r>
              <a:rPr lang="en-US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altLang="zh-CN">
                <a:latin typeface="Courier New" charset="0"/>
                <a:ea typeface="Courier New" charset="0"/>
                <a:cs typeface="Courier New" charset="0"/>
              </a:rPr>
              <a:t>2</a:t>
            </a:r>
            <a:r>
              <a:rPr lang="en-US">
                <a:latin typeface="Courier New" charset="0"/>
                <a:ea typeface="Courier New" charset="0"/>
                <a:cs typeface="Courier New" charset="0"/>
              </a:rPr>
              <a:t>);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B7724BB-94A4-544F-8BAC-CC80B887AE57}"/>
              </a:ext>
            </a:extLst>
          </p:cNvPr>
          <p:cNvSpPr txBox="1"/>
          <p:nvPr/>
        </p:nvSpPr>
        <p:spPr>
          <a:xfrm>
            <a:off x="3907097" y="2483180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Courier"/>
                <a:cs typeface="Courier"/>
              </a:rPr>
              <a:t>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58C0AD1-3063-3D46-ABCB-40498A7C3227}"/>
              </a:ext>
            </a:extLst>
          </p:cNvPr>
          <p:cNvSpPr txBox="1"/>
          <p:nvPr/>
        </p:nvSpPr>
        <p:spPr>
          <a:xfrm>
            <a:off x="2751447" y="2483180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Courier"/>
                <a:cs typeface="Courier"/>
              </a:rPr>
              <a:t>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10869E6-7353-9D41-B2B2-0CC73418EC0B}"/>
              </a:ext>
            </a:extLst>
          </p:cNvPr>
          <p:cNvSpPr txBox="1"/>
          <p:nvPr/>
        </p:nvSpPr>
        <p:spPr>
          <a:xfrm>
            <a:off x="6219982" y="2483180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solidFill>
                  <a:schemeClr val="accent1"/>
                </a:solidFill>
                <a:latin typeface="Courier"/>
                <a:cs typeface="Courier"/>
              </a:rPr>
              <a:t>2</a:t>
            </a:r>
            <a:endParaRPr lang="en-US" b="1">
              <a:solidFill>
                <a:schemeClr val="accent1"/>
              </a:solidFill>
              <a:latin typeface="Courier"/>
              <a:cs typeface="Courier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960FA3F-E1CE-A54B-A06B-A32AEEF7A316}"/>
              </a:ext>
            </a:extLst>
          </p:cNvPr>
          <p:cNvSpPr txBox="1"/>
          <p:nvPr/>
        </p:nvSpPr>
        <p:spPr>
          <a:xfrm>
            <a:off x="5043438" y="1919268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solidFill>
                  <a:schemeClr val="accent1"/>
                </a:solidFill>
                <a:latin typeface="Courier"/>
                <a:cs typeface="Courier"/>
              </a:rPr>
              <a:t>2</a:t>
            </a:r>
            <a:endParaRPr lang="en-US" b="1">
              <a:solidFill>
                <a:schemeClr val="accent1"/>
              </a:solidFill>
              <a:latin typeface="Courier"/>
              <a:cs typeface="Courier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B9687D0-5E76-4448-8984-B741A4AFCA6E}"/>
              </a:ext>
            </a:extLst>
          </p:cNvPr>
          <p:cNvSpPr/>
          <p:nvPr/>
        </p:nvSpPr>
        <p:spPr>
          <a:xfrm>
            <a:off x="390089" y="4496456"/>
            <a:ext cx="1829410" cy="307777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altLang="zh-CN" sz="1400">
                <a:latin typeface="Arial"/>
                <a:cs typeface="Arial"/>
              </a:rPr>
              <a:t>3</a:t>
            </a:r>
            <a:r>
              <a:rPr lang="en-US" sz="1400">
                <a:latin typeface="Arial"/>
                <a:cs typeface="Arial"/>
              </a:rPr>
              <a:t>. </a:t>
            </a:r>
            <a:r>
              <a:rPr lang="en-US" altLang="zh-CN" sz="1400">
                <a:latin typeface="Arial"/>
                <a:cs typeface="Arial"/>
              </a:rPr>
              <a:t>Remove</a:t>
            </a:r>
            <a:r>
              <a:rPr lang="zh-CN" altLang="en-US" sz="1400">
                <a:latin typeface="Arial"/>
                <a:cs typeface="Arial"/>
              </a:rPr>
              <a:t> </a:t>
            </a:r>
            <a:r>
              <a:rPr lang="en-US" altLang="zh-CN" sz="1400">
                <a:latin typeface="Arial"/>
                <a:cs typeface="Arial"/>
              </a:rPr>
              <a:t>the</a:t>
            </a:r>
            <a:r>
              <a:rPr lang="zh-CN" altLang="en-US" sz="1400">
                <a:latin typeface="Arial"/>
                <a:cs typeface="Arial"/>
              </a:rPr>
              <a:t> </a:t>
            </a:r>
            <a:r>
              <a:rPr lang="en-US" altLang="zh-CN" sz="1400">
                <a:latin typeface="Arial"/>
                <a:cs typeface="Arial"/>
              </a:rPr>
              <a:t>node</a:t>
            </a:r>
            <a:endParaRPr lang="en-US" sz="1400">
              <a:latin typeface="Arial"/>
              <a:cs typeface="Arial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4510D26-1D0C-B141-B5E6-E1C7FF705CC1}"/>
              </a:ext>
            </a:extLst>
          </p:cNvPr>
          <p:cNvSpPr/>
          <p:nvPr/>
        </p:nvSpPr>
        <p:spPr>
          <a:xfrm>
            <a:off x="381699" y="5961362"/>
            <a:ext cx="3334467" cy="523220"/>
          </a:xfrm>
          <a:prstGeom prst="rect">
            <a:avLst/>
          </a:prstGeom>
          <a:solidFill>
            <a:srgbClr val="1B8E1D"/>
          </a:solidFill>
        </p:spPr>
        <p:txBody>
          <a:bodyPr wrap="square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Arial"/>
                <a:cs typeface="Arial"/>
              </a:rPr>
              <a:t>General</a:t>
            </a:r>
            <a:r>
              <a:rPr lang="zh-CN" altLang="en-US" sz="14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>
                <a:solidFill>
                  <a:schemeClr val="bg1"/>
                </a:solidFill>
                <a:latin typeface="Arial"/>
                <a:cs typeface="Arial"/>
              </a:rPr>
              <a:t>implementation</a:t>
            </a:r>
            <a:r>
              <a:rPr lang="zh-CN" altLang="en-US" sz="14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>
                <a:solidFill>
                  <a:schemeClr val="bg1"/>
                </a:solidFill>
                <a:latin typeface="Arial"/>
                <a:cs typeface="Arial"/>
              </a:rPr>
              <a:t>to</a:t>
            </a:r>
            <a:r>
              <a:rPr lang="zh-CN" altLang="en-US" sz="14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>
                <a:solidFill>
                  <a:schemeClr val="bg1"/>
                </a:solidFill>
                <a:latin typeface="Arial"/>
                <a:cs typeface="Arial"/>
              </a:rPr>
              <a:t>cover</a:t>
            </a:r>
            <a:r>
              <a:rPr lang="zh-CN" altLang="en-US" sz="14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>
                <a:solidFill>
                  <a:schemeClr val="bg1"/>
                </a:solidFill>
                <a:latin typeface="Arial"/>
                <a:cs typeface="Arial"/>
              </a:rPr>
              <a:t>the</a:t>
            </a:r>
            <a:r>
              <a:rPr lang="zh-CN" altLang="en-US" sz="14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>
                <a:solidFill>
                  <a:schemeClr val="bg1"/>
                </a:solidFill>
                <a:latin typeface="Arial"/>
                <a:cs typeface="Arial"/>
              </a:rPr>
              <a:t>special</a:t>
            </a:r>
            <a:r>
              <a:rPr lang="zh-CN" altLang="en-US" sz="14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>
                <a:solidFill>
                  <a:schemeClr val="bg1"/>
                </a:solidFill>
                <a:latin typeface="Arial"/>
                <a:cs typeface="Arial"/>
              </a:rPr>
              <a:t>cases:</a:t>
            </a:r>
            <a:r>
              <a:rPr lang="zh-CN" altLang="en-US" sz="14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>
                <a:solidFill>
                  <a:schemeClr val="bg1"/>
                </a:solidFill>
                <a:latin typeface="Arial"/>
                <a:cs typeface="Arial"/>
              </a:rPr>
              <a:t>removeFirst,</a:t>
            </a:r>
            <a:r>
              <a:rPr lang="zh-CN" altLang="en-US" sz="14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>
                <a:solidFill>
                  <a:schemeClr val="bg1"/>
                </a:solidFill>
                <a:latin typeface="Arial"/>
                <a:cs typeface="Arial"/>
              </a:rPr>
              <a:t>removeLast</a:t>
            </a:r>
            <a:r>
              <a:rPr lang="zh-CN" altLang="en-US" sz="1400">
                <a:solidFill>
                  <a:schemeClr val="bg1"/>
                </a:solidFill>
                <a:latin typeface="Arial"/>
                <a:cs typeface="Arial"/>
              </a:rPr>
              <a:t> </a:t>
            </a:r>
            <a:endParaRPr lang="en-US" sz="14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D2BD004-071A-4347-ADCC-A65D18E1E280}"/>
              </a:ext>
            </a:extLst>
          </p:cNvPr>
          <p:cNvSpPr txBox="1"/>
          <p:nvPr/>
        </p:nvSpPr>
        <p:spPr>
          <a:xfrm>
            <a:off x="4268732" y="1256481"/>
            <a:ext cx="298480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chemeClr val="accent6"/>
                </a:solidFill>
                <a:latin typeface="Arial"/>
                <a:cs typeface="Arial"/>
              </a:rPr>
              <a:t>e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42340ED-8693-0647-9E77-9EC091E29C33}"/>
              </a:ext>
            </a:extLst>
          </p:cNvPr>
          <p:cNvCxnSpPr>
            <a:cxnSpLocks/>
            <a:stCxn id="64" idx="3"/>
          </p:cNvCxnSpPr>
          <p:nvPr/>
        </p:nvCxnSpPr>
        <p:spPr>
          <a:xfrm>
            <a:off x="4586265" y="1732479"/>
            <a:ext cx="241543" cy="0"/>
          </a:xfrm>
          <a:prstGeom prst="straightConnector1">
            <a:avLst/>
          </a:prstGeom>
          <a:ln w="28575" cmpd="sng">
            <a:solidFill>
              <a:schemeClr val="accent6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D9D503C5-3835-8648-A038-406BED25A009}"/>
              </a:ext>
            </a:extLst>
          </p:cNvPr>
          <p:cNvSpPr/>
          <p:nvPr/>
        </p:nvSpPr>
        <p:spPr>
          <a:xfrm>
            <a:off x="4266305" y="1587142"/>
            <a:ext cx="319960" cy="290674"/>
          </a:xfrm>
          <a:prstGeom prst="rect">
            <a:avLst/>
          </a:prstGeom>
          <a:ln w="12700" cmpd="sng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b="1">
              <a:latin typeface="Arial"/>
              <a:cs typeface="Arial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C18BD4D-2412-C84B-8EAD-EB218C665C3C}"/>
              </a:ext>
            </a:extLst>
          </p:cNvPr>
          <p:cNvSpPr/>
          <p:nvPr/>
        </p:nvSpPr>
        <p:spPr>
          <a:xfrm>
            <a:off x="381699" y="5020607"/>
            <a:ext cx="1970727" cy="307777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altLang="zh-CN" sz="1400">
                <a:latin typeface="Arial"/>
                <a:cs typeface="Arial"/>
              </a:rPr>
              <a:t>4</a:t>
            </a:r>
            <a:r>
              <a:rPr lang="en-US" sz="1400">
                <a:latin typeface="Arial"/>
                <a:cs typeface="Arial"/>
              </a:rPr>
              <a:t>. </a:t>
            </a:r>
            <a:r>
              <a:rPr lang="en-US" altLang="zh-CN" sz="1400">
                <a:latin typeface="Arial"/>
                <a:cs typeface="Arial"/>
              </a:rPr>
              <a:t>Update</a:t>
            </a:r>
            <a:r>
              <a:rPr lang="zh-CN" altLang="en-US" sz="1400">
                <a:latin typeface="Arial"/>
                <a:cs typeface="Arial"/>
              </a:rPr>
              <a:t> </a:t>
            </a:r>
            <a:r>
              <a:rPr lang="en-US" altLang="zh-CN" sz="1400">
                <a:latin typeface="Arial"/>
                <a:cs typeface="Arial"/>
              </a:rPr>
              <a:t>the</a:t>
            </a:r>
            <a:r>
              <a:rPr lang="zh-CN" altLang="en-US" sz="1400">
                <a:latin typeface="Arial"/>
                <a:cs typeface="Arial"/>
              </a:rPr>
              <a:t> </a:t>
            </a:r>
            <a:r>
              <a:rPr lang="en-US" altLang="zh-CN" sz="1400">
                <a:latin typeface="Arial"/>
                <a:cs typeface="Arial"/>
              </a:rPr>
              <a:t>list</a:t>
            </a:r>
            <a:r>
              <a:rPr lang="zh-CN" altLang="en-US" sz="1400">
                <a:latin typeface="Arial"/>
                <a:cs typeface="Arial"/>
              </a:rPr>
              <a:t> </a:t>
            </a:r>
            <a:r>
              <a:rPr lang="en-US" altLang="zh-CN" sz="1400">
                <a:latin typeface="Arial"/>
                <a:cs typeface="Arial"/>
              </a:rPr>
              <a:t>size</a:t>
            </a:r>
            <a:endParaRPr lang="en-US" sz="1400">
              <a:latin typeface="Arial"/>
              <a:cs typeface="Arial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5776027-824F-1440-BD16-DDF259F58C94}"/>
              </a:ext>
            </a:extLst>
          </p:cNvPr>
          <p:cNvSpPr txBox="1"/>
          <p:nvPr/>
        </p:nvSpPr>
        <p:spPr>
          <a:xfrm>
            <a:off x="6219982" y="2496371"/>
            <a:ext cx="32318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b="1">
                <a:solidFill>
                  <a:schemeClr val="accent1"/>
                </a:solidFill>
                <a:latin typeface="Courier"/>
                <a:cs typeface="Courier"/>
              </a:rPr>
              <a:t>3</a:t>
            </a:r>
            <a:endParaRPr lang="en-US" b="1">
              <a:solidFill>
                <a:schemeClr val="accent1"/>
              </a:solidFill>
              <a:latin typeface="Courier"/>
              <a:cs typeface="Courier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CA03AC0-0225-5C48-A2EE-1AF6A5187A54}"/>
              </a:ext>
            </a:extLst>
          </p:cNvPr>
          <p:cNvSpPr/>
          <p:nvPr/>
        </p:nvSpPr>
        <p:spPr>
          <a:xfrm>
            <a:off x="390088" y="5502882"/>
            <a:ext cx="2361359" cy="307777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altLang="zh-CN" sz="1400">
                <a:latin typeface="Arial"/>
                <a:cs typeface="Arial"/>
              </a:rPr>
              <a:t>5</a:t>
            </a:r>
            <a:r>
              <a:rPr lang="en-US" sz="1400">
                <a:latin typeface="Arial"/>
                <a:cs typeface="Arial"/>
              </a:rPr>
              <a:t>. </a:t>
            </a:r>
            <a:r>
              <a:rPr lang="en-US" altLang="zh-CN" sz="1400">
                <a:latin typeface="Arial"/>
                <a:cs typeface="Arial"/>
              </a:rPr>
              <a:t>Return</a:t>
            </a:r>
            <a:r>
              <a:rPr lang="zh-CN" altLang="en-US" sz="1400">
                <a:latin typeface="Arial"/>
                <a:cs typeface="Arial"/>
              </a:rPr>
              <a:t> </a:t>
            </a:r>
            <a:r>
              <a:rPr lang="en-US" altLang="zh-CN" sz="1400">
                <a:latin typeface="Arial"/>
                <a:cs typeface="Arial"/>
              </a:rPr>
              <a:t>the</a:t>
            </a:r>
            <a:r>
              <a:rPr lang="zh-CN" altLang="en-US" sz="1400">
                <a:latin typeface="Arial"/>
                <a:cs typeface="Arial"/>
              </a:rPr>
              <a:t> </a:t>
            </a:r>
            <a:r>
              <a:rPr lang="en-US" altLang="zh-CN" sz="1400">
                <a:latin typeface="Arial"/>
                <a:cs typeface="Arial"/>
              </a:rPr>
              <a:t>removed</a:t>
            </a:r>
            <a:r>
              <a:rPr lang="zh-CN" altLang="en-US" sz="1400">
                <a:latin typeface="Arial"/>
                <a:cs typeface="Arial"/>
              </a:rPr>
              <a:t> </a:t>
            </a:r>
            <a:r>
              <a:rPr lang="en-US" altLang="zh-CN" sz="1400">
                <a:latin typeface="Arial"/>
                <a:cs typeface="Arial"/>
              </a:rPr>
              <a:t>data</a:t>
            </a:r>
            <a:endParaRPr lang="en-US" sz="1400">
              <a:latin typeface="Arial"/>
              <a:cs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134DE4-8A1F-EA46-9728-59B531887233}"/>
              </a:ext>
            </a:extLst>
          </p:cNvPr>
          <p:cNvSpPr txBox="1"/>
          <p:nvPr/>
        </p:nvSpPr>
        <p:spPr>
          <a:xfrm>
            <a:off x="4250564" y="5606892"/>
            <a:ext cx="239039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Courier New" charset="0"/>
                <a:ea typeface="Courier New" charset="0"/>
                <a:cs typeface="Courier New" charset="0"/>
              </a:defRPr>
            </a:lvl1pPr>
          </a:lstStyle>
          <a:p>
            <a:r>
              <a:rPr lang="en-US" altLang="zh-CN"/>
              <a:t>list1.remove(0);</a:t>
            </a:r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C4B9914-B7F0-FD42-BDC0-87BCAF48EF77}"/>
              </a:ext>
            </a:extLst>
          </p:cNvPr>
          <p:cNvSpPr txBox="1"/>
          <p:nvPr/>
        </p:nvSpPr>
        <p:spPr>
          <a:xfrm>
            <a:off x="4253790" y="6129073"/>
            <a:ext cx="459613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Courier New" charset="0"/>
                <a:ea typeface="Courier New" charset="0"/>
                <a:cs typeface="Courier New" charset="0"/>
              </a:defRPr>
            </a:lvl1pPr>
          </a:lstStyle>
          <a:p>
            <a:r>
              <a:rPr lang="en-US" altLang="zh-CN"/>
              <a:t>list1.remove(List1.getSize()-1);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825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7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4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11" grpId="0" animBg="1"/>
      <p:bldP spid="12" grpId="0" animBg="1"/>
      <p:bldP spid="13" grpId="0" animBg="1"/>
      <p:bldP spid="16" grpId="0"/>
      <p:bldP spid="17" grpId="0" animBg="1"/>
      <p:bldP spid="18" grpId="0" animBg="1"/>
      <p:bldP spid="19" grpId="0" animBg="1"/>
      <p:bldP spid="23" grpId="0" animBg="1"/>
      <p:bldP spid="24" grpId="0" animBg="1"/>
      <p:bldP spid="25" grpId="0" animBg="1"/>
      <p:bldP spid="26" grpId="0" animBg="1"/>
      <p:bldP spid="28" grpId="0" animBg="1"/>
      <p:bldP spid="29" grpId="0" animBg="1"/>
      <p:bldP spid="36" grpId="0"/>
      <p:bldP spid="37" grpId="0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9" grpId="0" animBg="1"/>
      <p:bldP spid="50" grpId="0" animBg="1"/>
      <p:bldP spid="51" grpId="0" animBg="1"/>
      <p:bldP spid="52" grpId="0"/>
      <p:bldP spid="53" grpId="0"/>
      <p:bldP spid="54" grpId="0"/>
      <p:bldP spid="55" grpId="0"/>
      <p:bldP spid="55" grpId="1"/>
      <p:bldP spid="56" grpId="0" animBg="1"/>
      <p:bldP spid="60" grpId="0" animBg="1"/>
      <p:bldP spid="62" grpId="0"/>
      <p:bldP spid="62" grpId="1"/>
      <p:bldP spid="64" grpId="0" animBg="1"/>
      <p:bldP spid="64" grpId="1" animBg="1"/>
      <p:bldP spid="65" grpId="0" animBg="1"/>
      <p:bldP spid="66" grpId="0" animBg="1"/>
      <p:bldP spid="66" grpId="1" animBg="1"/>
      <p:bldP spid="67" grpId="0" animBg="1"/>
      <p:bldP spid="3" grpId="0" animBg="1"/>
      <p:bldP spid="6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3A7E9-C8A7-8C4A-94F8-6DF5BD3AA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S</a:t>
            </a:r>
            <a:r>
              <a:rPr lang="en-US" altLang="zh-CN"/>
              <a:t>et</a:t>
            </a:r>
            <a:r>
              <a:rPr lang="zh-CN" altLang="en-US"/>
              <a:t> </a:t>
            </a:r>
            <a:r>
              <a:rPr lang="en-US" altLang="zh-CN"/>
              <a:t>Operation</a:t>
            </a:r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C42277-572E-3143-830A-AC5FEE446C90}"/>
              </a:ext>
            </a:extLst>
          </p:cNvPr>
          <p:cNvSpPr/>
          <p:nvPr/>
        </p:nvSpPr>
        <p:spPr>
          <a:xfrm>
            <a:off x="3860653" y="2935991"/>
            <a:ext cx="5069872" cy="24006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200">
                <a:solidFill>
                  <a:srgbClr val="7F0055"/>
                </a:solidFill>
                <a:latin typeface="Menlo" charset="0"/>
              </a:rPr>
              <a:t>public</a:t>
            </a:r>
            <a:r>
              <a:rPr lang="en-US" sz="1200">
                <a:solidFill>
                  <a:srgbClr val="000000"/>
                </a:solidFill>
                <a:latin typeface="Menlo" charset="0"/>
              </a:rPr>
              <a:t> E set(</a:t>
            </a:r>
            <a:r>
              <a:rPr lang="en-US" sz="1200">
                <a:solidFill>
                  <a:srgbClr val="7F0055"/>
                </a:solidFill>
                <a:latin typeface="Menlo" charset="0"/>
              </a:rPr>
              <a:t>int</a:t>
            </a:r>
            <a:r>
              <a:rPr lang="en-US" sz="120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200">
                <a:solidFill>
                  <a:srgbClr val="6A3E3E"/>
                </a:solidFill>
                <a:latin typeface="Menlo" charset="0"/>
              </a:rPr>
              <a:t>index</a:t>
            </a:r>
            <a:r>
              <a:rPr lang="en-US" sz="1200">
                <a:solidFill>
                  <a:srgbClr val="000000"/>
                </a:solidFill>
                <a:latin typeface="Menlo" charset="0"/>
              </a:rPr>
              <a:t>, E </a:t>
            </a:r>
            <a:r>
              <a:rPr lang="en-US" sz="1200">
                <a:solidFill>
                  <a:srgbClr val="6A3E3E"/>
                </a:solidFill>
                <a:latin typeface="Menlo" charset="0"/>
              </a:rPr>
              <a:t>o</a:t>
            </a:r>
            <a:r>
              <a:rPr lang="en-US" sz="120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200">
                <a:solidFill>
                  <a:srgbClr val="000000"/>
                </a:solidFill>
                <a:latin typeface="Menlo" charset="0"/>
              </a:rPr>
              <a:t>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20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1200">
                <a:solidFill>
                  <a:srgbClr val="7F0055"/>
                </a:solidFill>
                <a:latin typeface="Menlo" charset="0"/>
              </a:rPr>
              <a:t>if</a:t>
            </a:r>
            <a:r>
              <a:rPr lang="en-US" sz="1200">
                <a:solidFill>
                  <a:srgbClr val="000000"/>
                </a:solidFill>
                <a:latin typeface="Menlo" charset="0"/>
              </a:rPr>
              <a:t> (</a:t>
            </a:r>
            <a:r>
              <a:rPr lang="en-US" sz="1200">
                <a:solidFill>
                  <a:srgbClr val="6A3E3E"/>
                </a:solidFill>
                <a:latin typeface="Menlo" charset="0"/>
              </a:rPr>
              <a:t>index</a:t>
            </a:r>
            <a:r>
              <a:rPr lang="en-US" sz="1200">
                <a:solidFill>
                  <a:srgbClr val="000000"/>
                </a:solidFill>
                <a:latin typeface="Menlo" charset="0"/>
              </a:rPr>
              <a:t> &lt; 0 || </a:t>
            </a:r>
            <a:r>
              <a:rPr lang="en-US" sz="1200">
                <a:solidFill>
                  <a:srgbClr val="6A3E3E"/>
                </a:solidFill>
                <a:latin typeface="Menlo" charset="0"/>
              </a:rPr>
              <a:t>index</a:t>
            </a:r>
            <a:r>
              <a:rPr lang="en-US" sz="1200">
                <a:solidFill>
                  <a:srgbClr val="000000"/>
                </a:solidFill>
                <a:latin typeface="Menlo" charset="0"/>
              </a:rPr>
              <a:t> &gt;= </a:t>
            </a:r>
            <a:r>
              <a:rPr lang="en-US" sz="1200">
                <a:solidFill>
                  <a:srgbClr val="0000C0"/>
                </a:solidFill>
                <a:latin typeface="Menlo" charset="0"/>
              </a:rPr>
              <a:t>size</a:t>
            </a:r>
            <a:r>
              <a:rPr lang="en-US" sz="120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200">
                <a:solidFill>
                  <a:srgbClr val="000000"/>
                </a:solidFill>
                <a:latin typeface="Menlo" charset="0"/>
              </a:rPr>
              <a:t>		</a:t>
            </a:r>
            <a:r>
              <a:rPr lang="en-US" sz="1200">
                <a:solidFill>
                  <a:srgbClr val="7F0055"/>
                </a:solidFill>
                <a:latin typeface="Menlo" charset="0"/>
              </a:rPr>
              <a:t>throw</a:t>
            </a:r>
            <a:r>
              <a:rPr lang="en-US" sz="120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200">
                <a:solidFill>
                  <a:srgbClr val="7F0055"/>
                </a:solidFill>
                <a:latin typeface="Menlo" charset="0"/>
              </a:rPr>
              <a:t>new</a:t>
            </a:r>
            <a:r>
              <a:rPr lang="en-US" sz="1200">
                <a:solidFill>
                  <a:srgbClr val="000000"/>
                </a:solidFill>
                <a:latin typeface="Menlo" charset="0"/>
              </a:rPr>
              <a:t> IndexOutOfBoundsException(</a:t>
            </a:r>
            <a:r>
              <a:rPr lang="en-US" sz="1200">
                <a:solidFill>
                  <a:srgbClr val="2A00FF"/>
                </a:solidFill>
                <a:latin typeface="Menlo" charset="0"/>
              </a:rPr>
              <a:t>"Index: 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200">
                <a:solidFill>
                  <a:srgbClr val="2A00FF"/>
                </a:solidFill>
                <a:latin typeface="Menlo" charset="0"/>
              </a:rPr>
              <a:t>			"</a:t>
            </a:r>
            <a:r>
              <a:rPr lang="zh-CN" altLang="en-US" sz="120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200">
                <a:solidFill>
                  <a:srgbClr val="000000"/>
                </a:solidFill>
                <a:latin typeface="Menlo" charset="0"/>
              </a:rPr>
              <a:t>+ </a:t>
            </a:r>
            <a:r>
              <a:rPr lang="en-US" sz="1200">
                <a:solidFill>
                  <a:srgbClr val="6A3E3E"/>
                </a:solidFill>
                <a:latin typeface="Menlo" charset="0"/>
              </a:rPr>
              <a:t>index</a:t>
            </a:r>
            <a:r>
              <a:rPr lang="en-US" sz="1200">
                <a:solidFill>
                  <a:srgbClr val="000000"/>
                </a:solidFill>
                <a:latin typeface="Menlo" charset="0"/>
              </a:rPr>
              <a:t> + </a:t>
            </a:r>
            <a:r>
              <a:rPr lang="en-US" sz="1200">
                <a:solidFill>
                  <a:srgbClr val="2A00FF"/>
                </a:solidFill>
                <a:latin typeface="Menlo" charset="0"/>
              </a:rPr>
              <a:t>", Size:” </a:t>
            </a:r>
            <a:r>
              <a:rPr lang="de-DE" sz="1200">
                <a:solidFill>
                  <a:srgbClr val="000000"/>
                </a:solidFill>
                <a:latin typeface="Menlo" charset="0"/>
              </a:rPr>
              <a:t>+ </a:t>
            </a:r>
            <a:r>
              <a:rPr lang="de-DE" sz="1200">
                <a:solidFill>
                  <a:srgbClr val="0000C0"/>
                </a:solidFill>
                <a:latin typeface="Menlo" charset="0"/>
              </a:rPr>
              <a:t>size</a:t>
            </a:r>
            <a:r>
              <a:rPr lang="de-DE" sz="1200">
                <a:solidFill>
                  <a:srgbClr val="000000"/>
                </a:solidFill>
                <a:latin typeface="Menlo" charset="0"/>
              </a:rPr>
              <a:t>);</a:t>
            </a:r>
            <a:r>
              <a:rPr lang="en-US" sz="1200">
                <a:solidFill>
                  <a:srgbClr val="000000"/>
                </a:solidFill>
                <a:latin typeface="Menlo" charset="0"/>
              </a:rPr>
              <a:t>  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200">
                <a:solidFill>
                  <a:srgbClr val="000000"/>
                </a:solidFill>
                <a:latin typeface="Menlo" charset="0"/>
              </a:rPr>
              <a:t>	ListNode&lt;E&gt; </a:t>
            </a:r>
            <a:r>
              <a:rPr lang="en-US" sz="1200">
                <a:solidFill>
                  <a:srgbClr val="6A3E3E"/>
                </a:solidFill>
                <a:latin typeface="Menlo" charset="0"/>
              </a:rPr>
              <a:t>e</a:t>
            </a:r>
            <a:r>
              <a:rPr lang="en-US" sz="1200">
                <a:solidFill>
                  <a:srgbClr val="000000"/>
                </a:solidFill>
                <a:latin typeface="Menlo" charset="0"/>
              </a:rPr>
              <a:t> = getNode(</a:t>
            </a:r>
            <a:r>
              <a:rPr lang="en-US" sz="1200">
                <a:solidFill>
                  <a:srgbClr val="6A3E3E"/>
                </a:solidFill>
                <a:latin typeface="Menlo" charset="0"/>
              </a:rPr>
              <a:t>index</a:t>
            </a:r>
            <a:r>
              <a:rPr lang="en-US" sz="1200">
                <a:solidFill>
                  <a:srgbClr val="000000"/>
                </a:solidFill>
                <a:latin typeface="Menlo" charset="0"/>
              </a:rPr>
              <a:t>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200">
                <a:solidFill>
                  <a:srgbClr val="000000"/>
                </a:solidFill>
                <a:latin typeface="Menlo" charset="0"/>
              </a:rPr>
              <a:t>	E </a:t>
            </a:r>
            <a:r>
              <a:rPr lang="en-US" sz="1200">
                <a:solidFill>
                  <a:srgbClr val="6A3E3E"/>
                </a:solidFill>
                <a:latin typeface="Menlo" charset="0"/>
              </a:rPr>
              <a:t>old</a:t>
            </a:r>
            <a:r>
              <a:rPr lang="en-US" sz="120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sz="1200">
                <a:solidFill>
                  <a:srgbClr val="6A3E3E"/>
                </a:solidFill>
                <a:latin typeface="Menlo" charset="0"/>
              </a:rPr>
              <a:t>e</a:t>
            </a:r>
            <a:r>
              <a:rPr lang="en-US" sz="1200">
                <a:solidFill>
                  <a:srgbClr val="000000"/>
                </a:solidFill>
                <a:latin typeface="Menlo" charset="0"/>
              </a:rPr>
              <a:t>.</a:t>
            </a:r>
            <a:r>
              <a:rPr lang="en-US" sz="1200">
                <a:solidFill>
                  <a:srgbClr val="0000C0"/>
                </a:solidFill>
                <a:latin typeface="Menlo" charset="0"/>
              </a:rPr>
              <a:t>data</a:t>
            </a:r>
            <a:r>
              <a:rPr lang="en-US" sz="120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it-IT" sz="1200">
                <a:solidFill>
                  <a:srgbClr val="000000"/>
                </a:solidFill>
                <a:latin typeface="Menlo" charset="0"/>
              </a:rPr>
              <a:t>	</a:t>
            </a:r>
            <a:r>
              <a:rPr lang="it-IT" sz="1200">
                <a:solidFill>
                  <a:srgbClr val="6A3E3E"/>
                </a:solidFill>
                <a:latin typeface="Menlo" charset="0"/>
              </a:rPr>
              <a:t>e</a:t>
            </a:r>
            <a:r>
              <a:rPr lang="it-IT" sz="1200">
                <a:solidFill>
                  <a:srgbClr val="000000"/>
                </a:solidFill>
                <a:latin typeface="Menlo" charset="0"/>
              </a:rPr>
              <a:t>.</a:t>
            </a:r>
            <a:r>
              <a:rPr lang="it-IT" sz="1200">
                <a:solidFill>
                  <a:srgbClr val="0000C0"/>
                </a:solidFill>
                <a:latin typeface="Menlo" charset="0"/>
              </a:rPr>
              <a:t>data</a:t>
            </a:r>
            <a:r>
              <a:rPr lang="it-IT" sz="120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it-IT" sz="1200">
                <a:solidFill>
                  <a:srgbClr val="6A3E3E"/>
                </a:solidFill>
                <a:latin typeface="Menlo" charset="0"/>
              </a:rPr>
              <a:t>o</a:t>
            </a:r>
            <a:r>
              <a:rPr lang="it-IT" sz="120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it-IT" sz="1200">
                <a:solidFill>
                  <a:srgbClr val="000000"/>
                </a:solidFill>
                <a:latin typeface="Menlo" charset="0"/>
              </a:rPr>
              <a:t>	</a:t>
            </a:r>
            <a:r>
              <a:rPr lang="it-IT" sz="1200">
                <a:solidFill>
                  <a:srgbClr val="7F0055"/>
                </a:solidFill>
                <a:latin typeface="Menlo" charset="0"/>
              </a:rPr>
              <a:t>return</a:t>
            </a:r>
            <a:r>
              <a:rPr lang="it-IT" sz="1200">
                <a:solidFill>
                  <a:srgbClr val="000000"/>
                </a:solidFill>
                <a:latin typeface="Menlo" charset="0"/>
              </a:rPr>
              <a:t> </a:t>
            </a:r>
            <a:r>
              <a:rPr lang="it-IT" sz="1200">
                <a:solidFill>
                  <a:srgbClr val="6A3E3E"/>
                </a:solidFill>
                <a:latin typeface="Menlo" charset="0"/>
              </a:rPr>
              <a:t>old</a:t>
            </a:r>
            <a:r>
              <a:rPr lang="it-IT" sz="120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it-IT" sz="1200">
                <a:solidFill>
                  <a:srgbClr val="000000"/>
                </a:solidFill>
                <a:latin typeface="Menlo" charset="0"/>
              </a:rPr>
              <a:t>}</a:t>
            </a:r>
            <a:endParaRPr lang="en-US" sz="12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76E2BE-4276-7642-A6C8-CA7A4701B152}"/>
              </a:ext>
            </a:extLst>
          </p:cNvPr>
          <p:cNvSpPr/>
          <p:nvPr/>
        </p:nvSpPr>
        <p:spPr>
          <a:xfrm>
            <a:off x="2132791" y="2020115"/>
            <a:ext cx="417925" cy="2906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b="1">
                <a:latin typeface="Arial"/>
                <a:cs typeface="Arial"/>
              </a:rPr>
              <a:t>NULL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4FC3AC-0F0F-7B42-BEB1-FE3334A0E50B}"/>
              </a:ext>
            </a:extLst>
          </p:cNvPr>
          <p:cNvSpPr/>
          <p:nvPr/>
        </p:nvSpPr>
        <p:spPr>
          <a:xfrm>
            <a:off x="2550717" y="2020115"/>
            <a:ext cx="178878" cy="2906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0A3C500-DF34-8E49-8443-4EC19590DD36}"/>
              </a:ext>
            </a:extLst>
          </p:cNvPr>
          <p:cNvGrpSpPr/>
          <p:nvPr/>
        </p:nvGrpSpPr>
        <p:grpSpPr>
          <a:xfrm>
            <a:off x="1954398" y="2020115"/>
            <a:ext cx="178878" cy="290674"/>
            <a:chOff x="1881607" y="5295720"/>
            <a:chExt cx="178878" cy="290674"/>
          </a:xfrm>
          <a:solidFill>
            <a:schemeClr val="bg1">
              <a:lumMod val="95000"/>
            </a:schemeClr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B23F36F-E504-444A-9286-53C4F2BF4BD8}"/>
                </a:ext>
              </a:extLst>
            </p:cNvPr>
            <p:cNvSpPr/>
            <p:nvPr/>
          </p:nvSpPr>
          <p:spPr>
            <a:xfrm>
              <a:off x="1881607" y="5295720"/>
              <a:ext cx="178878" cy="290674"/>
            </a:xfrm>
            <a:prstGeom prst="rect">
              <a:avLst/>
            </a:prstGeom>
            <a:grpFill/>
            <a:ln w="1270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/>
                <a:cs typeface="Arial"/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A533D9D-C942-5243-A595-6AD66FD402EB}"/>
                </a:ext>
              </a:extLst>
            </p:cNvPr>
            <p:cNvCxnSpPr/>
            <p:nvPr/>
          </p:nvCxnSpPr>
          <p:spPr>
            <a:xfrm>
              <a:off x="1886970" y="5295720"/>
              <a:ext cx="166396" cy="290674"/>
            </a:xfrm>
            <a:prstGeom prst="line">
              <a:avLst/>
            </a:prstGeom>
            <a:grpFill/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678BF46D-1EDC-8043-BAB6-28C40182F3DC}"/>
              </a:ext>
            </a:extLst>
          </p:cNvPr>
          <p:cNvSpPr/>
          <p:nvPr/>
        </p:nvSpPr>
        <p:spPr>
          <a:xfrm>
            <a:off x="4466479" y="2020115"/>
            <a:ext cx="417925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/>
                <a:cs typeface="Arial"/>
              </a:rPr>
              <a:t>26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0B73C7B-0815-8945-956F-6A0EAF9ADB4D}"/>
              </a:ext>
            </a:extLst>
          </p:cNvPr>
          <p:cNvSpPr/>
          <p:nvPr/>
        </p:nvSpPr>
        <p:spPr>
          <a:xfrm>
            <a:off x="4884405" y="2020115"/>
            <a:ext cx="178878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D261A3-0CC2-BB4D-971E-B36F8E9761A3}"/>
              </a:ext>
            </a:extLst>
          </p:cNvPr>
          <p:cNvSpPr/>
          <p:nvPr/>
        </p:nvSpPr>
        <p:spPr>
          <a:xfrm>
            <a:off x="4288086" y="2020115"/>
            <a:ext cx="178878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9C44CF4-B74A-8543-9B39-BA5103595840}"/>
              </a:ext>
            </a:extLst>
          </p:cNvPr>
          <p:cNvCxnSpPr/>
          <p:nvPr/>
        </p:nvCxnSpPr>
        <p:spPr>
          <a:xfrm>
            <a:off x="2625629" y="2116021"/>
            <a:ext cx="479609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A316AF0-3942-7640-BBE2-98586450DB09}"/>
              </a:ext>
            </a:extLst>
          </p:cNvPr>
          <p:cNvCxnSpPr/>
          <p:nvPr/>
        </p:nvCxnSpPr>
        <p:spPr>
          <a:xfrm>
            <a:off x="2341753" y="1785364"/>
            <a:ext cx="1" cy="234751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7FA5A73-150C-D240-A0F6-832BF0C1869F}"/>
              </a:ext>
            </a:extLst>
          </p:cNvPr>
          <p:cNvSpPr txBox="1"/>
          <p:nvPr/>
        </p:nvSpPr>
        <p:spPr>
          <a:xfrm>
            <a:off x="1171560" y="1469036"/>
            <a:ext cx="950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/>
                <a:cs typeface="Arial"/>
              </a:rPr>
              <a:t>list1.head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E9409A-9EA9-4C49-B22A-C7528AA8E6D3}"/>
              </a:ext>
            </a:extLst>
          </p:cNvPr>
          <p:cNvSpPr/>
          <p:nvPr/>
        </p:nvSpPr>
        <p:spPr>
          <a:xfrm>
            <a:off x="3294445" y="2020115"/>
            <a:ext cx="417925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/>
                <a:cs typeface="Arial"/>
              </a:rPr>
              <a:t>42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3B0A040-93A4-5947-A241-17A32874E08D}"/>
              </a:ext>
            </a:extLst>
          </p:cNvPr>
          <p:cNvSpPr/>
          <p:nvPr/>
        </p:nvSpPr>
        <p:spPr>
          <a:xfrm>
            <a:off x="3712371" y="2020115"/>
            <a:ext cx="178878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666B056-81EC-704B-B0CA-6309F80F1007}"/>
              </a:ext>
            </a:extLst>
          </p:cNvPr>
          <p:cNvSpPr/>
          <p:nvPr/>
        </p:nvSpPr>
        <p:spPr>
          <a:xfrm>
            <a:off x="3116052" y="2020115"/>
            <a:ext cx="178878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7D930F6-56E7-AE4D-BC12-CA00F9211456}"/>
              </a:ext>
            </a:extLst>
          </p:cNvPr>
          <p:cNvCxnSpPr/>
          <p:nvPr/>
        </p:nvCxnSpPr>
        <p:spPr>
          <a:xfrm>
            <a:off x="3809312" y="2109785"/>
            <a:ext cx="465209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AB1834E-E12B-6641-9085-87A766618BCC}"/>
              </a:ext>
            </a:extLst>
          </p:cNvPr>
          <p:cNvCxnSpPr/>
          <p:nvPr/>
        </p:nvCxnSpPr>
        <p:spPr>
          <a:xfrm flipH="1">
            <a:off x="3891249" y="2243843"/>
            <a:ext cx="459991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E9BB9D2-92B1-DD4B-A97F-402A02405989}"/>
              </a:ext>
            </a:extLst>
          </p:cNvPr>
          <p:cNvCxnSpPr/>
          <p:nvPr/>
        </p:nvCxnSpPr>
        <p:spPr>
          <a:xfrm flipH="1">
            <a:off x="2729595" y="2238003"/>
            <a:ext cx="459991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40198DF3-D537-4543-A12E-4E98C143035A}"/>
              </a:ext>
            </a:extLst>
          </p:cNvPr>
          <p:cNvSpPr/>
          <p:nvPr/>
        </p:nvSpPr>
        <p:spPr>
          <a:xfrm>
            <a:off x="2181773" y="1494690"/>
            <a:ext cx="319960" cy="290674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b="1">
              <a:latin typeface="Arial"/>
              <a:cs typeface="Arial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0420742-AFBB-3A40-BD39-2FD599701E7C}"/>
              </a:ext>
            </a:extLst>
          </p:cNvPr>
          <p:cNvSpPr/>
          <p:nvPr/>
        </p:nvSpPr>
        <p:spPr>
          <a:xfrm>
            <a:off x="5641568" y="2021053"/>
            <a:ext cx="417925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Arial"/>
                <a:cs typeface="Arial"/>
              </a:rPr>
              <a:t>21</a:t>
            </a:r>
            <a:endParaRPr lang="en-US" sz="1600">
              <a:latin typeface="Arial"/>
              <a:cs typeface="Arial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8E1117C-E1B9-F64B-AD62-B7411A57BBDD}"/>
              </a:ext>
            </a:extLst>
          </p:cNvPr>
          <p:cNvSpPr/>
          <p:nvPr/>
        </p:nvSpPr>
        <p:spPr>
          <a:xfrm>
            <a:off x="6059494" y="2021053"/>
            <a:ext cx="178878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50FB080-EDB6-FC43-A344-2ABB3614E81C}"/>
              </a:ext>
            </a:extLst>
          </p:cNvPr>
          <p:cNvSpPr/>
          <p:nvPr/>
        </p:nvSpPr>
        <p:spPr>
          <a:xfrm>
            <a:off x="5463175" y="2021053"/>
            <a:ext cx="178878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C261C0B-B892-7A4C-A0E1-32DD3625D3E1}"/>
              </a:ext>
            </a:extLst>
          </p:cNvPr>
          <p:cNvSpPr/>
          <p:nvPr/>
        </p:nvSpPr>
        <p:spPr>
          <a:xfrm>
            <a:off x="6807072" y="2022599"/>
            <a:ext cx="417925" cy="2906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b="1">
                <a:latin typeface="Arial"/>
                <a:cs typeface="Arial"/>
              </a:rPr>
              <a:t>NULL</a:t>
            </a:r>
            <a:endParaRPr lang="en-US" sz="1400">
              <a:latin typeface="Arial"/>
              <a:cs typeface="Arial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160046E-3AAA-F14E-8858-20CC6F41936D}"/>
              </a:ext>
            </a:extLst>
          </p:cNvPr>
          <p:cNvSpPr/>
          <p:nvPr/>
        </p:nvSpPr>
        <p:spPr>
          <a:xfrm>
            <a:off x="6628194" y="2022599"/>
            <a:ext cx="178878" cy="2906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028A420-99D4-8540-9D98-D5559192D7A1}"/>
              </a:ext>
            </a:extLst>
          </p:cNvPr>
          <p:cNvGrpSpPr/>
          <p:nvPr/>
        </p:nvGrpSpPr>
        <p:grpSpPr>
          <a:xfrm>
            <a:off x="7224997" y="2022599"/>
            <a:ext cx="178878" cy="290674"/>
            <a:chOff x="1881607" y="5295720"/>
            <a:chExt cx="178878" cy="290674"/>
          </a:xfrm>
          <a:solidFill>
            <a:schemeClr val="bg1">
              <a:lumMod val="95000"/>
            </a:schemeClr>
          </a:solidFill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2F61F11-53B2-494F-A031-CB3CF03A2D6A}"/>
                </a:ext>
              </a:extLst>
            </p:cNvPr>
            <p:cNvSpPr/>
            <p:nvPr/>
          </p:nvSpPr>
          <p:spPr>
            <a:xfrm>
              <a:off x="1881607" y="5295720"/>
              <a:ext cx="178878" cy="290674"/>
            </a:xfrm>
            <a:prstGeom prst="rect">
              <a:avLst/>
            </a:prstGeom>
            <a:grpFill/>
            <a:ln w="1270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/>
                <a:cs typeface="Arial"/>
              </a:endParaRP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E61DE9E-4A01-1440-9E35-40BB916306BF}"/>
                </a:ext>
              </a:extLst>
            </p:cNvPr>
            <p:cNvCxnSpPr/>
            <p:nvPr/>
          </p:nvCxnSpPr>
          <p:spPr>
            <a:xfrm>
              <a:off x="1886970" y="5295720"/>
              <a:ext cx="166396" cy="290674"/>
            </a:xfrm>
            <a:prstGeom prst="line">
              <a:avLst/>
            </a:prstGeom>
            <a:grpFill/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BC228D9-F966-2648-86BE-BA0CDA902BF3}"/>
              </a:ext>
            </a:extLst>
          </p:cNvPr>
          <p:cNvCxnSpPr/>
          <p:nvPr/>
        </p:nvCxnSpPr>
        <p:spPr>
          <a:xfrm>
            <a:off x="6162985" y="2112269"/>
            <a:ext cx="465209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C97BE04-3480-2B41-8957-C01353E22F31}"/>
              </a:ext>
            </a:extLst>
          </p:cNvPr>
          <p:cNvCxnSpPr/>
          <p:nvPr/>
        </p:nvCxnSpPr>
        <p:spPr>
          <a:xfrm flipH="1">
            <a:off x="6244922" y="2246327"/>
            <a:ext cx="459991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8C27D9C-AC99-D742-9520-9F5D6B9C5EBC}"/>
              </a:ext>
            </a:extLst>
          </p:cNvPr>
          <p:cNvCxnSpPr/>
          <p:nvPr/>
        </p:nvCxnSpPr>
        <p:spPr>
          <a:xfrm>
            <a:off x="6985950" y="1787848"/>
            <a:ext cx="1" cy="234751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4B10A93-87B4-424A-BBFB-63531B0470E8}"/>
              </a:ext>
            </a:extLst>
          </p:cNvPr>
          <p:cNvSpPr txBox="1"/>
          <p:nvPr/>
        </p:nvSpPr>
        <p:spPr>
          <a:xfrm>
            <a:off x="7224997" y="1463290"/>
            <a:ext cx="78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/>
                <a:cs typeface="Arial"/>
              </a:rPr>
              <a:t>list1.tail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97301BB-80DE-5344-8E4B-31A1DC3CBD58}"/>
              </a:ext>
            </a:extLst>
          </p:cNvPr>
          <p:cNvSpPr/>
          <p:nvPr/>
        </p:nvSpPr>
        <p:spPr>
          <a:xfrm>
            <a:off x="6825970" y="1497174"/>
            <a:ext cx="319960" cy="290674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b="1">
              <a:latin typeface="Arial"/>
              <a:cs typeface="Arial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A79957A-FD46-774D-A925-55762190E715}"/>
              </a:ext>
            </a:extLst>
          </p:cNvPr>
          <p:cNvCxnSpPr>
            <a:cxnSpLocks/>
          </p:cNvCxnSpPr>
          <p:nvPr/>
        </p:nvCxnSpPr>
        <p:spPr>
          <a:xfrm>
            <a:off x="4968228" y="2114027"/>
            <a:ext cx="474721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B6BC250-C02B-DE49-B987-CB7F45D37DAE}"/>
              </a:ext>
            </a:extLst>
          </p:cNvPr>
          <p:cNvCxnSpPr>
            <a:cxnSpLocks/>
          </p:cNvCxnSpPr>
          <p:nvPr/>
        </p:nvCxnSpPr>
        <p:spPr>
          <a:xfrm flipH="1">
            <a:off x="5050093" y="2250389"/>
            <a:ext cx="461244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F9FB395A-265E-4B4B-A78A-2C4CC8353F7D}"/>
              </a:ext>
            </a:extLst>
          </p:cNvPr>
          <p:cNvSpPr/>
          <p:nvPr/>
        </p:nvSpPr>
        <p:spPr>
          <a:xfrm>
            <a:off x="410671" y="3354859"/>
            <a:ext cx="2297537" cy="307777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/>
                <a:cs typeface="Arial"/>
              </a:rPr>
              <a:t>1. Check if index n is legal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0B107A9-D1AB-1F45-976A-D1041FD5ABC1}"/>
              </a:ext>
            </a:extLst>
          </p:cNvPr>
          <p:cNvSpPr/>
          <p:nvPr/>
        </p:nvSpPr>
        <p:spPr>
          <a:xfrm>
            <a:off x="419058" y="3886341"/>
            <a:ext cx="3269292" cy="307777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/>
                <a:cs typeface="Arial"/>
              </a:rPr>
              <a:t>2. </a:t>
            </a:r>
            <a:r>
              <a:rPr lang="en-US" altLang="zh-CN" sz="1400">
                <a:latin typeface="Arial"/>
                <a:cs typeface="Arial"/>
              </a:rPr>
              <a:t>Locate</a:t>
            </a:r>
            <a:r>
              <a:rPr lang="zh-CN" altLang="en-US" sz="1400">
                <a:latin typeface="Arial"/>
                <a:cs typeface="Arial"/>
              </a:rPr>
              <a:t> </a:t>
            </a:r>
            <a:r>
              <a:rPr lang="en-US" altLang="zh-CN" sz="1400">
                <a:latin typeface="Arial"/>
                <a:cs typeface="Arial"/>
              </a:rPr>
              <a:t>the</a:t>
            </a:r>
            <a:r>
              <a:rPr lang="zh-CN" altLang="en-US" sz="1400">
                <a:latin typeface="Arial"/>
                <a:cs typeface="Arial"/>
              </a:rPr>
              <a:t> </a:t>
            </a:r>
            <a:r>
              <a:rPr lang="en-US" altLang="zh-CN" sz="1400">
                <a:latin typeface="Arial"/>
                <a:cs typeface="Arial"/>
              </a:rPr>
              <a:t>node</a:t>
            </a:r>
            <a:r>
              <a:rPr lang="zh-CN" altLang="en-US" sz="1400">
                <a:latin typeface="Arial"/>
                <a:cs typeface="Arial"/>
              </a:rPr>
              <a:t> </a:t>
            </a:r>
            <a:r>
              <a:rPr lang="en-US" altLang="zh-CN" sz="1400">
                <a:latin typeface="Arial"/>
                <a:cs typeface="Arial"/>
              </a:rPr>
              <a:t>by</a:t>
            </a:r>
            <a:r>
              <a:rPr lang="zh-CN" altLang="en-US" sz="1400">
                <a:latin typeface="Arial"/>
                <a:cs typeface="Arial"/>
              </a:rPr>
              <a:t> </a:t>
            </a:r>
            <a:r>
              <a:rPr lang="en-US" altLang="zh-CN" sz="1400">
                <a:latin typeface="Arial"/>
                <a:cs typeface="Arial"/>
              </a:rPr>
              <a:t>getNode(index)</a:t>
            </a:r>
            <a:endParaRPr lang="en-US" sz="1400">
              <a:latin typeface="Arial"/>
              <a:cs typeface="Arial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41AF86B-763B-174A-BC25-8D3D6785BFB1}"/>
              </a:ext>
            </a:extLst>
          </p:cNvPr>
          <p:cNvSpPr txBox="1"/>
          <p:nvPr/>
        </p:nvSpPr>
        <p:spPr>
          <a:xfrm>
            <a:off x="410669" y="2761822"/>
            <a:ext cx="252825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>
                <a:latin typeface="Courier New" charset="0"/>
                <a:ea typeface="Courier New" charset="0"/>
                <a:cs typeface="Courier New" charset="0"/>
              </a:rPr>
              <a:t>list1.</a:t>
            </a:r>
            <a:r>
              <a:rPr lang="en-US" altLang="zh-CN">
                <a:latin typeface="Courier New" charset="0"/>
                <a:ea typeface="Courier New" charset="0"/>
                <a:cs typeface="Courier New" charset="0"/>
              </a:rPr>
              <a:t>set</a:t>
            </a:r>
            <a:r>
              <a:rPr lang="en-US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altLang="zh-CN">
                <a:latin typeface="Courier New" charset="0"/>
                <a:ea typeface="Courier New" charset="0"/>
                <a:cs typeface="Courier New" charset="0"/>
              </a:rPr>
              <a:t>2,</a:t>
            </a:r>
            <a:r>
              <a:rPr lang="zh-CN" altLang="en-US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altLang="zh-CN">
                <a:latin typeface="Courier New" charset="0"/>
                <a:ea typeface="Courier New" charset="0"/>
                <a:cs typeface="Courier New" charset="0"/>
              </a:rPr>
              <a:t>36</a:t>
            </a:r>
            <a:r>
              <a:rPr lang="en-US">
                <a:latin typeface="Courier New" charset="0"/>
                <a:ea typeface="Courier New" charset="0"/>
                <a:cs typeface="Courier New" charset="0"/>
              </a:rPr>
              <a:t>);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10B2489-4EB1-3849-A51C-EE9F917CE2CC}"/>
              </a:ext>
            </a:extLst>
          </p:cNvPr>
          <p:cNvSpPr txBox="1"/>
          <p:nvPr/>
        </p:nvSpPr>
        <p:spPr>
          <a:xfrm>
            <a:off x="4522238" y="2308607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Courier"/>
                <a:cs typeface="Courier"/>
              </a:rPr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8409434-799B-A249-B1A9-997F94B25F82}"/>
              </a:ext>
            </a:extLst>
          </p:cNvPr>
          <p:cNvSpPr txBox="1"/>
          <p:nvPr/>
        </p:nvSpPr>
        <p:spPr>
          <a:xfrm>
            <a:off x="3366588" y="2308607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Courier"/>
                <a:cs typeface="Courier"/>
              </a:rPr>
              <a:t>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F320DB7-3844-964C-94F5-8D786A1DE4DA}"/>
              </a:ext>
            </a:extLst>
          </p:cNvPr>
          <p:cNvSpPr txBox="1"/>
          <p:nvPr/>
        </p:nvSpPr>
        <p:spPr>
          <a:xfrm>
            <a:off x="5693616" y="2313787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solidFill>
                  <a:schemeClr val="accent1"/>
                </a:solidFill>
                <a:latin typeface="Courier"/>
                <a:cs typeface="Courier"/>
              </a:rPr>
              <a:t>2</a:t>
            </a:r>
            <a:endParaRPr lang="en-US" b="1">
              <a:solidFill>
                <a:schemeClr val="accent1"/>
              </a:solidFill>
              <a:latin typeface="Courier"/>
              <a:cs typeface="Courier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932D286-C1DF-9A43-BC16-05B59081128F}"/>
              </a:ext>
            </a:extLst>
          </p:cNvPr>
          <p:cNvSpPr/>
          <p:nvPr/>
        </p:nvSpPr>
        <p:spPr>
          <a:xfrm>
            <a:off x="419058" y="4417823"/>
            <a:ext cx="1791685" cy="307777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altLang="zh-CN" sz="1400">
                <a:latin typeface="Arial"/>
                <a:cs typeface="Arial"/>
              </a:rPr>
              <a:t>3</a:t>
            </a:r>
            <a:r>
              <a:rPr lang="en-US" sz="1400">
                <a:latin typeface="Arial"/>
                <a:cs typeface="Arial"/>
              </a:rPr>
              <a:t>. </a:t>
            </a:r>
            <a:r>
              <a:rPr lang="en-US" altLang="zh-CN" sz="1400">
                <a:latin typeface="Arial"/>
                <a:cs typeface="Arial"/>
              </a:rPr>
              <a:t>Save</a:t>
            </a:r>
            <a:r>
              <a:rPr lang="zh-CN" altLang="en-US" sz="1400">
                <a:latin typeface="Arial"/>
                <a:cs typeface="Arial"/>
              </a:rPr>
              <a:t> </a:t>
            </a:r>
            <a:r>
              <a:rPr lang="en-US" altLang="zh-CN" sz="1400">
                <a:latin typeface="Arial"/>
                <a:cs typeface="Arial"/>
              </a:rPr>
              <a:t>the</a:t>
            </a:r>
            <a:r>
              <a:rPr lang="zh-CN" altLang="en-US" sz="1400">
                <a:latin typeface="Arial"/>
                <a:cs typeface="Arial"/>
              </a:rPr>
              <a:t> </a:t>
            </a:r>
            <a:r>
              <a:rPr lang="en-US" altLang="zh-CN" sz="1400">
                <a:latin typeface="Arial"/>
                <a:cs typeface="Arial"/>
              </a:rPr>
              <a:t>old</a:t>
            </a:r>
            <a:r>
              <a:rPr lang="zh-CN" altLang="en-US" sz="1400">
                <a:latin typeface="Arial"/>
                <a:cs typeface="Arial"/>
              </a:rPr>
              <a:t> </a:t>
            </a:r>
            <a:r>
              <a:rPr lang="en-US" altLang="zh-CN" sz="1400">
                <a:latin typeface="Arial"/>
                <a:cs typeface="Arial"/>
              </a:rPr>
              <a:t>data</a:t>
            </a:r>
            <a:r>
              <a:rPr lang="zh-CN" altLang="en-US" sz="1400">
                <a:latin typeface="Arial"/>
                <a:cs typeface="Arial"/>
              </a:rPr>
              <a:t> </a:t>
            </a:r>
            <a:endParaRPr lang="en-US" sz="1400">
              <a:latin typeface="Arial"/>
              <a:cs typeface="Arial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956C1DE-87E2-C744-A1FB-5D38D607069C}"/>
              </a:ext>
            </a:extLst>
          </p:cNvPr>
          <p:cNvSpPr/>
          <p:nvPr/>
        </p:nvSpPr>
        <p:spPr>
          <a:xfrm>
            <a:off x="410669" y="5480788"/>
            <a:ext cx="1970727" cy="307777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altLang="zh-CN" sz="1400">
                <a:latin typeface="Arial"/>
                <a:cs typeface="Arial"/>
              </a:rPr>
              <a:t>5</a:t>
            </a:r>
            <a:r>
              <a:rPr lang="en-US" sz="1400">
                <a:latin typeface="Arial"/>
                <a:cs typeface="Arial"/>
              </a:rPr>
              <a:t>. </a:t>
            </a:r>
            <a:r>
              <a:rPr lang="en-US" altLang="zh-CN" sz="1400">
                <a:latin typeface="Arial"/>
                <a:cs typeface="Arial"/>
              </a:rPr>
              <a:t>Return</a:t>
            </a:r>
            <a:r>
              <a:rPr lang="zh-CN" altLang="en-US" sz="1400">
                <a:latin typeface="Arial"/>
                <a:cs typeface="Arial"/>
              </a:rPr>
              <a:t> </a:t>
            </a:r>
            <a:r>
              <a:rPr lang="en-US" altLang="zh-CN" sz="1400">
                <a:latin typeface="Arial"/>
                <a:cs typeface="Arial"/>
              </a:rPr>
              <a:t>the</a:t>
            </a:r>
            <a:r>
              <a:rPr lang="zh-CN" altLang="en-US" sz="1400">
                <a:latin typeface="Arial"/>
                <a:cs typeface="Arial"/>
              </a:rPr>
              <a:t> </a:t>
            </a:r>
            <a:r>
              <a:rPr lang="en-US" altLang="zh-CN" sz="1400">
                <a:latin typeface="Arial"/>
                <a:cs typeface="Arial"/>
              </a:rPr>
              <a:t>old</a:t>
            </a:r>
            <a:r>
              <a:rPr lang="zh-CN" altLang="en-US" sz="1400">
                <a:latin typeface="Arial"/>
                <a:cs typeface="Arial"/>
              </a:rPr>
              <a:t> </a:t>
            </a:r>
            <a:r>
              <a:rPr lang="en-US" altLang="zh-CN" sz="1400">
                <a:latin typeface="Arial"/>
                <a:cs typeface="Arial"/>
              </a:rPr>
              <a:t>data</a:t>
            </a:r>
            <a:endParaRPr lang="en-US" sz="1400">
              <a:latin typeface="Arial"/>
              <a:cs typeface="Arial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97FB3FE-7FF7-B149-AC1C-3312E4C2FBD9}"/>
              </a:ext>
            </a:extLst>
          </p:cNvPr>
          <p:cNvSpPr txBox="1"/>
          <p:nvPr/>
        </p:nvSpPr>
        <p:spPr>
          <a:xfrm>
            <a:off x="5701290" y="1145921"/>
            <a:ext cx="298480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chemeClr val="accent6"/>
                </a:solidFill>
                <a:latin typeface="Arial"/>
                <a:cs typeface="Arial"/>
              </a:rPr>
              <a:t>e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40EEAA7-0D7A-8C4C-A34A-9240307A075A}"/>
              </a:ext>
            </a:extLst>
          </p:cNvPr>
          <p:cNvCxnSpPr>
            <a:cxnSpLocks/>
            <a:stCxn id="63" idx="2"/>
          </p:cNvCxnSpPr>
          <p:nvPr/>
        </p:nvCxnSpPr>
        <p:spPr>
          <a:xfrm>
            <a:off x="5853596" y="1785364"/>
            <a:ext cx="0" cy="199496"/>
          </a:xfrm>
          <a:prstGeom prst="straightConnector1">
            <a:avLst/>
          </a:prstGeom>
          <a:ln w="28575" cmpd="sng">
            <a:solidFill>
              <a:schemeClr val="accent6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51D87AE3-4D96-E541-B616-8073468DD6AE}"/>
              </a:ext>
            </a:extLst>
          </p:cNvPr>
          <p:cNvSpPr/>
          <p:nvPr/>
        </p:nvSpPr>
        <p:spPr>
          <a:xfrm>
            <a:off x="5693616" y="1494690"/>
            <a:ext cx="319960" cy="290674"/>
          </a:xfrm>
          <a:prstGeom prst="rect">
            <a:avLst/>
          </a:prstGeom>
          <a:ln w="12700" cmpd="sng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b="1">
              <a:latin typeface="Arial"/>
              <a:cs typeface="Arial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1A49518-0DE0-0D4A-9D48-FA24C9CC3E62}"/>
              </a:ext>
            </a:extLst>
          </p:cNvPr>
          <p:cNvSpPr/>
          <p:nvPr/>
        </p:nvSpPr>
        <p:spPr>
          <a:xfrm>
            <a:off x="419058" y="4949305"/>
            <a:ext cx="1703404" cy="307777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altLang="zh-CN" sz="1400">
                <a:latin typeface="Arial"/>
                <a:cs typeface="Arial"/>
              </a:rPr>
              <a:t>4</a:t>
            </a:r>
            <a:r>
              <a:rPr lang="en-US" sz="1400">
                <a:latin typeface="Arial"/>
                <a:cs typeface="Arial"/>
              </a:rPr>
              <a:t>. </a:t>
            </a:r>
            <a:r>
              <a:rPr lang="en-US" altLang="zh-CN" sz="1400">
                <a:latin typeface="Arial"/>
                <a:cs typeface="Arial"/>
              </a:rPr>
              <a:t>Update</a:t>
            </a:r>
            <a:r>
              <a:rPr lang="zh-CN" altLang="en-US" sz="1400">
                <a:latin typeface="Arial"/>
                <a:cs typeface="Arial"/>
              </a:rPr>
              <a:t> </a:t>
            </a:r>
            <a:r>
              <a:rPr lang="en-US" altLang="zh-CN" sz="1400">
                <a:latin typeface="Arial"/>
                <a:cs typeface="Arial"/>
              </a:rPr>
              <a:t>the</a:t>
            </a:r>
            <a:r>
              <a:rPr lang="zh-CN" altLang="en-US" sz="1400">
                <a:latin typeface="Arial"/>
                <a:cs typeface="Arial"/>
              </a:rPr>
              <a:t> </a:t>
            </a:r>
            <a:r>
              <a:rPr lang="en-US" altLang="zh-CN" sz="1400">
                <a:latin typeface="Arial"/>
                <a:cs typeface="Arial"/>
              </a:rPr>
              <a:t>data</a:t>
            </a:r>
            <a:endParaRPr lang="en-US" sz="1400">
              <a:latin typeface="Arial"/>
              <a:cs typeface="Arial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7A1B892-D808-5D4B-83F4-E30E4DCEFF0F}"/>
              </a:ext>
            </a:extLst>
          </p:cNvPr>
          <p:cNvSpPr/>
          <p:nvPr/>
        </p:nvSpPr>
        <p:spPr>
          <a:xfrm>
            <a:off x="5641567" y="2016507"/>
            <a:ext cx="417925" cy="2906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Arial"/>
                <a:cs typeface="Arial"/>
              </a:rPr>
              <a:t>36</a:t>
            </a:r>
            <a:endParaRPr lang="en-US" sz="16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77547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0" grpId="0" animBg="1"/>
      <p:bldP spid="11" grpId="0" animBg="1"/>
      <p:bldP spid="12" grpId="0" animBg="1"/>
      <p:bldP spid="15" grpId="0"/>
      <p:bldP spid="16" grpId="0" animBg="1"/>
      <p:bldP spid="17" grpId="0" animBg="1"/>
      <p:bldP spid="18" grpId="0" animBg="1"/>
      <p:bldP spid="22" grpId="0" animBg="1"/>
      <p:bldP spid="23" grpId="0" animBg="1"/>
      <p:bldP spid="24" grpId="0" animBg="1"/>
      <p:bldP spid="25" grpId="0" animBg="1"/>
      <p:bldP spid="27" grpId="0" animBg="1"/>
      <p:bldP spid="28" grpId="0" animBg="1"/>
      <p:bldP spid="35" grpId="0"/>
      <p:bldP spid="36" grpId="0" animBg="1"/>
      <p:bldP spid="48" grpId="0" animBg="1"/>
      <p:bldP spid="49" grpId="0" animBg="1"/>
      <p:bldP spid="50" grpId="0" animBg="1"/>
      <p:bldP spid="51" grpId="0"/>
      <p:bldP spid="52" grpId="0"/>
      <p:bldP spid="53" grpId="0"/>
      <p:bldP spid="55" grpId="0" animBg="1"/>
      <p:bldP spid="58" grpId="0" animBg="1"/>
      <p:bldP spid="61" grpId="0"/>
      <p:bldP spid="63" grpId="0" animBg="1"/>
      <p:bldP spid="64" grpId="0" animBg="1"/>
      <p:bldP spid="7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F32E0-6E58-5D4A-A1B4-FB4DAB5CA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/>
              <a:t>Contain</a:t>
            </a:r>
            <a:r>
              <a:rPr lang="zh-CN" altLang="en-US"/>
              <a:t> </a:t>
            </a:r>
            <a:r>
              <a:rPr lang="en-US" altLang="zh-CN"/>
              <a:t>Operation</a:t>
            </a: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9E9F4A-C15D-8743-A3E1-7108E8090DC3}"/>
              </a:ext>
            </a:extLst>
          </p:cNvPr>
          <p:cNvSpPr/>
          <p:nvPr/>
        </p:nvSpPr>
        <p:spPr>
          <a:xfrm>
            <a:off x="3902710" y="3257138"/>
            <a:ext cx="3715789" cy="24622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931A68"/>
                </a:solidFill>
                <a:latin typeface="Menlo" panose="020B0609030804020204" pitchFamily="49" charset="0"/>
              </a:rPr>
              <a:t>public</a:t>
            </a:r>
            <a:r>
              <a:rPr lang="en-US" sz="1400">
                <a:latin typeface="Menlo" panose="020B0609030804020204" pitchFamily="49" charset="0"/>
              </a:rPr>
              <a:t> </a:t>
            </a:r>
            <a:r>
              <a:rPr lang="en-US" sz="1400">
                <a:solidFill>
                  <a:srgbClr val="931A68"/>
                </a:solidFill>
                <a:latin typeface="Menlo" panose="020B0609030804020204" pitchFamily="49" charset="0"/>
              </a:rPr>
              <a:t>boolean</a:t>
            </a:r>
            <a:r>
              <a:rPr lang="en-US" sz="1400">
                <a:latin typeface="Menlo" panose="020B0609030804020204" pitchFamily="49" charset="0"/>
              </a:rPr>
              <a:t> contains(</a:t>
            </a:r>
            <a:r>
              <a:rPr lang="en-US" altLang="zh-CN" sz="1400">
                <a:latin typeface="Menlo" panose="020B0609030804020204" pitchFamily="49" charset="0"/>
              </a:rPr>
              <a:t>E</a:t>
            </a:r>
            <a:r>
              <a:rPr lang="en-US" sz="1400">
                <a:latin typeface="Menlo" panose="020B0609030804020204" pitchFamily="49" charset="0"/>
              </a:rPr>
              <a:t> </a:t>
            </a:r>
            <a:r>
              <a:rPr lang="en-US" sz="1400">
                <a:solidFill>
                  <a:srgbClr val="7E504F"/>
                </a:solidFill>
                <a:latin typeface="Menlo" panose="020B0609030804020204" pitchFamily="49" charset="0"/>
              </a:rPr>
              <a:t>o</a:t>
            </a:r>
            <a:r>
              <a:rPr lang="en-US" sz="1400">
                <a:latin typeface="Menlo" panose="020B0609030804020204" pitchFamily="49" charset="0"/>
              </a:rPr>
              <a:t>)</a:t>
            </a:r>
          </a:p>
          <a:p>
            <a:r>
              <a:rPr lang="en-US" sz="1400">
                <a:latin typeface="Menlo" panose="020B0609030804020204" pitchFamily="49" charset="0"/>
              </a:rPr>
              <a:t>{</a:t>
            </a:r>
          </a:p>
          <a:p>
            <a:r>
              <a:rPr lang="en-US" sz="1400">
                <a:latin typeface="Menlo" panose="020B0609030804020204" pitchFamily="49" charset="0"/>
              </a:rPr>
              <a:t>	ListNode&lt;E&gt; </a:t>
            </a:r>
            <a:r>
              <a:rPr lang="en-US" sz="1400">
                <a:solidFill>
                  <a:srgbClr val="7E504F"/>
                </a:solidFill>
                <a:latin typeface="Menlo" panose="020B0609030804020204" pitchFamily="49" charset="0"/>
              </a:rPr>
              <a:t>e</a:t>
            </a:r>
            <a:r>
              <a:rPr lang="en-US" sz="1400">
                <a:latin typeface="Menlo" panose="020B0609030804020204" pitchFamily="49" charset="0"/>
              </a:rPr>
              <a:t> = </a:t>
            </a:r>
            <a:r>
              <a:rPr lang="en-US" sz="1400">
                <a:solidFill>
                  <a:srgbClr val="0326CC"/>
                </a:solidFill>
                <a:latin typeface="Menlo" panose="020B0609030804020204" pitchFamily="49" charset="0"/>
              </a:rPr>
              <a:t>head</a:t>
            </a:r>
            <a:r>
              <a:rPr lang="en-US" altLang="zh-CN" sz="1400">
                <a:solidFill>
                  <a:srgbClr val="0326CC"/>
                </a:solidFill>
                <a:latin typeface="Menlo" panose="020B0609030804020204" pitchFamily="49" charset="0"/>
              </a:rPr>
              <a:t>.</a:t>
            </a:r>
            <a:r>
              <a:rPr lang="en-US" sz="1400">
                <a:solidFill>
                  <a:srgbClr val="0326CC"/>
                </a:solidFill>
                <a:latin typeface="Menlo" panose="020B0609030804020204" pitchFamily="49" charset="0"/>
              </a:rPr>
              <a:t>next</a:t>
            </a:r>
            <a:r>
              <a:rPr lang="en-US" sz="1400">
                <a:latin typeface="Menlo" panose="020B0609030804020204" pitchFamily="49" charset="0"/>
              </a:rPr>
              <a:t>;</a:t>
            </a:r>
          </a:p>
          <a:p>
            <a:r>
              <a:rPr lang="en-US" sz="1400">
                <a:latin typeface="Menlo" panose="020B0609030804020204" pitchFamily="49" charset="0"/>
              </a:rPr>
              <a:t>  	</a:t>
            </a:r>
            <a:r>
              <a:rPr lang="en-US" sz="1400">
                <a:solidFill>
                  <a:srgbClr val="931A68"/>
                </a:solidFill>
                <a:latin typeface="Menlo" panose="020B0609030804020204" pitchFamily="49" charset="0"/>
              </a:rPr>
              <a:t>while</a:t>
            </a:r>
            <a:r>
              <a:rPr lang="en-US" sz="1400">
                <a:latin typeface="Menlo" panose="020B0609030804020204" pitchFamily="49" charset="0"/>
              </a:rPr>
              <a:t> (</a:t>
            </a:r>
            <a:r>
              <a:rPr lang="en-US" sz="1400">
                <a:solidFill>
                  <a:srgbClr val="7E504F"/>
                </a:solidFill>
                <a:latin typeface="Menlo" panose="020B0609030804020204" pitchFamily="49" charset="0"/>
              </a:rPr>
              <a:t>e</a:t>
            </a:r>
            <a:r>
              <a:rPr lang="en-US" altLang="zh-CN" sz="1400">
                <a:solidFill>
                  <a:srgbClr val="7E504F"/>
                </a:solidFill>
                <a:latin typeface="Menlo" panose="020B0609030804020204" pitchFamily="49" charset="0"/>
              </a:rPr>
              <a:t>.</a:t>
            </a:r>
            <a:r>
              <a:rPr lang="en-US" sz="1400">
                <a:solidFill>
                  <a:srgbClr val="0326CC"/>
                </a:solidFill>
                <a:latin typeface="Menlo" panose="020B0609030804020204" pitchFamily="49" charset="0"/>
              </a:rPr>
              <a:t>next</a:t>
            </a:r>
            <a:r>
              <a:rPr lang="en-US" sz="1400">
                <a:latin typeface="Menlo" panose="020B0609030804020204" pitchFamily="49" charset="0"/>
              </a:rPr>
              <a:t> != </a:t>
            </a:r>
            <a:r>
              <a:rPr lang="en-US" sz="1400">
                <a:solidFill>
                  <a:srgbClr val="931A68"/>
                </a:solidFill>
                <a:latin typeface="Menlo" panose="020B0609030804020204" pitchFamily="49" charset="0"/>
              </a:rPr>
              <a:t>null</a:t>
            </a:r>
            <a:r>
              <a:rPr lang="en-US" sz="1400">
                <a:latin typeface="Menlo" panose="020B0609030804020204" pitchFamily="49" charset="0"/>
              </a:rPr>
              <a:t>)</a:t>
            </a:r>
          </a:p>
          <a:p>
            <a:r>
              <a:rPr lang="en-US" sz="1400">
                <a:latin typeface="Menlo" panose="020B0609030804020204" pitchFamily="49" charset="0"/>
              </a:rPr>
              <a:t>    	{</a:t>
            </a:r>
          </a:p>
          <a:p>
            <a:r>
              <a:rPr lang="en-US" sz="1400">
                <a:latin typeface="Menlo" panose="020B0609030804020204" pitchFamily="49" charset="0"/>
              </a:rPr>
              <a:t>      	</a:t>
            </a:r>
            <a:r>
              <a:rPr lang="en-US" sz="1400">
                <a:solidFill>
                  <a:srgbClr val="931A68"/>
                </a:solidFill>
                <a:latin typeface="Menlo" panose="020B0609030804020204" pitchFamily="49" charset="0"/>
              </a:rPr>
              <a:t>if</a:t>
            </a:r>
            <a:r>
              <a:rPr lang="en-US" sz="1400">
                <a:latin typeface="Menlo" panose="020B0609030804020204" pitchFamily="49" charset="0"/>
              </a:rPr>
              <a:t> ((</a:t>
            </a:r>
            <a:r>
              <a:rPr lang="en-US" sz="1400">
                <a:solidFill>
                  <a:srgbClr val="7E504F"/>
                </a:solidFill>
                <a:latin typeface="Menlo" panose="020B0609030804020204" pitchFamily="49" charset="0"/>
              </a:rPr>
              <a:t>e</a:t>
            </a:r>
            <a:r>
              <a:rPr lang="en-US" altLang="zh-CN" sz="1400">
                <a:solidFill>
                  <a:srgbClr val="7E504F"/>
                </a:solidFill>
                <a:latin typeface="Menlo" panose="020B0609030804020204" pitchFamily="49" charset="0"/>
              </a:rPr>
              <a:t>.</a:t>
            </a:r>
            <a:r>
              <a:rPr lang="en-US" altLang="zh-CN" sz="1400">
                <a:solidFill>
                  <a:srgbClr val="0326CC"/>
                </a:solidFill>
                <a:latin typeface="Menlo" panose="020B0609030804020204" pitchFamily="49" charset="0"/>
              </a:rPr>
              <a:t>data).equals(</a:t>
            </a:r>
            <a:r>
              <a:rPr lang="en-US" sz="1400">
                <a:solidFill>
                  <a:srgbClr val="7E504F"/>
                </a:solidFill>
                <a:latin typeface="Menlo" panose="020B0609030804020204" pitchFamily="49" charset="0"/>
              </a:rPr>
              <a:t>o)</a:t>
            </a:r>
            <a:r>
              <a:rPr lang="en-US" sz="1400">
                <a:latin typeface="Menlo" panose="020B0609030804020204" pitchFamily="49" charset="0"/>
              </a:rPr>
              <a:t>)</a:t>
            </a:r>
          </a:p>
          <a:p>
            <a:r>
              <a:rPr lang="en-US" sz="1400">
                <a:latin typeface="Menlo" panose="020B0609030804020204" pitchFamily="49" charset="0"/>
              </a:rPr>
              <a:t>        		</a:t>
            </a:r>
            <a:r>
              <a:rPr lang="en-US" sz="1400">
                <a:solidFill>
                  <a:srgbClr val="931A68"/>
                </a:solidFill>
                <a:latin typeface="Menlo" panose="020B0609030804020204" pitchFamily="49" charset="0"/>
              </a:rPr>
              <a:t>return</a:t>
            </a:r>
            <a:r>
              <a:rPr lang="en-US" sz="1400">
                <a:latin typeface="Menlo" panose="020B0609030804020204" pitchFamily="49" charset="0"/>
              </a:rPr>
              <a:t> </a:t>
            </a:r>
            <a:r>
              <a:rPr lang="en-US" sz="1400">
                <a:solidFill>
                  <a:srgbClr val="931A68"/>
                </a:solidFill>
                <a:latin typeface="Menlo" panose="020B0609030804020204" pitchFamily="49" charset="0"/>
              </a:rPr>
              <a:t>true</a:t>
            </a:r>
            <a:r>
              <a:rPr lang="en-US" sz="1400">
                <a:latin typeface="Menlo" panose="020B0609030804020204" pitchFamily="49" charset="0"/>
              </a:rPr>
              <a:t>;</a:t>
            </a:r>
          </a:p>
          <a:p>
            <a:r>
              <a:rPr lang="en-US" sz="1400">
                <a:latin typeface="Menlo" panose="020B0609030804020204" pitchFamily="49" charset="0"/>
              </a:rPr>
              <a:t>      	</a:t>
            </a:r>
            <a:r>
              <a:rPr lang="en-US" sz="1400">
                <a:solidFill>
                  <a:srgbClr val="7E504F"/>
                </a:solidFill>
                <a:latin typeface="Menlo" panose="020B0609030804020204" pitchFamily="49" charset="0"/>
              </a:rPr>
              <a:t>e</a:t>
            </a:r>
            <a:r>
              <a:rPr lang="en-US" sz="1400">
                <a:latin typeface="Menlo" panose="020B0609030804020204" pitchFamily="49" charset="0"/>
              </a:rPr>
              <a:t> = </a:t>
            </a:r>
            <a:r>
              <a:rPr lang="en-US" sz="1400">
                <a:solidFill>
                  <a:srgbClr val="7E504F"/>
                </a:solidFill>
                <a:latin typeface="Menlo" panose="020B0609030804020204" pitchFamily="49" charset="0"/>
              </a:rPr>
              <a:t>e</a:t>
            </a:r>
            <a:r>
              <a:rPr lang="en-US" sz="1400">
                <a:latin typeface="Menlo" panose="020B0609030804020204" pitchFamily="49" charset="0"/>
              </a:rPr>
              <a:t>.</a:t>
            </a:r>
            <a:r>
              <a:rPr lang="en-US" sz="1400">
                <a:solidFill>
                  <a:srgbClr val="0326CC"/>
                </a:solidFill>
                <a:latin typeface="Menlo" panose="020B0609030804020204" pitchFamily="49" charset="0"/>
              </a:rPr>
              <a:t>next</a:t>
            </a:r>
            <a:r>
              <a:rPr lang="en-US" sz="1400">
                <a:latin typeface="Menlo" panose="020B0609030804020204" pitchFamily="49" charset="0"/>
              </a:rPr>
              <a:t>;</a:t>
            </a:r>
          </a:p>
          <a:p>
            <a:r>
              <a:rPr lang="en-US" sz="1400">
                <a:latin typeface="Menlo" panose="020B0609030804020204" pitchFamily="49" charset="0"/>
              </a:rPr>
              <a:t>    	}</a:t>
            </a:r>
          </a:p>
          <a:p>
            <a:r>
              <a:rPr lang="en-US" sz="1400">
                <a:solidFill>
                  <a:srgbClr val="000000"/>
                </a:solidFill>
                <a:latin typeface="Menlo" panose="020B0609030804020204" pitchFamily="49" charset="0"/>
              </a:rPr>
              <a:t>  	</a:t>
            </a:r>
            <a:r>
              <a:rPr lang="en-US" sz="1400">
                <a:solidFill>
                  <a:srgbClr val="931A68"/>
                </a:solidFill>
                <a:latin typeface="Menlo" panose="020B0609030804020204" pitchFamily="49" charset="0"/>
              </a:rPr>
              <a:t>return</a:t>
            </a:r>
            <a:r>
              <a:rPr lang="en-US" sz="140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400">
                <a:solidFill>
                  <a:srgbClr val="931A68"/>
                </a:solidFill>
                <a:latin typeface="Menlo" panose="020B0609030804020204" pitchFamily="49" charset="0"/>
              </a:rPr>
              <a:t>false</a:t>
            </a:r>
            <a:r>
              <a:rPr lang="en-US" sz="140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sz="1400">
              <a:solidFill>
                <a:srgbClr val="931A68"/>
              </a:solidFill>
              <a:latin typeface="Menlo" panose="020B0609030804020204" pitchFamily="49" charset="0"/>
            </a:endParaRPr>
          </a:p>
          <a:p>
            <a:r>
              <a:rPr lang="en-US" sz="1400"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D6983D-98A4-CB4E-A571-30EA4B4C840F}"/>
              </a:ext>
            </a:extLst>
          </p:cNvPr>
          <p:cNvSpPr/>
          <p:nvPr/>
        </p:nvSpPr>
        <p:spPr>
          <a:xfrm>
            <a:off x="2132791" y="2020115"/>
            <a:ext cx="417925" cy="2906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b="1">
                <a:latin typeface="Arial"/>
                <a:cs typeface="Arial"/>
              </a:rPr>
              <a:t>NULL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39951C-460D-D546-B840-072F653EF724}"/>
              </a:ext>
            </a:extLst>
          </p:cNvPr>
          <p:cNvSpPr/>
          <p:nvPr/>
        </p:nvSpPr>
        <p:spPr>
          <a:xfrm>
            <a:off x="2550717" y="2020115"/>
            <a:ext cx="178878" cy="2906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36E7E36-4BFA-994D-A68F-90F394CE39E5}"/>
              </a:ext>
            </a:extLst>
          </p:cNvPr>
          <p:cNvGrpSpPr/>
          <p:nvPr/>
        </p:nvGrpSpPr>
        <p:grpSpPr>
          <a:xfrm>
            <a:off x="1954398" y="2020115"/>
            <a:ext cx="178878" cy="290674"/>
            <a:chOff x="1881607" y="5295720"/>
            <a:chExt cx="178878" cy="290674"/>
          </a:xfrm>
          <a:solidFill>
            <a:schemeClr val="bg1">
              <a:lumMod val="95000"/>
            </a:schemeClr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E1FDCE7-2E53-5946-977D-0EC16BD8955D}"/>
                </a:ext>
              </a:extLst>
            </p:cNvPr>
            <p:cNvSpPr/>
            <p:nvPr/>
          </p:nvSpPr>
          <p:spPr>
            <a:xfrm>
              <a:off x="1881607" y="5295720"/>
              <a:ext cx="178878" cy="290674"/>
            </a:xfrm>
            <a:prstGeom prst="rect">
              <a:avLst/>
            </a:prstGeom>
            <a:grpFill/>
            <a:ln w="1270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/>
                <a:cs typeface="Arial"/>
              </a:endParaRP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8A42388-B5B3-5645-B440-5B7C229E75AC}"/>
                </a:ext>
              </a:extLst>
            </p:cNvPr>
            <p:cNvCxnSpPr/>
            <p:nvPr/>
          </p:nvCxnSpPr>
          <p:spPr>
            <a:xfrm>
              <a:off x="1886970" y="5295720"/>
              <a:ext cx="166396" cy="290674"/>
            </a:xfrm>
            <a:prstGeom prst="line">
              <a:avLst/>
            </a:prstGeom>
            <a:grpFill/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C5FB3FD4-CA28-D14F-A053-E91565D34412}"/>
              </a:ext>
            </a:extLst>
          </p:cNvPr>
          <p:cNvSpPr/>
          <p:nvPr/>
        </p:nvSpPr>
        <p:spPr>
          <a:xfrm>
            <a:off x="4466479" y="2020115"/>
            <a:ext cx="417925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/>
                <a:cs typeface="Arial"/>
              </a:rPr>
              <a:t>21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2EC1E1-0B30-3049-813D-92983133E2AE}"/>
              </a:ext>
            </a:extLst>
          </p:cNvPr>
          <p:cNvSpPr/>
          <p:nvPr/>
        </p:nvSpPr>
        <p:spPr>
          <a:xfrm>
            <a:off x="4884405" y="2020115"/>
            <a:ext cx="178878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35DBA42-98CD-0F49-A12D-244D0AF1D24F}"/>
              </a:ext>
            </a:extLst>
          </p:cNvPr>
          <p:cNvSpPr/>
          <p:nvPr/>
        </p:nvSpPr>
        <p:spPr>
          <a:xfrm>
            <a:off x="4288086" y="2020115"/>
            <a:ext cx="178878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8A2DCEE-A64E-D84E-A71A-6B1A2D473B75}"/>
              </a:ext>
            </a:extLst>
          </p:cNvPr>
          <p:cNvCxnSpPr/>
          <p:nvPr/>
        </p:nvCxnSpPr>
        <p:spPr>
          <a:xfrm>
            <a:off x="2625629" y="2116021"/>
            <a:ext cx="479609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F3C87E1-1C74-1544-8584-A0F2500B3099}"/>
              </a:ext>
            </a:extLst>
          </p:cNvPr>
          <p:cNvCxnSpPr/>
          <p:nvPr/>
        </p:nvCxnSpPr>
        <p:spPr>
          <a:xfrm>
            <a:off x="2341753" y="1785364"/>
            <a:ext cx="1" cy="234751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C60D348-1D5F-414F-A4FE-B837C8D5E282}"/>
              </a:ext>
            </a:extLst>
          </p:cNvPr>
          <p:cNvSpPr txBox="1"/>
          <p:nvPr/>
        </p:nvSpPr>
        <p:spPr>
          <a:xfrm>
            <a:off x="1171560" y="1469036"/>
            <a:ext cx="950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/>
                <a:cs typeface="Arial"/>
              </a:rPr>
              <a:t>list1.head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F71B791-558F-E645-B806-D48B9BA9AC09}"/>
              </a:ext>
            </a:extLst>
          </p:cNvPr>
          <p:cNvSpPr/>
          <p:nvPr/>
        </p:nvSpPr>
        <p:spPr>
          <a:xfrm>
            <a:off x="3294445" y="2020115"/>
            <a:ext cx="417925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/>
                <a:cs typeface="Arial"/>
              </a:rPr>
              <a:t>42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BAA24E9-3F47-3347-9A6D-1037D12C0EFF}"/>
              </a:ext>
            </a:extLst>
          </p:cNvPr>
          <p:cNvSpPr/>
          <p:nvPr/>
        </p:nvSpPr>
        <p:spPr>
          <a:xfrm>
            <a:off x="3712371" y="2020115"/>
            <a:ext cx="178878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B261395-D375-124E-A191-2C97A287A305}"/>
              </a:ext>
            </a:extLst>
          </p:cNvPr>
          <p:cNvSpPr/>
          <p:nvPr/>
        </p:nvSpPr>
        <p:spPr>
          <a:xfrm>
            <a:off x="3116052" y="2020115"/>
            <a:ext cx="178878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BCF9DA9-55FC-2C41-9D1D-C706352F3441}"/>
              </a:ext>
            </a:extLst>
          </p:cNvPr>
          <p:cNvCxnSpPr/>
          <p:nvPr/>
        </p:nvCxnSpPr>
        <p:spPr>
          <a:xfrm>
            <a:off x="3809312" y="2109785"/>
            <a:ext cx="465209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2CD944A-6558-8E46-AEEC-3E3C412EFF3D}"/>
              </a:ext>
            </a:extLst>
          </p:cNvPr>
          <p:cNvCxnSpPr/>
          <p:nvPr/>
        </p:nvCxnSpPr>
        <p:spPr>
          <a:xfrm flipH="1">
            <a:off x="3891249" y="2243843"/>
            <a:ext cx="459991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B592FF2-8B5C-DF40-8B9A-58E59DD586CC}"/>
              </a:ext>
            </a:extLst>
          </p:cNvPr>
          <p:cNvCxnSpPr/>
          <p:nvPr/>
        </p:nvCxnSpPr>
        <p:spPr>
          <a:xfrm flipH="1">
            <a:off x="2729595" y="2238003"/>
            <a:ext cx="459991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D17671F8-3C33-DD49-B91A-30277F9FD082}"/>
              </a:ext>
            </a:extLst>
          </p:cNvPr>
          <p:cNvSpPr/>
          <p:nvPr/>
        </p:nvSpPr>
        <p:spPr>
          <a:xfrm>
            <a:off x="2181773" y="1494690"/>
            <a:ext cx="319960" cy="290674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b="1">
              <a:latin typeface="Arial"/>
              <a:cs typeface="Arial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042C183-3C7D-C946-BB28-7699DA73F56B}"/>
              </a:ext>
            </a:extLst>
          </p:cNvPr>
          <p:cNvSpPr/>
          <p:nvPr/>
        </p:nvSpPr>
        <p:spPr>
          <a:xfrm>
            <a:off x="5641568" y="2021053"/>
            <a:ext cx="417925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Arial"/>
                <a:cs typeface="Arial"/>
              </a:rPr>
              <a:t>26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5D3CD42-5348-4E4C-9866-5D61B19B6846}"/>
              </a:ext>
            </a:extLst>
          </p:cNvPr>
          <p:cNvSpPr/>
          <p:nvPr/>
        </p:nvSpPr>
        <p:spPr>
          <a:xfrm>
            <a:off x="6059494" y="2021053"/>
            <a:ext cx="178878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1A8370A-63C1-EB40-933F-8A78E3E38A49}"/>
              </a:ext>
            </a:extLst>
          </p:cNvPr>
          <p:cNvSpPr/>
          <p:nvPr/>
        </p:nvSpPr>
        <p:spPr>
          <a:xfrm>
            <a:off x="5463175" y="2021053"/>
            <a:ext cx="178878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1737482-44AE-BA49-A794-AC913143A1A5}"/>
              </a:ext>
            </a:extLst>
          </p:cNvPr>
          <p:cNvSpPr/>
          <p:nvPr/>
        </p:nvSpPr>
        <p:spPr>
          <a:xfrm>
            <a:off x="6807072" y="2022599"/>
            <a:ext cx="417925" cy="2906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b="1">
                <a:latin typeface="Arial"/>
                <a:cs typeface="Arial"/>
              </a:rPr>
              <a:t>NULL</a:t>
            </a:r>
            <a:endParaRPr lang="en-US" sz="1400">
              <a:latin typeface="Arial"/>
              <a:cs typeface="Arial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B811EB3-3984-8C43-ADD6-D355E8F265BF}"/>
              </a:ext>
            </a:extLst>
          </p:cNvPr>
          <p:cNvSpPr/>
          <p:nvPr/>
        </p:nvSpPr>
        <p:spPr>
          <a:xfrm>
            <a:off x="6628194" y="2022599"/>
            <a:ext cx="178878" cy="2906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BA34C4A-6D56-6B45-8234-F5365325DCFA}"/>
              </a:ext>
            </a:extLst>
          </p:cNvPr>
          <p:cNvGrpSpPr/>
          <p:nvPr/>
        </p:nvGrpSpPr>
        <p:grpSpPr>
          <a:xfrm>
            <a:off x="7224997" y="2022599"/>
            <a:ext cx="178878" cy="290674"/>
            <a:chOff x="1881607" y="5295720"/>
            <a:chExt cx="178878" cy="290674"/>
          </a:xfrm>
          <a:solidFill>
            <a:schemeClr val="bg1">
              <a:lumMod val="95000"/>
            </a:schemeClr>
          </a:solidFill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AC7C703-FCD5-1941-94B8-A0CAB902ECFB}"/>
                </a:ext>
              </a:extLst>
            </p:cNvPr>
            <p:cNvSpPr/>
            <p:nvPr/>
          </p:nvSpPr>
          <p:spPr>
            <a:xfrm>
              <a:off x="1881607" y="5295720"/>
              <a:ext cx="178878" cy="290674"/>
            </a:xfrm>
            <a:prstGeom prst="rect">
              <a:avLst/>
            </a:prstGeom>
            <a:grpFill/>
            <a:ln w="1270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/>
                <a:cs typeface="Arial"/>
              </a:endParaRP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0606F5B-A62C-F949-A22C-44578424183D}"/>
                </a:ext>
              </a:extLst>
            </p:cNvPr>
            <p:cNvCxnSpPr/>
            <p:nvPr/>
          </p:nvCxnSpPr>
          <p:spPr>
            <a:xfrm>
              <a:off x="1886970" y="5295720"/>
              <a:ext cx="166396" cy="290674"/>
            </a:xfrm>
            <a:prstGeom prst="line">
              <a:avLst/>
            </a:prstGeom>
            <a:grpFill/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E07F811-075E-4442-91EF-E1AD47F6DE1D}"/>
              </a:ext>
            </a:extLst>
          </p:cNvPr>
          <p:cNvCxnSpPr/>
          <p:nvPr/>
        </p:nvCxnSpPr>
        <p:spPr>
          <a:xfrm>
            <a:off x="6162985" y="2112269"/>
            <a:ext cx="465209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CBBBED9-D1AE-1C4D-9B67-1925216D5C97}"/>
              </a:ext>
            </a:extLst>
          </p:cNvPr>
          <p:cNvCxnSpPr/>
          <p:nvPr/>
        </p:nvCxnSpPr>
        <p:spPr>
          <a:xfrm flipH="1">
            <a:off x="6244922" y="2246327"/>
            <a:ext cx="459991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57088B7-7FFC-1D4B-991E-E4B5DB8A8142}"/>
              </a:ext>
            </a:extLst>
          </p:cNvPr>
          <p:cNvCxnSpPr/>
          <p:nvPr/>
        </p:nvCxnSpPr>
        <p:spPr>
          <a:xfrm>
            <a:off x="6985950" y="1787848"/>
            <a:ext cx="1" cy="234751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CB67352-2628-5945-8A93-801D076CFE76}"/>
              </a:ext>
            </a:extLst>
          </p:cNvPr>
          <p:cNvSpPr txBox="1"/>
          <p:nvPr/>
        </p:nvSpPr>
        <p:spPr>
          <a:xfrm>
            <a:off x="7224997" y="1463290"/>
            <a:ext cx="78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/>
                <a:cs typeface="Arial"/>
              </a:rPr>
              <a:t>list1.tail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FE52410-9F44-E946-AAEB-E69D73023AB8}"/>
              </a:ext>
            </a:extLst>
          </p:cNvPr>
          <p:cNvSpPr/>
          <p:nvPr/>
        </p:nvSpPr>
        <p:spPr>
          <a:xfrm>
            <a:off x="6825970" y="1497174"/>
            <a:ext cx="319960" cy="290674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b="1">
              <a:latin typeface="Arial"/>
              <a:cs typeface="Arial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19007E2-C26E-5243-B3A4-640FAE63643C}"/>
              </a:ext>
            </a:extLst>
          </p:cNvPr>
          <p:cNvCxnSpPr>
            <a:cxnSpLocks/>
          </p:cNvCxnSpPr>
          <p:nvPr/>
        </p:nvCxnSpPr>
        <p:spPr>
          <a:xfrm>
            <a:off x="4968228" y="2114027"/>
            <a:ext cx="474721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1858DF2-543B-5F42-93B7-A8A5CEFBF2A1}"/>
              </a:ext>
            </a:extLst>
          </p:cNvPr>
          <p:cNvCxnSpPr>
            <a:cxnSpLocks/>
          </p:cNvCxnSpPr>
          <p:nvPr/>
        </p:nvCxnSpPr>
        <p:spPr>
          <a:xfrm flipH="1">
            <a:off x="5050093" y="2250389"/>
            <a:ext cx="461244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10413B8-E5B5-6341-BEE4-20A9F037A792}"/>
              </a:ext>
            </a:extLst>
          </p:cNvPr>
          <p:cNvSpPr txBox="1"/>
          <p:nvPr/>
        </p:nvSpPr>
        <p:spPr>
          <a:xfrm>
            <a:off x="4522238" y="2308607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Courier"/>
                <a:cs typeface="Courier"/>
              </a:rPr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D075D4F-A164-9544-89F6-16645224CA76}"/>
              </a:ext>
            </a:extLst>
          </p:cNvPr>
          <p:cNvSpPr txBox="1"/>
          <p:nvPr/>
        </p:nvSpPr>
        <p:spPr>
          <a:xfrm>
            <a:off x="3366588" y="2308607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Courier"/>
                <a:cs typeface="Courier"/>
              </a:rPr>
              <a:t>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8C72570-260A-7242-8D8E-3578CEAF6EFE}"/>
              </a:ext>
            </a:extLst>
          </p:cNvPr>
          <p:cNvSpPr txBox="1"/>
          <p:nvPr/>
        </p:nvSpPr>
        <p:spPr>
          <a:xfrm>
            <a:off x="5693616" y="2313787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solidFill>
                  <a:schemeClr val="accent1"/>
                </a:solidFill>
                <a:latin typeface="Courier"/>
                <a:cs typeface="Courier"/>
              </a:rPr>
              <a:t>2</a:t>
            </a:r>
            <a:endParaRPr lang="en-US" b="1">
              <a:solidFill>
                <a:schemeClr val="accent1"/>
              </a:solidFill>
              <a:latin typeface="Courier"/>
              <a:cs typeface="Courier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4AD2173-D4B3-4F43-8175-29EA96913174}"/>
              </a:ext>
            </a:extLst>
          </p:cNvPr>
          <p:cNvSpPr txBox="1"/>
          <p:nvPr/>
        </p:nvSpPr>
        <p:spPr>
          <a:xfrm>
            <a:off x="5701290" y="1145921"/>
            <a:ext cx="298480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chemeClr val="accent6"/>
                </a:solidFill>
                <a:latin typeface="Arial"/>
                <a:cs typeface="Arial"/>
              </a:rPr>
              <a:t>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240A8FE-D825-AC4C-B1D1-530A119C2181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5853596" y="1785364"/>
            <a:ext cx="0" cy="199496"/>
          </a:xfrm>
          <a:prstGeom prst="straightConnector1">
            <a:avLst/>
          </a:prstGeom>
          <a:ln w="28575" cmpd="sng">
            <a:solidFill>
              <a:schemeClr val="accent6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0DE99542-5828-044E-A287-639BE6551BB7}"/>
              </a:ext>
            </a:extLst>
          </p:cNvPr>
          <p:cNvSpPr/>
          <p:nvPr/>
        </p:nvSpPr>
        <p:spPr>
          <a:xfrm>
            <a:off x="5693616" y="1494690"/>
            <a:ext cx="319960" cy="290674"/>
          </a:xfrm>
          <a:prstGeom prst="rect">
            <a:avLst/>
          </a:prstGeom>
          <a:ln w="12700" cmpd="sng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b="1">
              <a:latin typeface="Arial"/>
              <a:cs typeface="Arial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FEB5FE6-729D-3B4C-BE1D-5E426BCC710B}"/>
              </a:ext>
            </a:extLst>
          </p:cNvPr>
          <p:cNvSpPr/>
          <p:nvPr/>
        </p:nvSpPr>
        <p:spPr>
          <a:xfrm>
            <a:off x="679179" y="3554364"/>
            <a:ext cx="2296780" cy="307777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altLang="zh-CN" sz="1400">
                <a:latin typeface="Arial"/>
                <a:cs typeface="Arial"/>
              </a:rPr>
              <a:t>1</a:t>
            </a:r>
            <a:r>
              <a:rPr lang="en-US" sz="1400">
                <a:latin typeface="Arial"/>
                <a:cs typeface="Arial"/>
              </a:rPr>
              <a:t>. </a:t>
            </a:r>
            <a:r>
              <a:rPr lang="en-US" altLang="zh-CN" sz="1400">
                <a:latin typeface="Arial"/>
                <a:cs typeface="Arial"/>
              </a:rPr>
              <a:t>Iterate</a:t>
            </a:r>
            <a:r>
              <a:rPr lang="zh-CN" altLang="en-US" sz="1400">
                <a:latin typeface="Arial"/>
                <a:cs typeface="Arial"/>
              </a:rPr>
              <a:t> </a:t>
            </a:r>
            <a:r>
              <a:rPr lang="en-US" altLang="zh-CN" sz="1400">
                <a:latin typeface="Arial"/>
                <a:cs typeface="Arial"/>
              </a:rPr>
              <a:t>nodes</a:t>
            </a:r>
            <a:r>
              <a:rPr lang="zh-CN" altLang="en-US" sz="1400">
                <a:latin typeface="Arial"/>
                <a:cs typeface="Arial"/>
              </a:rPr>
              <a:t> </a:t>
            </a:r>
            <a:r>
              <a:rPr lang="en-US" altLang="zh-CN" sz="1400">
                <a:latin typeface="Arial"/>
                <a:cs typeface="Arial"/>
              </a:rPr>
              <a:t>from</a:t>
            </a:r>
            <a:r>
              <a:rPr lang="zh-CN" altLang="en-US" sz="1400">
                <a:latin typeface="Arial"/>
                <a:cs typeface="Arial"/>
              </a:rPr>
              <a:t> </a:t>
            </a:r>
            <a:r>
              <a:rPr lang="en-US" altLang="zh-CN" sz="1400">
                <a:latin typeface="Arial"/>
                <a:cs typeface="Arial"/>
              </a:rPr>
              <a:t>start</a:t>
            </a:r>
            <a:endParaRPr lang="en-US" sz="1400">
              <a:latin typeface="Arial"/>
              <a:cs typeface="Arial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D64621D-41C7-D046-8C1A-C4694CBD43D5}"/>
              </a:ext>
            </a:extLst>
          </p:cNvPr>
          <p:cNvSpPr txBox="1"/>
          <p:nvPr/>
        </p:nvSpPr>
        <p:spPr>
          <a:xfrm>
            <a:off x="679179" y="2761822"/>
            <a:ext cx="280397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list1.</a:t>
            </a:r>
            <a:r>
              <a:rPr lang="en-US" altLang="zh-CN" dirty="0">
                <a:latin typeface="Courier New" charset="0"/>
                <a:ea typeface="Courier New" charset="0"/>
                <a:cs typeface="Courier New" charset="0"/>
              </a:rPr>
              <a:t>contains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altLang="zh-CN" dirty="0">
                <a:latin typeface="Courier New" charset="0"/>
                <a:ea typeface="Courier New" charset="0"/>
                <a:cs typeface="Courier New" charset="0"/>
              </a:rPr>
              <a:t>26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2B7B862-AD21-664B-B33E-3E3C53DCEB5F}"/>
              </a:ext>
            </a:extLst>
          </p:cNvPr>
          <p:cNvSpPr/>
          <p:nvPr/>
        </p:nvSpPr>
        <p:spPr>
          <a:xfrm>
            <a:off x="880838" y="3991943"/>
            <a:ext cx="1620896" cy="307777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chemeClr val="bg1"/>
                </a:solidFill>
                <a:latin typeface="Arial"/>
                <a:cs typeface="Arial"/>
              </a:rPr>
              <a:t>Compare</a:t>
            </a:r>
            <a:r>
              <a:rPr lang="zh-CN" altLang="en-US" sz="14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>
                <a:solidFill>
                  <a:schemeClr val="bg1"/>
                </a:solidFill>
                <a:latin typeface="Arial"/>
                <a:cs typeface="Arial"/>
              </a:rPr>
              <a:t>the</a:t>
            </a:r>
            <a:r>
              <a:rPr lang="zh-CN" altLang="en-US" sz="14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>
                <a:solidFill>
                  <a:schemeClr val="bg1"/>
                </a:solidFill>
                <a:latin typeface="Arial"/>
                <a:cs typeface="Arial"/>
              </a:rPr>
              <a:t>data</a:t>
            </a:r>
            <a:endParaRPr lang="en-US" sz="14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FD11D8B-4871-ED4E-AF9B-042731A5D569}"/>
              </a:ext>
            </a:extLst>
          </p:cNvPr>
          <p:cNvSpPr/>
          <p:nvPr/>
        </p:nvSpPr>
        <p:spPr>
          <a:xfrm>
            <a:off x="683719" y="5304681"/>
            <a:ext cx="2568522" cy="307777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altLang="zh-CN" sz="1400">
                <a:latin typeface="Arial"/>
                <a:cs typeface="Arial"/>
              </a:rPr>
              <a:t>2</a:t>
            </a:r>
            <a:r>
              <a:rPr lang="en-US" sz="1400">
                <a:latin typeface="Arial"/>
                <a:cs typeface="Arial"/>
              </a:rPr>
              <a:t>. </a:t>
            </a:r>
            <a:r>
              <a:rPr lang="en-US" altLang="zh-CN" sz="1400">
                <a:latin typeface="Arial"/>
                <a:cs typeface="Arial"/>
              </a:rPr>
              <a:t>Return</a:t>
            </a:r>
            <a:r>
              <a:rPr lang="zh-CN" altLang="en-US" sz="1400">
                <a:latin typeface="Arial"/>
                <a:cs typeface="Arial"/>
              </a:rPr>
              <a:t> </a:t>
            </a:r>
            <a:r>
              <a:rPr lang="en-US" altLang="zh-CN" sz="1400">
                <a:latin typeface="Arial"/>
                <a:cs typeface="Arial"/>
              </a:rPr>
              <a:t>false</a:t>
            </a:r>
            <a:r>
              <a:rPr lang="zh-CN" altLang="en-US" sz="1400">
                <a:latin typeface="Arial"/>
                <a:cs typeface="Arial"/>
              </a:rPr>
              <a:t> </a:t>
            </a:r>
            <a:r>
              <a:rPr lang="en-US" altLang="zh-CN" sz="1400">
                <a:latin typeface="Arial"/>
                <a:cs typeface="Arial"/>
              </a:rPr>
              <a:t>if</a:t>
            </a:r>
            <a:r>
              <a:rPr lang="zh-CN" altLang="en-US" sz="1400">
                <a:latin typeface="Arial"/>
                <a:cs typeface="Arial"/>
              </a:rPr>
              <a:t> </a:t>
            </a:r>
            <a:r>
              <a:rPr lang="en-US" altLang="zh-CN" sz="1400">
                <a:latin typeface="Arial"/>
                <a:cs typeface="Arial"/>
              </a:rPr>
              <a:t>we</a:t>
            </a:r>
            <a:r>
              <a:rPr lang="zh-CN" altLang="en-US" sz="1400">
                <a:latin typeface="Arial"/>
                <a:cs typeface="Arial"/>
              </a:rPr>
              <a:t> </a:t>
            </a:r>
            <a:r>
              <a:rPr lang="en-US" altLang="zh-CN" sz="1400">
                <a:latin typeface="Arial"/>
                <a:cs typeface="Arial"/>
              </a:rPr>
              <a:t>don’t</a:t>
            </a:r>
            <a:r>
              <a:rPr lang="zh-CN" altLang="en-US" sz="1400">
                <a:latin typeface="Arial"/>
                <a:cs typeface="Arial"/>
              </a:rPr>
              <a:t> </a:t>
            </a:r>
            <a:r>
              <a:rPr lang="en-US" altLang="zh-CN" sz="1400">
                <a:latin typeface="Arial"/>
                <a:cs typeface="Arial"/>
              </a:rPr>
              <a:t>find</a:t>
            </a:r>
            <a:endParaRPr lang="en-US" sz="1400">
              <a:latin typeface="Arial"/>
              <a:cs typeface="Arial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9EE7265-F74C-6145-B047-2A3FBC9D87C4}"/>
              </a:ext>
            </a:extLst>
          </p:cNvPr>
          <p:cNvSpPr txBox="1"/>
          <p:nvPr/>
        </p:nvSpPr>
        <p:spPr>
          <a:xfrm>
            <a:off x="683719" y="5800331"/>
            <a:ext cx="266611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>
                <a:latin typeface="Courier New" charset="0"/>
                <a:ea typeface="Courier New" charset="0"/>
                <a:cs typeface="Courier New" charset="0"/>
              </a:rPr>
              <a:t>list1.</a:t>
            </a:r>
            <a:r>
              <a:rPr lang="en-US" altLang="zh-CN">
                <a:latin typeface="Courier New" charset="0"/>
                <a:ea typeface="Courier New" charset="0"/>
                <a:cs typeface="Courier New" charset="0"/>
              </a:rPr>
              <a:t>contains</a:t>
            </a:r>
            <a:r>
              <a:rPr lang="en-US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altLang="zh-CN">
                <a:latin typeface="Courier New" charset="0"/>
                <a:ea typeface="Courier New" charset="0"/>
                <a:cs typeface="Courier New" charset="0"/>
              </a:rPr>
              <a:t>5</a:t>
            </a:r>
            <a:r>
              <a:rPr lang="en-US">
                <a:latin typeface="Courier New" charset="0"/>
                <a:ea typeface="Courier New" charset="0"/>
                <a:cs typeface="Courier New" charset="0"/>
              </a:rPr>
              <a:t>);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7F6D6E2-B30B-6F4E-A0F7-18B120BFEEE0}"/>
              </a:ext>
            </a:extLst>
          </p:cNvPr>
          <p:cNvSpPr txBox="1"/>
          <p:nvPr/>
        </p:nvSpPr>
        <p:spPr>
          <a:xfrm>
            <a:off x="4506118" y="1171075"/>
            <a:ext cx="298480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chemeClr val="accent6"/>
                </a:solidFill>
                <a:latin typeface="Arial"/>
                <a:cs typeface="Arial"/>
              </a:rPr>
              <a:t>e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343E0AA-B0A5-7341-A523-BA9653543495}"/>
              </a:ext>
            </a:extLst>
          </p:cNvPr>
          <p:cNvCxnSpPr>
            <a:cxnSpLocks/>
            <a:stCxn id="56" idx="2"/>
          </p:cNvCxnSpPr>
          <p:nvPr/>
        </p:nvCxnSpPr>
        <p:spPr>
          <a:xfrm>
            <a:off x="4658424" y="1810518"/>
            <a:ext cx="0" cy="199496"/>
          </a:xfrm>
          <a:prstGeom prst="straightConnector1">
            <a:avLst/>
          </a:prstGeom>
          <a:ln w="28575" cmpd="sng">
            <a:solidFill>
              <a:schemeClr val="accent6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3254D23B-27F6-CB47-A600-59D374F70921}"/>
              </a:ext>
            </a:extLst>
          </p:cNvPr>
          <p:cNvSpPr/>
          <p:nvPr/>
        </p:nvSpPr>
        <p:spPr>
          <a:xfrm>
            <a:off x="4498444" y="1519844"/>
            <a:ext cx="319960" cy="290674"/>
          </a:xfrm>
          <a:prstGeom prst="rect">
            <a:avLst/>
          </a:prstGeom>
          <a:ln w="12700" cmpd="sng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b="1">
              <a:latin typeface="Arial"/>
              <a:cs typeface="Arial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52B0785-5FA3-6E4E-A54C-7923BA5BE5AA}"/>
              </a:ext>
            </a:extLst>
          </p:cNvPr>
          <p:cNvSpPr txBox="1"/>
          <p:nvPr/>
        </p:nvSpPr>
        <p:spPr>
          <a:xfrm>
            <a:off x="3357507" y="1171075"/>
            <a:ext cx="298480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chemeClr val="accent6"/>
                </a:solidFill>
                <a:latin typeface="Arial"/>
                <a:cs typeface="Arial"/>
              </a:rPr>
              <a:t>e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C27CB44-EBD0-8345-A9F0-10DC48276C89}"/>
              </a:ext>
            </a:extLst>
          </p:cNvPr>
          <p:cNvCxnSpPr>
            <a:cxnSpLocks/>
            <a:stCxn id="59" idx="2"/>
          </p:cNvCxnSpPr>
          <p:nvPr/>
        </p:nvCxnSpPr>
        <p:spPr>
          <a:xfrm>
            <a:off x="3509813" y="1810518"/>
            <a:ext cx="0" cy="199496"/>
          </a:xfrm>
          <a:prstGeom prst="straightConnector1">
            <a:avLst/>
          </a:prstGeom>
          <a:ln w="28575" cmpd="sng">
            <a:solidFill>
              <a:schemeClr val="accent6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B6B0CC78-1E7A-B340-85BE-8B292DE69C61}"/>
              </a:ext>
            </a:extLst>
          </p:cNvPr>
          <p:cNvSpPr/>
          <p:nvPr/>
        </p:nvSpPr>
        <p:spPr>
          <a:xfrm>
            <a:off x="3349833" y="1519844"/>
            <a:ext cx="319960" cy="290674"/>
          </a:xfrm>
          <a:prstGeom prst="rect">
            <a:avLst/>
          </a:prstGeom>
          <a:ln w="12700" cmpd="sng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b="1">
              <a:latin typeface="Arial"/>
              <a:cs typeface="Arial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C612F47-97BD-F146-8F42-E6D8454580B4}"/>
              </a:ext>
            </a:extLst>
          </p:cNvPr>
          <p:cNvSpPr txBox="1"/>
          <p:nvPr/>
        </p:nvSpPr>
        <p:spPr>
          <a:xfrm>
            <a:off x="2475876" y="6186360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Courier" pitchFamily="2" charset="0"/>
              </a:rPr>
              <a:t>false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ACD84BA-057D-4F46-AFC7-4ED962CC7064}"/>
              </a:ext>
            </a:extLst>
          </p:cNvPr>
          <p:cNvSpPr txBox="1"/>
          <p:nvPr/>
        </p:nvSpPr>
        <p:spPr>
          <a:xfrm>
            <a:off x="2748002" y="314038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rgbClr val="00B050"/>
                </a:solidFill>
                <a:latin typeface="Courier" pitchFamily="2" charset="0"/>
              </a:rPr>
              <a:t>true</a:t>
            </a:r>
            <a:endParaRPr lang="en-US">
              <a:solidFill>
                <a:srgbClr val="00B050"/>
              </a:solidFill>
              <a:latin typeface="Courier" pitchFamily="2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7B55B5F-A5FA-2C42-8048-96A3AA2292B6}"/>
              </a:ext>
            </a:extLst>
          </p:cNvPr>
          <p:cNvSpPr txBox="1"/>
          <p:nvPr/>
        </p:nvSpPr>
        <p:spPr>
          <a:xfrm>
            <a:off x="7286132" y="3531185"/>
            <a:ext cx="1784769" cy="738664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>
                <a:latin typeface="Arial"/>
                <a:cs typeface="Arial"/>
              </a:defRPr>
            </a:lvl1pPr>
          </a:lstStyle>
          <a:p>
            <a:r>
              <a:rPr lang="en-US" altLang="zh-CN"/>
              <a:t>if</a:t>
            </a:r>
            <a:r>
              <a:rPr lang="zh-CN" altLang="en-US"/>
              <a:t> </a:t>
            </a:r>
            <a:r>
              <a:rPr lang="en-US" altLang="zh-CN"/>
              <a:t>e.next</a:t>
            </a:r>
            <a:r>
              <a:rPr lang="zh-CN" altLang="en-US"/>
              <a:t> </a:t>
            </a:r>
            <a:r>
              <a:rPr lang="en-US" altLang="zh-CN"/>
              <a:t>is</a:t>
            </a:r>
            <a:r>
              <a:rPr lang="zh-CN" altLang="en-US"/>
              <a:t> </a:t>
            </a:r>
            <a:r>
              <a:rPr lang="en-US" altLang="zh-CN"/>
              <a:t>equal</a:t>
            </a:r>
            <a:r>
              <a:rPr lang="zh-CN" altLang="en-US"/>
              <a:t> </a:t>
            </a:r>
            <a:r>
              <a:rPr lang="en-US" altLang="zh-CN"/>
              <a:t>to</a:t>
            </a:r>
            <a:r>
              <a:rPr lang="zh-CN" altLang="en-US"/>
              <a:t> </a:t>
            </a:r>
            <a:r>
              <a:rPr lang="en-US" altLang="zh-CN"/>
              <a:t>null,</a:t>
            </a:r>
            <a:r>
              <a:rPr lang="zh-CN" altLang="en-US"/>
              <a:t> </a:t>
            </a:r>
            <a:r>
              <a:rPr lang="en-US" altLang="zh-CN"/>
              <a:t>e</a:t>
            </a:r>
            <a:r>
              <a:rPr lang="zh-CN" altLang="en-US"/>
              <a:t> </a:t>
            </a:r>
            <a:r>
              <a:rPr lang="en-US" altLang="zh-CN"/>
              <a:t>is</a:t>
            </a:r>
            <a:r>
              <a:rPr lang="zh-CN" altLang="en-US"/>
              <a:t> </a:t>
            </a:r>
            <a:r>
              <a:rPr lang="en-US" altLang="zh-CN"/>
              <a:t>the</a:t>
            </a:r>
            <a:r>
              <a:rPr lang="zh-CN" altLang="en-US"/>
              <a:t> </a:t>
            </a:r>
            <a:r>
              <a:rPr lang="en-US" altLang="zh-CN"/>
              <a:t>tail</a:t>
            </a:r>
            <a:r>
              <a:rPr lang="zh-CN" altLang="en-US"/>
              <a:t> </a:t>
            </a:r>
            <a:r>
              <a:rPr lang="en-US" altLang="zh-CN"/>
              <a:t>and</a:t>
            </a:r>
            <a:r>
              <a:rPr lang="zh-CN" altLang="en-US"/>
              <a:t> </a:t>
            </a:r>
            <a:r>
              <a:rPr lang="en-US" altLang="zh-CN"/>
              <a:t>iteration</a:t>
            </a:r>
            <a:r>
              <a:rPr lang="zh-CN" altLang="en-US"/>
              <a:t> </a:t>
            </a:r>
            <a:r>
              <a:rPr lang="en-US" altLang="zh-CN"/>
              <a:t>is</a:t>
            </a:r>
            <a:r>
              <a:rPr lang="zh-CN" altLang="en-US"/>
              <a:t> </a:t>
            </a:r>
            <a:r>
              <a:rPr lang="en-US" altLang="zh-CN"/>
              <a:t>finished</a:t>
            </a:r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6809EAB-79AD-D440-9CB2-9A7F3599CAC3}"/>
              </a:ext>
            </a:extLst>
          </p:cNvPr>
          <p:cNvSpPr/>
          <p:nvPr/>
        </p:nvSpPr>
        <p:spPr>
          <a:xfrm>
            <a:off x="1146044" y="4429522"/>
            <a:ext cx="1952169" cy="307777"/>
          </a:xfrm>
          <a:prstGeom prst="rect">
            <a:avLst/>
          </a:prstGeom>
          <a:solidFill>
            <a:srgbClr val="1B8E1D"/>
          </a:solidFill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chemeClr val="bg1"/>
                </a:solidFill>
                <a:latin typeface="Arial"/>
                <a:cs typeface="Arial"/>
              </a:rPr>
              <a:t>return</a:t>
            </a:r>
            <a:r>
              <a:rPr lang="zh-CN" altLang="en-US" sz="14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>
                <a:solidFill>
                  <a:schemeClr val="bg1"/>
                </a:solidFill>
                <a:latin typeface="Arial"/>
                <a:cs typeface="Arial"/>
              </a:rPr>
              <a:t>true</a:t>
            </a:r>
            <a:r>
              <a:rPr lang="zh-CN" altLang="en-US" sz="14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>
                <a:solidFill>
                  <a:schemeClr val="bg1"/>
                </a:solidFill>
                <a:latin typeface="Arial"/>
                <a:cs typeface="Arial"/>
              </a:rPr>
              <a:t>if</a:t>
            </a:r>
            <a:r>
              <a:rPr lang="zh-CN" altLang="en-US" sz="14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>
                <a:solidFill>
                  <a:schemeClr val="bg1"/>
                </a:solidFill>
                <a:latin typeface="Arial"/>
                <a:cs typeface="Arial"/>
              </a:rPr>
              <a:t>we</a:t>
            </a:r>
            <a:r>
              <a:rPr lang="zh-CN" altLang="en-US" sz="14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>
                <a:solidFill>
                  <a:schemeClr val="bg1"/>
                </a:solidFill>
                <a:latin typeface="Arial"/>
                <a:cs typeface="Arial"/>
              </a:rPr>
              <a:t>found</a:t>
            </a:r>
            <a:endParaRPr lang="en-US" sz="14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1BBD0FA-0263-204E-B6E2-3955B02CB286}"/>
              </a:ext>
            </a:extLst>
          </p:cNvPr>
          <p:cNvSpPr/>
          <p:nvPr/>
        </p:nvSpPr>
        <p:spPr>
          <a:xfrm>
            <a:off x="1160835" y="4867101"/>
            <a:ext cx="2607290" cy="307777"/>
          </a:xfrm>
          <a:prstGeom prst="rect">
            <a:avLst/>
          </a:prstGeom>
          <a:solidFill>
            <a:srgbClr val="1B8E1D"/>
          </a:solidFill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chemeClr val="bg1"/>
                </a:solidFill>
                <a:latin typeface="Arial"/>
                <a:cs typeface="Arial"/>
              </a:rPr>
              <a:t>Otherwise,</a:t>
            </a:r>
            <a:r>
              <a:rPr lang="zh-CN" altLang="en-US" sz="14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>
                <a:solidFill>
                  <a:schemeClr val="bg1"/>
                </a:solidFill>
                <a:latin typeface="Arial"/>
                <a:cs typeface="Arial"/>
              </a:rPr>
              <a:t>go</a:t>
            </a:r>
            <a:r>
              <a:rPr lang="zh-CN" altLang="en-US" sz="14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>
                <a:solidFill>
                  <a:schemeClr val="bg1"/>
                </a:solidFill>
                <a:latin typeface="Arial"/>
                <a:cs typeface="Arial"/>
              </a:rPr>
              <a:t>to</a:t>
            </a:r>
            <a:r>
              <a:rPr lang="zh-CN" altLang="en-US" sz="14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>
                <a:solidFill>
                  <a:schemeClr val="bg1"/>
                </a:solidFill>
                <a:latin typeface="Arial"/>
                <a:cs typeface="Arial"/>
              </a:rPr>
              <a:t>the</a:t>
            </a:r>
            <a:r>
              <a:rPr lang="zh-CN" altLang="en-US" sz="14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>
                <a:solidFill>
                  <a:schemeClr val="bg1"/>
                </a:solidFill>
                <a:latin typeface="Arial"/>
                <a:cs typeface="Arial"/>
              </a:rPr>
              <a:t>next</a:t>
            </a:r>
            <a:r>
              <a:rPr lang="zh-CN" altLang="en-US" sz="14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>
                <a:solidFill>
                  <a:schemeClr val="bg1"/>
                </a:solidFill>
                <a:latin typeface="Arial"/>
                <a:cs typeface="Arial"/>
              </a:rPr>
              <a:t>node</a:t>
            </a:r>
            <a:endParaRPr lang="en-US" sz="140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9105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5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8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1" grpId="0" animBg="1"/>
      <p:bldP spid="12" grpId="0" animBg="1"/>
      <p:bldP spid="13" grpId="0" animBg="1"/>
      <p:bldP spid="16" grpId="0"/>
      <p:bldP spid="17" grpId="0" animBg="1"/>
      <p:bldP spid="18" grpId="0" animBg="1"/>
      <p:bldP spid="19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35" grpId="0"/>
      <p:bldP spid="36" grpId="0" animBg="1"/>
      <p:bldP spid="39" grpId="0"/>
      <p:bldP spid="40" grpId="0"/>
      <p:bldP spid="41" grpId="0"/>
      <p:bldP spid="42" grpId="0"/>
      <p:bldP spid="44" grpId="0" animBg="1"/>
      <p:bldP spid="47" grpId="0" animBg="1"/>
      <p:bldP spid="48" grpId="0" animBg="1"/>
      <p:bldP spid="49" grpId="0" animBg="1"/>
      <p:bldP spid="50" grpId="0" animBg="1"/>
      <p:bldP spid="53" grpId="0" animBg="1"/>
      <p:bldP spid="54" grpId="0"/>
      <p:bldP spid="54" grpId="1"/>
      <p:bldP spid="56" grpId="0" animBg="1"/>
      <p:bldP spid="56" grpId="1" animBg="1"/>
      <p:bldP spid="57" grpId="0"/>
      <p:bldP spid="57" grpId="1"/>
      <p:bldP spid="59" grpId="0" animBg="1"/>
      <p:bldP spid="59" grpId="1" animBg="1"/>
      <p:bldP spid="60" grpId="0"/>
      <p:bldP spid="61" grpId="0"/>
      <p:bldP spid="62" grpId="0" animBg="1"/>
      <p:bldP spid="64" grpId="0" animBg="1"/>
      <p:bldP spid="6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3A7E9-C8A7-8C4A-94F8-6DF5BD3AA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toString</a:t>
            </a:r>
            <a:r>
              <a:rPr lang="zh-CN" altLang="en-US" dirty="0"/>
              <a:t> </a:t>
            </a:r>
            <a:r>
              <a:rPr lang="en-US" altLang="zh-CN" dirty="0"/>
              <a:t>Operation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74062" y="3347774"/>
            <a:ext cx="4311942" cy="21646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200" dirty="0">
                <a:solidFill>
                  <a:srgbClr val="7F0055"/>
                </a:solidFill>
                <a:latin typeface="Menlo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 String </a:t>
            </a:r>
            <a:r>
              <a:rPr lang="en-US" sz="1200" dirty="0" err="1">
                <a:solidFill>
                  <a:srgbClr val="000000"/>
                </a:solidFill>
                <a:latin typeface="Menlo" charset="0"/>
              </a:rPr>
              <a:t>toString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() 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200" dirty="0">
                <a:solidFill>
                  <a:srgbClr val="000000"/>
                </a:solidFill>
                <a:latin typeface="Menlo" charset="0"/>
              </a:rPr>
              <a:t>	String </a:t>
            </a:r>
            <a:r>
              <a:rPr lang="en-US" sz="1200" dirty="0">
                <a:solidFill>
                  <a:srgbClr val="6A3E3E"/>
                </a:solidFill>
                <a:latin typeface="Menlo" charset="0"/>
              </a:rPr>
              <a:t>mylist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sz="1200" dirty="0">
                <a:solidFill>
                  <a:srgbClr val="7F0055"/>
                </a:solidFill>
                <a:latin typeface="Menlo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 String(</a:t>
            </a:r>
            <a:r>
              <a:rPr lang="en-US" sz="1200" dirty="0">
                <a:solidFill>
                  <a:srgbClr val="2A00FF"/>
                </a:solidFill>
                <a:latin typeface="Menlo" charset="0"/>
              </a:rPr>
              <a:t>"")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200" dirty="0">
                <a:solidFill>
                  <a:srgbClr val="000000"/>
                </a:solidFill>
                <a:latin typeface="Menlo" charset="0"/>
              </a:rPr>
              <a:t>	ListNode&lt;E&gt; </a:t>
            </a:r>
            <a:r>
              <a:rPr lang="en-US" sz="1200" dirty="0">
                <a:solidFill>
                  <a:srgbClr val="6A3E3E"/>
                </a:solidFill>
                <a:latin typeface="Menlo" charset="0"/>
              </a:rPr>
              <a:t>e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sz="1200" dirty="0">
                <a:solidFill>
                  <a:srgbClr val="0000C0"/>
                </a:solidFill>
                <a:latin typeface="Menlo" charset="0"/>
              </a:rPr>
              <a:t>head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.</a:t>
            </a:r>
            <a:r>
              <a:rPr lang="en-US" sz="1200" dirty="0">
                <a:solidFill>
                  <a:srgbClr val="0000C0"/>
                </a:solidFill>
                <a:latin typeface="Menlo" charset="0"/>
              </a:rPr>
              <a:t>next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200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1200" dirty="0">
                <a:solidFill>
                  <a:srgbClr val="7F0055"/>
                </a:solidFill>
                <a:latin typeface="Menlo" charset="0"/>
              </a:rPr>
              <a:t>while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sz="1200" dirty="0" err="1">
                <a:solidFill>
                  <a:srgbClr val="6A3E3E"/>
                </a:solidFill>
                <a:latin typeface="Menlo" charset="0"/>
              </a:rPr>
              <a:t>e</a:t>
            </a:r>
            <a:r>
              <a:rPr lang="en-US" sz="1200" dirty="0" err="1">
                <a:solidFill>
                  <a:srgbClr val="000000"/>
                </a:solidFill>
                <a:latin typeface="Menlo" charset="0"/>
              </a:rPr>
              <a:t>.</a:t>
            </a:r>
            <a:r>
              <a:rPr lang="en-US" sz="1200" dirty="0" err="1">
                <a:solidFill>
                  <a:srgbClr val="0000C0"/>
                </a:solidFill>
                <a:latin typeface="Menlo" charset="0"/>
              </a:rPr>
              <a:t>next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 != </a:t>
            </a:r>
            <a:r>
              <a:rPr lang="en-US" sz="1200" dirty="0">
                <a:solidFill>
                  <a:srgbClr val="7F0055"/>
                </a:solidFill>
                <a:latin typeface="Menlo" charset="0"/>
              </a:rPr>
              <a:t>null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) </a:t>
            </a:r>
            <a:r>
              <a:rPr lang="de-DE" sz="1200" dirty="0">
                <a:solidFill>
                  <a:srgbClr val="000000"/>
                </a:solidFill>
                <a:latin typeface="Menlo" charset="0"/>
              </a:rPr>
              <a:t>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de-DE" sz="1200" dirty="0">
                <a:solidFill>
                  <a:srgbClr val="000000"/>
                </a:solidFill>
                <a:latin typeface="Menlo" charset="0"/>
              </a:rPr>
              <a:t>		</a:t>
            </a:r>
            <a:r>
              <a:rPr lang="en-US" sz="1200" dirty="0">
                <a:solidFill>
                  <a:srgbClr val="6A3E3E"/>
                </a:solidFill>
                <a:latin typeface="Menlo" charset="0"/>
              </a:rPr>
              <a:t>mylist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sz="1200" dirty="0">
                <a:solidFill>
                  <a:srgbClr val="6A3E3E"/>
                </a:solidFill>
                <a:latin typeface="Menlo" charset="0"/>
              </a:rPr>
              <a:t>mylist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 + </a:t>
            </a:r>
            <a:r>
              <a:rPr lang="en-US" sz="1200" dirty="0" err="1">
                <a:solidFill>
                  <a:srgbClr val="6A3E3E"/>
                </a:solidFill>
                <a:latin typeface="Menlo" charset="0"/>
              </a:rPr>
              <a:t>e</a:t>
            </a:r>
            <a:r>
              <a:rPr lang="en-US" sz="1200" dirty="0" err="1">
                <a:solidFill>
                  <a:srgbClr val="000000"/>
                </a:solidFill>
                <a:latin typeface="Menlo" charset="0"/>
              </a:rPr>
              <a:t>.</a:t>
            </a:r>
            <a:r>
              <a:rPr lang="en-US" sz="1200" dirty="0" err="1">
                <a:solidFill>
                  <a:srgbClr val="0000C0"/>
                </a:solidFill>
                <a:latin typeface="Menlo" charset="0"/>
              </a:rPr>
              <a:t>data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 + </a:t>
            </a:r>
            <a:r>
              <a:rPr lang="en-US" sz="1200" dirty="0">
                <a:solidFill>
                  <a:srgbClr val="2A00FF"/>
                </a:solidFill>
                <a:latin typeface="Menlo" charset="0"/>
              </a:rPr>
              <a:t>" "</a:t>
            </a:r>
            <a:r>
              <a:rPr lang="en-US" sz="1200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it-IT" sz="1200" dirty="0">
                <a:solidFill>
                  <a:srgbClr val="000000"/>
                </a:solidFill>
                <a:latin typeface="Menlo" charset="0"/>
              </a:rPr>
              <a:t>    		</a:t>
            </a:r>
            <a:r>
              <a:rPr lang="it-IT" sz="1200" dirty="0">
                <a:solidFill>
                  <a:srgbClr val="6A3E3E"/>
                </a:solidFill>
                <a:latin typeface="Menlo" charset="0"/>
              </a:rPr>
              <a:t>e</a:t>
            </a:r>
            <a:r>
              <a:rPr lang="it-IT" sz="1200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it-IT" sz="1200" dirty="0" err="1">
                <a:solidFill>
                  <a:srgbClr val="6A3E3E"/>
                </a:solidFill>
                <a:latin typeface="Menlo" charset="0"/>
              </a:rPr>
              <a:t>e</a:t>
            </a:r>
            <a:r>
              <a:rPr lang="it-IT" sz="1200" dirty="0" err="1">
                <a:solidFill>
                  <a:srgbClr val="000000"/>
                </a:solidFill>
                <a:latin typeface="Menlo" charset="0"/>
              </a:rPr>
              <a:t>.</a:t>
            </a:r>
            <a:r>
              <a:rPr lang="it-IT" sz="1200" dirty="0" err="1">
                <a:solidFill>
                  <a:srgbClr val="0000C0"/>
                </a:solidFill>
                <a:latin typeface="Menlo" charset="0"/>
              </a:rPr>
              <a:t>next</a:t>
            </a:r>
            <a:r>
              <a:rPr lang="it-IT" sz="1200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de-DE" sz="1200" dirty="0">
                <a:solidFill>
                  <a:srgbClr val="000000"/>
                </a:solidFill>
                <a:latin typeface="Menlo" charset="0"/>
              </a:rPr>
              <a:t>    	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de-DE" sz="1200" dirty="0">
                <a:solidFill>
                  <a:srgbClr val="000000"/>
                </a:solidFill>
                <a:latin typeface="Menlo" charset="0"/>
              </a:rPr>
              <a:t>    	</a:t>
            </a:r>
            <a:r>
              <a:rPr lang="de-DE" sz="1200" dirty="0">
                <a:solidFill>
                  <a:srgbClr val="7F0055"/>
                </a:solidFill>
                <a:latin typeface="Menlo" charset="0"/>
              </a:rPr>
              <a:t>return</a:t>
            </a:r>
            <a:r>
              <a:rPr lang="de-DE" sz="12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de-DE" sz="1200" dirty="0" err="1">
                <a:solidFill>
                  <a:srgbClr val="6A3E3E"/>
                </a:solidFill>
                <a:latin typeface="Menlo" charset="0"/>
              </a:rPr>
              <a:t>mylist</a:t>
            </a:r>
            <a:r>
              <a:rPr lang="de-DE" sz="1200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de-DE" sz="1200" dirty="0">
                <a:solidFill>
                  <a:srgbClr val="000000"/>
                </a:solidFill>
                <a:latin typeface="Menlo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609861-5520-9844-8E6A-72CCC13C70AA}"/>
              </a:ext>
            </a:extLst>
          </p:cNvPr>
          <p:cNvSpPr/>
          <p:nvPr/>
        </p:nvSpPr>
        <p:spPr>
          <a:xfrm>
            <a:off x="2132791" y="2020115"/>
            <a:ext cx="417925" cy="2906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b="1">
                <a:latin typeface="Arial"/>
                <a:cs typeface="Arial"/>
              </a:rPr>
              <a:t>NULL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E6C96B-39AE-244E-B5C6-848B3A3349B7}"/>
              </a:ext>
            </a:extLst>
          </p:cNvPr>
          <p:cNvSpPr/>
          <p:nvPr/>
        </p:nvSpPr>
        <p:spPr>
          <a:xfrm>
            <a:off x="2550717" y="2020115"/>
            <a:ext cx="178878" cy="2906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7C9EFFE-70C3-714A-BA86-992AD56C74BA}"/>
              </a:ext>
            </a:extLst>
          </p:cNvPr>
          <p:cNvGrpSpPr/>
          <p:nvPr/>
        </p:nvGrpSpPr>
        <p:grpSpPr>
          <a:xfrm>
            <a:off x="1954398" y="2020115"/>
            <a:ext cx="178878" cy="290674"/>
            <a:chOff x="1881607" y="5295720"/>
            <a:chExt cx="178878" cy="290674"/>
          </a:xfrm>
          <a:solidFill>
            <a:schemeClr val="bg1">
              <a:lumMod val="95000"/>
            </a:schemeClr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9679FD7-EF57-0F49-9291-C2F4A84412BD}"/>
                </a:ext>
              </a:extLst>
            </p:cNvPr>
            <p:cNvSpPr/>
            <p:nvPr/>
          </p:nvSpPr>
          <p:spPr>
            <a:xfrm>
              <a:off x="1881607" y="5295720"/>
              <a:ext cx="178878" cy="290674"/>
            </a:xfrm>
            <a:prstGeom prst="rect">
              <a:avLst/>
            </a:prstGeom>
            <a:grpFill/>
            <a:ln w="1270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/>
                <a:cs typeface="Arial"/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678B321-0B9F-3A4F-A380-B8EBF9102AC8}"/>
                </a:ext>
              </a:extLst>
            </p:cNvPr>
            <p:cNvCxnSpPr/>
            <p:nvPr/>
          </p:nvCxnSpPr>
          <p:spPr>
            <a:xfrm>
              <a:off x="1886970" y="5295720"/>
              <a:ext cx="166396" cy="290674"/>
            </a:xfrm>
            <a:prstGeom prst="line">
              <a:avLst/>
            </a:prstGeom>
            <a:grpFill/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01A830C5-09EE-9B48-B4E2-B89E4706F04D}"/>
              </a:ext>
            </a:extLst>
          </p:cNvPr>
          <p:cNvSpPr/>
          <p:nvPr/>
        </p:nvSpPr>
        <p:spPr>
          <a:xfrm>
            <a:off x="4466479" y="2020115"/>
            <a:ext cx="417925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/>
                <a:cs typeface="Arial"/>
              </a:rPr>
              <a:t>26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81A20E-0ED4-AB4E-B575-19821ADBF0A9}"/>
              </a:ext>
            </a:extLst>
          </p:cNvPr>
          <p:cNvSpPr/>
          <p:nvPr/>
        </p:nvSpPr>
        <p:spPr>
          <a:xfrm>
            <a:off x="4884405" y="2020115"/>
            <a:ext cx="178878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C47215A-BEAF-2E4E-A984-C92E70414AFF}"/>
              </a:ext>
            </a:extLst>
          </p:cNvPr>
          <p:cNvSpPr/>
          <p:nvPr/>
        </p:nvSpPr>
        <p:spPr>
          <a:xfrm>
            <a:off x="4288086" y="2020115"/>
            <a:ext cx="178878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48B49AD-1893-784C-8AED-412013375055}"/>
              </a:ext>
            </a:extLst>
          </p:cNvPr>
          <p:cNvCxnSpPr/>
          <p:nvPr/>
        </p:nvCxnSpPr>
        <p:spPr>
          <a:xfrm>
            <a:off x="2625629" y="2116021"/>
            <a:ext cx="479609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1593A6F-30F4-1A4E-AF88-B2E29D553AE8}"/>
              </a:ext>
            </a:extLst>
          </p:cNvPr>
          <p:cNvCxnSpPr/>
          <p:nvPr/>
        </p:nvCxnSpPr>
        <p:spPr>
          <a:xfrm>
            <a:off x="2341753" y="1785364"/>
            <a:ext cx="1" cy="234751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F8263AA-52A8-B04B-BC6D-F6A9505B5217}"/>
              </a:ext>
            </a:extLst>
          </p:cNvPr>
          <p:cNvSpPr txBox="1"/>
          <p:nvPr/>
        </p:nvSpPr>
        <p:spPr>
          <a:xfrm>
            <a:off x="1171560" y="1469036"/>
            <a:ext cx="950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/>
                <a:cs typeface="Arial"/>
              </a:rPr>
              <a:t>list1.head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170FA0-AA45-B542-8DC8-D8DA0E3A52F3}"/>
              </a:ext>
            </a:extLst>
          </p:cNvPr>
          <p:cNvSpPr/>
          <p:nvPr/>
        </p:nvSpPr>
        <p:spPr>
          <a:xfrm>
            <a:off x="3294445" y="2020115"/>
            <a:ext cx="417925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/>
                <a:cs typeface="Arial"/>
              </a:rPr>
              <a:t>42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0B64DCF-198D-2345-9C95-F637C9B42414}"/>
              </a:ext>
            </a:extLst>
          </p:cNvPr>
          <p:cNvSpPr/>
          <p:nvPr/>
        </p:nvSpPr>
        <p:spPr>
          <a:xfrm>
            <a:off x="3712371" y="2020115"/>
            <a:ext cx="178878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DEB8BD1-E297-7D41-97D4-1A95F652C8D6}"/>
              </a:ext>
            </a:extLst>
          </p:cNvPr>
          <p:cNvSpPr/>
          <p:nvPr/>
        </p:nvSpPr>
        <p:spPr>
          <a:xfrm>
            <a:off x="3116052" y="2020115"/>
            <a:ext cx="178878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9B6B8F7-20B0-CD47-99C3-5406B219F08D}"/>
              </a:ext>
            </a:extLst>
          </p:cNvPr>
          <p:cNvCxnSpPr/>
          <p:nvPr/>
        </p:nvCxnSpPr>
        <p:spPr>
          <a:xfrm>
            <a:off x="3809312" y="2109785"/>
            <a:ext cx="465209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DE48C80-5AC6-1B4A-84DA-3A2707A49CA5}"/>
              </a:ext>
            </a:extLst>
          </p:cNvPr>
          <p:cNvCxnSpPr/>
          <p:nvPr/>
        </p:nvCxnSpPr>
        <p:spPr>
          <a:xfrm flipH="1">
            <a:off x="3891249" y="2243843"/>
            <a:ext cx="459991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AFD24B5-55A2-C742-9348-031A60ACD175}"/>
              </a:ext>
            </a:extLst>
          </p:cNvPr>
          <p:cNvCxnSpPr/>
          <p:nvPr/>
        </p:nvCxnSpPr>
        <p:spPr>
          <a:xfrm flipH="1">
            <a:off x="2729595" y="2238003"/>
            <a:ext cx="459991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27B2E5F8-92B9-6D45-AD88-29372E37B381}"/>
              </a:ext>
            </a:extLst>
          </p:cNvPr>
          <p:cNvSpPr/>
          <p:nvPr/>
        </p:nvSpPr>
        <p:spPr>
          <a:xfrm>
            <a:off x="2181773" y="1494690"/>
            <a:ext cx="319960" cy="290674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b="1">
              <a:latin typeface="Arial"/>
              <a:cs typeface="Arial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4CAEE07-0C61-8A46-8F8D-5879B2FC1E00}"/>
              </a:ext>
            </a:extLst>
          </p:cNvPr>
          <p:cNvSpPr/>
          <p:nvPr/>
        </p:nvSpPr>
        <p:spPr>
          <a:xfrm>
            <a:off x="5641568" y="2021053"/>
            <a:ext cx="417925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Arial"/>
                <a:cs typeface="Arial"/>
              </a:rPr>
              <a:t>21</a:t>
            </a:r>
            <a:endParaRPr lang="en-US" sz="1600">
              <a:latin typeface="Arial"/>
              <a:cs typeface="Arial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CE3039B-3A07-AF4F-9E53-44255DC99535}"/>
              </a:ext>
            </a:extLst>
          </p:cNvPr>
          <p:cNvSpPr/>
          <p:nvPr/>
        </p:nvSpPr>
        <p:spPr>
          <a:xfrm>
            <a:off x="6059494" y="2021053"/>
            <a:ext cx="178878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E0121FE-F258-1A4F-A4BD-D721E5648593}"/>
              </a:ext>
            </a:extLst>
          </p:cNvPr>
          <p:cNvSpPr/>
          <p:nvPr/>
        </p:nvSpPr>
        <p:spPr>
          <a:xfrm>
            <a:off x="5463175" y="2021053"/>
            <a:ext cx="178878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CE0D687-1725-3A46-B4F8-461C0EFD5C15}"/>
              </a:ext>
            </a:extLst>
          </p:cNvPr>
          <p:cNvSpPr/>
          <p:nvPr/>
        </p:nvSpPr>
        <p:spPr>
          <a:xfrm>
            <a:off x="6807072" y="2022599"/>
            <a:ext cx="417925" cy="2906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b="1">
                <a:latin typeface="Arial"/>
                <a:cs typeface="Arial"/>
              </a:rPr>
              <a:t>NULL</a:t>
            </a:r>
            <a:endParaRPr lang="en-US" sz="1400">
              <a:latin typeface="Arial"/>
              <a:cs typeface="Arial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D3503E9-EDC7-8B47-9866-2942CEEA76E1}"/>
              </a:ext>
            </a:extLst>
          </p:cNvPr>
          <p:cNvSpPr/>
          <p:nvPr/>
        </p:nvSpPr>
        <p:spPr>
          <a:xfrm>
            <a:off x="6628194" y="2022599"/>
            <a:ext cx="178878" cy="2906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9B3371E-A7E8-F749-83A9-0222908A8EA5}"/>
              </a:ext>
            </a:extLst>
          </p:cNvPr>
          <p:cNvGrpSpPr/>
          <p:nvPr/>
        </p:nvGrpSpPr>
        <p:grpSpPr>
          <a:xfrm>
            <a:off x="7224997" y="2022599"/>
            <a:ext cx="178878" cy="290674"/>
            <a:chOff x="1881607" y="5295720"/>
            <a:chExt cx="178878" cy="290674"/>
          </a:xfrm>
          <a:solidFill>
            <a:schemeClr val="bg1">
              <a:lumMod val="95000"/>
            </a:schemeClr>
          </a:solidFill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858D96E-E411-B649-A14B-9C6DF5632D10}"/>
                </a:ext>
              </a:extLst>
            </p:cNvPr>
            <p:cNvSpPr/>
            <p:nvPr/>
          </p:nvSpPr>
          <p:spPr>
            <a:xfrm>
              <a:off x="1881607" y="5295720"/>
              <a:ext cx="178878" cy="290674"/>
            </a:xfrm>
            <a:prstGeom prst="rect">
              <a:avLst/>
            </a:prstGeom>
            <a:grpFill/>
            <a:ln w="1270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/>
                <a:cs typeface="Arial"/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A7A310B-8FD8-4F48-B26E-35D1E34DDB5A}"/>
                </a:ext>
              </a:extLst>
            </p:cNvPr>
            <p:cNvCxnSpPr/>
            <p:nvPr/>
          </p:nvCxnSpPr>
          <p:spPr>
            <a:xfrm>
              <a:off x="1886970" y="5295720"/>
              <a:ext cx="166396" cy="290674"/>
            </a:xfrm>
            <a:prstGeom prst="line">
              <a:avLst/>
            </a:prstGeom>
            <a:grpFill/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280C0C2-2449-AE4A-BC4D-D7A1BE0C85C5}"/>
              </a:ext>
            </a:extLst>
          </p:cNvPr>
          <p:cNvCxnSpPr/>
          <p:nvPr/>
        </p:nvCxnSpPr>
        <p:spPr>
          <a:xfrm>
            <a:off x="6162985" y="2112269"/>
            <a:ext cx="465209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9E58C31-4A74-BE4B-A362-1257B7379092}"/>
              </a:ext>
            </a:extLst>
          </p:cNvPr>
          <p:cNvCxnSpPr/>
          <p:nvPr/>
        </p:nvCxnSpPr>
        <p:spPr>
          <a:xfrm flipH="1">
            <a:off x="6244922" y="2246327"/>
            <a:ext cx="459991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895C9FB-6ED4-4148-A610-48B891E94B17}"/>
              </a:ext>
            </a:extLst>
          </p:cNvPr>
          <p:cNvCxnSpPr/>
          <p:nvPr/>
        </p:nvCxnSpPr>
        <p:spPr>
          <a:xfrm>
            <a:off x="6985950" y="1787848"/>
            <a:ext cx="1" cy="234751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5BF1AFA-5C2F-334D-AE1E-2024BEFA9067}"/>
              </a:ext>
            </a:extLst>
          </p:cNvPr>
          <p:cNvSpPr txBox="1"/>
          <p:nvPr/>
        </p:nvSpPr>
        <p:spPr>
          <a:xfrm>
            <a:off x="7224997" y="1463290"/>
            <a:ext cx="78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/>
                <a:cs typeface="Arial"/>
              </a:rPr>
              <a:t>list1.tail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EDDF7C5-3217-A449-9483-3650D1ED802F}"/>
              </a:ext>
            </a:extLst>
          </p:cNvPr>
          <p:cNvSpPr/>
          <p:nvPr/>
        </p:nvSpPr>
        <p:spPr>
          <a:xfrm>
            <a:off x="6825970" y="1497174"/>
            <a:ext cx="319960" cy="290674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b="1">
              <a:latin typeface="Arial"/>
              <a:cs typeface="Arial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6ED81C5-A9A0-4D4C-AB55-37559539BF83}"/>
              </a:ext>
            </a:extLst>
          </p:cNvPr>
          <p:cNvCxnSpPr>
            <a:cxnSpLocks/>
          </p:cNvCxnSpPr>
          <p:nvPr/>
        </p:nvCxnSpPr>
        <p:spPr>
          <a:xfrm>
            <a:off x="4968228" y="2114027"/>
            <a:ext cx="474721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028554F-42EF-1946-A13A-3EF0F78C58C2}"/>
              </a:ext>
            </a:extLst>
          </p:cNvPr>
          <p:cNvCxnSpPr>
            <a:cxnSpLocks/>
          </p:cNvCxnSpPr>
          <p:nvPr/>
        </p:nvCxnSpPr>
        <p:spPr>
          <a:xfrm flipH="1">
            <a:off x="5050093" y="2250389"/>
            <a:ext cx="461244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0216A042-053F-1547-88B8-AC35832CB12F}"/>
              </a:ext>
            </a:extLst>
          </p:cNvPr>
          <p:cNvSpPr txBox="1"/>
          <p:nvPr/>
        </p:nvSpPr>
        <p:spPr>
          <a:xfrm>
            <a:off x="3357507" y="1171075"/>
            <a:ext cx="298480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Arial"/>
                <a:cs typeface="Arial"/>
              </a:rPr>
              <a:t>e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7717C9D-1863-7942-B479-487690D599A8}"/>
              </a:ext>
            </a:extLst>
          </p:cNvPr>
          <p:cNvCxnSpPr>
            <a:cxnSpLocks/>
            <a:stCxn id="46" idx="2"/>
          </p:cNvCxnSpPr>
          <p:nvPr/>
        </p:nvCxnSpPr>
        <p:spPr>
          <a:xfrm>
            <a:off x="3509813" y="1810518"/>
            <a:ext cx="0" cy="199496"/>
          </a:xfrm>
          <a:prstGeom prst="straightConnector1">
            <a:avLst/>
          </a:prstGeom>
          <a:ln w="28575" cmpd="sng">
            <a:solidFill>
              <a:schemeClr val="accent6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7E61EE01-4DD0-BC42-9F50-B092C9E13913}"/>
              </a:ext>
            </a:extLst>
          </p:cNvPr>
          <p:cNvSpPr/>
          <p:nvPr/>
        </p:nvSpPr>
        <p:spPr>
          <a:xfrm>
            <a:off x="3349833" y="1519844"/>
            <a:ext cx="319960" cy="290674"/>
          </a:xfrm>
          <a:prstGeom prst="rect">
            <a:avLst/>
          </a:prstGeom>
          <a:ln w="12700" cmpd="sng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b="1">
              <a:latin typeface="Arial"/>
              <a:cs typeface="Arial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64EC622C-D943-A04E-A17C-1947A48A1D5A}"/>
              </a:ext>
            </a:extLst>
          </p:cNvPr>
          <p:cNvSpPr/>
          <p:nvPr/>
        </p:nvSpPr>
        <p:spPr>
          <a:xfrm>
            <a:off x="457199" y="4122345"/>
            <a:ext cx="2296780" cy="307777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Arial"/>
                <a:cs typeface="Arial"/>
              </a:rPr>
              <a:t>2</a:t>
            </a:r>
            <a:r>
              <a:rPr lang="en-US" sz="1400" dirty="0">
                <a:latin typeface="Arial"/>
                <a:cs typeface="Arial"/>
              </a:rPr>
              <a:t>. </a:t>
            </a:r>
            <a:r>
              <a:rPr lang="en-US" altLang="zh-CN" sz="1400" dirty="0">
                <a:latin typeface="Arial"/>
                <a:cs typeface="Arial"/>
              </a:rPr>
              <a:t>Iterate</a:t>
            </a:r>
            <a:r>
              <a:rPr lang="zh-CN" altLang="en-US" sz="1400" dirty="0">
                <a:latin typeface="Arial"/>
                <a:cs typeface="Arial"/>
              </a:rPr>
              <a:t> </a:t>
            </a:r>
            <a:r>
              <a:rPr lang="en-US" altLang="zh-CN" sz="1400" dirty="0">
                <a:latin typeface="Arial"/>
                <a:cs typeface="Arial"/>
              </a:rPr>
              <a:t>nodes</a:t>
            </a:r>
            <a:r>
              <a:rPr lang="zh-CN" altLang="en-US" sz="1400" dirty="0">
                <a:latin typeface="Arial"/>
                <a:cs typeface="Arial"/>
              </a:rPr>
              <a:t> </a:t>
            </a:r>
            <a:r>
              <a:rPr lang="en-US" altLang="zh-CN" sz="1400" dirty="0">
                <a:latin typeface="Arial"/>
                <a:cs typeface="Arial"/>
              </a:rPr>
              <a:t>from</a:t>
            </a:r>
            <a:r>
              <a:rPr lang="zh-CN" altLang="en-US" sz="1400" dirty="0">
                <a:latin typeface="Arial"/>
                <a:cs typeface="Arial"/>
              </a:rPr>
              <a:t> </a:t>
            </a:r>
            <a:r>
              <a:rPr lang="en-US" altLang="zh-CN" sz="1400" dirty="0">
                <a:latin typeface="Arial"/>
                <a:cs typeface="Arial"/>
              </a:rPr>
              <a:t>start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E353F60-7996-B348-8C7C-6DB45380BB7F}"/>
              </a:ext>
            </a:extLst>
          </p:cNvPr>
          <p:cNvSpPr txBox="1"/>
          <p:nvPr/>
        </p:nvSpPr>
        <p:spPr>
          <a:xfrm>
            <a:off x="475397" y="2823472"/>
            <a:ext cx="376898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System.out.println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(list1);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B921DF5-194A-9A45-AE4A-0F5ED533896B}"/>
              </a:ext>
            </a:extLst>
          </p:cNvPr>
          <p:cNvSpPr/>
          <p:nvPr/>
        </p:nvSpPr>
        <p:spPr>
          <a:xfrm>
            <a:off x="794108" y="4578726"/>
            <a:ext cx="2830903" cy="523220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Arial"/>
                <a:cs typeface="Arial"/>
              </a:rPr>
              <a:t>Append</a:t>
            </a:r>
            <a:r>
              <a:rPr lang="zh-CN" altLang="en-US" sz="14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Arial"/>
                <a:cs typeface="Arial"/>
              </a:rPr>
              <a:t>the</a:t>
            </a:r>
            <a:r>
              <a:rPr lang="zh-CN" altLang="en-US" sz="14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Arial"/>
                <a:cs typeface="Arial"/>
              </a:rPr>
              <a:t>data</a:t>
            </a:r>
            <a:r>
              <a:rPr lang="zh-CN" altLang="en-US" sz="14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Arial"/>
                <a:cs typeface="Arial"/>
              </a:rPr>
              <a:t>of</a:t>
            </a:r>
            <a:r>
              <a:rPr lang="zh-CN" altLang="en-US" sz="14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Arial"/>
                <a:cs typeface="Arial"/>
              </a:rPr>
              <a:t>each</a:t>
            </a:r>
            <a:r>
              <a:rPr lang="zh-CN" altLang="en-US" sz="14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Arial"/>
                <a:cs typeface="Arial"/>
              </a:rPr>
              <a:t>node</a:t>
            </a:r>
            <a:r>
              <a:rPr lang="zh-CN" altLang="en-US" sz="14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Arial"/>
                <a:cs typeface="Arial"/>
              </a:rPr>
              <a:t>to</a:t>
            </a:r>
            <a:r>
              <a:rPr lang="zh-CN" altLang="en-US" sz="14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Arial"/>
                <a:cs typeface="Arial"/>
              </a:rPr>
              <a:t>the</a:t>
            </a:r>
            <a:r>
              <a:rPr lang="zh-CN" altLang="en-US" sz="14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Arial"/>
                <a:cs typeface="Arial"/>
              </a:rPr>
              <a:t>string</a:t>
            </a:r>
            <a:endParaRPr lang="en-US" sz="14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A8EB3F8-252A-B94D-B08E-D550A3040298}"/>
              </a:ext>
            </a:extLst>
          </p:cNvPr>
          <p:cNvSpPr/>
          <p:nvPr/>
        </p:nvSpPr>
        <p:spPr>
          <a:xfrm>
            <a:off x="457199" y="5706931"/>
            <a:ext cx="1724574" cy="307777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Arial"/>
                <a:cs typeface="Arial"/>
              </a:rPr>
              <a:t>2</a:t>
            </a:r>
            <a:r>
              <a:rPr lang="en-US" sz="1400" dirty="0">
                <a:latin typeface="Arial"/>
                <a:cs typeface="Arial"/>
              </a:rPr>
              <a:t>. </a:t>
            </a:r>
            <a:r>
              <a:rPr lang="en-US" altLang="zh-CN" sz="1400" dirty="0">
                <a:latin typeface="Arial"/>
                <a:cs typeface="Arial"/>
              </a:rPr>
              <a:t>Return</a:t>
            </a:r>
            <a:r>
              <a:rPr lang="zh-CN" altLang="en-US" sz="1400" dirty="0">
                <a:latin typeface="Arial"/>
                <a:cs typeface="Arial"/>
              </a:rPr>
              <a:t> </a:t>
            </a:r>
            <a:r>
              <a:rPr lang="en-US" altLang="zh-CN" sz="1400" dirty="0">
                <a:latin typeface="Arial"/>
                <a:cs typeface="Arial"/>
              </a:rPr>
              <a:t>the</a:t>
            </a:r>
            <a:r>
              <a:rPr lang="zh-CN" altLang="en-US" sz="1400" dirty="0">
                <a:latin typeface="Arial"/>
                <a:cs typeface="Arial"/>
              </a:rPr>
              <a:t> </a:t>
            </a:r>
            <a:r>
              <a:rPr lang="en-US" altLang="zh-CN" sz="1400" dirty="0">
                <a:latin typeface="Arial"/>
                <a:cs typeface="Arial"/>
              </a:rPr>
              <a:t>string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EF6643A-A87A-164D-B75F-6A5588EEA02C}"/>
              </a:ext>
            </a:extLst>
          </p:cNvPr>
          <p:cNvSpPr txBox="1"/>
          <p:nvPr/>
        </p:nvSpPr>
        <p:spPr>
          <a:xfrm>
            <a:off x="938485" y="6163313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urier" pitchFamily="2" charset="0"/>
              </a:rPr>
              <a:t>$</a:t>
            </a:r>
            <a:r>
              <a:rPr lang="zh-CN" altLang="en-US" dirty="0">
                <a:solidFill>
                  <a:srgbClr val="00B050"/>
                </a:solidFill>
                <a:latin typeface="Courier" pitchFamily="2" charset="0"/>
              </a:rPr>
              <a:t> </a:t>
            </a:r>
            <a:r>
              <a:rPr lang="en-US" altLang="zh-CN" dirty="0">
                <a:solidFill>
                  <a:srgbClr val="00B050"/>
                </a:solidFill>
                <a:latin typeface="Courier" pitchFamily="2" charset="0"/>
              </a:rPr>
              <a:t>42</a:t>
            </a:r>
            <a:r>
              <a:rPr lang="zh-CN" altLang="en-US" dirty="0">
                <a:solidFill>
                  <a:srgbClr val="00B050"/>
                </a:solidFill>
                <a:latin typeface="Courier" pitchFamily="2" charset="0"/>
              </a:rPr>
              <a:t> </a:t>
            </a:r>
            <a:r>
              <a:rPr lang="en-US" altLang="zh-CN" dirty="0">
                <a:solidFill>
                  <a:srgbClr val="00B050"/>
                </a:solidFill>
                <a:latin typeface="Courier" pitchFamily="2" charset="0"/>
              </a:rPr>
              <a:t>26</a:t>
            </a:r>
            <a:r>
              <a:rPr lang="zh-CN" altLang="en-US" dirty="0">
                <a:solidFill>
                  <a:srgbClr val="00B050"/>
                </a:solidFill>
                <a:latin typeface="Courier" pitchFamily="2" charset="0"/>
              </a:rPr>
              <a:t> </a:t>
            </a:r>
            <a:r>
              <a:rPr lang="en-US" altLang="zh-CN" dirty="0">
                <a:solidFill>
                  <a:srgbClr val="00B050"/>
                </a:solidFill>
                <a:latin typeface="Courier" pitchFamily="2" charset="0"/>
              </a:rPr>
              <a:t>21</a:t>
            </a:r>
            <a:endParaRPr lang="en-US" dirty="0">
              <a:solidFill>
                <a:srgbClr val="00B050"/>
              </a:solidFill>
              <a:latin typeface="Courier" pitchFamily="2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9B3FCC5E-714A-1948-8B8A-0E55E5C73DC8}"/>
              </a:ext>
            </a:extLst>
          </p:cNvPr>
          <p:cNvSpPr/>
          <p:nvPr/>
        </p:nvSpPr>
        <p:spPr>
          <a:xfrm>
            <a:off x="802265" y="5250550"/>
            <a:ext cx="2016663" cy="307777"/>
          </a:xfrm>
          <a:prstGeom prst="rect">
            <a:avLst/>
          </a:prstGeom>
          <a:solidFill>
            <a:srgbClr val="1B8E1D"/>
          </a:solidFill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Arial"/>
                <a:cs typeface="Arial"/>
              </a:rPr>
              <a:t>Move</a:t>
            </a:r>
            <a:r>
              <a:rPr lang="zh-CN" altLang="en-US" sz="14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Arial"/>
                <a:cs typeface="Arial"/>
              </a:rPr>
              <a:t>to</a:t>
            </a:r>
            <a:r>
              <a:rPr lang="zh-CN" altLang="en-US" sz="14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Arial"/>
                <a:cs typeface="Arial"/>
              </a:rPr>
              <a:t>the</a:t>
            </a:r>
            <a:r>
              <a:rPr lang="zh-CN" altLang="en-US" sz="14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Arial"/>
                <a:cs typeface="Arial"/>
              </a:rPr>
              <a:t>next</a:t>
            </a:r>
            <a:r>
              <a:rPr lang="zh-CN" altLang="en-US" sz="14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Arial"/>
                <a:cs typeface="Arial"/>
              </a:rPr>
              <a:t>node</a:t>
            </a:r>
            <a:endParaRPr lang="en-US" sz="14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5FF4984D-049D-3D4F-BA5E-DB723C9EA237}"/>
              </a:ext>
            </a:extLst>
          </p:cNvPr>
          <p:cNvSpPr/>
          <p:nvPr/>
        </p:nvSpPr>
        <p:spPr>
          <a:xfrm>
            <a:off x="457199" y="3450521"/>
            <a:ext cx="3198787" cy="523220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Arial"/>
                <a:cs typeface="Arial"/>
              </a:rPr>
              <a:t>1</a:t>
            </a:r>
            <a:r>
              <a:rPr lang="en-US" sz="1400" dirty="0">
                <a:latin typeface="Arial"/>
                <a:cs typeface="Arial"/>
              </a:rPr>
              <a:t>. </a:t>
            </a:r>
            <a:r>
              <a:rPr lang="en-US" altLang="zh-CN" sz="1400" dirty="0">
                <a:latin typeface="Arial"/>
                <a:cs typeface="Arial"/>
              </a:rPr>
              <a:t>Create</a:t>
            </a:r>
            <a:r>
              <a:rPr lang="zh-CN" altLang="en-US" sz="1400" dirty="0">
                <a:latin typeface="Arial"/>
                <a:cs typeface="Arial"/>
              </a:rPr>
              <a:t> </a:t>
            </a:r>
            <a:r>
              <a:rPr lang="en-US" altLang="zh-CN" sz="1400" dirty="0">
                <a:latin typeface="Arial"/>
                <a:cs typeface="Arial"/>
              </a:rPr>
              <a:t>an</a:t>
            </a:r>
            <a:r>
              <a:rPr lang="zh-CN" altLang="en-US" sz="1400" dirty="0">
                <a:latin typeface="Arial"/>
                <a:cs typeface="Arial"/>
              </a:rPr>
              <a:t> </a:t>
            </a:r>
            <a:r>
              <a:rPr lang="en-US" altLang="zh-CN" sz="1400" dirty="0">
                <a:latin typeface="Arial"/>
                <a:cs typeface="Arial"/>
              </a:rPr>
              <a:t>empty</a:t>
            </a:r>
            <a:r>
              <a:rPr lang="zh-CN" altLang="en-US" sz="1400" dirty="0">
                <a:latin typeface="Arial"/>
                <a:cs typeface="Arial"/>
              </a:rPr>
              <a:t> </a:t>
            </a:r>
            <a:r>
              <a:rPr lang="en-US" altLang="zh-CN" sz="1400" dirty="0">
                <a:latin typeface="Arial"/>
                <a:cs typeface="Arial"/>
              </a:rPr>
              <a:t>string</a:t>
            </a:r>
            <a:r>
              <a:rPr lang="zh-CN" altLang="en-US" sz="1400" dirty="0">
                <a:latin typeface="Arial"/>
                <a:cs typeface="Arial"/>
              </a:rPr>
              <a:t> </a:t>
            </a:r>
            <a:r>
              <a:rPr lang="en-US" altLang="zh-CN" sz="1400" dirty="0">
                <a:latin typeface="Arial"/>
                <a:cs typeface="Arial"/>
              </a:rPr>
              <a:t>to</a:t>
            </a:r>
            <a:r>
              <a:rPr lang="zh-CN" altLang="en-US" sz="1400" dirty="0">
                <a:latin typeface="Arial"/>
                <a:cs typeface="Arial"/>
              </a:rPr>
              <a:t> </a:t>
            </a:r>
            <a:r>
              <a:rPr lang="en-US" altLang="zh-CN" sz="1400" dirty="0">
                <a:latin typeface="Arial"/>
                <a:cs typeface="Arial"/>
              </a:rPr>
              <a:t>represent</a:t>
            </a:r>
            <a:r>
              <a:rPr lang="zh-CN" altLang="en-US" sz="1400" dirty="0">
                <a:latin typeface="Arial"/>
                <a:cs typeface="Arial"/>
              </a:rPr>
              <a:t> </a:t>
            </a:r>
            <a:r>
              <a:rPr lang="en-US" altLang="zh-CN" sz="1400" dirty="0">
                <a:latin typeface="Arial"/>
                <a:cs typeface="Arial"/>
              </a:rPr>
              <a:t>the</a:t>
            </a:r>
            <a:r>
              <a:rPr lang="zh-CN" altLang="en-US" sz="1400" dirty="0">
                <a:latin typeface="Arial"/>
                <a:cs typeface="Arial"/>
              </a:rPr>
              <a:t> </a:t>
            </a:r>
            <a:r>
              <a:rPr lang="en-US" altLang="zh-CN" sz="1400" dirty="0">
                <a:latin typeface="Arial"/>
                <a:cs typeface="Arial"/>
              </a:rPr>
              <a:t>linked</a:t>
            </a:r>
            <a:r>
              <a:rPr lang="zh-CN" altLang="en-US" sz="1400" dirty="0">
                <a:latin typeface="Arial"/>
                <a:cs typeface="Arial"/>
              </a:rPr>
              <a:t> </a:t>
            </a:r>
            <a:r>
              <a:rPr lang="en-US" altLang="zh-CN" sz="1400" dirty="0">
                <a:latin typeface="Arial"/>
                <a:cs typeface="Arial"/>
              </a:rPr>
              <a:t>list</a:t>
            </a:r>
            <a:endParaRPr lang="en-US" sz="1400" dirty="0">
              <a:latin typeface="Arial"/>
              <a:cs typeface="Arial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EA9A92C-FA77-2242-8636-E4AB7D0CA0E0}"/>
              </a:ext>
            </a:extLst>
          </p:cNvPr>
          <p:cNvSpPr txBox="1"/>
          <p:nvPr/>
        </p:nvSpPr>
        <p:spPr>
          <a:xfrm>
            <a:off x="7314972" y="3530322"/>
            <a:ext cx="1784769" cy="738664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>
                <a:latin typeface="Arial"/>
                <a:cs typeface="Arial"/>
              </a:defRPr>
            </a:lvl1pPr>
          </a:lstStyle>
          <a:p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 err="1"/>
              <a:t>e.next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equal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null,</a:t>
            </a:r>
            <a:r>
              <a:rPr lang="zh-CN" altLang="en-US" dirty="0"/>
              <a:t> </a:t>
            </a:r>
            <a:r>
              <a:rPr lang="en-US" altLang="zh-CN" dirty="0"/>
              <a:t>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tail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iteration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finished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377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0" grpId="0" animBg="1"/>
      <p:bldP spid="11" grpId="0" animBg="1"/>
      <p:bldP spid="12" grpId="0" animBg="1"/>
      <p:bldP spid="15" grpId="0"/>
      <p:bldP spid="16" grpId="0" animBg="1"/>
      <p:bldP spid="17" grpId="0" animBg="1"/>
      <p:bldP spid="18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34" grpId="0"/>
      <p:bldP spid="35" grpId="0" animBg="1"/>
      <p:bldP spid="44" grpId="0"/>
      <p:bldP spid="46" grpId="0" animBg="1"/>
      <p:bldP spid="89" grpId="0" animBg="1"/>
      <p:bldP spid="90" grpId="0" animBg="1"/>
      <p:bldP spid="91" grpId="0" animBg="1"/>
      <p:bldP spid="92" grpId="0" animBg="1"/>
      <p:bldP spid="95" grpId="0"/>
      <p:bldP spid="97" grpId="0" animBg="1"/>
      <p:bldP spid="98" grpId="0" animBg="1"/>
      <p:bldP spid="9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7470" y="1157681"/>
            <a:ext cx="8703583" cy="48218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 numCol="3">
            <a:spAutoFit/>
          </a:bodyPr>
          <a:lstStyle/>
          <a:p>
            <a:r>
              <a:rPr lang="en-US" sz="800" dirty="0">
                <a:solidFill>
                  <a:srgbClr val="7F0055"/>
                </a:solidFill>
                <a:latin typeface="Menlo" charset="0"/>
              </a:rPr>
              <a:t>public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800" dirty="0">
                <a:solidFill>
                  <a:srgbClr val="7F0055"/>
                </a:solidFill>
                <a:latin typeface="Menlo" charset="0"/>
              </a:rPr>
              <a:t>class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Menlo" charset="0"/>
              </a:rPr>
              <a:t>MyLinkedList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&lt;E&gt;</a:t>
            </a:r>
          </a:p>
          <a:p>
            <a:r>
              <a:rPr lang="en-US" sz="800" dirty="0">
                <a:solidFill>
                  <a:srgbClr val="000000"/>
                </a:solidFill>
                <a:latin typeface="Menlo" charset="0"/>
              </a:rPr>
              <a:t>{</a:t>
            </a:r>
          </a:p>
          <a:p>
            <a:r>
              <a:rPr lang="en-US" sz="800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800" dirty="0">
                <a:solidFill>
                  <a:srgbClr val="7F0055"/>
                </a:solidFill>
                <a:latin typeface="Menlo" charset="0"/>
              </a:rPr>
              <a:t>private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ListNode&lt;E&gt; </a:t>
            </a:r>
            <a:r>
              <a:rPr lang="en-US" sz="800" dirty="0">
                <a:solidFill>
                  <a:srgbClr val="0000C0"/>
                </a:solidFill>
                <a:latin typeface="Menlo" charset="0"/>
              </a:rPr>
              <a:t>head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; </a:t>
            </a:r>
          </a:p>
          <a:p>
            <a:r>
              <a:rPr lang="en-US" sz="800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800" dirty="0">
                <a:solidFill>
                  <a:srgbClr val="7F0055"/>
                </a:solidFill>
                <a:latin typeface="Menlo" charset="0"/>
              </a:rPr>
              <a:t>private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ListNode&lt;E&gt; </a:t>
            </a:r>
            <a:r>
              <a:rPr lang="en-US" sz="800" dirty="0">
                <a:solidFill>
                  <a:srgbClr val="0000C0"/>
                </a:solidFill>
                <a:latin typeface="Menlo" charset="0"/>
              </a:rPr>
              <a:t>tail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; </a:t>
            </a:r>
          </a:p>
          <a:p>
            <a:r>
              <a:rPr lang="en-US" sz="800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800" dirty="0">
                <a:solidFill>
                  <a:srgbClr val="7F0055"/>
                </a:solidFill>
                <a:latin typeface="Menlo" charset="0"/>
              </a:rPr>
              <a:t>private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800" dirty="0" err="1">
                <a:solidFill>
                  <a:srgbClr val="7F0055"/>
                </a:solidFill>
                <a:latin typeface="Menlo" charset="0"/>
              </a:rPr>
              <a:t>int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800" dirty="0">
                <a:solidFill>
                  <a:srgbClr val="0000C0"/>
                </a:solidFill>
                <a:latin typeface="Menlo" charset="0"/>
              </a:rPr>
              <a:t>size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800" dirty="0">
                <a:solidFill>
                  <a:srgbClr val="7F0055"/>
                </a:solidFill>
                <a:latin typeface="Menlo" charset="0"/>
              </a:rPr>
              <a:t>public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Menlo" charset="0"/>
              </a:rPr>
              <a:t>MyLinkedList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() {</a:t>
            </a:r>
          </a:p>
          <a:p>
            <a:r>
              <a:rPr lang="en-US" sz="800" dirty="0">
                <a:solidFill>
                  <a:srgbClr val="000000"/>
                </a:solidFill>
                <a:latin typeface="Menlo" charset="0"/>
              </a:rPr>
              <a:t>		</a:t>
            </a:r>
            <a:r>
              <a:rPr lang="en-US" sz="800" dirty="0">
                <a:solidFill>
                  <a:srgbClr val="0000C0"/>
                </a:solidFill>
                <a:latin typeface="Menlo" charset="0"/>
              </a:rPr>
              <a:t>size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= 0;</a:t>
            </a:r>
          </a:p>
          <a:p>
            <a:r>
              <a:rPr lang="en-US" sz="800" dirty="0">
                <a:solidFill>
                  <a:srgbClr val="000000"/>
                </a:solidFill>
                <a:latin typeface="Menlo" charset="0"/>
              </a:rPr>
              <a:t>		</a:t>
            </a:r>
            <a:r>
              <a:rPr lang="en-US" sz="800" dirty="0">
                <a:solidFill>
                  <a:srgbClr val="0000C0"/>
                </a:solidFill>
                <a:latin typeface="Menlo" charset="0"/>
              </a:rPr>
              <a:t>head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sz="800" dirty="0">
                <a:solidFill>
                  <a:srgbClr val="7F0055"/>
                </a:solidFill>
                <a:latin typeface="Menlo" charset="0"/>
              </a:rPr>
              <a:t>new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ListNode&lt;E&gt;(</a:t>
            </a:r>
            <a:r>
              <a:rPr lang="en-US" sz="800" dirty="0">
                <a:solidFill>
                  <a:srgbClr val="7F0055"/>
                </a:solidFill>
                <a:latin typeface="Menlo" charset="0"/>
              </a:rPr>
              <a:t>null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);</a:t>
            </a:r>
          </a:p>
          <a:p>
            <a:r>
              <a:rPr lang="en-US" sz="800" dirty="0">
                <a:solidFill>
                  <a:srgbClr val="000000"/>
                </a:solidFill>
                <a:latin typeface="Menlo" charset="0"/>
              </a:rPr>
              <a:t>		</a:t>
            </a:r>
            <a:r>
              <a:rPr lang="en-US" sz="800" dirty="0">
                <a:solidFill>
                  <a:srgbClr val="0000C0"/>
                </a:solidFill>
                <a:latin typeface="Menlo" charset="0"/>
              </a:rPr>
              <a:t>tail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sz="800" dirty="0">
                <a:solidFill>
                  <a:srgbClr val="7F0055"/>
                </a:solidFill>
                <a:latin typeface="Menlo" charset="0"/>
              </a:rPr>
              <a:t>new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ListNode&lt;E&gt;(</a:t>
            </a:r>
            <a:r>
              <a:rPr lang="en-US" sz="800" dirty="0">
                <a:solidFill>
                  <a:srgbClr val="7F0055"/>
                </a:solidFill>
                <a:latin typeface="Menlo" charset="0"/>
              </a:rPr>
              <a:t>null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);</a:t>
            </a:r>
          </a:p>
          <a:p>
            <a:r>
              <a:rPr lang="en-US" sz="800" dirty="0">
                <a:solidFill>
                  <a:srgbClr val="000000"/>
                </a:solidFill>
                <a:latin typeface="Menlo" charset="0"/>
              </a:rPr>
              <a:t>		</a:t>
            </a:r>
            <a:r>
              <a:rPr lang="en-US" sz="800" dirty="0">
                <a:solidFill>
                  <a:srgbClr val="0000C0"/>
                </a:solidFill>
                <a:latin typeface="Menlo" charset="0"/>
              </a:rPr>
              <a:t>head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.</a:t>
            </a:r>
            <a:r>
              <a:rPr lang="en-US" sz="800" dirty="0">
                <a:solidFill>
                  <a:srgbClr val="0000C0"/>
                </a:solidFill>
                <a:latin typeface="Menlo" charset="0"/>
              </a:rPr>
              <a:t>next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sz="800" dirty="0">
                <a:solidFill>
                  <a:srgbClr val="0000C0"/>
                </a:solidFill>
                <a:latin typeface="Menlo" charset="0"/>
              </a:rPr>
              <a:t>tail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latin typeface="Menlo" charset="0"/>
              </a:rPr>
              <a:t>		</a:t>
            </a:r>
            <a:r>
              <a:rPr lang="en-US" sz="800" dirty="0" err="1">
                <a:solidFill>
                  <a:srgbClr val="0000C0"/>
                </a:solidFill>
                <a:latin typeface="Menlo" charset="0"/>
              </a:rPr>
              <a:t>tail</a:t>
            </a:r>
            <a:r>
              <a:rPr lang="en-US" sz="800" dirty="0" err="1">
                <a:solidFill>
                  <a:srgbClr val="000000"/>
                </a:solidFill>
                <a:latin typeface="Menlo" charset="0"/>
              </a:rPr>
              <a:t>.</a:t>
            </a:r>
            <a:r>
              <a:rPr lang="en-US" sz="800" dirty="0" err="1">
                <a:solidFill>
                  <a:srgbClr val="0000C0"/>
                </a:solidFill>
                <a:latin typeface="Menlo" charset="0"/>
              </a:rPr>
              <a:t>prev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sz="800" dirty="0">
                <a:solidFill>
                  <a:srgbClr val="0000C0"/>
                </a:solidFill>
                <a:latin typeface="Menlo" charset="0"/>
              </a:rPr>
              <a:t>head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latin typeface="Menlo" charset="0"/>
              </a:rPr>
              <a:t>	}</a:t>
            </a:r>
          </a:p>
          <a:p>
            <a:endParaRPr lang="en-US" sz="800" dirty="0">
              <a:solidFill>
                <a:srgbClr val="7F0055"/>
              </a:solidFill>
              <a:latin typeface="Menlo" charset="0"/>
            </a:endParaRPr>
          </a:p>
          <a:p>
            <a:r>
              <a:rPr lang="en-US" sz="800" dirty="0">
                <a:solidFill>
                  <a:srgbClr val="7F0055"/>
                </a:solidFill>
                <a:latin typeface="Menlo" charset="0"/>
              </a:rPr>
              <a:t>class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ListNode&lt;E&gt; { </a:t>
            </a:r>
          </a:p>
          <a:p>
            <a:r>
              <a:rPr lang="en-US" sz="800" dirty="0">
                <a:solidFill>
                  <a:srgbClr val="000000"/>
                </a:solidFill>
                <a:latin typeface="Menlo" charset="0"/>
              </a:rPr>
              <a:t>	ListNode&lt;E&gt; </a:t>
            </a:r>
            <a:r>
              <a:rPr lang="en-US" sz="800" dirty="0">
                <a:solidFill>
                  <a:srgbClr val="0000C0"/>
                </a:solidFill>
                <a:latin typeface="Menlo" charset="0"/>
              </a:rPr>
              <a:t>next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latin typeface="Menlo" charset="0"/>
              </a:rPr>
              <a:t>	ListNode&lt;E&gt; </a:t>
            </a:r>
            <a:r>
              <a:rPr lang="en-US" sz="800" dirty="0" err="1">
                <a:solidFill>
                  <a:srgbClr val="0000C0"/>
                </a:solidFill>
                <a:latin typeface="Menlo" charset="0"/>
              </a:rPr>
              <a:t>prev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latin typeface="Menlo" charset="0"/>
              </a:rPr>
              <a:t>	E </a:t>
            </a:r>
            <a:r>
              <a:rPr lang="en-US" sz="800" dirty="0">
                <a:solidFill>
                  <a:srgbClr val="0000C0"/>
                </a:solidFill>
                <a:latin typeface="Menlo" charset="0"/>
              </a:rPr>
              <a:t>data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800" dirty="0">
                <a:solidFill>
                  <a:srgbClr val="7F0055"/>
                </a:solidFill>
                <a:latin typeface="Menlo" charset="0"/>
              </a:rPr>
              <a:t>public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ListNode(E </a:t>
            </a:r>
            <a:r>
              <a:rPr lang="en-US" sz="800" dirty="0" err="1">
                <a:solidFill>
                  <a:srgbClr val="6A3E3E"/>
                </a:solidFill>
                <a:latin typeface="Menlo" charset="0"/>
              </a:rPr>
              <a:t>theData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) {</a:t>
            </a:r>
          </a:p>
          <a:p>
            <a:r>
              <a:rPr lang="en-US" sz="800" dirty="0">
                <a:solidFill>
                  <a:srgbClr val="000000"/>
                </a:solidFill>
                <a:latin typeface="Menlo" charset="0"/>
              </a:rPr>
              <a:t>		</a:t>
            </a:r>
            <a:r>
              <a:rPr lang="en-US" sz="800" dirty="0" err="1">
                <a:solidFill>
                  <a:srgbClr val="7F0055"/>
                </a:solidFill>
                <a:latin typeface="Menlo" charset="0"/>
              </a:rPr>
              <a:t>this</a:t>
            </a:r>
            <a:r>
              <a:rPr lang="en-US" sz="800" dirty="0" err="1">
                <a:solidFill>
                  <a:srgbClr val="000000"/>
                </a:solidFill>
                <a:latin typeface="Menlo" charset="0"/>
              </a:rPr>
              <a:t>.</a:t>
            </a:r>
            <a:r>
              <a:rPr lang="en-US" sz="800" dirty="0" err="1">
                <a:solidFill>
                  <a:srgbClr val="0000C0"/>
                </a:solidFill>
                <a:latin typeface="Menlo" charset="0"/>
              </a:rPr>
              <a:t>data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sz="800" dirty="0" err="1">
                <a:solidFill>
                  <a:srgbClr val="6A3E3E"/>
                </a:solidFill>
                <a:latin typeface="Menlo" charset="0"/>
              </a:rPr>
              <a:t>theData</a:t>
            </a:r>
            <a:endParaRPr lang="en-US" sz="800" dirty="0">
              <a:solidFill>
                <a:srgbClr val="000000"/>
              </a:solidFill>
              <a:latin typeface="Menlo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Menlo" charset="0"/>
              </a:rPr>
              <a:t>    }</a:t>
            </a:r>
          </a:p>
          <a:p>
            <a:r>
              <a:rPr lang="en-US" sz="800" dirty="0">
                <a:solidFill>
                  <a:srgbClr val="000000"/>
                </a:solidFill>
                <a:latin typeface="Menlo" charset="0"/>
              </a:rPr>
              <a:t>}</a:t>
            </a:r>
          </a:p>
          <a:p>
            <a:endParaRPr lang="en-US" sz="800" dirty="0">
              <a:solidFill>
                <a:srgbClr val="000000"/>
              </a:solidFill>
              <a:latin typeface="Menlo" charset="0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800" dirty="0">
                <a:solidFill>
                  <a:srgbClr val="7F0055"/>
                </a:solidFill>
                <a:latin typeface="Menlo" charset="0"/>
              </a:rPr>
              <a:t>public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800" dirty="0">
                <a:solidFill>
                  <a:srgbClr val="7F0055"/>
                </a:solidFill>
                <a:latin typeface="Menlo" charset="0"/>
              </a:rPr>
              <a:t>void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add(</a:t>
            </a:r>
            <a:r>
              <a:rPr lang="en-US" sz="800" dirty="0" err="1">
                <a:solidFill>
                  <a:srgbClr val="7F0055"/>
                </a:solidFill>
                <a:latin typeface="Menlo" charset="0"/>
              </a:rPr>
              <a:t>int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800" dirty="0">
                <a:solidFill>
                  <a:srgbClr val="6A3E3E"/>
                </a:solidFill>
                <a:latin typeface="Menlo" charset="0"/>
              </a:rPr>
              <a:t>index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, E </a:t>
            </a:r>
            <a:r>
              <a:rPr lang="en-US" sz="800" dirty="0">
                <a:solidFill>
                  <a:srgbClr val="6A3E3E"/>
                </a:solidFill>
                <a:latin typeface="Menlo" charset="0"/>
              </a:rPr>
              <a:t>o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) {	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800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800" dirty="0">
                <a:solidFill>
                  <a:srgbClr val="7F0055"/>
                </a:solidFill>
                <a:latin typeface="Menlo" charset="0"/>
              </a:rPr>
              <a:t>if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(</a:t>
            </a:r>
            <a:r>
              <a:rPr lang="en-US" sz="800" dirty="0">
                <a:solidFill>
                  <a:srgbClr val="6A3E3E"/>
                </a:solidFill>
                <a:latin typeface="Menlo" charset="0"/>
              </a:rPr>
              <a:t>index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&lt; 0 || </a:t>
            </a:r>
            <a:r>
              <a:rPr lang="en-US" sz="800" dirty="0">
                <a:solidFill>
                  <a:srgbClr val="6A3E3E"/>
                </a:solidFill>
                <a:latin typeface="Menlo" charset="0"/>
              </a:rPr>
              <a:t>index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&gt; </a:t>
            </a:r>
            <a:r>
              <a:rPr lang="en-US" sz="800" dirty="0">
                <a:solidFill>
                  <a:srgbClr val="0000C0"/>
                </a:solidFill>
                <a:latin typeface="Menlo" charset="0"/>
              </a:rPr>
              <a:t>size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800" dirty="0">
                <a:solidFill>
                  <a:srgbClr val="7F0055"/>
                </a:solidFill>
                <a:latin typeface="Menlo" charset="0"/>
              </a:rPr>
              <a:t>		throw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800" dirty="0">
                <a:solidFill>
                  <a:srgbClr val="7F0055"/>
                </a:solidFill>
                <a:latin typeface="Menlo" charset="0"/>
              </a:rPr>
              <a:t>new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	</a:t>
            </a:r>
            <a:r>
              <a:rPr lang="en-US" sz="800" dirty="0" err="1">
                <a:solidFill>
                  <a:srgbClr val="000000"/>
                </a:solidFill>
                <a:latin typeface="Menlo" charset="0"/>
              </a:rPr>
              <a:t>IndexOutOfBoundsException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sz="800" dirty="0">
                <a:solidFill>
                  <a:srgbClr val="2A00FF"/>
                </a:solidFill>
                <a:latin typeface="Menlo" charset="0"/>
              </a:rPr>
              <a:t>"Index: "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800" dirty="0">
                <a:solidFill>
                  <a:srgbClr val="000000"/>
                </a:solidFill>
                <a:latin typeface="Menlo" charset="0"/>
              </a:rPr>
              <a:t> 	+ </a:t>
            </a:r>
            <a:r>
              <a:rPr lang="en-US" sz="800" dirty="0">
                <a:solidFill>
                  <a:srgbClr val="6A3E3E"/>
                </a:solidFill>
                <a:latin typeface="Menlo" charset="0"/>
              </a:rPr>
              <a:t>index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+ </a:t>
            </a:r>
            <a:r>
              <a:rPr lang="en-US" sz="800" dirty="0">
                <a:solidFill>
                  <a:srgbClr val="2A00FF"/>
                </a:solidFill>
                <a:latin typeface="Menlo" charset="0"/>
              </a:rPr>
              <a:t>", Size:"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+ </a:t>
            </a:r>
            <a:r>
              <a:rPr lang="en-US" sz="800" dirty="0">
                <a:solidFill>
                  <a:srgbClr val="0000C0"/>
                </a:solidFill>
                <a:latin typeface="Menlo" charset="0"/>
              </a:rPr>
              <a:t>size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800" dirty="0">
                <a:solidFill>
                  <a:srgbClr val="000000"/>
                </a:solidFill>
                <a:latin typeface="Menlo" charset="0"/>
              </a:rPr>
              <a:t>	ListNode&lt;E&gt; </a:t>
            </a:r>
            <a:r>
              <a:rPr lang="en-US" sz="800" dirty="0">
                <a:solidFill>
                  <a:srgbClr val="6A3E3E"/>
                </a:solidFill>
                <a:latin typeface="Menlo" charset="0"/>
              </a:rPr>
              <a:t>e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sz="800" dirty="0">
                <a:solidFill>
                  <a:srgbClr val="7F0055"/>
                </a:solidFill>
                <a:latin typeface="Menlo" charset="0"/>
              </a:rPr>
              <a:t>new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ListNode&lt;E&gt;(</a:t>
            </a:r>
            <a:r>
              <a:rPr lang="en-US" sz="800" dirty="0">
                <a:solidFill>
                  <a:srgbClr val="6A3E3E"/>
                </a:solidFill>
                <a:latin typeface="Menlo" charset="0"/>
              </a:rPr>
              <a:t>o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800" dirty="0">
                <a:solidFill>
                  <a:srgbClr val="000000"/>
                </a:solidFill>
                <a:latin typeface="Menlo" charset="0"/>
              </a:rPr>
              <a:t>	ListNode&lt;E&gt; </a:t>
            </a:r>
            <a:r>
              <a:rPr lang="en-US" sz="800" dirty="0">
                <a:solidFill>
                  <a:srgbClr val="6A3E3E"/>
                </a:solidFill>
                <a:latin typeface="Menlo" charset="0"/>
              </a:rPr>
              <a:t>after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800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800" dirty="0">
                <a:solidFill>
                  <a:srgbClr val="7F0055"/>
                </a:solidFill>
                <a:latin typeface="Menlo" charset="0"/>
              </a:rPr>
              <a:t>if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(</a:t>
            </a:r>
            <a:r>
              <a:rPr lang="en-US" sz="800" dirty="0">
                <a:solidFill>
                  <a:srgbClr val="6A3E3E"/>
                </a:solidFill>
                <a:latin typeface="Menlo" charset="0"/>
              </a:rPr>
              <a:t>index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&lt; </a:t>
            </a:r>
            <a:r>
              <a:rPr lang="en-US" sz="800" dirty="0">
                <a:solidFill>
                  <a:srgbClr val="0000C0"/>
                </a:solidFill>
                <a:latin typeface="Menlo" charset="0"/>
              </a:rPr>
              <a:t>size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) 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800" dirty="0">
                <a:solidFill>
                  <a:srgbClr val="000000"/>
                </a:solidFill>
                <a:latin typeface="Menlo" charset="0"/>
              </a:rPr>
              <a:t>		</a:t>
            </a:r>
            <a:r>
              <a:rPr lang="en-US" sz="800" dirty="0">
                <a:solidFill>
                  <a:srgbClr val="6A3E3E"/>
                </a:solidFill>
                <a:latin typeface="Menlo" charset="0"/>
              </a:rPr>
              <a:t>after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sz="800" dirty="0" err="1">
                <a:solidFill>
                  <a:srgbClr val="000000"/>
                </a:solidFill>
                <a:latin typeface="Menlo" charset="0"/>
              </a:rPr>
              <a:t>getNode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sz="800" dirty="0">
                <a:solidFill>
                  <a:srgbClr val="6A3E3E"/>
                </a:solidFill>
                <a:latin typeface="Menlo" charset="0"/>
              </a:rPr>
              <a:t>index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800" dirty="0">
                <a:solidFill>
                  <a:srgbClr val="000000"/>
                </a:solidFill>
                <a:latin typeface="Menlo" charset="0"/>
              </a:rPr>
              <a:t>	} </a:t>
            </a:r>
            <a:r>
              <a:rPr lang="en-US" sz="800" dirty="0">
                <a:solidFill>
                  <a:srgbClr val="7F0055"/>
                </a:solidFill>
                <a:latin typeface="Menlo" charset="0"/>
              </a:rPr>
              <a:t>else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800" dirty="0">
                <a:solidFill>
                  <a:srgbClr val="000000"/>
                </a:solidFill>
                <a:latin typeface="Menlo" charset="0"/>
              </a:rPr>
              <a:t>		</a:t>
            </a:r>
            <a:r>
              <a:rPr lang="en-US" sz="800" dirty="0">
                <a:solidFill>
                  <a:srgbClr val="6A3E3E"/>
                </a:solidFill>
                <a:latin typeface="Menlo" charset="0"/>
              </a:rPr>
              <a:t>after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sz="800" dirty="0">
                <a:solidFill>
                  <a:srgbClr val="0000C0"/>
                </a:solidFill>
                <a:latin typeface="Menlo" charset="0"/>
              </a:rPr>
              <a:t>tail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;		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800" dirty="0">
                <a:solidFill>
                  <a:srgbClr val="000000"/>
                </a:solidFill>
                <a:latin typeface="Menlo" charset="0"/>
              </a:rPr>
              <a:t>	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800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800" dirty="0" err="1">
                <a:solidFill>
                  <a:srgbClr val="6A3E3E"/>
                </a:solidFill>
                <a:latin typeface="Menlo" charset="0"/>
              </a:rPr>
              <a:t>e</a:t>
            </a:r>
            <a:r>
              <a:rPr lang="en-US" sz="800" dirty="0" err="1">
                <a:solidFill>
                  <a:srgbClr val="000000"/>
                </a:solidFill>
                <a:latin typeface="Menlo" charset="0"/>
              </a:rPr>
              <a:t>.</a:t>
            </a:r>
            <a:r>
              <a:rPr lang="en-US" sz="800" dirty="0" err="1">
                <a:solidFill>
                  <a:srgbClr val="0000C0"/>
                </a:solidFill>
                <a:latin typeface="Menlo" charset="0"/>
              </a:rPr>
              <a:t>next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sz="800" dirty="0">
                <a:solidFill>
                  <a:srgbClr val="6A3E3E"/>
                </a:solidFill>
                <a:latin typeface="Menlo" charset="0"/>
              </a:rPr>
              <a:t>after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800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800" dirty="0" err="1">
                <a:solidFill>
                  <a:srgbClr val="6A3E3E"/>
                </a:solidFill>
                <a:latin typeface="Menlo" charset="0"/>
              </a:rPr>
              <a:t>e</a:t>
            </a:r>
            <a:r>
              <a:rPr lang="en-US" sz="800" dirty="0" err="1">
                <a:solidFill>
                  <a:srgbClr val="000000"/>
                </a:solidFill>
                <a:latin typeface="Menlo" charset="0"/>
              </a:rPr>
              <a:t>.</a:t>
            </a:r>
            <a:r>
              <a:rPr lang="en-US" sz="800" dirty="0" err="1">
                <a:solidFill>
                  <a:srgbClr val="0000C0"/>
                </a:solidFill>
                <a:latin typeface="Menlo" charset="0"/>
              </a:rPr>
              <a:t>prev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sz="800" dirty="0" err="1">
                <a:solidFill>
                  <a:srgbClr val="6A3E3E"/>
                </a:solidFill>
                <a:latin typeface="Menlo" charset="0"/>
              </a:rPr>
              <a:t>after</a:t>
            </a:r>
            <a:r>
              <a:rPr lang="en-US" sz="800" dirty="0" err="1">
                <a:solidFill>
                  <a:srgbClr val="000000"/>
                </a:solidFill>
                <a:latin typeface="Menlo" charset="0"/>
              </a:rPr>
              <a:t>.</a:t>
            </a:r>
            <a:r>
              <a:rPr lang="en-US" sz="800" dirty="0" err="1">
                <a:solidFill>
                  <a:srgbClr val="0000C0"/>
                </a:solidFill>
                <a:latin typeface="Menlo" charset="0"/>
              </a:rPr>
              <a:t>prev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800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800" dirty="0" err="1">
                <a:solidFill>
                  <a:srgbClr val="6A3E3E"/>
                </a:solidFill>
                <a:latin typeface="Menlo" charset="0"/>
              </a:rPr>
              <a:t>after</a:t>
            </a:r>
            <a:r>
              <a:rPr lang="en-US" sz="800" dirty="0" err="1">
                <a:solidFill>
                  <a:srgbClr val="000000"/>
                </a:solidFill>
                <a:latin typeface="Menlo" charset="0"/>
              </a:rPr>
              <a:t>.</a:t>
            </a:r>
            <a:r>
              <a:rPr lang="en-US" sz="800" dirty="0" err="1">
                <a:solidFill>
                  <a:srgbClr val="0000C0"/>
                </a:solidFill>
                <a:latin typeface="Menlo" charset="0"/>
              </a:rPr>
              <a:t>prev</a:t>
            </a:r>
            <a:r>
              <a:rPr lang="en-US" sz="800" dirty="0" err="1">
                <a:solidFill>
                  <a:srgbClr val="000000"/>
                </a:solidFill>
                <a:latin typeface="Menlo" charset="0"/>
              </a:rPr>
              <a:t>.</a:t>
            </a:r>
            <a:r>
              <a:rPr lang="en-US" sz="800" dirty="0" err="1">
                <a:solidFill>
                  <a:srgbClr val="0000C0"/>
                </a:solidFill>
                <a:latin typeface="Menlo" charset="0"/>
              </a:rPr>
              <a:t>next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sz="800" dirty="0">
                <a:solidFill>
                  <a:srgbClr val="6A3E3E"/>
                </a:solidFill>
                <a:latin typeface="Menlo" charset="0"/>
              </a:rPr>
              <a:t>e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800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800" dirty="0" err="1">
                <a:solidFill>
                  <a:srgbClr val="6A3E3E"/>
                </a:solidFill>
                <a:latin typeface="Menlo" charset="0"/>
              </a:rPr>
              <a:t>after</a:t>
            </a:r>
            <a:r>
              <a:rPr lang="en-US" sz="800" dirty="0" err="1">
                <a:solidFill>
                  <a:srgbClr val="000000"/>
                </a:solidFill>
                <a:latin typeface="Menlo" charset="0"/>
              </a:rPr>
              <a:t>.</a:t>
            </a:r>
            <a:r>
              <a:rPr lang="en-US" sz="800" dirty="0" err="1">
                <a:solidFill>
                  <a:srgbClr val="0000C0"/>
                </a:solidFill>
                <a:latin typeface="Menlo" charset="0"/>
              </a:rPr>
              <a:t>prev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sz="800" dirty="0">
                <a:solidFill>
                  <a:srgbClr val="6A3E3E"/>
                </a:solidFill>
                <a:latin typeface="Menlo" charset="0"/>
              </a:rPr>
              <a:t>e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800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800" dirty="0">
                <a:solidFill>
                  <a:srgbClr val="0000C0"/>
                </a:solidFill>
                <a:latin typeface="Menlo" charset="0"/>
              </a:rPr>
              <a:t>size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++;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800" dirty="0">
                <a:solidFill>
                  <a:srgbClr val="000000"/>
                </a:solidFill>
                <a:latin typeface="Menlo" charset="0"/>
              </a:rPr>
              <a:t>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800" dirty="0">
                <a:solidFill>
                  <a:srgbClr val="7F0055"/>
                </a:solidFill>
                <a:latin typeface="Menlo" charset="0"/>
              </a:rPr>
              <a:t>public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E remove(</a:t>
            </a:r>
            <a:r>
              <a:rPr lang="en-US" sz="800" dirty="0" err="1">
                <a:solidFill>
                  <a:srgbClr val="7F0055"/>
                </a:solidFill>
                <a:latin typeface="Menlo" charset="0"/>
              </a:rPr>
              <a:t>int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800" dirty="0">
                <a:solidFill>
                  <a:srgbClr val="6A3E3E"/>
                </a:solidFill>
                <a:latin typeface="Menlo" charset="0"/>
              </a:rPr>
              <a:t>index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)</a:t>
            </a:r>
            <a:r>
              <a:rPr lang="en-US" altLang="zh-CN" sz="8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800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800" dirty="0">
                <a:solidFill>
                  <a:srgbClr val="7F0055"/>
                </a:solidFill>
                <a:latin typeface="Menlo" charset="0"/>
              </a:rPr>
              <a:t>if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(</a:t>
            </a:r>
            <a:r>
              <a:rPr lang="en-US" sz="800" dirty="0">
                <a:solidFill>
                  <a:srgbClr val="6A3E3E"/>
                </a:solidFill>
                <a:latin typeface="Menlo" charset="0"/>
              </a:rPr>
              <a:t>index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&lt; 0 || </a:t>
            </a:r>
            <a:r>
              <a:rPr lang="en-US" sz="800" dirty="0">
                <a:solidFill>
                  <a:srgbClr val="6A3E3E"/>
                </a:solidFill>
                <a:latin typeface="Menlo" charset="0"/>
              </a:rPr>
              <a:t>index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&gt;= </a:t>
            </a:r>
            <a:r>
              <a:rPr lang="en-US" sz="800" dirty="0">
                <a:solidFill>
                  <a:srgbClr val="0000C0"/>
                </a:solidFill>
                <a:latin typeface="Menlo" charset="0"/>
              </a:rPr>
              <a:t>size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sz="800" dirty="0">
                <a:solidFill>
                  <a:srgbClr val="000000"/>
                </a:solidFill>
                <a:latin typeface="Menlo" charset="0"/>
              </a:rPr>
              <a:t>		</a:t>
            </a:r>
            <a:r>
              <a:rPr lang="en-US" sz="800" dirty="0">
                <a:solidFill>
                  <a:srgbClr val="7F0055"/>
                </a:solidFill>
                <a:latin typeface="Menlo" charset="0"/>
              </a:rPr>
              <a:t>throw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800" dirty="0">
                <a:solidFill>
                  <a:srgbClr val="7F0055"/>
                </a:solidFill>
                <a:latin typeface="Menlo" charset="0"/>
              </a:rPr>
              <a:t>new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latin typeface="Menlo" charset="0"/>
              </a:rPr>
              <a:t>IndexOutOfBoundsException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sz="800" dirty="0">
                <a:solidFill>
                  <a:srgbClr val="2A00FF"/>
                </a:solidFill>
                <a:latin typeface="Menlo" charset="0"/>
              </a:rPr>
              <a:t>"Index: "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sz="800" dirty="0">
                <a:solidFill>
                  <a:srgbClr val="000000"/>
                </a:solidFill>
                <a:latin typeface="Menlo" charset="0"/>
              </a:rPr>
              <a:t>+ </a:t>
            </a:r>
            <a:r>
              <a:rPr lang="en-US" sz="800" dirty="0">
                <a:solidFill>
                  <a:srgbClr val="6A3E3E"/>
                </a:solidFill>
                <a:latin typeface="Menlo" charset="0"/>
              </a:rPr>
              <a:t>index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+ </a:t>
            </a:r>
            <a:r>
              <a:rPr lang="en-US" sz="800" dirty="0">
                <a:solidFill>
                  <a:srgbClr val="2A00FF"/>
                </a:solidFill>
                <a:latin typeface="Menlo" charset="0"/>
              </a:rPr>
              <a:t>", Size:” 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+ </a:t>
            </a:r>
            <a:r>
              <a:rPr lang="en-US" sz="800" dirty="0">
                <a:solidFill>
                  <a:srgbClr val="0000C0"/>
                </a:solidFill>
                <a:latin typeface="Menlo" charset="0"/>
              </a:rPr>
              <a:t>size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);  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800" dirty="0">
                <a:solidFill>
                  <a:srgbClr val="000000"/>
                </a:solidFill>
                <a:latin typeface="Menlo" charset="0"/>
              </a:rPr>
              <a:t>	ListNode&lt;E&gt; </a:t>
            </a:r>
            <a:r>
              <a:rPr lang="en-US" sz="800" dirty="0">
                <a:solidFill>
                  <a:srgbClr val="6A3E3E"/>
                </a:solidFill>
                <a:latin typeface="Menlo" charset="0"/>
              </a:rPr>
              <a:t>e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sz="800" dirty="0" err="1">
                <a:solidFill>
                  <a:srgbClr val="000000"/>
                </a:solidFill>
                <a:latin typeface="Menlo" charset="0"/>
              </a:rPr>
              <a:t>getNode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sz="800" dirty="0">
                <a:solidFill>
                  <a:srgbClr val="6A3E3E"/>
                </a:solidFill>
                <a:latin typeface="Menlo" charset="0"/>
              </a:rPr>
              <a:t>index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800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800" dirty="0" err="1">
                <a:solidFill>
                  <a:srgbClr val="6A3E3E"/>
                </a:solidFill>
                <a:latin typeface="Menlo" charset="0"/>
              </a:rPr>
              <a:t>e</a:t>
            </a:r>
            <a:r>
              <a:rPr lang="en-US" sz="800" dirty="0" err="1">
                <a:solidFill>
                  <a:srgbClr val="000000"/>
                </a:solidFill>
                <a:latin typeface="Menlo" charset="0"/>
              </a:rPr>
              <a:t>.</a:t>
            </a:r>
            <a:r>
              <a:rPr lang="en-US" sz="800" dirty="0" err="1">
                <a:solidFill>
                  <a:srgbClr val="0000C0"/>
                </a:solidFill>
                <a:latin typeface="Menlo" charset="0"/>
              </a:rPr>
              <a:t>next</a:t>
            </a:r>
            <a:r>
              <a:rPr lang="en-US" sz="800" dirty="0" err="1">
                <a:solidFill>
                  <a:srgbClr val="000000"/>
                </a:solidFill>
                <a:latin typeface="Menlo" charset="0"/>
              </a:rPr>
              <a:t>.</a:t>
            </a:r>
            <a:r>
              <a:rPr lang="en-US" sz="800" dirty="0" err="1">
                <a:solidFill>
                  <a:srgbClr val="0000C0"/>
                </a:solidFill>
                <a:latin typeface="Menlo" charset="0"/>
              </a:rPr>
              <a:t>prev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sz="800" dirty="0" err="1">
                <a:solidFill>
                  <a:srgbClr val="6A3E3E"/>
                </a:solidFill>
                <a:latin typeface="Menlo" charset="0"/>
              </a:rPr>
              <a:t>e</a:t>
            </a:r>
            <a:r>
              <a:rPr lang="en-US" sz="800" dirty="0" err="1">
                <a:solidFill>
                  <a:srgbClr val="000000"/>
                </a:solidFill>
                <a:latin typeface="Menlo" charset="0"/>
              </a:rPr>
              <a:t>.</a:t>
            </a:r>
            <a:r>
              <a:rPr lang="en-US" sz="800" dirty="0" err="1">
                <a:solidFill>
                  <a:srgbClr val="0000C0"/>
                </a:solidFill>
                <a:latin typeface="Menlo" charset="0"/>
              </a:rPr>
              <a:t>prev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800" dirty="0">
                <a:solidFill>
                  <a:srgbClr val="000000"/>
                </a:solidFill>
                <a:latin typeface="Menlo" charset="0"/>
              </a:rPr>
              <a:t>  	</a:t>
            </a:r>
            <a:r>
              <a:rPr lang="en-US" sz="800" dirty="0" err="1">
                <a:solidFill>
                  <a:srgbClr val="6A3E3E"/>
                </a:solidFill>
                <a:latin typeface="Menlo" charset="0"/>
              </a:rPr>
              <a:t>e</a:t>
            </a:r>
            <a:r>
              <a:rPr lang="en-US" sz="800" dirty="0" err="1">
                <a:solidFill>
                  <a:srgbClr val="000000"/>
                </a:solidFill>
                <a:latin typeface="Menlo" charset="0"/>
              </a:rPr>
              <a:t>.</a:t>
            </a:r>
            <a:r>
              <a:rPr lang="en-US" sz="800" dirty="0" err="1">
                <a:solidFill>
                  <a:srgbClr val="0000C0"/>
                </a:solidFill>
                <a:latin typeface="Menlo" charset="0"/>
              </a:rPr>
              <a:t>prev</a:t>
            </a:r>
            <a:r>
              <a:rPr lang="en-US" sz="800" dirty="0" err="1">
                <a:solidFill>
                  <a:srgbClr val="000000"/>
                </a:solidFill>
                <a:latin typeface="Menlo" charset="0"/>
              </a:rPr>
              <a:t>.</a:t>
            </a:r>
            <a:r>
              <a:rPr lang="en-US" sz="800" dirty="0" err="1">
                <a:solidFill>
                  <a:srgbClr val="0000C0"/>
                </a:solidFill>
                <a:latin typeface="Menlo" charset="0"/>
              </a:rPr>
              <a:t>next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sz="800" dirty="0" err="1">
                <a:solidFill>
                  <a:srgbClr val="6A3E3E"/>
                </a:solidFill>
                <a:latin typeface="Menlo" charset="0"/>
              </a:rPr>
              <a:t>e</a:t>
            </a:r>
            <a:r>
              <a:rPr lang="en-US" sz="800" dirty="0" err="1">
                <a:solidFill>
                  <a:srgbClr val="000000"/>
                </a:solidFill>
                <a:latin typeface="Menlo" charset="0"/>
              </a:rPr>
              <a:t>.</a:t>
            </a:r>
            <a:r>
              <a:rPr lang="en-US" sz="800" dirty="0" err="1">
                <a:solidFill>
                  <a:srgbClr val="0000C0"/>
                </a:solidFill>
                <a:latin typeface="Menlo" charset="0"/>
              </a:rPr>
              <a:t>next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800" dirty="0">
                <a:solidFill>
                  <a:srgbClr val="000000"/>
                </a:solidFill>
                <a:latin typeface="Menlo" charset="0"/>
              </a:rPr>
              <a:t>  	</a:t>
            </a:r>
            <a:r>
              <a:rPr lang="en-US" sz="800" dirty="0">
                <a:solidFill>
                  <a:srgbClr val="0000C0"/>
                </a:solidFill>
                <a:latin typeface="Menlo" charset="0"/>
              </a:rPr>
              <a:t>size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--;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800" dirty="0">
                <a:solidFill>
                  <a:srgbClr val="7F0055"/>
                </a:solidFill>
                <a:latin typeface="Menlo" charset="0"/>
              </a:rPr>
              <a:t>	return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800" dirty="0" err="1">
                <a:solidFill>
                  <a:srgbClr val="6A3E3E"/>
                </a:solidFill>
                <a:latin typeface="Menlo" charset="0"/>
              </a:rPr>
              <a:t>e</a:t>
            </a:r>
            <a:r>
              <a:rPr lang="en-US" sz="800" dirty="0" err="1">
                <a:solidFill>
                  <a:srgbClr val="000000"/>
                </a:solidFill>
                <a:latin typeface="Menlo" charset="0"/>
              </a:rPr>
              <a:t>.</a:t>
            </a:r>
            <a:r>
              <a:rPr lang="en-US" sz="800" dirty="0" err="1">
                <a:solidFill>
                  <a:srgbClr val="0000C0"/>
                </a:solidFill>
                <a:latin typeface="Menlo" charset="0"/>
              </a:rPr>
              <a:t>data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800" dirty="0">
                <a:solidFill>
                  <a:srgbClr val="000000"/>
                </a:solidFill>
                <a:latin typeface="Menlo" charset="0"/>
              </a:rPr>
              <a:t>}</a:t>
            </a:r>
            <a:endParaRPr lang="en-US" sz="800" dirty="0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800" dirty="0">
                <a:solidFill>
                  <a:srgbClr val="7F0055"/>
                </a:solidFill>
                <a:latin typeface="Menlo" charset="0"/>
              </a:rPr>
              <a:t>public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E set(</a:t>
            </a:r>
            <a:r>
              <a:rPr lang="en-US" sz="800" dirty="0" err="1">
                <a:solidFill>
                  <a:srgbClr val="7F0055"/>
                </a:solidFill>
                <a:latin typeface="Menlo" charset="0"/>
              </a:rPr>
              <a:t>int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800" dirty="0">
                <a:solidFill>
                  <a:srgbClr val="6A3E3E"/>
                </a:solidFill>
                <a:latin typeface="Menlo" charset="0"/>
              </a:rPr>
              <a:t>index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, E </a:t>
            </a:r>
            <a:r>
              <a:rPr lang="en-US" sz="800" dirty="0">
                <a:solidFill>
                  <a:srgbClr val="6A3E3E"/>
                </a:solidFill>
                <a:latin typeface="Menlo" charset="0"/>
              </a:rPr>
              <a:t>o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) 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800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800" dirty="0">
                <a:solidFill>
                  <a:srgbClr val="7F0055"/>
                </a:solidFill>
                <a:latin typeface="Menlo" charset="0"/>
              </a:rPr>
              <a:t>if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(</a:t>
            </a:r>
            <a:r>
              <a:rPr lang="en-US" sz="800" dirty="0">
                <a:solidFill>
                  <a:srgbClr val="6A3E3E"/>
                </a:solidFill>
                <a:latin typeface="Menlo" charset="0"/>
              </a:rPr>
              <a:t>index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&lt; 0 || </a:t>
            </a:r>
            <a:r>
              <a:rPr lang="en-US" sz="800" dirty="0">
                <a:solidFill>
                  <a:srgbClr val="6A3E3E"/>
                </a:solidFill>
                <a:latin typeface="Menlo" charset="0"/>
              </a:rPr>
              <a:t>index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&gt;= </a:t>
            </a:r>
            <a:r>
              <a:rPr lang="en-US" sz="800" dirty="0">
                <a:solidFill>
                  <a:srgbClr val="0000C0"/>
                </a:solidFill>
                <a:latin typeface="Menlo" charset="0"/>
              </a:rPr>
              <a:t>size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800" dirty="0">
                <a:solidFill>
                  <a:srgbClr val="000000"/>
                </a:solidFill>
                <a:latin typeface="Menlo" charset="0"/>
              </a:rPr>
              <a:t>		</a:t>
            </a:r>
            <a:r>
              <a:rPr lang="en-US" sz="800" dirty="0">
                <a:solidFill>
                  <a:srgbClr val="7F0055"/>
                </a:solidFill>
                <a:latin typeface="Menlo" charset="0"/>
              </a:rPr>
              <a:t>throw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800" dirty="0">
                <a:solidFill>
                  <a:srgbClr val="7F0055"/>
                </a:solidFill>
                <a:latin typeface="Menlo" charset="0"/>
              </a:rPr>
              <a:t>new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	</a:t>
            </a:r>
            <a:r>
              <a:rPr lang="en-US" sz="800" dirty="0" err="1">
                <a:solidFill>
                  <a:srgbClr val="000000"/>
                </a:solidFill>
                <a:latin typeface="Menlo" charset="0"/>
              </a:rPr>
              <a:t>IndexOutOfBoundsException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sz="800" dirty="0">
                <a:solidFill>
                  <a:srgbClr val="2A00FF"/>
                </a:solidFill>
                <a:latin typeface="Menlo" charset="0"/>
              </a:rPr>
              <a:t>"Index: "</a:t>
            </a:r>
            <a:r>
              <a:rPr lang="en-US" altLang="zh-CN" sz="800" dirty="0">
                <a:solidFill>
                  <a:srgbClr val="000000"/>
                </a:solidFill>
                <a:latin typeface="Menlo" charset="0"/>
              </a:rPr>
              <a:t> 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800" dirty="0">
                <a:solidFill>
                  <a:srgbClr val="000000"/>
                </a:solidFill>
                <a:latin typeface="Menlo" charset="0"/>
              </a:rPr>
              <a:t>	+ </a:t>
            </a:r>
            <a:r>
              <a:rPr lang="en-US" sz="800" dirty="0">
                <a:solidFill>
                  <a:srgbClr val="6A3E3E"/>
                </a:solidFill>
                <a:latin typeface="Menlo" charset="0"/>
              </a:rPr>
              <a:t>index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+ </a:t>
            </a:r>
            <a:r>
              <a:rPr lang="en-US" sz="800" dirty="0">
                <a:solidFill>
                  <a:srgbClr val="2A00FF"/>
                </a:solidFill>
                <a:latin typeface="Menlo" charset="0"/>
              </a:rPr>
              <a:t>", Size:” 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+ </a:t>
            </a:r>
            <a:r>
              <a:rPr lang="en-US" sz="800" dirty="0">
                <a:solidFill>
                  <a:srgbClr val="0000C0"/>
                </a:solidFill>
                <a:latin typeface="Menlo" charset="0"/>
              </a:rPr>
              <a:t>size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);  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800" dirty="0">
                <a:solidFill>
                  <a:srgbClr val="000000"/>
                </a:solidFill>
                <a:latin typeface="Menlo" charset="0"/>
              </a:rPr>
              <a:t>	ListNode&lt;E&gt; </a:t>
            </a:r>
            <a:r>
              <a:rPr lang="en-US" sz="800" dirty="0">
                <a:solidFill>
                  <a:srgbClr val="6A3E3E"/>
                </a:solidFill>
                <a:latin typeface="Menlo" charset="0"/>
              </a:rPr>
              <a:t>e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sz="800" dirty="0" err="1">
                <a:solidFill>
                  <a:srgbClr val="000000"/>
                </a:solidFill>
                <a:latin typeface="Menlo" charset="0"/>
              </a:rPr>
              <a:t>getNode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sz="800" dirty="0">
                <a:solidFill>
                  <a:srgbClr val="6A3E3E"/>
                </a:solidFill>
                <a:latin typeface="Menlo" charset="0"/>
              </a:rPr>
              <a:t>index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800" dirty="0">
                <a:solidFill>
                  <a:srgbClr val="000000"/>
                </a:solidFill>
                <a:latin typeface="Menlo" charset="0"/>
              </a:rPr>
              <a:t>	E </a:t>
            </a:r>
            <a:r>
              <a:rPr lang="en-US" sz="800" dirty="0">
                <a:solidFill>
                  <a:srgbClr val="6A3E3E"/>
                </a:solidFill>
                <a:latin typeface="Menlo" charset="0"/>
              </a:rPr>
              <a:t>old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sz="800" dirty="0" err="1">
                <a:solidFill>
                  <a:srgbClr val="6A3E3E"/>
                </a:solidFill>
                <a:latin typeface="Menlo" charset="0"/>
              </a:rPr>
              <a:t>e</a:t>
            </a:r>
            <a:r>
              <a:rPr lang="en-US" sz="800" dirty="0" err="1">
                <a:solidFill>
                  <a:srgbClr val="000000"/>
                </a:solidFill>
                <a:latin typeface="Menlo" charset="0"/>
              </a:rPr>
              <a:t>.</a:t>
            </a:r>
            <a:r>
              <a:rPr lang="en-US" sz="800" dirty="0" err="1">
                <a:solidFill>
                  <a:srgbClr val="0000C0"/>
                </a:solidFill>
                <a:latin typeface="Menlo" charset="0"/>
              </a:rPr>
              <a:t>data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800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800" dirty="0" err="1">
                <a:solidFill>
                  <a:srgbClr val="6A3E3E"/>
                </a:solidFill>
                <a:latin typeface="Menlo" charset="0"/>
              </a:rPr>
              <a:t>e</a:t>
            </a:r>
            <a:r>
              <a:rPr lang="en-US" sz="800" dirty="0" err="1">
                <a:solidFill>
                  <a:srgbClr val="000000"/>
                </a:solidFill>
                <a:latin typeface="Menlo" charset="0"/>
              </a:rPr>
              <a:t>.</a:t>
            </a:r>
            <a:r>
              <a:rPr lang="en-US" sz="800" dirty="0" err="1">
                <a:solidFill>
                  <a:srgbClr val="0000C0"/>
                </a:solidFill>
                <a:latin typeface="Menlo" charset="0"/>
              </a:rPr>
              <a:t>data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sz="800" dirty="0">
                <a:solidFill>
                  <a:srgbClr val="6A3E3E"/>
                </a:solidFill>
                <a:latin typeface="Menlo" charset="0"/>
              </a:rPr>
              <a:t>o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800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800" dirty="0">
                <a:solidFill>
                  <a:srgbClr val="7F0055"/>
                </a:solidFill>
                <a:latin typeface="Menlo" charset="0"/>
              </a:rPr>
              <a:t>return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800" dirty="0">
                <a:solidFill>
                  <a:srgbClr val="6A3E3E"/>
                </a:solidFill>
                <a:latin typeface="Menlo" charset="0"/>
              </a:rPr>
              <a:t>old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800" dirty="0">
                <a:solidFill>
                  <a:srgbClr val="000000"/>
                </a:solidFill>
                <a:latin typeface="Menlo" charset="0"/>
              </a:rPr>
              <a:t>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800" dirty="0">
                <a:solidFill>
                  <a:srgbClr val="7F0055"/>
                </a:solidFill>
                <a:latin typeface="Menlo" charset="0"/>
              </a:rPr>
              <a:t>public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ListNode&lt;E&gt; </a:t>
            </a:r>
            <a:r>
              <a:rPr lang="en-US" sz="800" dirty="0" err="1">
                <a:solidFill>
                  <a:srgbClr val="000000"/>
                </a:solidFill>
                <a:latin typeface="Menlo" charset="0"/>
              </a:rPr>
              <a:t>getNode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sz="800" dirty="0" err="1">
                <a:solidFill>
                  <a:srgbClr val="7F0055"/>
                </a:solidFill>
                <a:latin typeface="Menlo" charset="0"/>
              </a:rPr>
              <a:t>int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800" dirty="0">
                <a:solidFill>
                  <a:srgbClr val="6A3E3E"/>
                </a:solidFill>
                <a:latin typeface="Menlo" charset="0"/>
              </a:rPr>
              <a:t>n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) 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800" dirty="0">
                <a:solidFill>
                  <a:srgbClr val="000000"/>
                </a:solidFill>
                <a:latin typeface="Menlo" charset="0"/>
              </a:rPr>
              <a:t> 	</a:t>
            </a:r>
            <a:r>
              <a:rPr lang="en-US" sz="800" dirty="0">
                <a:solidFill>
                  <a:srgbClr val="7F0055"/>
                </a:solidFill>
                <a:latin typeface="Menlo" charset="0"/>
              </a:rPr>
              <a:t>if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(</a:t>
            </a:r>
            <a:r>
              <a:rPr lang="en-US" sz="800" dirty="0">
                <a:solidFill>
                  <a:srgbClr val="6A3E3E"/>
                </a:solidFill>
                <a:latin typeface="Menlo" charset="0"/>
              </a:rPr>
              <a:t>index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&lt; 0 || </a:t>
            </a:r>
            <a:r>
              <a:rPr lang="en-US" sz="800" dirty="0">
                <a:solidFill>
                  <a:srgbClr val="6A3E3E"/>
                </a:solidFill>
                <a:latin typeface="Menlo" charset="0"/>
              </a:rPr>
              <a:t>index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&gt;= </a:t>
            </a:r>
            <a:r>
              <a:rPr lang="en-US" sz="800" dirty="0">
                <a:solidFill>
                  <a:srgbClr val="0000C0"/>
                </a:solidFill>
                <a:latin typeface="Menlo" charset="0"/>
              </a:rPr>
              <a:t>size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800" dirty="0">
                <a:solidFill>
                  <a:srgbClr val="000000"/>
                </a:solidFill>
                <a:latin typeface="Menlo" charset="0"/>
              </a:rPr>
              <a:t>    		 </a:t>
            </a:r>
            <a:r>
              <a:rPr lang="en-US" sz="800" dirty="0">
                <a:solidFill>
                  <a:srgbClr val="7F0055"/>
                </a:solidFill>
                <a:latin typeface="Menlo" charset="0"/>
              </a:rPr>
              <a:t>throw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800" dirty="0">
                <a:solidFill>
                  <a:srgbClr val="7F0055"/>
                </a:solidFill>
                <a:latin typeface="Menlo" charset="0"/>
              </a:rPr>
              <a:t>new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	</a:t>
            </a:r>
            <a:r>
              <a:rPr lang="en-US" sz="800" dirty="0" err="1">
                <a:solidFill>
                  <a:srgbClr val="000000"/>
                </a:solidFill>
                <a:latin typeface="Menlo" charset="0"/>
              </a:rPr>
              <a:t>IndexOutOfBoundsException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sz="800" dirty="0">
                <a:solidFill>
                  <a:srgbClr val="2A00FF"/>
                </a:solidFill>
                <a:latin typeface="Menlo" charset="0"/>
              </a:rPr>
              <a:t>"Index: "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800" dirty="0">
                <a:solidFill>
                  <a:srgbClr val="000000"/>
                </a:solidFill>
                <a:latin typeface="Menlo" charset="0"/>
              </a:rPr>
              <a:t>        + </a:t>
            </a:r>
            <a:r>
              <a:rPr lang="en-US" sz="800" dirty="0">
                <a:solidFill>
                  <a:srgbClr val="6A3E3E"/>
                </a:solidFill>
                <a:latin typeface="Menlo" charset="0"/>
              </a:rPr>
              <a:t>index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+ </a:t>
            </a:r>
            <a:r>
              <a:rPr lang="en-US" sz="800" dirty="0">
                <a:solidFill>
                  <a:srgbClr val="2A00FF"/>
                </a:solidFill>
                <a:latin typeface="Menlo" charset="0"/>
              </a:rPr>
              <a:t>", Size:” 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+ </a:t>
            </a:r>
            <a:r>
              <a:rPr lang="en-US" sz="800" dirty="0">
                <a:solidFill>
                  <a:srgbClr val="0000C0"/>
                </a:solidFill>
                <a:latin typeface="Menlo" charset="0"/>
              </a:rPr>
              <a:t>size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);</a:t>
            </a:r>
          </a:p>
          <a:p>
            <a:r>
              <a:rPr lang="en-US" sz="800" dirty="0">
                <a:solidFill>
                  <a:srgbClr val="000000"/>
                </a:solidFill>
                <a:latin typeface="Menlo" charset="0"/>
              </a:rPr>
              <a:t> 	</a:t>
            </a:r>
            <a:r>
              <a:rPr lang="en-US" sz="800" dirty="0">
                <a:solidFill>
                  <a:srgbClr val="7F0055"/>
                </a:solidFill>
                <a:latin typeface="Menlo" charset="0"/>
              </a:rPr>
              <a:t>if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(</a:t>
            </a:r>
            <a:r>
              <a:rPr lang="en-US" sz="800" dirty="0">
                <a:solidFill>
                  <a:srgbClr val="6A3E3E"/>
                </a:solidFill>
                <a:latin typeface="Menlo" charset="0"/>
              </a:rPr>
              <a:t>n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&lt; </a:t>
            </a:r>
            <a:r>
              <a:rPr lang="en-US" sz="800" dirty="0">
                <a:solidFill>
                  <a:srgbClr val="0000C0"/>
                </a:solidFill>
                <a:latin typeface="Menlo" charset="0"/>
              </a:rPr>
              <a:t>size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/ 2) {</a:t>
            </a:r>
          </a:p>
          <a:p>
            <a:r>
              <a:rPr lang="en-US" sz="800" dirty="0">
                <a:solidFill>
                  <a:srgbClr val="000000"/>
                </a:solidFill>
                <a:latin typeface="Menlo" charset="0"/>
              </a:rPr>
              <a:t> 		</a:t>
            </a:r>
            <a:r>
              <a:rPr lang="en-US" sz="800" dirty="0">
                <a:solidFill>
                  <a:srgbClr val="6A3E3E"/>
                </a:solidFill>
                <a:latin typeface="Menlo" charset="0"/>
              </a:rPr>
              <a:t>e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sz="800" dirty="0">
                <a:solidFill>
                  <a:srgbClr val="0000C0"/>
                </a:solidFill>
                <a:latin typeface="Menlo" charset="0"/>
              </a:rPr>
              <a:t>head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.</a:t>
            </a:r>
            <a:r>
              <a:rPr lang="en-US" sz="800" dirty="0">
                <a:solidFill>
                  <a:srgbClr val="0000C0"/>
                </a:solidFill>
                <a:latin typeface="Menlo" charset="0"/>
              </a:rPr>
              <a:t>next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latin typeface="Menlo" charset="0"/>
              </a:rPr>
              <a:t> 		</a:t>
            </a:r>
            <a:r>
              <a:rPr lang="en-US" sz="800" dirty="0">
                <a:solidFill>
                  <a:srgbClr val="7F0055"/>
                </a:solidFill>
                <a:latin typeface="Menlo" charset="0"/>
              </a:rPr>
              <a:t>while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(</a:t>
            </a:r>
            <a:r>
              <a:rPr lang="en-US" sz="800" dirty="0">
                <a:solidFill>
                  <a:srgbClr val="6A3E3E"/>
                </a:solidFill>
                <a:latin typeface="Menlo" charset="0"/>
              </a:rPr>
              <a:t>n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-- &gt; 0)</a:t>
            </a:r>
          </a:p>
          <a:p>
            <a:r>
              <a:rPr lang="en-US" sz="800" dirty="0">
                <a:solidFill>
                  <a:srgbClr val="000000"/>
                </a:solidFill>
                <a:latin typeface="Menlo" charset="0"/>
              </a:rPr>
              <a:t> 		</a:t>
            </a:r>
            <a:r>
              <a:rPr lang="en-US" sz="800" dirty="0">
                <a:solidFill>
                  <a:srgbClr val="6A3E3E"/>
                </a:solidFill>
                <a:latin typeface="Menlo" charset="0"/>
              </a:rPr>
              <a:t>e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sz="800" dirty="0" err="1">
                <a:solidFill>
                  <a:srgbClr val="6A3E3E"/>
                </a:solidFill>
                <a:latin typeface="Menlo" charset="0"/>
              </a:rPr>
              <a:t>e</a:t>
            </a:r>
            <a:r>
              <a:rPr lang="en-US" sz="800" dirty="0" err="1">
                <a:solidFill>
                  <a:srgbClr val="000000"/>
                </a:solidFill>
                <a:latin typeface="Menlo" charset="0"/>
              </a:rPr>
              <a:t>.</a:t>
            </a:r>
            <a:r>
              <a:rPr lang="en-US" sz="800" dirty="0" err="1">
                <a:solidFill>
                  <a:srgbClr val="0000C0"/>
                </a:solidFill>
                <a:latin typeface="Menlo" charset="0"/>
              </a:rPr>
              <a:t>next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latin typeface="Menlo" charset="0"/>
              </a:rPr>
              <a:t> 	} </a:t>
            </a:r>
            <a:r>
              <a:rPr lang="en-US" sz="800" dirty="0">
                <a:solidFill>
                  <a:srgbClr val="7F0055"/>
                </a:solidFill>
                <a:latin typeface="Menlo" charset="0"/>
              </a:rPr>
              <a:t>else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{</a:t>
            </a:r>
          </a:p>
          <a:p>
            <a:r>
              <a:rPr lang="en-US" sz="800" dirty="0">
                <a:solidFill>
                  <a:srgbClr val="000000"/>
                </a:solidFill>
                <a:latin typeface="Menlo" charset="0"/>
              </a:rPr>
              <a:t> 		</a:t>
            </a:r>
            <a:r>
              <a:rPr lang="en-US" sz="800" dirty="0">
                <a:solidFill>
                  <a:srgbClr val="6A3E3E"/>
                </a:solidFill>
                <a:latin typeface="Menlo" charset="0"/>
              </a:rPr>
              <a:t>e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sz="800" dirty="0" err="1">
                <a:solidFill>
                  <a:srgbClr val="0000C0"/>
                </a:solidFill>
                <a:latin typeface="Menlo" charset="0"/>
              </a:rPr>
              <a:t>tail</a:t>
            </a:r>
            <a:r>
              <a:rPr lang="en-US" sz="800" dirty="0" err="1">
                <a:solidFill>
                  <a:srgbClr val="000000"/>
                </a:solidFill>
                <a:latin typeface="Menlo" charset="0"/>
              </a:rPr>
              <a:t>.</a:t>
            </a:r>
            <a:r>
              <a:rPr lang="en-US" sz="800" dirty="0" err="1">
                <a:solidFill>
                  <a:srgbClr val="0000C0"/>
                </a:solidFill>
                <a:latin typeface="Menlo" charset="0"/>
              </a:rPr>
              <a:t>prev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latin typeface="Menlo" charset="0"/>
              </a:rPr>
              <a:t> 		</a:t>
            </a:r>
            <a:r>
              <a:rPr lang="en-US" sz="800" dirty="0">
                <a:solidFill>
                  <a:srgbClr val="7F0055"/>
                </a:solidFill>
                <a:latin typeface="Menlo" charset="0"/>
              </a:rPr>
              <a:t>while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(++</a:t>
            </a:r>
            <a:r>
              <a:rPr lang="en-US" sz="800" dirty="0">
                <a:solidFill>
                  <a:srgbClr val="6A3E3E"/>
                </a:solidFill>
                <a:latin typeface="Menlo" charset="0"/>
              </a:rPr>
              <a:t>n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&lt; </a:t>
            </a:r>
            <a:r>
              <a:rPr lang="en-US" sz="800" dirty="0">
                <a:solidFill>
                  <a:srgbClr val="0000C0"/>
                </a:solidFill>
                <a:latin typeface="Menlo" charset="0"/>
              </a:rPr>
              <a:t>size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r>
              <a:rPr lang="en-US" sz="800" dirty="0">
                <a:solidFill>
                  <a:srgbClr val="000000"/>
                </a:solidFill>
                <a:latin typeface="Menlo" charset="0"/>
              </a:rPr>
              <a:t> 			</a:t>
            </a:r>
            <a:r>
              <a:rPr lang="en-US" sz="800" dirty="0">
                <a:solidFill>
                  <a:srgbClr val="6A3E3E"/>
                </a:solidFill>
                <a:latin typeface="Menlo" charset="0"/>
              </a:rPr>
              <a:t>e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sz="800" dirty="0" err="1">
                <a:solidFill>
                  <a:srgbClr val="6A3E3E"/>
                </a:solidFill>
                <a:latin typeface="Menlo" charset="0"/>
              </a:rPr>
              <a:t>e</a:t>
            </a:r>
            <a:r>
              <a:rPr lang="en-US" sz="800" dirty="0" err="1">
                <a:solidFill>
                  <a:srgbClr val="000000"/>
                </a:solidFill>
                <a:latin typeface="Menlo" charset="0"/>
              </a:rPr>
              <a:t>.</a:t>
            </a:r>
            <a:r>
              <a:rPr lang="en-US" sz="800" dirty="0" err="1">
                <a:solidFill>
                  <a:srgbClr val="0000C0"/>
                </a:solidFill>
                <a:latin typeface="Menlo" charset="0"/>
              </a:rPr>
              <a:t>prev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latin typeface="Menlo" charset="0"/>
              </a:rPr>
              <a:t> 	}</a:t>
            </a:r>
          </a:p>
          <a:p>
            <a:r>
              <a:rPr lang="en-US" sz="800" dirty="0">
                <a:solidFill>
                  <a:srgbClr val="000000"/>
                </a:solidFill>
                <a:latin typeface="Menlo" charset="0"/>
              </a:rPr>
              <a:t> 	</a:t>
            </a:r>
            <a:r>
              <a:rPr lang="en-US" sz="800" dirty="0">
                <a:solidFill>
                  <a:srgbClr val="7F0055"/>
                </a:solidFill>
                <a:latin typeface="Menlo" charset="0"/>
              </a:rPr>
              <a:t>return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800" dirty="0">
                <a:solidFill>
                  <a:srgbClr val="6A3E3E"/>
                </a:solidFill>
                <a:latin typeface="Menlo" charset="0"/>
              </a:rPr>
              <a:t>e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;</a:t>
            </a:r>
            <a:endParaRPr lang="en-US" sz="800" dirty="0"/>
          </a:p>
          <a:p>
            <a:r>
              <a:rPr lang="en-US" sz="800" dirty="0">
                <a:solidFill>
                  <a:srgbClr val="7F0055"/>
                </a:solidFill>
                <a:latin typeface="Menlo" charset="0"/>
              </a:rPr>
              <a:t>}</a:t>
            </a:r>
          </a:p>
          <a:p>
            <a:r>
              <a:rPr lang="en-US" sz="800" dirty="0">
                <a:solidFill>
                  <a:srgbClr val="931A68"/>
                </a:solidFill>
                <a:latin typeface="Menlo" panose="020B0609030804020204" pitchFamily="49" charset="0"/>
              </a:rPr>
              <a:t>public</a:t>
            </a:r>
            <a:r>
              <a:rPr lang="en-US" sz="800" dirty="0">
                <a:latin typeface="Menlo" panose="020B0609030804020204" pitchFamily="49" charset="0"/>
              </a:rPr>
              <a:t> </a:t>
            </a:r>
            <a:r>
              <a:rPr lang="en-US" sz="800" dirty="0" err="1">
                <a:solidFill>
                  <a:srgbClr val="931A68"/>
                </a:solidFill>
                <a:latin typeface="Menlo" panose="020B0609030804020204" pitchFamily="49" charset="0"/>
              </a:rPr>
              <a:t>boolean</a:t>
            </a:r>
            <a:r>
              <a:rPr lang="en-US" sz="800" dirty="0">
                <a:latin typeface="Menlo" panose="020B0609030804020204" pitchFamily="49" charset="0"/>
              </a:rPr>
              <a:t> contains(</a:t>
            </a:r>
            <a:r>
              <a:rPr lang="en-US" altLang="zh-CN" sz="800" dirty="0">
                <a:latin typeface="Menlo" panose="020B0609030804020204" pitchFamily="49" charset="0"/>
              </a:rPr>
              <a:t>E</a:t>
            </a:r>
            <a:r>
              <a:rPr lang="en-US" sz="800" dirty="0">
                <a:latin typeface="Menlo" panose="020B0609030804020204" pitchFamily="49" charset="0"/>
              </a:rPr>
              <a:t> </a:t>
            </a:r>
            <a:r>
              <a:rPr lang="en-US" sz="800" dirty="0">
                <a:solidFill>
                  <a:srgbClr val="7E504F"/>
                </a:solidFill>
                <a:latin typeface="Menlo" panose="020B0609030804020204" pitchFamily="49" charset="0"/>
              </a:rPr>
              <a:t>o</a:t>
            </a:r>
            <a:r>
              <a:rPr lang="en-US" sz="800" dirty="0">
                <a:latin typeface="Menlo" panose="020B0609030804020204" pitchFamily="49" charset="0"/>
              </a:rPr>
              <a:t>) {</a:t>
            </a:r>
          </a:p>
          <a:p>
            <a:r>
              <a:rPr lang="en-US" sz="800" dirty="0">
                <a:latin typeface="Menlo" panose="020B0609030804020204" pitchFamily="49" charset="0"/>
              </a:rPr>
              <a:t>	ListNode&lt;E&gt; </a:t>
            </a:r>
            <a:r>
              <a:rPr lang="en-US" sz="800" dirty="0">
                <a:solidFill>
                  <a:srgbClr val="7E504F"/>
                </a:solidFill>
                <a:latin typeface="Menlo" panose="020B0609030804020204" pitchFamily="49" charset="0"/>
              </a:rPr>
              <a:t>e</a:t>
            </a:r>
            <a:r>
              <a:rPr lang="en-US" sz="800" dirty="0">
                <a:latin typeface="Menlo" panose="020B0609030804020204" pitchFamily="49" charset="0"/>
              </a:rPr>
              <a:t> = </a:t>
            </a:r>
            <a:r>
              <a:rPr lang="en-US" sz="800" dirty="0">
                <a:solidFill>
                  <a:srgbClr val="0326CC"/>
                </a:solidFill>
                <a:latin typeface="Menlo" panose="020B0609030804020204" pitchFamily="49" charset="0"/>
              </a:rPr>
              <a:t>head</a:t>
            </a:r>
            <a:r>
              <a:rPr lang="en-US" altLang="zh-CN" sz="800" dirty="0">
                <a:solidFill>
                  <a:srgbClr val="0326CC"/>
                </a:solidFill>
                <a:latin typeface="Menlo" panose="020B0609030804020204" pitchFamily="49" charset="0"/>
              </a:rPr>
              <a:t>.</a:t>
            </a:r>
            <a:r>
              <a:rPr lang="en-US" sz="800" dirty="0">
                <a:solidFill>
                  <a:srgbClr val="0326CC"/>
                </a:solidFill>
                <a:latin typeface="Menlo" panose="020B0609030804020204" pitchFamily="49" charset="0"/>
              </a:rPr>
              <a:t>next</a:t>
            </a:r>
            <a:r>
              <a:rPr lang="en-US" sz="800" dirty="0">
                <a:latin typeface="Menlo" panose="020B0609030804020204" pitchFamily="49" charset="0"/>
              </a:rPr>
              <a:t>;</a:t>
            </a:r>
          </a:p>
          <a:p>
            <a:r>
              <a:rPr lang="en-US" sz="800" dirty="0">
                <a:latin typeface="Menlo" panose="020B0609030804020204" pitchFamily="49" charset="0"/>
              </a:rPr>
              <a:t>  	</a:t>
            </a:r>
            <a:r>
              <a:rPr lang="en-US" sz="800" dirty="0">
                <a:solidFill>
                  <a:srgbClr val="931A68"/>
                </a:solidFill>
                <a:latin typeface="Menlo" panose="020B0609030804020204" pitchFamily="49" charset="0"/>
              </a:rPr>
              <a:t>while</a:t>
            </a:r>
            <a:r>
              <a:rPr lang="en-US" sz="800" dirty="0">
                <a:latin typeface="Menlo" panose="020B0609030804020204" pitchFamily="49" charset="0"/>
              </a:rPr>
              <a:t> (</a:t>
            </a:r>
            <a:r>
              <a:rPr lang="en-US" sz="800" dirty="0" err="1">
                <a:solidFill>
                  <a:srgbClr val="7E504F"/>
                </a:solidFill>
                <a:latin typeface="Menlo" panose="020B0609030804020204" pitchFamily="49" charset="0"/>
              </a:rPr>
              <a:t>e</a:t>
            </a:r>
            <a:r>
              <a:rPr lang="en-US" altLang="zh-CN" sz="800" dirty="0" err="1">
                <a:solidFill>
                  <a:srgbClr val="7E504F"/>
                </a:solidFill>
                <a:latin typeface="Menlo" panose="020B0609030804020204" pitchFamily="49" charset="0"/>
              </a:rPr>
              <a:t>.</a:t>
            </a:r>
            <a:r>
              <a:rPr lang="en-US" sz="800" dirty="0" err="1">
                <a:solidFill>
                  <a:srgbClr val="0326CC"/>
                </a:solidFill>
                <a:latin typeface="Menlo" panose="020B0609030804020204" pitchFamily="49" charset="0"/>
              </a:rPr>
              <a:t>next</a:t>
            </a:r>
            <a:r>
              <a:rPr lang="en-US" sz="800" dirty="0">
                <a:latin typeface="Menlo" panose="020B0609030804020204" pitchFamily="49" charset="0"/>
              </a:rPr>
              <a:t> != </a:t>
            </a:r>
            <a:r>
              <a:rPr lang="en-US" sz="800" dirty="0">
                <a:solidFill>
                  <a:srgbClr val="931A68"/>
                </a:solidFill>
                <a:latin typeface="Menlo" panose="020B0609030804020204" pitchFamily="49" charset="0"/>
              </a:rPr>
              <a:t>null</a:t>
            </a:r>
            <a:r>
              <a:rPr lang="en-US" sz="800" dirty="0">
                <a:latin typeface="Menlo" panose="020B0609030804020204" pitchFamily="49" charset="0"/>
              </a:rPr>
              <a:t>)</a:t>
            </a:r>
          </a:p>
          <a:p>
            <a:r>
              <a:rPr lang="en-US" sz="800" dirty="0">
                <a:latin typeface="Menlo" panose="020B0609030804020204" pitchFamily="49" charset="0"/>
              </a:rPr>
              <a:t>    	{</a:t>
            </a:r>
          </a:p>
          <a:p>
            <a:r>
              <a:rPr lang="en-US" sz="800" dirty="0">
                <a:latin typeface="Menlo" panose="020B0609030804020204" pitchFamily="49" charset="0"/>
              </a:rPr>
              <a:t>      	</a:t>
            </a:r>
            <a:r>
              <a:rPr lang="en-US" sz="800" dirty="0">
                <a:solidFill>
                  <a:srgbClr val="931A68"/>
                </a:solidFill>
                <a:latin typeface="Menlo" panose="020B0609030804020204" pitchFamily="49" charset="0"/>
              </a:rPr>
              <a:t>if</a:t>
            </a:r>
            <a:r>
              <a:rPr lang="en-US" sz="800" dirty="0">
                <a:latin typeface="Menlo" panose="020B0609030804020204" pitchFamily="49" charset="0"/>
              </a:rPr>
              <a:t> ((</a:t>
            </a:r>
            <a:r>
              <a:rPr lang="en-US" sz="800" dirty="0" err="1">
                <a:solidFill>
                  <a:srgbClr val="7E504F"/>
                </a:solidFill>
                <a:latin typeface="Menlo" panose="020B0609030804020204" pitchFamily="49" charset="0"/>
              </a:rPr>
              <a:t>e</a:t>
            </a:r>
            <a:r>
              <a:rPr lang="en-US" altLang="zh-CN" sz="800" dirty="0" err="1">
                <a:solidFill>
                  <a:srgbClr val="7E504F"/>
                </a:solidFill>
                <a:latin typeface="Menlo" panose="020B0609030804020204" pitchFamily="49" charset="0"/>
              </a:rPr>
              <a:t>.</a:t>
            </a:r>
            <a:r>
              <a:rPr lang="en-US" altLang="zh-CN" sz="800" dirty="0" err="1">
                <a:solidFill>
                  <a:srgbClr val="0326CC"/>
                </a:solidFill>
                <a:latin typeface="Menlo" panose="020B0609030804020204" pitchFamily="49" charset="0"/>
              </a:rPr>
              <a:t>data</a:t>
            </a:r>
            <a:r>
              <a:rPr lang="en-US" altLang="zh-CN" sz="800" dirty="0">
                <a:solidFill>
                  <a:srgbClr val="0326CC"/>
                </a:solidFill>
                <a:latin typeface="Menlo" panose="020B0609030804020204" pitchFamily="49" charset="0"/>
              </a:rPr>
              <a:t>).equals(</a:t>
            </a:r>
            <a:r>
              <a:rPr lang="en-US" sz="800" dirty="0">
                <a:solidFill>
                  <a:srgbClr val="7E504F"/>
                </a:solidFill>
                <a:latin typeface="Menlo" panose="020B0609030804020204" pitchFamily="49" charset="0"/>
              </a:rPr>
              <a:t>o)</a:t>
            </a:r>
            <a:r>
              <a:rPr lang="en-US" sz="800" dirty="0">
                <a:latin typeface="Menlo" panose="020B0609030804020204" pitchFamily="49" charset="0"/>
              </a:rPr>
              <a:t>)</a:t>
            </a:r>
          </a:p>
          <a:p>
            <a:r>
              <a:rPr lang="en-US" sz="800" dirty="0">
                <a:latin typeface="Menlo" panose="020B0609030804020204" pitchFamily="49" charset="0"/>
              </a:rPr>
              <a:t>        		</a:t>
            </a:r>
            <a:r>
              <a:rPr lang="en-US" sz="800" dirty="0">
                <a:solidFill>
                  <a:srgbClr val="931A68"/>
                </a:solidFill>
                <a:latin typeface="Menlo" panose="020B0609030804020204" pitchFamily="49" charset="0"/>
              </a:rPr>
              <a:t>return</a:t>
            </a:r>
            <a:r>
              <a:rPr lang="en-US" sz="800" dirty="0">
                <a:latin typeface="Menlo" panose="020B0609030804020204" pitchFamily="49" charset="0"/>
              </a:rPr>
              <a:t> </a:t>
            </a:r>
            <a:r>
              <a:rPr lang="en-US" sz="800" dirty="0">
                <a:solidFill>
                  <a:srgbClr val="931A68"/>
                </a:solidFill>
                <a:latin typeface="Menlo" panose="020B0609030804020204" pitchFamily="49" charset="0"/>
              </a:rPr>
              <a:t>true</a:t>
            </a:r>
            <a:r>
              <a:rPr lang="en-US" sz="800" dirty="0">
                <a:latin typeface="Menlo" panose="020B0609030804020204" pitchFamily="49" charset="0"/>
              </a:rPr>
              <a:t>;</a:t>
            </a:r>
          </a:p>
          <a:p>
            <a:r>
              <a:rPr lang="en-US" sz="800" dirty="0">
                <a:latin typeface="Menlo" panose="020B0609030804020204" pitchFamily="49" charset="0"/>
              </a:rPr>
              <a:t>      	</a:t>
            </a:r>
            <a:r>
              <a:rPr lang="en-US" sz="800" dirty="0">
                <a:solidFill>
                  <a:srgbClr val="7E504F"/>
                </a:solidFill>
                <a:latin typeface="Menlo" panose="020B0609030804020204" pitchFamily="49" charset="0"/>
              </a:rPr>
              <a:t>e</a:t>
            </a:r>
            <a:r>
              <a:rPr lang="en-US" sz="800" dirty="0">
                <a:latin typeface="Menlo" panose="020B0609030804020204" pitchFamily="49" charset="0"/>
              </a:rPr>
              <a:t> = </a:t>
            </a:r>
            <a:r>
              <a:rPr lang="en-US" sz="800" dirty="0" err="1">
                <a:solidFill>
                  <a:srgbClr val="7E504F"/>
                </a:solidFill>
                <a:latin typeface="Menlo" panose="020B0609030804020204" pitchFamily="49" charset="0"/>
              </a:rPr>
              <a:t>e</a:t>
            </a:r>
            <a:r>
              <a:rPr lang="en-US" sz="800" dirty="0" err="1">
                <a:latin typeface="Menlo" panose="020B0609030804020204" pitchFamily="49" charset="0"/>
              </a:rPr>
              <a:t>.</a:t>
            </a:r>
            <a:r>
              <a:rPr lang="en-US" sz="800" dirty="0" err="1">
                <a:solidFill>
                  <a:srgbClr val="0326CC"/>
                </a:solidFill>
                <a:latin typeface="Menlo" panose="020B0609030804020204" pitchFamily="49" charset="0"/>
              </a:rPr>
              <a:t>next</a:t>
            </a:r>
            <a:r>
              <a:rPr lang="en-US" sz="800" dirty="0">
                <a:latin typeface="Menlo" panose="020B0609030804020204" pitchFamily="49" charset="0"/>
              </a:rPr>
              <a:t>;</a:t>
            </a:r>
          </a:p>
          <a:p>
            <a:r>
              <a:rPr lang="en-US" sz="800" dirty="0">
                <a:latin typeface="Menlo" panose="020B0609030804020204" pitchFamily="49" charset="0"/>
              </a:rPr>
              <a:t>    	}</a:t>
            </a:r>
          </a:p>
          <a:p>
            <a:r>
              <a:rPr lang="en-US" sz="800" dirty="0">
                <a:solidFill>
                  <a:srgbClr val="000000"/>
                </a:solidFill>
                <a:latin typeface="Menlo" panose="020B0609030804020204" pitchFamily="49" charset="0"/>
              </a:rPr>
              <a:t>  	</a:t>
            </a:r>
            <a:r>
              <a:rPr lang="en-US" sz="800" dirty="0">
                <a:solidFill>
                  <a:srgbClr val="931A68"/>
                </a:solidFill>
                <a:latin typeface="Menlo" panose="020B0609030804020204" pitchFamily="49" charset="0"/>
              </a:rPr>
              <a:t>return</a:t>
            </a:r>
            <a:r>
              <a:rPr lang="en-US" sz="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800" dirty="0">
                <a:solidFill>
                  <a:srgbClr val="931A68"/>
                </a:solidFill>
                <a:latin typeface="Menlo" panose="020B0609030804020204" pitchFamily="49" charset="0"/>
              </a:rPr>
              <a:t>false</a:t>
            </a:r>
            <a:r>
              <a:rPr lang="en-US" sz="8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sz="800" dirty="0">
              <a:solidFill>
                <a:srgbClr val="931A68"/>
              </a:solidFill>
              <a:latin typeface="Menlo" panose="020B0609030804020204" pitchFamily="49" charset="0"/>
            </a:endParaRPr>
          </a:p>
          <a:p>
            <a:r>
              <a:rPr lang="en-US" sz="800" dirty="0">
                <a:latin typeface="Menlo" panose="020B0609030804020204" pitchFamily="49" charset="0"/>
              </a:rPr>
              <a:t>}</a:t>
            </a:r>
            <a:endParaRPr lang="en-US" sz="800" dirty="0">
              <a:solidFill>
                <a:srgbClr val="7F0055"/>
              </a:solidFill>
              <a:latin typeface="Menlo" charset="0"/>
            </a:endParaRPr>
          </a:p>
          <a:p>
            <a:r>
              <a:rPr lang="en-US" sz="800" dirty="0">
                <a:solidFill>
                  <a:srgbClr val="7F0055"/>
                </a:solidFill>
                <a:latin typeface="Menlo" charset="0"/>
              </a:rPr>
              <a:t>public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String </a:t>
            </a:r>
            <a:r>
              <a:rPr lang="en-US" sz="800" dirty="0" err="1">
                <a:solidFill>
                  <a:srgbClr val="000000"/>
                </a:solidFill>
                <a:latin typeface="Menlo" charset="0"/>
              </a:rPr>
              <a:t>toString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() {</a:t>
            </a:r>
          </a:p>
          <a:p>
            <a:r>
              <a:rPr lang="en-US" sz="800" dirty="0">
                <a:solidFill>
                  <a:srgbClr val="000000"/>
                </a:solidFill>
                <a:latin typeface="Menlo" charset="0"/>
              </a:rPr>
              <a:t>	String </a:t>
            </a:r>
            <a:r>
              <a:rPr lang="en-US" sz="800" dirty="0">
                <a:solidFill>
                  <a:srgbClr val="6A3E3E"/>
                </a:solidFill>
                <a:latin typeface="Menlo" charset="0"/>
              </a:rPr>
              <a:t>mylist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sz="800" dirty="0">
                <a:solidFill>
                  <a:srgbClr val="7F0055"/>
                </a:solidFill>
                <a:latin typeface="Menlo" charset="0"/>
              </a:rPr>
              <a:t>new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String(</a:t>
            </a:r>
            <a:r>
              <a:rPr lang="en-US" sz="800" dirty="0">
                <a:solidFill>
                  <a:srgbClr val="2A00FF"/>
                </a:solidFill>
                <a:latin typeface="Menlo" charset="0"/>
              </a:rPr>
              <a:t>"")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latin typeface="Menlo" charset="0"/>
              </a:rPr>
              <a:t>	ListNode&lt;E&gt; </a:t>
            </a:r>
            <a:r>
              <a:rPr lang="en-US" sz="800" dirty="0">
                <a:solidFill>
                  <a:srgbClr val="6A3E3E"/>
                </a:solidFill>
                <a:latin typeface="Menlo" charset="0"/>
              </a:rPr>
              <a:t>e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sz="800" dirty="0">
                <a:solidFill>
                  <a:srgbClr val="0000C0"/>
                </a:solidFill>
                <a:latin typeface="Menlo" charset="0"/>
              </a:rPr>
              <a:t>head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.</a:t>
            </a:r>
            <a:r>
              <a:rPr lang="en-US" sz="800" dirty="0">
                <a:solidFill>
                  <a:srgbClr val="0000C0"/>
                </a:solidFill>
                <a:latin typeface="Menlo" charset="0"/>
              </a:rPr>
              <a:t>next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800" dirty="0">
                <a:solidFill>
                  <a:srgbClr val="7F0055"/>
                </a:solidFill>
                <a:latin typeface="Menlo" charset="0"/>
              </a:rPr>
              <a:t>while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sz="800" dirty="0" err="1">
                <a:solidFill>
                  <a:srgbClr val="6A3E3E"/>
                </a:solidFill>
                <a:latin typeface="Menlo" charset="0"/>
              </a:rPr>
              <a:t>e</a:t>
            </a:r>
            <a:r>
              <a:rPr lang="en-US" sz="800" dirty="0" err="1">
                <a:solidFill>
                  <a:srgbClr val="000000"/>
                </a:solidFill>
                <a:latin typeface="Menlo" charset="0"/>
              </a:rPr>
              <a:t>.</a:t>
            </a:r>
            <a:r>
              <a:rPr lang="en-US" sz="800" dirty="0" err="1">
                <a:solidFill>
                  <a:srgbClr val="0000C0"/>
                </a:solidFill>
                <a:latin typeface="Menlo" charset="0"/>
              </a:rPr>
              <a:t>next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!= </a:t>
            </a:r>
            <a:r>
              <a:rPr lang="en-US" sz="800" dirty="0">
                <a:solidFill>
                  <a:srgbClr val="7F0055"/>
                </a:solidFill>
                <a:latin typeface="Menlo" charset="0"/>
              </a:rPr>
              <a:t>null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) {</a:t>
            </a:r>
          </a:p>
          <a:p>
            <a:r>
              <a:rPr lang="en-US" sz="800" dirty="0">
                <a:solidFill>
                  <a:srgbClr val="000000"/>
                </a:solidFill>
                <a:latin typeface="Menlo" charset="0"/>
              </a:rPr>
              <a:t>		</a:t>
            </a:r>
            <a:r>
              <a:rPr lang="en-US" sz="800" dirty="0">
                <a:solidFill>
                  <a:srgbClr val="6A3E3E"/>
                </a:solidFill>
                <a:latin typeface="Menlo" charset="0"/>
              </a:rPr>
              <a:t>mylist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sz="800" dirty="0">
                <a:solidFill>
                  <a:srgbClr val="6A3E3E"/>
                </a:solidFill>
                <a:latin typeface="Menlo" charset="0"/>
              </a:rPr>
              <a:t>mylist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+ </a:t>
            </a:r>
            <a:r>
              <a:rPr lang="en-US" sz="800" dirty="0" err="1">
                <a:solidFill>
                  <a:srgbClr val="6A3E3E"/>
                </a:solidFill>
                <a:latin typeface="Menlo" charset="0"/>
              </a:rPr>
              <a:t>e</a:t>
            </a:r>
            <a:r>
              <a:rPr lang="en-US" sz="800" dirty="0" err="1">
                <a:solidFill>
                  <a:srgbClr val="000000"/>
                </a:solidFill>
                <a:latin typeface="Menlo" charset="0"/>
              </a:rPr>
              <a:t>.</a:t>
            </a:r>
            <a:r>
              <a:rPr lang="en-US" sz="800" dirty="0" err="1">
                <a:solidFill>
                  <a:srgbClr val="0000C0"/>
                </a:solidFill>
                <a:latin typeface="Menlo" charset="0"/>
              </a:rPr>
              <a:t>data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+ </a:t>
            </a:r>
            <a:r>
              <a:rPr lang="en-US" sz="800" dirty="0">
                <a:solidFill>
                  <a:srgbClr val="2A00FF"/>
                </a:solidFill>
                <a:latin typeface="Menlo" charset="0"/>
              </a:rPr>
              <a:t>" "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latin typeface="Menlo" charset="0"/>
              </a:rPr>
              <a:t>    		</a:t>
            </a:r>
            <a:r>
              <a:rPr lang="en-US" sz="800" dirty="0">
                <a:solidFill>
                  <a:srgbClr val="6A3E3E"/>
                </a:solidFill>
                <a:latin typeface="Menlo" charset="0"/>
              </a:rPr>
              <a:t>e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sz="800" dirty="0" err="1">
                <a:solidFill>
                  <a:srgbClr val="6A3E3E"/>
                </a:solidFill>
                <a:latin typeface="Menlo" charset="0"/>
              </a:rPr>
              <a:t>e</a:t>
            </a:r>
            <a:r>
              <a:rPr lang="en-US" sz="800" dirty="0" err="1">
                <a:solidFill>
                  <a:srgbClr val="000000"/>
                </a:solidFill>
                <a:latin typeface="Menlo" charset="0"/>
              </a:rPr>
              <a:t>.</a:t>
            </a:r>
            <a:r>
              <a:rPr lang="en-US" sz="800" dirty="0" err="1">
                <a:solidFill>
                  <a:srgbClr val="0000C0"/>
                </a:solidFill>
                <a:latin typeface="Menlo" charset="0"/>
              </a:rPr>
              <a:t>next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latin typeface="Menlo" charset="0"/>
              </a:rPr>
              <a:t>    	}</a:t>
            </a:r>
          </a:p>
          <a:p>
            <a:r>
              <a:rPr lang="en-US" sz="800" dirty="0">
                <a:solidFill>
                  <a:srgbClr val="000000"/>
                </a:solidFill>
                <a:latin typeface="Menlo" charset="0"/>
              </a:rPr>
              <a:t>    	</a:t>
            </a:r>
            <a:r>
              <a:rPr lang="en-US" sz="800" dirty="0">
                <a:solidFill>
                  <a:srgbClr val="7F0055"/>
                </a:solidFill>
                <a:latin typeface="Menlo" charset="0"/>
              </a:rPr>
              <a:t>return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800" dirty="0">
                <a:solidFill>
                  <a:srgbClr val="6A3E3E"/>
                </a:solidFill>
                <a:latin typeface="Menlo" charset="0"/>
              </a:rPr>
              <a:t>mylist</a:t>
            </a:r>
            <a:r>
              <a:rPr lang="en-US" sz="800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r>
              <a:rPr lang="en-US" sz="800" dirty="0">
                <a:solidFill>
                  <a:srgbClr val="000000"/>
                </a:solidFill>
                <a:latin typeface="Menlo" charset="0"/>
              </a:rPr>
              <a:t>}</a:t>
            </a:r>
          </a:p>
          <a:p>
            <a:r>
              <a:rPr lang="en-US" sz="800" dirty="0">
                <a:solidFill>
                  <a:srgbClr val="000000"/>
                </a:solidFill>
                <a:latin typeface="Menlo" charset="0"/>
              </a:rPr>
              <a:t>}</a:t>
            </a:r>
            <a:endParaRPr lang="en-US" sz="800" dirty="0"/>
          </a:p>
          <a:p>
            <a:endParaRPr lang="en-US" sz="800" dirty="0"/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id="{95FA53DC-05F5-A347-A18A-5700F8D23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009" y="1237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Java Code for a Linked List</a:t>
            </a:r>
            <a:r>
              <a:rPr lang="zh-CN" altLang="en-US" dirty="0"/>
              <a:t> </a:t>
            </a:r>
            <a:r>
              <a:rPr lang="en-US" altLang="zh-CN" dirty="0"/>
              <a:t>(Contd.)</a:t>
            </a:r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B7D6132-64C6-894E-8F6D-66B42DECBE20}"/>
              </a:ext>
            </a:extLst>
          </p:cNvPr>
          <p:cNvSpPr/>
          <p:nvPr/>
        </p:nvSpPr>
        <p:spPr>
          <a:xfrm>
            <a:off x="302004" y="1191237"/>
            <a:ext cx="2818701" cy="1501630"/>
          </a:xfrm>
          <a:prstGeom prst="rect">
            <a:avLst/>
          </a:prstGeom>
          <a:solidFill>
            <a:schemeClr val="accent1">
              <a:alpha val="97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err="1">
                <a:latin typeface="Arial" panose="020B0604020202020204" pitchFamily="34" charset="0"/>
                <a:cs typeface="Arial" panose="020B0604020202020204" pitchFamily="34" charset="0"/>
              </a:rPr>
              <a:t>MyLinkedList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37B899D-E297-E549-82F2-8003B0A4EFC4}"/>
              </a:ext>
            </a:extLst>
          </p:cNvPr>
          <p:cNvSpPr/>
          <p:nvPr/>
        </p:nvSpPr>
        <p:spPr>
          <a:xfrm>
            <a:off x="302004" y="2726423"/>
            <a:ext cx="2818701" cy="1098957"/>
          </a:xfrm>
          <a:prstGeom prst="rect">
            <a:avLst/>
          </a:prstGeom>
          <a:solidFill>
            <a:schemeClr val="accent1">
              <a:alpha val="97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ListNode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FCC674E-51CA-AF4C-97C1-EFE7C8A053CB}"/>
              </a:ext>
            </a:extLst>
          </p:cNvPr>
          <p:cNvSpPr/>
          <p:nvPr/>
        </p:nvSpPr>
        <p:spPr>
          <a:xfrm>
            <a:off x="302004" y="3858936"/>
            <a:ext cx="2818701" cy="2055303"/>
          </a:xfrm>
          <a:prstGeom prst="rect">
            <a:avLst/>
          </a:prstGeom>
          <a:solidFill>
            <a:schemeClr val="accent1">
              <a:alpha val="97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AB69AA2-809E-284F-A842-989C700542C8}"/>
              </a:ext>
            </a:extLst>
          </p:cNvPr>
          <p:cNvSpPr/>
          <p:nvPr/>
        </p:nvSpPr>
        <p:spPr>
          <a:xfrm>
            <a:off x="3166850" y="1191238"/>
            <a:ext cx="2818701" cy="998290"/>
          </a:xfrm>
          <a:prstGeom prst="rect">
            <a:avLst/>
          </a:prstGeom>
          <a:solidFill>
            <a:schemeClr val="accent1">
              <a:alpha val="97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6FF8B3D-6B7D-8347-9148-3FC17E9792BC}"/>
              </a:ext>
            </a:extLst>
          </p:cNvPr>
          <p:cNvSpPr/>
          <p:nvPr/>
        </p:nvSpPr>
        <p:spPr>
          <a:xfrm>
            <a:off x="3166849" y="2244157"/>
            <a:ext cx="2818701" cy="1790948"/>
          </a:xfrm>
          <a:prstGeom prst="rect">
            <a:avLst/>
          </a:prstGeom>
          <a:solidFill>
            <a:schemeClr val="accent1">
              <a:alpha val="97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Remove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F9802D6-A547-D044-A913-D7BF2D33CE22}"/>
              </a:ext>
            </a:extLst>
          </p:cNvPr>
          <p:cNvSpPr/>
          <p:nvPr/>
        </p:nvSpPr>
        <p:spPr>
          <a:xfrm>
            <a:off x="3166848" y="4089835"/>
            <a:ext cx="2818701" cy="1824404"/>
          </a:xfrm>
          <a:prstGeom prst="rect">
            <a:avLst/>
          </a:prstGeom>
          <a:solidFill>
            <a:schemeClr val="accent1">
              <a:alpha val="97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61F0AF5-A493-7F4B-816C-629910178540}"/>
              </a:ext>
            </a:extLst>
          </p:cNvPr>
          <p:cNvSpPr/>
          <p:nvPr/>
        </p:nvSpPr>
        <p:spPr>
          <a:xfrm>
            <a:off x="6031694" y="1191237"/>
            <a:ext cx="2818701" cy="1921080"/>
          </a:xfrm>
          <a:prstGeom prst="rect">
            <a:avLst/>
          </a:prstGeom>
          <a:solidFill>
            <a:schemeClr val="accent1">
              <a:alpha val="97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B0D4231-DC60-CA40-87BC-BDE3A8255007}"/>
              </a:ext>
            </a:extLst>
          </p:cNvPr>
          <p:cNvSpPr/>
          <p:nvPr/>
        </p:nvSpPr>
        <p:spPr>
          <a:xfrm>
            <a:off x="6031692" y="3139631"/>
            <a:ext cx="2818701" cy="1214256"/>
          </a:xfrm>
          <a:prstGeom prst="rect">
            <a:avLst/>
          </a:prstGeom>
          <a:solidFill>
            <a:schemeClr val="accent1">
              <a:alpha val="97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contain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80CF217-37F1-1A4E-AA91-CCE8534F926F}"/>
              </a:ext>
            </a:extLst>
          </p:cNvPr>
          <p:cNvSpPr/>
          <p:nvPr/>
        </p:nvSpPr>
        <p:spPr>
          <a:xfrm>
            <a:off x="6031691" y="4394909"/>
            <a:ext cx="2818701" cy="1519330"/>
          </a:xfrm>
          <a:prstGeom prst="rect">
            <a:avLst/>
          </a:prstGeom>
          <a:solidFill>
            <a:schemeClr val="accent1">
              <a:alpha val="97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err="1">
                <a:latin typeface="Arial" panose="020B0604020202020204" pitchFamily="34" charset="0"/>
                <a:cs typeface="Arial" panose="020B0604020202020204" pitchFamily="34" charset="0"/>
              </a:rPr>
              <a:t>toString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822376D-2DFA-CE45-9A33-DDF91D3CEA42}"/>
              </a:ext>
            </a:extLst>
          </p:cNvPr>
          <p:cNvSpPr/>
          <p:nvPr/>
        </p:nvSpPr>
        <p:spPr>
          <a:xfrm>
            <a:off x="247470" y="6102329"/>
            <a:ext cx="8537911" cy="338554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Arial"/>
                <a:cs typeface="Arial"/>
              </a:rPr>
              <a:t>ListNode&lt;E&gt; contains(E</a:t>
            </a:r>
            <a:r>
              <a:rPr lang="zh-CN" altLang="en-US" sz="1600" dirty="0">
                <a:latin typeface="Arial"/>
                <a:cs typeface="Arial"/>
              </a:rPr>
              <a:t> </a:t>
            </a:r>
            <a:r>
              <a:rPr lang="en-US" altLang="zh-CN" sz="1600" dirty="0">
                <a:latin typeface="Arial"/>
                <a:cs typeface="Arial"/>
              </a:rPr>
              <a:t>o),</a:t>
            </a:r>
            <a:r>
              <a:rPr lang="zh-CN" altLang="en-US" sz="1600" dirty="0">
                <a:latin typeface="Arial"/>
                <a:cs typeface="Arial"/>
              </a:rPr>
              <a:t> </a:t>
            </a:r>
            <a:r>
              <a:rPr lang="en-US" altLang="zh-CN" sz="1600" dirty="0">
                <a:latin typeface="Arial"/>
                <a:cs typeface="Arial"/>
              </a:rPr>
              <a:t>remove(E</a:t>
            </a:r>
            <a:r>
              <a:rPr lang="zh-CN" altLang="en-US" sz="1600" dirty="0">
                <a:latin typeface="Arial"/>
                <a:cs typeface="Arial"/>
              </a:rPr>
              <a:t> </a:t>
            </a:r>
            <a:r>
              <a:rPr lang="en-US" altLang="zh-CN" sz="1600" dirty="0">
                <a:latin typeface="Arial"/>
                <a:cs typeface="Arial"/>
              </a:rPr>
              <a:t>o),</a:t>
            </a:r>
            <a:r>
              <a:rPr lang="zh-CN" altLang="en-US" sz="1600" dirty="0">
                <a:latin typeface="Arial"/>
                <a:cs typeface="Arial"/>
              </a:rPr>
              <a:t> </a:t>
            </a:r>
            <a:r>
              <a:rPr lang="en-US" altLang="zh-CN" sz="1600" dirty="0" err="1">
                <a:latin typeface="Arial"/>
                <a:cs typeface="Arial"/>
              </a:rPr>
              <a:t>indexOf</a:t>
            </a:r>
            <a:r>
              <a:rPr lang="en-US" altLang="zh-CN" sz="1600" dirty="0">
                <a:latin typeface="Arial"/>
                <a:cs typeface="Arial"/>
              </a:rPr>
              <a:t>(E</a:t>
            </a:r>
            <a:r>
              <a:rPr lang="zh-CN" altLang="en-US" sz="1600" dirty="0">
                <a:latin typeface="Arial"/>
                <a:cs typeface="Arial"/>
              </a:rPr>
              <a:t> </a:t>
            </a:r>
            <a:r>
              <a:rPr lang="en-US" altLang="zh-CN" sz="1600" dirty="0">
                <a:latin typeface="Arial"/>
                <a:cs typeface="Arial"/>
              </a:rPr>
              <a:t>o),</a:t>
            </a:r>
            <a:r>
              <a:rPr lang="zh-CN" altLang="en-US" sz="1600" dirty="0">
                <a:latin typeface="Arial"/>
                <a:cs typeface="Arial"/>
              </a:rPr>
              <a:t> </a:t>
            </a:r>
            <a:r>
              <a:rPr lang="en-US" altLang="zh-CN" sz="1600" dirty="0">
                <a:latin typeface="Arial"/>
                <a:cs typeface="Arial"/>
              </a:rPr>
              <a:t>replace(E old, E new),</a:t>
            </a:r>
            <a:r>
              <a:rPr lang="zh-CN" altLang="en-US" sz="1600" dirty="0">
                <a:latin typeface="Arial"/>
                <a:cs typeface="Arial"/>
              </a:rPr>
              <a:t> </a:t>
            </a:r>
            <a:r>
              <a:rPr lang="en-US" altLang="zh-CN" sz="1600" dirty="0" err="1">
                <a:latin typeface="Arial"/>
                <a:cs typeface="Arial"/>
              </a:rPr>
              <a:t>toArray</a:t>
            </a:r>
            <a:r>
              <a:rPr lang="en-US" altLang="zh-CN" sz="1600" dirty="0">
                <a:latin typeface="Arial"/>
                <a:cs typeface="Arial"/>
              </a:rPr>
              <a:t>(),</a:t>
            </a:r>
            <a:r>
              <a:rPr lang="zh-CN" altLang="en-US" sz="1600" dirty="0">
                <a:latin typeface="Arial"/>
                <a:cs typeface="Arial"/>
              </a:rPr>
              <a:t> </a:t>
            </a:r>
            <a:r>
              <a:rPr lang="en-US" altLang="zh-CN" sz="1600" dirty="0">
                <a:latin typeface="Arial"/>
                <a:cs typeface="Arial"/>
              </a:rPr>
              <a:t>etc.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3B142F4-D0E7-1747-97B9-7BEAF8716E61}"/>
              </a:ext>
            </a:extLst>
          </p:cNvPr>
          <p:cNvSpPr/>
          <p:nvPr/>
        </p:nvSpPr>
        <p:spPr>
          <a:xfrm>
            <a:off x="2098642" y="3387801"/>
            <a:ext cx="5001238" cy="738664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latin typeface="Arial"/>
                <a:cs typeface="Arial"/>
              </a:rPr>
              <a:t>DRAW</a:t>
            </a:r>
            <a:r>
              <a:rPr lang="zh-CN" altLang="en-US" sz="2400" b="1" dirty="0">
                <a:latin typeface="Arial"/>
                <a:cs typeface="Arial"/>
              </a:rPr>
              <a:t> </a:t>
            </a:r>
            <a:r>
              <a:rPr lang="en-US" altLang="zh-CN" sz="2400" b="1" dirty="0">
                <a:latin typeface="Arial"/>
                <a:cs typeface="Arial"/>
              </a:rPr>
              <a:t>PICTURES!!!</a:t>
            </a:r>
          </a:p>
          <a:p>
            <a:pPr algn="ctr"/>
            <a:r>
              <a:rPr lang="en-US" altLang="zh-CN" dirty="0">
                <a:latin typeface="Arial"/>
                <a:cs typeface="Arial"/>
              </a:rPr>
              <a:t>(You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altLang="zh-CN" dirty="0">
                <a:latin typeface="Arial"/>
                <a:cs typeface="Arial"/>
              </a:rPr>
              <a:t>will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altLang="zh-CN" dirty="0">
                <a:latin typeface="Arial"/>
                <a:cs typeface="Arial"/>
              </a:rPr>
              <a:t>probably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altLang="zh-CN" dirty="0">
                <a:latin typeface="Arial"/>
                <a:cs typeface="Arial"/>
              </a:rPr>
              <a:t>get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altLang="zh-CN" dirty="0">
                <a:latin typeface="Arial"/>
                <a:cs typeface="Arial"/>
              </a:rPr>
              <a:t>it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altLang="zh-CN" dirty="0">
                <a:latin typeface="Arial"/>
                <a:cs typeface="Arial"/>
              </a:rPr>
              <a:t>wrong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altLang="zh-CN" dirty="0">
                <a:latin typeface="Arial"/>
                <a:cs typeface="Arial"/>
              </a:rPr>
              <a:t>if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altLang="zh-CN" dirty="0">
                <a:latin typeface="Arial"/>
                <a:cs typeface="Arial"/>
              </a:rPr>
              <a:t>you</a:t>
            </a:r>
            <a:r>
              <a:rPr lang="zh-CN" altLang="en-US" dirty="0">
                <a:latin typeface="Arial"/>
                <a:cs typeface="Arial"/>
              </a:rPr>
              <a:t> </a:t>
            </a:r>
            <a:r>
              <a:rPr lang="en-US" altLang="zh-CN" dirty="0">
                <a:latin typeface="Arial"/>
                <a:cs typeface="Arial"/>
              </a:rPr>
              <a:t>don’t)</a:t>
            </a:r>
          </a:p>
        </p:txBody>
      </p:sp>
    </p:spTree>
    <p:extLst>
      <p:ext uri="{BB962C8B-B14F-4D97-AF65-F5344CB8AC3E}">
        <p14:creationId xmlns:p14="http://schemas.microsoft.com/office/powerpoint/2010/main" val="1509011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E53AC-1652-EF4E-8E82-49470DAB4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/>
              <a:t>Testing and Confidence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CEE14F-1022-4B42-9EF7-48ABAF6881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70"/>
          <a:stretch/>
        </p:blipFill>
        <p:spPr>
          <a:xfrm>
            <a:off x="503339" y="2458498"/>
            <a:ext cx="1719743" cy="12170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DA8775-4A66-1448-B227-AEDC07E6B0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290" b="8576"/>
          <a:stretch/>
        </p:blipFill>
        <p:spPr>
          <a:xfrm>
            <a:off x="2343908" y="2454910"/>
            <a:ext cx="1716364" cy="1218614"/>
          </a:xfrm>
          <a:prstGeom prst="rect">
            <a:avLst/>
          </a:prstGeom>
        </p:spPr>
      </p:pic>
      <p:sp>
        <p:nvSpPr>
          <p:cNvPr id="9" name="Rectangle 4">
            <a:extLst>
              <a:ext uri="{FF2B5EF4-FFF2-40B4-BE49-F238E27FC236}">
                <a16:creationId xmlns:a16="http://schemas.microsoft.com/office/drawing/2014/main" id="{F58643DB-3B2D-F049-A6A2-19C1FC3306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198" y="1432966"/>
            <a:ext cx="4005745" cy="338554"/>
          </a:xfrm>
          <a:prstGeom prst="rect">
            <a:avLst/>
          </a:prstGeom>
          <a:solidFill>
            <a:srgbClr val="E6A20E"/>
          </a:solidFill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latin typeface="Arial"/>
                <a:cs typeface="Arial"/>
              </a:rPr>
              <a:t>Gain</a:t>
            </a:r>
            <a:r>
              <a:rPr lang="zh-CN" altLang="en-US" sz="1600" dirty="0">
                <a:latin typeface="Arial"/>
                <a:cs typeface="Arial"/>
              </a:rPr>
              <a:t> </a:t>
            </a:r>
            <a:r>
              <a:rPr lang="en-US" altLang="zh-CN" sz="1600" dirty="0">
                <a:latin typeface="Arial"/>
                <a:cs typeface="Arial"/>
              </a:rPr>
              <a:t>c</a:t>
            </a:r>
            <a:r>
              <a:rPr lang="en-US" altLang="en-US" sz="1600" dirty="0">
                <a:latin typeface="Arial"/>
                <a:cs typeface="Arial"/>
              </a:rPr>
              <a:t>onfiden</a:t>
            </a:r>
            <a:r>
              <a:rPr lang="en-US" altLang="zh-CN" sz="1600" dirty="0">
                <a:latin typeface="Arial"/>
                <a:cs typeface="Arial"/>
              </a:rPr>
              <a:t>ce</a:t>
            </a:r>
            <a:r>
              <a:rPr lang="en-US" altLang="en-US" sz="1600" dirty="0">
                <a:latin typeface="Arial"/>
                <a:cs typeface="Arial"/>
              </a:rPr>
              <a:t> in Correctness </a:t>
            </a:r>
            <a:r>
              <a:rPr lang="en-US" altLang="zh-CN" sz="1600" dirty="0">
                <a:latin typeface="Arial"/>
                <a:cs typeface="Arial"/>
              </a:rPr>
              <a:t>by</a:t>
            </a:r>
            <a:r>
              <a:rPr lang="zh-CN" altLang="en-US" sz="1600" dirty="0"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chemeClr val="accent1"/>
                </a:solidFill>
                <a:latin typeface="Arial"/>
                <a:cs typeface="Arial"/>
              </a:rPr>
              <a:t>Testing</a:t>
            </a:r>
            <a:endParaRPr lang="en-US" altLang="en-US" sz="16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74C93ED-3332-B444-848B-5B25BB490746}"/>
              </a:ext>
            </a:extLst>
          </p:cNvPr>
          <p:cNvSpPr/>
          <p:nvPr/>
        </p:nvSpPr>
        <p:spPr>
          <a:xfrm>
            <a:off x="176169" y="3766380"/>
            <a:ext cx="4152255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need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strong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confiden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ce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about the correctness of 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code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impact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people's lives.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825F08-8C7D-1B4A-BEC3-4C89FF66E6F7}"/>
              </a:ext>
            </a:extLst>
          </p:cNvPr>
          <p:cNvSpPr txBox="1"/>
          <p:nvPr/>
        </p:nvSpPr>
        <p:spPr>
          <a:xfrm>
            <a:off x="457198" y="4405586"/>
            <a:ext cx="3519184" cy="58477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would</a:t>
            </a:r>
            <a:r>
              <a: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</a:t>
            </a:r>
            <a:r>
              <a: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by:</a:t>
            </a:r>
          </a:p>
          <a:p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User,</a:t>
            </a:r>
            <a:r>
              <a: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Hacker,</a:t>
            </a:r>
            <a:r>
              <a: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Programmer,</a:t>
            </a:r>
            <a:r>
              <a: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Yourself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CAAD09D-BDF1-EE45-ACD0-8F6CFAD5E823}"/>
              </a:ext>
            </a:extLst>
          </p:cNvPr>
          <p:cNvSpPr/>
          <p:nvPr/>
        </p:nvSpPr>
        <p:spPr>
          <a:xfrm>
            <a:off x="457198" y="1925645"/>
            <a:ext cx="3560935" cy="338554"/>
          </a:xfrm>
          <a:prstGeom prst="rect">
            <a:avLst/>
          </a:prstGeom>
          <a:solidFill>
            <a:srgbClr val="1B8E1D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Arial"/>
                <a:cs typeface="Arial"/>
              </a:rPr>
              <a:t>Different</a:t>
            </a:r>
            <a:r>
              <a:rPr lang="zh-CN" altLang="en-US" sz="16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Arial"/>
                <a:cs typeface="Arial"/>
              </a:rPr>
              <a:t>degrees</a:t>
            </a:r>
            <a:r>
              <a:rPr lang="zh-CN" altLang="en-US" sz="16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Arial"/>
                <a:cs typeface="Arial"/>
              </a:rPr>
              <a:t>of</a:t>
            </a:r>
            <a:r>
              <a:rPr lang="zh-CN" altLang="en-US" sz="16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Arial"/>
                <a:cs typeface="Arial"/>
              </a:rPr>
              <a:t>confidence</a:t>
            </a:r>
            <a:r>
              <a:rPr lang="zh-CN" altLang="en-US" sz="16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Arial"/>
                <a:cs typeface="Arial"/>
              </a:rPr>
              <a:t>apply</a:t>
            </a:r>
            <a:endParaRPr lang="en-US" sz="1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C57F0C4B-04D6-2D47-BDEC-FD3D65803C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8711566"/>
              </p:ext>
            </p:extLst>
          </p:nvPr>
        </p:nvGraphicFramePr>
        <p:xfrm>
          <a:off x="4328425" y="1892974"/>
          <a:ext cx="4358375" cy="2225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31384">
                  <a:extLst>
                    <a:ext uri="{9D8B030D-6E8A-4147-A177-3AD203B41FA5}">
                      <a16:colId xmlns:a16="http://schemas.microsoft.com/office/drawing/2014/main" val="1054393063"/>
                    </a:ext>
                  </a:extLst>
                </a:gridCol>
                <a:gridCol w="1526991">
                  <a:extLst>
                    <a:ext uri="{9D8B030D-6E8A-4147-A177-3AD203B41FA5}">
                      <a16:colId xmlns:a16="http://schemas.microsoft.com/office/drawing/2014/main" val="1996758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Code State 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Confidence 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5978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Written, hasn’t compiled 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Extremely low 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5682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Compiled, haven’t run 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Extremely low 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6332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Tested against basic input 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Low 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402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Tested against corner cases 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Medium 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795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Tested against users 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Medium-High 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0895382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CB410079-5C3F-2C48-9DF0-B718C2614F3D}"/>
              </a:ext>
            </a:extLst>
          </p:cNvPr>
          <p:cNvSpPr txBox="1"/>
          <p:nvPr/>
        </p:nvSpPr>
        <p:spPr>
          <a:xfrm>
            <a:off x="359211" y="5155970"/>
            <a:ext cx="3714863" cy="416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Wait,</a:t>
            </a:r>
            <a:r>
              <a:rPr lang="zh-CN" altLang="en-US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can’t</a:t>
            </a:r>
            <a:r>
              <a:rPr lang="zh-CN" altLang="en-US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zh-CN" altLang="en-US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just</a:t>
            </a:r>
            <a:r>
              <a:rPr lang="zh-CN" altLang="en-US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r>
              <a:rPr lang="zh-CN" altLang="en-US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against</a:t>
            </a:r>
            <a:r>
              <a:rPr lang="zh-CN" altLang="en-US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r>
              <a:rPr lang="zh-CN" altLang="en-US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inputs?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838FEEE-CA97-714C-80A4-D8DFF9E67E64}"/>
              </a:ext>
            </a:extLst>
          </p:cNvPr>
          <p:cNvSpPr/>
          <p:nvPr/>
        </p:nvSpPr>
        <p:spPr>
          <a:xfrm>
            <a:off x="4328424" y="4358333"/>
            <a:ext cx="4618572" cy="189333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can we increase confidence? </a:t>
            </a:r>
          </a:p>
          <a:p>
            <a:pPr marL="285750" indent="-285750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§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Be critical of our algorithms/code </a:t>
            </a:r>
          </a:p>
          <a:p>
            <a:pPr marL="285750" indent="-285750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§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Consider/test corner cases</a:t>
            </a:r>
          </a:p>
          <a:p>
            <a:pPr marL="285750" indent="-285750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§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Attempt to formally reason about correctness </a:t>
            </a:r>
          </a:p>
          <a:p>
            <a:pPr marL="285750" indent="-285750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§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Create automated test cases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8F32743-78D0-9941-AA53-C3D72448D060}"/>
              </a:ext>
            </a:extLst>
          </p:cNvPr>
          <p:cNvSpPr/>
          <p:nvPr/>
        </p:nvSpPr>
        <p:spPr>
          <a:xfrm>
            <a:off x="280882" y="5684682"/>
            <a:ext cx="387151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500"/>
              </a:spcBef>
              <a:spcAft>
                <a:spcPts val="500"/>
              </a:spcAft>
              <a:buClr>
                <a:schemeClr val="accent6"/>
              </a:buClr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An </a:t>
            </a:r>
            <a:r>
              <a:rPr lang="en-US" sz="1600" dirty="0" err="1">
                <a:latin typeface="Courier" pitchFamily="2" charset="0"/>
                <a:cs typeface="Arial" panose="020B0604020202020204" pitchFamily="34" charset="0"/>
              </a:rPr>
              <a:t>int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has more than </a:t>
            </a:r>
            <a:r>
              <a:rPr lang="en-US" sz="1600" dirty="0">
                <a:solidFill>
                  <a:srgbClr val="5999D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four billion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possible values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</a:t>
            </a:r>
            <a:r>
              <a:rPr lang="zh-CN" alt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array?</a:t>
            </a:r>
            <a:r>
              <a:rPr lang="zh-CN" alt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zh-CN" alt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database?</a:t>
            </a:r>
            <a:r>
              <a:rPr lang="zh-CN" alt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1589124-E993-1C43-9348-8A0B6CC46C87}"/>
              </a:ext>
            </a:extLst>
          </p:cNvPr>
          <p:cNvSpPr/>
          <p:nvPr/>
        </p:nvSpPr>
        <p:spPr>
          <a:xfrm>
            <a:off x="4406750" y="5896295"/>
            <a:ext cx="2942005" cy="355378"/>
          </a:xfrm>
          <a:prstGeom prst="rect">
            <a:avLst/>
          </a:prstGeom>
          <a:noFill/>
          <a:ln w="28575" cmpd="sng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4506FB3-D83A-D641-9CCB-116DFE650877}"/>
              </a:ext>
            </a:extLst>
          </p:cNvPr>
          <p:cNvSpPr/>
          <p:nvPr/>
        </p:nvSpPr>
        <p:spPr>
          <a:xfrm>
            <a:off x="7178105" y="6380913"/>
            <a:ext cx="1571613" cy="307777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/>
                <a:cs typeface="Arial"/>
              </a:rPr>
              <a:t>Let’s</a:t>
            </a:r>
            <a:r>
              <a:rPr lang="zh-CN" altLang="en-US" sz="1400" dirty="0">
                <a:latin typeface="Arial"/>
                <a:cs typeface="Arial"/>
              </a:rPr>
              <a:t> </a:t>
            </a:r>
            <a:r>
              <a:rPr lang="en-US" altLang="zh-CN" sz="1400" dirty="0">
                <a:latin typeface="Arial"/>
                <a:cs typeface="Arial"/>
              </a:rPr>
              <a:t>do</a:t>
            </a:r>
            <a:r>
              <a:rPr lang="zh-CN" altLang="en-US" sz="1400" dirty="0">
                <a:latin typeface="Arial"/>
                <a:cs typeface="Arial"/>
              </a:rPr>
              <a:t> </a:t>
            </a:r>
            <a:r>
              <a:rPr lang="en-US" altLang="zh-CN" sz="1400" dirty="0">
                <a:latin typeface="Arial"/>
                <a:cs typeface="Arial"/>
              </a:rPr>
              <a:t>this</a:t>
            </a:r>
            <a:r>
              <a:rPr lang="zh-CN" altLang="en-US" sz="1400" dirty="0">
                <a:latin typeface="Arial"/>
                <a:cs typeface="Arial"/>
              </a:rPr>
              <a:t> </a:t>
            </a:r>
            <a:r>
              <a:rPr lang="en-US" altLang="zh-CN" sz="1400" dirty="0">
                <a:latin typeface="Arial"/>
                <a:cs typeface="Arial"/>
              </a:rPr>
              <a:t>next</a:t>
            </a:r>
            <a:endParaRPr lang="en-US" sz="1400" dirty="0">
              <a:latin typeface="Arial"/>
              <a:cs typeface="Arial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4C10EF4-99F7-DE44-BAEB-C6738429632B}"/>
              </a:ext>
            </a:extLst>
          </p:cNvPr>
          <p:cNvCxnSpPr>
            <a:cxnSpLocks/>
            <a:stCxn id="32" idx="0"/>
          </p:cNvCxnSpPr>
          <p:nvPr/>
        </p:nvCxnSpPr>
        <p:spPr>
          <a:xfrm flipH="1" flipV="1">
            <a:off x="7349776" y="6045441"/>
            <a:ext cx="614136" cy="3354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0885981-2B4A-9847-8A94-A0D01127931A}"/>
              </a:ext>
            </a:extLst>
          </p:cNvPr>
          <p:cNvSpPr txBox="1"/>
          <p:nvPr/>
        </p:nvSpPr>
        <p:spPr>
          <a:xfrm>
            <a:off x="4650180" y="1314287"/>
            <a:ext cx="3714863" cy="416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</a:t>
            </a:r>
            <a:r>
              <a:rPr lang="zh-CN" altLang="en-US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lang="zh-CN" altLang="en-US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zh-CN" altLang="en-US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reason</a:t>
            </a:r>
            <a:r>
              <a:rPr lang="zh-CN" altLang="en-US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</a:t>
            </a:r>
            <a:r>
              <a:rPr lang="zh-CN" altLang="en-US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confidence?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7452F80-A735-3847-B214-7399C36882FA}"/>
              </a:ext>
            </a:extLst>
          </p:cNvPr>
          <p:cNvSpPr/>
          <p:nvPr/>
        </p:nvSpPr>
        <p:spPr>
          <a:xfrm>
            <a:off x="6226065" y="3794564"/>
            <a:ext cx="100540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1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beta testing</a:t>
            </a:r>
            <a:r>
              <a:rPr lang="en-US" altLang="zh-CN" sz="11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1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67E972D-50F7-954A-A574-7DAE96CFF841}"/>
              </a:ext>
            </a:extLst>
          </p:cNvPr>
          <p:cNvSpPr/>
          <p:nvPr/>
        </p:nvSpPr>
        <p:spPr>
          <a:xfrm>
            <a:off x="2827053" y="6370343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the code in a whole bunch of different situations</a:t>
            </a:r>
          </a:p>
        </p:txBody>
      </p:sp>
    </p:spTree>
    <p:extLst>
      <p:ext uri="{BB962C8B-B14F-4D97-AF65-F5344CB8AC3E}">
        <p14:creationId xmlns:p14="http://schemas.microsoft.com/office/powerpoint/2010/main" val="1926846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3" grpId="0" animBg="1"/>
      <p:bldP spid="21" grpId="0" animBg="1"/>
      <p:bldP spid="19" grpId="0"/>
      <p:bldP spid="23" grpId="0" animBg="1"/>
      <p:bldP spid="24" grpId="0"/>
      <p:bldP spid="31" grpId="0" animBg="1"/>
      <p:bldP spid="32" grpId="0" animBg="1"/>
      <p:bldP spid="36" grpId="0"/>
      <p:bldP spid="27" grpId="0"/>
      <p:bldP spid="2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56">
            <a:extLst>
              <a:ext uri="{FF2B5EF4-FFF2-40B4-BE49-F238E27FC236}">
                <a16:creationId xmlns:a16="http://schemas.microsoft.com/office/drawing/2014/main" id="{0C0AD928-2E2F-A140-9C97-27F455A51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9936" y="4470274"/>
            <a:ext cx="742640" cy="7426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4D234F-FF57-C94B-A177-8686FC824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Unit Testing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3CEAE3-8C49-2D41-9BD2-A8BB0C176648}"/>
              </a:ext>
            </a:extLst>
          </p:cNvPr>
          <p:cNvSpPr/>
          <p:nvPr/>
        </p:nvSpPr>
        <p:spPr>
          <a:xfrm>
            <a:off x="548778" y="1667369"/>
            <a:ext cx="1140269" cy="476723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Century Gothic" panose="020B0502020202020204" pitchFamily="34" charset="0"/>
                <a:cs typeface="Arial" panose="020B0604020202020204" pitchFamily="34" charset="0"/>
              </a:rPr>
              <a:t>Write</a:t>
            </a:r>
            <a:r>
              <a:rPr lang="zh-CN" altLang="en-US" sz="1200" dirty="0">
                <a:latin typeface="Century" panose="02040604050505020304" pitchFamily="18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latin typeface="Century" panose="02040604050505020304" pitchFamily="18" charset="0"/>
                <a:cs typeface="Arial" panose="020B0604020202020204" pitchFamily="34" charset="0"/>
              </a:rPr>
              <a:t>Code</a:t>
            </a:r>
            <a:endParaRPr lang="en-US" sz="1200" dirty="0">
              <a:latin typeface="Century" panose="02040604050505020304" pitchFamily="18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C52B0B-082B-6045-B150-058D3D213BE5}"/>
              </a:ext>
            </a:extLst>
          </p:cNvPr>
          <p:cNvSpPr/>
          <p:nvPr/>
        </p:nvSpPr>
        <p:spPr>
          <a:xfrm>
            <a:off x="548776" y="2380990"/>
            <a:ext cx="1140269" cy="476723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Century Gothic" panose="020B0502020202020204" pitchFamily="34" charset="0"/>
                <a:cs typeface="Arial" panose="020B0604020202020204" pitchFamily="34" charset="0"/>
              </a:rPr>
              <a:t>Write</a:t>
            </a:r>
            <a:r>
              <a:rPr lang="zh-CN" altLang="en-US" sz="1200" dirty="0"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latin typeface="Century Gothic" panose="020B0502020202020204" pitchFamily="34" charset="0"/>
                <a:cs typeface="Arial" panose="020B0604020202020204" pitchFamily="34" charset="0"/>
              </a:rPr>
              <a:t>Tests</a:t>
            </a:r>
            <a:endParaRPr lang="en-US" sz="1200" dirty="0"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316103F-32EC-2646-9A9D-BE4E3CFAE40F}"/>
              </a:ext>
            </a:extLst>
          </p:cNvPr>
          <p:cNvCxnSpPr/>
          <p:nvPr/>
        </p:nvCxnSpPr>
        <p:spPr>
          <a:xfrm>
            <a:off x="1118911" y="2144091"/>
            <a:ext cx="1" cy="234751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926D6937-2DDD-5342-9C5A-884716996FEE}"/>
              </a:ext>
            </a:extLst>
          </p:cNvPr>
          <p:cNvSpPr/>
          <p:nvPr/>
        </p:nvSpPr>
        <p:spPr>
          <a:xfrm>
            <a:off x="548776" y="3094611"/>
            <a:ext cx="1140269" cy="476723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Century Gothic" panose="020B0502020202020204" pitchFamily="34" charset="0"/>
                <a:cs typeface="Arial" panose="020B0604020202020204" pitchFamily="34" charset="0"/>
              </a:rPr>
              <a:t>Test</a:t>
            </a:r>
            <a:r>
              <a:rPr lang="zh-CN" altLang="en-US" sz="1200" dirty="0"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latin typeface="Century Gothic" panose="020B0502020202020204" pitchFamily="34" charset="0"/>
                <a:cs typeface="Arial" panose="020B0604020202020204" pitchFamily="34" charset="0"/>
              </a:rPr>
              <a:t>Code</a:t>
            </a:r>
            <a:endParaRPr lang="en-US" sz="1200" dirty="0"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5F5D230-170A-1D4E-BC2A-9C35AD23A7EF}"/>
              </a:ext>
            </a:extLst>
          </p:cNvPr>
          <p:cNvCxnSpPr/>
          <p:nvPr/>
        </p:nvCxnSpPr>
        <p:spPr>
          <a:xfrm>
            <a:off x="1118911" y="2857712"/>
            <a:ext cx="1" cy="234751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7E7638E-E0B4-9D4F-8CD5-C71F0D01D2A9}"/>
              </a:ext>
            </a:extLst>
          </p:cNvPr>
          <p:cNvSpPr txBox="1"/>
          <p:nvPr/>
        </p:nvSpPr>
        <p:spPr>
          <a:xfrm>
            <a:off x="490757" y="3740412"/>
            <a:ext cx="1681700" cy="646331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>
                <a:latin typeface="Arial"/>
                <a:cs typeface="Arial"/>
              </a:defRPr>
            </a:lvl1pPr>
          </a:lstStyle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Arial" panose="020B0604020202020204" pitchFamily="34" charset="0"/>
                <a:ea typeface="Century Gothic,Bold"/>
              </a:rPr>
              <a:t>How can you write code if you don't know how it will be tested? </a:t>
            </a:r>
            <a:endParaRPr lang="en-US" altLang="en-US" sz="900" dirty="0">
              <a:latin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5CCD6E-FE9C-A844-A99A-CD175B96C936}"/>
              </a:ext>
            </a:extLst>
          </p:cNvPr>
          <p:cNvSpPr/>
          <p:nvPr/>
        </p:nvSpPr>
        <p:spPr>
          <a:xfrm>
            <a:off x="318049" y="1254460"/>
            <a:ext cx="16017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Century Gothic" panose="020B0502020202020204" pitchFamily="34" charset="0"/>
              </a:rPr>
              <a:t>Standard Cycle </a:t>
            </a:r>
            <a:endParaRPr lang="en-US" sz="1400" dirty="0">
              <a:effectLst/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3F89E188-27E3-C640-9E5E-A071A5CE5F5D}"/>
              </a:ext>
            </a:extLst>
          </p:cNvPr>
          <p:cNvSpPr/>
          <p:nvPr/>
        </p:nvSpPr>
        <p:spPr>
          <a:xfrm>
            <a:off x="1672269" y="1909201"/>
            <a:ext cx="453005" cy="1417739"/>
          </a:xfrm>
          <a:custGeom>
            <a:avLst/>
            <a:gdLst>
              <a:gd name="connsiteX0" fmla="*/ 0 w 629174"/>
              <a:gd name="connsiteY0" fmla="*/ 1417739 h 1417739"/>
              <a:gd name="connsiteX1" fmla="*/ 629174 w 629174"/>
              <a:gd name="connsiteY1" fmla="*/ 587229 h 1417739"/>
              <a:gd name="connsiteX2" fmla="*/ 0 w 629174"/>
              <a:gd name="connsiteY2" fmla="*/ 0 h 1417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9174" h="1417739">
                <a:moveTo>
                  <a:pt x="0" y="1417739"/>
                </a:moveTo>
                <a:cubicBezTo>
                  <a:pt x="314587" y="1120629"/>
                  <a:pt x="629174" y="823519"/>
                  <a:pt x="629174" y="587229"/>
                </a:cubicBezTo>
                <a:cubicBezTo>
                  <a:pt x="629174" y="350939"/>
                  <a:pt x="314587" y="175469"/>
                  <a:pt x="0" y="0"/>
                </a:cubicBezTo>
              </a:path>
            </a:pathLst>
          </a:custGeom>
          <a:ln w="1905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2645271-F1B6-1440-A12B-17753CBE5158}"/>
              </a:ext>
            </a:extLst>
          </p:cNvPr>
          <p:cNvSpPr/>
          <p:nvPr/>
        </p:nvSpPr>
        <p:spPr>
          <a:xfrm>
            <a:off x="2389239" y="1667369"/>
            <a:ext cx="1140269" cy="476723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Century Gothic" panose="020B0502020202020204" pitchFamily="34" charset="0"/>
                <a:cs typeface="Arial" panose="020B0604020202020204" pitchFamily="34" charset="0"/>
              </a:rPr>
              <a:t>Write</a:t>
            </a:r>
            <a:r>
              <a:rPr lang="zh-CN" altLang="en-US" sz="1200" dirty="0">
                <a:latin typeface="Century" panose="02040604050505020304" pitchFamily="18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latin typeface="Century" panose="02040604050505020304" pitchFamily="18" charset="0"/>
                <a:cs typeface="Arial" panose="020B0604020202020204" pitchFamily="34" charset="0"/>
              </a:rPr>
              <a:t>Tests</a:t>
            </a:r>
            <a:endParaRPr lang="en-US" sz="1200" dirty="0">
              <a:latin typeface="Century" panose="02040604050505020304" pitchFamily="18" charset="0"/>
              <a:cs typeface="Arial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FF5C67D-70C1-A648-9891-14E462CB2576}"/>
              </a:ext>
            </a:extLst>
          </p:cNvPr>
          <p:cNvSpPr/>
          <p:nvPr/>
        </p:nvSpPr>
        <p:spPr>
          <a:xfrm>
            <a:off x="2389237" y="2380990"/>
            <a:ext cx="1140269" cy="476723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Century Gothic" panose="020B0502020202020204" pitchFamily="34" charset="0"/>
                <a:cs typeface="Arial" panose="020B0604020202020204" pitchFamily="34" charset="0"/>
              </a:rPr>
              <a:t>Write</a:t>
            </a:r>
            <a:r>
              <a:rPr lang="zh-CN" altLang="en-US" sz="1200" dirty="0"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latin typeface="Century Gothic" panose="020B0502020202020204" pitchFamily="34" charset="0"/>
                <a:cs typeface="Arial" panose="020B0604020202020204" pitchFamily="34" charset="0"/>
              </a:rPr>
              <a:t>Code</a:t>
            </a:r>
            <a:endParaRPr lang="en-US" sz="1200" dirty="0"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F625C3C-35DC-9A4B-B7EB-7EE60FF82B55}"/>
              </a:ext>
            </a:extLst>
          </p:cNvPr>
          <p:cNvCxnSpPr/>
          <p:nvPr/>
        </p:nvCxnSpPr>
        <p:spPr>
          <a:xfrm>
            <a:off x="2959372" y="2144091"/>
            <a:ext cx="1" cy="234751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59014E61-5CE6-6A47-A603-F13E77A63F31}"/>
              </a:ext>
            </a:extLst>
          </p:cNvPr>
          <p:cNvSpPr/>
          <p:nvPr/>
        </p:nvSpPr>
        <p:spPr>
          <a:xfrm>
            <a:off x="2389237" y="3094611"/>
            <a:ext cx="1140269" cy="476723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Century Gothic" panose="020B0502020202020204" pitchFamily="34" charset="0"/>
                <a:cs typeface="Arial" panose="020B0604020202020204" pitchFamily="34" charset="0"/>
              </a:rPr>
              <a:t>Test</a:t>
            </a:r>
            <a:r>
              <a:rPr lang="zh-CN" altLang="en-US" sz="1200" dirty="0"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latin typeface="Century Gothic" panose="020B0502020202020204" pitchFamily="34" charset="0"/>
                <a:cs typeface="Arial" panose="020B0604020202020204" pitchFamily="34" charset="0"/>
              </a:rPr>
              <a:t>Code</a:t>
            </a:r>
            <a:endParaRPr lang="en-US" sz="1200" dirty="0"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163F725-0311-0F43-8E66-08E2778F2BD6}"/>
              </a:ext>
            </a:extLst>
          </p:cNvPr>
          <p:cNvCxnSpPr/>
          <p:nvPr/>
        </p:nvCxnSpPr>
        <p:spPr>
          <a:xfrm>
            <a:off x="2959372" y="2857712"/>
            <a:ext cx="1" cy="234751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87F53C25-5D5C-F74A-B333-D4DF57539DB0}"/>
              </a:ext>
            </a:extLst>
          </p:cNvPr>
          <p:cNvSpPr/>
          <p:nvPr/>
        </p:nvSpPr>
        <p:spPr>
          <a:xfrm>
            <a:off x="2264735" y="1128994"/>
            <a:ext cx="13805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dirty="0">
                <a:latin typeface="Century Gothic" panose="020B0502020202020204" pitchFamily="34" charset="0"/>
              </a:rPr>
              <a:t>Test-Driven</a:t>
            </a:r>
            <a:r>
              <a:rPr lang="zh-CN" altLang="en-US" sz="1400" dirty="0">
                <a:latin typeface="Century Gothic" panose="020B0502020202020204" pitchFamily="34" charset="0"/>
              </a:rPr>
              <a:t> </a:t>
            </a:r>
            <a:endParaRPr lang="en-US" altLang="zh-CN" sz="1400" dirty="0">
              <a:latin typeface="Century Gothic" panose="020B0502020202020204" pitchFamily="34" charset="0"/>
            </a:endParaRPr>
          </a:p>
          <a:p>
            <a:pPr algn="ctr"/>
            <a:r>
              <a:rPr lang="en-US" altLang="zh-CN" sz="1400" dirty="0">
                <a:latin typeface="Century Gothic" panose="020B0502020202020204" pitchFamily="34" charset="0"/>
              </a:rPr>
              <a:t>Development</a:t>
            </a:r>
            <a:endParaRPr lang="en-US" sz="1400" dirty="0">
              <a:effectLst/>
            </a:endParaRPr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D86ABF7-5E12-6A47-B41D-5122980D2FE1}"/>
              </a:ext>
            </a:extLst>
          </p:cNvPr>
          <p:cNvSpPr/>
          <p:nvPr/>
        </p:nvSpPr>
        <p:spPr>
          <a:xfrm>
            <a:off x="3512730" y="1909201"/>
            <a:ext cx="453005" cy="1417739"/>
          </a:xfrm>
          <a:custGeom>
            <a:avLst/>
            <a:gdLst>
              <a:gd name="connsiteX0" fmla="*/ 0 w 629174"/>
              <a:gd name="connsiteY0" fmla="*/ 1417739 h 1417739"/>
              <a:gd name="connsiteX1" fmla="*/ 629174 w 629174"/>
              <a:gd name="connsiteY1" fmla="*/ 587229 h 1417739"/>
              <a:gd name="connsiteX2" fmla="*/ 0 w 629174"/>
              <a:gd name="connsiteY2" fmla="*/ 0 h 1417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9174" h="1417739">
                <a:moveTo>
                  <a:pt x="0" y="1417739"/>
                </a:moveTo>
                <a:cubicBezTo>
                  <a:pt x="314587" y="1120629"/>
                  <a:pt x="629174" y="823519"/>
                  <a:pt x="629174" y="587229"/>
                </a:cubicBezTo>
                <a:cubicBezTo>
                  <a:pt x="629174" y="350939"/>
                  <a:pt x="314587" y="175469"/>
                  <a:pt x="0" y="0"/>
                </a:cubicBezTo>
              </a:path>
            </a:pathLst>
          </a:custGeom>
          <a:ln w="1905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CB7AB00-B220-4D44-8DCD-6FD9EAECBA61}"/>
              </a:ext>
            </a:extLst>
          </p:cNvPr>
          <p:cNvSpPr txBox="1"/>
          <p:nvPr/>
        </p:nvSpPr>
        <p:spPr>
          <a:xfrm>
            <a:off x="490757" y="4518429"/>
            <a:ext cx="1681700" cy="6463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>
                <a:latin typeface="Arial"/>
                <a:cs typeface="Arial"/>
              </a:defRPr>
            </a:lvl1pPr>
          </a:lstStyle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Century Gothic,Bold"/>
              </a:rPr>
              <a:t>When</a:t>
            </a:r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Century Gothic,Bold"/>
              </a:rPr>
              <a:t>to</a:t>
            </a:r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Century Gothic,Bold"/>
              </a:rPr>
              <a:t>test</a:t>
            </a:r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Century Gothic,Bold"/>
              </a:rPr>
              <a:t>and</a:t>
            </a:r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Century Gothic,Bold"/>
              </a:rPr>
              <a:t>the</a:t>
            </a:r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Century Gothic,Bold"/>
              </a:rPr>
              <a:t>”best”</a:t>
            </a:r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Century Gothic,Bold"/>
              </a:rPr>
              <a:t>way</a:t>
            </a:r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Century Gothic,Bold"/>
              </a:rPr>
              <a:t>to</a:t>
            </a:r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Century Gothic,Bold"/>
              </a:rPr>
              <a:t>develop</a:t>
            </a:r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Century Gothic,Bold"/>
              </a:rPr>
              <a:t>code</a:t>
            </a:r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Century Gothic,Bold"/>
              </a:rPr>
              <a:t>is</a:t>
            </a:r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Century Gothic,Bold"/>
              </a:rPr>
              <a:t>contentious</a:t>
            </a:r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ea typeface="Century Gothic,Bold"/>
              </a:rPr>
              <a:t>！</a:t>
            </a:r>
            <a:endParaRPr lang="en-US" altLang="en-US" sz="9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630FBBA-A899-D14F-99CA-4AF81944E67E}"/>
              </a:ext>
            </a:extLst>
          </p:cNvPr>
          <p:cNvSpPr txBox="1"/>
          <p:nvPr/>
        </p:nvSpPr>
        <p:spPr>
          <a:xfrm>
            <a:off x="2389238" y="3740412"/>
            <a:ext cx="1576498" cy="646331"/>
          </a:xfrm>
          <a:prstGeom prst="rect">
            <a:avLst/>
          </a:prstGeom>
          <a:solidFill>
            <a:srgbClr val="1B8E1D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>
                <a:latin typeface="Arial"/>
                <a:cs typeface="Arial"/>
              </a:defRPr>
            </a:lvl1pPr>
          </a:lstStyle>
          <a:p>
            <a:r>
              <a:rPr lang="en-US" sz="1200" dirty="0">
                <a:solidFill>
                  <a:schemeClr val="bg1"/>
                </a:solidFill>
              </a:rPr>
              <a:t>Nearly everyone agrees, don't wait till the end to test! </a:t>
            </a:r>
            <a:endParaRPr lang="en-US" sz="1200" dirty="0">
              <a:solidFill>
                <a:schemeClr val="bg1"/>
              </a:solidFill>
              <a:effectLst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37D3255-6B5D-7A48-A549-34CF2E81AE18}"/>
              </a:ext>
            </a:extLst>
          </p:cNvPr>
          <p:cNvSpPr/>
          <p:nvPr/>
        </p:nvSpPr>
        <p:spPr>
          <a:xfrm>
            <a:off x="4482998" y="1288016"/>
            <a:ext cx="1140269" cy="707186"/>
          </a:xfrm>
          <a:prstGeom prst="rect">
            <a:avLst/>
          </a:prstGeom>
          <a:solidFill>
            <a:schemeClr val="tx1"/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Black</a:t>
            </a:r>
            <a:r>
              <a:rPr lang="zh-CN" altLang="en-US" sz="1200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Box</a:t>
            </a:r>
          </a:p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Te</a:t>
            </a:r>
            <a:r>
              <a:rPr lang="en-US" altLang="zh-CN" sz="1200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sting</a:t>
            </a:r>
            <a:endParaRPr lang="en-US" sz="1200" dirty="0">
              <a:solidFill>
                <a:schemeClr val="bg1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F84E856-0F1E-0F45-9BF5-0550D826F80D}"/>
              </a:ext>
            </a:extLst>
          </p:cNvPr>
          <p:cNvSpPr txBox="1"/>
          <p:nvPr/>
        </p:nvSpPr>
        <p:spPr>
          <a:xfrm>
            <a:off x="4482998" y="2182547"/>
            <a:ext cx="1433359" cy="461665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>
                <a:latin typeface="Arial"/>
                <a:cs typeface="Arial"/>
              </a:defRPr>
            </a:lvl1pPr>
          </a:lstStyle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latin typeface="Arial" panose="020B0604020202020204" pitchFamily="34" charset="0"/>
                <a:ea typeface="Century Gothic,Bold"/>
              </a:rPr>
              <a:t>Only</a:t>
            </a:r>
            <a:r>
              <a:rPr lang="zh-CN" altLang="en-US" sz="1200" dirty="0"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ea typeface="Century Gothic,Bold"/>
              </a:rPr>
              <a:t>tests</a:t>
            </a:r>
            <a:r>
              <a:rPr lang="zh-CN" altLang="en-US" sz="1200" dirty="0"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ea typeface="Century Gothic,Bold"/>
              </a:rPr>
              <a:t>through</a:t>
            </a:r>
            <a:r>
              <a:rPr lang="zh-CN" altLang="en-US" sz="1200" dirty="0"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ea typeface="Century Gothic,Bold"/>
              </a:rPr>
              <a:t>the</a:t>
            </a:r>
            <a:r>
              <a:rPr lang="zh-CN" altLang="en-US" sz="1200" dirty="0"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ea typeface="Century Gothic,Bold"/>
              </a:rPr>
              <a:t>interface</a:t>
            </a:r>
            <a:endParaRPr lang="en-US" altLang="en-US" sz="900" dirty="0">
              <a:latin typeface="Arial" panose="020B06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8098F10-149E-184C-9C1C-CD899D4CD39F}"/>
              </a:ext>
            </a:extLst>
          </p:cNvPr>
          <p:cNvSpPr/>
          <p:nvPr/>
        </p:nvSpPr>
        <p:spPr>
          <a:xfrm>
            <a:off x="6620415" y="1297549"/>
            <a:ext cx="1140269" cy="707186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dirty="0">
                <a:latin typeface="Century Gothic" panose="020B0502020202020204" pitchFamily="34" charset="0"/>
                <a:cs typeface="Arial" panose="020B0604020202020204" pitchFamily="34" charset="0"/>
              </a:rPr>
              <a:t>Clear</a:t>
            </a:r>
            <a:r>
              <a:rPr lang="zh-CN" altLang="en-US" sz="1200" dirty="0"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latin typeface="Century Gothic" panose="020B0502020202020204" pitchFamily="34" charset="0"/>
                <a:cs typeface="Arial" panose="020B0604020202020204" pitchFamily="34" charset="0"/>
              </a:rPr>
              <a:t>Box</a:t>
            </a:r>
          </a:p>
          <a:p>
            <a:pPr algn="ctr">
              <a:lnSpc>
                <a:spcPct val="150000"/>
              </a:lnSpc>
            </a:pPr>
            <a:r>
              <a:rPr lang="en-US" sz="1200" dirty="0">
                <a:latin typeface="Century Gothic" panose="020B0502020202020204" pitchFamily="34" charset="0"/>
                <a:cs typeface="Arial" panose="020B0604020202020204" pitchFamily="34" charset="0"/>
              </a:rPr>
              <a:t>Te</a:t>
            </a:r>
            <a:r>
              <a:rPr lang="en-US" altLang="zh-CN" sz="1200" dirty="0">
                <a:latin typeface="Century Gothic" panose="020B0502020202020204" pitchFamily="34" charset="0"/>
                <a:cs typeface="Arial" panose="020B0604020202020204" pitchFamily="34" charset="0"/>
              </a:rPr>
              <a:t>sting</a:t>
            </a:r>
            <a:endParaRPr lang="en-US" sz="1200" dirty="0"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74DEA9B-433A-3547-B0A9-4925314FBFA1}"/>
              </a:ext>
            </a:extLst>
          </p:cNvPr>
          <p:cNvSpPr txBox="1"/>
          <p:nvPr/>
        </p:nvSpPr>
        <p:spPr>
          <a:xfrm>
            <a:off x="6358101" y="2182547"/>
            <a:ext cx="1817239" cy="461665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>
                <a:latin typeface="Arial"/>
                <a:cs typeface="Arial"/>
              </a:defRPr>
            </a:lvl1pPr>
          </a:lstStyle>
          <a:p>
            <a:r>
              <a:rPr lang="en-US" sz="1200" dirty="0"/>
              <a:t>Tests which know about the implementation </a:t>
            </a:r>
            <a:endParaRPr lang="en-US" sz="1200" dirty="0">
              <a:effectLst/>
            </a:endParaRPr>
          </a:p>
        </p:txBody>
      </p:sp>
      <p:pic>
        <p:nvPicPr>
          <p:cNvPr id="35" name="Picture 34" descr="66687125-brake-and-accelerator-inside-the-car-with-dust-.jpg">
            <a:extLst>
              <a:ext uri="{FF2B5EF4-FFF2-40B4-BE49-F238E27FC236}">
                <a16:creationId xmlns:a16="http://schemas.microsoft.com/office/drawing/2014/main" id="{B22D4025-8B50-C641-A5D0-D0251E6174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2999" y="2958246"/>
            <a:ext cx="1396769" cy="931179"/>
          </a:xfrm>
          <a:prstGeom prst="rect">
            <a:avLst/>
          </a:prstGeom>
        </p:spPr>
      </p:pic>
      <p:pic>
        <p:nvPicPr>
          <p:cNvPr id="36" name="Picture 35" descr="How-to-Diagnose-Brake-Problems-in-the-Anti-Lock-Brake-System.jpg">
            <a:extLst>
              <a:ext uri="{FF2B5EF4-FFF2-40B4-BE49-F238E27FC236}">
                <a16:creationId xmlns:a16="http://schemas.microsoft.com/office/drawing/2014/main" id="{688C88CA-3524-684E-BA2F-4A3C79CDDD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256" y="2949857"/>
            <a:ext cx="1396395" cy="931179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BCD929FD-2B20-7448-9FEB-9FCF3AAEAE02}"/>
              </a:ext>
            </a:extLst>
          </p:cNvPr>
          <p:cNvSpPr txBox="1"/>
          <p:nvPr/>
        </p:nvSpPr>
        <p:spPr>
          <a:xfrm>
            <a:off x="4508165" y="4027135"/>
            <a:ext cx="1319031" cy="461665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>
                <a:latin typeface="Arial"/>
                <a:cs typeface="Arial"/>
              </a:defRPr>
            </a:lvl1pPr>
          </a:lstStyle>
          <a:p>
            <a:pPr algn="ctr"/>
            <a:r>
              <a:rPr lang="en-US" sz="1200" dirty="0"/>
              <a:t>Test Interface: </a:t>
            </a:r>
          </a:p>
          <a:p>
            <a:pPr algn="ctr"/>
            <a:r>
              <a:rPr lang="en-US" sz="1200" dirty="0"/>
              <a:t>Black Box </a:t>
            </a:r>
            <a:endParaRPr lang="en-US" dirty="0">
              <a:effectLst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94EAC17-CCA5-F040-B914-2D950DB47A81}"/>
              </a:ext>
            </a:extLst>
          </p:cNvPr>
          <p:cNvSpPr txBox="1"/>
          <p:nvPr/>
        </p:nvSpPr>
        <p:spPr>
          <a:xfrm>
            <a:off x="6883144" y="4018746"/>
            <a:ext cx="1653696" cy="461665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>
                <a:latin typeface="Arial"/>
                <a:cs typeface="Arial"/>
              </a:defRPr>
            </a:lvl1pPr>
          </a:lstStyle>
          <a:p>
            <a:pPr algn="ctr"/>
            <a:r>
              <a:rPr lang="en-US" sz="1200" dirty="0"/>
              <a:t>Test Implementation: </a:t>
            </a:r>
          </a:p>
          <a:p>
            <a:pPr algn="ctr"/>
            <a:r>
              <a:rPr lang="en-US" altLang="zh-CN" sz="1200" dirty="0"/>
              <a:t>Clear</a:t>
            </a:r>
            <a:r>
              <a:rPr lang="zh-CN" altLang="en-US" sz="1200" dirty="0"/>
              <a:t> </a:t>
            </a:r>
            <a:r>
              <a:rPr lang="en-US" altLang="zh-CN" sz="1200" dirty="0"/>
              <a:t>Box</a:t>
            </a:r>
            <a:endParaRPr lang="en-US" dirty="0">
              <a:effectLst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FEFA528-464D-834F-BBFF-28639DF3D329}"/>
              </a:ext>
            </a:extLst>
          </p:cNvPr>
          <p:cNvSpPr/>
          <p:nvPr/>
        </p:nvSpPr>
        <p:spPr>
          <a:xfrm rot="16200000">
            <a:off x="5502529" y="3510132"/>
            <a:ext cx="1841744" cy="446276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200">
                <a:solidFill>
                  <a:schemeClr val="bg1"/>
                </a:solidFill>
                <a:latin typeface="Arial"/>
                <a:cs typeface="Arial"/>
              </a:rPr>
              <a:t>Abstraction Barrier</a:t>
            </a:r>
            <a:r>
              <a:rPr lang="zh-CN" altLang="en-US" sz="1200">
                <a:solidFill>
                  <a:schemeClr val="bg1"/>
                </a:solidFill>
                <a:latin typeface="Arial"/>
                <a:cs typeface="Arial"/>
              </a:rPr>
              <a:t> </a:t>
            </a:r>
            <a:endParaRPr lang="en-US" altLang="zh-CN" sz="1200">
              <a:solidFill>
                <a:schemeClr val="bg1"/>
              </a:solidFill>
              <a:latin typeface="Arial"/>
              <a:cs typeface="Arial"/>
            </a:endParaRPr>
          </a:p>
          <a:p>
            <a:pPr algn="ctr"/>
            <a:r>
              <a:rPr lang="en-US" sz="1050">
                <a:solidFill>
                  <a:schemeClr val="bg1"/>
                </a:solidFill>
                <a:latin typeface="Arial"/>
                <a:cs typeface="Arial"/>
              </a:rPr>
              <a:t>sets the rules of interaction 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37F5426-6E3C-4340-A7E3-DE7EA55DBA7A}"/>
              </a:ext>
            </a:extLst>
          </p:cNvPr>
          <p:cNvSpPr/>
          <p:nvPr/>
        </p:nvSpPr>
        <p:spPr>
          <a:xfrm>
            <a:off x="282174" y="5241938"/>
            <a:ext cx="3624777" cy="153888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Which of the following are advantages for black box testing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A. Is often more representative of user use of code 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B. Is easier to write by someone unfamiliar with the implementation 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C. Is more knowledgeable of potential corner cases which might cause incorrect behavior </a:t>
            </a:r>
            <a:endParaRPr lang="en-US" sz="12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5D79226-4FE8-4C44-8E6B-1C18BE99F373}"/>
              </a:ext>
            </a:extLst>
          </p:cNvPr>
          <p:cNvSpPr txBox="1"/>
          <p:nvPr/>
        </p:nvSpPr>
        <p:spPr>
          <a:xfrm>
            <a:off x="3857873" y="5649714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1B8E1D"/>
                </a:solidFill>
              </a:rPr>
              <a:t>✔️</a:t>
            </a:r>
            <a:endParaRPr lang="en-US" sz="1600" dirty="0">
              <a:solidFill>
                <a:srgbClr val="1B8E1D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1EA9888-C742-074C-9BD7-7ECBD84D9BE5}"/>
              </a:ext>
            </a:extLst>
          </p:cNvPr>
          <p:cNvSpPr txBox="1"/>
          <p:nvPr/>
        </p:nvSpPr>
        <p:spPr>
          <a:xfrm>
            <a:off x="3852628" y="5955446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1B8E1D"/>
                </a:solidFill>
              </a:rPr>
              <a:t>✔️</a:t>
            </a:r>
            <a:endParaRPr lang="en-US" sz="1600" dirty="0">
              <a:solidFill>
                <a:srgbClr val="1B8E1D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FB671A6-A23E-7642-86A0-9178DC96CB39}"/>
              </a:ext>
            </a:extLst>
          </p:cNvPr>
          <p:cNvSpPr txBox="1"/>
          <p:nvPr/>
        </p:nvSpPr>
        <p:spPr>
          <a:xfrm>
            <a:off x="3881107" y="6268833"/>
            <a:ext cx="3529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✘</a:t>
            </a:r>
            <a:endParaRPr lang="en-US" sz="1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95B44BB-1AE3-1D46-83E3-D04100FB7088}"/>
              </a:ext>
            </a:extLst>
          </p:cNvPr>
          <p:cNvSpPr txBox="1"/>
          <p:nvPr/>
        </p:nvSpPr>
        <p:spPr>
          <a:xfrm>
            <a:off x="4047553" y="4700553"/>
            <a:ext cx="26364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16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dirty="0"/>
              <a:t>Okay, so what do we test? 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B96C50A-E5DE-AF49-8E83-5FE015A2E95C}"/>
              </a:ext>
            </a:extLst>
          </p:cNvPr>
          <p:cNvSpPr/>
          <p:nvPr/>
        </p:nvSpPr>
        <p:spPr>
          <a:xfrm>
            <a:off x="4091833" y="5058070"/>
            <a:ext cx="33489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Should I test every statement, like this? </a:t>
            </a:r>
            <a:endParaRPr lang="en-US" sz="14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B51A1B0-D3DC-894E-B620-F6B38EDFB6E9}"/>
              </a:ext>
            </a:extLst>
          </p:cNvPr>
          <p:cNvSpPr/>
          <p:nvPr/>
        </p:nvSpPr>
        <p:spPr>
          <a:xfrm>
            <a:off x="4224713" y="5446827"/>
            <a:ext cx="2882363" cy="4308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100" dirty="0" err="1">
                <a:solidFill>
                  <a:srgbClr val="931A68"/>
                </a:solidFill>
                <a:latin typeface="Menlo" panose="020B0609030804020204" pitchFamily="49" charset="0"/>
              </a:rPr>
              <a:t>int</a:t>
            </a:r>
            <a:r>
              <a:rPr lang="en-US" sz="1100" dirty="0">
                <a:latin typeface="Menlo" panose="020B0609030804020204" pitchFamily="49" charset="0"/>
              </a:rPr>
              <a:t> </a:t>
            </a:r>
            <a:r>
              <a:rPr lang="en-US" sz="1100" dirty="0">
                <a:solidFill>
                  <a:srgbClr val="0326CC"/>
                </a:solidFill>
                <a:latin typeface="Menlo" panose="020B0609030804020204" pitchFamily="49" charset="0"/>
              </a:rPr>
              <a:t>a</a:t>
            </a:r>
            <a:r>
              <a:rPr lang="en-US" sz="1100" dirty="0">
                <a:latin typeface="Menlo" panose="020B0609030804020204" pitchFamily="49" charset="0"/>
              </a:rPr>
              <a:t> = 5;</a:t>
            </a:r>
          </a:p>
          <a:p>
            <a:r>
              <a:rPr lang="en-US" sz="1100" dirty="0">
                <a:solidFill>
                  <a:srgbClr val="931A68"/>
                </a:solidFill>
                <a:latin typeface="Menlo" panose="020B0609030804020204" pitchFamily="49" charset="0"/>
              </a:rPr>
              <a:t>if</a:t>
            </a:r>
            <a:r>
              <a:rPr lang="en-US" sz="1100" dirty="0">
                <a:latin typeface="Menlo" panose="020B0609030804020204" pitchFamily="49" charset="0"/>
              </a:rPr>
              <a:t>( a != 5 ) { </a:t>
            </a:r>
            <a:r>
              <a:rPr lang="en-US" sz="1100" dirty="0" err="1">
                <a:latin typeface="Menlo" panose="020B0609030804020204" pitchFamily="49" charset="0"/>
              </a:rPr>
              <a:t>System.exit</a:t>
            </a:r>
            <a:r>
              <a:rPr lang="en-US" sz="1100" dirty="0">
                <a:latin typeface="Menlo" panose="020B0609030804020204" pitchFamily="49" charset="0"/>
              </a:rPr>
              <a:t>(0); }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F56387C-EEC2-7D40-BBB5-4774CAC3FC6F}"/>
              </a:ext>
            </a:extLst>
          </p:cNvPr>
          <p:cNvSpPr/>
          <p:nvPr/>
        </p:nvSpPr>
        <p:spPr>
          <a:xfrm>
            <a:off x="4179002" y="5948125"/>
            <a:ext cx="41900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Okay, so should I wait for user alpha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/beta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testing? 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16B9594-09FE-D046-AF6B-E77FD56B7175}"/>
              </a:ext>
            </a:extLst>
          </p:cNvPr>
          <p:cNvSpPr/>
          <p:nvPr/>
        </p:nvSpPr>
        <p:spPr>
          <a:xfrm>
            <a:off x="4307203" y="6347063"/>
            <a:ext cx="1205779" cy="276999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Arial"/>
                <a:cs typeface="Arial"/>
              </a:rPr>
              <a:t>Way too late!!! 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F97E783-38AB-8B47-9A59-6654017F86D8}"/>
              </a:ext>
            </a:extLst>
          </p:cNvPr>
          <p:cNvSpPr/>
          <p:nvPr/>
        </p:nvSpPr>
        <p:spPr>
          <a:xfrm>
            <a:off x="7293474" y="5583937"/>
            <a:ext cx="1596911" cy="276999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Arial"/>
                <a:cs typeface="Arial"/>
              </a:rPr>
              <a:t>Way too fine-grain... 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035F6FA-5AB6-F743-B734-6F0258A04584}"/>
              </a:ext>
            </a:extLst>
          </p:cNvPr>
          <p:cNvSpPr/>
          <p:nvPr/>
        </p:nvSpPr>
        <p:spPr>
          <a:xfrm>
            <a:off x="6342184" y="6342409"/>
            <a:ext cx="1951986" cy="338554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rial"/>
                <a:cs typeface="Arial"/>
              </a:rPr>
              <a:t>Usually – methods. 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621B62B-C0D8-C947-BB19-EE51B1A3396B}"/>
              </a:ext>
            </a:extLst>
          </p:cNvPr>
          <p:cNvSpPr/>
          <p:nvPr/>
        </p:nvSpPr>
        <p:spPr>
          <a:xfrm>
            <a:off x="6740136" y="4685164"/>
            <a:ext cx="1522940" cy="369332"/>
          </a:xfrm>
          <a:prstGeom prst="rect">
            <a:avLst/>
          </a:prstGeom>
          <a:solidFill>
            <a:srgbClr val="1B8E1D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Arial"/>
                <a:cs typeface="Arial"/>
              </a:rPr>
              <a:t>Unit</a:t>
            </a:r>
            <a:r>
              <a:rPr lang="zh-CN" altLang="en-US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Arial"/>
                <a:cs typeface="Arial"/>
              </a:rPr>
              <a:t>Testing!</a:t>
            </a:r>
            <a:endParaRPr lang="en-US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96E4D8E-E1E7-FF43-A486-B6A2F1D72C98}"/>
              </a:ext>
            </a:extLst>
          </p:cNvPr>
          <p:cNvSpPr/>
          <p:nvPr/>
        </p:nvSpPr>
        <p:spPr>
          <a:xfrm>
            <a:off x="7413561" y="5073319"/>
            <a:ext cx="173043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1B8E1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Allows us to write and run unit tests.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8A93FE9-54EC-C140-A985-10ADAAC2480C}"/>
              </a:ext>
            </a:extLst>
          </p:cNvPr>
          <p:cNvSpPr txBox="1"/>
          <p:nvPr/>
        </p:nvSpPr>
        <p:spPr>
          <a:xfrm>
            <a:off x="6927230" y="3628838"/>
            <a:ext cx="13500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drum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brake</a:t>
            </a:r>
            <a:endParaRPr lang="en-US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0490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1" grpId="0" animBg="1"/>
      <p:bldP spid="13" grpId="0"/>
      <p:bldP spid="14" grpId="0" animBg="1"/>
      <p:bldP spid="22" grpId="0" animBg="1"/>
      <p:bldP spid="23" grpId="0" animBg="1"/>
      <p:bldP spid="25" grpId="0" animBg="1"/>
      <p:bldP spid="27" grpId="0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7" grpId="0" animBg="1"/>
      <p:bldP spid="38" grpId="0" animBg="1"/>
      <p:bldP spid="39" grpId="0" animBg="1"/>
      <p:bldP spid="40" grpId="0" animBg="1"/>
      <p:bldP spid="41" grpId="0"/>
      <p:bldP spid="44" grpId="0"/>
      <p:bldP spid="43" grpId="0"/>
      <p:bldP spid="46" grpId="0"/>
      <p:bldP spid="47" grpId="0"/>
      <p:bldP spid="48" grpId="0" animBg="1"/>
      <p:bldP spid="49" grpId="0"/>
      <p:bldP spid="50" grpId="0" animBg="1"/>
      <p:bldP spid="51" grpId="0" animBg="1"/>
      <p:bldP spid="52" grpId="0" animBg="1"/>
      <p:bldP spid="56" grpId="0" animBg="1"/>
      <p:bldP spid="53" grpId="0"/>
      <p:bldP spid="5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30663-A320-DE4B-9F5F-FFB865B2F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JUnit</a:t>
            </a:r>
            <a:r>
              <a:rPr lang="zh-CN" altLang="en-US" dirty="0"/>
              <a:t> </a:t>
            </a:r>
            <a:r>
              <a:rPr lang="en-US" altLang="zh-CN" dirty="0"/>
              <a:t>Basic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636EF8-D527-B849-A230-1E5DBCB7D739}"/>
              </a:ext>
            </a:extLst>
          </p:cNvPr>
          <p:cNvSpPr txBox="1"/>
          <p:nvPr/>
        </p:nvSpPr>
        <p:spPr>
          <a:xfrm>
            <a:off x="591423" y="1411663"/>
            <a:ext cx="5884878" cy="461665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>
                <a:latin typeface="Arial"/>
                <a:cs typeface="Arial"/>
              </a:defRPr>
            </a:lvl1pPr>
          </a:lstStyle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accent1"/>
                </a:solidFill>
                <a:latin typeface="Arial" panose="020B0604020202020204" pitchFamily="34" charset="0"/>
                <a:ea typeface="Century Gothic,Bold"/>
              </a:rPr>
              <a:t>JUnit</a:t>
            </a:r>
            <a:r>
              <a:rPr lang="zh-CN" altLang="en-US" sz="2400" dirty="0"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ea typeface="Century Gothic,Bold"/>
              </a:rPr>
              <a:t>is</a:t>
            </a:r>
            <a:r>
              <a:rPr lang="zh-CN" altLang="en-US" sz="2400" dirty="0"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ea typeface="Century Gothic,Bold"/>
              </a:rPr>
              <a:t>a</a:t>
            </a:r>
            <a:r>
              <a:rPr lang="zh-CN" altLang="en-US" sz="2400" dirty="0"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ea typeface="Century Gothic,Bold"/>
              </a:rPr>
              <a:t>lightweight</a:t>
            </a:r>
            <a:r>
              <a:rPr lang="zh-CN" altLang="en-US" sz="2400" dirty="0"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ea typeface="Century Gothic,Bold"/>
              </a:rPr>
              <a:t>Unit</a:t>
            </a:r>
            <a:r>
              <a:rPr lang="zh-CN" altLang="en-US" sz="2400" dirty="0"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ea typeface="Century Gothic,Bold"/>
              </a:rPr>
              <a:t>Testing</a:t>
            </a:r>
            <a:r>
              <a:rPr lang="zh-CN" altLang="en-US" sz="2400" dirty="0"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ea typeface="Century Gothic,Bold"/>
              </a:rPr>
              <a:t>Platform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C53DBE-88B6-1640-BD40-4D2EA45FB00B}"/>
              </a:ext>
            </a:extLst>
          </p:cNvPr>
          <p:cNvSpPr txBox="1"/>
          <p:nvPr/>
        </p:nvSpPr>
        <p:spPr>
          <a:xfrm>
            <a:off x="591423" y="2409165"/>
            <a:ext cx="2873233" cy="15542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>
                <a:latin typeface="Arial"/>
                <a:cs typeface="Arial"/>
              </a:defRPr>
            </a:lvl1pPr>
          </a:lstStyle>
          <a:p>
            <a:pPr lvl="0" defTabSz="914400" eaLnBrk="0" fontAlgn="base" hangingPunct="0">
              <a:spcBef>
                <a:spcPts val="300"/>
              </a:spcBef>
              <a:spcAft>
                <a:spcPts val="300"/>
              </a:spcAft>
            </a:pP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Century Gothic,Bold"/>
              </a:rPr>
              <a:t>Main</a:t>
            </a:r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Century Gothic,Bold"/>
              </a:rPr>
              <a:t>components:</a:t>
            </a:r>
          </a:p>
          <a:p>
            <a:pPr marL="228600" lvl="0" indent="-228600" defTabSz="914400" eaLnBrk="0" fontAlgn="base" hangingPunct="0">
              <a:spcBef>
                <a:spcPts val="300"/>
              </a:spcBef>
              <a:spcAft>
                <a:spcPts val="300"/>
              </a:spcAft>
              <a:buAutoNum type="arabicPeriod"/>
            </a:pP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Century Gothic,Bold"/>
              </a:rPr>
              <a:t>code</a:t>
            </a:r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Century Gothic,Bold"/>
              </a:rPr>
              <a:t>to</a:t>
            </a:r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Century Gothic,Bold"/>
              </a:rPr>
              <a:t>setup</a:t>
            </a:r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Century Gothic,Bold"/>
              </a:rPr>
              <a:t>tests</a:t>
            </a:r>
          </a:p>
          <a:p>
            <a:pPr marL="228600" lvl="0" indent="-228600" defTabSz="914400" eaLnBrk="0" fontAlgn="base" hangingPunct="0">
              <a:spcBef>
                <a:spcPts val="300"/>
              </a:spcBef>
              <a:spcAft>
                <a:spcPts val="300"/>
              </a:spcAft>
              <a:buAutoNum type="arabicPeriod"/>
            </a:pP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Century Gothic,Bold"/>
              </a:rPr>
              <a:t>code</a:t>
            </a:r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Century Gothic,Bold"/>
              </a:rPr>
              <a:t>to</a:t>
            </a:r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Century Gothic,Bold"/>
              </a:rPr>
              <a:t>perform</a:t>
            </a:r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Century Gothic,Bold"/>
              </a:rPr>
              <a:t>tests</a:t>
            </a:r>
          </a:p>
          <a:p>
            <a:pPr marL="228600" lvl="0" indent="-228600" defTabSz="914400" eaLnBrk="0" fontAlgn="base" hangingPunct="0">
              <a:spcBef>
                <a:spcPts val="300"/>
              </a:spcBef>
              <a:spcAft>
                <a:spcPts val="300"/>
              </a:spcAft>
              <a:buAutoNum type="arabicPeriod"/>
            </a:pP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Century Gothic,Bold"/>
              </a:rPr>
              <a:t>code</a:t>
            </a:r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Century Gothic,Bold"/>
              </a:rPr>
              <a:t>to</a:t>
            </a:r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Century Gothic,Bold"/>
              </a:rPr>
              <a:t>cleanup</a:t>
            </a:r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Century Gothic,Bold"/>
              </a:rPr>
              <a:t>tests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1DE1704-8812-D54C-8287-75F3794E8A06}"/>
              </a:ext>
            </a:extLst>
          </p:cNvPr>
          <p:cNvSpPr/>
          <p:nvPr/>
        </p:nvSpPr>
        <p:spPr>
          <a:xfrm>
            <a:off x="492853" y="4614934"/>
            <a:ext cx="2334238" cy="2037537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@Before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Courier" pitchFamily="2" charset="0"/>
                <a:cs typeface="Arial" panose="020B0604020202020204" pitchFamily="34" charset="0"/>
              </a:rPr>
              <a:t>setup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</a:t>
            </a:r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before</a:t>
            </a:r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</a:t>
            </a:r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initialize</a:t>
            </a:r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variables</a:t>
            </a:r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objects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F445FDB-9A09-D041-BB8B-CCAD7B0E4396}"/>
              </a:ext>
            </a:extLst>
          </p:cNvPr>
          <p:cNvSpPr/>
          <p:nvPr/>
        </p:nvSpPr>
        <p:spPr>
          <a:xfrm>
            <a:off x="3106548" y="4583591"/>
            <a:ext cx="2423371" cy="2069868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@Test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Courier" pitchFamily="2" charset="0"/>
                <a:cs typeface="Arial" panose="020B0604020202020204" pitchFamily="34" charset="0"/>
              </a:rPr>
              <a:t>test&lt;feature&gt;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denote</a:t>
            </a:r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&lt;feature&gt;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</a:t>
            </a:r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useful</a:t>
            </a:r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methods:</a:t>
            </a:r>
          </a:p>
          <a:p>
            <a:pPr marL="228600" indent="-228600">
              <a:buAutoNum type="arabicPeriod"/>
            </a:pPr>
            <a:r>
              <a:rPr lang="en-US" altLang="zh-CN" sz="1600" dirty="0" err="1">
                <a:solidFill>
                  <a:schemeClr val="tx1"/>
                </a:solidFill>
                <a:latin typeface="Courier" pitchFamily="2" charset="0"/>
                <a:cs typeface="Arial" panose="020B0604020202020204" pitchFamily="34" charset="0"/>
              </a:rPr>
              <a:t>assertEquals</a:t>
            </a:r>
            <a:endParaRPr lang="en-US" altLang="zh-CN" sz="1600" dirty="0">
              <a:solidFill>
                <a:schemeClr val="tx1"/>
              </a:solidFill>
              <a:latin typeface="Courier" pitchFamily="2" charset="0"/>
              <a:cs typeface="Arial" panose="020B0604020202020204" pitchFamily="34" charset="0"/>
            </a:endParaRPr>
          </a:p>
          <a:p>
            <a:pPr marL="228600" indent="-228600">
              <a:buAutoNum type="arabicPeriod"/>
            </a:pPr>
            <a:r>
              <a:rPr lang="en-US" altLang="zh-CN" sz="1600" dirty="0">
                <a:solidFill>
                  <a:schemeClr val="tx1"/>
                </a:solidFill>
                <a:latin typeface="Courier" pitchFamily="2" charset="0"/>
                <a:cs typeface="Arial" panose="020B0604020202020204" pitchFamily="34" charset="0"/>
              </a:rPr>
              <a:t>fail</a:t>
            </a:r>
            <a:endParaRPr lang="en-US" sz="1600" dirty="0">
              <a:solidFill>
                <a:schemeClr val="tx1"/>
              </a:solidFill>
              <a:latin typeface="Courier" pitchFamily="2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D44B34-EF66-3245-9A06-2C0BC1A4E9AA}"/>
              </a:ext>
            </a:extLst>
          </p:cNvPr>
          <p:cNvSpPr txBox="1"/>
          <p:nvPr/>
        </p:nvSpPr>
        <p:spPr>
          <a:xfrm>
            <a:off x="3587690" y="2417554"/>
            <a:ext cx="2695663" cy="738664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>
                <a:latin typeface="Arial"/>
                <a:cs typeface="Arial"/>
              </a:defRPr>
            </a:lvl1pPr>
          </a:lstStyle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latin typeface="Arial" panose="020B0604020202020204" pitchFamily="34" charset="0"/>
                <a:ea typeface="Century Gothic,Bold"/>
              </a:rPr>
              <a:t>Here,</a:t>
            </a:r>
            <a:r>
              <a:rPr lang="zh-CN" altLang="en-US" dirty="0"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dirty="0" err="1">
                <a:latin typeface="Courier" pitchFamily="2" charset="0"/>
                <a:ea typeface="Century Gothic,Bold"/>
              </a:rPr>
              <a:t>assertEquals</a:t>
            </a:r>
            <a:r>
              <a:rPr lang="zh-CN" altLang="en-US" dirty="0"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Century Gothic,Bold"/>
              </a:rPr>
              <a:t>enforces</a:t>
            </a:r>
            <a:r>
              <a:rPr lang="zh-CN" altLang="en-US" dirty="0"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Century Gothic,Bold"/>
              </a:rPr>
              <a:t>that</a:t>
            </a:r>
            <a:r>
              <a:rPr lang="zh-CN" altLang="en-US" dirty="0"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dirty="0" err="1">
                <a:latin typeface="Courier" pitchFamily="2" charset="0"/>
                <a:ea typeface="Century Gothic,Bold"/>
              </a:rPr>
              <a:t>shortlist.get</a:t>
            </a:r>
            <a:r>
              <a:rPr lang="en-US" altLang="zh-CN" dirty="0">
                <a:latin typeface="Courier" pitchFamily="2" charset="0"/>
                <a:ea typeface="Century Gothic,Bold"/>
              </a:rPr>
              <a:t>(0)</a:t>
            </a:r>
            <a:r>
              <a:rPr lang="zh-CN" altLang="en-US" dirty="0">
                <a:latin typeface="Courier" pitchFamily="2" charset="0"/>
                <a:ea typeface="Century Gothic,Bold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Century Gothic,Bold"/>
              </a:rPr>
              <a:t>is</a:t>
            </a:r>
            <a:r>
              <a:rPr lang="zh-CN" altLang="en-US" dirty="0"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Century Gothic,Bold"/>
              </a:rPr>
              <a:t>”A”.</a:t>
            </a:r>
            <a:r>
              <a:rPr lang="zh-CN" altLang="en-US" dirty="0"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Century Gothic,Bold"/>
              </a:rPr>
              <a:t>Otherwise,</a:t>
            </a:r>
            <a:r>
              <a:rPr lang="zh-CN" altLang="en-US" dirty="0"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Century Gothic,Bold"/>
              </a:rPr>
              <a:t>throws</a:t>
            </a:r>
            <a:r>
              <a:rPr lang="zh-CN" altLang="en-US" dirty="0"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Century Gothic,Bold"/>
              </a:rPr>
              <a:t>an</a:t>
            </a:r>
            <a:r>
              <a:rPr lang="zh-CN" altLang="en-US" dirty="0"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Century Gothic,Bold"/>
              </a:rPr>
              <a:t>error.</a:t>
            </a:r>
            <a:endParaRPr lang="en-US" altLang="en-US" sz="1000" dirty="0">
              <a:latin typeface="Arial" panose="020B0604020202020204" pitchFamily="34" charset="0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20E3EBB9-3163-C743-A85C-6482C7943374}"/>
              </a:ext>
            </a:extLst>
          </p:cNvPr>
          <p:cNvSpPr/>
          <p:nvPr/>
        </p:nvSpPr>
        <p:spPr>
          <a:xfrm>
            <a:off x="5809376" y="4582603"/>
            <a:ext cx="2877424" cy="2069868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@After</a:t>
            </a:r>
          </a:p>
          <a:p>
            <a:r>
              <a:rPr lang="en-US" altLang="zh-CN" sz="1600" dirty="0" err="1">
                <a:solidFill>
                  <a:schemeClr val="tx1"/>
                </a:solidFill>
                <a:latin typeface="Courier" pitchFamily="2" charset="0"/>
                <a:cs typeface="Arial" panose="020B0604020202020204" pitchFamily="34" charset="0"/>
              </a:rPr>
              <a:t>tearDown</a:t>
            </a:r>
            <a:r>
              <a:rPr lang="en-US" altLang="zh-CN" sz="1600" dirty="0">
                <a:solidFill>
                  <a:schemeClr val="tx1"/>
                </a:solidFill>
                <a:latin typeface="Courier" pitchFamily="2" charset="0"/>
                <a:cs typeface="Arial" panose="020B0604020202020204" pitchFamily="34" charset="0"/>
              </a:rPr>
              <a:t>&lt;feature&gt;</a:t>
            </a:r>
          </a:p>
          <a:p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useful</a:t>
            </a:r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constructed</a:t>
            </a:r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something</a:t>
            </a:r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</a:t>
            </a:r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needs</a:t>
            </a:r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properly</a:t>
            </a:r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torn</a:t>
            </a:r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</a:t>
            </a:r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(like</a:t>
            </a:r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database)</a:t>
            </a:r>
            <a:endParaRPr lang="en-US" sz="1600" dirty="0">
              <a:solidFill>
                <a:schemeClr val="tx1"/>
              </a:solidFill>
              <a:latin typeface="Courier" pitchFamily="2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52F40C0-72EF-F242-8A38-5D825B5E3C55}"/>
              </a:ext>
            </a:extLst>
          </p:cNvPr>
          <p:cNvSpPr/>
          <p:nvPr/>
        </p:nvSpPr>
        <p:spPr>
          <a:xfrm>
            <a:off x="3587691" y="2015030"/>
            <a:ext cx="4932727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en-US" sz="1200" dirty="0" err="1">
                <a:solidFill>
                  <a:prstClr val="black"/>
                </a:solidFill>
                <a:latin typeface="Menlo" panose="020B0609030804020204" pitchFamily="49" charset="0"/>
              </a:rPr>
              <a:t>assertEquals</a:t>
            </a:r>
            <a:r>
              <a:rPr lang="en-US" sz="1200" dirty="0">
                <a:solidFill>
                  <a:prstClr val="black"/>
                </a:solidFill>
                <a:latin typeface="Menlo" panose="020B0609030804020204" pitchFamily="49" charset="0"/>
              </a:rPr>
              <a:t>(</a:t>
            </a:r>
            <a:r>
              <a:rPr lang="en-US" sz="1200" dirty="0">
                <a:solidFill>
                  <a:srgbClr val="3933FF"/>
                </a:solidFill>
                <a:latin typeface="Menlo" panose="020B0609030804020204" pitchFamily="49" charset="0"/>
              </a:rPr>
              <a:t>"Check first"</a:t>
            </a:r>
            <a:r>
              <a:rPr lang="en-US" sz="1200" dirty="0">
                <a:solidFill>
                  <a:prstClr val="black"/>
                </a:solidFill>
                <a:latin typeface="Menlo" panose="020B0609030804020204" pitchFamily="49" charset="0"/>
              </a:rPr>
              <a:t>, </a:t>
            </a:r>
            <a:r>
              <a:rPr lang="en-US" sz="1200" dirty="0">
                <a:solidFill>
                  <a:srgbClr val="3933FF"/>
                </a:solidFill>
                <a:latin typeface="Menlo" panose="020B0609030804020204" pitchFamily="49" charset="0"/>
              </a:rPr>
              <a:t>"</a:t>
            </a:r>
            <a:r>
              <a:rPr lang="en-US" altLang="zh-CN" sz="1200" dirty="0">
                <a:solidFill>
                  <a:srgbClr val="3933FF"/>
                </a:solidFill>
                <a:latin typeface="Menlo" panose="020B0609030804020204" pitchFamily="49" charset="0"/>
              </a:rPr>
              <a:t>A</a:t>
            </a:r>
            <a:r>
              <a:rPr lang="en-US" sz="1200" dirty="0">
                <a:solidFill>
                  <a:srgbClr val="3933FF"/>
                </a:solidFill>
                <a:latin typeface="Menlo" panose="020B0609030804020204" pitchFamily="49" charset="0"/>
              </a:rPr>
              <a:t>"</a:t>
            </a:r>
            <a:r>
              <a:rPr lang="en-US" sz="1200" dirty="0">
                <a:solidFill>
                  <a:prstClr val="black"/>
                </a:solidFill>
                <a:latin typeface="Menlo" panose="020B0609030804020204" pitchFamily="49" charset="0"/>
              </a:rPr>
              <a:t>, </a:t>
            </a:r>
            <a:r>
              <a:rPr lang="en-US" sz="1200" dirty="0" err="1">
                <a:solidFill>
                  <a:srgbClr val="0326CC"/>
                </a:solidFill>
                <a:latin typeface="Menlo" panose="020B0609030804020204" pitchFamily="49" charset="0"/>
              </a:rPr>
              <a:t>shortList</a:t>
            </a:r>
            <a:r>
              <a:rPr lang="en-US" sz="1200" dirty="0" err="1">
                <a:solidFill>
                  <a:prstClr val="black"/>
                </a:solidFill>
                <a:latin typeface="Menlo" panose="020B0609030804020204" pitchFamily="49" charset="0"/>
              </a:rPr>
              <a:t>.get</a:t>
            </a:r>
            <a:r>
              <a:rPr lang="en-US" sz="1200" dirty="0">
                <a:solidFill>
                  <a:prstClr val="black"/>
                </a:solidFill>
                <a:latin typeface="Menlo" panose="020B0609030804020204" pitchFamily="49" charset="0"/>
              </a:rPr>
              <a:t>(0));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4920181-5C9E-F048-9D71-8661B7BD5282}"/>
              </a:ext>
            </a:extLst>
          </p:cNvPr>
          <p:cNvSpPr/>
          <p:nvPr/>
        </p:nvSpPr>
        <p:spPr>
          <a:xfrm>
            <a:off x="3587691" y="3259090"/>
            <a:ext cx="3685564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931A68"/>
                </a:solidFill>
                <a:latin typeface="Menlo" panose="020B0609030804020204" pitchFamily="49" charset="0"/>
              </a:rPr>
              <a:t>try</a:t>
            </a:r>
            <a:r>
              <a:rPr lang="en-US" sz="1200" dirty="0">
                <a:latin typeface="Menlo" panose="020B0609030804020204" pitchFamily="49" charset="0"/>
              </a:rPr>
              <a:t> {</a:t>
            </a:r>
          </a:p>
          <a:p>
            <a:r>
              <a:rPr lang="en-US" sz="1200" dirty="0">
                <a:solidFill>
                  <a:srgbClr val="0326CC"/>
                </a:solidFill>
                <a:latin typeface="Menlo" panose="020B0609030804020204" pitchFamily="49" charset="0"/>
              </a:rPr>
              <a:t>	</a:t>
            </a:r>
            <a:r>
              <a:rPr lang="en-US" altLang="zh-CN" sz="1200" dirty="0" err="1">
                <a:solidFill>
                  <a:srgbClr val="0326CC"/>
                </a:solidFill>
                <a:latin typeface="Menlo" panose="020B0609030804020204" pitchFamily="49" charset="0"/>
              </a:rPr>
              <a:t>emptyList</a:t>
            </a:r>
            <a:r>
              <a:rPr lang="en-US" sz="1200" dirty="0" err="1">
                <a:latin typeface="Menlo" panose="020B0609030804020204" pitchFamily="49" charset="0"/>
              </a:rPr>
              <a:t>.get</a:t>
            </a:r>
            <a:r>
              <a:rPr lang="en-US" altLang="zh-CN" sz="1200" dirty="0">
                <a:latin typeface="Menlo" panose="020B0609030804020204" pitchFamily="49" charset="0"/>
              </a:rPr>
              <a:t>(0</a:t>
            </a:r>
            <a:r>
              <a:rPr lang="en-US" sz="1200" dirty="0">
                <a:latin typeface="Menlo" panose="020B060903080402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	fail(</a:t>
            </a:r>
            <a:r>
              <a:rPr lang="en-US" sz="1200" dirty="0">
                <a:solidFill>
                  <a:srgbClr val="3933FF"/>
                </a:solidFill>
                <a:latin typeface="Menlo" panose="020B0609030804020204" pitchFamily="49" charset="0"/>
              </a:rPr>
              <a:t>"Check out of bounds"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-US" sz="1200" dirty="0">
              <a:solidFill>
                <a:srgbClr val="3933FF"/>
              </a:solidFill>
              <a:latin typeface="Menlo" panose="020B0609030804020204" pitchFamily="49" charset="0"/>
            </a:endParaRPr>
          </a:p>
          <a:p>
            <a:r>
              <a:rPr lang="en-US" sz="1200" dirty="0">
                <a:latin typeface="Menlo" panose="020B0609030804020204" pitchFamily="49" charset="0"/>
              </a:rPr>
              <a:t>}</a:t>
            </a:r>
          </a:p>
          <a:p>
            <a:r>
              <a:rPr lang="en-US" sz="1200" dirty="0">
                <a:solidFill>
                  <a:srgbClr val="931A68"/>
                </a:solidFill>
                <a:latin typeface="Menlo" panose="020B0609030804020204" pitchFamily="49" charset="0"/>
              </a:rPr>
              <a:t>catch</a:t>
            </a:r>
            <a:r>
              <a:rPr lang="en-US" sz="1200" dirty="0">
                <a:latin typeface="Menlo" panose="020B0609030804020204" pitchFamily="49" charset="0"/>
              </a:rPr>
              <a:t> (</a:t>
            </a:r>
            <a:r>
              <a:rPr lang="en-US" sz="1200" dirty="0" err="1">
                <a:latin typeface="Menlo" panose="020B0609030804020204" pitchFamily="49" charset="0"/>
              </a:rPr>
              <a:t>IndexOutOfBoundsException</a:t>
            </a:r>
            <a:r>
              <a:rPr lang="en-US" sz="1200" dirty="0"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7E504F"/>
                </a:solidFill>
                <a:latin typeface="Menlo" panose="020B0609030804020204" pitchFamily="49" charset="0"/>
              </a:rPr>
              <a:t>e</a:t>
            </a:r>
            <a:r>
              <a:rPr lang="en-US" sz="1200" dirty="0">
                <a:latin typeface="Menlo" panose="020B0609030804020204" pitchFamily="49" charset="0"/>
              </a:rPr>
              <a:t>) {</a:t>
            </a:r>
          </a:p>
          <a:p>
            <a:r>
              <a:rPr lang="en-US" sz="1200" dirty="0"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B17FED-441B-F44C-B6D6-47A033C6CC6E}"/>
              </a:ext>
            </a:extLst>
          </p:cNvPr>
          <p:cNvSpPr txBox="1"/>
          <p:nvPr/>
        </p:nvSpPr>
        <p:spPr>
          <a:xfrm>
            <a:off x="6476301" y="2412367"/>
            <a:ext cx="2334937" cy="954107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>
                <a:latin typeface="Arial"/>
                <a:cs typeface="Arial"/>
              </a:defRPr>
            </a:lvl1pPr>
          </a:lstStyle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 err="1">
                <a:latin typeface="Courier" pitchFamily="2" charset="0"/>
                <a:ea typeface="Century Gothic,Bold"/>
              </a:rPr>
              <a:t>emptyList.get</a:t>
            </a:r>
            <a:r>
              <a:rPr lang="en-US" altLang="zh-CN" dirty="0">
                <a:latin typeface="Courier" pitchFamily="2" charset="0"/>
                <a:ea typeface="Century Gothic,Bold"/>
              </a:rPr>
              <a:t>(0)</a:t>
            </a:r>
            <a:r>
              <a:rPr lang="zh-CN" altLang="en-US" dirty="0"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Century Gothic,Bold"/>
              </a:rPr>
              <a:t>should</a:t>
            </a:r>
            <a:r>
              <a:rPr lang="zh-CN" altLang="en-US" dirty="0"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Century Gothic,Bold"/>
              </a:rPr>
              <a:t>throw</a:t>
            </a:r>
            <a:r>
              <a:rPr lang="zh-CN" altLang="en-US" dirty="0"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Century Gothic,Bold"/>
              </a:rPr>
              <a:t>an</a:t>
            </a:r>
            <a:r>
              <a:rPr lang="zh-CN" altLang="en-US" dirty="0"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Century Gothic,Bold"/>
              </a:rPr>
              <a:t>exception,</a:t>
            </a:r>
            <a:r>
              <a:rPr lang="zh-CN" altLang="en-US" dirty="0"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Century Gothic,Bold"/>
              </a:rPr>
              <a:t>if</a:t>
            </a:r>
            <a:r>
              <a:rPr lang="zh-CN" altLang="en-US" dirty="0"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Century Gothic,Bold"/>
              </a:rPr>
              <a:t>it</a:t>
            </a:r>
            <a:r>
              <a:rPr lang="zh-CN" altLang="en-US" dirty="0"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Century Gothic,Bold"/>
              </a:rPr>
              <a:t>doesn’t,</a:t>
            </a:r>
            <a:r>
              <a:rPr lang="zh-CN" altLang="en-US" dirty="0"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Century Gothic,Bold"/>
              </a:rPr>
              <a:t>we</a:t>
            </a:r>
            <a:r>
              <a:rPr lang="zh-CN" altLang="en-US" dirty="0"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Century Gothic,Bold"/>
              </a:rPr>
              <a:t>call</a:t>
            </a:r>
            <a:r>
              <a:rPr lang="zh-CN" altLang="en-US" dirty="0"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Century Gothic,Bold"/>
              </a:rPr>
              <a:t>the</a:t>
            </a:r>
            <a:r>
              <a:rPr lang="zh-CN" altLang="en-US" dirty="0"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dirty="0">
                <a:latin typeface="Courier" pitchFamily="2" charset="0"/>
                <a:ea typeface="Century Gothic,Bold"/>
              </a:rPr>
              <a:t>fail</a:t>
            </a:r>
            <a:r>
              <a:rPr lang="zh-CN" altLang="en-US" dirty="0"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dirty="0" err="1">
                <a:latin typeface="Arial" panose="020B0604020202020204" pitchFamily="34" charset="0"/>
                <a:ea typeface="Century Gothic,Bold"/>
              </a:rPr>
              <a:t>mehtod</a:t>
            </a:r>
            <a:r>
              <a:rPr lang="en-US" altLang="zh-CN" dirty="0">
                <a:latin typeface="Arial" panose="020B0604020202020204" pitchFamily="34" charset="0"/>
                <a:ea typeface="Century Gothic,Bold"/>
              </a:rPr>
              <a:t>.</a:t>
            </a:r>
            <a:endParaRPr lang="en-US" altLang="en-US" sz="1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6128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1" grpId="0" animBg="1"/>
      <p:bldP spid="13" grpId="0" animBg="1"/>
      <p:bldP spid="14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Lecture</a:t>
            </a:r>
            <a:r>
              <a:rPr lang="zh-CN" altLang="en-US"/>
              <a:t> </a:t>
            </a:r>
            <a:r>
              <a:rPr lang="en-US" altLang="zh-CN"/>
              <a:t>Goals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417637"/>
            <a:ext cx="8229600" cy="5149417"/>
          </a:xfrm>
        </p:spPr>
        <p:txBody>
          <a:bodyPr>
            <a:noAutofit/>
          </a:bodyPr>
          <a:lstStyle/>
          <a:p>
            <a:r>
              <a:rPr lang="en-US" dirty="0"/>
              <a:t>Describe the difference between an </a:t>
            </a:r>
            <a:r>
              <a:rPr lang="en-US" dirty="0">
                <a:solidFill>
                  <a:schemeClr val="accent1"/>
                </a:solidFill>
              </a:rPr>
              <a:t>Abstract Data Type </a:t>
            </a:r>
            <a:r>
              <a:rPr lang="en-US" dirty="0"/>
              <a:t>(ADT) and a Data Structure</a:t>
            </a:r>
          </a:p>
          <a:p>
            <a:r>
              <a:rPr lang="en-US" dirty="0"/>
              <a:t>Describe and draw the structure of a </a:t>
            </a:r>
            <a:r>
              <a:rPr lang="en-US" dirty="0">
                <a:solidFill>
                  <a:srgbClr val="1B8E1D"/>
                </a:solidFill>
              </a:rPr>
              <a:t>LinkedList</a:t>
            </a:r>
          </a:p>
          <a:p>
            <a:r>
              <a:rPr lang="en-US" dirty="0"/>
              <a:t>Create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Generic</a:t>
            </a:r>
            <a:r>
              <a:rPr lang="en-US" dirty="0"/>
              <a:t> classes in Java</a:t>
            </a:r>
          </a:p>
          <a:p>
            <a:r>
              <a:rPr lang="en-US" dirty="0"/>
              <a:t>Use thrown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Exceptions</a:t>
            </a:r>
            <a:r>
              <a:rPr lang="en-US" dirty="0"/>
              <a:t> to indicate errors</a:t>
            </a:r>
          </a:p>
          <a:p>
            <a:r>
              <a:rPr lang="en-US" dirty="0"/>
              <a:t>Create a doubly linked list with </a:t>
            </a:r>
            <a:r>
              <a:rPr lang="en-US" dirty="0">
                <a:solidFill>
                  <a:schemeClr val="accent1"/>
                </a:solidFill>
              </a:rPr>
              <a:t>sentinel nodes </a:t>
            </a:r>
            <a:r>
              <a:rPr lang="en-US" dirty="0"/>
              <a:t>in Java</a:t>
            </a:r>
          </a:p>
          <a:p>
            <a:r>
              <a:rPr lang="en-US" dirty="0"/>
              <a:t>Write </a:t>
            </a:r>
            <a:r>
              <a:rPr lang="en-US" dirty="0">
                <a:solidFill>
                  <a:srgbClr val="FF0000"/>
                </a:solidFill>
              </a:rPr>
              <a:t>tests</a:t>
            </a:r>
            <a:r>
              <a:rPr lang="en-US" dirty="0"/>
              <a:t> for a LinkedList</a:t>
            </a:r>
          </a:p>
          <a:p>
            <a:r>
              <a:rPr lang="en-US" dirty="0"/>
              <a:t>Describe </a:t>
            </a:r>
            <a:r>
              <a:rPr lang="en-US" dirty="0">
                <a:solidFill>
                  <a:srgbClr val="1B8E1D"/>
                </a:solidFill>
              </a:rPr>
              <a:t>advantage</a:t>
            </a:r>
            <a:r>
              <a:rPr lang="en-US" altLang="zh-CN" dirty="0">
                <a:solidFill>
                  <a:srgbClr val="1B8E1D"/>
                </a:solidFill>
              </a:rPr>
              <a:t>s</a:t>
            </a:r>
            <a:r>
              <a:rPr lang="en-US" dirty="0"/>
              <a:t> of a LinkedList over an </a:t>
            </a:r>
            <a:r>
              <a:rPr lang="en-US" dirty="0" err="1"/>
              <a:t>ArrayList</a:t>
            </a:r>
            <a:endParaRPr lang="en-US" dirty="0"/>
          </a:p>
          <a:p>
            <a:r>
              <a:rPr lang="en-US" dirty="0"/>
              <a:t>Compare advantages in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testing methodologies</a:t>
            </a:r>
          </a:p>
        </p:txBody>
      </p:sp>
    </p:spTree>
    <p:extLst>
      <p:ext uri="{BB962C8B-B14F-4D97-AF65-F5344CB8AC3E}">
        <p14:creationId xmlns:p14="http://schemas.microsoft.com/office/powerpoint/2010/main" val="1366044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75413DD0-F134-9844-9EA3-03ADE928FA57}"/>
              </a:ext>
            </a:extLst>
          </p:cNvPr>
          <p:cNvSpPr/>
          <p:nvPr/>
        </p:nvSpPr>
        <p:spPr>
          <a:xfrm>
            <a:off x="520466" y="3011276"/>
            <a:ext cx="8172412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 numCol="2">
            <a:spAutoFit/>
          </a:bodyPr>
          <a:lstStyle/>
          <a:p>
            <a:r>
              <a:rPr lang="en-US" sz="1000" dirty="0">
                <a:solidFill>
                  <a:srgbClr val="931A68"/>
                </a:solidFill>
                <a:latin typeface="Menlo" panose="020B0609030804020204" pitchFamily="49" charset="0"/>
              </a:rPr>
              <a:t>import</a:t>
            </a:r>
            <a:r>
              <a:rPr lang="en-US" sz="1000" dirty="0">
                <a:latin typeface="Menlo" panose="020B0609030804020204" pitchFamily="49" charset="0"/>
              </a:rPr>
              <a:t> </a:t>
            </a:r>
            <a:r>
              <a:rPr lang="en-US" sz="1000" dirty="0">
                <a:solidFill>
                  <a:srgbClr val="931A68"/>
                </a:solidFill>
                <a:latin typeface="Menlo" panose="020B0609030804020204" pitchFamily="49" charset="0"/>
              </a:rPr>
              <a:t>static</a:t>
            </a:r>
            <a:r>
              <a:rPr lang="en-US" sz="1000" dirty="0">
                <a:latin typeface="Menlo" panose="020B0609030804020204" pitchFamily="49" charset="0"/>
              </a:rPr>
              <a:t> </a:t>
            </a:r>
            <a:r>
              <a:rPr lang="en-US" sz="1000" dirty="0" err="1">
                <a:latin typeface="Menlo" panose="020B0609030804020204" pitchFamily="49" charset="0"/>
              </a:rPr>
              <a:t>org.junit.Assert</a:t>
            </a:r>
            <a:r>
              <a:rPr lang="en-US" sz="1000" dirty="0">
                <a:latin typeface="Menlo" panose="020B0609030804020204" pitchFamily="49" charset="0"/>
              </a:rPr>
              <a:t>.*;</a:t>
            </a:r>
          </a:p>
          <a:p>
            <a:r>
              <a:rPr lang="en-US" sz="1000" dirty="0">
                <a:solidFill>
                  <a:srgbClr val="931A68"/>
                </a:solidFill>
                <a:latin typeface="Menlo" panose="020B0609030804020204" pitchFamily="49" charset="0"/>
              </a:rPr>
              <a:t>import</a:t>
            </a:r>
            <a:r>
              <a:rPr lang="en-US" sz="1000" dirty="0">
                <a:latin typeface="Menlo" panose="020B0609030804020204" pitchFamily="49" charset="0"/>
              </a:rPr>
              <a:t> </a:t>
            </a:r>
            <a:r>
              <a:rPr lang="en-US" sz="1000" dirty="0" err="1">
                <a:latin typeface="Menlo" panose="020B0609030804020204" pitchFamily="49" charset="0"/>
              </a:rPr>
              <a:t>org.junit.Before</a:t>
            </a:r>
            <a:r>
              <a:rPr lang="en-US" sz="1000" dirty="0">
                <a:latin typeface="Menlo" panose="020B0609030804020204" pitchFamily="49" charset="0"/>
              </a:rPr>
              <a:t>;</a:t>
            </a:r>
          </a:p>
          <a:p>
            <a:r>
              <a:rPr lang="en-US" sz="1000" dirty="0">
                <a:solidFill>
                  <a:srgbClr val="931A68"/>
                </a:solidFill>
                <a:latin typeface="Menlo" panose="020B0609030804020204" pitchFamily="49" charset="0"/>
              </a:rPr>
              <a:t>import</a:t>
            </a:r>
            <a:r>
              <a:rPr lang="en-US" sz="1000" dirty="0">
                <a:latin typeface="Menlo" panose="020B0609030804020204" pitchFamily="49" charset="0"/>
              </a:rPr>
              <a:t> </a:t>
            </a:r>
            <a:r>
              <a:rPr lang="en-US" sz="1000" dirty="0" err="1">
                <a:latin typeface="Menlo" panose="020B0609030804020204" pitchFamily="49" charset="0"/>
              </a:rPr>
              <a:t>org.junit.Test</a:t>
            </a:r>
            <a:r>
              <a:rPr lang="en-US" sz="1000" dirty="0">
                <a:latin typeface="Menlo" panose="020B0609030804020204" pitchFamily="49" charset="0"/>
              </a:rPr>
              <a:t>;</a:t>
            </a:r>
          </a:p>
          <a:p>
            <a:endParaRPr lang="en-US" sz="1000" dirty="0">
              <a:latin typeface="Menlo" panose="020B0609030804020204" pitchFamily="49" charset="0"/>
            </a:endParaRPr>
          </a:p>
          <a:p>
            <a:r>
              <a:rPr lang="en-US" sz="1000" dirty="0">
                <a:solidFill>
                  <a:srgbClr val="931A68"/>
                </a:solidFill>
                <a:latin typeface="Menlo" panose="020B0609030804020204" pitchFamily="49" charset="0"/>
              </a:rPr>
              <a:t>public</a:t>
            </a:r>
            <a:r>
              <a:rPr lang="en-US" sz="1000" dirty="0">
                <a:latin typeface="Menlo" panose="020B0609030804020204" pitchFamily="49" charset="0"/>
              </a:rPr>
              <a:t> </a:t>
            </a:r>
            <a:r>
              <a:rPr lang="en-US" sz="1000" dirty="0">
                <a:solidFill>
                  <a:srgbClr val="931A68"/>
                </a:solidFill>
                <a:latin typeface="Menlo" panose="020B0609030804020204" pitchFamily="49" charset="0"/>
              </a:rPr>
              <a:t>class</a:t>
            </a:r>
            <a:r>
              <a:rPr lang="en-US" sz="1000" dirty="0">
                <a:latin typeface="Menlo" panose="020B0609030804020204" pitchFamily="49" charset="0"/>
              </a:rPr>
              <a:t> </a:t>
            </a:r>
            <a:r>
              <a:rPr lang="en-US" sz="1000" dirty="0" err="1">
                <a:latin typeface="Menlo" panose="020B0609030804020204" pitchFamily="49" charset="0"/>
              </a:rPr>
              <a:t>MyLinkedListTester</a:t>
            </a:r>
            <a:r>
              <a:rPr lang="en-US" sz="1000" dirty="0">
                <a:latin typeface="Menlo" panose="020B0609030804020204" pitchFamily="49" charset="0"/>
              </a:rPr>
              <a:t> {</a:t>
            </a:r>
            <a:br>
              <a:rPr lang="en-US" sz="1000" dirty="0">
                <a:latin typeface="Menlo" panose="020B0609030804020204" pitchFamily="49" charset="0"/>
              </a:rPr>
            </a:br>
            <a:endParaRPr lang="en-US" sz="1000" dirty="0">
              <a:latin typeface="Menlo" panose="020B0609030804020204" pitchFamily="49" charset="0"/>
            </a:endParaRPr>
          </a:p>
          <a:p>
            <a:r>
              <a:rPr lang="en-US" sz="1000" dirty="0">
                <a:solidFill>
                  <a:srgbClr val="931A68"/>
                </a:solidFill>
                <a:latin typeface="Menlo" panose="020B0609030804020204" pitchFamily="49" charset="0"/>
              </a:rPr>
              <a:t>private</a:t>
            </a:r>
            <a:r>
              <a:rPr lang="en-US" sz="1000" dirty="0">
                <a:latin typeface="Menlo" panose="020B0609030804020204" pitchFamily="49" charset="0"/>
              </a:rPr>
              <a:t> </a:t>
            </a:r>
            <a:r>
              <a:rPr lang="en-US" sz="1000" dirty="0" err="1">
                <a:latin typeface="Menlo" panose="020B0609030804020204" pitchFamily="49" charset="0"/>
              </a:rPr>
              <a:t>MyLinkedList</a:t>
            </a:r>
            <a:r>
              <a:rPr lang="en-US" sz="1000" dirty="0">
                <a:latin typeface="Menlo" panose="020B0609030804020204" pitchFamily="49" charset="0"/>
              </a:rPr>
              <a:t>&lt;String&gt; </a:t>
            </a:r>
            <a:r>
              <a:rPr lang="en-US" sz="1000" dirty="0" err="1">
                <a:solidFill>
                  <a:srgbClr val="0326CC"/>
                </a:solidFill>
                <a:latin typeface="Menlo" panose="020B0609030804020204" pitchFamily="49" charset="0"/>
              </a:rPr>
              <a:t>shortList</a:t>
            </a:r>
            <a:r>
              <a:rPr lang="en-US" sz="1000" dirty="0">
                <a:latin typeface="Menlo" panose="020B0609030804020204" pitchFamily="49" charset="0"/>
              </a:rPr>
              <a:t>;</a:t>
            </a:r>
          </a:p>
          <a:p>
            <a:r>
              <a:rPr lang="en-US" sz="1000" dirty="0">
                <a:solidFill>
                  <a:srgbClr val="931A68"/>
                </a:solidFill>
                <a:latin typeface="Menlo" panose="020B0609030804020204" pitchFamily="49" charset="0"/>
              </a:rPr>
              <a:t>private</a:t>
            </a:r>
            <a:r>
              <a:rPr lang="en-US" sz="1000" dirty="0">
                <a:latin typeface="Menlo" panose="020B0609030804020204" pitchFamily="49" charset="0"/>
              </a:rPr>
              <a:t> </a:t>
            </a:r>
            <a:r>
              <a:rPr lang="en-US" sz="1000" dirty="0" err="1">
                <a:latin typeface="Menlo" panose="020B0609030804020204" pitchFamily="49" charset="0"/>
              </a:rPr>
              <a:t>MyLinkedList</a:t>
            </a:r>
            <a:r>
              <a:rPr lang="en-US" sz="1000" dirty="0">
                <a:latin typeface="Menlo" panose="020B0609030804020204" pitchFamily="49" charset="0"/>
              </a:rPr>
              <a:t>&lt;Integer&gt; </a:t>
            </a:r>
            <a:r>
              <a:rPr lang="en-US" sz="1000" dirty="0" err="1">
                <a:solidFill>
                  <a:srgbClr val="0326CC"/>
                </a:solidFill>
                <a:latin typeface="Menlo" panose="020B0609030804020204" pitchFamily="49" charset="0"/>
              </a:rPr>
              <a:t>emptyList</a:t>
            </a:r>
            <a:r>
              <a:rPr lang="en-US" sz="1000" dirty="0">
                <a:latin typeface="Menlo" panose="020B0609030804020204" pitchFamily="49" charset="0"/>
              </a:rPr>
              <a:t>;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endParaRPr lang="en-US" sz="1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@Before</a:t>
            </a:r>
          </a:p>
          <a:p>
            <a:r>
              <a:rPr lang="en-US" sz="1000" dirty="0">
                <a:solidFill>
                  <a:srgbClr val="931A68"/>
                </a:solidFill>
                <a:latin typeface="Menlo" panose="020B0609030804020204" pitchFamily="49" charset="0"/>
              </a:rPr>
              <a:t>public</a:t>
            </a:r>
            <a:r>
              <a:rPr lang="en-US" sz="1000" dirty="0">
                <a:latin typeface="Menlo" panose="020B0609030804020204" pitchFamily="49" charset="0"/>
              </a:rPr>
              <a:t> </a:t>
            </a:r>
            <a:r>
              <a:rPr lang="en-US" sz="1000" dirty="0">
                <a:solidFill>
                  <a:srgbClr val="931A68"/>
                </a:solidFill>
                <a:latin typeface="Menlo" panose="020B0609030804020204" pitchFamily="49" charset="0"/>
              </a:rPr>
              <a:t>void</a:t>
            </a:r>
            <a:r>
              <a:rPr lang="en-US" sz="1000" dirty="0">
                <a:latin typeface="Menlo" panose="020B0609030804020204" pitchFamily="49" charset="0"/>
              </a:rPr>
              <a:t> </a:t>
            </a:r>
            <a:r>
              <a:rPr lang="en-US" sz="1000" dirty="0" err="1">
                <a:latin typeface="Menlo" panose="020B0609030804020204" pitchFamily="49" charset="0"/>
              </a:rPr>
              <a:t>setUp</a:t>
            </a:r>
            <a:r>
              <a:rPr lang="en-US" sz="1000" dirty="0">
                <a:latin typeface="Menlo" panose="020B0609030804020204" pitchFamily="49" charset="0"/>
              </a:rPr>
              <a:t>() </a:t>
            </a:r>
            <a:r>
              <a:rPr lang="en-US" sz="1000" dirty="0">
                <a:solidFill>
                  <a:srgbClr val="931A68"/>
                </a:solidFill>
                <a:latin typeface="Menlo" panose="020B0609030804020204" pitchFamily="49" charset="0"/>
              </a:rPr>
              <a:t>throws</a:t>
            </a:r>
            <a:r>
              <a:rPr lang="en-US" sz="1000" dirty="0">
                <a:latin typeface="Menlo" panose="020B0609030804020204" pitchFamily="49" charset="0"/>
              </a:rPr>
              <a:t> Exception {</a:t>
            </a:r>
          </a:p>
          <a:p>
            <a:r>
              <a:rPr lang="en-US" sz="1000" dirty="0">
                <a:solidFill>
                  <a:srgbClr val="0326CC"/>
                </a:solidFill>
                <a:latin typeface="Menlo" panose="020B0609030804020204" pitchFamily="49" charset="0"/>
              </a:rPr>
              <a:t>	</a:t>
            </a:r>
            <a:r>
              <a:rPr lang="en-US" sz="1000" dirty="0" err="1">
                <a:solidFill>
                  <a:srgbClr val="0326CC"/>
                </a:solidFill>
                <a:latin typeface="Menlo" panose="020B0609030804020204" pitchFamily="49" charset="0"/>
              </a:rPr>
              <a:t>shortList</a:t>
            </a:r>
            <a:r>
              <a:rPr lang="en-US" sz="1000" dirty="0">
                <a:latin typeface="Menlo" panose="020B0609030804020204" pitchFamily="49" charset="0"/>
              </a:rPr>
              <a:t> = </a:t>
            </a:r>
            <a:r>
              <a:rPr lang="en-US" sz="1000" dirty="0">
                <a:solidFill>
                  <a:srgbClr val="931A68"/>
                </a:solidFill>
                <a:latin typeface="Menlo" panose="020B0609030804020204" pitchFamily="49" charset="0"/>
              </a:rPr>
              <a:t>new</a:t>
            </a:r>
            <a:r>
              <a:rPr lang="en-US" sz="1000" dirty="0">
                <a:latin typeface="Menlo" panose="020B0609030804020204" pitchFamily="49" charset="0"/>
              </a:rPr>
              <a:t> </a:t>
            </a:r>
            <a:r>
              <a:rPr lang="en-US" sz="1000" dirty="0" err="1">
                <a:latin typeface="Menlo" panose="020B0609030804020204" pitchFamily="49" charset="0"/>
              </a:rPr>
              <a:t>MyLinkedList</a:t>
            </a:r>
            <a:r>
              <a:rPr lang="en-US" sz="1000" dirty="0">
                <a:latin typeface="Menlo" panose="020B0609030804020204" pitchFamily="49" charset="0"/>
              </a:rPr>
              <a:t>&lt;String&gt;();</a:t>
            </a:r>
          </a:p>
          <a:p>
            <a:r>
              <a:rPr lang="en-US" sz="1000" dirty="0">
                <a:solidFill>
                  <a:srgbClr val="0326CC"/>
                </a:solidFill>
                <a:latin typeface="Menlo" panose="020B0609030804020204" pitchFamily="49" charset="0"/>
              </a:rPr>
              <a:t>	</a:t>
            </a:r>
            <a:r>
              <a:rPr lang="en-US" sz="1000" dirty="0" err="1">
                <a:solidFill>
                  <a:srgbClr val="0326CC"/>
                </a:solidFill>
                <a:latin typeface="Menlo" panose="020B0609030804020204" pitchFamily="49" charset="0"/>
              </a:rPr>
              <a:t>shortList</a:t>
            </a:r>
            <a:r>
              <a:rPr lang="en-US" sz="1000" dirty="0" err="1">
                <a:latin typeface="Menlo" panose="020B0609030804020204" pitchFamily="49" charset="0"/>
              </a:rPr>
              <a:t>.add</a:t>
            </a:r>
            <a:r>
              <a:rPr lang="en-US" sz="1000" dirty="0">
                <a:latin typeface="Menlo" panose="020B0609030804020204" pitchFamily="49" charset="0"/>
              </a:rPr>
              <a:t>(0, </a:t>
            </a:r>
            <a:r>
              <a:rPr lang="en-US" sz="1000" dirty="0">
                <a:solidFill>
                  <a:srgbClr val="3933FF"/>
                </a:solidFill>
                <a:latin typeface="Menlo" panose="020B0609030804020204" pitchFamily="49" charset="0"/>
              </a:rPr>
              <a:t>"A"</a:t>
            </a:r>
            <a:r>
              <a:rPr lang="en-US" sz="1000" dirty="0">
                <a:latin typeface="Menlo" panose="020B0609030804020204" pitchFamily="49" charset="0"/>
              </a:rPr>
              <a:t>);</a:t>
            </a:r>
          </a:p>
          <a:p>
            <a:r>
              <a:rPr lang="en-US" sz="1000" dirty="0">
                <a:solidFill>
                  <a:srgbClr val="0326CC"/>
                </a:solidFill>
                <a:latin typeface="Menlo" panose="020B0609030804020204" pitchFamily="49" charset="0"/>
              </a:rPr>
              <a:t>	</a:t>
            </a:r>
            <a:r>
              <a:rPr lang="en-US" sz="1000" dirty="0" err="1">
                <a:solidFill>
                  <a:srgbClr val="0326CC"/>
                </a:solidFill>
                <a:latin typeface="Menlo" panose="020B0609030804020204" pitchFamily="49" charset="0"/>
              </a:rPr>
              <a:t>shortList</a:t>
            </a:r>
            <a:r>
              <a:rPr lang="en-US" sz="1000" dirty="0" err="1">
                <a:latin typeface="Menlo" panose="020B0609030804020204" pitchFamily="49" charset="0"/>
              </a:rPr>
              <a:t>.add</a:t>
            </a:r>
            <a:r>
              <a:rPr lang="en-US" sz="1000" dirty="0">
                <a:latin typeface="Menlo" panose="020B0609030804020204" pitchFamily="49" charset="0"/>
              </a:rPr>
              <a:t>(0, </a:t>
            </a:r>
            <a:r>
              <a:rPr lang="en-US" sz="1000" dirty="0">
                <a:solidFill>
                  <a:srgbClr val="3933FF"/>
                </a:solidFill>
                <a:latin typeface="Menlo" panose="020B0609030804020204" pitchFamily="49" charset="0"/>
              </a:rPr>
              <a:t>"B"</a:t>
            </a:r>
            <a:r>
              <a:rPr lang="en-US" sz="1000" dirty="0">
                <a:latin typeface="Menlo" panose="020B0609030804020204" pitchFamily="49" charset="0"/>
              </a:rPr>
              <a:t>);</a:t>
            </a:r>
          </a:p>
          <a:p>
            <a:r>
              <a:rPr lang="en-US" sz="1000" dirty="0">
                <a:solidFill>
                  <a:srgbClr val="0326CC"/>
                </a:solidFill>
                <a:latin typeface="Menlo" panose="020B0609030804020204" pitchFamily="49" charset="0"/>
              </a:rPr>
              <a:t>	</a:t>
            </a:r>
            <a:r>
              <a:rPr lang="en-US" sz="1000" dirty="0" err="1">
                <a:solidFill>
                  <a:srgbClr val="0326CC"/>
                </a:solidFill>
                <a:latin typeface="Menlo" panose="020B0609030804020204" pitchFamily="49" charset="0"/>
              </a:rPr>
              <a:t>emptyList</a:t>
            </a:r>
            <a:r>
              <a:rPr lang="en-US" sz="1000" dirty="0">
                <a:latin typeface="Menlo" panose="020B0609030804020204" pitchFamily="49" charset="0"/>
              </a:rPr>
              <a:t> = </a:t>
            </a:r>
            <a:r>
              <a:rPr lang="en-US" sz="1000" dirty="0">
                <a:solidFill>
                  <a:srgbClr val="931A68"/>
                </a:solidFill>
                <a:latin typeface="Menlo" panose="020B0609030804020204" pitchFamily="49" charset="0"/>
              </a:rPr>
              <a:t>new</a:t>
            </a:r>
            <a:r>
              <a:rPr lang="en-US" sz="1000" dirty="0">
                <a:latin typeface="Menlo" panose="020B0609030804020204" pitchFamily="49" charset="0"/>
              </a:rPr>
              <a:t> </a:t>
            </a:r>
            <a:r>
              <a:rPr lang="en-US" sz="1000" dirty="0" err="1">
                <a:latin typeface="Menlo" panose="020B0609030804020204" pitchFamily="49" charset="0"/>
              </a:rPr>
              <a:t>MyLinkedList</a:t>
            </a:r>
            <a:r>
              <a:rPr lang="en-US" sz="1000" dirty="0">
                <a:latin typeface="Menlo" panose="020B0609030804020204" pitchFamily="49" charset="0"/>
              </a:rPr>
              <a:t>&lt;Integer&gt;();</a:t>
            </a:r>
          </a:p>
          <a:p>
            <a:r>
              <a:rPr lang="en-US" sz="1000" dirty="0">
                <a:solidFill>
                  <a:srgbClr val="0326CC"/>
                </a:solidFill>
                <a:latin typeface="Menlo" panose="020B0609030804020204" pitchFamily="49" charset="0"/>
              </a:rPr>
              <a:t>	list1</a:t>
            </a:r>
            <a:r>
              <a:rPr lang="en-US" sz="1000" dirty="0">
                <a:latin typeface="Menlo" panose="020B0609030804020204" pitchFamily="49" charset="0"/>
              </a:rPr>
              <a:t> = </a:t>
            </a:r>
            <a:r>
              <a:rPr lang="en-US" sz="1000" dirty="0">
                <a:solidFill>
                  <a:srgbClr val="931A68"/>
                </a:solidFill>
                <a:latin typeface="Menlo" panose="020B0609030804020204" pitchFamily="49" charset="0"/>
              </a:rPr>
              <a:t>new</a:t>
            </a:r>
            <a:r>
              <a:rPr lang="en-US" sz="1000" dirty="0">
                <a:latin typeface="Menlo" panose="020B0609030804020204" pitchFamily="49" charset="0"/>
              </a:rPr>
              <a:t> </a:t>
            </a:r>
            <a:r>
              <a:rPr lang="en-US" sz="1000" dirty="0" err="1">
                <a:latin typeface="Menlo" panose="020B0609030804020204" pitchFamily="49" charset="0"/>
              </a:rPr>
              <a:t>MyLinkedList</a:t>
            </a:r>
            <a:r>
              <a:rPr lang="en-US" sz="1000" dirty="0">
                <a:latin typeface="Menlo" panose="020B0609030804020204" pitchFamily="49" charset="0"/>
              </a:rPr>
              <a:t>&lt;Integer&gt;();</a:t>
            </a:r>
          </a:p>
          <a:p>
            <a:r>
              <a:rPr lang="en-US" sz="1000" dirty="0">
                <a:latin typeface="Menlo" panose="020B0609030804020204" pitchFamily="49" charset="0"/>
              </a:rPr>
              <a:t>}</a:t>
            </a:r>
          </a:p>
          <a:p>
            <a:endParaRPr lang="en-US" sz="1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US" sz="1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US" sz="1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US" sz="1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US" sz="1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US" sz="1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-US" sz="1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@Test</a:t>
            </a:r>
          </a:p>
          <a:p>
            <a:r>
              <a:rPr lang="en-US" sz="1000" dirty="0">
                <a:solidFill>
                  <a:srgbClr val="931A68"/>
                </a:solidFill>
                <a:latin typeface="Menlo" panose="020B0609030804020204" pitchFamily="49" charset="0"/>
              </a:rPr>
              <a:t>public</a:t>
            </a:r>
            <a:r>
              <a:rPr lang="en-US" sz="1000" dirty="0">
                <a:latin typeface="Menlo" panose="020B0609030804020204" pitchFamily="49" charset="0"/>
              </a:rPr>
              <a:t> </a:t>
            </a:r>
            <a:r>
              <a:rPr lang="en-US" sz="1000" dirty="0">
                <a:solidFill>
                  <a:srgbClr val="931A68"/>
                </a:solidFill>
                <a:latin typeface="Menlo" panose="020B0609030804020204" pitchFamily="49" charset="0"/>
              </a:rPr>
              <a:t>void</a:t>
            </a:r>
            <a:r>
              <a:rPr lang="en-US" sz="1000" dirty="0">
                <a:latin typeface="Menlo" panose="020B0609030804020204" pitchFamily="49" charset="0"/>
              </a:rPr>
              <a:t> </a:t>
            </a:r>
            <a:r>
              <a:rPr lang="en-US" sz="1000" dirty="0" err="1">
                <a:latin typeface="Menlo" panose="020B0609030804020204" pitchFamily="49" charset="0"/>
              </a:rPr>
              <a:t>testGet</a:t>
            </a:r>
            <a:r>
              <a:rPr lang="en-US" sz="1000" dirty="0">
                <a:latin typeface="Menlo" panose="020B0609030804020204" pitchFamily="49" charset="0"/>
              </a:rPr>
              <a:t>()</a:t>
            </a:r>
            <a:r>
              <a:rPr lang="zh-CN" altLang="en-US" sz="1000" dirty="0">
                <a:latin typeface="Menlo" panose="020B0609030804020204" pitchFamily="49" charset="0"/>
              </a:rPr>
              <a:t> </a:t>
            </a:r>
            <a:r>
              <a:rPr lang="en-US" sz="1000" dirty="0">
                <a:latin typeface="Menlo" panose="020B0609030804020204" pitchFamily="49" charset="0"/>
              </a:rPr>
              <a:t>{</a:t>
            </a:r>
          </a:p>
          <a:p>
            <a:r>
              <a:rPr lang="en-US" sz="1000" dirty="0">
                <a:solidFill>
                  <a:srgbClr val="931A68"/>
                </a:solidFill>
                <a:latin typeface="Menlo" panose="020B0609030804020204" pitchFamily="49" charset="0"/>
              </a:rPr>
              <a:t>	try</a:t>
            </a:r>
            <a:r>
              <a:rPr lang="en-US" sz="1000" dirty="0">
                <a:latin typeface="Menlo" panose="020B0609030804020204" pitchFamily="49" charset="0"/>
              </a:rPr>
              <a:t> {</a:t>
            </a:r>
          </a:p>
          <a:p>
            <a:r>
              <a:rPr lang="en-US" sz="1000" dirty="0">
                <a:solidFill>
                  <a:srgbClr val="0326CC"/>
                </a:solidFill>
                <a:latin typeface="Menlo" panose="020B0609030804020204" pitchFamily="49" charset="0"/>
              </a:rPr>
              <a:t>		</a:t>
            </a:r>
            <a:r>
              <a:rPr lang="en-US" sz="1000" dirty="0" err="1">
                <a:solidFill>
                  <a:srgbClr val="0326CC"/>
                </a:solidFill>
                <a:latin typeface="Menlo" panose="020B0609030804020204" pitchFamily="49" charset="0"/>
              </a:rPr>
              <a:t>emptyList</a:t>
            </a:r>
            <a:r>
              <a:rPr lang="en-US" sz="1000" dirty="0" err="1">
                <a:latin typeface="Menlo" panose="020B0609030804020204" pitchFamily="49" charset="0"/>
              </a:rPr>
              <a:t>.get</a:t>
            </a:r>
            <a:r>
              <a:rPr lang="en-US" sz="1000" dirty="0">
                <a:latin typeface="Menlo" panose="020B0609030804020204" pitchFamily="49" charset="0"/>
              </a:rPr>
              <a:t>(0);</a:t>
            </a:r>
          </a:p>
          <a:p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		fail(</a:t>
            </a:r>
            <a:r>
              <a:rPr lang="en-US" sz="1000" dirty="0">
                <a:solidFill>
                  <a:srgbClr val="3933FF"/>
                </a:solidFill>
                <a:latin typeface="Menlo" panose="020B0609030804020204" pitchFamily="49" charset="0"/>
              </a:rPr>
              <a:t>"Check out of bounds"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-US" sz="1000" dirty="0">
              <a:solidFill>
                <a:srgbClr val="3933FF"/>
              </a:solidFill>
              <a:latin typeface="Menlo" panose="020B0609030804020204" pitchFamily="49" charset="0"/>
            </a:endParaRPr>
          </a:p>
          <a:p>
            <a:r>
              <a:rPr lang="en-US" sz="1000" dirty="0">
                <a:latin typeface="Menlo" panose="020B0609030804020204" pitchFamily="49" charset="0"/>
              </a:rPr>
              <a:t>	}</a:t>
            </a:r>
          </a:p>
          <a:p>
            <a:r>
              <a:rPr lang="en-US" sz="1000" dirty="0">
                <a:solidFill>
                  <a:srgbClr val="931A68"/>
                </a:solidFill>
                <a:latin typeface="Menlo" panose="020B0609030804020204" pitchFamily="49" charset="0"/>
              </a:rPr>
              <a:t>	catch</a:t>
            </a:r>
            <a:r>
              <a:rPr lang="en-US" sz="1000" dirty="0">
                <a:latin typeface="Menlo" panose="020B0609030804020204" pitchFamily="49" charset="0"/>
              </a:rPr>
              <a:t> (</a:t>
            </a:r>
            <a:r>
              <a:rPr lang="en-US" sz="1000" dirty="0" err="1">
                <a:latin typeface="Menlo" panose="020B0609030804020204" pitchFamily="49" charset="0"/>
              </a:rPr>
              <a:t>IndexOutOfBoundsException</a:t>
            </a:r>
            <a:r>
              <a:rPr lang="en-US" sz="1000" dirty="0">
                <a:latin typeface="Menlo" panose="020B0609030804020204" pitchFamily="49" charset="0"/>
              </a:rPr>
              <a:t> </a:t>
            </a:r>
            <a:r>
              <a:rPr lang="en-US" sz="1000" dirty="0">
                <a:solidFill>
                  <a:srgbClr val="7E504F"/>
                </a:solidFill>
                <a:latin typeface="Menlo" panose="020B0609030804020204" pitchFamily="49" charset="0"/>
              </a:rPr>
              <a:t>e</a:t>
            </a:r>
            <a:r>
              <a:rPr lang="en-US" sz="1000" dirty="0">
                <a:latin typeface="Menlo" panose="020B0609030804020204" pitchFamily="49" charset="0"/>
              </a:rPr>
              <a:t>) {}</a:t>
            </a:r>
          </a:p>
          <a:p>
            <a:endParaRPr lang="en-US" sz="1000" dirty="0">
              <a:solidFill>
                <a:srgbClr val="931A68"/>
              </a:solidFill>
              <a:latin typeface="Menlo" panose="020B0609030804020204" pitchFamily="49" charset="0"/>
            </a:endParaRPr>
          </a:p>
          <a:p>
            <a:r>
              <a:rPr lang="en-US" sz="1000" dirty="0">
                <a:solidFill>
                  <a:srgbClr val="931A68"/>
                </a:solidFill>
                <a:latin typeface="Menlo" panose="020B0609030804020204" pitchFamily="49" charset="0"/>
              </a:rPr>
              <a:t>	try</a:t>
            </a:r>
            <a:r>
              <a:rPr lang="en-US" sz="1000" dirty="0">
                <a:latin typeface="Menlo" panose="020B0609030804020204" pitchFamily="49" charset="0"/>
              </a:rPr>
              <a:t> {</a:t>
            </a:r>
          </a:p>
          <a:p>
            <a:r>
              <a:rPr lang="en-US" sz="1000" dirty="0">
                <a:solidFill>
                  <a:srgbClr val="0326CC"/>
                </a:solidFill>
                <a:latin typeface="Menlo" panose="020B0609030804020204" pitchFamily="49" charset="0"/>
              </a:rPr>
              <a:t>		</a:t>
            </a:r>
            <a:r>
              <a:rPr lang="en-US" sz="1000" dirty="0" err="1">
                <a:solidFill>
                  <a:srgbClr val="0326CC"/>
                </a:solidFill>
                <a:latin typeface="Menlo" panose="020B0609030804020204" pitchFamily="49" charset="0"/>
              </a:rPr>
              <a:t>shortList</a:t>
            </a:r>
            <a:r>
              <a:rPr lang="en-US" sz="1000" dirty="0" err="1">
                <a:latin typeface="Menlo" panose="020B0609030804020204" pitchFamily="49" charset="0"/>
              </a:rPr>
              <a:t>.get</a:t>
            </a:r>
            <a:r>
              <a:rPr lang="en-US" sz="1000" dirty="0">
                <a:latin typeface="Menlo" panose="020B0609030804020204" pitchFamily="49" charset="0"/>
              </a:rPr>
              <a:t>(-1);</a:t>
            </a:r>
          </a:p>
          <a:p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		fail(</a:t>
            </a:r>
            <a:r>
              <a:rPr lang="en-US" sz="1000" dirty="0">
                <a:solidFill>
                  <a:srgbClr val="3933FF"/>
                </a:solidFill>
                <a:latin typeface="Menlo" panose="020B0609030804020204" pitchFamily="49" charset="0"/>
              </a:rPr>
              <a:t>"Check out of bounds"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-US" sz="1000" dirty="0">
              <a:solidFill>
                <a:srgbClr val="3933FF"/>
              </a:solidFill>
              <a:latin typeface="Menlo" panose="020B0609030804020204" pitchFamily="49" charset="0"/>
            </a:endParaRPr>
          </a:p>
          <a:p>
            <a:r>
              <a:rPr lang="en-US" sz="1000" dirty="0">
                <a:latin typeface="Menlo" panose="020B0609030804020204" pitchFamily="49" charset="0"/>
              </a:rPr>
              <a:t>	}</a:t>
            </a:r>
          </a:p>
          <a:p>
            <a:r>
              <a:rPr lang="en-US" sz="1000" dirty="0">
                <a:solidFill>
                  <a:srgbClr val="931A68"/>
                </a:solidFill>
                <a:latin typeface="Menlo" panose="020B0609030804020204" pitchFamily="49" charset="0"/>
              </a:rPr>
              <a:t>	catch</a:t>
            </a:r>
            <a:r>
              <a:rPr lang="en-US" sz="1000" dirty="0">
                <a:latin typeface="Menlo" panose="020B0609030804020204" pitchFamily="49" charset="0"/>
              </a:rPr>
              <a:t> (</a:t>
            </a:r>
            <a:r>
              <a:rPr lang="en-US" sz="1000" dirty="0" err="1">
                <a:latin typeface="Menlo" panose="020B0609030804020204" pitchFamily="49" charset="0"/>
              </a:rPr>
              <a:t>IndexOutOfBoundsException</a:t>
            </a:r>
            <a:r>
              <a:rPr lang="en-US" sz="1000" dirty="0">
                <a:latin typeface="Menlo" panose="020B0609030804020204" pitchFamily="49" charset="0"/>
              </a:rPr>
              <a:t> </a:t>
            </a:r>
            <a:r>
              <a:rPr lang="en-US" sz="1000" dirty="0">
                <a:solidFill>
                  <a:srgbClr val="7E504F"/>
                </a:solidFill>
                <a:latin typeface="Menlo" panose="020B0609030804020204" pitchFamily="49" charset="0"/>
              </a:rPr>
              <a:t>e</a:t>
            </a:r>
            <a:r>
              <a:rPr lang="en-US" sz="1000" dirty="0">
                <a:latin typeface="Menlo" panose="020B0609030804020204" pitchFamily="49" charset="0"/>
              </a:rPr>
              <a:t>) {}</a:t>
            </a:r>
          </a:p>
          <a:p>
            <a:endParaRPr lang="en-US" sz="1000" dirty="0">
              <a:latin typeface="Menlo" panose="020B0609030804020204" pitchFamily="49" charset="0"/>
            </a:endParaRPr>
          </a:p>
          <a:p>
            <a:r>
              <a:rPr lang="en-US" sz="1000" dirty="0" err="1">
                <a:latin typeface="Menlo" panose="020B0609030804020204" pitchFamily="49" charset="0"/>
              </a:rPr>
              <a:t>assertEquals</a:t>
            </a:r>
            <a:r>
              <a:rPr lang="en-US" sz="1000" dirty="0">
                <a:latin typeface="Menlo" panose="020B0609030804020204" pitchFamily="49" charset="0"/>
              </a:rPr>
              <a:t>(</a:t>
            </a:r>
            <a:r>
              <a:rPr lang="en-US" sz="1000" dirty="0">
                <a:solidFill>
                  <a:srgbClr val="3933FF"/>
                </a:solidFill>
                <a:latin typeface="Menlo" panose="020B0609030804020204" pitchFamily="49" charset="0"/>
              </a:rPr>
              <a:t>"Check first"</a:t>
            </a:r>
            <a:r>
              <a:rPr lang="en-US" sz="1000" dirty="0">
                <a:latin typeface="Menlo" panose="020B0609030804020204" pitchFamily="49" charset="0"/>
              </a:rPr>
              <a:t>, </a:t>
            </a:r>
            <a:r>
              <a:rPr lang="en-US" sz="1000" dirty="0">
                <a:solidFill>
                  <a:srgbClr val="3933FF"/>
                </a:solidFill>
                <a:latin typeface="Menlo" panose="020B0609030804020204" pitchFamily="49" charset="0"/>
              </a:rPr>
              <a:t>"B"</a:t>
            </a:r>
            <a:r>
              <a:rPr lang="en-US" sz="1000" dirty="0">
                <a:latin typeface="Menlo" panose="020B0609030804020204" pitchFamily="49" charset="0"/>
              </a:rPr>
              <a:t>, </a:t>
            </a:r>
            <a:r>
              <a:rPr lang="en-US" sz="1000" dirty="0" err="1">
                <a:solidFill>
                  <a:srgbClr val="0326CC"/>
                </a:solidFill>
                <a:latin typeface="Menlo" panose="020B0609030804020204" pitchFamily="49" charset="0"/>
              </a:rPr>
              <a:t>shortList</a:t>
            </a:r>
            <a:r>
              <a:rPr lang="en-US" sz="1000" dirty="0" err="1">
                <a:latin typeface="Menlo" panose="020B0609030804020204" pitchFamily="49" charset="0"/>
              </a:rPr>
              <a:t>.get</a:t>
            </a:r>
            <a:r>
              <a:rPr lang="en-US" sz="1000" dirty="0">
                <a:latin typeface="Menlo" panose="020B0609030804020204" pitchFamily="49" charset="0"/>
              </a:rPr>
              <a:t>(0));</a:t>
            </a:r>
          </a:p>
          <a:p>
            <a:r>
              <a:rPr lang="en-US" sz="1000" dirty="0" err="1">
                <a:latin typeface="Menlo" panose="020B0609030804020204" pitchFamily="49" charset="0"/>
              </a:rPr>
              <a:t>assertEquals</a:t>
            </a:r>
            <a:r>
              <a:rPr lang="en-US" sz="1000" dirty="0">
                <a:latin typeface="Menlo" panose="020B0609030804020204" pitchFamily="49" charset="0"/>
              </a:rPr>
              <a:t>(</a:t>
            </a:r>
            <a:r>
              <a:rPr lang="en-US" sz="1000" dirty="0">
                <a:solidFill>
                  <a:srgbClr val="3933FF"/>
                </a:solidFill>
                <a:latin typeface="Menlo" panose="020B0609030804020204" pitchFamily="49" charset="0"/>
              </a:rPr>
              <a:t>"Check second"</a:t>
            </a:r>
            <a:r>
              <a:rPr lang="en-US" sz="1000" dirty="0">
                <a:latin typeface="Menlo" panose="020B0609030804020204" pitchFamily="49" charset="0"/>
              </a:rPr>
              <a:t>, </a:t>
            </a:r>
            <a:r>
              <a:rPr lang="en-US" sz="1000" dirty="0">
                <a:solidFill>
                  <a:srgbClr val="3933FF"/>
                </a:solidFill>
                <a:latin typeface="Menlo" panose="020B0609030804020204" pitchFamily="49" charset="0"/>
              </a:rPr>
              <a:t>"A"</a:t>
            </a:r>
            <a:r>
              <a:rPr lang="en-US" sz="1000" dirty="0">
                <a:latin typeface="Menlo" panose="020B0609030804020204" pitchFamily="49" charset="0"/>
              </a:rPr>
              <a:t>, </a:t>
            </a:r>
            <a:r>
              <a:rPr lang="en-US" sz="1000" dirty="0" err="1">
                <a:solidFill>
                  <a:srgbClr val="0326CC"/>
                </a:solidFill>
                <a:latin typeface="Menlo" panose="020B0609030804020204" pitchFamily="49" charset="0"/>
              </a:rPr>
              <a:t>shortList</a:t>
            </a:r>
            <a:r>
              <a:rPr lang="en-US" sz="1000" dirty="0" err="1">
                <a:latin typeface="Menlo" panose="020B0609030804020204" pitchFamily="49" charset="0"/>
              </a:rPr>
              <a:t>.get</a:t>
            </a:r>
            <a:r>
              <a:rPr lang="en-US" sz="1000" dirty="0">
                <a:latin typeface="Menlo" panose="020B0609030804020204" pitchFamily="49" charset="0"/>
              </a:rPr>
              <a:t>(1));</a:t>
            </a:r>
          </a:p>
          <a:p>
            <a:endParaRPr lang="en-US" sz="1000" dirty="0">
              <a:latin typeface="Menlo" panose="020B0609030804020204" pitchFamily="49" charset="0"/>
            </a:endParaRPr>
          </a:p>
          <a:p>
            <a:r>
              <a:rPr lang="en-US" sz="1000" dirty="0">
                <a:solidFill>
                  <a:srgbClr val="931A68"/>
                </a:solidFill>
                <a:latin typeface="Menlo" panose="020B0609030804020204" pitchFamily="49" charset="0"/>
              </a:rPr>
              <a:t>	try</a:t>
            </a:r>
            <a:r>
              <a:rPr lang="en-US" sz="1000" dirty="0">
                <a:latin typeface="Menlo" panose="020B0609030804020204" pitchFamily="49" charset="0"/>
              </a:rPr>
              <a:t> {</a:t>
            </a:r>
          </a:p>
          <a:p>
            <a:r>
              <a:rPr lang="en-US" sz="1000" dirty="0">
                <a:solidFill>
                  <a:srgbClr val="0326CC"/>
                </a:solidFill>
                <a:latin typeface="Menlo" panose="020B0609030804020204" pitchFamily="49" charset="0"/>
              </a:rPr>
              <a:t>		</a:t>
            </a:r>
            <a:r>
              <a:rPr lang="en-US" sz="1000" dirty="0" err="1">
                <a:solidFill>
                  <a:srgbClr val="0326CC"/>
                </a:solidFill>
                <a:latin typeface="Menlo" panose="020B0609030804020204" pitchFamily="49" charset="0"/>
              </a:rPr>
              <a:t>shortList</a:t>
            </a:r>
            <a:r>
              <a:rPr lang="en-US" sz="1000" dirty="0" err="1">
                <a:latin typeface="Menlo" panose="020B0609030804020204" pitchFamily="49" charset="0"/>
              </a:rPr>
              <a:t>.get</a:t>
            </a:r>
            <a:r>
              <a:rPr lang="en-US" sz="1000" dirty="0">
                <a:latin typeface="Menlo" panose="020B0609030804020204" pitchFamily="49" charset="0"/>
              </a:rPr>
              <a:t>(2);</a:t>
            </a:r>
          </a:p>
          <a:p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		fail(</a:t>
            </a:r>
            <a:r>
              <a:rPr lang="en-US" sz="1000" dirty="0">
                <a:solidFill>
                  <a:srgbClr val="3933FF"/>
                </a:solidFill>
                <a:latin typeface="Menlo" panose="020B0609030804020204" pitchFamily="49" charset="0"/>
              </a:rPr>
              <a:t>"Check out of bounds"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-US" sz="1000" dirty="0">
              <a:solidFill>
                <a:srgbClr val="3933FF"/>
              </a:solidFill>
              <a:latin typeface="Menlo" panose="020B0609030804020204" pitchFamily="49" charset="0"/>
            </a:endParaRPr>
          </a:p>
          <a:p>
            <a:r>
              <a:rPr lang="en-US" sz="1000" dirty="0">
                <a:latin typeface="Menlo" panose="020B0609030804020204" pitchFamily="49" charset="0"/>
              </a:rPr>
              <a:t>	}</a:t>
            </a:r>
          </a:p>
          <a:p>
            <a:r>
              <a:rPr lang="en-US" sz="1000" dirty="0">
                <a:solidFill>
                  <a:srgbClr val="931A68"/>
                </a:solidFill>
                <a:latin typeface="Menlo" panose="020B0609030804020204" pitchFamily="49" charset="0"/>
              </a:rPr>
              <a:t>	catch</a:t>
            </a:r>
            <a:r>
              <a:rPr lang="en-US" sz="1000" dirty="0">
                <a:latin typeface="Menlo" panose="020B0609030804020204" pitchFamily="49" charset="0"/>
              </a:rPr>
              <a:t> (</a:t>
            </a:r>
            <a:r>
              <a:rPr lang="en-US" sz="1000" dirty="0" err="1">
                <a:latin typeface="Menlo" panose="020B0609030804020204" pitchFamily="49" charset="0"/>
              </a:rPr>
              <a:t>IndexOutOfBoundsException</a:t>
            </a:r>
            <a:r>
              <a:rPr lang="en-US" sz="1000" dirty="0">
                <a:latin typeface="Menlo" panose="020B0609030804020204" pitchFamily="49" charset="0"/>
              </a:rPr>
              <a:t> </a:t>
            </a:r>
            <a:r>
              <a:rPr lang="en-US" sz="1000" dirty="0">
                <a:solidFill>
                  <a:srgbClr val="7E504F"/>
                </a:solidFill>
                <a:latin typeface="Menlo" panose="020B0609030804020204" pitchFamily="49" charset="0"/>
              </a:rPr>
              <a:t>e</a:t>
            </a:r>
            <a:r>
              <a:rPr lang="en-US" sz="1000" dirty="0">
                <a:latin typeface="Menlo" panose="020B0609030804020204" pitchFamily="49" charset="0"/>
              </a:rPr>
              <a:t>) {}</a:t>
            </a:r>
          </a:p>
          <a:p>
            <a:r>
              <a:rPr lang="en-US" altLang="zh-CN" sz="1000" dirty="0">
                <a:latin typeface="Menlo" panose="020B0609030804020204" pitchFamily="49" charset="0"/>
              </a:rPr>
              <a:t>}</a:t>
            </a:r>
          </a:p>
          <a:p>
            <a:r>
              <a:rPr lang="en-US" altLang="zh-CN" sz="1000" dirty="0">
                <a:latin typeface="Menlo" panose="020B0609030804020204" pitchFamily="49" charset="0"/>
              </a:rPr>
              <a:t>}</a:t>
            </a:r>
            <a:endParaRPr lang="en-US" sz="1000" dirty="0">
              <a:latin typeface="Menlo" panose="020B060903080402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830663-A320-DE4B-9F5F-FFB865B2F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723" y="164559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Test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1B8E1D"/>
                </a:solidFill>
              </a:rPr>
              <a:t>Get</a:t>
            </a:r>
            <a:r>
              <a:rPr lang="zh-CN" altLang="en-US" dirty="0"/>
              <a:t> </a:t>
            </a:r>
            <a:r>
              <a:rPr lang="en-US" altLang="zh-CN" dirty="0"/>
              <a:t>Method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 err="1"/>
              <a:t>MyLinkedList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JUnit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89910E6-BAD6-D041-ABFF-B9909662673A}"/>
              </a:ext>
            </a:extLst>
          </p:cNvPr>
          <p:cNvSpPr/>
          <p:nvPr/>
        </p:nvSpPr>
        <p:spPr>
          <a:xfrm>
            <a:off x="252018" y="1180702"/>
            <a:ext cx="4930628" cy="183383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Which of the following tests should I run? Try to avoid redundant tests. 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AutoNum type="alphaUcPeriod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Test get(0) from an empty list 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AutoNum type="alphaUcPeriod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Test get(-1) from a list with 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element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AutoNum type="alphaUcPeriod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Test get(0) from a list with 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element 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AutoNum type="alphaUcPeriod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Test get(1) from a list with 2 elements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AutoNum type="alphaUcPeriod"/>
            </a:pP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get(2)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elements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AutoNum type="alphaUcPeriod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Test get(2) from a list with 3 elements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D44B34-EF66-3245-9A06-2C0BC1A4E9AA}"/>
              </a:ext>
            </a:extLst>
          </p:cNvPr>
          <p:cNvSpPr txBox="1"/>
          <p:nvPr/>
        </p:nvSpPr>
        <p:spPr>
          <a:xfrm>
            <a:off x="3540156" y="1395203"/>
            <a:ext cx="2168554" cy="276999"/>
          </a:xfrm>
          <a:prstGeom prst="rect">
            <a:avLst/>
          </a:prstGeom>
          <a:solidFill>
            <a:srgbClr val="E6A20E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>
                <a:latin typeface="Arial"/>
                <a:cs typeface="Arial"/>
              </a:defRPr>
            </a:lvl1pPr>
          </a:lstStyle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latin typeface="Arial" panose="020B0604020202020204" pitchFamily="34" charset="0"/>
                <a:ea typeface="Century Gothic,Bold"/>
              </a:rPr>
              <a:t>Tests</a:t>
            </a:r>
            <a:r>
              <a:rPr lang="zh-CN" altLang="en-US" sz="1200" dirty="0"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ea typeface="Century Gothic,Bold"/>
              </a:rPr>
              <a:t>corner</a:t>
            </a:r>
            <a:r>
              <a:rPr lang="zh-CN" altLang="en-US" sz="1200" dirty="0"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ea typeface="Century Gothic,Bold"/>
              </a:rPr>
              <a:t>case</a:t>
            </a:r>
            <a:r>
              <a:rPr lang="zh-CN" altLang="en-US" sz="1200" dirty="0"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ea typeface="Century Gothic,Bold"/>
              </a:rPr>
              <a:t>(empty</a:t>
            </a:r>
            <a:r>
              <a:rPr lang="zh-CN" altLang="en-US" sz="1200" dirty="0"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ea typeface="Century Gothic,Bold"/>
              </a:rPr>
              <a:t>list)</a:t>
            </a:r>
            <a:endParaRPr lang="en-US" altLang="en-US" sz="900" dirty="0">
              <a:latin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741C3C-ABBA-1442-BB3C-4321BB9BE9C8}"/>
              </a:ext>
            </a:extLst>
          </p:cNvPr>
          <p:cNvSpPr txBox="1"/>
          <p:nvPr/>
        </p:nvSpPr>
        <p:spPr>
          <a:xfrm>
            <a:off x="3540156" y="1672202"/>
            <a:ext cx="2512502" cy="276999"/>
          </a:xfrm>
          <a:prstGeom prst="rect">
            <a:avLst/>
          </a:prstGeom>
          <a:solidFill>
            <a:srgbClr val="E6A20E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>
                <a:latin typeface="Arial"/>
                <a:cs typeface="Arial"/>
              </a:defRPr>
            </a:lvl1pPr>
          </a:lstStyle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latin typeface="Arial" panose="020B0604020202020204" pitchFamily="34" charset="0"/>
                <a:ea typeface="Century Gothic,Bold"/>
              </a:rPr>
              <a:t>Tests</a:t>
            </a:r>
            <a:r>
              <a:rPr lang="zh-CN" altLang="en-US" sz="1200" dirty="0"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ea typeface="Century Gothic,Bold"/>
              </a:rPr>
              <a:t>corner</a:t>
            </a:r>
            <a:r>
              <a:rPr lang="zh-CN" altLang="en-US" sz="1200" dirty="0"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ea typeface="Century Gothic,Bold"/>
              </a:rPr>
              <a:t>case</a:t>
            </a:r>
            <a:r>
              <a:rPr lang="zh-CN" altLang="en-US" sz="1200" dirty="0"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ea typeface="Century Gothic,Bold"/>
              </a:rPr>
              <a:t>(negative</a:t>
            </a:r>
            <a:r>
              <a:rPr lang="zh-CN" altLang="en-US" sz="1200" dirty="0"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ea typeface="Century Gothic,Bold"/>
              </a:rPr>
              <a:t>index)</a:t>
            </a:r>
            <a:endParaRPr lang="en-US" altLang="en-US" sz="900" dirty="0">
              <a:latin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C3C617-F83E-0540-9164-38E2EDC4BAD2}"/>
              </a:ext>
            </a:extLst>
          </p:cNvPr>
          <p:cNvSpPr txBox="1"/>
          <p:nvPr/>
        </p:nvSpPr>
        <p:spPr>
          <a:xfrm>
            <a:off x="3540156" y="1948630"/>
            <a:ext cx="1505823" cy="276999"/>
          </a:xfrm>
          <a:prstGeom prst="rect">
            <a:avLst/>
          </a:prstGeom>
          <a:solidFill>
            <a:srgbClr val="E6A20E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>
                <a:latin typeface="Arial"/>
                <a:cs typeface="Arial"/>
              </a:defRPr>
            </a:lvl1pPr>
          </a:lstStyle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latin typeface="Arial" panose="020B0604020202020204" pitchFamily="34" charset="0"/>
                <a:ea typeface="Century Gothic,Bold"/>
              </a:rPr>
              <a:t>Tests</a:t>
            </a:r>
            <a:r>
              <a:rPr lang="zh-CN" altLang="en-US" sz="1200" dirty="0"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ea typeface="Century Gothic,Bold"/>
              </a:rPr>
              <a:t>standard</a:t>
            </a:r>
            <a:r>
              <a:rPr lang="zh-CN" altLang="en-US" sz="1200" dirty="0"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ea typeface="Century Gothic,Bold"/>
              </a:rPr>
              <a:t>use</a:t>
            </a:r>
            <a:endParaRPr lang="en-US" altLang="en-US" sz="900" dirty="0">
              <a:latin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C62A49-53DD-744B-A3E8-302D6C193187}"/>
              </a:ext>
            </a:extLst>
          </p:cNvPr>
          <p:cNvSpPr txBox="1"/>
          <p:nvPr/>
        </p:nvSpPr>
        <p:spPr>
          <a:xfrm>
            <a:off x="3540156" y="2215007"/>
            <a:ext cx="3611460" cy="276999"/>
          </a:xfrm>
          <a:prstGeom prst="rect">
            <a:avLst/>
          </a:prstGeom>
          <a:solidFill>
            <a:srgbClr val="E6A20E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>
                <a:latin typeface="Arial"/>
                <a:cs typeface="Arial"/>
              </a:defRPr>
            </a:lvl1pPr>
          </a:lstStyle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latin typeface="Arial" panose="020B0604020202020204" pitchFamily="34" charset="0"/>
                <a:ea typeface="Century Gothic,Bold"/>
              </a:rPr>
              <a:t>Ensures</a:t>
            </a:r>
            <a:r>
              <a:rPr lang="zh-CN" altLang="en-US" sz="1200" dirty="0"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ea typeface="Century Gothic,Bold"/>
              </a:rPr>
              <a:t>we</a:t>
            </a:r>
            <a:r>
              <a:rPr lang="zh-CN" altLang="en-US" sz="1200" dirty="0"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ea typeface="Century Gothic,Bold"/>
              </a:rPr>
              <a:t>can</a:t>
            </a:r>
            <a:r>
              <a:rPr lang="zh-CN" altLang="en-US" sz="1200" dirty="0"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ea typeface="Century Gothic,Bold"/>
              </a:rPr>
              <a:t>get</a:t>
            </a:r>
            <a:r>
              <a:rPr lang="zh-CN" altLang="en-US" sz="1200" dirty="0"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ea typeface="Century Gothic,Bold"/>
              </a:rPr>
              <a:t>more</a:t>
            </a:r>
            <a:r>
              <a:rPr lang="zh-CN" altLang="en-US" sz="1200" dirty="0"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ea typeface="Century Gothic,Bold"/>
              </a:rPr>
              <a:t>than</a:t>
            </a:r>
            <a:r>
              <a:rPr lang="zh-CN" altLang="en-US" sz="1200" dirty="0"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ea typeface="Century Gothic,Bold"/>
              </a:rPr>
              <a:t>just</a:t>
            </a:r>
            <a:r>
              <a:rPr lang="zh-CN" altLang="en-US" sz="1200" dirty="0"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ea typeface="Century Gothic,Bold"/>
              </a:rPr>
              <a:t>the</a:t>
            </a:r>
            <a:r>
              <a:rPr lang="zh-CN" altLang="en-US" sz="1200" dirty="0"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ea typeface="Century Gothic,Bold"/>
              </a:rPr>
              <a:t>1</a:t>
            </a:r>
            <a:r>
              <a:rPr lang="en-US" altLang="zh-CN" sz="1200" baseline="30000" dirty="0">
                <a:latin typeface="Arial" panose="020B0604020202020204" pitchFamily="34" charset="0"/>
                <a:ea typeface="Century Gothic,Bold"/>
              </a:rPr>
              <a:t>st</a:t>
            </a:r>
            <a:r>
              <a:rPr lang="zh-CN" altLang="en-US" sz="1200" dirty="0"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ea typeface="Century Gothic,Bold"/>
              </a:rPr>
              <a:t>element</a:t>
            </a:r>
            <a:endParaRPr lang="en-US" altLang="en-US" sz="900" dirty="0">
              <a:latin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579065D-B8B0-AB44-B15A-E8908B8F9D7F}"/>
              </a:ext>
            </a:extLst>
          </p:cNvPr>
          <p:cNvSpPr txBox="1"/>
          <p:nvPr/>
        </p:nvSpPr>
        <p:spPr>
          <a:xfrm>
            <a:off x="3540156" y="2768314"/>
            <a:ext cx="2244054" cy="276999"/>
          </a:xfrm>
          <a:prstGeom prst="rect">
            <a:avLst/>
          </a:prstGeom>
          <a:solidFill>
            <a:srgbClr val="E6A20E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>
                <a:latin typeface="Arial"/>
                <a:cs typeface="Arial"/>
              </a:defRPr>
            </a:lvl1pPr>
          </a:lstStyle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latin typeface="Arial" panose="020B0604020202020204" pitchFamily="34" charset="0"/>
                <a:ea typeface="Century Gothic,Bold"/>
              </a:rPr>
              <a:t>Redundant,</a:t>
            </a:r>
            <a:r>
              <a:rPr lang="zh-CN" altLang="en-US" sz="1200" dirty="0"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ea typeface="Century Gothic,Bold"/>
              </a:rPr>
              <a:t>what</a:t>
            </a:r>
            <a:r>
              <a:rPr lang="zh-CN" altLang="en-US" sz="1200" dirty="0"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ea typeface="Century Gothic,Bold"/>
              </a:rPr>
              <a:t>is</a:t>
            </a:r>
            <a:r>
              <a:rPr lang="zh-CN" altLang="en-US" sz="1200" dirty="0"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ea typeface="Century Gothic,Bold"/>
              </a:rPr>
              <a:t>new</a:t>
            </a:r>
            <a:r>
              <a:rPr lang="zh-CN" altLang="en-US" sz="1200" dirty="0"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ea typeface="Century Gothic,Bold"/>
              </a:rPr>
              <a:t>here?</a:t>
            </a:r>
            <a:endParaRPr lang="en-US" altLang="en-US" sz="900" dirty="0">
              <a:latin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D812495-F57B-5A4B-9469-257729572D56}"/>
              </a:ext>
            </a:extLst>
          </p:cNvPr>
          <p:cNvSpPr txBox="1"/>
          <p:nvPr/>
        </p:nvSpPr>
        <p:spPr>
          <a:xfrm>
            <a:off x="3179431" y="1402154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1B8E1D"/>
                </a:solidFill>
              </a:rPr>
              <a:t>✔️</a:t>
            </a:r>
            <a:endParaRPr lang="en-US" sz="1600" dirty="0">
              <a:solidFill>
                <a:srgbClr val="1B8E1D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27974A7-A390-EF42-9222-4501645F6708}"/>
              </a:ext>
            </a:extLst>
          </p:cNvPr>
          <p:cNvSpPr txBox="1"/>
          <p:nvPr/>
        </p:nvSpPr>
        <p:spPr>
          <a:xfrm>
            <a:off x="3177453" y="1659088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1B8E1D"/>
                </a:solidFill>
              </a:rPr>
              <a:t>✔️</a:t>
            </a:r>
            <a:endParaRPr lang="en-US" sz="1600" dirty="0">
              <a:solidFill>
                <a:srgbClr val="1B8E1D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AD47A2-7B36-2244-A6A5-22A8887433DC}"/>
              </a:ext>
            </a:extLst>
          </p:cNvPr>
          <p:cNvSpPr txBox="1"/>
          <p:nvPr/>
        </p:nvSpPr>
        <p:spPr>
          <a:xfrm>
            <a:off x="3177453" y="2665420"/>
            <a:ext cx="3529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✘</a:t>
            </a:r>
            <a:endParaRPr lang="en-US" sz="1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B0BCB6-2784-104E-9DCA-ED5BBDD3BEB0}"/>
              </a:ext>
            </a:extLst>
          </p:cNvPr>
          <p:cNvSpPr txBox="1"/>
          <p:nvPr/>
        </p:nvSpPr>
        <p:spPr>
          <a:xfrm>
            <a:off x="3177453" y="1916022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1B8E1D"/>
                </a:solidFill>
              </a:rPr>
              <a:t>✔️</a:t>
            </a:r>
            <a:endParaRPr lang="en-US" sz="1600" dirty="0">
              <a:solidFill>
                <a:srgbClr val="1B8E1D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A3B7106-C98A-3F48-8AD4-55B858543865}"/>
              </a:ext>
            </a:extLst>
          </p:cNvPr>
          <p:cNvSpPr txBox="1"/>
          <p:nvPr/>
        </p:nvSpPr>
        <p:spPr>
          <a:xfrm>
            <a:off x="3177453" y="2172956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1B8E1D"/>
                </a:solidFill>
              </a:rPr>
              <a:t>✔️</a:t>
            </a:r>
            <a:endParaRPr lang="en-US" sz="1600" dirty="0">
              <a:solidFill>
                <a:srgbClr val="1B8E1D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6F04A9-4835-2741-AA42-A6B91CC0CA87}"/>
              </a:ext>
            </a:extLst>
          </p:cNvPr>
          <p:cNvSpPr/>
          <p:nvPr/>
        </p:nvSpPr>
        <p:spPr>
          <a:xfrm>
            <a:off x="6122797" y="1175553"/>
            <a:ext cx="2886979" cy="98488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Summary </a:t>
            </a:r>
          </a:p>
          <a:p>
            <a:pPr marL="171450" indent="-171450">
              <a:spcBef>
                <a:spcPts val="200"/>
              </a:spcBef>
              <a:spcAft>
                <a:spcPts val="200"/>
              </a:spcAft>
              <a:buClr>
                <a:schemeClr val="accent6"/>
              </a:buClr>
              <a:buFont typeface="Wingdings" pitchFamily="2" charset="2"/>
              <a:buChar char="§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Consider corner cases when testing </a:t>
            </a:r>
          </a:p>
          <a:p>
            <a:pPr marL="171450" indent="-171450">
              <a:spcBef>
                <a:spcPts val="200"/>
              </a:spcBef>
              <a:spcAft>
                <a:spcPts val="200"/>
              </a:spcAft>
              <a:buClr>
                <a:schemeClr val="accent6"/>
              </a:buClr>
              <a:buFont typeface="Wingdings" pitchFamily="2" charset="2"/>
              <a:buChar char="§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Test common case use</a:t>
            </a:r>
          </a:p>
          <a:p>
            <a:pPr marL="171450" indent="-171450">
              <a:spcBef>
                <a:spcPts val="200"/>
              </a:spcBef>
              <a:spcAft>
                <a:spcPts val="200"/>
              </a:spcAft>
              <a:buClr>
                <a:schemeClr val="accent6"/>
              </a:buClr>
              <a:buFont typeface="Wingdings" pitchFamily="2" charset="2"/>
              <a:buChar char="§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Remember testing has costs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76DB379-72EC-004A-A716-0C093FDD9C70}"/>
              </a:ext>
            </a:extLst>
          </p:cNvPr>
          <p:cNvSpPr/>
          <p:nvPr/>
        </p:nvSpPr>
        <p:spPr>
          <a:xfrm>
            <a:off x="578841" y="3027859"/>
            <a:ext cx="2650921" cy="529073"/>
          </a:xfrm>
          <a:prstGeom prst="rect">
            <a:avLst/>
          </a:prstGeom>
          <a:noFill/>
          <a:ln w="28575" cmpd="sng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B6293B2-9C6B-5A49-9C3E-9D303A5C4650}"/>
              </a:ext>
            </a:extLst>
          </p:cNvPr>
          <p:cNvSpPr/>
          <p:nvPr/>
        </p:nvSpPr>
        <p:spPr>
          <a:xfrm>
            <a:off x="4545945" y="3039810"/>
            <a:ext cx="3690600" cy="3495214"/>
          </a:xfrm>
          <a:prstGeom prst="rect">
            <a:avLst/>
          </a:prstGeom>
          <a:noFill/>
          <a:ln w="28575" cmpd="sng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82DE7E2-E813-C143-863B-91D767FED205}"/>
              </a:ext>
            </a:extLst>
          </p:cNvPr>
          <p:cNvSpPr/>
          <p:nvPr/>
        </p:nvSpPr>
        <p:spPr>
          <a:xfrm>
            <a:off x="578841" y="3903823"/>
            <a:ext cx="3582099" cy="1800691"/>
          </a:xfrm>
          <a:prstGeom prst="rect">
            <a:avLst/>
          </a:prstGeom>
          <a:noFill/>
          <a:ln w="28575" cmpd="sng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8F5EF9F-4F86-E641-8BD6-C757C2FDFEDA}"/>
              </a:ext>
            </a:extLst>
          </p:cNvPr>
          <p:cNvSpPr/>
          <p:nvPr/>
        </p:nvSpPr>
        <p:spPr>
          <a:xfrm>
            <a:off x="4969451" y="3363225"/>
            <a:ext cx="3109147" cy="795365"/>
          </a:xfrm>
          <a:prstGeom prst="rect">
            <a:avLst/>
          </a:prstGeom>
          <a:solidFill>
            <a:srgbClr val="FFFF00">
              <a:alpha val="20000"/>
            </a:srgbClr>
          </a:solidFill>
          <a:ln w="31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52A82C3-FD25-0D46-BE6B-038E460C1341}"/>
              </a:ext>
            </a:extLst>
          </p:cNvPr>
          <p:cNvSpPr/>
          <p:nvPr/>
        </p:nvSpPr>
        <p:spPr>
          <a:xfrm>
            <a:off x="4969451" y="4158590"/>
            <a:ext cx="3109147" cy="889478"/>
          </a:xfrm>
          <a:prstGeom prst="rect">
            <a:avLst/>
          </a:prstGeom>
          <a:solidFill>
            <a:srgbClr val="FFFF00">
              <a:alpha val="20000"/>
            </a:srgbClr>
          </a:solidFill>
          <a:ln w="31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E3BEE71-DCAE-614B-8743-FF712CB86968}"/>
              </a:ext>
            </a:extLst>
          </p:cNvPr>
          <p:cNvSpPr/>
          <p:nvPr/>
        </p:nvSpPr>
        <p:spPr>
          <a:xfrm>
            <a:off x="4593668" y="5138831"/>
            <a:ext cx="4018327" cy="201862"/>
          </a:xfrm>
          <a:prstGeom prst="rect">
            <a:avLst/>
          </a:prstGeom>
          <a:solidFill>
            <a:srgbClr val="FFFF00">
              <a:alpha val="20000"/>
            </a:srgbClr>
          </a:solidFill>
          <a:ln w="31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5E4F88B-8782-B645-948E-23A660B5EF06}"/>
              </a:ext>
            </a:extLst>
          </p:cNvPr>
          <p:cNvSpPr/>
          <p:nvPr/>
        </p:nvSpPr>
        <p:spPr>
          <a:xfrm>
            <a:off x="4593667" y="5347332"/>
            <a:ext cx="4018327" cy="168247"/>
          </a:xfrm>
          <a:prstGeom prst="rect">
            <a:avLst/>
          </a:prstGeom>
          <a:solidFill>
            <a:srgbClr val="FFFF00">
              <a:alpha val="20000"/>
            </a:srgbClr>
          </a:solidFill>
          <a:ln w="31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349DC14-4470-2949-99DD-CBE3B82BFDFF}"/>
              </a:ext>
            </a:extLst>
          </p:cNvPr>
          <p:cNvSpPr/>
          <p:nvPr/>
        </p:nvSpPr>
        <p:spPr>
          <a:xfrm>
            <a:off x="4969450" y="5544112"/>
            <a:ext cx="3109147" cy="921999"/>
          </a:xfrm>
          <a:prstGeom prst="rect">
            <a:avLst/>
          </a:prstGeom>
          <a:solidFill>
            <a:srgbClr val="FFFF00">
              <a:alpha val="20000"/>
            </a:srgbClr>
          </a:solidFill>
          <a:ln w="31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D16E0E3-E963-A64A-8628-C2CD4B6C8BD2}"/>
              </a:ext>
            </a:extLst>
          </p:cNvPr>
          <p:cNvSpPr txBox="1"/>
          <p:nvPr/>
        </p:nvSpPr>
        <p:spPr>
          <a:xfrm>
            <a:off x="3163880" y="2417596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1B8E1D"/>
                </a:solidFill>
              </a:rPr>
              <a:t>✔️</a:t>
            </a:r>
            <a:endParaRPr lang="en-US" sz="1600" dirty="0">
              <a:solidFill>
                <a:srgbClr val="1B8E1D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B58A6EA-D8F4-8D46-A654-67696E23B6F9}"/>
              </a:ext>
            </a:extLst>
          </p:cNvPr>
          <p:cNvSpPr txBox="1"/>
          <p:nvPr/>
        </p:nvSpPr>
        <p:spPr>
          <a:xfrm>
            <a:off x="3540156" y="2494330"/>
            <a:ext cx="2582641" cy="276999"/>
          </a:xfrm>
          <a:prstGeom prst="rect">
            <a:avLst/>
          </a:prstGeom>
          <a:solidFill>
            <a:srgbClr val="E6A20E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>
                <a:latin typeface="Arial"/>
                <a:cs typeface="Arial"/>
              </a:defRPr>
            </a:lvl1pPr>
          </a:lstStyle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latin typeface="Arial" panose="020B0604020202020204" pitchFamily="34" charset="0"/>
                <a:ea typeface="Century Gothic,Bold"/>
              </a:rPr>
              <a:t>Tests</a:t>
            </a:r>
            <a:r>
              <a:rPr lang="zh-CN" altLang="en-US" sz="1200" dirty="0"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ea typeface="Century Gothic,Bold"/>
              </a:rPr>
              <a:t>corner</a:t>
            </a:r>
            <a:r>
              <a:rPr lang="zh-CN" altLang="en-US" sz="1200" dirty="0"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ea typeface="Century Gothic,Bold"/>
              </a:rPr>
              <a:t>case</a:t>
            </a:r>
            <a:r>
              <a:rPr lang="zh-CN" altLang="en-US" sz="1200" dirty="0"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ea typeface="Century Gothic,Bold"/>
              </a:rPr>
              <a:t>(larger</a:t>
            </a:r>
            <a:r>
              <a:rPr lang="zh-CN" altLang="en-US" sz="1200" dirty="0"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ea typeface="Century Gothic,Bold"/>
              </a:rPr>
              <a:t>than</a:t>
            </a:r>
            <a:r>
              <a:rPr lang="zh-CN" altLang="en-US" sz="1200" dirty="0">
                <a:latin typeface="Arial" panose="020B0604020202020204" pitchFamily="34" charset="0"/>
                <a:ea typeface="Century Gothic,Bold"/>
              </a:rPr>
              <a:t> </a:t>
            </a:r>
            <a:r>
              <a:rPr lang="en-US" altLang="zh-CN" sz="1200" dirty="0">
                <a:latin typeface="Arial" panose="020B0604020202020204" pitchFamily="34" charset="0"/>
                <a:ea typeface="Century Gothic,Bold"/>
              </a:rPr>
              <a:t>size)</a:t>
            </a:r>
            <a:endParaRPr lang="en-US" altLang="en-US" sz="9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5366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13" grpId="0" animBg="1"/>
      <p:bldP spid="9" grpId="0" animBg="1"/>
      <p:bldP spid="15" grpId="0" animBg="1"/>
      <p:bldP spid="16" grpId="0" animBg="1"/>
      <p:bldP spid="17" grpId="0" animBg="1"/>
      <p:bldP spid="18" grpId="0" animBg="1"/>
      <p:bldP spid="19" grpId="0"/>
      <p:bldP spid="20" grpId="0"/>
      <p:bldP spid="21" grpId="0"/>
      <p:bldP spid="22" grpId="0"/>
      <p:bldP spid="23" grpId="0"/>
      <p:bldP spid="14" grpId="0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/>
      <p:bldP spid="3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30663-A320-DE4B-9F5F-FFB865B2F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144" y="5402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Test</a:t>
            </a:r>
            <a:r>
              <a:rPr lang="zh-CN" altLang="en-US" sz="2800" dirty="0"/>
              <a:t> </a:t>
            </a:r>
            <a:r>
              <a:rPr lang="en-US" altLang="zh-CN" sz="2800" dirty="0">
                <a:solidFill>
                  <a:srgbClr val="1B8E1D"/>
                </a:solidFill>
              </a:rPr>
              <a:t>Remove</a:t>
            </a:r>
            <a:r>
              <a:rPr lang="zh-CN" altLang="en-US" sz="2800" dirty="0"/>
              <a:t> </a:t>
            </a:r>
            <a:r>
              <a:rPr lang="en-US" altLang="zh-CN" sz="2800" dirty="0"/>
              <a:t>Method</a:t>
            </a:r>
            <a:r>
              <a:rPr lang="zh-CN" altLang="en-US" sz="2800" dirty="0"/>
              <a:t> </a:t>
            </a:r>
            <a:r>
              <a:rPr lang="en-US" altLang="zh-CN" sz="2800" dirty="0"/>
              <a:t>of</a:t>
            </a:r>
            <a:r>
              <a:rPr lang="zh-CN" altLang="en-US" sz="2800" dirty="0"/>
              <a:t> </a:t>
            </a:r>
            <a:r>
              <a:rPr lang="en-US" altLang="zh-CN" sz="2800" dirty="0" err="1"/>
              <a:t>MyLinkedList</a:t>
            </a:r>
            <a:r>
              <a:rPr lang="zh-CN" altLang="en-US" sz="2800" dirty="0"/>
              <a:t> </a:t>
            </a:r>
            <a:r>
              <a:rPr lang="en-US" altLang="zh-CN" sz="2800" dirty="0"/>
              <a:t>with</a:t>
            </a:r>
            <a:r>
              <a:rPr lang="zh-CN" altLang="en-US" sz="2800" dirty="0"/>
              <a:t> </a:t>
            </a:r>
            <a:r>
              <a:rPr lang="en-US" altLang="zh-CN" sz="2800" dirty="0"/>
              <a:t>JUnit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89910E6-BAD6-D041-ABFF-B9909662673A}"/>
              </a:ext>
            </a:extLst>
          </p:cNvPr>
          <p:cNvSpPr/>
          <p:nvPr/>
        </p:nvSpPr>
        <p:spPr>
          <a:xfrm>
            <a:off x="908338" y="1750977"/>
            <a:ext cx="4820327" cy="183896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1200" dirty="0" err="1">
                <a:latin typeface="Courier" pitchFamily="2" charset="0"/>
                <a:cs typeface="Arial" panose="020B0604020202020204" pitchFamily="34" charset="0"/>
              </a:rPr>
              <a:t>testRemove</a:t>
            </a:r>
            <a:r>
              <a:rPr lang="en-US" sz="1200" dirty="0">
                <a:latin typeface="Courier" pitchFamily="2" charset="0"/>
                <a:cs typeface="Arial" panose="020B0604020202020204" pitchFamily="34" charset="0"/>
              </a:rPr>
              <a:t>()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you run: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Courier" pitchFamily="2" charset="0"/>
                <a:cs typeface="Arial" panose="020B0604020202020204" pitchFamily="34" charset="0"/>
              </a:rPr>
              <a:t>int</a:t>
            </a:r>
            <a:r>
              <a:rPr lang="en-US" sz="1200" dirty="0">
                <a:latin typeface="Courier" pitchFamily="2" charset="0"/>
                <a:cs typeface="Arial" panose="020B0604020202020204" pitchFamily="34" charset="0"/>
              </a:rPr>
              <a:t> a = list1.remove(0);</a:t>
            </a:r>
            <a:r>
              <a:rPr lang="zh-CN" altLang="en-US" sz="1200" dirty="0">
                <a:latin typeface="Courier" pitchFamily="2" charset="0"/>
                <a:cs typeface="Arial" panose="020B0604020202020204" pitchFamily="34" charset="0"/>
              </a:rPr>
              <a:t> </a:t>
            </a:r>
            <a:r>
              <a:rPr lang="en-US" sz="1200" dirty="0">
                <a:latin typeface="Courier" pitchFamily="2" charset="0"/>
                <a:cs typeface="Arial" panose="020B0604020202020204" pitchFamily="34" charset="0"/>
              </a:rPr>
              <a:t> 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AutoNum type="alphaUcPeriod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Verify that a has the value 65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AutoNum type="alphaUcPeriod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Call list1.get(-1) to check if it throws a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NullPointerException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AutoNum type="alphaUcPeriod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Call list1.get(0) and check that index 0 has the value 21 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AutoNum type="alphaUcPeriod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Call list1.get(1) and check that index 1 has the value 42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AutoNum type="alphaUcPeriod"/>
            </a:pP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Call list1.get(2) to check if it throws a </a:t>
            </a:r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NullPointerException</a:t>
            </a:r>
            <a:endParaRPr lang="en-US" altLang="zh-CN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AutoNum type="alphaUcPeriod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Call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list.size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() to check if size is 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D812495-F57B-5A4B-9469-257729572D56}"/>
              </a:ext>
            </a:extLst>
          </p:cNvPr>
          <p:cNvSpPr txBox="1"/>
          <p:nvPr/>
        </p:nvSpPr>
        <p:spPr>
          <a:xfrm>
            <a:off x="5297775" y="1985017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1B8E1D"/>
                </a:solidFill>
              </a:rPr>
              <a:t>✔️</a:t>
            </a:r>
            <a:endParaRPr lang="en-US" sz="1600" dirty="0">
              <a:solidFill>
                <a:srgbClr val="1B8E1D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B0BCB6-2784-104E-9DCA-ED5BBDD3BEB0}"/>
              </a:ext>
            </a:extLst>
          </p:cNvPr>
          <p:cNvSpPr txBox="1"/>
          <p:nvPr/>
        </p:nvSpPr>
        <p:spPr>
          <a:xfrm>
            <a:off x="5297775" y="2490323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1B8E1D"/>
                </a:solidFill>
              </a:rPr>
              <a:t>✔️</a:t>
            </a:r>
            <a:endParaRPr lang="en-US" sz="1600" dirty="0">
              <a:solidFill>
                <a:srgbClr val="1B8E1D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6F04A9-4835-2741-AA42-A6B91CC0CA87}"/>
              </a:ext>
            </a:extLst>
          </p:cNvPr>
          <p:cNvSpPr/>
          <p:nvPr/>
        </p:nvSpPr>
        <p:spPr>
          <a:xfrm>
            <a:off x="5728665" y="1754231"/>
            <a:ext cx="2727438" cy="738664"/>
          </a:xfrm>
          <a:prstGeom prst="rect">
            <a:avLst/>
          </a:prstGeom>
          <a:solidFill>
            <a:srgbClr val="E6A20E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Arial" panose="020B0604020202020204" pitchFamily="34" charset="0"/>
                <a:cs typeface="Arial"/>
              </a:rPr>
              <a:t>What verification code should you include to make sure this operation worked correctly?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7984110-128A-2A46-A91D-D518083EADEE}"/>
              </a:ext>
            </a:extLst>
          </p:cNvPr>
          <p:cNvSpPr/>
          <p:nvPr/>
        </p:nvSpPr>
        <p:spPr>
          <a:xfrm>
            <a:off x="1960909" y="1243126"/>
            <a:ext cx="417925" cy="2906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b="1">
                <a:latin typeface="Arial"/>
                <a:cs typeface="Arial"/>
              </a:rPr>
              <a:t>NULL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B3790B5-3241-C542-8F0A-F1572B2BCD50}"/>
              </a:ext>
            </a:extLst>
          </p:cNvPr>
          <p:cNvSpPr/>
          <p:nvPr/>
        </p:nvSpPr>
        <p:spPr>
          <a:xfrm>
            <a:off x="2378835" y="1243126"/>
            <a:ext cx="178878" cy="2906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148FA82-00D3-794A-8796-AD7C4E809E02}"/>
              </a:ext>
            </a:extLst>
          </p:cNvPr>
          <p:cNvGrpSpPr/>
          <p:nvPr/>
        </p:nvGrpSpPr>
        <p:grpSpPr>
          <a:xfrm>
            <a:off x="1782516" y="1243126"/>
            <a:ext cx="178878" cy="290674"/>
            <a:chOff x="1881607" y="5295720"/>
            <a:chExt cx="178878" cy="290674"/>
          </a:xfrm>
          <a:solidFill>
            <a:schemeClr val="bg1">
              <a:lumMod val="95000"/>
            </a:schemeClr>
          </a:solidFill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7713E73E-7FF6-8F4A-B311-AC8D681ADCF3}"/>
                </a:ext>
              </a:extLst>
            </p:cNvPr>
            <p:cNvSpPr/>
            <p:nvPr/>
          </p:nvSpPr>
          <p:spPr>
            <a:xfrm>
              <a:off x="1881607" y="5295720"/>
              <a:ext cx="178878" cy="290674"/>
            </a:xfrm>
            <a:prstGeom prst="rect">
              <a:avLst/>
            </a:prstGeom>
            <a:grpFill/>
            <a:ln w="1270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/>
                <a:cs typeface="Arial"/>
              </a:endParaRPr>
            </a:p>
          </p:txBody>
        </p: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8668F882-9F7E-D742-9662-931C3AACE546}"/>
                </a:ext>
              </a:extLst>
            </p:cNvPr>
            <p:cNvCxnSpPr/>
            <p:nvPr/>
          </p:nvCxnSpPr>
          <p:spPr>
            <a:xfrm>
              <a:off x="1886970" y="5295720"/>
              <a:ext cx="166396" cy="290674"/>
            </a:xfrm>
            <a:prstGeom prst="line">
              <a:avLst/>
            </a:prstGeom>
            <a:grpFill/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Rectangle 76">
            <a:extLst>
              <a:ext uri="{FF2B5EF4-FFF2-40B4-BE49-F238E27FC236}">
                <a16:creationId xmlns:a16="http://schemas.microsoft.com/office/drawing/2014/main" id="{FE866785-C371-9D48-B604-2D9974AA5F4F}"/>
              </a:ext>
            </a:extLst>
          </p:cNvPr>
          <p:cNvSpPr/>
          <p:nvPr/>
        </p:nvSpPr>
        <p:spPr>
          <a:xfrm>
            <a:off x="3912858" y="1241622"/>
            <a:ext cx="417925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Arial"/>
                <a:cs typeface="Arial"/>
              </a:rPr>
              <a:t>21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21375546-BFC4-C449-BC69-5174FCDB15BE}"/>
              </a:ext>
            </a:extLst>
          </p:cNvPr>
          <p:cNvSpPr/>
          <p:nvPr/>
        </p:nvSpPr>
        <p:spPr>
          <a:xfrm>
            <a:off x="4330784" y="1241622"/>
            <a:ext cx="178878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CBE1BC3-E2E6-D540-8026-68914603ED83}"/>
              </a:ext>
            </a:extLst>
          </p:cNvPr>
          <p:cNvSpPr/>
          <p:nvPr/>
        </p:nvSpPr>
        <p:spPr>
          <a:xfrm>
            <a:off x="3734465" y="1241622"/>
            <a:ext cx="178878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386CA9A3-72DC-3E43-98D3-6D9D05303CB8}"/>
              </a:ext>
            </a:extLst>
          </p:cNvPr>
          <p:cNvCxnSpPr>
            <a:cxnSpLocks/>
          </p:cNvCxnSpPr>
          <p:nvPr/>
        </p:nvCxnSpPr>
        <p:spPr>
          <a:xfrm>
            <a:off x="1503018" y="1390947"/>
            <a:ext cx="279498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B810748E-F107-4843-A1CB-43675EAE361F}"/>
              </a:ext>
            </a:extLst>
          </p:cNvPr>
          <p:cNvSpPr txBox="1"/>
          <p:nvPr/>
        </p:nvSpPr>
        <p:spPr>
          <a:xfrm>
            <a:off x="954496" y="924440"/>
            <a:ext cx="950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list1.head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2DE95C3-A687-1741-B084-8CE9AC8E769C}"/>
              </a:ext>
            </a:extLst>
          </p:cNvPr>
          <p:cNvSpPr/>
          <p:nvPr/>
        </p:nvSpPr>
        <p:spPr>
          <a:xfrm>
            <a:off x="2938308" y="1243126"/>
            <a:ext cx="417925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Arial"/>
                <a:cs typeface="Arial"/>
              </a:rPr>
              <a:t>65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131AB48-A9DA-EB42-BA1B-950C1C642E05}"/>
              </a:ext>
            </a:extLst>
          </p:cNvPr>
          <p:cNvSpPr/>
          <p:nvPr/>
        </p:nvSpPr>
        <p:spPr>
          <a:xfrm>
            <a:off x="3356234" y="1243126"/>
            <a:ext cx="178878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417FE67-F70F-8548-9550-9E229EB69D79}"/>
              </a:ext>
            </a:extLst>
          </p:cNvPr>
          <p:cNvSpPr/>
          <p:nvPr/>
        </p:nvSpPr>
        <p:spPr>
          <a:xfrm>
            <a:off x="2759915" y="1243126"/>
            <a:ext cx="178878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903A56B6-445C-4748-B4F4-EF1AB5D7EB57}"/>
              </a:ext>
            </a:extLst>
          </p:cNvPr>
          <p:cNvCxnSpPr>
            <a:cxnSpLocks/>
          </p:cNvCxnSpPr>
          <p:nvPr/>
        </p:nvCxnSpPr>
        <p:spPr>
          <a:xfrm flipH="1">
            <a:off x="2548684" y="1466854"/>
            <a:ext cx="302319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49F9F6CD-D8DD-6B4C-86DB-D52F74F3E156}"/>
              </a:ext>
            </a:extLst>
          </p:cNvPr>
          <p:cNvSpPr/>
          <p:nvPr/>
        </p:nvSpPr>
        <p:spPr>
          <a:xfrm>
            <a:off x="1243113" y="1238567"/>
            <a:ext cx="319960" cy="290674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b="1">
              <a:latin typeface="Arial"/>
              <a:cs typeface="Arial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C124F29C-01E8-7846-B8CE-5B3E65D09AD9}"/>
              </a:ext>
            </a:extLst>
          </p:cNvPr>
          <p:cNvSpPr/>
          <p:nvPr/>
        </p:nvSpPr>
        <p:spPr>
          <a:xfrm>
            <a:off x="4885656" y="1238614"/>
            <a:ext cx="417925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Arial"/>
                <a:cs typeface="Arial"/>
              </a:rPr>
              <a:t>42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ACE376CC-70EE-264F-8E6F-D22CB4D34AE3}"/>
              </a:ext>
            </a:extLst>
          </p:cNvPr>
          <p:cNvSpPr/>
          <p:nvPr/>
        </p:nvSpPr>
        <p:spPr>
          <a:xfrm>
            <a:off x="5303582" y="1238614"/>
            <a:ext cx="178878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D2DF3971-8EBE-F248-A07D-81E437A824D9}"/>
              </a:ext>
            </a:extLst>
          </p:cNvPr>
          <p:cNvSpPr/>
          <p:nvPr/>
        </p:nvSpPr>
        <p:spPr>
          <a:xfrm>
            <a:off x="4707263" y="1238614"/>
            <a:ext cx="178878" cy="2906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449AC954-B1D2-2340-A2D5-82A9FF3A1E25}"/>
              </a:ext>
            </a:extLst>
          </p:cNvPr>
          <p:cNvSpPr/>
          <p:nvPr/>
        </p:nvSpPr>
        <p:spPr>
          <a:xfrm>
            <a:off x="5858476" y="1245610"/>
            <a:ext cx="417925" cy="2906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b="1">
                <a:latin typeface="Arial"/>
                <a:cs typeface="Arial"/>
              </a:rPr>
              <a:t>NULL</a:t>
            </a:r>
            <a:endParaRPr lang="en-US" sz="1400">
              <a:latin typeface="Arial"/>
              <a:cs typeface="Arial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1F97F2E3-F66E-1344-834A-7B00FE062A2A}"/>
              </a:ext>
            </a:extLst>
          </p:cNvPr>
          <p:cNvSpPr/>
          <p:nvPr/>
        </p:nvSpPr>
        <p:spPr>
          <a:xfrm>
            <a:off x="5679598" y="1245610"/>
            <a:ext cx="178878" cy="2906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912B4-EB82-F548-B956-583EDB44E706}"/>
              </a:ext>
            </a:extLst>
          </p:cNvPr>
          <p:cNvGrpSpPr/>
          <p:nvPr/>
        </p:nvGrpSpPr>
        <p:grpSpPr>
          <a:xfrm>
            <a:off x="6276401" y="1245610"/>
            <a:ext cx="178878" cy="290674"/>
            <a:chOff x="1881607" y="5295720"/>
            <a:chExt cx="178878" cy="290674"/>
          </a:xfrm>
          <a:solidFill>
            <a:schemeClr val="bg1">
              <a:lumMod val="95000"/>
            </a:schemeClr>
          </a:solidFill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40AB257D-2773-844D-8A6D-3B96E85B6FAF}"/>
                </a:ext>
              </a:extLst>
            </p:cNvPr>
            <p:cNvSpPr/>
            <p:nvPr/>
          </p:nvSpPr>
          <p:spPr>
            <a:xfrm>
              <a:off x="1881607" y="5295720"/>
              <a:ext cx="178878" cy="290674"/>
            </a:xfrm>
            <a:prstGeom prst="rect">
              <a:avLst/>
            </a:prstGeom>
            <a:grpFill/>
            <a:ln w="1270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/>
                <a:cs typeface="Arial"/>
              </a:endParaRPr>
            </a:p>
          </p:txBody>
        </p: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99EE3E44-8C51-A14F-ABAF-5266172816DF}"/>
                </a:ext>
              </a:extLst>
            </p:cNvPr>
            <p:cNvCxnSpPr/>
            <p:nvPr/>
          </p:nvCxnSpPr>
          <p:spPr>
            <a:xfrm>
              <a:off x="1886970" y="5295720"/>
              <a:ext cx="166396" cy="290674"/>
            </a:xfrm>
            <a:prstGeom prst="line">
              <a:avLst/>
            </a:prstGeom>
            <a:grpFill/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63004790-ABE6-1A47-B4A5-1C908F28A178}"/>
              </a:ext>
            </a:extLst>
          </p:cNvPr>
          <p:cNvCxnSpPr>
            <a:cxnSpLocks/>
          </p:cNvCxnSpPr>
          <p:nvPr/>
        </p:nvCxnSpPr>
        <p:spPr>
          <a:xfrm flipH="1">
            <a:off x="6448160" y="1390947"/>
            <a:ext cx="226951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0575B2B6-65E6-D94D-B090-2A3C0A9B8BF3}"/>
              </a:ext>
            </a:extLst>
          </p:cNvPr>
          <p:cNvSpPr txBox="1"/>
          <p:nvPr/>
        </p:nvSpPr>
        <p:spPr>
          <a:xfrm>
            <a:off x="6455279" y="909695"/>
            <a:ext cx="78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list1.tail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5ABF5058-EE2F-0943-AB96-317CFE075B38}"/>
              </a:ext>
            </a:extLst>
          </p:cNvPr>
          <p:cNvSpPr/>
          <p:nvPr/>
        </p:nvSpPr>
        <p:spPr>
          <a:xfrm>
            <a:off x="6694326" y="1245610"/>
            <a:ext cx="319960" cy="290674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b="1">
              <a:latin typeface="Arial"/>
              <a:cs typeface="Arial"/>
            </a:endParaRP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B6AEBCD-2353-B24D-92E7-CDF6998B427D}"/>
              </a:ext>
            </a:extLst>
          </p:cNvPr>
          <p:cNvCxnSpPr>
            <a:cxnSpLocks/>
          </p:cNvCxnSpPr>
          <p:nvPr/>
        </p:nvCxnSpPr>
        <p:spPr>
          <a:xfrm>
            <a:off x="3445673" y="1335280"/>
            <a:ext cx="284183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9134D53-58E2-B842-BE09-12C744BD856E}"/>
              </a:ext>
            </a:extLst>
          </p:cNvPr>
          <p:cNvCxnSpPr>
            <a:cxnSpLocks/>
          </p:cNvCxnSpPr>
          <p:nvPr/>
        </p:nvCxnSpPr>
        <p:spPr>
          <a:xfrm flipH="1">
            <a:off x="3535112" y="1466854"/>
            <a:ext cx="302319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8BA1CA7-7F8D-EA4A-A286-927B507C09F5}"/>
              </a:ext>
            </a:extLst>
          </p:cNvPr>
          <p:cNvCxnSpPr>
            <a:cxnSpLocks/>
          </p:cNvCxnSpPr>
          <p:nvPr/>
        </p:nvCxnSpPr>
        <p:spPr>
          <a:xfrm>
            <a:off x="4420223" y="1319750"/>
            <a:ext cx="284183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C3117DF-F161-E240-BA03-B2342546B4CD}"/>
              </a:ext>
            </a:extLst>
          </p:cNvPr>
          <p:cNvCxnSpPr>
            <a:cxnSpLocks/>
          </p:cNvCxnSpPr>
          <p:nvPr/>
        </p:nvCxnSpPr>
        <p:spPr>
          <a:xfrm flipH="1">
            <a:off x="4509662" y="1451324"/>
            <a:ext cx="302319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F735A21-5F10-7D4C-B27C-CC08CB3762F1}"/>
              </a:ext>
            </a:extLst>
          </p:cNvPr>
          <p:cNvCxnSpPr>
            <a:cxnSpLocks/>
          </p:cNvCxnSpPr>
          <p:nvPr/>
        </p:nvCxnSpPr>
        <p:spPr>
          <a:xfrm>
            <a:off x="5393021" y="1312125"/>
            <a:ext cx="284183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866BE12-8D03-1A46-AFA7-04EF18E1AAD8}"/>
              </a:ext>
            </a:extLst>
          </p:cNvPr>
          <p:cNvCxnSpPr>
            <a:cxnSpLocks/>
          </p:cNvCxnSpPr>
          <p:nvPr/>
        </p:nvCxnSpPr>
        <p:spPr>
          <a:xfrm flipH="1">
            <a:off x="5482460" y="1443699"/>
            <a:ext cx="302319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08FA04BB-35D9-E34E-883C-61C4AC81823F}"/>
              </a:ext>
            </a:extLst>
          </p:cNvPr>
          <p:cNvSpPr/>
          <p:nvPr/>
        </p:nvSpPr>
        <p:spPr>
          <a:xfrm>
            <a:off x="908338" y="3583653"/>
            <a:ext cx="6719233" cy="31700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 numCol="1">
            <a:spAutoFit/>
          </a:bodyPr>
          <a:lstStyle/>
          <a:p>
            <a:r>
              <a:rPr lang="en-US" sz="1000" dirty="0">
                <a:solidFill>
                  <a:srgbClr val="931A68"/>
                </a:solidFill>
                <a:latin typeface="Menlo" panose="020B0609030804020204" pitchFamily="49" charset="0"/>
              </a:rPr>
              <a:t>import</a:t>
            </a:r>
            <a:r>
              <a:rPr lang="en-US" sz="1000" dirty="0">
                <a:latin typeface="Menlo" panose="020B0609030804020204" pitchFamily="49" charset="0"/>
              </a:rPr>
              <a:t> </a:t>
            </a:r>
            <a:r>
              <a:rPr lang="en-US" sz="1000" dirty="0">
                <a:solidFill>
                  <a:srgbClr val="931A68"/>
                </a:solidFill>
                <a:latin typeface="Menlo" panose="020B0609030804020204" pitchFamily="49" charset="0"/>
              </a:rPr>
              <a:t>static</a:t>
            </a:r>
            <a:r>
              <a:rPr lang="en-US" sz="1000" dirty="0">
                <a:latin typeface="Menlo" panose="020B0609030804020204" pitchFamily="49" charset="0"/>
              </a:rPr>
              <a:t> </a:t>
            </a:r>
            <a:r>
              <a:rPr lang="en-US" sz="1000" dirty="0" err="1">
                <a:latin typeface="Menlo" panose="020B0609030804020204" pitchFamily="49" charset="0"/>
              </a:rPr>
              <a:t>org.junit.Assert</a:t>
            </a:r>
            <a:r>
              <a:rPr lang="en-US" sz="1000" dirty="0">
                <a:latin typeface="Menlo" panose="020B0609030804020204" pitchFamily="49" charset="0"/>
              </a:rPr>
              <a:t>.*;</a:t>
            </a:r>
          </a:p>
          <a:p>
            <a:r>
              <a:rPr lang="en-US" sz="1000" dirty="0">
                <a:solidFill>
                  <a:srgbClr val="931A68"/>
                </a:solidFill>
                <a:latin typeface="Menlo" panose="020B0609030804020204" pitchFamily="49" charset="0"/>
              </a:rPr>
              <a:t>import</a:t>
            </a:r>
            <a:r>
              <a:rPr lang="en-US" sz="1000" dirty="0">
                <a:latin typeface="Menlo" panose="020B0609030804020204" pitchFamily="49" charset="0"/>
              </a:rPr>
              <a:t> </a:t>
            </a:r>
            <a:r>
              <a:rPr lang="en-US" sz="1000" dirty="0" err="1">
                <a:latin typeface="Menlo" panose="020B0609030804020204" pitchFamily="49" charset="0"/>
              </a:rPr>
              <a:t>org.junit.Before</a:t>
            </a:r>
            <a:r>
              <a:rPr lang="en-US" sz="1000" dirty="0">
                <a:latin typeface="Menlo" panose="020B0609030804020204" pitchFamily="49" charset="0"/>
              </a:rPr>
              <a:t>;</a:t>
            </a:r>
          </a:p>
          <a:p>
            <a:r>
              <a:rPr lang="en-US" sz="1000" dirty="0">
                <a:solidFill>
                  <a:srgbClr val="931A68"/>
                </a:solidFill>
                <a:latin typeface="Menlo" panose="020B0609030804020204" pitchFamily="49" charset="0"/>
              </a:rPr>
              <a:t>import</a:t>
            </a:r>
            <a:r>
              <a:rPr lang="en-US" sz="1000" dirty="0">
                <a:latin typeface="Menlo" panose="020B0609030804020204" pitchFamily="49" charset="0"/>
              </a:rPr>
              <a:t> </a:t>
            </a:r>
            <a:r>
              <a:rPr lang="en-US" sz="1000" dirty="0" err="1">
                <a:latin typeface="Menlo" panose="020B0609030804020204" pitchFamily="49" charset="0"/>
              </a:rPr>
              <a:t>org.junit.Test</a:t>
            </a:r>
            <a:r>
              <a:rPr lang="en-US" sz="1000" dirty="0">
                <a:latin typeface="Menlo" panose="020B0609030804020204" pitchFamily="49" charset="0"/>
              </a:rPr>
              <a:t>;</a:t>
            </a:r>
          </a:p>
          <a:p>
            <a:endParaRPr lang="en-US" sz="1000" dirty="0">
              <a:latin typeface="Menlo" panose="020B0609030804020204" pitchFamily="49" charset="0"/>
            </a:endParaRPr>
          </a:p>
          <a:p>
            <a:r>
              <a:rPr lang="en-US" sz="1000" dirty="0">
                <a:solidFill>
                  <a:srgbClr val="931A68"/>
                </a:solidFill>
                <a:latin typeface="Menlo" panose="020B0609030804020204" pitchFamily="49" charset="0"/>
              </a:rPr>
              <a:t>public</a:t>
            </a:r>
            <a:r>
              <a:rPr lang="en-US" sz="1000" dirty="0">
                <a:latin typeface="Menlo" panose="020B0609030804020204" pitchFamily="49" charset="0"/>
              </a:rPr>
              <a:t> </a:t>
            </a:r>
            <a:r>
              <a:rPr lang="en-US" sz="1000" dirty="0">
                <a:solidFill>
                  <a:srgbClr val="931A68"/>
                </a:solidFill>
                <a:latin typeface="Menlo" panose="020B0609030804020204" pitchFamily="49" charset="0"/>
              </a:rPr>
              <a:t>class</a:t>
            </a:r>
            <a:r>
              <a:rPr lang="en-US" sz="1000" dirty="0">
                <a:latin typeface="Menlo" panose="020B0609030804020204" pitchFamily="49" charset="0"/>
              </a:rPr>
              <a:t> </a:t>
            </a:r>
            <a:r>
              <a:rPr lang="en-US" sz="1000" dirty="0" err="1">
                <a:latin typeface="Menlo" panose="020B0609030804020204" pitchFamily="49" charset="0"/>
              </a:rPr>
              <a:t>MyLinkedListTester</a:t>
            </a:r>
            <a:r>
              <a:rPr lang="en-US" sz="1000" dirty="0">
                <a:latin typeface="Menlo" panose="020B0609030804020204" pitchFamily="49" charset="0"/>
              </a:rPr>
              <a:t> {</a:t>
            </a:r>
          </a:p>
          <a:p>
            <a:r>
              <a:rPr lang="en-US" sz="1000" dirty="0">
                <a:solidFill>
                  <a:srgbClr val="931A68"/>
                </a:solidFill>
                <a:latin typeface="Menlo" panose="020B0609030804020204" pitchFamily="49" charset="0"/>
              </a:rPr>
              <a:t>private</a:t>
            </a:r>
            <a:r>
              <a:rPr lang="en-US" sz="1000" dirty="0">
                <a:latin typeface="Menlo" panose="020B0609030804020204" pitchFamily="49" charset="0"/>
              </a:rPr>
              <a:t> </a:t>
            </a:r>
            <a:r>
              <a:rPr lang="en-US" sz="1000" dirty="0" err="1">
                <a:latin typeface="Menlo" panose="020B0609030804020204" pitchFamily="49" charset="0"/>
              </a:rPr>
              <a:t>MyLinkedList</a:t>
            </a:r>
            <a:r>
              <a:rPr lang="en-US" sz="1000" dirty="0">
                <a:latin typeface="Menlo" panose="020B0609030804020204" pitchFamily="49" charset="0"/>
              </a:rPr>
              <a:t>&lt;Integer&gt; </a:t>
            </a:r>
            <a:r>
              <a:rPr lang="en-US" altLang="zh-CN" sz="1000" dirty="0">
                <a:solidFill>
                  <a:srgbClr val="0326CC"/>
                </a:solidFill>
                <a:latin typeface="Menlo" panose="020B0609030804020204" pitchFamily="49" charset="0"/>
              </a:rPr>
              <a:t>list1</a:t>
            </a:r>
            <a:r>
              <a:rPr lang="en-US" sz="1000" dirty="0">
                <a:latin typeface="Menlo" panose="020B0609030804020204" pitchFamily="49" charset="0"/>
              </a:rPr>
              <a:t>;</a:t>
            </a:r>
            <a:endParaRPr lang="en-US" sz="1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@Before</a:t>
            </a:r>
          </a:p>
          <a:p>
            <a:r>
              <a:rPr lang="en-US" sz="1000" dirty="0">
                <a:solidFill>
                  <a:srgbClr val="931A68"/>
                </a:solidFill>
                <a:latin typeface="Menlo" panose="020B0609030804020204" pitchFamily="49" charset="0"/>
              </a:rPr>
              <a:t>public</a:t>
            </a:r>
            <a:r>
              <a:rPr lang="en-US" sz="1000" dirty="0">
                <a:latin typeface="Menlo" panose="020B0609030804020204" pitchFamily="49" charset="0"/>
              </a:rPr>
              <a:t> </a:t>
            </a:r>
            <a:r>
              <a:rPr lang="en-US" sz="1000" dirty="0">
                <a:solidFill>
                  <a:srgbClr val="931A68"/>
                </a:solidFill>
                <a:latin typeface="Menlo" panose="020B0609030804020204" pitchFamily="49" charset="0"/>
              </a:rPr>
              <a:t>void</a:t>
            </a:r>
            <a:r>
              <a:rPr lang="en-US" sz="1000" dirty="0">
                <a:latin typeface="Menlo" panose="020B0609030804020204" pitchFamily="49" charset="0"/>
              </a:rPr>
              <a:t> </a:t>
            </a:r>
            <a:r>
              <a:rPr lang="en-US" sz="1000" dirty="0" err="1">
                <a:latin typeface="Menlo" panose="020B0609030804020204" pitchFamily="49" charset="0"/>
              </a:rPr>
              <a:t>setUp</a:t>
            </a:r>
            <a:r>
              <a:rPr lang="en-US" sz="1000" dirty="0">
                <a:latin typeface="Menlo" panose="020B0609030804020204" pitchFamily="49" charset="0"/>
              </a:rPr>
              <a:t>() </a:t>
            </a:r>
            <a:r>
              <a:rPr lang="en-US" sz="1000" dirty="0">
                <a:solidFill>
                  <a:srgbClr val="931A68"/>
                </a:solidFill>
                <a:latin typeface="Menlo" panose="020B0609030804020204" pitchFamily="49" charset="0"/>
              </a:rPr>
              <a:t>throws</a:t>
            </a:r>
            <a:r>
              <a:rPr lang="en-US" sz="1000" dirty="0">
                <a:latin typeface="Menlo" panose="020B0609030804020204" pitchFamily="49" charset="0"/>
              </a:rPr>
              <a:t> Exception {</a:t>
            </a:r>
          </a:p>
          <a:p>
            <a:r>
              <a:rPr lang="en-US" sz="1000" dirty="0">
                <a:solidFill>
                  <a:srgbClr val="0326CC"/>
                </a:solidFill>
                <a:latin typeface="Menlo" panose="020B0609030804020204" pitchFamily="49" charset="0"/>
              </a:rPr>
              <a:t>	list1</a:t>
            </a:r>
            <a:r>
              <a:rPr lang="en-US" sz="1000" dirty="0">
                <a:latin typeface="Menlo" panose="020B0609030804020204" pitchFamily="49" charset="0"/>
              </a:rPr>
              <a:t> = </a:t>
            </a:r>
            <a:r>
              <a:rPr lang="en-US" sz="1000" dirty="0">
                <a:solidFill>
                  <a:srgbClr val="931A68"/>
                </a:solidFill>
                <a:latin typeface="Menlo" panose="020B0609030804020204" pitchFamily="49" charset="0"/>
              </a:rPr>
              <a:t>new</a:t>
            </a:r>
            <a:r>
              <a:rPr lang="en-US" sz="1000" dirty="0">
                <a:latin typeface="Menlo" panose="020B0609030804020204" pitchFamily="49" charset="0"/>
              </a:rPr>
              <a:t> </a:t>
            </a:r>
            <a:r>
              <a:rPr lang="en-US" sz="1000" dirty="0" err="1">
                <a:latin typeface="Menlo" panose="020B0609030804020204" pitchFamily="49" charset="0"/>
              </a:rPr>
              <a:t>MyLinkedList</a:t>
            </a:r>
            <a:r>
              <a:rPr lang="en-US" sz="1000" dirty="0">
                <a:latin typeface="Menlo" panose="020B0609030804020204" pitchFamily="49" charset="0"/>
              </a:rPr>
              <a:t>&lt;Integer&gt;();</a:t>
            </a:r>
          </a:p>
          <a:p>
            <a:r>
              <a:rPr lang="en-US" sz="1000" dirty="0">
                <a:solidFill>
                  <a:srgbClr val="0326CC"/>
                </a:solidFill>
                <a:latin typeface="Menlo" panose="020B0609030804020204" pitchFamily="49" charset="0"/>
              </a:rPr>
              <a:t>	list1</a:t>
            </a:r>
            <a:r>
              <a:rPr lang="en-US" sz="1000" dirty="0">
                <a:latin typeface="Menlo" panose="020B0609030804020204" pitchFamily="49" charset="0"/>
              </a:rPr>
              <a:t>.add(0, 42);</a:t>
            </a:r>
          </a:p>
          <a:p>
            <a:r>
              <a:rPr lang="en-US" sz="1000" dirty="0">
                <a:solidFill>
                  <a:srgbClr val="0326CC"/>
                </a:solidFill>
                <a:latin typeface="Menlo" panose="020B0609030804020204" pitchFamily="49" charset="0"/>
              </a:rPr>
              <a:t>	list1</a:t>
            </a:r>
            <a:r>
              <a:rPr lang="en-US" sz="1000" dirty="0">
                <a:latin typeface="Menlo" panose="020B0609030804020204" pitchFamily="49" charset="0"/>
              </a:rPr>
              <a:t>.add(0, 21);</a:t>
            </a:r>
          </a:p>
          <a:p>
            <a:r>
              <a:rPr lang="en-US" sz="1000" dirty="0">
                <a:solidFill>
                  <a:srgbClr val="0326CC"/>
                </a:solidFill>
                <a:latin typeface="Menlo" panose="020B0609030804020204" pitchFamily="49" charset="0"/>
              </a:rPr>
              <a:t>	list1</a:t>
            </a:r>
            <a:r>
              <a:rPr lang="en-US" sz="1000" dirty="0">
                <a:latin typeface="Menlo" panose="020B0609030804020204" pitchFamily="49" charset="0"/>
              </a:rPr>
              <a:t>.add(0, 65);</a:t>
            </a:r>
          </a:p>
          <a:p>
            <a:r>
              <a:rPr lang="en-US" sz="1000" dirty="0">
                <a:latin typeface="Menlo" panose="020B0609030804020204" pitchFamily="49" charset="0"/>
              </a:rPr>
              <a:t>}</a:t>
            </a:r>
            <a:endParaRPr lang="en-US" sz="1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@Test</a:t>
            </a:r>
          </a:p>
          <a:p>
            <a:r>
              <a:rPr lang="en-US" sz="1000" dirty="0">
                <a:solidFill>
                  <a:srgbClr val="931A68"/>
                </a:solidFill>
                <a:latin typeface="Menlo" panose="020B0609030804020204" pitchFamily="49" charset="0"/>
              </a:rPr>
              <a:t>public</a:t>
            </a:r>
            <a:r>
              <a:rPr lang="en-US" sz="1000" dirty="0">
                <a:latin typeface="Menlo" panose="020B0609030804020204" pitchFamily="49" charset="0"/>
              </a:rPr>
              <a:t> </a:t>
            </a:r>
            <a:r>
              <a:rPr lang="en-US" sz="1000" dirty="0">
                <a:solidFill>
                  <a:srgbClr val="931A68"/>
                </a:solidFill>
                <a:latin typeface="Menlo" panose="020B0609030804020204" pitchFamily="49" charset="0"/>
              </a:rPr>
              <a:t>void</a:t>
            </a:r>
            <a:r>
              <a:rPr lang="en-US" sz="1000" dirty="0">
                <a:latin typeface="Menlo" panose="020B0609030804020204" pitchFamily="49" charset="0"/>
              </a:rPr>
              <a:t> </a:t>
            </a:r>
            <a:r>
              <a:rPr lang="en-US" sz="1000" dirty="0" err="1">
                <a:latin typeface="Menlo" panose="020B0609030804020204" pitchFamily="49" charset="0"/>
              </a:rPr>
              <a:t>testRemove</a:t>
            </a:r>
            <a:r>
              <a:rPr lang="en-US" sz="1000" dirty="0">
                <a:latin typeface="Menlo" panose="020B0609030804020204" pitchFamily="49" charset="0"/>
              </a:rPr>
              <a:t>(){</a:t>
            </a:r>
          </a:p>
          <a:p>
            <a:r>
              <a:rPr lang="en-US" sz="1000" dirty="0">
                <a:solidFill>
                  <a:srgbClr val="931A68"/>
                </a:solidFill>
                <a:latin typeface="Menlo" panose="020B0609030804020204" pitchFamily="49" charset="0"/>
              </a:rPr>
              <a:t>	</a:t>
            </a:r>
            <a:r>
              <a:rPr lang="en-US" sz="1000" dirty="0" err="1">
                <a:solidFill>
                  <a:srgbClr val="931A68"/>
                </a:solidFill>
                <a:latin typeface="Menlo" panose="020B0609030804020204" pitchFamily="49" charset="0"/>
              </a:rPr>
              <a:t>int</a:t>
            </a:r>
            <a:r>
              <a:rPr lang="en-US" sz="1000" dirty="0">
                <a:latin typeface="Menlo" panose="020B0609030804020204" pitchFamily="49" charset="0"/>
              </a:rPr>
              <a:t> </a:t>
            </a:r>
            <a:r>
              <a:rPr lang="en-US" sz="1000" dirty="0">
                <a:solidFill>
                  <a:srgbClr val="7E504F"/>
                </a:solidFill>
                <a:latin typeface="Menlo" panose="020B0609030804020204" pitchFamily="49" charset="0"/>
              </a:rPr>
              <a:t>a</a:t>
            </a:r>
            <a:r>
              <a:rPr lang="en-US" sz="1000" dirty="0">
                <a:latin typeface="Menlo" panose="020B0609030804020204" pitchFamily="49" charset="0"/>
              </a:rPr>
              <a:t> = </a:t>
            </a:r>
            <a:r>
              <a:rPr lang="en-US" sz="1000" dirty="0">
                <a:solidFill>
                  <a:srgbClr val="0326CC"/>
                </a:solidFill>
                <a:latin typeface="Menlo" panose="020B0609030804020204" pitchFamily="49" charset="0"/>
              </a:rPr>
              <a:t>list1</a:t>
            </a:r>
            <a:r>
              <a:rPr lang="en-US" sz="1000" dirty="0">
                <a:latin typeface="Menlo" panose="020B0609030804020204" pitchFamily="49" charset="0"/>
              </a:rPr>
              <a:t>.remove(0);</a:t>
            </a:r>
          </a:p>
          <a:p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	</a:t>
            </a:r>
            <a:r>
              <a:rPr lang="en-US" sz="1000" dirty="0" err="1">
                <a:solidFill>
                  <a:srgbClr val="000000"/>
                </a:solidFill>
                <a:latin typeface="Menlo" panose="020B0609030804020204" pitchFamily="49" charset="0"/>
              </a:rPr>
              <a:t>assertEquals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000" dirty="0">
                <a:solidFill>
                  <a:srgbClr val="3933FF"/>
                </a:solidFill>
                <a:latin typeface="Menlo" panose="020B0609030804020204" pitchFamily="49" charset="0"/>
              </a:rPr>
              <a:t>"Remove: check a is correct "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, 65, </a:t>
            </a:r>
            <a:r>
              <a:rPr lang="en-US" sz="1000" dirty="0">
                <a:solidFill>
                  <a:srgbClr val="7E504F"/>
                </a:solidFill>
                <a:latin typeface="Menlo" panose="020B0609030804020204" pitchFamily="49" charset="0"/>
              </a:rPr>
              <a:t>a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-US" sz="1000" dirty="0">
              <a:solidFill>
                <a:srgbClr val="3933FF"/>
              </a:solidFill>
              <a:latin typeface="Menlo" panose="020B0609030804020204" pitchFamily="49" charset="0"/>
            </a:endParaRPr>
          </a:p>
          <a:p>
            <a:r>
              <a:rPr lang="en-US" sz="1000" dirty="0">
                <a:latin typeface="Menlo" panose="020B0609030804020204" pitchFamily="49" charset="0"/>
              </a:rPr>
              <a:t>	</a:t>
            </a:r>
            <a:r>
              <a:rPr lang="en-US" sz="1000" dirty="0" err="1">
                <a:latin typeface="Menlo" panose="020B0609030804020204" pitchFamily="49" charset="0"/>
              </a:rPr>
              <a:t>assertEquals</a:t>
            </a:r>
            <a:r>
              <a:rPr lang="en-US" sz="1000" dirty="0">
                <a:latin typeface="Menlo" panose="020B0609030804020204" pitchFamily="49" charset="0"/>
              </a:rPr>
              <a:t>(</a:t>
            </a:r>
            <a:r>
              <a:rPr lang="en-US" sz="1000" dirty="0">
                <a:solidFill>
                  <a:srgbClr val="3933FF"/>
                </a:solidFill>
                <a:latin typeface="Menlo" panose="020B0609030804020204" pitchFamily="49" charset="0"/>
              </a:rPr>
              <a:t>"Remove: check element 0 is correct "</a:t>
            </a:r>
            <a:r>
              <a:rPr lang="en-US" sz="1000" dirty="0">
                <a:latin typeface="Menlo" panose="020B0609030804020204" pitchFamily="49" charset="0"/>
              </a:rPr>
              <a:t>, (Integer)21, </a:t>
            </a:r>
            <a:r>
              <a:rPr lang="en-US" sz="1000" dirty="0">
                <a:solidFill>
                  <a:srgbClr val="0326CC"/>
                </a:solidFill>
                <a:latin typeface="Menlo" panose="020B0609030804020204" pitchFamily="49" charset="0"/>
              </a:rPr>
              <a:t>list1</a:t>
            </a:r>
            <a:r>
              <a:rPr lang="en-US" sz="1000" dirty="0">
                <a:latin typeface="Menlo" panose="020B0609030804020204" pitchFamily="49" charset="0"/>
              </a:rPr>
              <a:t>.get(0));</a:t>
            </a:r>
          </a:p>
          <a:p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	</a:t>
            </a:r>
            <a:r>
              <a:rPr lang="en-US" sz="1000" dirty="0" err="1">
                <a:solidFill>
                  <a:srgbClr val="000000"/>
                </a:solidFill>
                <a:latin typeface="Menlo" panose="020B0609030804020204" pitchFamily="49" charset="0"/>
              </a:rPr>
              <a:t>assertEquals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000" dirty="0">
                <a:solidFill>
                  <a:srgbClr val="3933FF"/>
                </a:solidFill>
                <a:latin typeface="Menlo" panose="020B0609030804020204" pitchFamily="49" charset="0"/>
              </a:rPr>
              <a:t>"Remove: check size is correct "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, 2, </a:t>
            </a:r>
            <a:r>
              <a:rPr lang="en-US" sz="1000" dirty="0">
                <a:solidFill>
                  <a:srgbClr val="0326CC"/>
                </a:solidFill>
                <a:latin typeface="Menlo" panose="020B0609030804020204" pitchFamily="49" charset="0"/>
              </a:rPr>
              <a:t>list1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</a:rPr>
              <a:t>.size());</a:t>
            </a:r>
            <a:endParaRPr lang="en-US" sz="1000" dirty="0">
              <a:solidFill>
                <a:srgbClr val="3933FF"/>
              </a:solidFill>
              <a:latin typeface="Menlo" panose="020B0609030804020204" pitchFamily="49" charset="0"/>
            </a:endParaRPr>
          </a:p>
          <a:p>
            <a:r>
              <a:rPr lang="en-US" sz="1000" dirty="0"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EF26BF5-7283-BB40-9DF3-B40FE3073443}"/>
              </a:ext>
            </a:extLst>
          </p:cNvPr>
          <p:cNvSpPr/>
          <p:nvPr/>
        </p:nvSpPr>
        <p:spPr>
          <a:xfrm>
            <a:off x="894050" y="4517363"/>
            <a:ext cx="3344881" cy="1052927"/>
          </a:xfrm>
          <a:prstGeom prst="rect">
            <a:avLst/>
          </a:prstGeom>
          <a:noFill/>
          <a:ln w="28575" cmpd="sng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E0115D8-6750-D141-A049-9A3DF8C0827D}"/>
              </a:ext>
            </a:extLst>
          </p:cNvPr>
          <p:cNvSpPr/>
          <p:nvPr/>
        </p:nvSpPr>
        <p:spPr>
          <a:xfrm>
            <a:off x="908338" y="5570291"/>
            <a:ext cx="6719233" cy="1183461"/>
          </a:xfrm>
          <a:prstGeom prst="rect">
            <a:avLst/>
          </a:prstGeom>
          <a:noFill/>
          <a:ln w="28575" cmpd="sng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CB2921-9490-FA42-8880-C259FDE03814}"/>
              </a:ext>
            </a:extLst>
          </p:cNvPr>
          <p:cNvSpPr txBox="1"/>
          <p:nvPr/>
        </p:nvSpPr>
        <p:spPr>
          <a:xfrm>
            <a:off x="5837239" y="2518712"/>
            <a:ext cx="2920992" cy="1021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§"/>
            </a:pPr>
            <a:r>
              <a:rPr lang="en-US" altLang="zh-CN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lang="zh-CN" altLang="en-US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correct</a:t>
            </a:r>
            <a:r>
              <a:rPr lang="zh-CN" altLang="en-US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value.</a:t>
            </a:r>
            <a:r>
              <a:rPr lang="zh-CN" altLang="en-US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14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§"/>
            </a:pPr>
            <a:r>
              <a:rPr lang="en-US" altLang="zh-CN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Remove</a:t>
            </a:r>
            <a:r>
              <a:rPr lang="zh-CN" altLang="en-US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zh-CN" altLang="en-US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zh-CN" altLang="en-US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zh-CN" altLang="en-US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</a:p>
          <a:p>
            <a:pPr marL="285750" indent="-285750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§"/>
            </a:pPr>
            <a:r>
              <a:rPr lang="en-US" altLang="zh-CN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</a:t>
            </a:r>
            <a:r>
              <a:rPr lang="zh-CN" altLang="en-US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size</a:t>
            </a:r>
            <a:r>
              <a:rPr lang="zh-CN" altLang="en-US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zh-CN" altLang="en-US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endParaRPr lang="en-US" sz="14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C3311A6-682B-A84C-AC78-497ED11ED88E}"/>
              </a:ext>
            </a:extLst>
          </p:cNvPr>
          <p:cNvSpPr/>
          <p:nvPr/>
        </p:nvSpPr>
        <p:spPr>
          <a:xfrm>
            <a:off x="1423" y="1175659"/>
            <a:ext cx="105612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accent6"/>
              </a:buClr>
            </a:pPr>
            <a:r>
              <a:rPr lang="en-US" altLang="zh-CN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assume</a:t>
            </a:r>
            <a:r>
              <a:rPr lang="zh-CN" altLang="en-US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zh-CN" altLang="en-US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zh-CN" altLang="en-US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integrity is</a:t>
            </a:r>
            <a:r>
              <a:rPr lang="zh-CN" altLang="en-US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ensured</a:t>
            </a:r>
            <a:r>
              <a:rPr lang="zh-CN" altLang="en-US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zh-CN" altLang="en-US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  <a:r>
              <a:rPr lang="zh-CN" altLang="en-US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tests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1F07A1A4-A6E1-314C-A4AC-87BC9EDB54AA}"/>
              </a:ext>
            </a:extLst>
          </p:cNvPr>
          <p:cNvCxnSpPr>
            <a:cxnSpLocks/>
          </p:cNvCxnSpPr>
          <p:nvPr/>
        </p:nvCxnSpPr>
        <p:spPr>
          <a:xfrm>
            <a:off x="2475732" y="1335280"/>
            <a:ext cx="284183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5CD705D6-1F99-884B-ADE2-AA62722833E3}"/>
              </a:ext>
            </a:extLst>
          </p:cNvPr>
          <p:cNvSpPr/>
          <p:nvPr/>
        </p:nvSpPr>
        <p:spPr>
          <a:xfrm>
            <a:off x="1347070" y="5869773"/>
            <a:ext cx="2009164" cy="201862"/>
          </a:xfrm>
          <a:prstGeom prst="rect">
            <a:avLst/>
          </a:prstGeom>
          <a:solidFill>
            <a:srgbClr val="FFFF00">
              <a:alpha val="20000"/>
            </a:srgbClr>
          </a:solidFill>
          <a:ln w="31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643DEA55-7FB4-3143-A42B-558ABD47EBB5}"/>
              </a:ext>
            </a:extLst>
          </p:cNvPr>
          <p:cNvSpPr/>
          <p:nvPr/>
        </p:nvSpPr>
        <p:spPr>
          <a:xfrm>
            <a:off x="1347069" y="6071635"/>
            <a:ext cx="4045951" cy="144196"/>
          </a:xfrm>
          <a:prstGeom prst="rect">
            <a:avLst/>
          </a:prstGeom>
          <a:solidFill>
            <a:srgbClr val="FFFF00">
              <a:alpha val="20000"/>
            </a:srgbClr>
          </a:solidFill>
          <a:ln w="31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FB1AAF52-3712-C84D-9748-BFA8A22AC04C}"/>
              </a:ext>
            </a:extLst>
          </p:cNvPr>
          <p:cNvSpPr txBox="1"/>
          <p:nvPr/>
        </p:nvSpPr>
        <p:spPr>
          <a:xfrm>
            <a:off x="5316209" y="2237670"/>
            <a:ext cx="3529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✘</a:t>
            </a:r>
            <a:endParaRPr lang="en-US" sz="1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BFB14857-2C8B-CE4B-9D70-3789F55C2B5B}"/>
              </a:ext>
            </a:extLst>
          </p:cNvPr>
          <p:cNvSpPr txBox="1"/>
          <p:nvPr/>
        </p:nvSpPr>
        <p:spPr>
          <a:xfrm>
            <a:off x="5316209" y="2995629"/>
            <a:ext cx="3529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✘</a:t>
            </a:r>
            <a:endParaRPr lang="en-US" sz="1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0DD0034-AF23-3948-909B-6F294AE53C2F}"/>
              </a:ext>
            </a:extLst>
          </p:cNvPr>
          <p:cNvSpPr txBox="1"/>
          <p:nvPr/>
        </p:nvSpPr>
        <p:spPr>
          <a:xfrm>
            <a:off x="5316209" y="2742976"/>
            <a:ext cx="3529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✘</a:t>
            </a:r>
            <a:endParaRPr lang="en-US" sz="1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4C2D87D8-1CB8-E341-B763-7B8B5C1EAF55}"/>
              </a:ext>
            </a:extLst>
          </p:cNvPr>
          <p:cNvSpPr/>
          <p:nvPr/>
        </p:nvSpPr>
        <p:spPr>
          <a:xfrm>
            <a:off x="1348164" y="6215831"/>
            <a:ext cx="6126427" cy="155286"/>
          </a:xfrm>
          <a:prstGeom prst="rect">
            <a:avLst/>
          </a:prstGeom>
          <a:solidFill>
            <a:srgbClr val="FFFF00">
              <a:alpha val="20000"/>
            </a:srgbClr>
          </a:solidFill>
          <a:ln w="31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B29D256-6CC1-1044-9345-5E7653987450}"/>
              </a:ext>
            </a:extLst>
          </p:cNvPr>
          <p:cNvSpPr txBox="1"/>
          <p:nvPr/>
        </p:nvSpPr>
        <p:spPr>
          <a:xfrm>
            <a:off x="5297775" y="3307135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1B8E1D"/>
                </a:solidFill>
              </a:rPr>
              <a:t>✔️</a:t>
            </a:r>
            <a:endParaRPr lang="en-US" sz="1600" dirty="0">
              <a:solidFill>
                <a:srgbClr val="1B8E1D"/>
              </a:solidFill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B9216304-02D3-0642-9168-728326C579FC}"/>
              </a:ext>
            </a:extLst>
          </p:cNvPr>
          <p:cNvSpPr/>
          <p:nvPr/>
        </p:nvSpPr>
        <p:spPr>
          <a:xfrm>
            <a:off x="1348164" y="6371117"/>
            <a:ext cx="5027469" cy="155286"/>
          </a:xfrm>
          <a:prstGeom prst="rect">
            <a:avLst/>
          </a:prstGeom>
          <a:solidFill>
            <a:srgbClr val="FFFF00">
              <a:alpha val="20000"/>
            </a:srgbClr>
          </a:solidFill>
          <a:ln w="31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613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6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6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6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1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1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0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41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9" grpId="0"/>
      <p:bldP spid="22" grpId="0"/>
      <p:bldP spid="14" grpId="0" animBg="1"/>
      <p:bldP spid="72" grpId="0" animBg="1"/>
      <p:bldP spid="73" grpId="0" animBg="1"/>
      <p:bldP spid="77" grpId="0" animBg="1"/>
      <p:bldP spid="78" grpId="0" animBg="1"/>
      <p:bldP spid="79" grpId="0" animBg="1"/>
      <p:bldP spid="82" grpId="0"/>
      <p:bldP spid="83" grpId="0" animBg="1"/>
      <p:bldP spid="84" grpId="0" animBg="1"/>
      <p:bldP spid="85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101" grpId="0"/>
      <p:bldP spid="102" grpId="0" animBg="1"/>
      <p:bldP spid="69" grpId="0" animBg="1"/>
      <p:bldP spid="70" grpId="0" animBg="1"/>
      <p:bldP spid="70" grpId="1" animBg="1"/>
      <p:bldP spid="71" grpId="0" animBg="1"/>
      <p:bldP spid="71" grpId="1" animBg="1"/>
      <p:bldP spid="29" grpId="0"/>
      <p:bldP spid="30" grpId="0"/>
      <p:bldP spid="106" grpId="0" animBg="1"/>
      <p:bldP spid="106" grpId="1" animBg="1"/>
      <p:bldP spid="107" grpId="0" animBg="1"/>
      <p:bldP spid="107" grpId="1" animBg="1"/>
      <p:bldP spid="108" grpId="0"/>
      <p:bldP spid="109" grpId="0"/>
      <p:bldP spid="110" grpId="0"/>
      <p:bldP spid="111" grpId="0" animBg="1"/>
      <p:bldP spid="111" grpId="1" animBg="1"/>
      <p:bldP spid="112" grpId="0"/>
      <p:bldP spid="113" grpId="0" animBg="1"/>
      <p:bldP spid="113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21F07-7D0B-844D-AC5B-443F2014C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/>
              <a:t>Summary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DAD898-0253-534E-8234-578D08D6984D}"/>
              </a:ext>
            </a:extLst>
          </p:cNvPr>
          <p:cNvSpPr/>
          <p:nvPr/>
        </p:nvSpPr>
        <p:spPr>
          <a:xfrm>
            <a:off x="484464" y="1012618"/>
            <a:ext cx="4087536" cy="8915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931A68"/>
                </a:solidFill>
                <a:latin typeface="Menlo" panose="020B0609030804020204" pitchFamily="49" charset="0"/>
              </a:rPr>
              <a:t>import</a:t>
            </a:r>
            <a:r>
              <a:rPr lang="en-US" sz="1200" dirty="0">
                <a:latin typeface="Menlo" panose="020B0609030804020204" pitchFamily="49" charset="0"/>
              </a:rPr>
              <a:t> </a:t>
            </a:r>
            <a:r>
              <a:rPr lang="en-US" sz="1200" dirty="0" err="1">
                <a:latin typeface="Menlo" panose="020B0609030804020204" pitchFamily="49" charset="0"/>
              </a:rPr>
              <a:t>java.util</a:t>
            </a:r>
            <a:r>
              <a:rPr lang="en-US" sz="1200" dirty="0">
                <a:latin typeface="Menlo" panose="020B0609030804020204" pitchFamily="49" charset="0"/>
              </a:rPr>
              <a:t>.*;</a:t>
            </a:r>
          </a:p>
          <a:p>
            <a:pPr>
              <a:lnSpc>
                <a:spcPct val="150000"/>
              </a:lnSpc>
            </a:pPr>
            <a:r>
              <a:rPr lang="en-US" sz="1200" dirty="0" err="1">
                <a:latin typeface="Menlo" panose="020B0609030804020204" pitchFamily="49" charset="0"/>
              </a:rPr>
              <a:t>ArrayList</a:t>
            </a:r>
            <a:r>
              <a:rPr lang="en-US" sz="1200" dirty="0">
                <a:latin typeface="Menlo" panose="020B0609030804020204" pitchFamily="49" charset="0"/>
              </a:rPr>
              <a:t>&lt;E&gt; </a:t>
            </a:r>
            <a:r>
              <a:rPr lang="en-US" sz="1200" dirty="0" err="1">
                <a:latin typeface="Menlo" panose="020B0609030804020204" pitchFamily="49" charset="0"/>
              </a:rPr>
              <a:t>arrL</a:t>
            </a:r>
            <a:r>
              <a:rPr lang="en-US" sz="1200" dirty="0">
                <a:latin typeface="Menlo" panose="020B0609030804020204" pitchFamily="49" charset="0"/>
              </a:rPr>
              <a:t> = </a:t>
            </a:r>
            <a:r>
              <a:rPr lang="en-US" sz="1200" dirty="0">
                <a:solidFill>
                  <a:srgbClr val="931A68"/>
                </a:solidFill>
                <a:latin typeface="Menlo" panose="020B0609030804020204" pitchFamily="49" charset="0"/>
              </a:rPr>
              <a:t>new</a:t>
            </a:r>
            <a:r>
              <a:rPr lang="en-US" sz="1200" dirty="0">
                <a:latin typeface="Menlo" panose="020B0609030804020204" pitchFamily="49" charset="0"/>
              </a:rPr>
              <a:t> </a:t>
            </a:r>
            <a:r>
              <a:rPr lang="en-US" sz="1200" dirty="0" err="1">
                <a:latin typeface="Menlo" panose="020B0609030804020204" pitchFamily="49" charset="0"/>
              </a:rPr>
              <a:t>ArrayList</a:t>
            </a:r>
            <a:r>
              <a:rPr lang="en-US" sz="1200" dirty="0">
                <a:latin typeface="Menlo" panose="020B0609030804020204" pitchFamily="49" charset="0"/>
              </a:rPr>
              <a:t>&lt;E&gt;();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Menlo" panose="020B0609030804020204" pitchFamily="49" charset="0"/>
              </a:rPr>
              <a:t>LinkedList&lt;E&gt; </a:t>
            </a:r>
            <a:r>
              <a:rPr lang="en-US" sz="1200" dirty="0" err="1">
                <a:latin typeface="Menlo" panose="020B0609030804020204" pitchFamily="49" charset="0"/>
              </a:rPr>
              <a:t>linkL</a:t>
            </a:r>
            <a:r>
              <a:rPr lang="en-US" sz="1200" dirty="0">
                <a:latin typeface="Menlo" panose="020B0609030804020204" pitchFamily="49" charset="0"/>
              </a:rPr>
              <a:t> = </a:t>
            </a:r>
            <a:r>
              <a:rPr lang="en-US" sz="1200" dirty="0">
                <a:solidFill>
                  <a:srgbClr val="931A68"/>
                </a:solidFill>
                <a:latin typeface="Menlo" panose="020B0609030804020204" pitchFamily="49" charset="0"/>
              </a:rPr>
              <a:t>new</a:t>
            </a:r>
            <a:r>
              <a:rPr lang="en-US" sz="1200" dirty="0">
                <a:latin typeface="Menlo" panose="020B0609030804020204" pitchFamily="49" charset="0"/>
              </a:rPr>
              <a:t> LinkedList&lt;E&gt;();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EB2C7C-B590-0043-800C-D1EBAB1E9148}"/>
              </a:ext>
            </a:extLst>
          </p:cNvPr>
          <p:cNvSpPr/>
          <p:nvPr/>
        </p:nvSpPr>
        <p:spPr>
          <a:xfrm>
            <a:off x="4929055" y="136564"/>
            <a:ext cx="3876763" cy="40934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8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import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java.util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.*; </a:t>
            </a:r>
          </a:p>
          <a:p>
            <a:r>
              <a:rPr lang="en-US" sz="1000" dirty="0">
                <a:solidFill>
                  <a:srgbClr val="00008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000" dirty="0">
                <a:solidFill>
                  <a:srgbClr val="00008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000" dirty="0" err="1">
                <a:solidFill>
                  <a:srgbClr val="2B91A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LinkedListExample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{ </a:t>
            </a:r>
          </a:p>
          <a:p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1000" dirty="0">
                <a:solidFill>
                  <a:srgbClr val="00008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000" dirty="0">
                <a:solidFill>
                  <a:srgbClr val="00008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static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000" dirty="0">
                <a:solidFill>
                  <a:srgbClr val="00008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main(</a:t>
            </a:r>
            <a:r>
              <a:rPr lang="en-US" sz="1000" dirty="0">
                <a:solidFill>
                  <a:srgbClr val="2B91A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String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args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[]) {		</a:t>
            </a:r>
          </a:p>
          <a:p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1000" dirty="0">
                <a:solidFill>
                  <a:srgbClr val="2B91A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LinkedList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</a:t>
            </a:r>
            <a:r>
              <a:rPr lang="en-US" sz="1000" dirty="0">
                <a:solidFill>
                  <a:srgbClr val="2B91A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String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</a:t>
            </a:r>
            <a:r>
              <a:rPr lang="en-US" sz="100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linkedlist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</a:p>
          <a:p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</a:t>
            </a:r>
            <a:r>
              <a:rPr lang="en-US" sz="1000" dirty="0">
                <a:solidFill>
                  <a:srgbClr val="00008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new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000" dirty="0">
                <a:solidFill>
                  <a:srgbClr val="2B91A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LinkedList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</a:t>
            </a:r>
            <a:r>
              <a:rPr lang="en-US" sz="1000" dirty="0">
                <a:solidFill>
                  <a:srgbClr val="2B91A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String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&gt;(); 	</a:t>
            </a:r>
          </a:p>
          <a:p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100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linkedlist.add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000" dirty="0">
                <a:solidFill>
                  <a:srgbClr val="8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"Item1"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); </a:t>
            </a:r>
          </a:p>
          <a:p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100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linkedlist.add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000" dirty="0">
                <a:solidFill>
                  <a:srgbClr val="8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"Item</a:t>
            </a:r>
            <a:r>
              <a:rPr lang="en-US" altLang="zh-CN" sz="1000" dirty="0">
                <a:solidFill>
                  <a:srgbClr val="8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</a:t>
            </a:r>
            <a:r>
              <a:rPr lang="en-US" sz="1000" dirty="0">
                <a:solidFill>
                  <a:srgbClr val="8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); </a:t>
            </a:r>
          </a:p>
          <a:p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1000" dirty="0" err="1">
                <a:solidFill>
                  <a:srgbClr val="2B91A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System</a:t>
            </a:r>
            <a:r>
              <a:rPr lang="en-US" sz="100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</a:t>
            </a:r>
            <a:r>
              <a:rPr lang="en-US" sz="1000" dirty="0" err="1">
                <a:solidFill>
                  <a:srgbClr val="00008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out</a:t>
            </a:r>
            <a:r>
              <a:rPr lang="en-US" sz="100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.println</a:t>
            </a:r>
            <a:r>
              <a:rPr lang="en-US" altLang="zh-CN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linkedlist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); 	</a:t>
            </a:r>
          </a:p>
          <a:p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100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linkedlist.addFirst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000" dirty="0">
                <a:solidFill>
                  <a:srgbClr val="8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"First Item"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); </a:t>
            </a:r>
          </a:p>
          <a:p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100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linkedlist.addLast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000" dirty="0">
                <a:solidFill>
                  <a:srgbClr val="8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"Last Item"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); </a:t>
            </a:r>
          </a:p>
          <a:p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1000" dirty="0" err="1">
                <a:solidFill>
                  <a:srgbClr val="2B91A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System</a:t>
            </a:r>
            <a:r>
              <a:rPr lang="en-US" sz="100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</a:t>
            </a:r>
            <a:r>
              <a:rPr lang="en-US" sz="1000" dirty="0" err="1">
                <a:solidFill>
                  <a:srgbClr val="00008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out</a:t>
            </a:r>
            <a:r>
              <a:rPr lang="en-US" sz="100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.println</a:t>
            </a:r>
            <a:r>
              <a:rPr lang="en-US" altLang="zh-CN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linkedlist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); </a:t>
            </a:r>
          </a:p>
          <a:p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1000" dirty="0">
                <a:solidFill>
                  <a:srgbClr val="2B91A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Object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firstvar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sz="100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linkedlist.</a:t>
            </a:r>
            <a:r>
              <a:rPr lang="en-US" sz="1000" dirty="0" err="1">
                <a:solidFill>
                  <a:srgbClr val="00008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get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000" dirty="0">
                <a:solidFill>
                  <a:srgbClr val="8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); </a:t>
            </a:r>
          </a:p>
          <a:p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1000" dirty="0" err="1">
                <a:solidFill>
                  <a:srgbClr val="2B91A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System</a:t>
            </a:r>
            <a:r>
              <a:rPr lang="en-US" sz="100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</a:t>
            </a:r>
            <a:r>
              <a:rPr lang="en-US" sz="1000" dirty="0" err="1">
                <a:solidFill>
                  <a:srgbClr val="00008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out</a:t>
            </a:r>
            <a:r>
              <a:rPr lang="en-US" sz="100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.println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firstvar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); </a:t>
            </a:r>
          </a:p>
          <a:p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100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linkedlist.</a:t>
            </a:r>
            <a:r>
              <a:rPr lang="en-US" sz="1000" dirty="0" err="1">
                <a:solidFill>
                  <a:srgbClr val="00008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set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000" dirty="0">
                <a:solidFill>
                  <a:srgbClr val="8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sz="1000" dirty="0">
                <a:solidFill>
                  <a:srgbClr val="8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"Changed first item"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); </a:t>
            </a:r>
          </a:p>
          <a:p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1000" dirty="0">
                <a:solidFill>
                  <a:srgbClr val="2B91A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Object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firstvar2 = </a:t>
            </a:r>
            <a:r>
              <a:rPr lang="en-US" sz="100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linkedlist.</a:t>
            </a:r>
            <a:r>
              <a:rPr lang="en-US" sz="1000" dirty="0" err="1">
                <a:solidFill>
                  <a:srgbClr val="00008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get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000" dirty="0">
                <a:solidFill>
                  <a:srgbClr val="8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); </a:t>
            </a:r>
          </a:p>
          <a:p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1000" dirty="0" err="1">
                <a:solidFill>
                  <a:srgbClr val="2B91A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System</a:t>
            </a:r>
            <a:r>
              <a:rPr lang="en-US" sz="100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</a:t>
            </a:r>
            <a:r>
              <a:rPr lang="en-US" sz="1000" dirty="0" err="1">
                <a:solidFill>
                  <a:srgbClr val="00008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out</a:t>
            </a:r>
            <a:r>
              <a:rPr lang="en-US" sz="100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.println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(firstvar2); </a:t>
            </a:r>
          </a:p>
          <a:p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100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linkedlist.removeFirst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(); </a:t>
            </a:r>
          </a:p>
          <a:p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100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linkedlist.removeLast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();</a:t>
            </a:r>
          </a:p>
          <a:p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1000" dirty="0" err="1">
                <a:solidFill>
                  <a:srgbClr val="2B91A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System</a:t>
            </a:r>
            <a:r>
              <a:rPr lang="en-US" sz="100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</a:t>
            </a:r>
            <a:r>
              <a:rPr lang="en-US" sz="1000" dirty="0" err="1">
                <a:solidFill>
                  <a:srgbClr val="00008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out</a:t>
            </a:r>
            <a:r>
              <a:rPr lang="en-US" sz="100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.println</a:t>
            </a:r>
            <a:r>
              <a:rPr lang="en-US" altLang="zh-CN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linkedlist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); </a:t>
            </a:r>
          </a:p>
          <a:p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100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linkedlist.add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000" dirty="0">
                <a:solidFill>
                  <a:srgbClr val="8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sz="1000" dirty="0">
                <a:solidFill>
                  <a:srgbClr val="8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"Newly added item"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); </a:t>
            </a:r>
          </a:p>
          <a:p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100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linkedlist.remove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000" dirty="0">
                <a:solidFill>
                  <a:srgbClr val="8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); </a:t>
            </a:r>
          </a:p>
          <a:p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sz="1000" dirty="0" err="1">
                <a:solidFill>
                  <a:srgbClr val="2B91A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System</a:t>
            </a:r>
            <a:r>
              <a:rPr lang="en-US" sz="100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</a:t>
            </a:r>
            <a:r>
              <a:rPr lang="en-US" sz="1000" dirty="0" err="1">
                <a:solidFill>
                  <a:srgbClr val="00008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out</a:t>
            </a:r>
            <a:r>
              <a:rPr lang="en-US" sz="100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.println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linkedlist</a:t>
            </a:r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); </a:t>
            </a:r>
          </a:p>
          <a:p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} </a:t>
            </a:r>
          </a:p>
          <a:p>
            <a:r>
              <a:rPr lang="en-US" sz="100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en-US" sz="1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6F28AD-5656-6948-A2C5-EEB1F2E7F2CE}"/>
              </a:ext>
            </a:extLst>
          </p:cNvPr>
          <p:cNvSpPr/>
          <p:nvPr/>
        </p:nvSpPr>
        <p:spPr>
          <a:xfrm>
            <a:off x="484463" y="2019056"/>
            <a:ext cx="4246927" cy="138499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Menlo" panose="020B0609030804020204" pitchFamily="49" charset="0"/>
              </a:rPr>
              <a:t>[Item1, Item2]</a:t>
            </a:r>
          </a:p>
          <a:p>
            <a:r>
              <a:rPr lang="en-US" sz="1400" dirty="0">
                <a:solidFill>
                  <a:schemeClr val="bg1"/>
                </a:solidFill>
                <a:latin typeface="Menlo" panose="020B0609030804020204" pitchFamily="49" charset="0"/>
              </a:rPr>
              <a:t>[First Item, Item1, Item2, Last Item]</a:t>
            </a:r>
          </a:p>
          <a:p>
            <a:r>
              <a:rPr lang="en-US" sz="1400" dirty="0">
                <a:solidFill>
                  <a:schemeClr val="bg1"/>
                </a:solidFill>
                <a:latin typeface="Menlo" panose="020B0609030804020204" pitchFamily="49" charset="0"/>
              </a:rPr>
              <a:t>First Item</a:t>
            </a:r>
          </a:p>
          <a:p>
            <a:r>
              <a:rPr lang="en-US" sz="1400" dirty="0">
                <a:solidFill>
                  <a:schemeClr val="bg1"/>
                </a:solidFill>
                <a:latin typeface="Menlo" panose="020B0609030804020204" pitchFamily="49" charset="0"/>
              </a:rPr>
              <a:t>Changed first item</a:t>
            </a:r>
          </a:p>
          <a:p>
            <a:r>
              <a:rPr lang="en-US" sz="1400" dirty="0">
                <a:solidFill>
                  <a:schemeClr val="bg1"/>
                </a:solidFill>
                <a:latin typeface="Menlo" panose="020B0609030804020204" pitchFamily="49" charset="0"/>
              </a:rPr>
              <a:t>[Item1, Item2]</a:t>
            </a:r>
          </a:p>
          <a:p>
            <a:r>
              <a:rPr lang="en-US" sz="1400" dirty="0">
                <a:solidFill>
                  <a:schemeClr val="bg1"/>
                </a:solidFill>
                <a:latin typeface="Menlo" panose="020B0609030804020204" pitchFamily="49" charset="0"/>
              </a:rPr>
              <a:t>[Newly added item, Item1]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8D8DA3F-1929-AC47-A640-E54538D58E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346357"/>
              </p:ext>
            </p:extLst>
          </p:nvPr>
        </p:nvGraphicFramePr>
        <p:xfrm>
          <a:off x="585132" y="3517159"/>
          <a:ext cx="8007292" cy="3259230"/>
        </p:xfrm>
        <a:graphic>
          <a:graphicData uri="http://schemas.openxmlformats.org/drawingml/2006/table">
            <a:tbl>
              <a:tblPr/>
              <a:tblGrid>
                <a:gridCol w="4173523">
                  <a:extLst>
                    <a:ext uri="{9D8B030D-6E8A-4147-A177-3AD203B41FA5}">
                      <a16:colId xmlns:a16="http://schemas.microsoft.com/office/drawing/2014/main" val="916294239"/>
                    </a:ext>
                  </a:extLst>
                </a:gridCol>
                <a:gridCol w="3833769">
                  <a:extLst>
                    <a:ext uri="{9D8B030D-6E8A-4147-A177-3AD203B41FA5}">
                      <a16:colId xmlns:a16="http://schemas.microsoft.com/office/drawing/2014/main" val="4971576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ArrayList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0354" marR="80354" marT="80354" marB="80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LinkedList</a:t>
                      </a:r>
                    </a:p>
                  </a:txBody>
                  <a:tcPr marL="80354" marR="80354" marT="80354" marB="803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277230"/>
                  </a:ext>
                </a:extLst>
              </a:tr>
              <a:tr h="49283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ArrayList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internally uses </a:t>
                      </a:r>
                      <a:r>
                        <a:rPr lang="en-US" sz="1400" b="1" dirty="0">
                          <a:solidFill>
                            <a:srgbClr val="2F4F4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dynamic array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to store the elements.</a:t>
                      </a:r>
                    </a:p>
                  </a:txBody>
                  <a:tcPr marL="53569" marR="53569" marT="53569" marB="5356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LinkedList internally uses </a:t>
                      </a:r>
                      <a:r>
                        <a:rPr lang="en-US" sz="1400" b="1" dirty="0">
                          <a:solidFill>
                            <a:srgbClr val="2F4F4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doubly linked list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to store the elements.</a:t>
                      </a:r>
                    </a:p>
                  </a:txBody>
                  <a:tcPr marL="53569" marR="53569" marT="53569" marB="5356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1723740"/>
                  </a:ext>
                </a:extLst>
              </a:tr>
              <a:tr h="68448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Manipulation with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ArrayList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is </a:t>
                      </a:r>
                      <a:r>
                        <a:rPr lang="en-US" sz="1400" b="1" dirty="0">
                          <a:solidFill>
                            <a:srgbClr val="2F4F4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slow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because it internally uses array. If any element is removed from the array, all the bits are shifted in memory.</a:t>
                      </a:r>
                    </a:p>
                  </a:txBody>
                  <a:tcPr marL="53569" marR="53569" marT="53569" marB="5356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Manipulation with LinkedList is </a:t>
                      </a:r>
                      <a:r>
                        <a:rPr lang="en-US" sz="1400" b="1" dirty="0">
                          <a:solidFill>
                            <a:srgbClr val="2F4F4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faster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than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ArrayList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because it uses doubly linked list so no bit shifting is required in memory.</a:t>
                      </a:r>
                    </a:p>
                  </a:txBody>
                  <a:tcPr marL="53569" marR="53569" marT="53569" marB="5356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246183"/>
                  </a:ext>
                </a:extLst>
              </a:tr>
              <a:tr h="49082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ArrayList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class can </a:t>
                      </a:r>
                      <a:r>
                        <a:rPr lang="en-US" sz="1400" b="1" dirty="0">
                          <a:solidFill>
                            <a:srgbClr val="2F4F4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 as a list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only because it implements List only.</a:t>
                      </a:r>
                    </a:p>
                  </a:txBody>
                  <a:tcPr marL="53569" marR="53569" marT="53569" marB="5356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LinkedList class can </a:t>
                      </a:r>
                      <a:r>
                        <a:rPr lang="en-US" sz="1400" b="1">
                          <a:solidFill>
                            <a:srgbClr val="2F4F4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 as a list and queue</a:t>
                      </a: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both because it implements List and Deque interfaces.</a:t>
                      </a:r>
                    </a:p>
                  </a:txBody>
                  <a:tcPr marL="53569" marR="53569" marT="53569" marB="5356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509050"/>
                  </a:ext>
                </a:extLst>
              </a:tr>
              <a:tr h="32301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ArrayList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is </a:t>
                      </a:r>
                      <a:r>
                        <a:rPr lang="en-US" sz="1400" b="1" dirty="0">
                          <a:solidFill>
                            <a:srgbClr val="2F4F4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better for storing and accessing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data.</a:t>
                      </a:r>
                    </a:p>
                  </a:txBody>
                  <a:tcPr marL="53569" marR="53569" marT="53569" marB="5356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LinkedList is </a:t>
                      </a:r>
                      <a:r>
                        <a:rPr lang="en-US" sz="1400" b="1" dirty="0">
                          <a:solidFill>
                            <a:srgbClr val="2F4F4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better for manipulating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data.</a:t>
                      </a:r>
                    </a:p>
                  </a:txBody>
                  <a:tcPr marL="53569" marR="53569" marT="53569" marB="5356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2355430"/>
                  </a:ext>
                </a:extLst>
              </a:tr>
              <a:tr h="32301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ArrayList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has</a:t>
                      </a:r>
                      <a:r>
                        <a:rPr lang="zh-CN" altLang="en-US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400" b="1" kern="1200" dirty="0">
                          <a:solidFill>
                            <a:srgbClr val="2F4F4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less</a:t>
                      </a:r>
                      <a:r>
                        <a:rPr lang="en-US" sz="1400" b="1" kern="1200" dirty="0">
                          <a:solidFill>
                            <a:srgbClr val="2F4F4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memory overhead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zh-CN" altLang="en-US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and</a:t>
                      </a:r>
                      <a:r>
                        <a:rPr lang="zh-CN" altLang="en-US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ach index only holds actual data</a:t>
                      </a:r>
                      <a:r>
                        <a:rPr lang="en-US" altLang="zh-CN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3569" marR="53569" marT="53569" marB="5356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LinkedList has </a:t>
                      </a:r>
                      <a:r>
                        <a:rPr lang="en-US" sz="1400" b="1" kern="1200" dirty="0">
                          <a:solidFill>
                            <a:srgbClr val="2F4F4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more memory overhead</a:t>
                      </a:r>
                      <a:r>
                        <a:rPr lang="en-US" altLang="zh-CN" sz="14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</a:t>
                      </a:r>
                      <a:r>
                        <a:rPr lang="zh-CN" altLang="en-US" sz="14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4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and</a:t>
                      </a:r>
                      <a:r>
                        <a:rPr lang="zh-CN" altLang="en-US" sz="14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each node holds both data and </a:t>
                      </a:r>
                      <a:r>
                        <a:rPr lang="en-US" altLang="zh-CN" sz="1400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references</a:t>
                      </a:r>
                      <a:endParaRPr lang="en-US" sz="1400" kern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53569" marR="53569" marT="53569" marB="53569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67577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1939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8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28292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chemeClr val="accent1"/>
                </a:solidFill>
              </a:rPr>
              <a:t>Linked Lists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https://docs.oracle.com/javase/10/docs/api/java/util/LinkedList.html -- </a:t>
            </a:r>
            <a:r>
              <a:rPr lang="en-US" altLang="zh-CN" dirty="0"/>
              <a:t>Oracle’s</a:t>
            </a:r>
            <a:r>
              <a:rPr lang="zh-CN" altLang="en-US" dirty="0"/>
              <a:t> </a:t>
            </a:r>
            <a:r>
              <a:rPr lang="en-US" altLang="zh-CN" dirty="0"/>
              <a:t>official</a:t>
            </a:r>
            <a:r>
              <a:rPr lang="zh-CN" altLang="en-US" dirty="0"/>
              <a:t> </a:t>
            </a:r>
            <a:r>
              <a:rPr lang="en-US" altLang="zh-CN" dirty="0"/>
              <a:t>API</a:t>
            </a:r>
            <a:r>
              <a:rPr lang="zh-CN" altLang="en-US" dirty="0"/>
              <a:t> </a:t>
            </a:r>
            <a:r>
              <a:rPr lang="en-US" altLang="zh-CN" dirty="0"/>
              <a:t>document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Data Structures Neso Academy</a:t>
            </a:r>
          </a:p>
          <a:p>
            <a:pPr lvl="2">
              <a:lnSpc>
                <a:spcPct val="120000"/>
              </a:lnSpc>
            </a:pPr>
            <a:r>
              <a:rPr lang="en-US" dirty="0">
                <a:hlinkClick r:id="rId2"/>
              </a:rPr>
              <a:t>https://www.youtube.com/playlist?list=PLBlnK6fEyqRj9lld8sWIUNwlKfdUoPd1Y</a:t>
            </a:r>
            <a:r>
              <a:rPr lang="en-US" dirty="0"/>
              <a:t> 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accent1"/>
                </a:solidFill>
              </a:rPr>
              <a:t>Writing JUnit tests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http://</a:t>
            </a:r>
            <a:r>
              <a:rPr lang="en-US" dirty="0" err="1"/>
              <a:t>www.tutorialspoint.com</a:t>
            </a:r>
            <a:r>
              <a:rPr lang="en-US" dirty="0"/>
              <a:t>/</a:t>
            </a:r>
            <a:r>
              <a:rPr lang="en-US" dirty="0" err="1"/>
              <a:t>junit</a:t>
            </a:r>
            <a:r>
              <a:rPr lang="en-US" dirty="0"/>
              <a:t>/</a:t>
            </a:r>
            <a:r>
              <a:rPr lang="en-US" dirty="0" err="1"/>
              <a:t>junit_test_framework.htm</a:t>
            </a:r>
            <a:r>
              <a:rPr lang="en-US" dirty="0"/>
              <a:t> -- explains fixtures, test suites, test runners, JUnit classes 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accent1"/>
                </a:solidFill>
              </a:rPr>
              <a:t>Exceptions and Exception Handling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https://</a:t>
            </a:r>
            <a:r>
              <a:rPr lang="en-US" dirty="0" err="1"/>
              <a:t>docs.oracle.com</a:t>
            </a:r>
            <a:r>
              <a:rPr lang="en-US" dirty="0"/>
              <a:t>/</a:t>
            </a:r>
            <a:r>
              <a:rPr lang="en-US" dirty="0" err="1"/>
              <a:t>javase</a:t>
            </a:r>
            <a:r>
              <a:rPr lang="en-US" dirty="0"/>
              <a:t>/tutorial/essential/exceptions/</a:t>
            </a:r>
            <a:r>
              <a:rPr lang="en-US" dirty="0" err="1"/>
              <a:t>index.html</a:t>
            </a:r>
            <a:r>
              <a:rPr lang="en-US" dirty="0"/>
              <a:t> - Oracle's tutorial on Exceptions.</a:t>
            </a:r>
          </a:p>
        </p:txBody>
      </p:sp>
    </p:spTree>
    <p:extLst>
      <p:ext uri="{BB962C8B-B14F-4D97-AF65-F5344CB8AC3E}">
        <p14:creationId xmlns:p14="http://schemas.microsoft.com/office/powerpoint/2010/main" val="3305340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Straight Connector 85"/>
          <p:cNvCxnSpPr/>
          <p:nvPr/>
        </p:nvCxnSpPr>
        <p:spPr>
          <a:xfrm>
            <a:off x="312535" y="4282858"/>
            <a:ext cx="8488244" cy="37036"/>
          </a:xfrm>
          <a:prstGeom prst="line">
            <a:avLst/>
          </a:prstGeom>
          <a:ln w="9525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472" y="271529"/>
            <a:ext cx="8229600" cy="1143000"/>
          </a:xfrm>
        </p:spPr>
        <p:txBody>
          <a:bodyPr>
            <a:normAutofit/>
          </a:bodyPr>
          <a:lstStyle/>
          <a:p>
            <a:r>
              <a:rPr lang="en-US"/>
              <a:t>Key CS Idea: Abstraction</a:t>
            </a:r>
          </a:p>
        </p:txBody>
      </p:sp>
      <p:pic>
        <p:nvPicPr>
          <p:cNvPr id="5" name="Picture 4" descr="66687125-brake-and-accelerator-inside-the-car-with-dust-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563" y="2277793"/>
            <a:ext cx="2053865" cy="1369243"/>
          </a:xfrm>
          <a:prstGeom prst="rect">
            <a:avLst/>
          </a:prstGeom>
        </p:spPr>
      </p:pic>
      <p:pic>
        <p:nvPicPr>
          <p:cNvPr id="6" name="Picture 5" descr="How-to-Diagnose-Brake-Problems-in-the-Anti-Lock-Brake-System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4421" y="2277793"/>
            <a:ext cx="1827378" cy="136139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16563" y="3818452"/>
            <a:ext cx="1941023" cy="338554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>
                <a:latin typeface="Arial"/>
                <a:cs typeface="Arial"/>
              </a:defRPr>
            </a:lvl1pPr>
          </a:lstStyle>
          <a:p>
            <a:pPr algn="ctr"/>
            <a:r>
              <a:rPr lang="en-US" sz="1600"/>
              <a:t>Behavior specified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17028" y="3820409"/>
            <a:ext cx="2531481" cy="338554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>
                <a:latin typeface="Arial"/>
                <a:cs typeface="Arial"/>
              </a:defRPr>
            </a:lvl1pPr>
          </a:lstStyle>
          <a:p>
            <a:pPr algn="ctr"/>
            <a:r>
              <a:rPr lang="en-US" sz="1600"/>
              <a:t>Implementation specified </a:t>
            </a:r>
          </a:p>
        </p:txBody>
      </p:sp>
      <p:sp>
        <p:nvSpPr>
          <p:cNvPr id="10" name="Rectangle 9"/>
          <p:cNvSpPr/>
          <p:nvPr/>
        </p:nvSpPr>
        <p:spPr>
          <a:xfrm rot="16200000">
            <a:off x="3762567" y="4001887"/>
            <a:ext cx="3192468" cy="738664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>
                <a:solidFill>
                  <a:schemeClr val="bg1"/>
                </a:solidFill>
                <a:latin typeface="Arial"/>
                <a:cs typeface="Arial"/>
              </a:rPr>
              <a:t>Abstraction Barrier</a:t>
            </a:r>
            <a:r>
              <a:rPr lang="zh-CN" altLang="en-US" sz="2400">
                <a:solidFill>
                  <a:schemeClr val="bg1"/>
                </a:solidFill>
                <a:latin typeface="Arial"/>
                <a:cs typeface="Arial"/>
              </a:rPr>
              <a:t> </a:t>
            </a:r>
            <a:endParaRPr lang="en-US" altLang="zh-CN" sz="2400">
              <a:solidFill>
                <a:schemeClr val="bg1"/>
              </a:solidFill>
              <a:latin typeface="Arial"/>
              <a:cs typeface="Arial"/>
            </a:endParaRPr>
          </a:p>
          <a:p>
            <a:pPr algn="ctr"/>
            <a:r>
              <a:rPr lang="en-US">
                <a:solidFill>
                  <a:schemeClr val="bg1"/>
                </a:solidFill>
                <a:latin typeface="Arial"/>
                <a:cs typeface="Arial"/>
              </a:rPr>
              <a:t>sets the rules of interaction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622796" y="4408078"/>
            <a:ext cx="1730817" cy="606939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Arial"/>
                <a:cs typeface="Arial"/>
              </a:rPr>
              <a:t>&lt;&lt;interface&gt;&gt;</a:t>
            </a:r>
          </a:p>
          <a:p>
            <a:pPr algn="ctr"/>
            <a:r>
              <a:rPr lang="en-US">
                <a:latin typeface="Arial"/>
                <a:cs typeface="Arial"/>
              </a:rPr>
              <a:t>List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622796" y="5015018"/>
            <a:ext cx="1730817" cy="959096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>
                <a:solidFill>
                  <a:schemeClr val="tx1"/>
                </a:solidFill>
                <a:latin typeface="Arial"/>
                <a:cs typeface="Arial"/>
              </a:rPr>
              <a:t>add(Object)</a:t>
            </a:r>
          </a:p>
          <a:p>
            <a:r>
              <a:rPr lang="en-US">
                <a:solidFill>
                  <a:schemeClr val="tx1"/>
                </a:solidFill>
                <a:latin typeface="Arial"/>
                <a:cs typeface="Arial"/>
              </a:rPr>
              <a:t>size</a:t>
            </a:r>
            <a:r>
              <a:rPr lang="en-US" altLang="zh-CN">
                <a:solidFill>
                  <a:schemeClr val="tx1"/>
                </a:solidFill>
                <a:latin typeface="Arial"/>
                <a:cs typeface="Arial"/>
              </a:rPr>
              <a:t>()</a:t>
            </a:r>
          </a:p>
          <a:p>
            <a:r>
              <a:rPr lang="en-US">
                <a:solidFill>
                  <a:schemeClr val="tx1"/>
                </a:solidFill>
                <a:latin typeface="Arial"/>
                <a:cs typeface="Arial"/>
              </a:rPr>
              <a:t>etc</a:t>
            </a:r>
            <a:r>
              <a:rPr lang="en-US" altLang="zh-CN">
                <a:solidFill>
                  <a:schemeClr val="tx1"/>
                </a:solidFill>
                <a:latin typeface="Arial"/>
                <a:cs typeface="Arial"/>
              </a:rPr>
              <a:t>.</a:t>
            </a:r>
            <a:endParaRPr lang="en-US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12291" y="6086549"/>
            <a:ext cx="2548758" cy="584776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>
                <a:latin typeface="Arial"/>
                <a:cs typeface="Arial"/>
              </a:defRPr>
            </a:lvl1pPr>
          </a:lstStyle>
          <a:p>
            <a:pPr algn="ctr"/>
            <a:r>
              <a:rPr lang="en-US" sz="1600"/>
              <a:t>Abstract Data Type</a:t>
            </a:r>
            <a:r>
              <a:rPr lang="zh-CN" altLang="en-US" sz="1600"/>
              <a:t> </a:t>
            </a:r>
            <a:r>
              <a:rPr lang="en-US" sz="1600"/>
              <a:t>(ADT)</a:t>
            </a:r>
            <a:br>
              <a:rPr lang="en-US" sz="1600"/>
            </a:br>
            <a:r>
              <a:rPr lang="en-US" sz="1600"/>
              <a:t>No implementation </a:t>
            </a:r>
            <a:endParaRPr lang="en-US" sz="1600">
              <a:effectLst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117029" y="4445114"/>
            <a:ext cx="1485270" cy="311548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Arial"/>
                <a:cs typeface="Arial"/>
              </a:rPr>
              <a:t>ArrayList</a:t>
            </a:r>
            <a:endParaRPr lang="en-US">
              <a:latin typeface="Arial"/>
              <a:cs typeface="Arial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17029" y="5327254"/>
            <a:ext cx="2370090" cy="584776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>
                <a:latin typeface="Arial"/>
                <a:cs typeface="Arial"/>
              </a:defRPr>
            </a:lvl1pPr>
          </a:lstStyle>
          <a:p>
            <a:pPr algn="ctr"/>
            <a:r>
              <a:rPr lang="en-US" sz="1600"/>
              <a:t>Data Structure </a:t>
            </a:r>
          </a:p>
          <a:p>
            <a:pPr algn="ctr"/>
            <a:r>
              <a:rPr lang="en-US" sz="1600"/>
              <a:t>Specific implementation </a:t>
            </a:r>
            <a:endParaRPr lang="en-US" sz="1600">
              <a:effectLst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88834" y="4418107"/>
            <a:ext cx="169018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>
                <a:solidFill>
                  <a:schemeClr val="accent1"/>
                </a:solidFill>
                <a:latin typeface="Arial"/>
                <a:cs typeface="Arial"/>
              </a:rPr>
              <a:t>Data Abstraction</a:t>
            </a:r>
            <a:r>
              <a:rPr lang="zh-CN" altLang="en-US" sz="1600">
                <a:solidFill>
                  <a:schemeClr val="accent1"/>
                </a:solidFill>
                <a:latin typeface="Arial"/>
                <a:cs typeface="Arial"/>
              </a:rPr>
              <a:t>:</a:t>
            </a:r>
            <a:endParaRPr lang="en-US" sz="160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91362" y="2146414"/>
            <a:ext cx="2347106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>
                <a:solidFill>
                  <a:schemeClr val="accent1"/>
                </a:solidFill>
                <a:latin typeface="Arial"/>
                <a:cs typeface="Arial"/>
              </a:rPr>
              <a:t>Abstraction example: car brakes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12535" y="5601736"/>
            <a:ext cx="1753388" cy="338554"/>
          </a:xfrm>
          <a:prstGeom prst="rect">
            <a:avLst/>
          </a:prstGeom>
          <a:solidFill>
            <a:srgbClr val="008000"/>
          </a:solidFill>
        </p:spPr>
        <p:txBody>
          <a:bodyPr wrap="square">
            <a:spAutoFit/>
          </a:bodyPr>
          <a:lstStyle/>
          <a:p>
            <a:pPr algn="ctr"/>
            <a:r>
              <a:rPr lang="en-US" sz="1600">
                <a:solidFill>
                  <a:schemeClr val="bg1"/>
                </a:solidFill>
                <a:latin typeface="Arial"/>
                <a:cs typeface="Arial"/>
              </a:rPr>
              <a:t> User of libraries</a:t>
            </a:r>
            <a:r>
              <a:rPr lang="mr-IN" sz="1600">
                <a:solidFill>
                  <a:schemeClr val="bg1"/>
                </a:solidFill>
                <a:latin typeface="Arial"/>
                <a:cs typeface="Arial"/>
              </a:rPr>
              <a:t> </a:t>
            </a:r>
            <a:endParaRPr lang="en-US" sz="160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22" name="Straight Arrow Connector 21"/>
          <p:cNvCxnSpPr>
            <a:stCxn id="20" idx="3"/>
            <a:endCxn id="14" idx="1"/>
          </p:cNvCxnSpPr>
          <p:nvPr/>
        </p:nvCxnSpPr>
        <p:spPr>
          <a:xfrm>
            <a:off x="2065923" y="5771013"/>
            <a:ext cx="246368" cy="607924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5130166" y="6434923"/>
            <a:ext cx="1753388" cy="338554"/>
          </a:xfrm>
          <a:prstGeom prst="rect">
            <a:avLst/>
          </a:prstGeom>
          <a:solidFill>
            <a:srgbClr val="008000"/>
          </a:solidFill>
        </p:spPr>
        <p:txBody>
          <a:bodyPr wrap="square">
            <a:spAutoFit/>
          </a:bodyPr>
          <a:lstStyle/>
          <a:p>
            <a:pPr algn="ctr"/>
            <a:r>
              <a:rPr lang="en-US" sz="1600">
                <a:solidFill>
                  <a:schemeClr val="bg1"/>
                </a:solidFill>
                <a:latin typeface="Arial"/>
                <a:cs typeface="Arial"/>
              </a:rPr>
              <a:t>Library developer </a:t>
            </a:r>
          </a:p>
        </p:txBody>
      </p:sp>
      <p:cxnSp>
        <p:nvCxnSpPr>
          <p:cNvPr id="25" name="Straight Arrow Connector 24"/>
          <p:cNvCxnSpPr>
            <a:stCxn id="24" idx="0"/>
          </p:cNvCxnSpPr>
          <p:nvPr/>
        </p:nvCxnSpPr>
        <p:spPr>
          <a:xfrm flipV="1">
            <a:off x="6006860" y="5912030"/>
            <a:ext cx="259958" cy="522893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467472" y="1383882"/>
            <a:ext cx="5260659" cy="646331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Arial"/>
                <a:cs typeface="Arial"/>
              </a:rPr>
              <a:t>Hiding irrelevant details to focus on the essential features needed to understand and use a thing</a:t>
            </a:r>
          </a:p>
        </p:txBody>
      </p:sp>
      <p:sp>
        <p:nvSpPr>
          <p:cNvPr id="51" name="Rectangle 50"/>
          <p:cNvSpPr/>
          <p:nvPr/>
        </p:nvSpPr>
        <p:spPr>
          <a:xfrm>
            <a:off x="6006860" y="1850922"/>
            <a:ext cx="208886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>
                <a:solidFill>
                  <a:schemeClr val="accent6"/>
                </a:solidFill>
                <a:latin typeface="Arial"/>
                <a:cs typeface="Arial"/>
              </a:rPr>
              <a:t>How do they work?</a:t>
            </a:r>
          </a:p>
        </p:txBody>
      </p:sp>
      <p:sp>
        <p:nvSpPr>
          <p:cNvPr id="52" name="Rectangle 51"/>
          <p:cNvSpPr/>
          <p:nvPr/>
        </p:nvSpPr>
        <p:spPr>
          <a:xfrm>
            <a:off x="71366" y="3583226"/>
            <a:ext cx="2401402" cy="602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400">
                <a:solidFill>
                  <a:schemeClr val="accent6"/>
                </a:solidFill>
                <a:latin typeface="Arial"/>
                <a:cs typeface="Arial"/>
              </a:rPr>
              <a:t>Allows us to drive our cars without being a mechanic</a:t>
            </a:r>
          </a:p>
        </p:txBody>
      </p:sp>
      <p:sp>
        <p:nvSpPr>
          <p:cNvPr id="53" name="Rectangle 52"/>
          <p:cNvSpPr/>
          <p:nvPr/>
        </p:nvSpPr>
        <p:spPr>
          <a:xfrm>
            <a:off x="26630" y="5975843"/>
            <a:ext cx="2285661" cy="860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>
                <a:solidFill>
                  <a:schemeClr val="accent6"/>
                </a:solidFill>
                <a:latin typeface="Arial"/>
                <a:cs typeface="Arial"/>
              </a:rPr>
              <a:t>1. language independent</a:t>
            </a:r>
          </a:p>
          <a:p>
            <a:pPr>
              <a:lnSpc>
                <a:spcPct val="120000"/>
              </a:lnSpc>
            </a:pPr>
            <a:r>
              <a:rPr lang="en-US" sz="1400">
                <a:solidFill>
                  <a:schemeClr val="accent6"/>
                </a:solidFill>
                <a:latin typeface="Arial"/>
                <a:cs typeface="Arial"/>
              </a:rPr>
              <a:t>2. interfaces or abstract classes in Java</a:t>
            </a:r>
          </a:p>
        </p:txBody>
      </p:sp>
      <p:sp>
        <p:nvSpPr>
          <p:cNvPr id="54" name="Rectangle 53"/>
          <p:cNvSpPr/>
          <p:nvPr/>
        </p:nvSpPr>
        <p:spPr>
          <a:xfrm>
            <a:off x="6840334" y="5967453"/>
            <a:ext cx="2208146" cy="602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>
                <a:solidFill>
                  <a:schemeClr val="accent6"/>
                </a:solidFill>
                <a:latin typeface="Arial"/>
                <a:cs typeface="Arial"/>
              </a:rPr>
              <a:t>1. fulfill an ADT contract</a:t>
            </a:r>
          </a:p>
          <a:p>
            <a:pPr>
              <a:lnSpc>
                <a:spcPct val="120000"/>
              </a:lnSpc>
            </a:pPr>
            <a:r>
              <a:rPr lang="en-US" sz="1400">
                <a:solidFill>
                  <a:schemeClr val="accent6"/>
                </a:solidFill>
                <a:latin typeface="Arial"/>
                <a:cs typeface="Arial"/>
              </a:rPr>
              <a:t>2. affect the performance</a:t>
            </a:r>
          </a:p>
        </p:txBody>
      </p:sp>
      <p:sp>
        <p:nvSpPr>
          <p:cNvPr id="62" name="Rectangle 61"/>
          <p:cNvSpPr/>
          <p:nvPr/>
        </p:nvSpPr>
        <p:spPr>
          <a:xfrm>
            <a:off x="6117029" y="4909274"/>
            <a:ext cx="1485270" cy="318816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Arial"/>
                <a:cs typeface="Arial"/>
              </a:rPr>
              <a:t>LinkedList</a:t>
            </a:r>
            <a:endParaRPr lang="en-US">
              <a:latin typeface="Arial"/>
              <a:cs typeface="Arial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1225312" y="3038486"/>
            <a:ext cx="953708" cy="338554"/>
          </a:xfrm>
          <a:prstGeom prst="rect">
            <a:avLst/>
          </a:prstGeom>
          <a:solidFill>
            <a:srgbClr val="008000"/>
          </a:solidFill>
        </p:spPr>
        <p:txBody>
          <a:bodyPr wrap="square">
            <a:spAutoFit/>
          </a:bodyPr>
          <a:lstStyle/>
          <a:p>
            <a:pPr algn="ctr"/>
            <a:r>
              <a:rPr lang="en-US" sz="1600">
                <a:solidFill>
                  <a:schemeClr val="bg1"/>
                </a:solidFill>
                <a:latin typeface="Arial"/>
                <a:cs typeface="Arial"/>
              </a:rPr>
              <a:t>driver</a:t>
            </a:r>
          </a:p>
        </p:txBody>
      </p:sp>
      <p:cxnSp>
        <p:nvCxnSpPr>
          <p:cNvPr id="69" name="Straight Arrow Connector 68"/>
          <p:cNvCxnSpPr>
            <a:stCxn id="68" idx="3"/>
            <a:endCxn id="5" idx="1"/>
          </p:cNvCxnSpPr>
          <p:nvPr/>
        </p:nvCxnSpPr>
        <p:spPr>
          <a:xfrm flipV="1">
            <a:off x="2179020" y="2962415"/>
            <a:ext cx="337543" cy="245348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8051006" y="2525870"/>
            <a:ext cx="1092993" cy="338554"/>
          </a:xfrm>
          <a:prstGeom prst="rect">
            <a:avLst/>
          </a:prstGeom>
          <a:solidFill>
            <a:srgbClr val="008000"/>
          </a:solidFill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mechan</a:t>
            </a:r>
            <a:r>
              <a:rPr lang="en-US" altLang="zh-CN" sz="1600" dirty="0">
                <a:solidFill>
                  <a:schemeClr val="bg1"/>
                </a:solidFill>
                <a:latin typeface="Arial"/>
                <a:cs typeface="Arial"/>
              </a:rPr>
              <a:t>i</a:t>
            </a:r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c</a:t>
            </a:r>
          </a:p>
        </p:txBody>
      </p:sp>
      <p:cxnSp>
        <p:nvCxnSpPr>
          <p:cNvPr id="77" name="Straight Arrow Connector 76"/>
          <p:cNvCxnSpPr>
            <a:cxnSpLocks/>
            <a:stCxn id="76" idx="1"/>
            <a:endCxn id="6" idx="3"/>
          </p:cNvCxnSpPr>
          <p:nvPr/>
        </p:nvCxnSpPr>
        <p:spPr>
          <a:xfrm flipH="1">
            <a:off x="7881799" y="2695147"/>
            <a:ext cx="169207" cy="263344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8759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  <p:bldP spid="12" grpId="0" animBg="1"/>
      <p:bldP spid="14" grpId="0" animBg="1"/>
      <p:bldP spid="16" grpId="0" animBg="1"/>
      <p:bldP spid="17" grpId="0" animBg="1"/>
      <p:bldP spid="18" grpId="0"/>
      <p:bldP spid="19" grpId="0"/>
      <p:bldP spid="20" grpId="0" animBg="1"/>
      <p:bldP spid="24" grpId="0" animBg="1"/>
      <p:bldP spid="34" grpId="0" animBg="1"/>
      <p:bldP spid="51" grpId="0"/>
      <p:bldP spid="52" grpId="0"/>
      <p:bldP spid="53" grpId="0"/>
      <p:bldP spid="54" grpId="0"/>
      <p:bldP spid="62" grpId="0" animBg="1"/>
      <p:bldP spid="68" grpId="0" animBg="1"/>
      <p:bldP spid="7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3F60A-2F12-8A2C-98C2-0BBA93207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Video Tutorial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AAB53-9D5B-BF02-4901-008624986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Linked lists in 4 minutes</a:t>
            </a:r>
          </a:p>
          <a:p>
            <a:pPr lvl="1"/>
            <a:r>
              <a:rPr lang="en-GB" dirty="0">
                <a:hlinkClick r:id="rId2"/>
              </a:rPr>
              <a:t>https://www.youtube.com/watch?v=F8AbOfQwl1c</a:t>
            </a:r>
            <a:r>
              <a:rPr lang="en-GB" dirty="0"/>
              <a:t> </a:t>
            </a:r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3651331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3086"/>
            <a:ext cx="8229600" cy="1143000"/>
          </a:xfrm>
        </p:spPr>
        <p:txBody>
          <a:bodyPr>
            <a:normAutofit/>
          </a:bodyPr>
          <a:lstStyle/>
          <a:p>
            <a:r>
              <a:rPr lang="en-US"/>
              <a:t>Linked Lists vs. Arrays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1016" y="1662037"/>
            <a:ext cx="644188" cy="338554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>
                <a:latin typeface="Arial"/>
                <a:cs typeface="Arial"/>
              </a:defRPr>
            </a:lvl1pPr>
          </a:lstStyle>
          <a:p>
            <a:pPr algn="ctr"/>
            <a:r>
              <a:rPr lang="en-US" sz="1600"/>
              <a:t>ADT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4221" y="3288134"/>
            <a:ext cx="2278187" cy="523220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>
                <a:latin typeface="Arial"/>
                <a:cs typeface="Arial"/>
              </a:defRPr>
            </a:lvl1pPr>
          </a:lstStyle>
          <a:p>
            <a:pPr algn="ctr"/>
            <a:r>
              <a:rPr lang="en-US"/>
              <a:t>Two</a:t>
            </a:r>
            <a:r>
              <a:rPr lang="zh-CN" altLang="en-US"/>
              <a:t> </a:t>
            </a:r>
            <a:r>
              <a:rPr lang="en-US" altLang="zh-CN"/>
              <a:t>ways</a:t>
            </a:r>
            <a:r>
              <a:rPr lang="zh-CN" altLang="en-US"/>
              <a:t> </a:t>
            </a:r>
            <a:r>
              <a:rPr lang="en-US" altLang="zh-CN"/>
              <a:t>to</a:t>
            </a:r>
            <a:r>
              <a:rPr lang="zh-CN" altLang="en-US"/>
              <a:t> </a:t>
            </a:r>
            <a:r>
              <a:rPr lang="en-US" altLang="zh-CN"/>
              <a:t>implement</a:t>
            </a:r>
            <a:r>
              <a:rPr lang="zh-CN" altLang="en-US"/>
              <a:t> </a:t>
            </a:r>
            <a:r>
              <a:rPr lang="en-US" altLang="zh-CN"/>
              <a:t>the</a:t>
            </a:r>
            <a:r>
              <a:rPr lang="zh-CN" altLang="en-US"/>
              <a:t> </a:t>
            </a:r>
            <a:r>
              <a:rPr lang="en-US" altLang="zh-CN"/>
              <a:t>same</a:t>
            </a:r>
            <a:r>
              <a:rPr lang="zh-CN" altLang="en-US"/>
              <a:t> </a:t>
            </a:r>
            <a:r>
              <a:rPr lang="en-US" altLang="zh-CN"/>
              <a:t>functionality</a:t>
            </a: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85699" y="1246637"/>
            <a:ext cx="1567401" cy="497501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Arial"/>
                <a:cs typeface="Arial"/>
              </a:rPr>
              <a:t>&lt;&lt;interface&gt;&gt;</a:t>
            </a:r>
          </a:p>
          <a:p>
            <a:pPr algn="ctr"/>
            <a:r>
              <a:rPr lang="en-US" sz="1600">
                <a:latin typeface="Arial"/>
                <a:cs typeface="Arial"/>
              </a:rPr>
              <a:t>List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85700" y="1744138"/>
            <a:ext cx="1567400" cy="778149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1600">
                <a:solidFill>
                  <a:schemeClr val="tx1"/>
                </a:solidFill>
                <a:latin typeface="Arial"/>
                <a:cs typeface="Arial"/>
              </a:rPr>
              <a:t>add(Object)</a:t>
            </a:r>
          </a:p>
          <a:p>
            <a:r>
              <a:rPr lang="en-US" sz="1600">
                <a:solidFill>
                  <a:schemeClr val="tx1"/>
                </a:solidFill>
                <a:latin typeface="Arial"/>
                <a:cs typeface="Arial"/>
              </a:rPr>
              <a:t>size</a:t>
            </a:r>
            <a:r>
              <a:rPr lang="en-US" altLang="zh-CN" sz="1600">
                <a:solidFill>
                  <a:schemeClr val="tx1"/>
                </a:solidFill>
                <a:latin typeface="Arial"/>
                <a:cs typeface="Arial"/>
              </a:rPr>
              <a:t>()</a:t>
            </a:r>
          </a:p>
          <a:p>
            <a:r>
              <a:rPr lang="en-US" sz="1600">
                <a:solidFill>
                  <a:schemeClr val="tx1"/>
                </a:solidFill>
                <a:latin typeface="Arial"/>
                <a:cs typeface="Arial"/>
              </a:rPr>
              <a:t>etc</a:t>
            </a:r>
            <a:r>
              <a:rPr lang="en-US" altLang="zh-CN" sz="1600">
                <a:solidFill>
                  <a:schemeClr val="tx1"/>
                </a:solidFill>
                <a:latin typeface="Arial"/>
                <a:cs typeface="Arial"/>
              </a:rPr>
              <a:t>.</a:t>
            </a:r>
            <a:endParaRPr lang="en-US" sz="160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247956" y="2871147"/>
            <a:ext cx="1194659" cy="290674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Arial"/>
                <a:cs typeface="Arial"/>
              </a:rPr>
              <a:t>ArrayList</a:t>
            </a:r>
            <a:endParaRPr lang="en-US" sz="1600">
              <a:latin typeface="Arial"/>
              <a:cs typeface="Arial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125634" y="2132413"/>
            <a:ext cx="1163436" cy="584776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>
                <a:latin typeface="Arial"/>
                <a:cs typeface="Arial"/>
              </a:defRPr>
            </a:lvl1pPr>
          </a:lstStyle>
          <a:p>
            <a:pPr algn="ctr"/>
            <a:r>
              <a:rPr lang="en-US" sz="1600"/>
              <a:t>Data Structures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05368" y="2871146"/>
            <a:ext cx="1194659" cy="290674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Arial"/>
                <a:cs typeface="Arial"/>
              </a:rPr>
              <a:t>LinkedList</a:t>
            </a:r>
            <a:endParaRPr lang="en-US" sz="1600">
              <a:latin typeface="Arial"/>
              <a:cs typeface="Arial"/>
            </a:endParaRPr>
          </a:p>
        </p:txBody>
      </p:sp>
      <p:cxnSp>
        <p:nvCxnSpPr>
          <p:cNvPr id="9" name="Straight Arrow Connector 8"/>
          <p:cNvCxnSpPr>
            <a:stCxn id="16" idx="0"/>
            <a:endCxn id="12" idx="2"/>
          </p:cNvCxnSpPr>
          <p:nvPr/>
        </p:nvCxnSpPr>
        <p:spPr>
          <a:xfrm flipH="1" flipV="1">
            <a:off x="2069400" y="2522287"/>
            <a:ext cx="775886" cy="348860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3" idx="0"/>
            <a:endCxn id="12" idx="2"/>
          </p:cNvCxnSpPr>
          <p:nvPr/>
        </p:nvCxnSpPr>
        <p:spPr>
          <a:xfrm flipV="1">
            <a:off x="1302698" y="2522287"/>
            <a:ext cx="766702" cy="348859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4541482" y="1577565"/>
            <a:ext cx="347929" cy="369874"/>
          </a:xfrm>
          <a:prstGeom prst="rect">
            <a:avLst/>
          </a:prstGeom>
          <a:noFill/>
          <a:ln w="1905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  <a:latin typeface="Arial"/>
                <a:cs typeface="Arial"/>
              </a:rPr>
              <a:t>13</a:t>
            </a:r>
            <a:endParaRPr lang="en-US" sz="110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236336" y="1577565"/>
            <a:ext cx="347929" cy="369874"/>
          </a:xfrm>
          <a:prstGeom prst="rect">
            <a:avLst/>
          </a:prstGeom>
          <a:noFill/>
          <a:ln w="1905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  <a:latin typeface="Arial"/>
                <a:cs typeface="Arial"/>
              </a:rPr>
              <a:t>95</a:t>
            </a:r>
            <a:endParaRPr lang="en-US" sz="110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888407" y="1577565"/>
            <a:ext cx="347929" cy="369874"/>
          </a:xfrm>
          <a:prstGeom prst="rect">
            <a:avLst/>
          </a:prstGeom>
          <a:noFill/>
          <a:ln w="1905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  <a:latin typeface="Arial"/>
                <a:cs typeface="Arial"/>
              </a:rPr>
              <a:t>15</a:t>
            </a:r>
            <a:endParaRPr lang="en-US" sz="110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934447" y="1577565"/>
            <a:ext cx="347929" cy="369874"/>
          </a:xfrm>
          <a:prstGeom prst="rect">
            <a:avLst/>
          </a:prstGeom>
          <a:noFill/>
          <a:ln w="1905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  <a:latin typeface="Arial"/>
                <a:cs typeface="Arial"/>
              </a:rPr>
              <a:t>19</a:t>
            </a:r>
            <a:endParaRPr lang="en-US" sz="110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282376" y="1577565"/>
            <a:ext cx="347929" cy="369874"/>
          </a:xfrm>
          <a:prstGeom prst="rect">
            <a:avLst/>
          </a:prstGeom>
          <a:noFill/>
          <a:ln w="1905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  <a:latin typeface="Arial"/>
                <a:cs typeface="Arial"/>
              </a:rPr>
              <a:t>24</a:t>
            </a:r>
            <a:endParaRPr lang="en-US" sz="110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584265" y="1577565"/>
            <a:ext cx="347929" cy="369874"/>
          </a:xfrm>
          <a:prstGeom prst="rect">
            <a:avLst/>
          </a:prstGeom>
          <a:noFill/>
          <a:ln w="1905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>
                <a:solidFill>
                  <a:schemeClr val="tx1"/>
                </a:solidFill>
                <a:latin typeface="Arial"/>
                <a:cs typeface="Arial"/>
              </a:rPr>
              <a:t>55</a:t>
            </a:r>
            <a:endParaRPr lang="en-US" sz="110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923584" y="1963792"/>
            <a:ext cx="2770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/>
                </a:solidFill>
                <a:latin typeface="Courier"/>
                <a:cs typeface="Courier"/>
              </a:rPr>
              <a:t>1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278854" y="1963792"/>
            <a:ext cx="2770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/>
                </a:solidFill>
                <a:latin typeface="Courier"/>
                <a:cs typeface="Courier"/>
              </a:rPr>
              <a:t>2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634124" y="1963792"/>
            <a:ext cx="2770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/>
                </a:solidFill>
                <a:latin typeface="Courier"/>
                <a:cs typeface="Courier"/>
              </a:rPr>
              <a:t>3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989394" y="1963792"/>
            <a:ext cx="2770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/>
                </a:solidFill>
                <a:latin typeface="Courier"/>
                <a:cs typeface="Courier"/>
              </a:rPr>
              <a:t>4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344665" y="1963792"/>
            <a:ext cx="2770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/>
                </a:solidFill>
                <a:latin typeface="Courier"/>
                <a:cs typeface="Courier"/>
              </a:rPr>
              <a:t>5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568314" y="1963792"/>
            <a:ext cx="2770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/>
                </a:solidFill>
                <a:latin typeface="Courier"/>
                <a:cs typeface="Courier"/>
              </a:rPr>
              <a:t>0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541482" y="2248714"/>
            <a:ext cx="2956640" cy="584776"/>
          </a:xfrm>
          <a:prstGeom prst="rect">
            <a:avLst/>
          </a:prstGeom>
          <a:solidFill>
            <a:srgbClr val="4F81BD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6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An ArrayList implements the List interface using an array </a:t>
            </a:r>
          </a:p>
        </p:txBody>
      </p:sp>
      <p:cxnSp>
        <p:nvCxnSpPr>
          <p:cNvPr id="211" name="Straight Connector 210"/>
          <p:cNvCxnSpPr/>
          <p:nvPr/>
        </p:nvCxnSpPr>
        <p:spPr>
          <a:xfrm>
            <a:off x="4400973" y="1178255"/>
            <a:ext cx="0" cy="3531501"/>
          </a:xfrm>
          <a:prstGeom prst="line">
            <a:avLst/>
          </a:prstGeom>
          <a:ln w="9525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3" name="Rectangle 212"/>
          <p:cNvSpPr/>
          <p:nvPr/>
        </p:nvSpPr>
        <p:spPr>
          <a:xfrm>
            <a:off x="6807835" y="1516699"/>
            <a:ext cx="2127103" cy="602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>
                <a:solidFill>
                  <a:schemeClr val="accent6"/>
                </a:solidFill>
                <a:latin typeface="Arial"/>
                <a:cs typeface="Arial"/>
              </a:rPr>
              <a:t>- sequence of elements in contiguous memory</a:t>
            </a:r>
          </a:p>
        </p:txBody>
      </p:sp>
      <p:sp>
        <p:nvSpPr>
          <p:cNvPr id="216" name="Rectangle 215"/>
          <p:cNvSpPr/>
          <p:nvPr/>
        </p:nvSpPr>
        <p:spPr>
          <a:xfrm>
            <a:off x="4529683" y="2852195"/>
            <a:ext cx="36192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>
                <a:solidFill>
                  <a:schemeClr val="accent6"/>
                </a:solidFill>
                <a:latin typeface="Arial"/>
                <a:cs typeface="Arial"/>
              </a:rPr>
              <a:t>- can access elements in constant time</a:t>
            </a:r>
          </a:p>
        </p:txBody>
      </p:sp>
      <p:sp>
        <p:nvSpPr>
          <p:cNvPr id="217" name="Rectangle 216"/>
          <p:cNvSpPr/>
          <p:nvPr/>
        </p:nvSpPr>
        <p:spPr>
          <a:xfrm>
            <a:off x="4537522" y="3183976"/>
            <a:ext cx="3129570" cy="523220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>
                <a:latin typeface="Arial"/>
                <a:cs typeface="Arial"/>
              </a:rPr>
              <a:t> How long does it take to add an element to the front of an ArrayList?</a:t>
            </a:r>
            <a:r>
              <a:rPr lang="mr-IN" sz="1400">
                <a:latin typeface="Arial"/>
                <a:cs typeface="Arial"/>
              </a:rPr>
              <a:t> </a:t>
            </a:r>
            <a:endParaRPr lang="en-US" sz="1400">
              <a:latin typeface="Arial"/>
              <a:cs typeface="Arial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7892677" y="3261961"/>
            <a:ext cx="644188" cy="338554"/>
          </a:xfrm>
          <a:prstGeom prst="rect">
            <a:avLst/>
          </a:prstGeom>
          <a:solidFill>
            <a:srgbClr val="1B8E1D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>
                <a:latin typeface="Arial"/>
                <a:cs typeface="Arial"/>
              </a:defRPr>
            </a:lvl1pPr>
          </a:lstStyle>
          <a:p>
            <a:pPr algn="ctr"/>
            <a:r>
              <a:rPr lang="en-US" sz="1600">
                <a:solidFill>
                  <a:srgbClr val="FFFFFF"/>
                </a:solidFill>
              </a:rPr>
              <a:t>O(n)</a:t>
            </a:r>
          </a:p>
        </p:txBody>
      </p:sp>
      <p:sp>
        <p:nvSpPr>
          <p:cNvPr id="3" name="Rectangle 2"/>
          <p:cNvSpPr/>
          <p:nvPr/>
        </p:nvSpPr>
        <p:spPr>
          <a:xfrm>
            <a:off x="4529683" y="3714329"/>
            <a:ext cx="3528756" cy="860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>
                <a:solidFill>
                  <a:schemeClr val="accent6"/>
                </a:solidFill>
                <a:latin typeface="Arial"/>
                <a:cs typeface="Arial"/>
              </a:rPr>
              <a:t>- move all elements if array is not full</a:t>
            </a:r>
          </a:p>
          <a:p>
            <a:pPr>
              <a:lnSpc>
                <a:spcPct val="120000"/>
              </a:lnSpc>
            </a:pPr>
            <a:r>
              <a:rPr lang="en-US" sz="1400">
                <a:solidFill>
                  <a:schemeClr val="accent6"/>
                </a:solidFill>
                <a:latin typeface="Arial"/>
                <a:cs typeface="Arial"/>
              </a:rPr>
              <a:t>- copy elements to new array if array is full</a:t>
            </a:r>
          </a:p>
          <a:p>
            <a:pPr>
              <a:lnSpc>
                <a:spcPct val="120000"/>
              </a:lnSpc>
            </a:pPr>
            <a:r>
              <a:rPr lang="en-US" sz="1400">
                <a:solidFill>
                  <a:schemeClr val="accent6"/>
                </a:solidFill>
                <a:latin typeface="Arial"/>
                <a:cs typeface="Arial"/>
              </a:rPr>
              <a:t>- </a:t>
            </a:r>
            <a:r>
              <a:rPr lang="en-US" sz="1400">
                <a:solidFill>
                  <a:schemeClr val="accent1"/>
                </a:solidFill>
                <a:latin typeface="Arial"/>
                <a:cs typeface="Arial"/>
              </a:rPr>
              <a:t>not efficient for add operation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677650" y="1252194"/>
            <a:ext cx="0" cy="237673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Freeform 13"/>
          <p:cNvSpPr/>
          <p:nvPr/>
        </p:nvSpPr>
        <p:spPr>
          <a:xfrm>
            <a:off x="4777613" y="1395167"/>
            <a:ext cx="259372" cy="152462"/>
          </a:xfrm>
          <a:custGeom>
            <a:avLst/>
            <a:gdLst>
              <a:gd name="connsiteX0" fmla="*/ 0 w 259372"/>
              <a:gd name="connsiteY0" fmla="*/ 152462 h 152462"/>
              <a:gd name="connsiteX1" fmla="*/ 53663 w 259372"/>
              <a:gd name="connsiteY1" fmla="*/ 36187 h 152462"/>
              <a:gd name="connsiteX2" fmla="*/ 143102 w 259372"/>
              <a:gd name="connsiteY2" fmla="*/ 410 h 152462"/>
              <a:gd name="connsiteX3" fmla="*/ 214653 w 259372"/>
              <a:gd name="connsiteY3" fmla="*/ 54076 h 152462"/>
              <a:gd name="connsiteX4" fmla="*/ 259372 w 259372"/>
              <a:gd name="connsiteY4" fmla="*/ 134574 h 152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372" h="152462">
                <a:moveTo>
                  <a:pt x="0" y="152462"/>
                </a:moveTo>
                <a:cubicBezTo>
                  <a:pt x="14906" y="106995"/>
                  <a:pt x="29813" y="61529"/>
                  <a:pt x="53663" y="36187"/>
                </a:cubicBezTo>
                <a:cubicBezTo>
                  <a:pt x="77513" y="10845"/>
                  <a:pt x="116270" y="-2572"/>
                  <a:pt x="143102" y="410"/>
                </a:cubicBezTo>
                <a:cubicBezTo>
                  <a:pt x="169934" y="3392"/>
                  <a:pt x="195275" y="31715"/>
                  <a:pt x="214653" y="54076"/>
                </a:cubicBezTo>
                <a:cubicBezTo>
                  <a:pt x="234031" y="76437"/>
                  <a:pt x="250428" y="121158"/>
                  <a:pt x="259372" y="134574"/>
                </a:cubicBezTo>
              </a:path>
            </a:pathLst>
          </a:custGeom>
          <a:ln>
            <a:solidFill>
              <a:srgbClr val="F79646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Freeform 104"/>
          <p:cNvSpPr/>
          <p:nvPr/>
        </p:nvSpPr>
        <p:spPr>
          <a:xfrm>
            <a:off x="5124538" y="1395167"/>
            <a:ext cx="259372" cy="152462"/>
          </a:xfrm>
          <a:custGeom>
            <a:avLst/>
            <a:gdLst>
              <a:gd name="connsiteX0" fmla="*/ 0 w 259372"/>
              <a:gd name="connsiteY0" fmla="*/ 152462 h 152462"/>
              <a:gd name="connsiteX1" fmla="*/ 53663 w 259372"/>
              <a:gd name="connsiteY1" fmla="*/ 36187 h 152462"/>
              <a:gd name="connsiteX2" fmla="*/ 143102 w 259372"/>
              <a:gd name="connsiteY2" fmla="*/ 410 h 152462"/>
              <a:gd name="connsiteX3" fmla="*/ 214653 w 259372"/>
              <a:gd name="connsiteY3" fmla="*/ 54076 h 152462"/>
              <a:gd name="connsiteX4" fmla="*/ 259372 w 259372"/>
              <a:gd name="connsiteY4" fmla="*/ 134574 h 152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372" h="152462">
                <a:moveTo>
                  <a:pt x="0" y="152462"/>
                </a:moveTo>
                <a:cubicBezTo>
                  <a:pt x="14906" y="106995"/>
                  <a:pt x="29813" y="61529"/>
                  <a:pt x="53663" y="36187"/>
                </a:cubicBezTo>
                <a:cubicBezTo>
                  <a:pt x="77513" y="10845"/>
                  <a:pt x="116270" y="-2572"/>
                  <a:pt x="143102" y="410"/>
                </a:cubicBezTo>
                <a:cubicBezTo>
                  <a:pt x="169934" y="3392"/>
                  <a:pt x="195275" y="31715"/>
                  <a:pt x="214653" y="54076"/>
                </a:cubicBezTo>
                <a:cubicBezTo>
                  <a:pt x="234031" y="76437"/>
                  <a:pt x="250428" y="121158"/>
                  <a:pt x="259372" y="134574"/>
                </a:cubicBezTo>
              </a:path>
            </a:pathLst>
          </a:custGeom>
          <a:ln>
            <a:solidFill>
              <a:srgbClr val="F79646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Freeform 105"/>
          <p:cNvSpPr/>
          <p:nvPr/>
        </p:nvSpPr>
        <p:spPr>
          <a:xfrm>
            <a:off x="5444070" y="1395167"/>
            <a:ext cx="259372" cy="152462"/>
          </a:xfrm>
          <a:custGeom>
            <a:avLst/>
            <a:gdLst>
              <a:gd name="connsiteX0" fmla="*/ 0 w 259372"/>
              <a:gd name="connsiteY0" fmla="*/ 152462 h 152462"/>
              <a:gd name="connsiteX1" fmla="*/ 53663 w 259372"/>
              <a:gd name="connsiteY1" fmla="*/ 36187 h 152462"/>
              <a:gd name="connsiteX2" fmla="*/ 143102 w 259372"/>
              <a:gd name="connsiteY2" fmla="*/ 410 h 152462"/>
              <a:gd name="connsiteX3" fmla="*/ 214653 w 259372"/>
              <a:gd name="connsiteY3" fmla="*/ 54076 h 152462"/>
              <a:gd name="connsiteX4" fmla="*/ 259372 w 259372"/>
              <a:gd name="connsiteY4" fmla="*/ 134574 h 152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372" h="152462">
                <a:moveTo>
                  <a:pt x="0" y="152462"/>
                </a:moveTo>
                <a:cubicBezTo>
                  <a:pt x="14906" y="106995"/>
                  <a:pt x="29813" y="61529"/>
                  <a:pt x="53663" y="36187"/>
                </a:cubicBezTo>
                <a:cubicBezTo>
                  <a:pt x="77513" y="10845"/>
                  <a:pt x="116270" y="-2572"/>
                  <a:pt x="143102" y="410"/>
                </a:cubicBezTo>
                <a:cubicBezTo>
                  <a:pt x="169934" y="3392"/>
                  <a:pt x="195275" y="31715"/>
                  <a:pt x="214653" y="54076"/>
                </a:cubicBezTo>
                <a:cubicBezTo>
                  <a:pt x="234031" y="76437"/>
                  <a:pt x="250428" y="121158"/>
                  <a:pt x="259372" y="134574"/>
                </a:cubicBezTo>
              </a:path>
            </a:pathLst>
          </a:custGeom>
          <a:ln>
            <a:solidFill>
              <a:srgbClr val="F79646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Freeform 106"/>
          <p:cNvSpPr/>
          <p:nvPr/>
        </p:nvSpPr>
        <p:spPr>
          <a:xfrm>
            <a:off x="5790995" y="1395167"/>
            <a:ext cx="259372" cy="152462"/>
          </a:xfrm>
          <a:custGeom>
            <a:avLst/>
            <a:gdLst>
              <a:gd name="connsiteX0" fmla="*/ 0 w 259372"/>
              <a:gd name="connsiteY0" fmla="*/ 152462 h 152462"/>
              <a:gd name="connsiteX1" fmla="*/ 53663 w 259372"/>
              <a:gd name="connsiteY1" fmla="*/ 36187 h 152462"/>
              <a:gd name="connsiteX2" fmla="*/ 143102 w 259372"/>
              <a:gd name="connsiteY2" fmla="*/ 410 h 152462"/>
              <a:gd name="connsiteX3" fmla="*/ 214653 w 259372"/>
              <a:gd name="connsiteY3" fmla="*/ 54076 h 152462"/>
              <a:gd name="connsiteX4" fmla="*/ 259372 w 259372"/>
              <a:gd name="connsiteY4" fmla="*/ 134574 h 152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372" h="152462">
                <a:moveTo>
                  <a:pt x="0" y="152462"/>
                </a:moveTo>
                <a:cubicBezTo>
                  <a:pt x="14906" y="106995"/>
                  <a:pt x="29813" y="61529"/>
                  <a:pt x="53663" y="36187"/>
                </a:cubicBezTo>
                <a:cubicBezTo>
                  <a:pt x="77513" y="10845"/>
                  <a:pt x="116270" y="-2572"/>
                  <a:pt x="143102" y="410"/>
                </a:cubicBezTo>
                <a:cubicBezTo>
                  <a:pt x="169934" y="3392"/>
                  <a:pt x="195275" y="31715"/>
                  <a:pt x="214653" y="54076"/>
                </a:cubicBezTo>
                <a:cubicBezTo>
                  <a:pt x="234031" y="76437"/>
                  <a:pt x="250428" y="121158"/>
                  <a:pt x="259372" y="134574"/>
                </a:cubicBezTo>
              </a:path>
            </a:pathLst>
          </a:custGeom>
          <a:ln>
            <a:solidFill>
              <a:srgbClr val="F79646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Freeform 107"/>
          <p:cNvSpPr/>
          <p:nvPr/>
        </p:nvSpPr>
        <p:spPr>
          <a:xfrm>
            <a:off x="6162956" y="1395167"/>
            <a:ext cx="259372" cy="152462"/>
          </a:xfrm>
          <a:custGeom>
            <a:avLst/>
            <a:gdLst>
              <a:gd name="connsiteX0" fmla="*/ 0 w 259372"/>
              <a:gd name="connsiteY0" fmla="*/ 152462 h 152462"/>
              <a:gd name="connsiteX1" fmla="*/ 53663 w 259372"/>
              <a:gd name="connsiteY1" fmla="*/ 36187 h 152462"/>
              <a:gd name="connsiteX2" fmla="*/ 143102 w 259372"/>
              <a:gd name="connsiteY2" fmla="*/ 410 h 152462"/>
              <a:gd name="connsiteX3" fmla="*/ 214653 w 259372"/>
              <a:gd name="connsiteY3" fmla="*/ 54076 h 152462"/>
              <a:gd name="connsiteX4" fmla="*/ 259372 w 259372"/>
              <a:gd name="connsiteY4" fmla="*/ 134574 h 152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372" h="152462">
                <a:moveTo>
                  <a:pt x="0" y="152462"/>
                </a:moveTo>
                <a:cubicBezTo>
                  <a:pt x="14906" y="106995"/>
                  <a:pt x="29813" y="61529"/>
                  <a:pt x="53663" y="36187"/>
                </a:cubicBezTo>
                <a:cubicBezTo>
                  <a:pt x="77513" y="10845"/>
                  <a:pt x="116270" y="-2572"/>
                  <a:pt x="143102" y="410"/>
                </a:cubicBezTo>
                <a:cubicBezTo>
                  <a:pt x="169934" y="3392"/>
                  <a:pt x="195275" y="31715"/>
                  <a:pt x="214653" y="54076"/>
                </a:cubicBezTo>
                <a:cubicBezTo>
                  <a:pt x="234031" y="76437"/>
                  <a:pt x="250428" y="121158"/>
                  <a:pt x="259372" y="134574"/>
                </a:cubicBezTo>
              </a:path>
            </a:pathLst>
          </a:custGeom>
          <a:ln>
            <a:solidFill>
              <a:srgbClr val="F79646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Freeform 108"/>
          <p:cNvSpPr/>
          <p:nvPr/>
        </p:nvSpPr>
        <p:spPr>
          <a:xfrm>
            <a:off x="6509881" y="1395167"/>
            <a:ext cx="259372" cy="152462"/>
          </a:xfrm>
          <a:custGeom>
            <a:avLst/>
            <a:gdLst>
              <a:gd name="connsiteX0" fmla="*/ 0 w 259372"/>
              <a:gd name="connsiteY0" fmla="*/ 152462 h 152462"/>
              <a:gd name="connsiteX1" fmla="*/ 53663 w 259372"/>
              <a:gd name="connsiteY1" fmla="*/ 36187 h 152462"/>
              <a:gd name="connsiteX2" fmla="*/ 143102 w 259372"/>
              <a:gd name="connsiteY2" fmla="*/ 410 h 152462"/>
              <a:gd name="connsiteX3" fmla="*/ 214653 w 259372"/>
              <a:gd name="connsiteY3" fmla="*/ 54076 h 152462"/>
              <a:gd name="connsiteX4" fmla="*/ 259372 w 259372"/>
              <a:gd name="connsiteY4" fmla="*/ 134574 h 152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372" h="152462">
                <a:moveTo>
                  <a:pt x="0" y="152462"/>
                </a:moveTo>
                <a:cubicBezTo>
                  <a:pt x="14906" y="106995"/>
                  <a:pt x="29813" y="61529"/>
                  <a:pt x="53663" y="36187"/>
                </a:cubicBezTo>
                <a:cubicBezTo>
                  <a:pt x="77513" y="10845"/>
                  <a:pt x="116270" y="-2572"/>
                  <a:pt x="143102" y="410"/>
                </a:cubicBezTo>
                <a:cubicBezTo>
                  <a:pt x="169934" y="3392"/>
                  <a:pt x="195275" y="31715"/>
                  <a:pt x="214653" y="54076"/>
                </a:cubicBezTo>
                <a:cubicBezTo>
                  <a:pt x="234031" y="76437"/>
                  <a:pt x="250428" y="121158"/>
                  <a:pt x="259372" y="134574"/>
                </a:cubicBezTo>
              </a:path>
            </a:pathLst>
          </a:custGeom>
          <a:ln>
            <a:solidFill>
              <a:srgbClr val="F79646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787511" y="3882973"/>
            <a:ext cx="2655104" cy="584776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600">
                <a:solidFill>
                  <a:schemeClr val="bg1"/>
                </a:solidFill>
                <a:latin typeface="Arial"/>
                <a:cs typeface="Arial"/>
              </a:rPr>
              <a:t> ADT specifies functionality, but not efficiency!</a:t>
            </a:r>
            <a:r>
              <a:rPr lang="mr-IN" sz="1600">
                <a:solidFill>
                  <a:schemeClr val="bg1"/>
                </a:solidFill>
                <a:latin typeface="Arial"/>
                <a:cs typeface="Arial"/>
              </a:rPr>
              <a:t> </a:t>
            </a:r>
            <a:endParaRPr lang="en-US" sz="16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561657" y="5425334"/>
            <a:ext cx="417925" cy="290674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/>
                <a:cs typeface="Arial"/>
              </a:rPr>
              <a:t>13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1979583" y="5425334"/>
            <a:ext cx="178878" cy="290674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grpSp>
        <p:nvGrpSpPr>
          <p:cNvPr id="118" name="Group 117"/>
          <p:cNvGrpSpPr/>
          <p:nvPr/>
        </p:nvGrpSpPr>
        <p:grpSpPr>
          <a:xfrm>
            <a:off x="1383264" y="5425334"/>
            <a:ext cx="178878" cy="290674"/>
            <a:chOff x="1881607" y="5295720"/>
            <a:chExt cx="178878" cy="290674"/>
          </a:xfrm>
        </p:grpSpPr>
        <p:sp>
          <p:nvSpPr>
            <p:cNvPr id="119" name="Rectangle 118"/>
            <p:cNvSpPr/>
            <p:nvPr/>
          </p:nvSpPr>
          <p:spPr>
            <a:xfrm>
              <a:off x="1881607" y="5295720"/>
              <a:ext cx="178878" cy="290674"/>
            </a:xfrm>
            <a:prstGeom prst="rect">
              <a:avLst/>
            </a:prstGeom>
            <a:ln w="1270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/>
                <a:cs typeface="Arial"/>
              </a:endParaRPr>
            </a:p>
          </p:txBody>
        </p:sp>
        <p:cxnSp>
          <p:nvCxnSpPr>
            <p:cNvPr id="120" name="Straight Connector 119"/>
            <p:cNvCxnSpPr/>
            <p:nvPr/>
          </p:nvCxnSpPr>
          <p:spPr>
            <a:xfrm>
              <a:off x="1886970" y="5295720"/>
              <a:ext cx="166396" cy="290674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1" name="Rectangle 120"/>
          <p:cNvSpPr/>
          <p:nvPr/>
        </p:nvSpPr>
        <p:spPr>
          <a:xfrm>
            <a:off x="2712497" y="5419494"/>
            <a:ext cx="417925" cy="290674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/>
                <a:cs typeface="Arial"/>
              </a:rPr>
              <a:t>42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3130423" y="5419494"/>
            <a:ext cx="178878" cy="290674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2534104" y="5419494"/>
            <a:ext cx="178878" cy="290674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3871451" y="5419494"/>
            <a:ext cx="417925" cy="290674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/>
                <a:cs typeface="Arial"/>
              </a:rPr>
              <a:t>51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3692573" y="5419494"/>
            <a:ext cx="178878" cy="290674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grpSp>
        <p:nvGrpSpPr>
          <p:cNvPr id="126" name="Group 125"/>
          <p:cNvGrpSpPr/>
          <p:nvPr/>
        </p:nvGrpSpPr>
        <p:grpSpPr>
          <a:xfrm>
            <a:off x="4289376" y="5419494"/>
            <a:ext cx="178878" cy="290674"/>
            <a:chOff x="1881607" y="5295720"/>
            <a:chExt cx="178878" cy="290674"/>
          </a:xfrm>
        </p:grpSpPr>
        <p:sp>
          <p:nvSpPr>
            <p:cNvPr id="127" name="Rectangle 126"/>
            <p:cNvSpPr/>
            <p:nvPr/>
          </p:nvSpPr>
          <p:spPr>
            <a:xfrm>
              <a:off x="1881607" y="5295720"/>
              <a:ext cx="178878" cy="290674"/>
            </a:xfrm>
            <a:prstGeom prst="rect">
              <a:avLst/>
            </a:prstGeom>
            <a:ln w="1270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/>
                <a:cs typeface="Arial"/>
              </a:endParaRPr>
            </a:p>
          </p:txBody>
        </p:sp>
        <p:cxnSp>
          <p:nvCxnSpPr>
            <p:cNvPr id="129" name="Straight Connector 128"/>
            <p:cNvCxnSpPr/>
            <p:nvPr/>
          </p:nvCxnSpPr>
          <p:spPr>
            <a:xfrm>
              <a:off x="1886970" y="5295720"/>
              <a:ext cx="166396" cy="290674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1" name="Straight Arrow Connector 130"/>
          <p:cNvCxnSpPr/>
          <p:nvPr/>
        </p:nvCxnSpPr>
        <p:spPr>
          <a:xfrm>
            <a:off x="2054495" y="5521240"/>
            <a:ext cx="479609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3227364" y="5509164"/>
            <a:ext cx="465209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 flipH="1">
            <a:off x="4468254" y="5419494"/>
            <a:ext cx="283624" cy="134543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4742934" y="5215716"/>
            <a:ext cx="4141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/>
                <a:cs typeface="Arial"/>
              </a:rPr>
              <a:t>tail</a:t>
            </a:r>
          </a:p>
        </p:txBody>
      </p:sp>
      <p:cxnSp>
        <p:nvCxnSpPr>
          <p:cNvPr id="136" name="Straight Arrow Connector 135"/>
          <p:cNvCxnSpPr>
            <a:endCxn id="119" idx="1"/>
          </p:cNvCxnSpPr>
          <p:nvPr/>
        </p:nvCxnSpPr>
        <p:spPr>
          <a:xfrm>
            <a:off x="1137839" y="5475919"/>
            <a:ext cx="245425" cy="94752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612990" y="5274060"/>
            <a:ext cx="5840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/>
                <a:cs typeface="Arial"/>
              </a:rPr>
              <a:t>head</a:t>
            </a:r>
          </a:p>
        </p:txBody>
      </p:sp>
      <p:sp>
        <p:nvSpPr>
          <p:cNvPr id="139" name="TextBox 138"/>
          <p:cNvSpPr txBox="1"/>
          <p:nvPr/>
        </p:nvSpPr>
        <p:spPr>
          <a:xfrm rot="19767074">
            <a:off x="1183176" y="5777952"/>
            <a:ext cx="484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Arial"/>
                <a:cs typeface="Arial"/>
              </a:rPr>
              <a:t>prev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1524758" y="5777952"/>
            <a:ext cx="4841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Arial"/>
                <a:cs typeface="Arial"/>
              </a:rPr>
              <a:t>data</a:t>
            </a:r>
          </a:p>
        </p:txBody>
      </p:sp>
      <p:sp>
        <p:nvSpPr>
          <p:cNvPr id="141" name="TextBox 140"/>
          <p:cNvSpPr txBox="1"/>
          <p:nvPr/>
        </p:nvSpPr>
        <p:spPr>
          <a:xfrm rot="19767074">
            <a:off x="1857546" y="5777952"/>
            <a:ext cx="475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Arial"/>
                <a:cs typeface="Arial"/>
              </a:rPr>
              <a:t>next</a:t>
            </a:r>
          </a:p>
        </p:txBody>
      </p:sp>
      <p:sp>
        <p:nvSpPr>
          <p:cNvPr id="143" name="TextBox 142"/>
          <p:cNvSpPr txBox="1"/>
          <p:nvPr/>
        </p:nvSpPr>
        <p:spPr>
          <a:xfrm rot="19767074">
            <a:off x="2345327" y="5777952"/>
            <a:ext cx="484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Arial"/>
                <a:cs typeface="Arial"/>
              </a:rPr>
              <a:t>prev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2686909" y="5777952"/>
            <a:ext cx="4841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Arial"/>
                <a:cs typeface="Arial"/>
              </a:rPr>
              <a:t>data</a:t>
            </a:r>
          </a:p>
        </p:txBody>
      </p:sp>
      <p:sp>
        <p:nvSpPr>
          <p:cNvPr id="146" name="TextBox 145"/>
          <p:cNvSpPr txBox="1"/>
          <p:nvPr/>
        </p:nvSpPr>
        <p:spPr>
          <a:xfrm rot="19767074">
            <a:off x="3019697" y="5777952"/>
            <a:ext cx="475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Arial"/>
                <a:cs typeface="Arial"/>
              </a:rPr>
              <a:t>next</a:t>
            </a:r>
          </a:p>
        </p:txBody>
      </p:sp>
      <p:sp>
        <p:nvSpPr>
          <p:cNvPr id="148" name="TextBox 147"/>
          <p:cNvSpPr txBox="1"/>
          <p:nvPr/>
        </p:nvSpPr>
        <p:spPr>
          <a:xfrm rot="19767074">
            <a:off x="3427710" y="5777952"/>
            <a:ext cx="484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Arial"/>
                <a:cs typeface="Arial"/>
              </a:rPr>
              <a:t>prev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3769292" y="5777952"/>
            <a:ext cx="4841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Arial"/>
                <a:cs typeface="Arial"/>
              </a:rPr>
              <a:t>data</a:t>
            </a:r>
          </a:p>
        </p:txBody>
      </p:sp>
      <p:sp>
        <p:nvSpPr>
          <p:cNvPr id="150" name="TextBox 149"/>
          <p:cNvSpPr txBox="1"/>
          <p:nvPr/>
        </p:nvSpPr>
        <p:spPr>
          <a:xfrm rot="19767074">
            <a:off x="4102080" y="5777952"/>
            <a:ext cx="475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Arial"/>
                <a:cs typeface="Arial"/>
              </a:rPr>
              <a:t>next</a:t>
            </a:r>
          </a:p>
        </p:txBody>
      </p:sp>
      <p:cxnSp>
        <p:nvCxnSpPr>
          <p:cNvPr id="151" name="Straight Arrow Connector 150"/>
          <p:cNvCxnSpPr/>
          <p:nvPr/>
        </p:nvCxnSpPr>
        <p:spPr>
          <a:xfrm flipH="1">
            <a:off x="3309301" y="5643222"/>
            <a:ext cx="459991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 flipH="1">
            <a:off x="2158461" y="5643222"/>
            <a:ext cx="459991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3" name="Rectangle 152"/>
          <p:cNvSpPr/>
          <p:nvPr/>
        </p:nvSpPr>
        <p:spPr>
          <a:xfrm>
            <a:off x="457200" y="4792328"/>
            <a:ext cx="332209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charset="2"/>
              <a:buChar char="§"/>
            </a:pPr>
            <a:r>
              <a:rPr lang="en-US" sz="1600">
                <a:solidFill>
                  <a:srgbClr val="000000"/>
                </a:solidFill>
                <a:latin typeface="Arial"/>
                <a:cs typeface="Arial"/>
              </a:rPr>
              <a:t>Doubly Linked List, in pictures</a:t>
            </a:r>
          </a:p>
        </p:txBody>
      </p:sp>
      <p:sp>
        <p:nvSpPr>
          <p:cNvPr id="163" name="Rectangle 162"/>
          <p:cNvSpPr/>
          <p:nvPr/>
        </p:nvSpPr>
        <p:spPr>
          <a:xfrm>
            <a:off x="6105184" y="5332056"/>
            <a:ext cx="417925" cy="290674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/>
                <a:cs typeface="Arial"/>
              </a:rPr>
              <a:t>13</a:t>
            </a:r>
          </a:p>
        </p:txBody>
      </p:sp>
      <p:sp>
        <p:nvSpPr>
          <p:cNvPr id="168" name="Rectangle 167"/>
          <p:cNvSpPr/>
          <p:nvPr/>
        </p:nvSpPr>
        <p:spPr>
          <a:xfrm>
            <a:off x="6523110" y="5332056"/>
            <a:ext cx="178878" cy="290674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7095032" y="5326216"/>
            <a:ext cx="417925" cy="290674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/>
                <a:cs typeface="Arial"/>
              </a:rPr>
              <a:t>42</a:t>
            </a:r>
          </a:p>
        </p:txBody>
      </p:sp>
      <p:sp>
        <p:nvSpPr>
          <p:cNvPr id="170" name="Rectangle 169"/>
          <p:cNvSpPr/>
          <p:nvPr/>
        </p:nvSpPr>
        <p:spPr>
          <a:xfrm>
            <a:off x="7512958" y="5326216"/>
            <a:ext cx="178878" cy="290674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8084050" y="5326216"/>
            <a:ext cx="417925" cy="290674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/>
                <a:cs typeface="Arial"/>
              </a:rPr>
              <a:t>51</a:t>
            </a:r>
          </a:p>
        </p:txBody>
      </p:sp>
      <p:grpSp>
        <p:nvGrpSpPr>
          <p:cNvPr id="175" name="Group 174"/>
          <p:cNvGrpSpPr/>
          <p:nvPr/>
        </p:nvGrpSpPr>
        <p:grpSpPr>
          <a:xfrm>
            <a:off x="8501975" y="5326216"/>
            <a:ext cx="178878" cy="290674"/>
            <a:chOff x="1881607" y="5295720"/>
            <a:chExt cx="178878" cy="290674"/>
          </a:xfrm>
        </p:grpSpPr>
        <p:sp>
          <p:nvSpPr>
            <p:cNvPr id="181" name="Rectangle 180"/>
            <p:cNvSpPr/>
            <p:nvPr/>
          </p:nvSpPr>
          <p:spPr>
            <a:xfrm>
              <a:off x="1881607" y="5295720"/>
              <a:ext cx="178878" cy="290674"/>
            </a:xfrm>
            <a:prstGeom prst="rect">
              <a:avLst/>
            </a:prstGeom>
            <a:ln w="1270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/>
                <a:cs typeface="Arial"/>
              </a:endParaRPr>
            </a:p>
          </p:txBody>
        </p:sp>
        <p:cxnSp>
          <p:nvCxnSpPr>
            <p:cNvPr id="182" name="Straight Connector 181"/>
            <p:cNvCxnSpPr/>
            <p:nvPr/>
          </p:nvCxnSpPr>
          <p:spPr>
            <a:xfrm>
              <a:off x="1886970" y="5295720"/>
              <a:ext cx="166396" cy="290674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6" name="Straight Arrow Connector 185"/>
          <p:cNvCxnSpPr/>
          <p:nvPr/>
        </p:nvCxnSpPr>
        <p:spPr>
          <a:xfrm>
            <a:off x="6598022" y="5427962"/>
            <a:ext cx="479609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/>
          <p:nvPr/>
        </p:nvCxnSpPr>
        <p:spPr>
          <a:xfrm>
            <a:off x="7609899" y="5415886"/>
            <a:ext cx="465209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/>
          <p:nvPr/>
        </p:nvCxnSpPr>
        <p:spPr>
          <a:xfrm>
            <a:off x="5859759" y="5382641"/>
            <a:ext cx="245425" cy="94752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7" name="TextBox 196"/>
          <p:cNvSpPr txBox="1"/>
          <p:nvPr/>
        </p:nvSpPr>
        <p:spPr>
          <a:xfrm>
            <a:off x="5334910" y="5180782"/>
            <a:ext cx="5840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/>
                <a:cs typeface="Arial"/>
              </a:rPr>
              <a:t>head</a:t>
            </a:r>
          </a:p>
        </p:txBody>
      </p:sp>
      <p:sp>
        <p:nvSpPr>
          <p:cNvPr id="205" name="TextBox 204"/>
          <p:cNvSpPr txBox="1"/>
          <p:nvPr/>
        </p:nvSpPr>
        <p:spPr>
          <a:xfrm>
            <a:off x="6068285" y="5684674"/>
            <a:ext cx="4841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Arial"/>
                <a:cs typeface="Arial"/>
              </a:rPr>
              <a:t>data</a:t>
            </a:r>
          </a:p>
        </p:txBody>
      </p:sp>
      <p:sp>
        <p:nvSpPr>
          <p:cNvPr id="206" name="TextBox 205"/>
          <p:cNvSpPr txBox="1"/>
          <p:nvPr/>
        </p:nvSpPr>
        <p:spPr>
          <a:xfrm rot="19767074">
            <a:off x="6401073" y="5684674"/>
            <a:ext cx="475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Arial"/>
                <a:cs typeface="Arial"/>
              </a:rPr>
              <a:t>next</a:t>
            </a:r>
          </a:p>
        </p:txBody>
      </p:sp>
      <p:sp>
        <p:nvSpPr>
          <p:cNvPr id="208" name="TextBox 207"/>
          <p:cNvSpPr txBox="1"/>
          <p:nvPr/>
        </p:nvSpPr>
        <p:spPr>
          <a:xfrm>
            <a:off x="7069444" y="5684674"/>
            <a:ext cx="4841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Arial"/>
                <a:cs typeface="Arial"/>
              </a:rPr>
              <a:t>data</a:t>
            </a:r>
          </a:p>
        </p:txBody>
      </p:sp>
      <p:sp>
        <p:nvSpPr>
          <p:cNvPr id="209" name="TextBox 208"/>
          <p:cNvSpPr txBox="1"/>
          <p:nvPr/>
        </p:nvSpPr>
        <p:spPr>
          <a:xfrm rot="19767074">
            <a:off x="7402232" y="5684674"/>
            <a:ext cx="475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Arial"/>
                <a:cs typeface="Arial"/>
              </a:rPr>
              <a:t>next</a:t>
            </a:r>
          </a:p>
        </p:txBody>
      </p:sp>
      <p:sp>
        <p:nvSpPr>
          <p:cNvPr id="212" name="TextBox 211"/>
          <p:cNvSpPr txBox="1"/>
          <p:nvPr/>
        </p:nvSpPr>
        <p:spPr>
          <a:xfrm>
            <a:off x="7981891" y="5684674"/>
            <a:ext cx="4841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Arial"/>
                <a:cs typeface="Arial"/>
              </a:rPr>
              <a:t>data</a:t>
            </a:r>
          </a:p>
        </p:txBody>
      </p:sp>
      <p:sp>
        <p:nvSpPr>
          <p:cNvPr id="214" name="TextBox 213"/>
          <p:cNvSpPr txBox="1"/>
          <p:nvPr/>
        </p:nvSpPr>
        <p:spPr>
          <a:xfrm rot="19767074">
            <a:off x="8314679" y="5684674"/>
            <a:ext cx="475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Arial"/>
                <a:cs typeface="Arial"/>
              </a:rPr>
              <a:t>next</a:t>
            </a:r>
          </a:p>
        </p:txBody>
      </p:sp>
      <p:sp>
        <p:nvSpPr>
          <p:cNvPr id="215" name="Rectangle 214"/>
          <p:cNvSpPr/>
          <p:nvPr/>
        </p:nvSpPr>
        <p:spPr>
          <a:xfrm>
            <a:off x="5334910" y="4792328"/>
            <a:ext cx="308808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charset="2"/>
              <a:buChar char="§"/>
            </a:pPr>
            <a:r>
              <a:rPr lang="en-US" sz="1600">
                <a:latin typeface="Arial"/>
                <a:cs typeface="Arial"/>
              </a:rPr>
              <a:t>Singly Linked List, in pictures</a:t>
            </a:r>
          </a:p>
        </p:txBody>
      </p:sp>
      <p:cxnSp>
        <p:nvCxnSpPr>
          <p:cNvPr id="223" name="Straight Connector 222"/>
          <p:cNvCxnSpPr/>
          <p:nvPr/>
        </p:nvCxnSpPr>
        <p:spPr>
          <a:xfrm flipH="1">
            <a:off x="289299" y="4709756"/>
            <a:ext cx="8511480" cy="0"/>
          </a:xfrm>
          <a:prstGeom prst="line">
            <a:avLst/>
          </a:prstGeom>
          <a:ln w="9525" cmpd="sng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4949151" y="6212400"/>
            <a:ext cx="4171918" cy="585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rgbClr val="4F81BD"/>
                </a:solidFill>
                <a:latin typeface="Arial"/>
                <a:cs typeface="Arial"/>
              </a:rPr>
              <a:t>-</a:t>
            </a:r>
            <a:r>
              <a:rPr lang="zh-CN" altLang="en-US" sz="1400" dirty="0">
                <a:solidFill>
                  <a:srgbClr val="4F81BD"/>
                </a:solidFill>
                <a:latin typeface="Arial"/>
                <a:cs typeface="Arial"/>
              </a:rPr>
              <a:t> </a:t>
            </a:r>
            <a:r>
              <a:rPr lang="en-US" sz="1400" dirty="0">
                <a:solidFill>
                  <a:srgbClr val="4F81BD"/>
                </a:solidFill>
                <a:latin typeface="Arial"/>
                <a:cs typeface="Arial"/>
              </a:rPr>
              <a:t>Some functionality is easier</a:t>
            </a:r>
            <a:r>
              <a:rPr lang="zh-CN" altLang="en-US" sz="1400" dirty="0">
                <a:solidFill>
                  <a:srgbClr val="4F81BD"/>
                </a:solidFill>
                <a:latin typeface="Arial"/>
                <a:cs typeface="Arial"/>
              </a:rPr>
              <a:t> </a:t>
            </a:r>
            <a:r>
              <a:rPr lang="en-US" sz="1400" dirty="0">
                <a:solidFill>
                  <a:srgbClr val="4F81BD"/>
                </a:solidFill>
                <a:latin typeface="Arial"/>
                <a:cs typeface="Arial"/>
              </a:rPr>
              <a:t>to implement with the doubly linked list</a:t>
            </a:r>
            <a:r>
              <a:rPr lang="en-US" altLang="zh-CN" sz="1400" dirty="0">
                <a:solidFill>
                  <a:srgbClr val="4F81BD"/>
                </a:solidFill>
                <a:latin typeface="Arial"/>
                <a:cs typeface="Arial"/>
              </a:rPr>
              <a:t>,</a:t>
            </a:r>
            <a:r>
              <a:rPr lang="zh-CN" altLang="en-US" sz="1400" dirty="0">
                <a:solidFill>
                  <a:srgbClr val="4F81BD"/>
                </a:solidFill>
                <a:latin typeface="Arial"/>
                <a:cs typeface="Arial"/>
              </a:rPr>
              <a:t> </a:t>
            </a:r>
            <a:r>
              <a:rPr lang="en-US" altLang="zh-CN" sz="1400" b="1" dirty="0">
                <a:solidFill>
                  <a:srgbClr val="4F81BD"/>
                </a:solidFill>
                <a:latin typeface="Arial"/>
                <a:cs typeface="Arial"/>
              </a:rPr>
              <a:t>let’s</a:t>
            </a:r>
            <a:r>
              <a:rPr lang="zh-CN" altLang="en-US" sz="1400" b="1" dirty="0">
                <a:solidFill>
                  <a:srgbClr val="4F81BD"/>
                </a:solidFill>
                <a:latin typeface="Arial"/>
                <a:cs typeface="Arial"/>
              </a:rPr>
              <a:t> </a:t>
            </a:r>
            <a:r>
              <a:rPr lang="en-US" altLang="zh-CN" sz="1400" b="1" dirty="0">
                <a:solidFill>
                  <a:srgbClr val="4F81BD"/>
                </a:solidFill>
                <a:latin typeface="Arial"/>
                <a:cs typeface="Arial"/>
              </a:rPr>
              <a:t>implement </a:t>
            </a:r>
            <a:r>
              <a:rPr lang="en-US" sz="1400" b="1" dirty="0">
                <a:solidFill>
                  <a:srgbClr val="4F81BD"/>
                </a:solidFill>
                <a:latin typeface="Arial"/>
                <a:cs typeface="Arial"/>
              </a:rPr>
              <a:t>it</a:t>
            </a:r>
            <a:r>
              <a:rPr lang="zh-CN" altLang="en-US" sz="1400" b="1" dirty="0">
                <a:solidFill>
                  <a:srgbClr val="4F81BD"/>
                </a:solidFill>
                <a:latin typeface="Arial"/>
                <a:cs typeface="Arial"/>
              </a:rPr>
              <a:t> </a:t>
            </a:r>
            <a:r>
              <a:rPr lang="en-US" altLang="zh-CN" sz="1400" b="1" dirty="0">
                <a:solidFill>
                  <a:srgbClr val="4F81BD"/>
                </a:solidFill>
                <a:latin typeface="Arial"/>
                <a:cs typeface="Arial"/>
              </a:rPr>
              <a:t>in</a:t>
            </a:r>
            <a:r>
              <a:rPr lang="zh-CN" altLang="en-US" sz="1400" b="1" dirty="0">
                <a:solidFill>
                  <a:srgbClr val="4F81BD"/>
                </a:solidFill>
                <a:latin typeface="Arial"/>
                <a:cs typeface="Arial"/>
              </a:rPr>
              <a:t> </a:t>
            </a:r>
            <a:r>
              <a:rPr lang="en-US" altLang="zh-CN" sz="1400" b="1" dirty="0">
                <a:solidFill>
                  <a:srgbClr val="4F81BD"/>
                </a:solidFill>
                <a:latin typeface="Arial"/>
                <a:cs typeface="Arial"/>
              </a:rPr>
              <a:t>java</a:t>
            </a:r>
            <a:endParaRPr lang="en-US" sz="1400" b="1" dirty="0">
              <a:solidFill>
                <a:srgbClr val="4F81BD"/>
              </a:solidFill>
              <a:latin typeface="Arial"/>
              <a:cs typeface="Arial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680277" y="4717817"/>
            <a:ext cx="1575954" cy="602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>
                <a:solidFill>
                  <a:schemeClr val="accent6"/>
                </a:solidFill>
                <a:latin typeface="Arial"/>
                <a:cs typeface="Arial"/>
              </a:rPr>
              <a:t>-</a:t>
            </a:r>
            <a:r>
              <a:rPr lang="zh-CN" altLang="en-US" sz="1400">
                <a:solidFill>
                  <a:schemeClr val="accent6"/>
                </a:solidFill>
                <a:latin typeface="Arial"/>
                <a:cs typeface="Arial"/>
              </a:rPr>
              <a:t> </a:t>
            </a:r>
            <a:r>
              <a:rPr lang="en-US" altLang="zh-CN" sz="1400">
                <a:solidFill>
                  <a:schemeClr val="accent6"/>
                </a:solidFill>
                <a:latin typeface="Arial"/>
                <a:cs typeface="Arial"/>
              </a:rPr>
              <a:t>noncontiguous</a:t>
            </a:r>
            <a:r>
              <a:rPr lang="zh-CN" altLang="en-US" sz="1400">
                <a:solidFill>
                  <a:schemeClr val="accent6"/>
                </a:solidFill>
                <a:latin typeface="Arial"/>
                <a:cs typeface="Arial"/>
              </a:rPr>
              <a:t> </a:t>
            </a:r>
            <a:r>
              <a:rPr lang="en-US" altLang="zh-CN" sz="1400">
                <a:solidFill>
                  <a:schemeClr val="accent6"/>
                </a:solidFill>
                <a:latin typeface="Arial"/>
                <a:cs typeface="Arial"/>
              </a:rPr>
              <a:t>in</a:t>
            </a:r>
            <a:r>
              <a:rPr lang="zh-CN" altLang="en-US" sz="1400">
                <a:solidFill>
                  <a:schemeClr val="accent6"/>
                </a:solidFill>
                <a:latin typeface="Arial"/>
                <a:cs typeface="Arial"/>
              </a:rPr>
              <a:t> </a:t>
            </a:r>
            <a:r>
              <a:rPr lang="en-US" altLang="zh-CN" sz="1400">
                <a:solidFill>
                  <a:schemeClr val="accent6"/>
                </a:solidFill>
                <a:latin typeface="Arial"/>
                <a:cs typeface="Arial"/>
              </a:rPr>
              <a:t>memory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950416" y="5936773"/>
            <a:ext cx="3135005" cy="3436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>
                <a:solidFill>
                  <a:schemeClr val="accent6"/>
                </a:solidFill>
                <a:latin typeface="Arial"/>
                <a:cs typeface="Arial"/>
              </a:rPr>
              <a:t>-</a:t>
            </a:r>
            <a:r>
              <a:rPr lang="zh-CN" altLang="en-US" sz="1400">
                <a:solidFill>
                  <a:schemeClr val="accent6"/>
                </a:solidFill>
                <a:latin typeface="Arial"/>
                <a:cs typeface="Arial"/>
              </a:rPr>
              <a:t> </a:t>
            </a:r>
            <a:r>
              <a:rPr lang="en-US" sz="1400">
                <a:solidFill>
                  <a:schemeClr val="accent6"/>
                </a:solidFill>
                <a:latin typeface="Arial"/>
                <a:cs typeface="Arial"/>
              </a:rPr>
              <a:t>more efficient for inserting elements</a:t>
            </a:r>
          </a:p>
        </p:txBody>
      </p:sp>
      <p:sp>
        <p:nvSpPr>
          <p:cNvPr id="224" name="TextBox 223"/>
          <p:cNvSpPr txBox="1"/>
          <p:nvPr/>
        </p:nvSpPr>
        <p:spPr>
          <a:xfrm>
            <a:off x="500586" y="6176624"/>
            <a:ext cx="3951605" cy="584776"/>
          </a:xfrm>
          <a:prstGeom prst="rect">
            <a:avLst/>
          </a:prstGeom>
          <a:solidFill>
            <a:srgbClr val="4F81BD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6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A LinkedList implements the List interface using a LinkedList data structure </a:t>
            </a:r>
          </a:p>
        </p:txBody>
      </p:sp>
    </p:spTree>
    <p:extLst>
      <p:ext uri="{BB962C8B-B14F-4D97-AF65-F5344CB8AC3E}">
        <p14:creationId xmlns:p14="http://schemas.microsoft.com/office/powerpoint/2010/main" val="4179076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5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8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1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4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5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8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8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4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9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5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6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9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4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9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2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5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8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1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4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7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0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3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8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1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4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9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2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5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0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3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3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 animBg="1"/>
      <p:bldP spid="12" grpId="0" animBg="1"/>
      <p:bldP spid="16" grpId="0" animBg="1"/>
      <p:bldP spid="17" grpId="0" animBg="1"/>
      <p:bldP spid="23" grpId="0" animBg="1"/>
      <p:bldP spid="31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61" grpId="0"/>
      <p:bldP spid="62" grpId="0"/>
      <p:bldP spid="63" grpId="0"/>
      <p:bldP spid="65" grpId="0"/>
      <p:bldP spid="66" grpId="0"/>
      <p:bldP spid="67" grpId="0"/>
      <p:bldP spid="68" grpId="0" animBg="1"/>
      <p:bldP spid="213" grpId="0"/>
      <p:bldP spid="216" grpId="0"/>
      <p:bldP spid="217" grpId="0" animBg="1"/>
      <p:bldP spid="92" grpId="0" animBg="1"/>
      <p:bldP spid="1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6" grpId="0" animBg="1"/>
      <p:bldP spid="117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35" grpId="0"/>
      <p:bldP spid="137" grpId="0"/>
      <p:bldP spid="139" grpId="0"/>
      <p:bldP spid="140" grpId="0"/>
      <p:bldP spid="141" grpId="0"/>
      <p:bldP spid="143" grpId="0"/>
      <p:bldP spid="144" grpId="0"/>
      <p:bldP spid="146" grpId="0"/>
      <p:bldP spid="148" grpId="0"/>
      <p:bldP spid="149" grpId="0"/>
      <p:bldP spid="150" grpId="0"/>
      <p:bldP spid="153" grpId="0"/>
      <p:bldP spid="163" grpId="0" animBg="1"/>
      <p:bldP spid="168" grpId="0" animBg="1"/>
      <p:bldP spid="169" grpId="0" animBg="1"/>
      <p:bldP spid="170" grpId="0" animBg="1"/>
      <p:bldP spid="173" grpId="0" animBg="1"/>
      <p:bldP spid="197" grpId="0"/>
      <p:bldP spid="205" grpId="0"/>
      <p:bldP spid="206" grpId="0"/>
      <p:bldP spid="208" grpId="0"/>
      <p:bldP spid="209" grpId="0"/>
      <p:bldP spid="212" grpId="0"/>
      <p:bldP spid="214" grpId="0"/>
      <p:bldP spid="215" grpId="0"/>
      <p:bldP spid="34" grpId="0"/>
      <p:bldP spid="35" grpId="0"/>
      <p:bldP spid="2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Classes in a LinkedList</a:t>
            </a:r>
          </a:p>
        </p:txBody>
      </p:sp>
      <p:sp>
        <p:nvSpPr>
          <p:cNvPr id="4" name="Rectangle 3"/>
          <p:cNvSpPr/>
          <p:nvPr/>
        </p:nvSpPr>
        <p:spPr>
          <a:xfrm>
            <a:off x="5765170" y="2025009"/>
            <a:ext cx="3196598" cy="86074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>
                <a:latin typeface="Times New Roman"/>
                <a:cs typeface="Times New Roman"/>
              </a:rPr>
              <a:t>T</a:t>
            </a:r>
            <a:r>
              <a:rPr lang="en-US" sz="1400">
                <a:latin typeface="Times New Roman"/>
                <a:cs typeface="Times New Roman"/>
              </a:rPr>
              <a:t>hese fields store </a:t>
            </a:r>
            <a:r>
              <a:rPr lang="en-US" sz="1400" u="sng">
                <a:latin typeface="Times New Roman"/>
                <a:cs typeface="Times New Roman"/>
              </a:rPr>
              <a:t>references</a:t>
            </a:r>
            <a:r>
              <a:rPr lang="en-US" sz="1400">
                <a:latin typeface="Times New Roman"/>
                <a:cs typeface="Times New Roman"/>
              </a:rPr>
              <a:t> to other list elements, each of which is an object of type ListNode.</a:t>
            </a:r>
          </a:p>
        </p:txBody>
      </p:sp>
      <p:sp>
        <p:nvSpPr>
          <p:cNvPr id="5" name="Rectangle 4"/>
          <p:cNvSpPr/>
          <p:nvPr/>
        </p:nvSpPr>
        <p:spPr>
          <a:xfrm>
            <a:off x="1890970" y="1713470"/>
            <a:ext cx="417925" cy="290674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/>
                <a:cs typeface="Arial"/>
              </a:rPr>
              <a:t>13</a:t>
            </a:r>
          </a:p>
        </p:txBody>
      </p:sp>
      <p:sp>
        <p:nvSpPr>
          <p:cNvPr id="6" name="Rectangle 5"/>
          <p:cNvSpPr/>
          <p:nvPr/>
        </p:nvSpPr>
        <p:spPr>
          <a:xfrm>
            <a:off x="2308896" y="1713470"/>
            <a:ext cx="178878" cy="290674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712577" y="1713470"/>
            <a:ext cx="178878" cy="290674"/>
            <a:chOff x="1881607" y="5295720"/>
            <a:chExt cx="178878" cy="290674"/>
          </a:xfrm>
        </p:grpSpPr>
        <p:sp>
          <p:nvSpPr>
            <p:cNvPr id="8" name="Rectangle 7"/>
            <p:cNvSpPr/>
            <p:nvPr/>
          </p:nvSpPr>
          <p:spPr>
            <a:xfrm>
              <a:off x="1881607" y="5295720"/>
              <a:ext cx="178878" cy="290674"/>
            </a:xfrm>
            <a:prstGeom prst="rect">
              <a:avLst/>
            </a:prstGeom>
            <a:ln w="1270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/>
                <a:cs typeface="Arial"/>
              </a:endParaRP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1886970" y="5295720"/>
              <a:ext cx="166396" cy="290674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ctangle 9"/>
          <p:cNvSpPr/>
          <p:nvPr/>
        </p:nvSpPr>
        <p:spPr>
          <a:xfrm>
            <a:off x="3041810" y="1707630"/>
            <a:ext cx="417925" cy="290674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/>
                <a:cs typeface="Arial"/>
              </a:rPr>
              <a:t>42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459736" y="1707630"/>
            <a:ext cx="178878" cy="290674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863417" y="1707630"/>
            <a:ext cx="178878" cy="290674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200764" y="1707630"/>
            <a:ext cx="417925" cy="290674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/>
                <a:cs typeface="Arial"/>
              </a:rPr>
              <a:t>51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021886" y="1707630"/>
            <a:ext cx="178878" cy="290674"/>
          </a:xfrm>
          <a:prstGeom prst="rect">
            <a:avLst/>
          </a:prstGeom>
          <a:ln w="1270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618689" y="1707630"/>
            <a:ext cx="178878" cy="290674"/>
            <a:chOff x="1881607" y="5295720"/>
            <a:chExt cx="178878" cy="290674"/>
          </a:xfrm>
        </p:grpSpPr>
        <p:sp>
          <p:nvSpPr>
            <p:cNvPr id="16" name="Rectangle 15"/>
            <p:cNvSpPr/>
            <p:nvPr/>
          </p:nvSpPr>
          <p:spPr>
            <a:xfrm>
              <a:off x="1881607" y="5295720"/>
              <a:ext cx="178878" cy="290674"/>
            </a:xfrm>
            <a:prstGeom prst="rect">
              <a:avLst/>
            </a:prstGeom>
            <a:ln w="12700" cmpd="sng"/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/>
                <a:cs typeface="Arial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1886970" y="5295720"/>
              <a:ext cx="166396" cy="290674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Straight Arrow Connector 17"/>
          <p:cNvCxnSpPr/>
          <p:nvPr/>
        </p:nvCxnSpPr>
        <p:spPr>
          <a:xfrm>
            <a:off x="2383808" y="1809376"/>
            <a:ext cx="479609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556677" y="1797300"/>
            <a:ext cx="465209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4797567" y="1707630"/>
            <a:ext cx="283624" cy="134543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072247" y="1503852"/>
            <a:ext cx="4141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/>
                <a:cs typeface="Arial"/>
              </a:rPr>
              <a:t>tail</a:t>
            </a:r>
          </a:p>
        </p:txBody>
      </p:sp>
      <p:cxnSp>
        <p:nvCxnSpPr>
          <p:cNvPr id="22" name="Straight Arrow Connector 21"/>
          <p:cNvCxnSpPr>
            <a:endCxn id="8" idx="1"/>
          </p:cNvCxnSpPr>
          <p:nvPr/>
        </p:nvCxnSpPr>
        <p:spPr>
          <a:xfrm>
            <a:off x="1467152" y="1764055"/>
            <a:ext cx="245425" cy="94752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42303" y="1562196"/>
            <a:ext cx="5840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"/>
                <a:cs typeface="Arial"/>
              </a:rPr>
              <a:t>head</a:t>
            </a:r>
          </a:p>
        </p:txBody>
      </p:sp>
      <p:sp>
        <p:nvSpPr>
          <p:cNvPr id="24" name="TextBox 23"/>
          <p:cNvSpPr txBox="1"/>
          <p:nvPr/>
        </p:nvSpPr>
        <p:spPr>
          <a:xfrm rot="19767074">
            <a:off x="1512489" y="2066088"/>
            <a:ext cx="484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Arial"/>
                <a:cs typeface="Arial"/>
              </a:rPr>
              <a:t>prev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854071" y="2066088"/>
            <a:ext cx="4841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Arial"/>
                <a:cs typeface="Arial"/>
              </a:rPr>
              <a:t>data</a:t>
            </a:r>
          </a:p>
        </p:txBody>
      </p:sp>
      <p:sp>
        <p:nvSpPr>
          <p:cNvPr id="26" name="TextBox 25"/>
          <p:cNvSpPr txBox="1"/>
          <p:nvPr/>
        </p:nvSpPr>
        <p:spPr>
          <a:xfrm rot="19767074">
            <a:off x="2186859" y="2066088"/>
            <a:ext cx="475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Arial"/>
                <a:cs typeface="Arial"/>
              </a:rPr>
              <a:t>next</a:t>
            </a:r>
          </a:p>
        </p:txBody>
      </p:sp>
      <p:sp>
        <p:nvSpPr>
          <p:cNvPr id="27" name="TextBox 26"/>
          <p:cNvSpPr txBox="1"/>
          <p:nvPr/>
        </p:nvSpPr>
        <p:spPr>
          <a:xfrm rot="19767074">
            <a:off x="2674640" y="2066088"/>
            <a:ext cx="484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Arial"/>
                <a:cs typeface="Arial"/>
              </a:rPr>
              <a:t>prev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016222" y="2066088"/>
            <a:ext cx="4841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Arial"/>
                <a:cs typeface="Arial"/>
              </a:rPr>
              <a:t>data</a:t>
            </a:r>
          </a:p>
        </p:txBody>
      </p:sp>
      <p:sp>
        <p:nvSpPr>
          <p:cNvPr id="29" name="TextBox 28"/>
          <p:cNvSpPr txBox="1"/>
          <p:nvPr/>
        </p:nvSpPr>
        <p:spPr>
          <a:xfrm rot="19767074">
            <a:off x="3349010" y="2066088"/>
            <a:ext cx="475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Arial"/>
                <a:cs typeface="Arial"/>
              </a:rPr>
              <a:t>next</a:t>
            </a:r>
          </a:p>
        </p:txBody>
      </p:sp>
      <p:sp>
        <p:nvSpPr>
          <p:cNvPr id="30" name="TextBox 29"/>
          <p:cNvSpPr txBox="1"/>
          <p:nvPr/>
        </p:nvSpPr>
        <p:spPr>
          <a:xfrm rot="19767074">
            <a:off x="3757023" y="2066088"/>
            <a:ext cx="484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Arial"/>
                <a:cs typeface="Arial"/>
              </a:rPr>
              <a:t>prev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098605" y="2066088"/>
            <a:ext cx="4841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Arial"/>
                <a:cs typeface="Arial"/>
              </a:rPr>
              <a:t>data</a:t>
            </a:r>
          </a:p>
        </p:txBody>
      </p:sp>
      <p:sp>
        <p:nvSpPr>
          <p:cNvPr id="32" name="TextBox 31"/>
          <p:cNvSpPr txBox="1"/>
          <p:nvPr/>
        </p:nvSpPr>
        <p:spPr>
          <a:xfrm rot="19767074">
            <a:off x="4431393" y="2066088"/>
            <a:ext cx="475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Arial"/>
                <a:cs typeface="Arial"/>
              </a:rPr>
              <a:t>next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3638614" y="1931358"/>
            <a:ext cx="459991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2487774" y="1931358"/>
            <a:ext cx="459991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2615712" y="1383928"/>
            <a:ext cx="1246227" cy="1098720"/>
          </a:xfrm>
          <a:prstGeom prst="rect">
            <a:avLst/>
          </a:prstGeom>
          <a:noFill/>
          <a:ln w="38100" cmpd="sng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4021886" y="2464866"/>
            <a:ext cx="1163436" cy="338554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>
                <a:latin typeface="Arial"/>
                <a:cs typeface="Arial"/>
              </a:defRPr>
            </a:lvl1pPr>
          </a:lstStyle>
          <a:p>
            <a:pPr algn="ctr"/>
            <a:r>
              <a:rPr lang="en-US" sz="1600">
                <a:latin typeface="Courier"/>
                <a:cs typeface="Courier"/>
              </a:rPr>
              <a:t>ListNode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97691" y="2427485"/>
            <a:ext cx="1651776" cy="338554"/>
          </a:xfrm>
          <a:prstGeom prst="rect">
            <a:avLst/>
          </a:prstGeom>
          <a:solidFill>
            <a:srgbClr val="1B8E1D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>
                <a:latin typeface="Arial"/>
                <a:cs typeface="Arial"/>
              </a:defRPr>
            </a:lvl1pPr>
          </a:lstStyle>
          <a:p>
            <a:pPr algn="ctr"/>
            <a:r>
              <a:rPr lang="en-US" sz="1600">
                <a:solidFill>
                  <a:srgbClr val="FFFFFF"/>
                </a:solidFill>
                <a:latin typeface="Courier"/>
                <a:cs typeface="Courier"/>
              </a:rPr>
              <a:t>MyLinkedList</a:t>
            </a:r>
          </a:p>
        </p:txBody>
      </p:sp>
      <p:sp>
        <p:nvSpPr>
          <p:cNvPr id="38" name="Rectangle 37"/>
          <p:cNvSpPr/>
          <p:nvPr/>
        </p:nvSpPr>
        <p:spPr>
          <a:xfrm>
            <a:off x="919469" y="1526420"/>
            <a:ext cx="606897" cy="369162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015871" y="1462063"/>
            <a:ext cx="524212" cy="369162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5765170" y="1360087"/>
            <a:ext cx="3103794" cy="602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>
                <a:solidFill>
                  <a:schemeClr val="accent6"/>
                </a:solidFill>
                <a:latin typeface="Arial"/>
                <a:cs typeface="Arial"/>
              </a:rPr>
              <a:t>What will be the type of the fields prev and next in the ListNode class?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73014" y="3406384"/>
            <a:ext cx="1189537" cy="1255508"/>
          </a:xfrm>
          <a:prstGeom prst="rect">
            <a:avLst/>
          </a:prstGeom>
          <a:noFill/>
          <a:ln w="28575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044849" y="3483404"/>
            <a:ext cx="417925" cy="290674"/>
          </a:xfrm>
          <a:prstGeom prst="rect">
            <a:avLst/>
          </a:prstGeom>
          <a:ln w="1905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58552" y="3444468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>
                <a:latin typeface="Courier"/>
                <a:cs typeface="Courier"/>
              </a:rPr>
              <a:t>head</a:t>
            </a:r>
            <a:endParaRPr lang="en-US" sz="1600">
              <a:latin typeface="Courier"/>
              <a:cs typeface="Courier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58552" y="3847291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>
                <a:latin typeface="Courier"/>
                <a:cs typeface="Courier"/>
              </a:rPr>
              <a:t>tail</a:t>
            </a:r>
            <a:endParaRPr lang="en-US" sz="1600">
              <a:latin typeface="Courier"/>
              <a:cs typeface="Courier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58552" y="4241170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ourier"/>
                <a:cs typeface="Courier"/>
              </a:rPr>
              <a:t>size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044849" y="3891361"/>
            <a:ext cx="417925" cy="290674"/>
          </a:xfrm>
          <a:prstGeom prst="rect">
            <a:avLst/>
          </a:prstGeom>
          <a:ln w="1905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044849" y="4299319"/>
            <a:ext cx="417925" cy="290674"/>
          </a:xfrm>
          <a:prstGeom prst="rect">
            <a:avLst/>
          </a:prstGeom>
          <a:ln w="1905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Arial"/>
                <a:cs typeface="Arial"/>
              </a:rPr>
              <a:t>3</a:t>
            </a:r>
            <a:endParaRPr lang="en-US" sz="1600">
              <a:latin typeface="Arial"/>
              <a:cs typeface="Arial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176476" y="3415667"/>
            <a:ext cx="1359576" cy="1341293"/>
          </a:xfrm>
          <a:prstGeom prst="rect">
            <a:avLst/>
          </a:prstGeom>
          <a:noFill/>
          <a:ln w="28575" cmpd="sng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3867946" y="3537407"/>
            <a:ext cx="417925" cy="290674"/>
          </a:xfrm>
          <a:prstGeom prst="rect">
            <a:avLst/>
          </a:prstGeom>
          <a:ln w="1905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181649" y="3498471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ourier"/>
                <a:cs typeface="Courier"/>
              </a:rPr>
              <a:t>next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181649" y="3901294"/>
            <a:ext cx="6848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ourier"/>
                <a:cs typeface="Courier"/>
              </a:rPr>
              <a:t>data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181649" y="4295173"/>
            <a:ext cx="6848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ourier"/>
                <a:cs typeface="Courier"/>
              </a:rPr>
              <a:t>prev</a:t>
            </a:r>
          </a:p>
        </p:txBody>
      </p:sp>
      <p:sp>
        <p:nvSpPr>
          <p:cNvPr id="56" name="Rectangle 55"/>
          <p:cNvSpPr/>
          <p:nvPr/>
        </p:nvSpPr>
        <p:spPr>
          <a:xfrm>
            <a:off x="3867946" y="3945364"/>
            <a:ext cx="417925" cy="290674"/>
          </a:xfrm>
          <a:prstGeom prst="rect">
            <a:avLst/>
          </a:prstGeom>
          <a:ln w="1905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Arial"/>
                <a:cs typeface="Arial"/>
              </a:rPr>
              <a:t>13</a:t>
            </a:r>
            <a:endParaRPr lang="en-US" sz="1600">
              <a:latin typeface="Arial"/>
              <a:cs typeface="Arial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867946" y="4353322"/>
            <a:ext cx="571366" cy="290674"/>
          </a:xfrm>
          <a:prstGeom prst="rect">
            <a:avLst/>
          </a:prstGeom>
          <a:ln w="1905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Arial"/>
                <a:cs typeface="Arial"/>
              </a:rPr>
              <a:t>null</a:t>
            </a:r>
            <a:endParaRPr lang="en-US" sz="1600">
              <a:latin typeface="Arial"/>
              <a:cs typeface="Arial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4599331" y="3415667"/>
            <a:ext cx="1359576" cy="1341293"/>
          </a:xfrm>
          <a:prstGeom prst="rect">
            <a:avLst/>
          </a:prstGeom>
          <a:noFill/>
          <a:ln w="28575" cmpd="sng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5290801" y="3537407"/>
            <a:ext cx="417925" cy="290674"/>
          </a:xfrm>
          <a:prstGeom prst="rect">
            <a:avLst/>
          </a:prstGeom>
          <a:ln w="1905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604504" y="3498471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ourier"/>
                <a:cs typeface="Courier"/>
              </a:rPr>
              <a:t>next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604504" y="3901294"/>
            <a:ext cx="6848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ourier"/>
                <a:cs typeface="Courier"/>
              </a:rPr>
              <a:t>data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604504" y="4295173"/>
            <a:ext cx="6848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ourier"/>
                <a:cs typeface="Courier"/>
              </a:rPr>
              <a:t>prev</a:t>
            </a:r>
          </a:p>
        </p:txBody>
      </p:sp>
      <p:sp>
        <p:nvSpPr>
          <p:cNvPr id="63" name="Rectangle 62"/>
          <p:cNvSpPr/>
          <p:nvPr/>
        </p:nvSpPr>
        <p:spPr>
          <a:xfrm>
            <a:off x="5290801" y="3945364"/>
            <a:ext cx="417925" cy="290674"/>
          </a:xfrm>
          <a:prstGeom prst="rect">
            <a:avLst/>
          </a:prstGeom>
          <a:ln w="1905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Arial"/>
                <a:cs typeface="Arial"/>
              </a:rPr>
              <a:t>42</a:t>
            </a:r>
            <a:endParaRPr lang="en-US" sz="1600">
              <a:latin typeface="Arial"/>
              <a:cs typeface="Arial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290801" y="4353322"/>
            <a:ext cx="417925" cy="290674"/>
          </a:xfrm>
          <a:prstGeom prst="rect">
            <a:avLst/>
          </a:prstGeom>
          <a:ln w="1905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021758" y="3415667"/>
            <a:ext cx="1359576" cy="1341293"/>
          </a:xfrm>
          <a:prstGeom prst="rect">
            <a:avLst/>
          </a:prstGeom>
          <a:noFill/>
          <a:ln w="28575" cmpd="sng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6713228" y="3537407"/>
            <a:ext cx="544612" cy="290674"/>
          </a:xfrm>
          <a:prstGeom prst="rect">
            <a:avLst/>
          </a:prstGeom>
          <a:ln w="1905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/>
                <a:cs typeface="Arial"/>
              </a:rPr>
              <a:t>null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026931" y="3498471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ourier"/>
                <a:cs typeface="Courier"/>
              </a:rPr>
              <a:t>next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6026931" y="3901294"/>
            <a:ext cx="6848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ourier"/>
                <a:cs typeface="Courier"/>
              </a:rPr>
              <a:t>data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6026931" y="4295173"/>
            <a:ext cx="6848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ourier"/>
                <a:cs typeface="Courier"/>
              </a:rPr>
              <a:t>prev</a:t>
            </a:r>
          </a:p>
        </p:txBody>
      </p:sp>
      <p:sp>
        <p:nvSpPr>
          <p:cNvPr id="70" name="Rectangle 69"/>
          <p:cNvSpPr/>
          <p:nvPr/>
        </p:nvSpPr>
        <p:spPr>
          <a:xfrm>
            <a:off x="6713228" y="3945364"/>
            <a:ext cx="417925" cy="290674"/>
          </a:xfrm>
          <a:prstGeom prst="rect">
            <a:avLst/>
          </a:prstGeom>
          <a:ln w="1905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Arial"/>
                <a:cs typeface="Arial"/>
              </a:rPr>
              <a:t>51</a:t>
            </a:r>
            <a:endParaRPr lang="en-US" sz="1600">
              <a:latin typeface="Arial"/>
              <a:cs typeface="Arial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713228" y="4353322"/>
            <a:ext cx="417925" cy="290674"/>
          </a:xfrm>
          <a:prstGeom prst="rect">
            <a:avLst/>
          </a:prstGeom>
          <a:ln w="1905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745380" y="3417057"/>
            <a:ext cx="1359576" cy="1341293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cmpd="sng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2454738" y="3538797"/>
            <a:ext cx="417925" cy="290674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768441" y="3499861"/>
            <a:ext cx="677189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>
                <a:latin typeface="Courier"/>
                <a:cs typeface="Courier"/>
              </a:rPr>
              <a:t>next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768441" y="3902684"/>
            <a:ext cx="68480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>
                <a:latin typeface="Courier"/>
                <a:cs typeface="Courier"/>
              </a:rPr>
              <a:t>data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768441" y="4296563"/>
            <a:ext cx="68480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>
                <a:latin typeface="Courier"/>
                <a:cs typeface="Courier"/>
              </a:rPr>
              <a:t>prev</a:t>
            </a:r>
          </a:p>
        </p:txBody>
      </p:sp>
      <p:sp>
        <p:nvSpPr>
          <p:cNvPr id="77" name="Rectangle 76"/>
          <p:cNvSpPr/>
          <p:nvPr/>
        </p:nvSpPr>
        <p:spPr>
          <a:xfrm>
            <a:off x="2436850" y="3946754"/>
            <a:ext cx="571366" cy="290674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Arial"/>
                <a:cs typeface="Arial"/>
              </a:rPr>
              <a:t>null</a:t>
            </a:r>
            <a:endParaRPr lang="en-US" sz="1600">
              <a:latin typeface="Arial"/>
              <a:cs typeface="Arial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2436850" y="4354712"/>
            <a:ext cx="571366" cy="290674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Arial"/>
                <a:cs typeface="Arial"/>
              </a:rPr>
              <a:t>null</a:t>
            </a:r>
            <a:endParaRPr lang="en-US" sz="1600">
              <a:latin typeface="Arial"/>
              <a:cs typeface="Arial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7436613" y="3417057"/>
            <a:ext cx="1359576" cy="1341293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cmpd="sng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8145971" y="3538797"/>
            <a:ext cx="553478" cy="290674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/>
                <a:cs typeface="Arial"/>
              </a:rPr>
              <a:t>null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7459674" y="3499861"/>
            <a:ext cx="677189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>
                <a:latin typeface="Courier"/>
                <a:cs typeface="Courier"/>
              </a:rPr>
              <a:t>next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7459674" y="3902684"/>
            <a:ext cx="68480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>
                <a:latin typeface="Courier"/>
                <a:cs typeface="Courier"/>
              </a:rPr>
              <a:t>data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459674" y="4296563"/>
            <a:ext cx="68480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>
                <a:latin typeface="Courier"/>
                <a:cs typeface="Courier"/>
              </a:rPr>
              <a:t>prev</a:t>
            </a:r>
          </a:p>
        </p:txBody>
      </p:sp>
      <p:sp>
        <p:nvSpPr>
          <p:cNvPr id="84" name="Rectangle 83"/>
          <p:cNvSpPr/>
          <p:nvPr/>
        </p:nvSpPr>
        <p:spPr>
          <a:xfrm>
            <a:off x="8128083" y="3946754"/>
            <a:ext cx="571366" cy="290674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Arial"/>
                <a:cs typeface="Arial"/>
              </a:rPr>
              <a:t>null</a:t>
            </a:r>
            <a:endParaRPr lang="en-US" sz="1600">
              <a:latin typeface="Arial"/>
              <a:cs typeface="Arial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8128083" y="4354712"/>
            <a:ext cx="571366" cy="290674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227461" y="4869613"/>
            <a:ext cx="1805859" cy="683264"/>
          </a:xfrm>
          <a:prstGeom prst="rect">
            <a:avLst/>
          </a:prstGeom>
          <a:solidFill>
            <a:srgbClr val="1B8E1D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>
                <a:latin typeface="Arial"/>
                <a:cs typeface="Arial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en-US" sz="1600">
                <a:solidFill>
                  <a:srgbClr val="FFFFFF"/>
                </a:solidFill>
                <a:latin typeface="Courier"/>
                <a:cs typeface="Courier"/>
              </a:rPr>
              <a:t>MyLinkedList</a:t>
            </a:r>
            <a:r>
              <a:rPr lang="zh-CN" altLang="en-US" sz="1600">
                <a:solidFill>
                  <a:srgbClr val="FFFFFF"/>
                </a:solidFill>
                <a:latin typeface="Courier"/>
                <a:cs typeface="Courier"/>
              </a:rPr>
              <a:t> </a:t>
            </a:r>
            <a:r>
              <a:rPr lang="en-US" altLang="zh-CN" sz="1600">
                <a:solidFill>
                  <a:srgbClr val="FFFFFF"/>
                </a:solidFill>
              </a:rPr>
              <a:t>object</a:t>
            </a:r>
            <a:endParaRPr lang="en-US" sz="1600">
              <a:solidFill>
                <a:srgbClr val="FFFFFF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757600" y="5136293"/>
            <a:ext cx="2024200" cy="338554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>
                <a:latin typeface="Arial"/>
                <a:cs typeface="Arial"/>
              </a:defRPr>
            </a:lvl1pPr>
          </a:lstStyle>
          <a:p>
            <a:pPr algn="ctr"/>
            <a:r>
              <a:rPr lang="en-US" sz="1600">
                <a:latin typeface="Courier"/>
                <a:cs typeface="Courier"/>
              </a:rPr>
              <a:t>ListNode</a:t>
            </a:r>
            <a:r>
              <a:rPr lang="zh-CN" altLang="en-US" sz="1600">
                <a:latin typeface="Courier"/>
                <a:cs typeface="Courier"/>
              </a:rPr>
              <a:t> </a:t>
            </a:r>
            <a:r>
              <a:rPr lang="en-US" altLang="zh-CN" sz="1600"/>
              <a:t>Objects</a:t>
            </a:r>
            <a:endParaRPr lang="en-US" sz="1600"/>
          </a:p>
        </p:txBody>
      </p:sp>
      <p:cxnSp>
        <p:nvCxnSpPr>
          <p:cNvPr id="88" name="Straight Arrow Connector 87"/>
          <p:cNvCxnSpPr>
            <a:endCxn id="74" idx="1"/>
          </p:cNvCxnSpPr>
          <p:nvPr/>
        </p:nvCxnSpPr>
        <p:spPr>
          <a:xfrm>
            <a:off x="1222969" y="3643294"/>
            <a:ext cx="545472" cy="25844"/>
          </a:xfrm>
          <a:prstGeom prst="straightConnector1">
            <a:avLst/>
          </a:prstGeom>
          <a:ln w="28575" cmpd="sng">
            <a:solidFill>
              <a:srgbClr val="4F81BD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2649999" y="3673472"/>
            <a:ext cx="545472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4073217" y="3669138"/>
            <a:ext cx="545472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5476286" y="3673472"/>
            <a:ext cx="545472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6922078" y="3675813"/>
            <a:ext cx="545472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H="1" flipV="1">
            <a:off x="7381334" y="4295173"/>
            <a:ext cx="1008027" cy="176954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flipH="1" flipV="1">
            <a:off x="5958907" y="4299319"/>
            <a:ext cx="1008027" cy="176954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flipH="1" flipV="1">
            <a:off x="4536052" y="4295173"/>
            <a:ext cx="1008027" cy="176954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 flipH="1" flipV="1">
            <a:off x="3084145" y="4299319"/>
            <a:ext cx="1008027" cy="176954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Freeform 102"/>
          <p:cNvSpPr/>
          <p:nvPr/>
        </p:nvSpPr>
        <p:spPr>
          <a:xfrm>
            <a:off x="1216367" y="3104295"/>
            <a:ext cx="6824181" cy="929564"/>
          </a:xfrm>
          <a:custGeom>
            <a:avLst/>
            <a:gdLst>
              <a:gd name="connsiteX0" fmla="*/ 0 w 6824181"/>
              <a:gd name="connsiteY0" fmla="*/ 929564 h 929564"/>
              <a:gd name="connsiteX1" fmla="*/ 1368414 w 6824181"/>
              <a:gd name="connsiteY1" fmla="*/ 258746 h 929564"/>
              <a:gd name="connsiteX2" fmla="*/ 3398675 w 6824181"/>
              <a:gd name="connsiteY2" fmla="*/ 8307 h 929564"/>
              <a:gd name="connsiteX3" fmla="*/ 5616757 w 6824181"/>
              <a:gd name="connsiteY3" fmla="*/ 79861 h 929564"/>
              <a:gd name="connsiteX4" fmla="*/ 6824181 w 6824181"/>
              <a:gd name="connsiteY4" fmla="*/ 276634 h 929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4181" h="929564">
                <a:moveTo>
                  <a:pt x="0" y="929564"/>
                </a:moveTo>
                <a:cubicBezTo>
                  <a:pt x="400984" y="670926"/>
                  <a:pt x="801968" y="412289"/>
                  <a:pt x="1368414" y="258746"/>
                </a:cubicBezTo>
                <a:cubicBezTo>
                  <a:pt x="1934860" y="105203"/>
                  <a:pt x="2690618" y="38121"/>
                  <a:pt x="3398675" y="8307"/>
                </a:cubicBezTo>
                <a:cubicBezTo>
                  <a:pt x="4106732" y="-21507"/>
                  <a:pt x="5045839" y="35140"/>
                  <a:pt x="5616757" y="79861"/>
                </a:cubicBezTo>
                <a:cubicBezTo>
                  <a:pt x="6187675" y="124582"/>
                  <a:pt x="6621453" y="243838"/>
                  <a:pt x="6824181" y="276634"/>
                </a:cubicBezTo>
              </a:path>
            </a:pathLst>
          </a:custGeom>
          <a:ln w="28575" cmpd="sng">
            <a:solidFill>
              <a:srgbClr val="4F81BD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6282494" y="5136293"/>
            <a:ext cx="2516412" cy="338554"/>
          </a:xfrm>
          <a:prstGeom prst="rect">
            <a:avLst/>
          </a:prstGeom>
          <a:solidFill>
            <a:srgbClr val="D9D9D9"/>
          </a:solidFill>
        </p:spPr>
        <p:txBody>
          <a:bodyPr wrap="square">
            <a:spAutoFit/>
          </a:bodyPr>
          <a:lstStyle/>
          <a:p>
            <a:pPr algn="ctr"/>
            <a:r>
              <a:rPr lang="en-US" sz="1600">
                <a:latin typeface="Arial"/>
                <a:cs typeface="Arial"/>
              </a:rPr>
              <a:t>Sentinel or dummy nodes</a:t>
            </a:r>
          </a:p>
        </p:txBody>
      </p:sp>
      <p:sp>
        <p:nvSpPr>
          <p:cNvPr id="105" name="Freeform 104"/>
          <p:cNvSpPr/>
          <p:nvPr/>
        </p:nvSpPr>
        <p:spPr>
          <a:xfrm>
            <a:off x="1216367" y="3111861"/>
            <a:ext cx="5496861" cy="929564"/>
          </a:xfrm>
          <a:custGeom>
            <a:avLst/>
            <a:gdLst>
              <a:gd name="connsiteX0" fmla="*/ 0 w 6824181"/>
              <a:gd name="connsiteY0" fmla="*/ 929564 h 929564"/>
              <a:gd name="connsiteX1" fmla="*/ 1368414 w 6824181"/>
              <a:gd name="connsiteY1" fmla="*/ 258746 h 929564"/>
              <a:gd name="connsiteX2" fmla="*/ 3398675 w 6824181"/>
              <a:gd name="connsiteY2" fmla="*/ 8307 h 929564"/>
              <a:gd name="connsiteX3" fmla="*/ 5616757 w 6824181"/>
              <a:gd name="connsiteY3" fmla="*/ 79861 h 929564"/>
              <a:gd name="connsiteX4" fmla="*/ 6824181 w 6824181"/>
              <a:gd name="connsiteY4" fmla="*/ 276634 h 929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4181" h="929564">
                <a:moveTo>
                  <a:pt x="0" y="929564"/>
                </a:moveTo>
                <a:cubicBezTo>
                  <a:pt x="400984" y="670926"/>
                  <a:pt x="801968" y="412289"/>
                  <a:pt x="1368414" y="258746"/>
                </a:cubicBezTo>
                <a:cubicBezTo>
                  <a:pt x="1934860" y="105203"/>
                  <a:pt x="2690618" y="38121"/>
                  <a:pt x="3398675" y="8307"/>
                </a:cubicBezTo>
                <a:cubicBezTo>
                  <a:pt x="4106732" y="-21507"/>
                  <a:pt x="5045839" y="35140"/>
                  <a:pt x="5616757" y="79861"/>
                </a:cubicBezTo>
                <a:cubicBezTo>
                  <a:pt x="6187675" y="124582"/>
                  <a:pt x="6621453" y="243838"/>
                  <a:pt x="6824181" y="276634"/>
                </a:cubicBezTo>
              </a:path>
            </a:pathLst>
          </a:cu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Freeform 105"/>
          <p:cNvSpPr/>
          <p:nvPr/>
        </p:nvSpPr>
        <p:spPr>
          <a:xfrm rot="566163">
            <a:off x="1280888" y="2969672"/>
            <a:ext cx="2383700" cy="882322"/>
          </a:xfrm>
          <a:custGeom>
            <a:avLst/>
            <a:gdLst>
              <a:gd name="connsiteX0" fmla="*/ 0 w 6824181"/>
              <a:gd name="connsiteY0" fmla="*/ 929564 h 929564"/>
              <a:gd name="connsiteX1" fmla="*/ 1368414 w 6824181"/>
              <a:gd name="connsiteY1" fmla="*/ 258746 h 929564"/>
              <a:gd name="connsiteX2" fmla="*/ 3398675 w 6824181"/>
              <a:gd name="connsiteY2" fmla="*/ 8307 h 929564"/>
              <a:gd name="connsiteX3" fmla="*/ 5616757 w 6824181"/>
              <a:gd name="connsiteY3" fmla="*/ 79861 h 929564"/>
              <a:gd name="connsiteX4" fmla="*/ 6824181 w 6824181"/>
              <a:gd name="connsiteY4" fmla="*/ 276634 h 929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4181" h="929564">
                <a:moveTo>
                  <a:pt x="0" y="929564"/>
                </a:moveTo>
                <a:cubicBezTo>
                  <a:pt x="400984" y="670926"/>
                  <a:pt x="801968" y="412289"/>
                  <a:pt x="1368414" y="258746"/>
                </a:cubicBezTo>
                <a:cubicBezTo>
                  <a:pt x="1934860" y="105203"/>
                  <a:pt x="2690618" y="38121"/>
                  <a:pt x="3398675" y="8307"/>
                </a:cubicBezTo>
                <a:cubicBezTo>
                  <a:pt x="4106732" y="-21507"/>
                  <a:pt x="5045839" y="35140"/>
                  <a:pt x="5616757" y="79861"/>
                </a:cubicBezTo>
                <a:cubicBezTo>
                  <a:pt x="6187675" y="124582"/>
                  <a:pt x="6621453" y="243838"/>
                  <a:pt x="6824181" y="276634"/>
                </a:cubicBezTo>
              </a:path>
            </a:pathLst>
          </a:cu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/>
          <p:cNvSpPr txBox="1"/>
          <p:nvPr/>
        </p:nvSpPr>
        <p:spPr>
          <a:xfrm>
            <a:off x="5068448" y="4735298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Courier"/>
                <a:cs typeface="Courier"/>
              </a:rPr>
              <a:t>1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6513637" y="4735298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Courier"/>
                <a:cs typeface="Courier"/>
              </a:rPr>
              <a:t>2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3701285" y="4735298"/>
            <a:ext cx="32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Courier"/>
                <a:cs typeface="Courier"/>
              </a:rPr>
              <a:t>0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564377" y="6198180"/>
            <a:ext cx="4170860" cy="523220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>
                <a:latin typeface="Arial"/>
                <a:cs typeface="Arial"/>
              </a:rPr>
              <a:t>How long does it take to access an element in a LinkedList implementation (in the worst case)?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4917487" y="6285110"/>
            <a:ext cx="644188" cy="338554"/>
          </a:xfrm>
          <a:prstGeom prst="rect">
            <a:avLst/>
          </a:prstGeom>
          <a:solidFill>
            <a:srgbClr val="1B8E1D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>
                <a:latin typeface="Arial"/>
                <a:cs typeface="Arial"/>
              </a:defRPr>
            </a:lvl1pPr>
          </a:lstStyle>
          <a:p>
            <a:pPr algn="ctr"/>
            <a:r>
              <a:rPr lang="en-US" sz="1600">
                <a:solidFill>
                  <a:srgbClr val="FFFFFF"/>
                </a:solidFill>
              </a:rPr>
              <a:t>O(n)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5657251" y="5533007"/>
            <a:ext cx="3448165" cy="11192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>
                <a:solidFill>
                  <a:schemeClr val="accent6"/>
                </a:solidFill>
                <a:latin typeface="Arial"/>
                <a:cs typeface="Arial"/>
              </a:rPr>
              <a:t>In the worst case, we are accessing an element in the middle of the list and so we need to follow O(n/2) references from the head (or the tail)</a:t>
            </a:r>
            <a:r>
              <a:rPr lang="zh-CN" altLang="en-US" sz="1400">
                <a:solidFill>
                  <a:schemeClr val="accent6"/>
                </a:solidFill>
                <a:latin typeface="Arial"/>
                <a:cs typeface="Arial"/>
              </a:rPr>
              <a:t>.</a:t>
            </a:r>
            <a:endParaRPr lang="en-US" sz="1400">
              <a:solidFill>
                <a:schemeClr val="accent6"/>
              </a:solidFill>
              <a:latin typeface="Arial"/>
              <a:cs typeface="Arial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564376" y="5530590"/>
            <a:ext cx="4170861" cy="602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400">
                <a:solidFill>
                  <a:schemeClr val="accent1"/>
                </a:solidFill>
                <a:latin typeface="Arial"/>
                <a:cs typeface="Arial"/>
              </a:rPr>
              <a:t>-</a:t>
            </a:r>
            <a:r>
              <a:rPr lang="zh-CN" altLang="en-US" sz="140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lang="en-US" sz="1400">
                <a:solidFill>
                  <a:schemeClr val="accent1"/>
                </a:solidFill>
                <a:latin typeface="Arial"/>
                <a:cs typeface="Arial"/>
              </a:rPr>
              <a:t>They make implementation of the LinkedList functionality, slightly easier</a:t>
            </a:r>
          </a:p>
        </p:txBody>
      </p:sp>
    </p:spTree>
    <p:extLst>
      <p:ext uri="{BB962C8B-B14F-4D97-AF65-F5344CB8AC3E}">
        <p14:creationId xmlns:p14="http://schemas.microsoft.com/office/powerpoint/2010/main" val="1919393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1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4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/>
      <p:bldP spid="41" grpId="0" animBg="1"/>
      <p:bldP spid="42" grpId="0" animBg="1"/>
      <p:bldP spid="43" grpId="0"/>
      <p:bldP spid="44" grpId="0"/>
      <p:bldP spid="45" grpId="0"/>
      <p:bldP spid="49" grpId="0" animBg="1"/>
      <p:bldP spid="50" grpId="0" animBg="1"/>
      <p:bldP spid="51" grpId="0" animBg="1"/>
      <p:bldP spid="52" grpId="0" animBg="1"/>
      <p:bldP spid="53" grpId="0"/>
      <p:bldP spid="54" grpId="0"/>
      <p:bldP spid="55" grpId="0"/>
      <p:bldP spid="56" grpId="0" animBg="1"/>
      <p:bldP spid="57" grpId="0" animBg="1"/>
      <p:bldP spid="58" grpId="0" animBg="1"/>
      <p:bldP spid="59" grpId="0" animBg="1"/>
      <p:bldP spid="60" grpId="0"/>
      <p:bldP spid="61" grpId="0"/>
      <p:bldP spid="62" grpId="0"/>
      <p:bldP spid="63" grpId="0" animBg="1"/>
      <p:bldP spid="64" grpId="0" animBg="1"/>
      <p:bldP spid="65" grpId="0" animBg="1"/>
      <p:bldP spid="66" grpId="0" animBg="1"/>
      <p:bldP spid="67" grpId="0"/>
      <p:bldP spid="68" grpId="0"/>
      <p:bldP spid="69" grpId="0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103" grpId="0" animBg="1"/>
      <p:bldP spid="104" grpId="0" animBg="1"/>
      <p:bldP spid="105" grpId="0" animBg="1"/>
      <p:bldP spid="105" grpId="1" animBg="1"/>
      <p:bldP spid="106" grpId="0" animBg="1"/>
      <p:bldP spid="106" grpId="1" animBg="1"/>
      <p:bldP spid="107" grpId="0"/>
      <p:bldP spid="108" grpId="0"/>
      <p:bldP spid="112" grpId="0"/>
      <p:bldP spid="113" grpId="0" animBg="1"/>
      <p:bldP spid="114" grpId="0" animBg="1"/>
      <p:bldP spid="115" grpId="0"/>
      <p:bldP spid="1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/>
              <a:t>Use Type Parameter to Create Generic Classes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9267" y="1592575"/>
            <a:ext cx="1359576" cy="1341293"/>
          </a:xfrm>
          <a:prstGeom prst="rect">
            <a:avLst/>
          </a:prstGeom>
          <a:noFill/>
          <a:ln w="28575" cmpd="sng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270737" y="1714315"/>
            <a:ext cx="417925" cy="290674"/>
          </a:xfrm>
          <a:prstGeom prst="rect">
            <a:avLst/>
          </a:prstGeom>
          <a:ln w="1905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84440" y="1675379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ourier"/>
                <a:cs typeface="Courier"/>
              </a:rPr>
              <a:t>next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84440" y="2078202"/>
            <a:ext cx="6848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ourier"/>
                <a:cs typeface="Courier"/>
              </a:rPr>
              <a:t>data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84440" y="2472081"/>
            <a:ext cx="6848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ourier"/>
                <a:cs typeface="Courier"/>
              </a:rPr>
              <a:t>prev</a:t>
            </a:r>
          </a:p>
        </p:txBody>
      </p:sp>
      <p:sp>
        <p:nvSpPr>
          <p:cNvPr id="9" name="Rectangle 8"/>
          <p:cNvSpPr/>
          <p:nvPr/>
        </p:nvSpPr>
        <p:spPr>
          <a:xfrm>
            <a:off x="5270737" y="2122272"/>
            <a:ext cx="417925" cy="290674"/>
          </a:xfrm>
          <a:prstGeom prst="rect">
            <a:avLst/>
          </a:prstGeom>
          <a:ln w="1905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Arial"/>
                <a:cs typeface="Arial"/>
              </a:rPr>
              <a:t>42</a:t>
            </a:r>
            <a:endParaRPr lang="en-US" sz="1600">
              <a:latin typeface="Arial"/>
              <a:cs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270737" y="2530230"/>
            <a:ext cx="417925" cy="290674"/>
          </a:xfrm>
          <a:prstGeom prst="rect">
            <a:avLst/>
          </a:prstGeom>
          <a:ln w="1905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456222" y="1850380"/>
            <a:ext cx="545472" cy="0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4515988" y="2472081"/>
            <a:ext cx="1008027" cy="176954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49872" y="1585313"/>
            <a:ext cx="3898469" cy="15614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>
                <a:solidFill>
                  <a:srgbClr val="7F0055"/>
                </a:solidFill>
                <a:latin typeface="Menlo"/>
              </a:rPr>
              <a:t>public</a:t>
            </a:r>
            <a:r>
              <a:rPr lang="zh-CN" altLang="en-US" sz="1600">
                <a:solidFill>
                  <a:srgbClr val="7F0055"/>
                </a:solidFill>
                <a:latin typeface="Menlo"/>
              </a:rPr>
              <a:t> </a:t>
            </a:r>
            <a:r>
              <a:rPr lang="en-US" sz="1600">
                <a:solidFill>
                  <a:srgbClr val="7F0055"/>
                </a:solidFill>
                <a:latin typeface="Menlo"/>
              </a:rPr>
              <a:t>class</a:t>
            </a:r>
            <a:r>
              <a:rPr lang="en-US" sz="1600">
                <a:solidFill>
                  <a:srgbClr val="000000"/>
                </a:solidFill>
                <a:latin typeface="Menlo"/>
              </a:rPr>
              <a:t> ListNode&lt;</a:t>
            </a:r>
            <a:r>
              <a:rPr lang="en-US" sz="1600">
                <a:solidFill>
                  <a:srgbClr val="FF0000"/>
                </a:solidFill>
                <a:latin typeface="Menlo"/>
              </a:rPr>
              <a:t>E</a:t>
            </a:r>
            <a:r>
              <a:rPr lang="en-US" sz="1600">
                <a:solidFill>
                  <a:srgbClr val="000000"/>
                </a:solidFill>
                <a:latin typeface="Menlo"/>
              </a:rPr>
              <a:t>&gt;</a:t>
            </a:r>
            <a:r>
              <a:rPr lang="zh-CN" altLang="en-US" sz="1600">
                <a:solidFill>
                  <a:srgbClr val="000000"/>
                </a:solidFill>
                <a:latin typeface="Menlo"/>
              </a:rPr>
              <a:t> </a:t>
            </a:r>
            <a:r>
              <a:rPr lang="en-US" sz="1600">
                <a:solidFill>
                  <a:srgbClr val="000000"/>
                </a:solidFill>
                <a:latin typeface="Menlo"/>
              </a:rPr>
              <a:t>{ </a:t>
            </a:r>
          </a:p>
          <a:p>
            <a:pPr>
              <a:lnSpc>
                <a:spcPct val="120000"/>
              </a:lnSpc>
            </a:pPr>
            <a:r>
              <a:rPr lang="en-US" sz="1600">
                <a:solidFill>
                  <a:srgbClr val="000000"/>
                </a:solidFill>
                <a:latin typeface="Menlo"/>
              </a:rPr>
              <a:t>	ListNode&lt;</a:t>
            </a:r>
            <a:r>
              <a:rPr lang="en-US" sz="1600">
                <a:solidFill>
                  <a:srgbClr val="FF0000"/>
                </a:solidFill>
                <a:latin typeface="Menlo"/>
              </a:rPr>
              <a:t>E</a:t>
            </a:r>
            <a:r>
              <a:rPr lang="en-US" sz="1600">
                <a:solidFill>
                  <a:srgbClr val="000000"/>
                </a:solidFill>
                <a:latin typeface="Menlo"/>
              </a:rPr>
              <a:t>&gt; </a:t>
            </a:r>
            <a:r>
              <a:rPr lang="en-US" sz="1600">
                <a:solidFill>
                  <a:srgbClr val="0000C0"/>
                </a:solidFill>
                <a:latin typeface="Menlo"/>
              </a:rPr>
              <a:t>next</a:t>
            </a:r>
            <a:r>
              <a:rPr lang="en-US" sz="1600">
                <a:solidFill>
                  <a:srgbClr val="000000"/>
                </a:solidFill>
                <a:latin typeface="Menlo"/>
              </a:rPr>
              <a:t>; 	ListNode&lt;</a:t>
            </a:r>
            <a:r>
              <a:rPr lang="en-US" sz="1600">
                <a:solidFill>
                  <a:srgbClr val="FF0000"/>
                </a:solidFill>
                <a:latin typeface="Menlo"/>
              </a:rPr>
              <a:t>E</a:t>
            </a:r>
            <a:r>
              <a:rPr lang="en-US" sz="1600">
                <a:solidFill>
                  <a:srgbClr val="000000"/>
                </a:solidFill>
                <a:latin typeface="Menlo"/>
              </a:rPr>
              <a:t>&gt; </a:t>
            </a:r>
            <a:r>
              <a:rPr lang="en-US" sz="1600">
                <a:solidFill>
                  <a:srgbClr val="0000C0"/>
                </a:solidFill>
                <a:latin typeface="Menlo"/>
              </a:rPr>
              <a:t>prev</a:t>
            </a:r>
            <a:r>
              <a:rPr lang="en-US" sz="1600">
                <a:solidFill>
                  <a:srgbClr val="000000"/>
                </a:solidFill>
                <a:latin typeface="Menlo"/>
              </a:rPr>
              <a:t>; </a:t>
            </a:r>
          </a:p>
          <a:p>
            <a:pPr>
              <a:lnSpc>
                <a:spcPct val="120000"/>
              </a:lnSpc>
            </a:pPr>
            <a:r>
              <a:rPr lang="en-US" sz="1600">
                <a:solidFill>
                  <a:srgbClr val="000000"/>
                </a:solidFill>
                <a:latin typeface="Menlo"/>
              </a:rPr>
              <a:t>	</a:t>
            </a:r>
            <a:r>
              <a:rPr lang="en-US" sz="1600">
                <a:solidFill>
                  <a:srgbClr val="FF0000"/>
                </a:solidFill>
                <a:latin typeface="Menlo"/>
              </a:rPr>
              <a:t>E</a:t>
            </a:r>
            <a:r>
              <a:rPr lang="en-US" sz="1600">
                <a:solidFill>
                  <a:srgbClr val="000000"/>
                </a:solidFill>
                <a:latin typeface="Menlo"/>
              </a:rPr>
              <a:t> data;</a:t>
            </a:r>
          </a:p>
          <a:p>
            <a:pPr>
              <a:lnSpc>
                <a:spcPct val="120000"/>
              </a:lnSpc>
            </a:pPr>
            <a:r>
              <a:rPr lang="en-US" altLang="zh-CN" sz="1600">
                <a:solidFill>
                  <a:srgbClr val="000000"/>
                </a:solidFill>
                <a:latin typeface="Menlo"/>
              </a:rPr>
              <a:t>}</a:t>
            </a:r>
            <a:endParaRPr lang="en-US" sz="1600"/>
          </a:p>
        </p:txBody>
      </p:sp>
      <p:sp>
        <p:nvSpPr>
          <p:cNvPr id="14" name="Rectangle 13"/>
          <p:cNvSpPr/>
          <p:nvPr/>
        </p:nvSpPr>
        <p:spPr>
          <a:xfrm>
            <a:off x="302199" y="3371272"/>
            <a:ext cx="1532208" cy="379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>
                <a:solidFill>
                  <a:schemeClr val="accent6"/>
                </a:solidFill>
                <a:latin typeface="Arial"/>
                <a:cs typeface="Arial"/>
              </a:rPr>
              <a:t>What is E?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654233" y="3268680"/>
            <a:ext cx="2209524" cy="584776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1600">
                <a:latin typeface="Arial"/>
                <a:cs typeface="Arial"/>
              </a:rPr>
              <a:t>Type</a:t>
            </a:r>
            <a:r>
              <a:rPr lang="zh-CN" altLang="en-US" sz="1600">
                <a:latin typeface="Arial"/>
                <a:cs typeface="Arial"/>
              </a:rPr>
              <a:t> </a:t>
            </a:r>
            <a:r>
              <a:rPr lang="en-US" altLang="zh-CN" sz="1600">
                <a:latin typeface="Arial"/>
                <a:cs typeface="Arial"/>
              </a:rPr>
              <a:t>parameter.</a:t>
            </a:r>
            <a:r>
              <a:rPr lang="zh-CN" altLang="en-US" sz="1600">
                <a:latin typeface="Arial"/>
                <a:cs typeface="Arial"/>
              </a:rPr>
              <a:t> </a:t>
            </a:r>
            <a:r>
              <a:rPr lang="en-US" sz="1600">
                <a:latin typeface="Arial"/>
                <a:cs typeface="Arial"/>
              </a:rPr>
              <a:t>Our ListNode is "generic”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003933" y="1599550"/>
            <a:ext cx="362200" cy="355561"/>
          </a:xfrm>
          <a:prstGeom prst="rect">
            <a:avLst/>
          </a:prstGeom>
          <a:noFill/>
          <a:ln w="28575" cmpd="sng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867100" y="1891477"/>
            <a:ext cx="362200" cy="355561"/>
          </a:xfrm>
          <a:prstGeom prst="rect">
            <a:avLst/>
          </a:prstGeom>
          <a:noFill/>
          <a:ln w="28575" cmpd="sng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867100" y="2247038"/>
            <a:ext cx="362200" cy="355561"/>
          </a:xfrm>
          <a:prstGeom prst="rect">
            <a:avLst/>
          </a:prstGeom>
          <a:noFill/>
          <a:ln w="28575" cmpd="sng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91912" y="2498017"/>
            <a:ext cx="362200" cy="355561"/>
          </a:xfrm>
          <a:prstGeom prst="rect">
            <a:avLst/>
          </a:prstGeom>
          <a:noFill/>
          <a:ln w="28575" cmpd="sng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278755" y="1574687"/>
            <a:ext cx="2606303" cy="923330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Arial"/>
                <a:cs typeface="Arial"/>
              </a:rPr>
              <a:t>The ListNode class is the backbone of the linked list structure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420690" y="3049696"/>
            <a:ext cx="3566501" cy="860748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>
                <a:latin typeface="Times New Roman"/>
                <a:cs typeface="Times New Roman"/>
              </a:rPr>
              <a:t>Meaning that type can be passed in when</a:t>
            </a:r>
            <a:r>
              <a:rPr lang="zh-CN" altLang="en-US" sz="1400">
                <a:latin typeface="Times New Roman"/>
                <a:cs typeface="Times New Roman"/>
              </a:rPr>
              <a:t> </a:t>
            </a:r>
            <a:r>
              <a:rPr lang="en-US" sz="1400">
                <a:latin typeface="Times New Roman"/>
                <a:cs typeface="Times New Roman"/>
              </a:rPr>
              <a:t>we create one of these ListNodes and it allows us to make our list structure be generic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96208" y="3956744"/>
            <a:ext cx="3567549" cy="2677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4F81BD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7F0055"/>
                </a:solidFill>
                <a:latin typeface="Menlo" charset="0"/>
                <a:ea typeface="Menlo" charset="0"/>
                <a:cs typeface="Menlo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Menlo" charset="0"/>
                <a:ea typeface="Menlo" charset="0"/>
                <a:cs typeface="Menlo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RememberLast</a:t>
            </a:r>
            <a:r>
              <a:rPr lang="en-US" sz="12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&lt;</a:t>
            </a:r>
            <a:r>
              <a:rPr lang="en-US" sz="12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T</a:t>
            </a:r>
            <a:r>
              <a:rPr lang="en-US" sz="12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&gt; { </a:t>
            </a:r>
          </a:p>
          <a:p>
            <a:r>
              <a:rPr lang="en-US" sz="12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1200" dirty="0">
                <a:solidFill>
                  <a:srgbClr val="7F0055"/>
                </a:solidFill>
                <a:latin typeface="Menlo" charset="0"/>
                <a:ea typeface="Menlo" charset="0"/>
                <a:cs typeface="Menlo" charset="0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T</a:t>
            </a:r>
            <a:r>
              <a:rPr lang="en-US" sz="12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200" dirty="0" err="1">
                <a:solidFill>
                  <a:srgbClr val="0000C0"/>
                </a:solidFill>
                <a:latin typeface="Menlo" charset="0"/>
                <a:ea typeface="Menlo" charset="0"/>
                <a:cs typeface="Menlo" charset="0"/>
              </a:rPr>
              <a:t>lastElement</a:t>
            </a:r>
            <a:r>
              <a:rPr lang="en-US" sz="12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; </a:t>
            </a:r>
          </a:p>
          <a:p>
            <a:r>
              <a:rPr lang="en-US" sz="12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1200" dirty="0">
                <a:solidFill>
                  <a:srgbClr val="7F0055"/>
                </a:solidFill>
                <a:latin typeface="Menlo" charset="0"/>
                <a:ea typeface="Menlo" charset="0"/>
                <a:cs typeface="Menlo" charset="0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200" dirty="0">
                <a:solidFill>
                  <a:srgbClr val="7F0055"/>
                </a:solidFill>
                <a:latin typeface="Menlo" charset="0"/>
                <a:ea typeface="Menlo" charset="0"/>
                <a:cs typeface="Menlo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200" dirty="0" err="1">
                <a:solidFill>
                  <a:srgbClr val="0000C0"/>
                </a:solidFill>
                <a:latin typeface="Menlo" charset="0"/>
                <a:ea typeface="Menlo" charset="0"/>
                <a:cs typeface="Menlo" charset="0"/>
              </a:rPr>
              <a:t>numElements</a:t>
            </a:r>
            <a:r>
              <a:rPr lang="en-US" sz="12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1200" dirty="0">
                <a:solidFill>
                  <a:srgbClr val="7F0055"/>
                </a:solidFill>
                <a:latin typeface="Menlo" charset="0"/>
                <a:ea typeface="Menlo" charset="0"/>
                <a:cs typeface="Menlo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RememberLast</a:t>
            </a:r>
            <a:r>
              <a:rPr lang="en-US" sz="12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()</a:t>
            </a:r>
            <a:r>
              <a:rPr lang="zh-CN" altLang="en-US" sz="12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mr-IN" sz="12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{</a:t>
            </a:r>
            <a:endParaRPr lang="en-US" sz="1200" dirty="0">
              <a:solidFill>
                <a:srgbClr val="000000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		</a:t>
            </a:r>
            <a:r>
              <a:rPr lang="mr-IN" sz="1200" dirty="0">
                <a:solidFill>
                  <a:srgbClr val="0000C0"/>
                </a:solidFill>
                <a:latin typeface="Menlo" charset="0"/>
                <a:ea typeface="Menlo" charset="0"/>
                <a:cs typeface="Menlo" charset="0"/>
              </a:rPr>
              <a:t>numElements</a:t>
            </a:r>
            <a:r>
              <a:rPr lang="mr-IN" sz="12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= 0;</a:t>
            </a:r>
          </a:p>
          <a:p>
            <a:r>
              <a:rPr lang="en-US" sz="12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       		</a:t>
            </a:r>
            <a:r>
              <a:rPr lang="en-US" sz="1200" dirty="0" err="1">
                <a:solidFill>
                  <a:srgbClr val="0000C0"/>
                </a:solidFill>
                <a:latin typeface="Menlo" charset="0"/>
                <a:ea typeface="Menlo" charset="0"/>
                <a:cs typeface="Menlo" charset="0"/>
              </a:rPr>
              <a:t>lastElement</a:t>
            </a:r>
            <a:r>
              <a:rPr lang="en-US" sz="12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1200" dirty="0">
                <a:solidFill>
                  <a:srgbClr val="7F0055"/>
                </a:solidFill>
                <a:latin typeface="Menlo" charset="0"/>
                <a:ea typeface="Menlo" charset="0"/>
                <a:cs typeface="Menlo" charset="0"/>
              </a:rPr>
              <a:t>null</a:t>
            </a:r>
            <a:r>
              <a:rPr lang="en-US" sz="12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;</a:t>
            </a:r>
          </a:p>
          <a:p>
            <a:r>
              <a:rPr lang="mr-IN" sz="12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sz="12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mr-IN" sz="12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}</a:t>
            </a:r>
          </a:p>
          <a:p>
            <a:r>
              <a:rPr lang="en-US" sz="1200" dirty="0">
                <a:solidFill>
                  <a:srgbClr val="7F0055"/>
                </a:solidFill>
                <a:latin typeface="Menlo" charset="0"/>
                <a:ea typeface="Menlo" charset="0"/>
                <a:cs typeface="Menlo" charset="0"/>
              </a:rPr>
              <a:t>	public</a:t>
            </a:r>
            <a:r>
              <a:rPr lang="en-US" sz="12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T</a:t>
            </a:r>
            <a:r>
              <a:rPr lang="en-US" sz="12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add(</a:t>
            </a:r>
            <a:r>
              <a:rPr lang="en-US" sz="12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T</a:t>
            </a:r>
            <a:r>
              <a:rPr lang="en-US" sz="12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element) {</a:t>
            </a:r>
          </a:p>
          <a:p>
            <a:r>
              <a:rPr lang="en-US" sz="12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		</a:t>
            </a:r>
            <a:r>
              <a:rPr lang="en-US" sz="12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T</a:t>
            </a:r>
            <a:r>
              <a:rPr lang="en-US" sz="12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prevLast</a:t>
            </a:r>
            <a:r>
              <a:rPr lang="en-US" sz="12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lastElement</a:t>
            </a:r>
            <a:r>
              <a:rPr lang="en-US" sz="12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      		</a:t>
            </a:r>
            <a:r>
              <a:rPr lang="en-US" sz="1200" dirty="0" err="1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lastElement</a:t>
            </a:r>
            <a:r>
              <a:rPr lang="en-US" sz="12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= element;</a:t>
            </a:r>
          </a:p>
          <a:p>
            <a:r>
              <a:rPr lang="en-US" sz="12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		</a:t>
            </a:r>
            <a:r>
              <a:rPr lang="mr-IN" sz="12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numElements++;</a:t>
            </a:r>
          </a:p>
          <a:p>
            <a:r>
              <a:rPr lang="en-US" sz="12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      	</a:t>
            </a:r>
            <a:r>
              <a:rPr lang="en-US" sz="1200" dirty="0">
                <a:solidFill>
                  <a:srgbClr val="7F0055"/>
                </a:solidFill>
                <a:latin typeface="Menlo" charset="0"/>
                <a:ea typeface="Menlo" charset="0"/>
                <a:cs typeface="Menlo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prevLast</a:t>
            </a:r>
            <a:r>
              <a:rPr lang="en-US" sz="12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	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}</a:t>
            </a:r>
            <a:endParaRPr lang="en-US" sz="12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975847" y="4156121"/>
            <a:ext cx="3041562" cy="16435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4F81BD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>
                <a:solidFill>
                  <a:srgbClr val="3F7F5F"/>
                </a:solidFill>
                <a:latin typeface="Menlo" charset="0"/>
                <a:ea typeface="Menlo" charset="0"/>
                <a:cs typeface="Menlo" charset="0"/>
              </a:rPr>
              <a:t>// Somewhere else...</a:t>
            </a:r>
          </a:p>
          <a:p>
            <a:pPr>
              <a:lnSpc>
                <a:spcPct val="120000"/>
              </a:lnSpc>
            </a:pPr>
            <a:r>
              <a:rPr lang="en-US" sz="120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RememberLast&lt;</a:t>
            </a:r>
            <a:r>
              <a:rPr lang="en-US" sz="120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Integer</a:t>
            </a:r>
            <a:r>
              <a:rPr lang="en-US" sz="120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&gt; rInt =</a:t>
            </a:r>
          </a:p>
          <a:p>
            <a:pPr>
              <a:lnSpc>
                <a:spcPct val="120000"/>
              </a:lnSpc>
            </a:pPr>
            <a:r>
              <a:rPr lang="en-US" sz="120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1200">
                <a:solidFill>
                  <a:srgbClr val="7F0055"/>
                </a:solidFill>
                <a:latin typeface="Menlo" charset="0"/>
                <a:ea typeface="Menlo" charset="0"/>
                <a:cs typeface="Menlo" charset="0"/>
              </a:rPr>
              <a:t>new</a:t>
            </a:r>
            <a:r>
              <a:rPr lang="en-US" sz="120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RememberLast&lt;</a:t>
            </a:r>
            <a:r>
              <a:rPr lang="en-US" sz="120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Integer</a:t>
            </a:r>
            <a:r>
              <a:rPr lang="en-US" sz="120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&gt;();</a:t>
            </a:r>
          </a:p>
          <a:p>
            <a:pPr>
              <a:lnSpc>
                <a:spcPct val="120000"/>
              </a:lnSpc>
            </a:pPr>
            <a:r>
              <a:rPr lang="en-US" sz="120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RememberLast&lt;</a:t>
            </a:r>
            <a:r>
              <a:rPr lang="en-US" sz="120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120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&gt; rStr =</a:t>
            </a:r>
          </a:p>
          <a:p>
            <a:pPr>
              <a:lnSpc>
                <a:spcPct val="120000"/>
              </a:lnSpc>
            </a:pPr>
            <a:r>
              <a:rPr lang="en-US" sz="120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1200">
                <a:solidFill>
                  <a:srgbClr val="7F0055"/>
                </a:solidFill>
                <a:latin typeface="Menlo" charset="0"/>
                <a:ea typeface="Menlo" charset="0"/>
                <a:cs typeface="Menlo" charset="0"/>
              </a:rPr>
              <a:t>new</a:t>
            </a:r>
            <a:r>
              <a:rPr lang="en-US" sz="120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RememberLast&lt;</a:t>
            </a:r>
            <a:r>
              <a:rPr lang="en-US" sz="120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String</a:t>
            </a:r>
            <a:r>
              <a:rPr lang="en-US" sz="120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&gt;();</a:t>
            </a:r>
          </a:p>
          <a:p>
            <a:pPr>
              <a:lnSpc>
                <a:spcPct val="120000"/>
              </a:lnSpc>
            </a:pPr>
            <a:r>
              <a:rPr lang="en-US" sz="120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rInt.add(3);</a:t>
            </a:r>
          </a:p>
          <a:p>
            <a:pPr>
              <a:lnSpc>
                <a:spcPct val="120000"/>
              </a:lnSpc>
            </a:pPr>
            <a:r>
              <a:rPr lang="en-US" sz="120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rStr.add(</a:t>
            </a:r>
            <a:r>
              <a:rPr lang="en-US" sz="1200">
                <a:solidFill>
                  <a:srgbClr val="2A00FF"/>
                </a:solidFill>
                <a:latin typeface="Menlo" charset="0"/>
                <a:ea typeface="Menlo" charset="0"/>
                <a:cs typeface="Menlo" charset="0"/>
              </a:rPr>
              <a:t>"Happy"</a:t>
            </a:r>
            <a:r>
              <a:rPr lang="en-US" sz="120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);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957281" y="6062237"/>
            <a:ext cx="37484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1"/>
                </a:solidFill>
                <a:latin typeface="Arial"/>
                <a:cs typeface="Arial"/>
              </a:rPr>
              <a:t> Example: Parameterized types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976826" y="4409718"/>
            <a:ext cx="2042625" cy="279098"/>
          </a:xfrm>
          <a:prstGeom prst="rect">
            <a:avLst/>
          </a:prstGeom>
          <a:noFill/>
          <a:ln w="28575" cmpd="sng"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976826" y="4841216"/>
            <a:ext cx="1971075" cy="279098"/>
          </a:xfrm>
          <a:prstGeom prst="rect">
            <a:avLst/>
          </a:prstGeom>
          <a:noFill/>
          <a:ln w="28575" cmpd="sng"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969536" y="6438994"/>
            <a:ext cx="36511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>
                <a:solidFill>
                  <a:srgbClr val="FF0000"/>
                </a:solidFill>
                <a:latin typeface="Arial"/>
                <a:cs typeface="Arial"/>
              </a:rPr>
              <a:t>-</a:t>
            </a:r>
            <a:r>
              <a:rPr lang="zh-CN" altLang="en-US" sz="160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1600">
                <a:solidFill>
                  <a:srgbClr val="FF0000"/>
                </a:solidFill>
                <a:latin typeface="Arial"/>
                <a:cs typeface="Arial"/>
              </a:rPr>
              <a:t>Integer is class, int is a primitive type</a:t>
            </a:r>
          </a:p>
        </p:txBody>
      </p:sp>
      <p:sp>
        <p:nvSpPr>
          <p:cNvPr id="41" name="Rectangle 40"/>
          <p:cNvSpPr/>
          <p:nvPr/>
        </p:nvSpPr>
        <p:spPr>
          <a:xfrm>
            <a:off x="7100539" y="4037242"/>
            <a:ext cx="1976596" cy="1169551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sz="1400">
                <a:latin typeface="Arial"/>
                <a:cs typeface="Arial"/>
              </a:rPr>
              <a:t>We</a:t>
            </a:r>
            <a:r>
              <a:rPr lang="zh-CN" altLang="en-US" sz="1400">
                <a:latin typeface="Arial"/>
                <a:cs typeface="Arial"/>
              </a:rPr>
              <a:t> </a:t>
            </a:r>
            <a:r>
              <a:rPr lang="en-US" sz="1400">
                <a:latin typeface="Arial"/>
                <a:cs typeface="Arial"/>
              </a:rPr>
              <a:t>can‘t instantiate a generic class with primitive types.</a:t>
            </a:r>
            <a:r>
              <a:rPr lang="zh-CN" altLang="en-US" sz="1400">
                <a:latin typeface="Arial"/>
                <a:cs typeface="Arial"/>
              </a:rPr>
              <a:t> </a:t>
            </a:r>
            <a:r>
              <a:rPr lang="en-US" sz="1400">
                <a:latin typeface="Arial"/>
                <a:cs typeface="Arial"/>
              </a:rPr>
              <a:t>It has to be an object type though</a:t>
            </a:r>
            <a:r>
              <a:rPr lang="en-US" altLang="zh-CN" sz="1400">
                <a:latin typeface="Arial"/>
                <a:cs typeface="Arial"/>
              </a:rPr>
              <a:t>.</a:t>
            </a:r>
            <a:endParaRPr lang="en-US" sz="1400">
              <a:latin typeface="Arial"/>
              <a:cs typeface="Arial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7686515" y="5330998"/>
            <a:ext cx="1363788" cy="1446550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wrap="square">
            <a:spAutoFit/>
          </a:bodyPr>
          <a:lstStyle/>
          <a:p>
            <a:r>
              <a:rPr lang="en-US" sz="1100">
                <a:latin typeface="Times New Roman"/>
                <a:cs typeface="Times New Roman"/>
              </a:rPr>
              <a:t>byte has Byte</a:t>
            </a:r>
          </a:p>
          <a:p>
            <a:r>
              <a:rPr lang="en-US" sz="1100">
                <a:latin typeface="Times New Roman"/>
                <a:cs typeface="Times New Roman"/>
              </a:rPr>
              <a:t>short has Short</a:t>
            </a:r>
          </a:p>
          <a:p>
            <a:r>
              <a:rPr lang="en-US" sz="1100">
                <a:latin typeface="Times New Roman"/>
                <a:cs typeface="Times New Roman"/>
              </a:rPr>
              <a:t>int has Integer</a:t>
            </a:r>
          </a:p>
          <a:p>
            <a:r>
              <a:rPr lang="en-US" sz="1100">
                <a:latin typeface="Times New Roman"/>
                <a:cs typeface="Times New Roman"/>
              </a:rPr>
              <a:t>long has Long</a:t>
            </a:r>
          </a:p>
          <a:p>
            <a:r>
              <a:rPr lang="en-US" sz="1100">
                <a:latin typeface="Times New Roman"/>
                <a:cs typeface="Times New Roman"/>
              </a:rPr>
              <a:t>boolean has Boolean</a:t>
            </a:r>
          </a:p>
          <a:p>
            <a:r>
              <a:rPr lang="en-US" sz="1100">
                <a:latin typeface="Times New Roman"/>
                <a:cs typeface="Times New Roman"/>
              </a:rPr>
              <a:t>char has Character</a:t>
            </a:r>
          </a:p>
          <a:p>
            <a:r>
              <a:rPr lang="en-US" sz="1100">
                <a:latin typeface="Times New Roman"/>
                <a:cs typeface="Times New Roman"/>
              </a:rPr>
              <a:t>float has Float</a:t>
            </a:r>
          </a:p>
          <a:p>
            <a:r>
              <a:rPr lang="en-US" sz="1100">
                <a:latin typeface="Times New Roman"/>
                <a:cs typeface="Times New Roman"/>
              </a:rPr>
              <a:t>double has Double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H="1" flipV="1">
            <a:off x="4298537" y="4733344"/>
            <a:ext cx="741933" cy="13734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36" idx="2"/>
          </p:cNvCxnSpPr>
          <p:nvPr/>
        </p:nvCxnSpPr>
        <p:spPr>
          <a:xfrm flipH="1" flipV="1">
            <a:off x="4962364" y="5120314"/>
            <a:ext cx="470208" cy="9419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645728" y="5238418"/>
            <a:ext cx="1532208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>
                <a:solidFill>
                  <a:schemeClr val="accent6"/>
                </a:solidFill>
                <a:latin typeface="Arial"/>
                <a:cs typeface="Arial"/>
              </a:rPr>
              <a:t>J</a:t>
            </a:r>
            <a:r>
              <a:rPr lang="en-US" altLang="zh-CN" sz="1400">
                <a:solidFill>
                  <a:schemeClr val="accent6"/>
                </a:solidFill>
                <a:latin typeface="Arial"/>
                <a:cs typeface="Arial"/>
              </a:rPr>
              <a:t>ava</a:t>
            </a:r>
            <a:r>
              <a:rPr lang="zh-CN" altLang="en-US" sz="1400">
                <a:solidFill>
                  <a:schemeClr val="accent6"/>
                </a:solidFill>
                <a:latin typeface="Arial"/>
                <a:cs typeface="Arial"/>
              </a:rPr>
              <a:t> </a:t>
            </a:r>
            <a:r>
              <a:rPr lang="en-US" altLang="zh-CN" sz="1400">
                <a:solidFill>
                  <a:schemeClr val="accent6"/>
                </a:solidFill>
                <a:latin typeface="Arial"/>
                <a:cs typeface="Arial"/>
              </a:rPr>
              <a:t>autoboxes</a:t>
            </a:r>
            <a:r>
              <a:rPr lang="zh-CN" altLang="en-US" sz="1400">
                <a:solidFill>
                  <a:schemeClr val="accent6"/>
                </a:solidFill>
                <a:latin typeface="Arial"/>
                <a:cs typeface="Arial"/>
              </a:rPr>
              <a:t> </a:t>
            </a:r>
            <a:r>
              <a:rPr lang="en-US" altLang="zh-CN" sz="1400">
                <a:solidFill>
                  <a:schemeClr val="accent6"/>
                </a:solidFill>
                <a:latin typeface="Arial"/>
                <a:cs typeface="Arial"/>
              </a:rPr>
              <a:t>ints</a:t>
            </a:r>
            <a:r>
              <a:rPr lang="zh-CN" altLang="en-US" sz="1400">
                <a:solidFill>
                  <a:schemeClr val="accent6"/>
                </a:solidFill>
                <a:latin typeface="Arial"/>
                <a:cs typeface="Arial"/>
              </a:rPr>
              <a:t> </a:t>
            </a:r>
            <a:r>
              <a:rPr lang="en-US" altLang="zh-CN" sz="1400">
                <a:solidFill>
                  <a:schemeClr val="accent6"/>
                </a:solidFill>
                <a:latin typeface="Arial"/>
                <a:cs typeface="Arial"/>
              </a:rPr>
              <a:t>into</a:t>
            </a:r>
            <a:r>
              <a:rPr lang="zh-CN" altLang="en-US" sz="1400">
                <a:solidFill>
                  <a:schemeClr val="accent6"/>
                </a:solidFill>
                <a:latin typeface="Arial"/>
                <a:cs typeface="Arial"/>
              </a:rPr>
              <a:t> </a:t>
            </a:r>
            <a:r>
              <a:rPr lang="en-US" altLang="zh-CN" sz="1400">
                <a:solidFill>
                  <a:schemeClr val="accent6"/>
                </a:solidFill>
                <a:latin typeface="Arial"/>
                <a:cs typeface="Arial"/>
              </a:rPr>
              <a:t>objects</a:t>
            </a:r>
            <a:endParaRPr lang="en-US" sz="1400">
              <a:solidFill>
                <a:schemeClr val="accent6"/>
              </a:solidFill>
              <a:latin typeface="Arial"/>
              <a:cs typeface="Arial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984441" y="5274705"/>
            <a:ext cx="1193359" cy="279098"/>
          </a:xfrm>
          <a:prstGeom prst="rect">
            <a:avLst/>
          </a:prstGeom>
          <a:noFill/>
          <a:ln w="28575" cmpd="sng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407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/>
      <p:bldP spid="8" grpId="0"/>
      <p:bldP spid="9" grpId="0" animBg="1"/>
      <p:bldP spid="10" grpId="0" animBg="1"/>
      <p:bldP spid="13" grpId="0" animBg="1"/>
      <p:bldP spid="14" grpId="0"/>
      <p:bldP spid="16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/>
      <p:bldP spid="35" grpId="0" animBg="1"/>
      <p:bldP spid="36" grpId="0" animBg="1"/>
      <p:bldP spid="40" grpId="0"/>
      <p:bldP spid="41" grpId="0" animBg="1"/>
      <p:bldP spid="42" grpId="0" animBg="1"/>
      <p:bldP spid="45" grpId="0"/>
      <p:bldP spid="4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Handle Bad Inputs with Exceptions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412171" y="1308616"/>
            <a:ext cx="3308467" cy="1938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4F81BD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7F0055"/>
                </a:solidFill>
                <a:latin typeface="Menlo" charset="0"/>
                <a:ea typeface="Menlo" charset="0"/>
                <a:cs typeface="Menlo" charset="0"/>
              </a:rPr>
              <a:t>public</a:t>
            </a:r>
            <a:r>
              <a:rPr lang="en-US" sz="10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000" dirty="0">
                <a:solidFill>
                  <a:srgbClr val="7F0055"/>
                </a:solidFill>
                <a:latin typeface="Menlo" charset="0"/>
                <a:ea typeface="Menlo" charset="0"/>
                <a:cs typeface="Menlo" charset="0"/>
              </a:rPr>
              <a:t>class</a:t>
            </a:r>
            <a:r>
              <a:rPr lang="en-US" sz="10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RememberLast</a:t>
            </a:r>
            <a:r>
              <a:rPr lang="en-US" sz="10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&lt;</a:t>
            </a:r>
            <a:r>
              <a:rPr lang="en-US" sz="10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T</a:t>
            </a:r>
            <a:r>
              <a:rPr lang="en-US" sz="10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&gt; { </a:t>
            </a:r>
          </a:p>
          <a:p>
            <a:r>
              <a:rPr lang="en-US" sz="1000" dirty="0">
                <a:solidFill>
                  <a:srgbClr val="7F0055"/>
                </a:solidFill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1000" dirty="0">
                <a:solidFill>
                  <a:srgbClr val="3F7F5F"/>
                </a:solidFill>
                <a:latin typeface="Menlo" charset="0"/>
                <a:ea typeface="Menlo" charset="0"/>
                <a:cs typeface="Menlo" charset="0"/>
              </a:rPr>
              <a:t>// Code omitted here</a:t>
            </a:r>
            <a:endParaRPr lang="en-US" sz="1000" dirty="0">
              <a:solidFill>
                <a:srgbClr val="7F0055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1000" dirty="0">
                <a:solidFill>
                  <a:srgbClr val="7F0055"/>
                </a:solidFill>
                <a:latin typeface="Menlo" charset="0"/>
                <a:ea typeface="Menlo" charset="0"/>
                <a:cs typeface="Menlo" charset="0"/>
              </a:rPr>
              <a:t>	public</a:t>
            </a:r>
            <a:r>
              <a:rPr lang="en-US" sz="10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T</a:t>
            </a:r>
            <a:r>
              <a:rPr lang="en-US" sz="10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add(</a:t>
            </a:r>
            <a:r>
              <a:rPr lang="en-US" sz="10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T</a:t>
            </a:r>
            <a:r>
              <a:rPr lang="en-US" sz="10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element) {</a:t>
            </a:r>
          </a:p>
          <a:p>
            <a:r>
              <a:rPr lang="en-US" sz="10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		</a:t>
            </a:r>
            <a:r>
              <a:rPr lang="en-US" sz="1000" dirty="0">
                <a:solidFill>
                  <a:srgbClr val="7F0055"/>
                </a:solidFill>
                <a:latin typeface="Menlo" charset="0"/>
              </a:rPr>
              <a:t>if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sz="1000" dirty="0">
                <a:solidFill>
                  <a:srgbClr val="6A3E3E"/>
                </a:solidFill>
                <a:latin typeface="Menlo" charset="0"/>
              </a:rPr>
              <a:t>element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 == </a:t>
            </a:r>
            <a:r>
              <a:rPr lang="en-US" sz="1000" dirty="0">
                <a:solidFill>
                  <a:srgbClr val="7F0055"/>
                </a:solidFill>
                <a:latin typeface="Menlo" charset="0"/>
              </a:rPr>
              <a:t>null</a:t>
            </a:r>
            <a:r>
              <a:rPr lang="en-US" sz="1000" dirty="0">
                <a:solidFill>
                  <a:srgbClr val="000000"/>
                </a:solidFill>
                <a:latin typeface="Menlo" charset="0"/>
              </a:rPr>
              <a:t>) {</a:t>
            </a:r>
            <a:endParaRPr lang="en-US" sz="1000" dirty="0">
              <a:solidFill>
                <a:schemeClr val="accent6"/>
              </a:solidFill>
              <a:latin typeface="Menlo" charset="0"/>
            </a:endParaRPr>
          </a:p>
          <a:p>
            <a:r>
              <a:rPr lang="en-US" sz="1000" dirty="0">
                <a:solidFill>
                  <a:srgbClr val="FF0000"/>
                </a:solidFill>
                <a:latin typeface="Menlo" charset="0"/>
              </a:rPr>
              <a:t>			&lt;&lt;WHAT GOES HERE?&gt;&gt;</a:t>
            </a:r>
          </a:p>
          <a:p>
            <a:r>
              <a:rPr lang="en-US" sz="1000" dirty="0">
                <a:solidFill>
                  <a:srgbClr val="000000"/>
                </a:solidFill>
                <a:latin typeface="Menlo" charset="0"/>
              </a:rPr>
              <a:t>		}</a:t>
            </a:r>
            <a:endParaRPr lang="en-US" sz="1000" dirty="0">
              <a:solidFill>
                <a:srgbClr val="000000"/>
              </a:solidFill>
              <a:latin typeface="Menlo" charset="0"/>
              <a:ea typeface="Menlo" charset="0"/>
              <a:cs typeface="Menlo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		</a:t>
            </a:r>
            <a:r>
              <a:rPr lang="en-US" sz="10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T</a:t>
            </a:r>
            <a:r>
              <a:rPr lang="en-US" sz="10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prevLast</a:t>
            </a:r>
            <a:r>
              <a:rPr lang="en-US" sz="10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1000" dirty="0" err="1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lastElement</a:t>
            </a:r>
            <a:r>
              <a:rPr lang="en-US" sz="10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;</a:t>
            </a:r>
          </a:p>
          <a:p>
            <a:r>
              <a:rPr lang="en-US" sz="10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      	</a:t>
            </a:r>
            <a:r>
              <a:rPr lang="en-US" sz="1000" dirty="0" err="1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lastElement</a:t>
            </a:r>
            <a:r>
              <a:rPr lang="en-US" sz="10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= element;</a:t>
            </a:r>
          </a:p>
          <a:p>
            <a:r>
              <a:rPr lang="en-US" sz="10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		</a:t>
            </a:r>
            <a:r>
              <a:rPr lang="mr-IN" sz="1000" dirty="0" err="1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numElements</a:t>
            </a:r>
            <a:r>
              <a:rPr lang="mr-IN" sz="10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++;</a:t>
            </a:r>
          </a:p>
          <a:p>
            <a:r>
              <a:rPr lang="en-US" sz="10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      	</a:t>
            </a:r>
            <a:r>
              <a:rPr lang="en-US" sz="1000" dirty="0">
                <a:solidFill>
                  <a:srgbClr val="7F0055"/>
                </a:solidFill>
                <a:latin typeface="Menlo" charset="0"/>
                <a:ea typeface="Menlo" charset="0"/>
                <a:cs typeface="Menlo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prevLast</a:t>
            </a:r>
            <a:r>
              <a:rPr lang="en-US" sz="10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;</a:t>
            </a:r>
          </a:p>
          <a:p>
            <a:r>
              <a:rPr lang="en-US" sz="10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	}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Menlo" charset="0"/>
                <a:ea typeface="Menlo" charset="0"/>
                <a:cs typeface="Menlo" charset="0"/>
              </a:rPr>
              <a:t>}</a:t>
            </a:r>
            <a:endParaRPr lang="en-US" sz="1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48545" y="1312134"/>
            <a:ext cx="2810585" cy="98488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ts val="300"/>
              </a:spcBef>
              <a:spcAft>
                <a:spcPts val="300"/>
              </a:spcAft>
              <a:buClr>
                <a:schemeClr val="accent6"/>
              </a:buClr>
              <a:buFont typeface="+mj-lt"/>
              <a:buAutoNum type="alphaUcPeriod"/>
            </a:pPr>
            <a:r>
              <a:rPr lang="en-US" sz="1200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</a:rPr>
              <a:t>Return -1 to flag the bad input. 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Clr>
                <a:schemeClr val="accent6"/>
              </a:buClr>
              <a:buFont typeface="+mj-lt"/>
              <a:buAutoNum type="alphaUcPeriod"/>
            </a:pPr>
            <a:r>
              <a:rPr lang="en-US" sz="1200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</a:rPr>
              <a:t>Return null to flag the bad input.</a:t>
            </a:r>
            <a:endParaRPr lang="en-US" sz="1200">
              <a:latin typeface="Arial" charset="0"/>
              <a:ea typeface="Arial" charset="0"/>
              <a:cs typeface="Arial" charset="0"/>
            </a:endParaRP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Clr>
                <a:schemeClr val="accent6"/>
              </a:buClr>
              <a:buFont typeface="+mj-lt"/>
              <a:buAutoNum type="alphaUcPeriod"/>
            </a:pPr>
            <a:r>
              <a:rPr lang="en-US" sz="1200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</a:rPr>
              <a:t>Cause an error that stops normal program execution.</a:t>
            </a:r>
            <a:endParaRPr lang="en-US" sz="120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089861" y="3026195"/>
            <a:ext cx="4991794" cy="31393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900">
                <a:solidFill>
                  <a:srgbClr val="7F0055"/>
                </a:solidFill>
                <a:latin typeface="Menlo" charset="0"/>
              </a:rPr>
              <a:t>public</a:t>
            </a:r>
            <a:r>
              <a:rPr lang="en-US" sz="90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900">
                <a:solidFill>
                  <a:srgbClr val="7F0055"/>
                </a:solidFill>
                <a:latin typeface="Menlo" charset="0"/>
              </a:rPr>
              <a:t>class</a:t>
            </a:r>
            <a:r>
              <a:rPr lang="en-US" sz="900">
                <a:solidFill>
                  <a:srgbClr val="000000"/>
                </a:solidFill>
                <a:latin typeface="Menlo" charset="0"/>
              </a:rPr>
              <a:t> RememberLast&lt;T&gt; { </a:t>
            </a:r>
          </a:p>
          <a:p>
            <a:r>
              <a:rPr lang="en-US" sz="900">
                <a:solidFill>
                  <a:srgbClr val="000000"/>
                </a:solidFill>
                <a:latin typeface="Menlo" charset="0"/>
              </a:rPr>
              <a:t>	</a:t>
            </a:r>
            <a:r>
              <a:rPr lang="de-DE" sz="900">
                <a:solidFill>
                  <a:srgbClr val="7F0055"/>
                </a:solidFill>
                <a:latin typeface="Menlo" charset="0"/>
              </a:rPr>
              <a:t>public</a:t>
            </a:r>
            <a:r>
              <a:rPr lang="de-DE" sz="900">
                <a:solidFill>
                  <a:srgbClr val="000000"/>
                </a:solidFill>
                <a:latin typeface="Menlo" charset="0"/>
              </a:rPr>
              <a:t> T add(T </a:t>
            </a:r>
            <a:r>
              <a:rPr lang="de-DE" sz="900">
                <a:solidFill>
                  <a:srgbClr val="6A3E3E"/>
                </a:solidFill>
                <a:latin typeface="Menlo" charset="0"/>
              </a:rPr>
              <a:t>element</a:t>
            </a:r>
            <a:r>
              <a:rPr lang="de-DE" sz="900">
                <a:solidFill>
                  <a:srgbClr val="000000"/>
                </a:solidFill>
                <a:latin typeface="Menlo" charset="0"/>
              </a:rPr>
              <a:t>) </a:t>
            </a:r>
            <a:r>
              <a:rPr lang="de-DE" sz="900">
                <a:solidFill>
                  <a:srgbClr val="7F0055"/>
                </a:solidFill>
                <a:latin typeface="Menlo" charset="0"/>
              </a:rPr>
              <a:t>throws</a:t>
            </a:r>
            <a:r>
              <a:rPr lang="de-DE" sz="900">
                <a:solidFill>
                  <a:srgbClr val="000000"/>
                </a:solidFill>
                <a:latin typeface="Menlo" charset="0"/>
              </a:rPr>
              <a:t> NullPointerException {</a:t>
            </a:r>
          </a:p>
          <a:p>
            <a:r>
              <a:rPr lang="en-US" sz="900">
                <a:solidFill>
                  <a:srgbClr val="000000"/>
                </a:solidFill>
                <a:latin typeface="Menlo" charset="0"/>
              </a:rPr>
              <a:t>		</a:t>
            </a:r>
            <a:r>
              <a:rPr lang="en-US" sz="900">
                <a:solidFill>
                  <a:srgbClr val="7F0055"/>
                </a:solidFill>
                <a:latin typeface="Menlo" charset="0"/>
              </a:rPr>
              <a:t>try </a:t>
            </a:r>
            <a:r>
              <a:rPr lang="en-US" sz="900">
                <a:solidFill>
                  <a:srgbClr val="000000"/>
                </a:solidFill>
                <a:latin typeface="Menlo" charset="0"/>
              </a:rPr>
              <a:t>{</a:t>
            </a:r>
          </a:p>
          <a:p>
            <a:r>
              <a:rPr lang="en-US" sz="900">
                <a:solidFill>
                  <a:srgbClr val="000000"/>
                </a:solidFill>
                <a:latin typeface="Menlo" charset="0"/>
              </a:rPr>
              <a:t>			</a:t>
            </a:r>
            <a:r>
              <a:rPr lang="en-US" sz="900">
                <a:solidFill>
                  <a:srgbClr val="7F0055"/>
                </a:solidFill>
                <a:latin typeface="Menlo" charset="0"/>
              </a:rPr>
              <a:t>if</a:t>
            </a:r>
            <a:r>
              <a:rPr lang="en-US" sz="90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sz="900">
                <a:solidFill>
                  <a:srgbClr val="6A3E3E"/>
                </a:solidFill>
                <a:latin typeface="Menlo" charset="0"/>
              </a:rPr>
              <a:t>element</a:t>
            </a:r>
            <a:r>
              <a:rPr lang="en-US" sz="900">
                <a:solidFill>
                  <a:srgbClr val="000000"/>
                </a:solidFill>
                <a:latin typeface="Menlo" charset="0"/>
              </a:rPr>
              <a:t> == </a:t>
            </a:r>
            <a:r>
              <a:rPr lang="en-US" sz="900">
                <a:solidFill>
                  <a:srgbClr val="7F0055"/>
                </a:solidFill>
                <a:latin typeface="Menlo" charset="0"/>
              </a:rPr>
              <a:t>null</a:t>
            </a:r>
            <a:r>
              <a:rPr lang="en-US" sz="900">
                <a:solidFill>
                  <a:srgbClr val="000000"/>
                </a:solidFill>
                <a:latin typeface="Menlo" charset="0"/>
              </a:rPr>
              <a:t>) {</a:t>
            </a:r>
          </a:p>
          <a:p>
            <a:r>
              <a:rPr lang="en-US" sz="900">
                <a:solidFill>
                  <a:srgbClr val="000000"/>
                </a:solidFill>
                <a:latin typeface="Menlo" charset="0"/>
              </a:rPr>
              <a:t>				</a:t>
            </a:r>
            <a:r>
              <a:rPr lang="en-US" sz="900">
                <a:solidFill>
                  <a:srgbClr val="7F0055"/>
                </a:solidFill>
                <a:latin typeface="Menlo" charset="0"/>
              </a:rPr>
              <a:t>throw</a:t>
            </a:r>
            <a:r>
              <a:rPr lang="en-US" sz="90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900">
                <a:solidFill>
                  <a:srgbClr val="7F0055"/>
                </a:solidFill>
                <a:latin typeface="Menlo" charset="0"/>
              </a:rPr>
              <a:t>new</a:t>
            </a:r>
            <a:r>
              <a:rPr lang="en-US" sz="900">
                <a:solidFill>
                  <a:srgbClr val="000000"/>
                </a:solidFill>
                <a:latin typeface="Menlo" charset="0"/>
              </a:rPr>
              <a:t> NullPointerException(</a:t>
            </a:r>
            <a:r>
              <a:rPr lang="en-US" sz="900">
                <a:solidFill>
                  <a:srgbClr val="2A00FF"/>
                </a:solidFill>
                <a:latin typeface="Menlo" charset="0"/>
              </a:rPr>
              <a:t>"Handled </a:t>
            </a:r>
          </a:p>
          <a:p>
            <a:r>
              <a:rPr lang="en-US" sz="900">
                <a:solidFill>
                  <a:srgbClr val="2A00FF"/>
                </a:solidFill>
                <a:latin typeface="Menlo" charset="0"/>
              </a:rPr>
              <a:t>					by compiler: the element is empty"</a:t>
            </a:r>
            <a:r>
              <a:rPr lang="en-US" sz="900">
                <a:solidFill>
                  <a:srgbClr val="000000"/>
                </a:solidFill>
                <a:latin typeface="Menlo" charset="0"/>
              </a:rPr>
              <a:t>);</a:t>
            </a:r>
          </a:p>
          <a:p>
            <a:r>
              <a:rPr lang="en-US" sz="900">
                <a:solidFill>
                  <a:srgbClr val="000000"/>
                </a:solidFill>
                <a:latin typeface="Menlo" charset="0"/>
              </a:rPr>
              <a:t>			}</a:t>
            </a:r>
          </a:p>
          <a:p>
            <a:r>
              <a:rPr lang="en-US" sz="900">
                <a:solidFill>
                  <a:srgbClr val="000000"/>
                </a:solidFill>
                <a:latin typeface="Menlo" charset="0"/>
              </a:rPr>
              <a:t>		} </a:t>
            </a:r>
          </a:p>
          <a:p>
            <a:r>
              <a:rPr lang="en-US" sz="900">
                <a:solidFill>
                  <a:srgbClr val="000000"/>
                </a:solidFill>
                <a:latin typeface="Menlo" charset="0"/>
              </a:rPr>
              <a:t>		</a:t>
            </a:r>
            <a:r>
              <a:rPr lang="en-US" sz="900">
                <a:solidFill>
                  <a:srgbClr val="7F0055"/>
                </a:solidFill>
                <a:latin typeface="Menlo" charset="0"/>
              </a:rPr>
              <a:t>catch</a:t>
            </a:r>
            <a:r>
              <a:rPr lang="en-US" sz="900">
                <a:solidFill>
                  <a:srgbClr val="000000"/>
                </a:solidFill>
                <a:latin typeface="Menlo" charset="0"/>
              </a:rPr>
              <a:t>(NullPointerException </a:t>
            </a:r>
            <a:r>
              <a:rPr lang="en-US" sz="900">
                <a:solidFill>
                  <a:srgbClr val="6A3E3E"/>
                </a:solidFill>
                <a:latin typeface="Menlo" charset="0"/>
              </a:rPr>
              <a:t>e</a:t>
            </a:r>
            <a:r>
              <a:rPr lang="en-US" sz="900">
                <a:solidFill>
                  <a:srgbClr val="000000"/>
                </a:solidFill>
                <a:latin typeface="Menlo" charset="0"/>
              </a:rPr>
              <a:t>) {</a:t>
            </a:r>
          </a:p>
          <a:p>
            <a:r>
              <a:rPr lang="en-US" sz="900">
                <a:solidFill>
                  <a:srgbClr val="000000"/>
                </a:solidFill>
                <a:latin typeface="Menlo" charset="0"/>
              </a:rPr>
              <a:t>			System.</a:t>
            </a:r>
            <a:r>
              <a:rPr lang="en-US" sz="900" i="1">
                <a:solidFill>
                  <a:srgbClr val="0000C0"/>
                </a:solidFill>
                <a:latin typeface="Menlo" charset="0"/>
              </a:rPr>
              <a:t>out</a:t>
            </a:r>
            <a:r>
              <a:rPr lang="en-US" sz="900" i="1">
                <a:solidFill>
                  <a:srgbClr val="000000"/>
                </a:solidFill>
                <a:latin typeface="Menlo" charset="0"/>
              </a:rPr>
              <a:t>.println(</a:t>
            </a:r>
            <a:r>
              <a:rPr lang="en-US" sz="900" i="1">
                <a:solidFill>
                  <a:srgbClr val="2A00FF"/>
                </a:solidFill>
                <a:latin typeface="Menlo" charset="0"/>
              </a:rPr>
              <a:t>"Handled by program: cannot</a:t>
            </a:r>
          </a:p>
          <a:p>
            <a:r>
              <a:rPr lang="en-US" sz="900" i="1">
                <a:solidFill>
                  <a:srgbClr val="2A00FF"/>
                </a:solidFill>
                <a:latin typeface="Menlo" charset="0"/>
              </a:rPr>
              <a:t>						store null pointers"</a:t>
            </a:r>
            <a:r>
              <a:rPr lang="en-US" sz="900" i="1">
                <a:solidFill>
                  <a:srgbClr val="000000"/>
                </a:solidFill>
                <a:latin typeface="Menlo" charset="0"/>
              </a:rPr>
              <a:t>); </a:t>
            </a:r>
          </a:p>
          <a:p>
            <a:r>
              <a:rPr lang="en-US" sz="900">
                <a:solidFill>
                  <a:srgbClr val="000000"/>
                </a:solidFill>
                <a:latin typeface="Menlo" charset="0"/>
              </a:rPr>
              <a:t>		}</a:t>
            </a:r>
          </a:p>
          <a:p>
            <a:r>
              <a:rPr lang="en-US" sz="900">
                <a:solidFill>
                  <a:srgbClr val="000000"/>
                </a:solidFill>
                <a:latin typeface="Menlo" charset="0"/>
              </a:rPr>
              <a:t>		T </a:t>
            </a:r>
            <a:r>
              <a:rPr lang="en-US" sz="900">
                <a:solidFill>
                  <a:srgbClr val="6A3E3E"/>
                </a:solidFill>
                <a:latin typeface="Menlo" charset="0"/>
              </a:rPr>
              <a:t>prevLast</a:t>
            </a:r>
            <a:r>
              <a:rPr lang="en-US" sz="90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sz="900">
                <a:solidFill>
                  <a:srgbClr val="0000C0"/>
                </a:solidFill>
                <a:latin typeface="Menlo" charset="0"/>
              </a:rPr>
              <a:t>lastElement</a:t>
            </a:r>
            <a:r>
              <a:rPr lang="en-US" sz="90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r>
              <a:rPr lang="en-US" sz="900">
                <a:solidFill>
                  <a:srgbClr val="000000"/>
                </a:solidFill>
                <a:latin typeface="Menlo" charset="0"/>
              </a:rPr>
              <a:t>       	</a:t>
            </a:r>
            <a:r>
              <a:rPr lang="en-US" sz="900">
                <a:solidFill>
                  <a:srgbClr val="0000C0"/>
                </a:solidFill>
                <a:latin typeface="Menlo" charset="0"/>
              </a:rPr>
              <a:t>lastElement</a:t>
            </a:r>
            <a:r>
              <a:rPr lang="en-US" sz="90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sz="900">
                <a:solidFill>
                  <a:srgbClr val="6A3E3E"/>
                </a:solidFill>
                <a:latin typeface="Menlo" charset="0"/>
              </a:rPr>
              <a:t>element</a:t>
            </a:r>
            <a:r>
              <a:rPr lang="en-US" sz="90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r>
              <a:rPr lang="en-US" sz="900">
                <a:solidFill>
                  <a:srgbClr val="000000"/>
                </a:solidFill>
                <a:latin typeface="Menlo" charset="0"/>
              </a:rPr>
              <a:t>		</a:t>
            </a:r>
            <a:r>
              <a:rPr lang="en-US" sz="900">
                <a:solidFill>
                  <a:srgbClr val="0000C0"/>
                </a:solidFill>
                <a:latin typeface="Menlo" charset="0"/>
              </a:rPr>
              <a:t>numElements</a:t>
            </a:r>
            <a:r>
              <a:rPr lang="en-US" sz="900">
                <a:solidFill>
                  <a:srgbClr val="000000"/>
                </a:solidFill>
                <a:latin typeface="Menlo" charset="0"/>
              </a:rPr>
              <a:t>++;</a:t>
            </a:r>
          </a:p>
          <a:p>
            <a:r>
              <a:rPr lang="en-US" sz="900">
                <a:solidFill>
                  <a:srgbClr val="000000"/>
                </a:solidFill>
                <a:latin typeface="Menlo" charset="0"/>
              </a:rPr>
              <a:t>       	</a:t>
            </a:r>
            <a:r>
              <a:rPr lang="en-US" sz="900">
                <a:solidFill>
                  <a:srgbClr val="7F0055"/>
                </a:solidFill>
                <a:latin typeface="Menlo" charset="0"/>
              </a:rPr>
              <a:t>return</a:t>
            </a:r>
            <a:r>
              <a:rPr lang="en-US" sz="90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900">
                <a:solidFill>
                  <a:srgbClr val="6A3E3E"/>
                </a:solidFill>
                <a:latin typeface="Menlo" charset="0"/>
              </a:rPr>
              <a:t>prevLast</a:t>
            </a:r>
            <a:r>
              <a:rPr lang="en-US" sz="90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r>
              <a:rPr lang="en-US" sz="900">
                <a:solidFill>
                  <a:srgbClr val="000000"/>
                </a:solidFill>
                <a:latin typeface="Menlo" charset="0"/>
              </a:rPr>
              <a:t>	}</a:t>
            </a:r>
          </a:p>
          <a:p>
            <a:r>
              <a:rPr lang="en-US" sz="90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900">
                <a:solidFill>
                  <a:srgbClr val="7F0055"/>
                </a:solidFill>
                <a:latin typeface="Menlo" charset="0"/>
              </a:rPr>
              <a:t>public</a:t>
            </a:r>
            <a:r>
              <a:rPr lang="en-US" sz="90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900">
                <a:solidFill>
                  <a:srgbClr val="7F0055"/>
                </a:solidFill>
                <a:latin typeface="Menlo" charset="0"/>
              </a:rPr>
              <a:t>static</a:t>
            </a:r>
            <a:r>
              <a:rPr lang="en-US" sz="90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900">
                <a:solidFill>
                  <a:srgbClr val="7F0055"/>
                </a:solidFill>
                <a:latin typeface="Menlo" charset="0"/>
              </a:rPr>
              <a:t>void</a:t>
            </a:r>
            <a:r>
              <a:rPr lang="en-US" sz="900">
                <a:solidFill>
                  <a:srgbClr val="000000"/>
                </a:solidFill>
                <a:latin typeface="Menlo" charset="0"/>
              </a:rPr>
              <a:t> main(String </a:t>
            </a:r>
            <a:r>
              <a:rPr lang="en-US" sz="900">
                <a:solidFill>
                  <a:srgbClr val="6A3E3E"/>
                </a:solidFill>
                <a:latin typeface="Menlo" charset="0"/>
              </a:rPr>
              <a:t>args</a:t>
            </a:r>
            <a:r>
              <a:rPr lang="en-US" sz="900">
                <a:solidFill>
                  <a:srgbClr val="000000"/>
                </a:solidFill>
                <a:latin typeface="Menlo" charset="0"/>
              </a:rPr>
              <a:t>[]){</a:t>
            </a:r>
          </a:p>
          <a:p>
            <a:r>
              <a:rPr lang="en-US" sz="900">
                <a:solidFill>
                  <a:srgbClr val="000000"/>
                </a:solidFill>
                <a:latin typeface="Menlo" charset="0"/>
              </a:rPr>
              <a:t>		RememberLast&lt;Integer&gt; </a:t>
            </a:r>
            <a:r>
              <a:rPr lang="en-US" sz="900">
                <a:solidFill>
                  <a:srgbClr val="6A3E3E"/>
                </a:solidFill>
                <a:latin typeface="Menlo" charset="0"/>
              </a:rPr>
              <a:t>rInt</a:t>
            </a:r>
            <a:r>
              <a:rPr lang="en-US" sz="90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sz="900">
                <a:solidFill>
                  <a:srgbClr val="7F0055"/>
                </a:solidFill>
                <a:latin typeface="Menlo" charset="0"/>
              </a:rPr>
              <a:t>new</a:t>
            </a:r>
            <a:r>
              <a:rPr lang="en-US" sz="900">
                <a:solidFill>
                  <a:srgbClr val="000000"/>
                </a:solidFill>
                <a:latin typeface="Menlo" charset="0"/>
              </a:rPr>
              <a:t> RememberLast&lt;Integer&gt;();</a:t>
            </a:r>
          </a:p>
          <a:p>
            <a:r>
              <a:rPr lang="en-US" sz="900">
                <a:solidFill>
                  <a:srgbClr val="000000"/>
                </a:solidFill>
                <a:latin typeface="Menlo" charset="0"/>
              </a:rPr>
              <a:t>		</a:t>
            </a:r>
            <a:r>
              <a:rPr lang="en-US" sz="900">
                <a:solidFill>
                  <a:srgbClr val="6A3E3E"/>
                </a:solidFill>
                <a:latin typeface="Menlo" charset="0"/>
              </a:rPr>
              <a:t>rInt</a:t>
            </a:r>
            <a:r>
              <a:rPr lang="en-US" sz="900">
                <a:solidFill>
                  <a:srgbClr val="000000"/>
                </a:solidFill>
                <a:latin typeface="Menlo" charset="0"/>
              </a:rPr>
              <a:t>.add(</a:t>
            </a:r>
            <a:r>
              <a:rPr lang="en-US" sz="900">
                <a:solidFill>
                  <a:srgbClr val="7F0055"/>
                </a:solidFill>
                <a:latin typeface="Menlo" charset="0"/>
              </a:rPr>
              <a:t>null</a:t>
            </a:r>
            <a:r>
              <a:rPr lang="en-US" sz="900">
                <a:solidFill>
                  <a:srgbClr val="000000"/>
                </a:solidFill>
                <a:latin typeface="Menlo" charset="0"/>
              </a:rPr>
              <a:t>);</a:t>
            </a:r>
          </a:p>
          <a:p>
            <a:r>
              <a:rPr lang="en-US" sz="900">
                <a:solidFill>
                  <a:srgbClr val="000000"/>
                </a:solidFill>
                <a:latin typeface="Menlo" charset="0"/>
              </a:rPr>
              <a:t>	}</a:t>
            </a:r>
          </a:p>
          <a:p>
            <a:r>
              <a:rPr lang="en-US" sz="900">
                <a:solidFill>
                  <a:srgbClr val="000000"/>
                </a:solidFill>
                <a:latin typeface="Menlo" charset="0"/>
              </a:rPr>
              <a:t>}</a:t>
            </a:r>
            <a:endParaRPr lang="en-US" sz="900"/>
          </a:p>
        </p:txBody>
      </p:sp>
      <p:sp>
        <p:nvSpPr>
          <p:cNvPr id="10" name="Rectangle 9"/>
          <p:cNvSpPr/>
          <p:nvPr/>
        </p:nvSpPr>
        <p:spPr>
          <a:xfrm>
            <a:off x="81740" y="3372444"/>
            <a:ext cx="4490260" cy="24468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rgbClr val="7F0055"/>
                </a:solidFill>
                <a:latin typeface="Menlo" charset="0"/>
              </a:rPr>
              <a:t>public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900" dirty="0">
                <a:solidFill>
                  <a:srgbClr val="7F0055"/>
                </a:solidFill>
                <a:latin typeface="Menlo" charset="0"/>
              </a:rPr>
              <a:t>class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RememberLast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&lt;T&gt; { </a:t>
            </a: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de-DE" sz="900" dirty="0">
                <a:solidFill>
                  <a:srgbClr val="7F0055"/>
                </a:solidFill>
                <a:latin typeface="Menlo" charset="0"/>
              </a:rPr>
              <a:t>public</a:t>
            </a:r>
            <a:r>
              <a:rPr lang="de-DE" sz="900" dirty="0">
                <a:solidFill>
                  <a:srgbClr val="000000"/>
                </a:solidFill>
                <a:latin typeface="Menlo" charset="0"/>
              </a:rPr>
              <a:t> T </a:t>
            </a:r>
            <a:r>
              <a:rPr lang="de-DE" sz="900" dirty="0" err="1">
                <a:solidFill>
                  <a:srgbClr val="000000"/>
                </a:solidFill>
                <a:latin typeface="Menlo" charset="0"/>
              </a:rPr>
              <a:t>add</a:t>
            </a:r>
            <a:r>
              <a:rPr lang="de-DE" sz="900" dirty="0">
                <a:solidFill>
                  <a:srgbClr val="000000"/>
                </a:solidFill>
                <a:latin typeface="Menlo" charset="0"/>
              </a:rPr>
              <a:t>(T </a:t>
            </a:r>
            <a:r>
              <a:rPr lang="de-DE" sz="900" dirty="0" err="1">
                <a:solidFill>
                  <a:srgbClr val="6A3E3E"/>
                </a:solidFill>
                <a:latin typeface="Menlo" charset="0"/>
              </a:rPr>
              <a:t>element</a:t>
            </a:r>
            <a:r>
              <a:rPr lang="de-DE" sz="900" dirty="0">
                <a:solidFill>
                  <a:srgbClr val="000000"/>
                </a:solidFill>
                <a:latin typeface="Menlo" charset="0"/>
              </a:rPr>
              <a:t>) </a:t>
            </a:r>
            <a:r>
              <a:rPr lang="de-DE" sz="900" dirty="0" err="1">
                <a:solidFill>
                  <a:srgbClr val="7F0055"/>
                </a:solidFill>
                <a:latin typeface="Menlo" charset="0"/>
              </a:rPr>
              <a:t>throws</a:t>
            </a:r>
            <a:r>
              <a:rPr lang="de-DE" sz="9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de-DE" sz="900" dirty="0" err="1">
                <a:solidFill>
                  <a:srgbClr val="000000"/>
                </a:solidFill>
                <a:latin typeface="Menlo" charset="0"/>
              </a:rPr>
              <a:t>NullPointerException</a:t>
            </a:r>
            <a:r>
              <a:rPr lang="de-DE" sz="900" dirty="0">
                <a:solidFill>
                  <a:srgbClr val="000000"/>
                </a:solidFill>
                <a:latin typeface="Menlo" charset="0"/>
              </a:rPr>
              <a:t> {</a:t>
            </a:r>
          </a:p>
          <a:p>
            <a:r>
              <a:rPr lang="en-US" sz="900" dirty="0">
                <a:solidFill>
                  <a:srgbClr val="7F0055"/>
                </a:solidFill>
                <a:latin typeface="Menlo" charset="0"/>
              </a:rPr>
              <a:t>		if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sz="900" dirty="0">
                <a:solidFill>
                  <a:srgbClr val="6A3E3E"/>
                </a:solidFill>
                <a:latin typeface="Menlo" charset="0"/>
              </a:rPr>
              <a:t>element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 == </a:t>
            </a:r>
            <a:r>
              <a:rPr lang="en-US" sz="900" dirty="0">
                <a:solidFill>
                  <a:srgbClr val="7F0055"/>
                </a:solidFill>
                <a:latin typeface="Menlo" charset="0"/>
              </a:rPr>
              <a:t>null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) {</a:t>
            </a:r>
          </a:p>
          <a:p>
            <a:r>
              <a:rPr lang="en-US" sz="900" dirty="0">
                <a:solidFill>
                  <a:srgbClr val="7F0055"/>
                </a:solidFill>
                <a:latin typeface="Menlo" charset="0"/>
              </a:rPr>
              <a:t>			throw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900" dirty="0">
                <a:solidFill>
                  <a:srgbClr val="7F0055"/>
                </a:solidFill>
                <a:latin typeface="Menlo" charset="0"/>
              </a:rPr>
              <a:t>new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NullPointerException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sz="900" dirty="0">
                <a:solidFill>
                  <a:srgbClr val="2A00FF"/>
                </a:solidFill>
                <a:latin typeface="Menlo" charset="0"/>
              </a:rPr>
              <a:t>"Handled </a:t>
            </a:r>
          </a:p>
          <a:p>
            <a:r>
              <a:rPr lang="en-US" sz="900" dirty="0">
                <a:solidFill>
                  <a:srgbClr val="2A00FF"/>
                </a:solidFill>
                <a:latin typeface="Menlo" charset="0"/>
              </a:rPr>
              <a:t>			      by compiler: the element is empty"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);</a:t>
            </a: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		}</a:t>
            </a: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		T </a:t>
            </a:r>
            <a:r>
              <a:rPr lang="en-US" sz="900" dirty="0" err="1">
                <a:solidFill>
                  <a:srgbClr val="6A3E3E"/>
                </a:solidFill>
                <a:latin typeface="Menlo" charset="0"/>
              </a:rPr>
              <a:t>prevLast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sz="900" dirty="0" err="1">
                <a:solidFill>
                  <a:srgbClr val="0000C0"/>
                </a:solidFill>
                <a:latin typeface="Menlo" charset="0"/>
              </a:rPr>
              <a:t>lastElement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       		</a:t>
            </a:r>
            <a:r>
              <a:rPr lang="en-US" sz="900" dirty="0" err="1">
                <a:solidFill>
                  <a:srgbClr val="0000C0"/>
                </a:solidFill>
                <a:latin typeface="Menlo" charset="0"/>
              </a:rPr>
              <a:t>lastElement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sz="900" dirty="0">
                <a:solidFill>
                  <a:srgbClr val="6A3E3E"/>
                </a:solidFill>
                <a:latin typeface="Menlo" charset="0"/>
              </a:rPr>
              <a:t>element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		</a:t>
            </a:r>
            <a:r>
              <a:rPr lang="en-US" sz="900" dirty="0" err="1">
                <a:solidFill>
                  <a:srgbClr val="0000C0"/>
                </a:solidFill>
                <a:latin typeface="Menlo" charset="0"/>
              </a:rPr>
              <a:t>numElements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++;</a:t>
            </a: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       	</a:t>
            </a:r>
            <a:r>
              <a:rPr lang="en-US" sz="900" dirty="0">
                <a:solidFill>
                  <a:srgbClr val="7F0055"/>
                </a:solidFill>
                <a:latin typeface="Menlo" charset="0"/>
              </a:rPr>
              <a:t>return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900" dirty="0" err="1">
                <a:solidFill>
                  <a:srgbClr val="6A3E3E"/>
                </a:solidFill>
                <a:latin typeface="Menlo" charset="0"/>
              </a:rPr>
              <a:t>prevLast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	}</a:t>
            </a: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900" dirty="0">
                <a:solidFill>
                  <a:srgbClr val="7F0055"/>
                </a:solidFill>
                <a:latin typeface="Menlo" charset="0"/>
              </a:rPr>
              <a:t>public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900" dirty="0">
                <a:solidFill>
                  <a:srgbClr val="7F0055"/>
                </a:solidFill>
                <a:latin typeface="Menlo" charset="0"/>
              </a:rPr>
              <a:t>static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900" dirty="0">
                <a:solidFill>
                  <a:srgbClr val="7F0055"/>
                </a:solidFill>
                <a:latin typeface="Menlo" charset="0"/>
              </a:rPr>
              <a:t>void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 main(String </a:t>
            </a:r>
            <a:r>
              <a:rPr lang="en-US" sz="900" dirty="0" err="1">
                <a:solidFill>
                  <a:srgbClr val="6A3E3E"/>
                </a:solidFill>
                <a:latin typeface="Menlo" charset="0"/>
              </a:rPr>
              <a:t>args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[]){</a:t>
            </a: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		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RememberLast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&lt;Integer&gt; </a:t>
            </a:r>
            <a:r>
              <a:rPr lang="en-US" sz="900" dirty="0" err="1">
                <a:solidFill>
                  <a:srgbClr val="6A3E3E"/>
                </a:solidFill>
                <a:latin typeface="Menlo" charset="0"/>
              </a:rPr>
              <a:t>rInt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sz="900" dirty="0">
                <a:solidFill>
                  <a:srgbClr val="7F0055"/>
                </a:solidFill>
                <a:latin typeface="Menlo" charset="0"/>
              </a:rPr>
              <a:t>new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 </a:t>
            </a: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					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RememberLast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&lt;Integer&gt;();</a:t>
            </a: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		</a:t>
            </a:r>
            <a:r>
              <a:rPr lang="en-US" sz="900" dirty="0" err="1">
                <a:solidFill>
                  <a:srgbClr val="6A3E3E"/>
                </a:solidFill>
                <a:latin typeface="Menlo" charset="0"/>
              </a:rPr>
              <a:t>rInt</a:t>
            </a:r>
            <a:r>
              <a:rPr lang="en-US" sz="900" dirty="0" err="1">
                <a:solidFill>
                  <a:srgbClr val="000000"/>
                </a:solidFill>
                <a:latin typeface="Menlo" charset="0"/>
              </a:rPr>
              <a:t>.add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sz="900" dirty="0">
                <a:solidFill>
                  <a:srgbClr val="7F0055"/>
                </a:solidFill>
                <a:latin typeface="Menlo" charset="0"/>
              </a:rPr>
              <a:t>null</a:t>
            </a:r>
            <a:r>
              <a:rPr lang="en-US" sz="900" dirty="0">
                <a:solidFill>
                  <a:srgbClr val="000000"/>
                </a:solidFill>
                <a:latin typeface="Menlo" charset="0"/>
              </a:rPr>
              <a:t>);</a:t>
            </a: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	}</a:t>
            </a:r>
          </a:p>
          <a:p>
            <a:r>
              <a:rPr lang="en-US" sz="900" dirty="0">
                <a:solidFill>
                  <a:srgbClr val="000000"/>
                </a:solidFill>
                <a:latin typeface="Menlo" charset="0"/>
              </a:rPr>
              <a:t>}</a:t>
            </a:r>
            <a:endParaRPr lang="en-US" sz="900" dirty="0"/>
          </a:p>
        </p:txBody>
      </p:sp>
      <p:sp>
        <p:nvSpPr>
          <p:cNvPr id="11" name="Rectangle 10"/>
          <p:cNvSpPr/>
          <p:nvPr/>
        </p:nvSpPr>
        <p:spPr>
          <a:xfrm>
            <a:off x="204500" y="5820486"/>
            <a:ext cx="4154286" cy="64633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sz="900" dirty="0">
                <a:latin typeface="Courier New" charset="0"/>
                <a:ea typeface="Courier New" charset="0"/>
                <a:cs typeface="Courier New" charset="0"/>
              </a:rPr>
              <a:t>Exception in thread "main" </a:t>
            </a:r>
            <a:r>
              <a:rPr lang="en-US" sz="900" u="sng" dirty="0" err="1">
                <a:latin typeface="Courier New" charset="0"/>
                <a:ea typeface="Courier New" charset="0"/>
                <a:cs typeface="Courier New" charset="0"/>
              </a:rPr>
              <a:t>java.lang.NullPointerException</a:t>
            </a:r>
            <a:r>
              <a:rPr lang="en-US" sz="900" dirty="0">
                <a:latin typeface="Courier New" charset="0"/>
                <a:ea typeface="Courier New" charset="0"/>
                <a:cs typeface="Courier New" charset="0"/>
              </a:rPr>
              <a:t>: </a:t>
            </a:r>
            <a:r>
              <a:rPr lang="en-US" sz="9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Handled by compiler: the element is empty</a:t>
            </a:r>
          </a:p>
          <a:p>
            <a:r>
              <a:rPr lang="en-US" sz="900" dirty="0">
                <a:latin typeface="Courier New" charset="0"/>
                <a:ea typeface="Courier New" charset="0"/>
                <a:cs typeface="Courier New" charset="0"/>
              </a:rPr>
              <a:t>	at </a:t>
            </a:r>
            <a:r>
              <a:rPr lang="en-US" sz="900" dirty="0" err="1">
                <a:latin typeface="Courier New" charset="0"/>
                <a:ea typeface="Courier New" charset="0"/>
                <a:cs typeface="Courier New" charset="0"/>
              </a:rPr>
              <a:t>RememberLast.add</a:t>
            </a:r>
            <a:r>
              <a:rPr lang="en-US" sz="900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900" u="sng" dirty="0">
                <a:latin typeface="Courier New" charset="0"/>
                <a:ea typeface="Courier New" charset="0"/>
                <a:cs typeface="Courier New" charset="0"/>
              </a:rPr>
              <a:t>RememberLast.java:11)</a:t>
            </a:r>
          </a:p>
          <a:p>
            <a:r>
              <a:rPr lang="en-US" sz="900" dirty="0">
                <a:latin typeface="Courier New" charset="0"/>
                <a:ea typeface="Courier New" charset="0"/>
                <a:cs typeface="Courier New" charset="0"/>
              </a:rPr>
              <a:t>	at </a:t>
            </a:r>
            <a:r>
              <a:rPr lang="en-US" sz="900" dirty="0" err="1">
                <a:latin typeface="Courier New" charset="0"/>
                <a:ea typeface="Courier New" charset="0"/>
                <a:cs typeface="Courier New" charset="0"/>
              </a:rPr>
              <a:t>RememberLast.main</a:t>
            </a:r>
            <a:r>
              <a:rPr lang="en-US" sz="900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900" u="sng" dirty="0">
                <a:latin typeface="Courier New" charset="0"/>
                <a:ea typeface="Courier New" charset="0"/>
                <a:cs typeface="Courier New" charset="0"/>
              </a:rPr>
              <a:t>RememberLast.java:23)</a:t>
            </a:r>
            <a:endParaRPr lang="en-US" sz="9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798882" y="6170143"/>
            <a:ext cx="3347259" cy="23083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Handled by program: cannot store null pointers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377131" y="1763887"/>
            <a:ext cx="1989524" cy="533132"/>
          </a:xfrm>
          <a:prstGeom prst="rect">
            <a:avLst/>
          </a:prstGeom>
          <a:noFill/>
          <a:ln w="28575" cmpd="sng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487966" y="3789901"/>
            <a:ext cx="2951029" cy="366463"/>
          </a:xfrm>
          <a:prstGeom prst="rect">
            <a:avLst/>
          </a:prstGeom>
          <a:solidFill>
            <a:srgbClr val="FFFF00">
              <a:alpha val="20000"/>
            </a:srgbClr>
          </a:solidFill>
          <a:ln w="31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245123" y="3542443"/>
            <a:ext cx="1911241" cy="170119"/>
          </a:xfrm>
          <a:prstGeom prst="rect">
            <a:avLst/>
          </a:prstGeom>
          <a:noFill/>
          <a:ln w="28575" cmpd="sng">
            <a:solidFill>
              <a:srgbClr val="1B8E1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234900" y="3193056"/>
            <a:ext cx="1911241" cy="170119"/>
          </a:xfrm>
          <a:prstGeom prst="rect">
            <a:avLst/>
          </a:prstGeom>
          <a:noFill/>
          <a:ln w="28575" cmpd="sng">
            <a:solidFill>
              <a:srgbClr val="1B8E1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040272" y="3331726"/>
            <a:ext cx="3912535" cy="1398216"/>
          </a:xfrm>
          <a:prstGeom prst="rect">
            <a:avLst/>
          </a:prstGeom>
          <a:solidFill>
            <a:srgbClr val="FFFF00">
              <a:alpha val="20000"/>
            </a:srgbClr>
          </a:solidFill>
          <a:ln w="3175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040272" y="4150238"/>
            <a:ext cx="3912535" cy="579704"/>
          </a:xfrm>
          <a:prstGeom prst="rect">
            <a:avLst/>
          </a:prstGeom>
          <a:noFill/>
          <a:ln w="28575" cmpd="sng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907876" y="4798749"/>
            <a:ext cx="21130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Handled by programmer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759130" y="1253515"/>
            <a:ext cx="238283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A. Doesn't work. Must return a T</a:t>
            </a:r>
          </a:p>
          <a:p>
            <a:pPr>
              <a:lnSpc>
                <a:spcPct val="150000"/>
              </a:lnSpc>
            </a:pPr>
            <a:r>
              <a:rPr lang="en-US" sz="120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B. Not enough for fatal error</a:t>
            </a:r>
          </a:p>
          <a:p>
            <a:pPr>
              <a:lnSpc>
                <a:spcPct val="150000"/>
              </a:lnSpc>
            </a:pPr>
            <a:r>
              <a:rPr lang="en-US" sz="120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C.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948545" y="2387614"/>
            <a:ext cx="1970116" cy="523220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>
                <a:latin typeface="Arial"/>
                <a:cs typeface="Arial"/>
              </a:rPr>
              <a:t>Throw exceptions to indicate fatal problems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570319" y="4330175"/>
            <a:ext cx="18165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Handled by compiler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036335" y="2469200"/>
            <a:ext cx="2045320" cy="523220"/>
          </a:xfrm>
          <a:prstGeom prst="rect">
            <a:avLst/>
          </a:prstGeom>
          <a:solidFill>
            <a:srgbClr val="1B8E1D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6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sz="1400"/>
              <a:t>Not required since NPE is unchecked, but OK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996539" y="180457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1B8E1D"/>
                </a:solidFill>
              </a:rPr>
              <a:t>✔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04500" y="6546248"/>
            <a:ext cx="874830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2000EA"/>
                </a:solidFill>
                <a:latin typeface="Times New Roman" charset="0"/>
                <a:ea typeface="Times New Roman" charset="0"/>
                <a:cs typeface="Times New Roman" charset="0"/>
              </a:rPr>
              <a:t>[1] </a:t>
            </a:r>
            <a:r>
              <a:rPr lang="en-US" sz="1200" dirty="0">
                <a:solidFill>
                  <a:srgbClr val="2000EA"/>
                </a:solidFill>
                <a:latin typeface="Times New Roman" charset="0"/>
                <a:ea typeface="Times New Roman" charset="0"/>
                <a:cs typeface="Times New Roman" charset="0"/>
                <a:hlinkClick r:id="rId2"/>
              </a:rPr>
              <a:t>https://www.geeksforgeeks.org/throw-throws-java/</a:t>
            </a:r>
            <a:r>
              <a:rPr lang="en-US" sz="1200" dirty="0">
                <a:solidFill>
                  <a:srgbClr val="2000EA"/>
                </a:solidFill>
                <a:latin typeface="Times New Roman" charset="0"/>
                <a:ea typeface="Times New Roman" charset="0"/>
                <a:cs typeface="Times New Roman" charset="0"/>
              </a:rPr>
              <a:t> [2] </a:t>
            </a:r>
            <a:r>
              <a:rPr lang="en-US" sz="1200" dirty="0">
                <a:solidFill>
                  <a:srgbClr val="2000EA"/>
                </a:solidFill>
                <a:latin typeface="Times New Roman" charset="0"/>
                <a:ea typeface="Times New Roman" charset="0"/>
                <a:cs typeface="Times New Roman" charset="0"/>
                <a:hlinkClick r:id="rId3"/>
              </a:rPr>
              <a:t>https://www.geeksforgeeks.org/checked-vs-unchecked-exceptions-in-java/</a:t>
            </a:r>
            <a:r>
              <a:rPr lang="en-US" sz="1200" dirty="0">
                <a:solidFill>
                  <a:srgbClr val="2000EA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10240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/>
      <p:bldP spid="21" grpId="0" animBg="1"/>
      <p:bldP spid="22" grpId="0"/>
      <p:bldP spid="24" grpId="0" animBg="1"/>
      <p:bldP spid="25" grpId="0"/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Java Code for a Linked List</a:t>
            </a:r>
          </a:p>
        </p:txBody>
      </p:sp>
      <p:sp>
        <p:nvSpPr>
          <p:cNvPr id="6" name="Rectangle 5"/>
          <p:cNvSpPr/>
          <p:nvPr/>
        </p:nvSpPr>
        <p:spPr>
          <a:xfrm>
            <a:off x="606828" y="1392697"/>
            <a:ext cx="4064924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7F0055"/>
                </a:solidFill>
                <a:latin typeface="Menlo" charset="0"/>
              </a:rPr>
              <a:t>class</a:t>
            </a:r>
            <a:r>
              <a:rPr lang="en-US" sz="1400">
                <a:solidFill>
                  <a:srgbClr val="000000"/>
                </a:solidFill>
                <a:latin typeface="Menlo" charset="0"/>
              </a:rPr>
              <a:t> ListNode&lt;E&gt; { </a:t>
            </a:r>
          </a:p>
          <a:p>
            <a:r>
              <a:rPr lang="en-US" sz="1400">
                <a:solidFill>
                  <a:srgbClr val="000000"/>
                </a:solidFill>
                <a:latin typeface="Menlo" charset="0"/>
              </a:rPr>
              <a:t>	ListNode&lt;E&gt; </a:t>
            </a:r>
            <a:r>
              <a:rPr lang="en-US" sz="1400">
                <a:solidFill>
                  <a:srgbClr val="0000C0"/>
                </a:solidFill>
                <a:latin typeface="Menlo" charset="0"/>
              </a:rPr>
              <a:t>next</a:t>
            </a:r>
            <a:r>
              <a:rPr lang="en-US" sz="140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r>
              <a:rPr lang="en-US" sz="1400">
                <a:solidFill>
                  <a:srgbClr val="000000"/>
                </a:solidFill>
                <a:latin typeface="Menlo" charset="0"/>
              </a:rPr>
              <a:t>	ListNode&lt;E&gt; </a:t>
            </a:r>
            <a:r>
              <a:rPr lang="en-US" sz="1400">
                <a:solidFill>
                  <a:srgbClr val="0000C0"/>
                </a:solidFill>
                <a:latin typeface="Menlo" charset="0"/>
              </a:rPr>
              <a:t>prev</a:t>
            </a:r>
            <a:r>
              <a:rPr lang="en-US" sz="140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r>
              <a:rPr lang="en-US" sz="1400">
                <a:solidFill>
                  <a:srgbClr val="000000"/>
                </a:solidFill>
                <a:latin typeface="Menlo" charset="0"/>
              </a:rPr>
              <a:t>	E </a:t>
            </a:r>
            <a:r>
              <a:rPr lang="en-US" sz="1400">
                <a:solidFill>
                  <a:srgbClr val="0000C0"/>
                </a:solidFill>
                <a:latin typeface="Menlo" charset="0"/>
              </a:rPr>
              <a:t>data</a:t>
            </a:r>
            <a:r>
              <a:rPr lang="en-US" sz="140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r>
              <a:rPr lang="en-US" sz="140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1400">
                <a:solidFill>
                  <a:srgbClr val="7F0055"/>
                </a:solidFill>
                <a:latin typeface="Menlo" charset="0"/>
              </a:rPr>
              <a:t>public</a:t>
            </a:r>
            <a:r>
              <a:rPr lang="en-US" sz="1400">
                <a:solidFill>
                  <a:srgbClr val="000000"/>
                </a:solidFill>
                <a:latin typeface="Menlo" charset="0"/>
              </a:rPr>
              <a:t> ListNode(E </a:t>
            </a:r>
            <a:r>
              <a:rPr lang="en-US" sz="1400">
                <a:solidFill>
                  <a:srgbClr val="6A3E3E"/>
                </a:solidFill>
                <a:latin typeface="Menlo" charset="0"/>
              </a:rPr>
              <a:t>theData</a:t>
            </a:r>
            <a:r>
              <a:rPr lang="en-US" sz="1400">
                <a:solidFill>
                  <a:srgbClr val="000000"/>
                </a:solidFill>
                <a:latin typeface="Menlo" charset="0"/>
              </a:rPr>
              <a:t>) {</a:t>
            </a:r>
          </a:p>
          <a:p>
            <a:r>
              <a:rPr lang="en-US" sz="1400">
                <a:solidFill>
                  <a:srgbClr val="000000"/>
                </a:solidFill>
                <a:latin typeface="Menlo" charset="0"/>
              </a:rPr>
              <a:t>		</a:t>
            </a:r>
            <a:r>
              <a:rPr lang="en-US" sz="1400">
                <a:solidFill>
                  <a:srgbClr val="7F0055"/>
                </a:solidFill>
                <a:latin typeface="Menlo" charset="0"/>
              </a:rPr>
              <a:t>this</a:t>
            </a:r>
            <a:r>
              <a:rPr lang="en-US" sz="1400">
                <a:solidFill>
                  <a:srgbClr val="000000"/>
                </a:solidFill>
                <a:latin typeface="Menlo" charset="0"/>
              </a:rPr>
              <a:t>.</a:t>
            </a:r>
            <a:r>
              <a:rPr lang="en-US" sz="1400">
                <a:solidFill>
                  <a:srgbClr val="0000C0"/>
                </a:solidFill>
                <a:latin typeface="Menlo" charset="0"/>
              </a:rPr>
              <a:t>data</a:t>
            </a:r>
            <a:r>
              <a:rPr lang="en-US" sz="140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en-US" sz="1400">
                <a:solidFill>
                  <a:srgbClr val="6A3E3E"/>
                </a:solidFill>
                <a:latin typeface="Menlo" charset="0"/>
              </a:rPr>
              <a:t>theData</a:t>
            </a:r>
            <a:r>
              <a:rPr lang="en-US" sz="140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r>
              <a:rPr lang="de-DE" sz="1400">
                <a:solidFill>
                  <a:srgbClr val="000000"/>
                </a:solidFill>
                <a:latin typeface="Menlo" charset="0"/>
              </a:rPr>
              <a:t>    }</a:t>
            </a:r>
          </a:p>
          <a:p>
            <a:r>
              <a:rPr lang="de-DE" sz="1400">
                <a:solidFill>
                  <a:srgbClr val="000000"/>
                </a:solidFill>
                <a:latin typeface="Menlo" charset="0"/>
              </a:rPr>
              <a:t>}</a:t>
            </a:r>
            <a:endParaRPr lang="en-US" sz="1400"/>
          </a:p>
        </p:txBody>
      </p:sp>
      <p:sp>
        <p:nvSpPr>
          <p:cNvPr id="7" name="Rectangle 6"/>
          <p:cNvSpPr/>
          <p:nvPr/>
        </p:nvSpPr>
        <p:spPr>
          <a:xfrm>
            <a:off x="3040376" y="1706476"/>
            <a:ext cx="1866216" cy="307777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>
                <a:latin typeface="Arial"/>
                <a:cs typeface="Arial"/>
              </a:rPr>
              <a:t>Recursive data type! </a:t>
            </a:r>
          </a:p>
        </p:txBody>
      </p:sp>
      <p:sp>
        <p:nvSpPr>
          <p:cNvPr id="8" name="Rectangle 7"/>
          <p:cNvSpPr/>
          <p:nvPr/>
        </p:nvSpPr>
        <p:spPr>
          <a:xfrm>
            <a:off x="1108631" y="1650379"/>
            <a:ext cx="1850700" cy="452737"/>
          </a:xfrm>
          <a:prstGeom prst="rect">
            <a:avLst/>
          </a:prstGeom>
          <a:noFill/>
          <a:ln w="28575" cmpd="sng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858239" y="2881341"/>
            <a:ext cx="2202184" cy="523220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>
                <a:latin typeface="Arial"/>
                <a:cs typeface="Arial"/>
              </a:rPr>
              <a:t>No type parameter in the constructor header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2768138" y="2468877"/>
            <a:ext cx="191193" cy="4124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995950" y="1392697"/>
            <a:ext cx="2601883" cy="5232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>
                <a:latin typeface="Times New Roman" charset="0"/>
                <a:ea typeface="Times New Roman" charset="0"/>
                <a:cs typeface="Times New Roman" charset="0"/>
              </a:rPr>
              <a:t>using references of the class itself inside the class we're defining.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970322" y="2577082"/>
            <a:ext cx="3557846" cy="738664"/>
          </a:xfrm>
          <a:prstGeom prst="rect">
            <a:avLst/>
          </a:prstGeom>
          <a:solidFill>
            <a:srgbClr val="1B8E1D"/>
          </a:solidFill>
        </p:spPr>
        <p:txBody>
          <a:bodyPr wrap="square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Because by the time Java actually creates any of these ListNode objects, the class definition will be finished.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906592" y="1993307"/>
            <a:ext cx="36298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charset="2"/>
              <a:buChar char="§"/>
            </a:pPr>
            <a:r>
              <a:rPr lang="en-US" sz="140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Why can we use a class when we're not even done defining?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51562" y="1010319"/>
            <a:ext cx="183225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/>
            </a:pPr>
            <a:r>
              <a:rPr lang="en-US" sz="140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Default value is null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1230284" y="1291340"/>
            <a:ext cx="74814" cy="3590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238784" y="3591760"/>
            <a:ext cx="4242637" cy="2893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>
                <a:solidFill>
                  <a:srgbClr val="7F0055"/>
                </a:solidFill>
                <a:latin typeface="Menlo" charset="0"/>
              </a:rPr>
              <a:t>public</a:t>
            </a:r>
            <a:r>
              <a:rPr lang="en-US" sz="140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400">
                <a:solidFill>
                  <a:srgbClr val="7F0055"/>
                </a:solidFill>
                <a:latin typeface="Menlo" charset="0"/>
              </a:rPr>
              <a:t>class</a:t>
            </a:r>
            <a:r>
              <a:rPr lang="en-US" sz="1400">
                <a:solidFill>
                  <a:srgbClr val="000000"/>
                </a:solidFill>
                <a:latin typeface="Menlo" charset="0"/>
              </a:rPr>
              <a:t> MyLinkedList&lt;E&gt;</a:t>
            </a:r>
          </a:p>
          <a:p>
            <a:r>
              <a:rPr lang="en-US" sz="1400">
                <a:solidFill>
                  <a:srgbClr val="000000"/>
                </a:solidFill>
                <a:latin typeface="Menlo" charset="0"/>
              </a:rPr>
              <a:t>{</a:t>
            </a:r>
          </a:p>
          <a:p>
            <a:r>
              <a:rPr lang="en-US" sz="140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1400">
                <a:solidFill>
                  <a:srgbClr val="7F0055"/>
                </a:solidFill>
                <a:latin typeface="Menlo" charset="0"/>
              </a:rPr>
              <a:t>private</a:t>
            </a:r>
            <a:r>
              <a:rPr lang="en-US" sz="1400">
                <a:solidFill>
                  <a:srgbClr val="000000"/>
                </a:solidFill>
                <a:latin typeface="Menlo" charset="0"/>
              </a:rPr>
              <a:t> ListNode&lt;E&gt; </a:t>
            </a:r>
            <a:r>
              <a:rPr lang="en-US" sz="1400">
                <a:solidFill>
                  <a:srgbClr val="0000C0"/>
                </a:solidFill>
                <a:latin typeface="Menlo" charset="0"/>
              </a:rPr>
              <a:t>head</a:t>
            </a:r>
            <a:r>
              <a:rPr lang="en-US" sz="1400">
                <a:solidFill>
                  <a:srgbClr val="000000"/>
                </a:solidFill>
                <a:latin typeface="Menlo" charset="0"/>
              </a:rPr>
              <a:t>; </a:t>
            </a:r>
          </a:p>
          <a:p>
            <a:r>
              <a:rPr lang="en-US" sz="140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1400">
                <a:solidFill>
                  <a:srgbClr val="7F0055"/>
                </a:solidFill>
                <a:latin typeface="Menlo" charset="0"/>
              </a:rPr>
              <a:t>private</a:t>
            </a:r>
            <a:r>
              <a:rPr lang="en-US" sz="1400">
                <a:solidFill>
                  <a:srgbClr val="000000"/>
                </a:solidFill>
                <a:latin typeface="Menlo" charset="0"/>
              </a:rPr>
              <a:t> ListNode&lt;E&gt; </a:t>
            </a:r>
            <a:r>
              <a:rPr lang="en-US" sz="1400">
                <a:solidFill>
                  <a:srgbClr val="0000C0"/>
                </a:solidFill>
                <a:latin typeface="Menlo" charset="0"/>
              </a:rPr>
              <a:t>tail</a:t>
            </a:r>
            <a:r>
              <a:rPr lang="en-US" sz="1400">
                <a:solidFill>
                  <a:srgbClr val="000000"/>
                </a:solidFill>
                <a:latin typeface="Menlo" charset="0"/>
              </a:rPr>
              <a:t>; </a:t>
            </a:r>
          </a:p>
          <a:p>
            <a:r>
              <a:rPr lang="en-US" sz="140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1400">
                <a:solidFill>
                  <a:srgbClr val="7F0055"/>
                </a:solidFill>
                <a:latin typeface="Menlo" charset="0"/>
              </a:rPr>
              <a:t>private</a:t>
            </a:r>
            <a:r>
              <a:rPr lang="en-US" sz="140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400">
                <a:solidFill>
                  <a:srgbClr val="7F0055"/>
                </a:solidFill>
                <a:latin typeface="Menlo" charset="0"/>
              </a:rPr>
              <a:t>int</a:t>
            </a:r>
            <a:r>
              <a:rPr lang="en-US" sz="1400">
                <a:solidFill>
                  <a:srgbClr val="000000"/>
                </a:solidFill>
                <a:latin typeface="Menlo" charset="0"/>
              </a:rPr>
              <a:t> </a:t>
            </a:r>
            <a:r>
              <a:rPr lang="en-US" sz="1400">
                <a:solidFill>
                  <a:srgbClr val="0000C0"/>
                </a:solidFill>
                <a:latin typeface="Menlo" charset="0"/>
              </a:rPr>
              <a:t>size</a:t>
            </a:r>
            <a:r>
              <a:rPr lang="en-US" sz="140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r>
              <a:rPr lang="en-US" sz="1400">
                <a:solidFill>
                  <a:srgbClr val="000000"/>
                </a:solidFill>
                <a:latin typeface="Menlo" charset="0"/>
              </a:rPr>
              <a:t>	</a:t>
            </a:r>
            <a:r>
              <a:rPr lang="en-US" sz="1400">
                <a:solidFill>
                  <a:srgbClr val="7F0055"/>
                </a:solidFill>
                <a:latin typeface="Menlo" charset="0"/>
              </a:rPr>
              <a:t>public</a:t>
            </a:r>
            <a:r>
              <a:rPr lang="en-US" sz="1400">
                <a:solidFill>
                  <a:srgbClr val="000000"/>
                </a:solidFill>
                <a:latin typeface="Menlo" charset="0"/>
              </a:rPr>
              <a:t> MyLinkedList() {</a:t>
            </a:r>
          </a:p>
          <a:p>
            <a:r>
              <a:rPr lang="tr-TR" sz="1400">
                <a:solidFill>
                  <a:srgbClr val="000000"/>
                </a:solidFill>
                <a:latin typeface="Menlo" charset="0"/>
              </a:rPr>
              <a:t>		</a:t>
            </a:r>
            <a:r>
              <a:rPr lang="tr-TR" sz="1400">
                <a:solidFill>
                  <a:srgbClr val="0000C0"/>
                </a:solidFill>
                <a:latin typeface="Menlo" charset="0"/>
              </a:rPr>
              <a:t>size</a:t>
            </a:r>
            <a:r>
              <a:rPr lang="tr-TR" sz="1400">
                <a:solidFill>
                  <a:srgbClr val="000000"/>
                </a:solidFill>
                <a:latin typeface="Menlo" charset="0"/>
              </a:rPr>
              <a:t> = 0;</a:t>
            </a:r>
          </a:p>
          <a:p>
            <a:r>
              <a:rPr lang="tr-TR" sz="1400">
                <a:solidFill>
                  <a:srgbClr val="000000"/>
                </a:solidFill>
                <a:latin typeface="Menlo" charset="0"/>
              </a:rPr>
              <a:t>		</a:t>
            </a:r>
            <a:r>
              <a:rPr lang="tr-TR" sz="1400">
                <a:solidFill>
                  <a:srgbClr val="0000C0"/>
                </a:solidFill>
                <a:latin typeface="Menlo" charset="0"/>
              </a:rPr>
              <a:t>head</a:t>
            </a:r>
            <a:r>
              <a:rPr lang="tr-TR" sz="140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tr-TR" sz="1400">
                <a:solidFill>
                  <a:srgbClr val="7F0055"/>
                </a:solidFill>
                <a:latin typeface="Menlo" charset="0"/>
              </a:rPr>
              <a:t>new</a:t>
            </a:r>
            <a:r>
              <a:rPr lang="tr-TR" sz="1400">
                <a:solidFill>
                  <a:srgbClr val="000000"/>
                </a:solidFill>
                <a:latin typeface="Menlo" charset="0"/>
              </a:rPr>
              <a:t> ListNode&lt;E&gt;(</a:t>
            </a:r>
            <a:r>
              <a:rPr lang="tr-TR" sz="1400">
                <a:solidFill>
                  <a:srgbClr val="7F0055"/>
                </a:solidFill>
                <a:latin typeface="Menlo" charset="0"/>
              </a:rPr>
              <a:t>null</a:t>
            </a:r>
            <a:r>
              <a:rPr lang="tr-TR" sz="1400">
                <a:solidFill>
                  <a:srgbClr val="000000"/>
                </a:solidFill>
                <a:latin typeface="Menlo" charset="0"/>
              </a:rPr>
              <a:t>);</a:t>
            </a:r>
          </a:p>
          <a:p>
            <a:r>
              <a:rPr lang="tr-TR" sz="1400">
                <a:solidFill>
                  <a:srgbClr val="000000"/>
                </a:solidFill>
                <a:latin typeface="Menlo" charset="0"/>
              </a:rPr>
              <a:t>		</a:t>
            </a:r>
            <a:r>
              <a:rPr lang="tr-TR" sz="1400">
                <a:solidFill>
                  <a:srgbClr val="0000C0"/>
                </a:solidFill>
                <a:latin typeface="Menlo" charset="0"/>
              </a:rPr>
              <a:t>tail</a:t>
            </a:r>
            <a:r>
              <a:rPr lang="tr-TR" sz="140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tr-TR" sz="1400">
                <a:solidFill>
                  <a:srgbClr val="7F0055"/>
                </a:solidFill>
                <a:latin typeface="Menlo" charset="0"/>
              </a:rPr>
              <a:t>new</a:t>
            </a:r>
            <a:r>
              <a:rPr lang="tr-TR" sz="1400">
                <a:solidFill>
                  <a:srgbClr val="000000"/>
                </a:solidFill>
                <a:latin typeface="Menlo" charset="0"/>
              </a:rPr>
              <a:t> ListNode&lt;E&gt;(</a:t>
            </a:r>
            <a:r>
              <a:rPr lang="tr-TR" sz="1400">
                <a:solidFill>
                  <a:srgbClr val="7F0055"/>
                </a:solidFill>
                <a:latin typeface="Menlo" charset="0"/>
              </a:rPr>
              <a:t>null</a:t>
            </a:r>
            <a:r>
              <a:rPr lang="tr-TR" sz="1400">
                <a:solidFill>
                  <a:srgbClr val="000000"/>
                </a:solidFill>
                <a:latin typeface="Menlo" charset="0"/>
              </a:rPr>
              <a:t>);</a:t>
            </a:r>
          </a:p>
          <a:p>
            <a:r>
              <a:rPr lang="tr-TR" sz="1400">
                <a:solidFill>
                  <a:srgbClr val="000000"/>
                </a:solidFill>
                <a:latin typeface="Menlo" charset="0"/>
              </a:rPr>
              <a:t>		</a:t>
            </a:r>
            <a:r>
              <a:rPr lang="tr-TR" sz="1400">
                <a:solidFill>
                  <a:srgbClr val="0000C0"/>
                </a:solidFill>
                <a:latin typeface="Menlo" charset="0"/>
              </a:rPr>
              <a:t>head</a:t>
            </a:r>
            <a:r>
              <a:rPr lang="tr-TR" sz="1400">
                <a:solidFill>
                  <a:srgbClr val="000000"/>
                </a:solidFill>
                <a:latin typeface="Menlo" charset="0"/>
              </a:rPr>
              <a:t>.</a:t>
            </a:r>
            <a:r>
              <a:rPr lang="tr-TR" sz="1400">
                <a:solidFill>
                  <a:srgbClr val="0000C0"/>
                </a:solidFill>
                <a:latin typeface="Menlo" charset="0"/>
              </a:rPr>
              <a:t>next</a:t>
            </a:r>
            <a:r>
              <a:rPr lang="tr-TR" sz="140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tr-TR" sz="1400">
                <a:solidFill>
                  <a:srgbClr val="0000C0"/>
                </a:solidFill>
                <a:latin typeface="Menlo" charset="0"/>
              </a:rPr>
              <a:t>tail</a:t>
            </a:r>
            <a:r>
              <a:rPr lang="tr-TR" sz="140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r>
              <a:rPr lang="tr-TR" sz="1400">
                <a:solidFill>
                  <a:srgbClr val="000000"/>
                </a:solidFill>
                <a:latin typeface="Menlo" charset="0"/>
              </a:rPr>
              <a:t>		</a:t>
            </a:r>
            <a:r>
              <a:rPr lang="tr-TR" sz="1400">
                <a:solidFill>
                  <a:srgbClr val="0000C0"/>
                </a:solidFill>
                <a:latin typeface="Menlo" charset="0"/>
              </a:rPr>
              <a:t>tail</a:t>
            </a:r>
            <a:r>
              <a:rPr lang="tr-TR" sz="1400">
                <a:solidFill>
                  <a:srgbClr val="000000"/>
                </a:solidFill>
                <a:latin typeface="Menlo" charset="0"/>
              </a:rPr>
              <a:t>.</a:t>
            </a:r>
            <a:r>
              <a:rPr lang="tr-TR" sz="1400">
                <a:solidFill>
                  <a:srgbClr val="0000C0"/>
                </a:solidFill>
                <a:latin typeface="Menlo" charset="0"/>
              </a:rPr>
              <a:t>prev</a:t>
            </a:r>
            <a:r>
              <a:rPr lang="tr-TR" sz="1400">
                <a:solidFill>
                  <a:srgbClr val="000000"/>
                </a:solidFill>
                <a:latin typeface="Menlo" charset="0"/>
              </a:rPr>
              <a:t> = </a:t>
            </a:r>
            <a:r>
              <a:rPr lang="tr-TR" sz="1400">
                <a:solidFill>
                  <a:srgbClr val="0000C0"/>
                </a:solidFill>
                <a:latin typeface="Menlo" charset="0"/>
              </a:rPr>
              <a:t>head</a:t>
            </a:r>
            <a:r>
              <a:rPr lang="tr-TR" sz="1400">
                <a:solidFill>
                  <a:srgbClr val="000000"/>
                </a:solidFill>
                <a:latin typeface="Menlo" charset="0"/>
              </a:rPr>
              <a:t>;</a:t>
            </a:r>
          </a:p>
          <a:p>
            <a:r>
              <a:rPr lang="tr-TR" sz="1400">
                <a:solidFill>
                  <a:srgbClr val="000000"/>
                </a:solidFill>
                <a:latin typeface="Menlo" charset="0"/>
              </a:rPr>
              <a:t>	}</a:t>
            </a:r>
            <a:endParaRPr lang="en-US" sz="1400">
              <a:solidFill>
                <a:srgbClr val="000000"/>
              </a:solidFill>
              <a:latin typeface="Menlo" charset="0"/>
            </a:endParaRPr>
          </a:p>
          <a:p>
            <a:r>
              <a:rPr lang="en-US" sz="1400">
                <a:solidFill>
                  <a:srgbClr val="000000"/>
                </a:solidFill>
                <a:latin typeface="Menlo" charset="0"/>
              </a:rPr>
              <a:t>}</a:t>
            </a:r>
            <a:endParaRPr lang="en-US" sz="1400"/>
          </a:p>
        </p:txBody>
      </p:sp>
      <p:sp>
        <p:nvSpPr>
          <p:cNvPr id="15" name="Rectangle 14"/>
          <p:cNvSpPr/>
          <p:nvPr/>
        </p:nvSpPr>
        <p:spPr>
          <a:xfrm>
            <a:off x="4671671" y="4406338"/>
            <a:ext cx="1189537" cy="1255508"/>
          </a:xfrm>
          <a:prstGeom prst="rect">
            <a:avLst/>
          </a:prstGeom>
          <a:noFill/>
          <a:ln w="28575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343506" y="4483358"/>
            <a:ext cx="417925" cy="290674"/>
          </a:xfrm>
          <a:prstGeom prst="rect">
            <a:avLst/>
          </a:prstGeom>
          <a:ln w="1905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657209" y="4444422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>
                <a:latin typeface="Courier"/>
                <a:cs typeface="Courier"/>
              </a:rPr>
              <a:t>head</a:t>
            </a:r>
            <a:endParaRPr lang="en-US" sz="1600">
              <a:latin typeface="Courier"/>
              <a:cs typeface="Courier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657209" y="4847245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>
                <a:latin typeface="Courier"/>
                <a:cs typeface="Courier"/>
              </a:rPr>
              <a:t>tail</a:t>
            </a:r>
            <a:endParaRPr lang="en-US" sz="1600">
              <a:latin typeface="Courier"/>
              <a:cs typeface="Courier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657209" y="5241124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ourier"/>
                <a:cs typeface="Courier"/>
              </a:rPr>
              <a:t>size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343506" y="4891315"/>
            <a:ext cx="417925" cy="290674"/>
          </a:xfrm>
          <a:prstGeom prst="rect">
            <a:avLst/>
          </a:prstGeom>
          <a:ln w="1905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343506" y="5299273"/>
            <a:ext cx="417925" cy="290674"/>
          </a:xfrm>
          <a:prstGeom prst="rect">
            <a:avLst/>
          </a:prstGeom>
          <a:ln w="1905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/>
                <a:cs typeface="Arial"/>
              </a:rPr>
              <a:t>0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044037" y="4417011"/>
            <a:ext cx="1359576" cy="1341293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cmpd="sng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6753395" y="4538751"/>
            <a:ext cx="417925" cy="290674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067098" y="4499815"/>
            <a:ext cx="677189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>
                <a:latin typeface="Courier"/>
                <a:cs typeface="Courier"/>
              </a:rPr>
              <a:t>next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067098" y="4902638"/>
            <a:ext cx="68480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>
                <a:latin typeface="Courier"/>
                <a:cs typeface="Courier"/>
              </a:rPr>
              <a:t>data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067098" y="5296517"/>
            <a:ext cx="68480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>
                <a:latin typeface="Courier"/>
                <a:cs typeface="Courier"/>
              </a:rPr>
              <a:t>prev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735507" y="4946708"/>
            <a:ext cx="571366" cy="290674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Arial"/>
                <a:cs typeface="Arial"/>
              </a:rPr>
              <a:t>null</a:t>
            </a:r>
            <a:endParaRPr lang="en-US" sz="1600">
              <a:latin typeface="Arial"/>
              <a:cs typeface="Arial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735507" y="5354666"/>
            <a:ext cx="571366" cy="290674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Arial"/>
                <a:cs typeface="Arial"/>
              </a:rPr>
              <a:t>null</a:t>
            </a:r>
            <a:endParaRPr lang="en-US" sz="1600">
              <a:latin typeface="Arial"/>
              <a:cs typeface="Arial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542291" y="4417537"/>
            <a:ext cx="1359576" cy="1341293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cmpd="sng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8251649" y="4539277"/>
            <a:ext cx="553478" cy="290674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/>
                <a:cs typeface="Arial"/>
              </a:rPr>
              <a:t>null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565352" y="4500341"/>
            <a:ext cx="677189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>
                <a:latin typeface="Courier"/>
                <a:cs typeface="Courier"/>
              </a:rPr>
              <a:t>next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565352" y="4903164"/>
            <a:ext cx="68480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>
                <a:latin typeface="Courier"/>
                <a:cs typeface="Courier"/>
              </a:rPr>
              <a:t>data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565352" y="5297043"/>
            <a:ext cx="68480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>
                <a:latin typeface="Courier"/>
                <a:cs typeface="Courier"/>
              </a:rPr>
              <a:t>prev</a:t>
            </a:r>
          </a:p>
        </p:txBody>
      </p:sp>
      <p:sp>
        <p:nvSpPr>
          <p:cNvPr id="40" name="Rectangle 39"/>
          <p:cNvSpPr/>
          <p:nvPr/>
        </p:nvSpPr>
        <p:spPr>
          <a:xfrm>
            <a:off x="8233761" y="4947234"/>
            <a:ext cx="571366" cy="290674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latin typeface="Arial"/>
                <a:cs typeface="Arial"/>
              </a:rPr>
              <a:t>null</a:t>
            </a:r>
            <a:endParaRPr lang="en-US" sz="1600">
              <a:latin typeface="Arial"/>
              <a:cs typeface="Arial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8233761" y="5355192"/>
            <a:ext cx="571366" cy="290674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mpd="sng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/>
              <a:cs typeface="Arial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521626" y="4643248"/>
            <a:ext cx="545472" cy="25844"/>
          </a:xfrm>
          <a:prstGeom prst="straightConnector1">
            <a:avLst/>
          </a:prstGeom>
          <a:ln w="28575" cmpd="sng">
            <a:solidFill>
              <a:srgbClr val="4F81BD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6948656" y="4669092"/>
            <a:ext cx="593635" cy="4334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28" idx="3"/>
          </p:cNvCxnSpPr>
          <p:nvPr/>
        </p:nvCxnSpPr>
        <p:spPr>
          <a:xfrm flipH="1" flipV="1">
            <a:off x="7403613" y="5087658"/>
            <a:ext cx="1091427" cy="384949"/>
          </a:xfrm>
          <a:prstGeom prst="straightConnector1">
            <a:avLst/>
          </a:prstGeom>
          <a:ln w="28575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Freeform 44"/>
          <p:cNvSpPr/>
          <p:nvPr/>
        </p:nvSpPr>
        <p:spPr>
          <a:xfrm>
            <a:off x="5515024" y="4104249"/>
            <a:ext cx="2917767" cy="929564"/>
          </a:xfrm>
          <a:custGeom>
            <a:avLst/>
            <a:gdLst>
              <a:gd name="connsiteX0" fmla="*/ 0 w 6824181"/>
              <a:gd name="connsiteY0" fmla="*/ 929564 h 929564"/>
              <a:gd name="connsiteX1" fmla="*/ 1368414 w 6824181"/>
              <a:gd name="connsiteY1" fmla="*/ 258746 h 929564"/>
              <a:gd name="connsiteX2" fmla="*/ 3398675 w 6824181"/>
              <a:gd name="connsiteY2" fmla="*/ 8307 h 929564"/>
              <a:gd name="connsiteX3" fmla="*/ 5616757 w 6824181"/>
              <a:gd name="connsiteY3" fmla="*/ 79861 h 929564"/>
              <a:gd name="connsiteX4" fmla="*/ 6824181 w 6824181"/>
              <a:gd name="connsiteY4" fmla="*/ 276634 h 929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4181" h="929564">
                <a:moveTo>
                  <a:pt x="0" y="929564"/>
                </a:moveTo>
                <a:cubicBezTo>
                  <a:pt x="400984" y="670926"/>
                  <a:pt x="801968" y="412289"/>
                  <a:pt x="1368414" y="258746"/>
                </a:cubicBezTo>
                <a:cubicBezTo>
                  <a:pt x="1934860" y="105203"/>
                  <a:pt x="2690618" y="38121"/>
                  <a:pt x="3398675" y="8307"/>
                </a:cubicBezTo>
                <a:cubicBezTo>
                  <a:pt x="4106732" y="-21507"/>
                  <a:pt x="5045839" y="35140"/>
                  <a:pt x="5616757" y="79861"/>
                </a:cubicBezTo>
                <a:cubicBezTo>
                  <a:pt x="6187675" y="124582"/>
                  <a:pt x="6621453" y="243838"/>
                  <a:pt x="6824181" y="276634"/>
                </a:cubicBezTo>
              </a:path>
            </a:pathLst>
          </a:custGeom>
          <a:ln w="28575" cmpd="sng">
            <a:solidFill>
              <a:srgbClr val="4F81BD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990395" y="3528275"/>
            <a:ext cx="3029679" cy="523220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>
                <a:latin typeface="Arial"/>
                <a:cs typeface="Arial"/>
              </a:rPr>
              <a:t>Does this constructor correctly create the diagram as shown below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3417150" y="4044401"/>
            <a:ext cx="803601" cy="6528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657209" y="5758304"/>
            <a:ext cx="1239847" cy="498598"/>
          </a:xfrm>
          <a:prstGeom prst="rect">
            <a:avLst/>
          </a:prstGeom>
          <a:solidFill>
            <a:srgbClr val="1B8E1D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>
                <a:latin typeface="Arial"/>
                <a:cs typeface="Arial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en-US" sz="1100">
                <a:solidFill>
                  <a:srgbClr val="FFFFFF"/>
                </a:solidFill>
                <a:latin typeface="Courier"/>
                <a:cs typeface="Courier"/>
              </a:rPr>
              <a:t>MyLinkedList</a:t>
            </a:r>
            <a:r>
              <a:rPr lang="zh-CN" altLang="en-US" sz="1100">
                <a:solidFill>
                  <a:srgbClr val="FFFFFF"/>
                </a:solidFill>
                <a:latin typeface="Courier"/>
                <a:cs typeface="Courier"/>
              </a:rPr>
              <a:t> </a:t>
            </a:r>
            <a:r>
              <a:rPr lang="en-US" altLang="zh-CN" sz="1100">
                <a:solidFill>
                  <a:srgbClr val="FFFFFF"/>
                </a:solidFill>
              </a:rPr>
              <a:t>object</a:t>
            </a:r>
            <a:endParaRPr lang="en-US" sz="1100">
              <a:solidFill>
                <a:srgbClr val="FFFFFF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598305" y="5854242"/>
            <a:ext cx="1743620" cy="306721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>
                <a:latin typeface="Arial"/>
                <a:cs typeface="Arial"/>
              </a:defRPr>
            </a:lvl1pPr>
          </a:lstStyle>
          <a:p>
            <a:pPr algn="ctr"/>
            <a:r>
              <a:rPr lang="en-US">
                <a:latin typeface="Courier"/>
                <a:cs typeface="Courier"/>
              </a:rPr>
              <a:t>ListNode</a:t>
            </a:r>
            <a:r>
              <a:rPr lang="zh-CN" altLang="en-US">
                <a:latin typeface="Courier"/>
                <a:cs typeface="Courier"/>
              </a:rPr>
              <a:t> </a:t>
            </a:r>
            <a:r>
              <a:rPr lang="en-US" altLang="zh-CN"/>
              <a:t>Objects</a:t>
            </a:r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1161274" y="5554865"/>
            <a:ext cx="1879102" cy="452737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4567341" y="6335042"/>
            <a:ext cx="45718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This list is empty. It has zero data nodes, but two sentinel nodes 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007158" y="3562373"/>
            <a:ext cx="2195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Need to link the two sentinel nodes to each other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45768" y="6211931"/>
            <a:ext cx="3874592" cy="523220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400">
                <a:latin typeface="Arial"/>
                <a:cs typeface="Arial"/>
              </a:defRPr>
            </a:lvl1pPr>
          </a:lstStyle>
          <a:p>
            <a:r>
              <a:rPr lang="en-US"/>
              <a:t>Now we’ve correctly setup an empty linked list! Let’s implement size, get, set, add, remove</a:t>
            </a:r>
          </a:p>
        </p:txBody>
      </p:sp>
    </p:spTree>
    <p:extLst>
      <p:ext uri="{BB962C8B-B14F-4D97-AF65-F5344CB8AC3E}">
        <p14:creationId xmlns:p14="http://schemas.microsoft.com/office/powerpoint/2010/main" val="1362557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3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91E00"/>
                                      </p:to>
                                    </p:animClr>
                                    <p:set>
                                      <p:cBhvr>
                                        <p:cTn id="184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91E00"/>
                                      </p:to>
                                    </p:animClr>
                                    <p:set>
                                      <p:cBhvr>
                                        <p:cTn id="187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4" grpId="0" animBg="1"/>
      <p:bldP spid="17" grpId="0" animBg="1"/>
      <p:bldP spid="18" grpId="0" animBg="1"/>
      <p:bldP spid="19" grpId="0"/>
      <p:bldP spid="24" grpId="0"/>
      <p:bldP spid="3" grpId="0" animBg="1"/>
      <p:bldP spid="15" grpId="0" animBg="1"/>
      <p:bldP spid="20" grpId="0" animBg="1"/>
      <p:bldP spid="21" grpId="0"/>
      <p:bldP spid="22" grpId="0"/>
      <p:bldP spid="23" grpId="0"/>
      <p:bldP spid="25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5" grpId="0" animBg="1"/>
      <p:bldP spid="10" grpId="0" animBg="1"/>
      <p:bldP spid="50" grpId="0" animBg="1"/>
      <p:bldP spid="51" grpId="0" animBg="1"/>
      <p:bldP spid="52" grpId="0" animBg="1"/>
      <p:bldP spid="53" grpId="0"/>
      <p:bldP spid="56" grpId="0"/>
      <p:bldP spid="5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Metadata/LabelInfo.xml><?xml version="1.0" encoding="utf-8"?>
<clbl:labelList xmlns:clbl="http://schemas.microsoft.com/office/2020/mipLabelMetadata">
  <clbl:label id="{f13b610e-d3b5-490f-b165-988100e8232a}" enabled="1" method="Standard" siteId="{5a4ba6f9-f531-4f32-9467-398f19e69de4}" contentBits="1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35068</TotalTime>
  <Words>5202</Words>
  <Application>Microsoft Office PowerPoint</Application>
  <PresentationFormat>On-screen Show (4:3)</PresentationFormat>
  <Paragraphs>929</Paragraphs>
  <Slides>23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4" baseType="lpstr">
      <vt:lpstr>Courier</vt:lpstr>
      <vt:lpstr>Menlo</vt:lpstr>
      <vt:lpstr>Arial</vt:lpstr>
      <vt:lpstr>Calibri</vt:lpstr>
      <vt:lpstr>Century</vt:lpstr>
      <vt:lpstr>Century Gothic</vt:lpstr>
      <vt:lpstr>Courier New</vt:lpstr>
      <vt:lpstr>Helvetica</vt:lpstr>
      <vt:lpstr>Times New Roman</vt:lpstr>
      <vt:lpstr>Wingdings</vt:lpstr>
      <vt:lpstr>Office Theme</vt:lpstr>
      <vt:lpstr>Lecture 6 Linked Lists vs. Arrays</vt:lpstr>
      <vt:lpstr>Lecture Goals</vt:lpstr>
      <vt:lpstr>Key CS Idea: Abstraction</vt:lpstr>
      <vt:lpstr>Video Tutorial</vt:lpstr>
      <vt:lpstr>Linked Lists vs. Arrays</vt:lpstr>
      <vt:lpstr>Two Classes in a LinkedList</vt:lpstr>
      <vt:lpstr>Use Type Parameter to Create Generic Classes</vt:lpstr>
      <vt:lpstr>Handle Bad Inputs with Exceptions</vt:lpstr>
      <vt:lpstr>Java Code for a Linked List</vt:lpstr>
      <vt:lpstr>Get Operation</vt:lpstr>
      <vt:lpstr>Add Operation</vt:lpstr>
      <vt:lpstr>Remove Operation</vt:lpstr>
      <vt:lpstr>Set Operation</vt:lpstr>
      <vt:lpstr>Contain Operation</vt:lpstr>
      <vt:lpstr>toString Operation</vt:lpstr>
      <vt:lpstr>Java Code for a Linked List (Contd.)</vt:lpstr>
      <vt:lpstr>Testing and Confidence</vt:lpstr>
      <vt:lpstr>Unit Testing</vt:lpstr>
      <vt:lpstr>JUnit Basic</vt:lpstr>
      <vt:lpstr>Test Get Method of MyLinkedList with JUnit</vt:lpstr>
      <vt:lpstr>Test Remove Method of MyLinkedList with JUnit</vt:lpstr>
      <vt:lpstr>Summary</vt:lpstr>
      <vt:lpstr>Additional 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Classes and Objects in Java</dc:title>
  <dc:creator>Jianchen Shan</dc:creator>
  <cp:lastModifiedBy>Zonghua Gu</cp:lastModifiedBy>
  <cp:revision>1006</cp:revision>
  <dcterms:created xsi:type="dcterms:W3CDTF">2018-08-13T22:58:39Z</dcterms:created>
  <dcterms:modified xsi:type="dcterms:W3CDTF">2024-09-23T13:31:38Z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HeaderLocations">
    <vt:lpwstr>Office Theme:8</vt:lpwstr>
  </property>
  <property fmtid="{D5CDD505-2E9C-101B-9397-08002B2CF9AE}" pid="3" name="ClassificationContentMarkingHeaderText">
    <vt:lpwstr>Begränsad delning</vt:lpwstr>
  </property>
</Properties>
</file>