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34" r:id="rId3"/>
    <p:sldId id="339" r:id="rId4"/>
    <p:sldId id="354" r:id="rId5"/>
    <p:sldId id="355" r:id="rId6"/>
    <p:sldId id="341" r:id="rId7"/>
    <p:sldId id="342" r:id="rId8"/>
    <p:sldId id="359" r:id="rId9"/>
    <p:sldId id="356" r:id="rId10"/>
    <p:sldId id="343" r:id="rId11"/>
    <p:sldId id="348" r:id="rId12"/>
    <p:sldId id="345" r:id="rId13"/>
    <p:sldId id="357" r:id="rId14"/>
    <p:sldId id="344" r:id="rId15"/>
    <p:sldId id="358" r:id="rId16"/>
    <p:sldId id="347" r:id="rId17"/>
    <p:sldId id="340" r:id="rId18"/>
    <p:sldId id="349" r:id="rId19"/>
    <p:sldId id="350" r:id="rId20"/>
    <p:sldId id="353" r:id="rId21"/>
    <p:sldId id="351" r:id="rId22"/>
    <p:sldId id="326" r:id="rId23"/>
    <p:sldId id="35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FB0008"/>
    <a:srgbClr val="E6A20E"/>
    <a:srgbClr val="2000EA"/>
    <a:srgbClr val="140087"/>
    <a:srgbClr val="1700AE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6" autoAdjust="0"/>
    <p:restoredTop sz="75817" autoAdjust="0"/>
  </p:normalViewPr>
  <p:slideViewPr>
    <p:cSldViewPr snapToGrid="0" snapToObjects="1">
      <p:cViewPr varScale="1">
        <p:scale>
          <a:sx n="62" d="100"/>
          <a:sy n="62" d="100"/>
        </p:scale>
        <p:origin x="199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/>
                </a:solidFill>
              </a:rPr>
              <a:t>Left-leaning Red–Black Trees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http://citeseerx.ist.psu.edu/viewdoc/summary?doi=10.1.1.139.282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/>
                </a:solidFill>
              </a:rPr>
              <a:t>B-tree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https://www.geeksforgeeks.org/b-tree-set-1-introduction-2/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04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Nodes require one storage bit to keep track of </a:t>
            </a:r>
            <a:r>
              <a:rPr lang="en-GB" dirty="0" err="1"/>
              <a:t>color</a:t>
            </a:r>
            <a:r>
              <a:rPr lang="en-GB" dirty="0"/>
              <a:t>. </a:t>
            </a:r>
          </a:p>
          <a:p>
            <a:endParaRPr lang="en-GB" dirty="0"/>
          </a:p>
          <a:p>
            <a:pPr algn="l" fontAlgn="base">
              <a:buFont typeface="+mj-lt"/>
              <a:buAutoNum type="arabicPeriod"/>
            </a:pP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Node </a:t>
            </a:r>
            <a:r>
              <a:rPr lang="en-GB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Color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: Each node is either red or </a:t>
            </a: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black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algn="l" fontAlgn="base">
              <a:buFont typeface="+mj-lt"/>
              <a:buAutoNum type="arabicPeriod" startAt="2"/>
            </a:pP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Root Property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: The root of the tree is always </a:t>
            </a: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black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algn="l" fontAlgn="base">
              <a:buFont typeface="+mj-lt"/>
              <a:buAutoNum type="arabicPeriod" startAt="3"/>
            </a:pP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Red Property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: Red nodes cannot have red children (no two consecutive red nodes on any path).</a:t>
            </a:r>
          </a:p>
          <a:p>
            <a:pPr algn="l" fontAlgn="base">
              <a:buFont typeface="+mj-lt"/>
              <a:buAutoNum type="arabicPeriod" startAt="4"/>
            </a:pP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Black Property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: Every path from a node to its descendant null nodes (leaves) has the same number of </a:t>
            </a: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black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 nodes.</a:t>
            </a:r>
          </a:p>
          <a:p>
            <a:pPr algn="l" fontAlgn="base">
              <a:buFont typeface="+mj-lt"/>
              <a:buAutoNum type="arabicPeriod" startAt="5"/>
            </a:pP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Leaf Property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: All leaves (NIL nodes) are </a:t>
            </a: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black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42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left-rotate &amp; right-rotate red-black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6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1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ubIKipLpRU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ubIKipLpRU" TargetMode="External"/><Relationship Id="rId2" Type="http://schemas.openxmlformats.org/officeDocument/2006/relationships/hyperlink" Target="https://www.youtube.com/playlist?list=PL9xmBV_5YoZNqDI8qfOZgzbqahCUmUE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introduction-to-red-black-tre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/>
              <a:t>9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altLang="zh-CN" dirty="0"/>
              <a:t>Red</a:t>
            </a:r>
            <a:r>
              <a:rPr lang="en-GB" altLang="zh-CN" dirty="0"/>
              <a:t>-Black Trees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38C2-EB52-EBF8-92F2-9EAD71CA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52519" cy="1143000"/>
          </a:xfrm>
        </p:spPr>
        <p:txBody>
          <a:bodyPr/>
          <a:lstStyle/>
          <a:p>
            <a:r>
              <a:rPr lang="en-GB" dirty="0"/>
              <a:t>Insertions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EFC65-866E-E39A-746C-BCF3614C5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5567"/>
          </a:xfrm>
        </p:spPr>
        <p:txBody>
          <a:bodyPr>
            <a:normAutofit/>
          </a:bodyPr>
          <a:lstStyle/>
          <a:p>
            <a:r>
              <a:rPr lang="en-GB" dirty="0"/>
              <a:t>Step 1. Insert Z and </a:t>
            </a:r>
            <a:r>
              <a:rPr lang="en-GB" dirty="0" err="1"/>
              <a:t>color</a:t>
            </a:r>
            <a:r>
              <a:rPr lang="en-GB" dirty="0"/>
              <a:t> it </a:t>
            </a:r>
            <a:r>
              <a:rPr lang="en-GB" dirty="0">
                <a:solidFill>
                  <a:srgbClr val="FF0000"/>
                </a:solidFill>
              </a:rPr>
              <a:t>red</a:t>
            </a:r>
          </a:p>
          <a:p>
            <a:r>
              <a:rPr lang="en-GB" dirty="0"/>
              <a:t>Step 2. Recolor and rotate nodes to fix violations</a:t>
            </a:r>
          </a:p>
          <a:p>
            <a:r>
              <a:rPr lang="en-GB" dirty="0"/>
              <a:t>4 scenarios after inserting node Z</a:t>
            </a:r>
          </a:p>
          <a:p>
            <a:r>
              <a:rPr lang="en-GB" dirty="0"/>
              <a:t>Case 0. Z = root</a:t>
            </a:r>
          </a:p>
          <a:p>
            <a:pPr lvl="1"/>
            <a:r>
              <a:rPr lang="en-GB" dirty="0" err="1"/>
              <a:t>Color</a:t>
            </a:r>
            <a:r>
              <a:rPr lang="en-GB" dirty="0"/>
              <a:t> Z black</a:t>
            </a:r>
          </a:p>
          <a:p>
            <a:r>
              <a:rPr lang="en-GB" dirty="0"/>
              <a:t>Case 1. </a:t>
            </a:r>
            <a:r>
              <a:rPr lang="en-GB" dirty="0" err="1"/>
              <a:t>Z.uncle</a:t>
            </a:r>
            <a:r>
              <a:rPr lang="en-GB" dirty="0"/>
              <a:t> = </a:t>
            </a:r>
            <a:r>
              <a:rPr lang="en-GB" dirty="0">
                <a:solidFill>
                  <a:srgbClr val="FF0000"/>
                </a:solidFill>
              </a:rPr>
              <a:t>red</a:t>
            </a:r>
          </a:p>
          <a:p>
            <a:pPr lvl="1"/>
            <a:r>
              <a:rPr lang="en-GB" dirty="0"/>
              <a:t>Recolor Z’s parents and grandparent</a:t>
            </a:r>
          </a:p>
          <a:p>
            <a:r>
              <a:rPr lang="en-GB" dirty="0"/>
              <a:t>Case 2. </a:t>
            </a:r>
            <a:r>
              <a:rPr lang="en-GB" dirty="0" err="1"/>
              <a:t>Z.uncle</a:t>
            </a:r>
            <a:r>
              <a:rPr lang="en-GB" dirty="0"/>
              <a:t> = black (triangle)</a:t>
            </a:r>
          </a:p>
          <a:p>
            <a:pPr lvl="1"/>
            <a:r>
              <a:rPr lang="en-GB" dirty="0"/>
              <a:t>Rotate </a:t>
            </a:r>
            <a:r>
              <a:rPr lang="en-GB" dirty="0" err="1"/>
              <a:t>Z.parent</a:t>
            </a:r>
            <a:r>
              <a:rPr lang="en-GB" dirty="0"/>
              <a:t>, turns into Case 3</a:t>
            </a:r>
          </a:p>
          <a:p>
            <a:r>
              <a:rPr lang="en-GB" dirty="0"/>
              <a:t>Case 3. </a:t>
            </a:r>
            <a:r>
              <a:rPr lang="en-GB" dirty="0" err="1"/>
              <a:t>Z.uncle</a:t>
            </a:r>
            <a:r>
              <a:rPr lang="en-GB" dirty="0"/>
              <a:t> = black (line)</a:t>
            </a:r>
          </a:p>
          <a:p>
            <a:pPr lvl="1"/>
            <a:r>
              <a:rPr lang="en-GB" dirty="0"/>
              <a:t>Rotate </a:t>
            </a:r>
            <a:r>
              <a:rPr lang="en-GB" dirty="0" err="1"/>
              <a:t>Z.grandparent</a:t>
            </a:r>
            <a:r>
              <a:rPr lang="en-GB" dirty="0"/>
              <a:t> &amp; Recolor Z’s parents and grandparent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00FAC-C95F-DE8E-B699-6349D011B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626" y="3027406"/>
            <a:ext cx="3966519" cy="205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80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2522-D3FC-7D11-0972-EA12F100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Case 0. Z = root</a:t>
            </a:r>
            <a:endParaRPr lang="en-S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4BF79-FCAE-853C-19D0-2FC605F64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Color</a:t>
            </a:r>
            <a:r>
              <a:rPr lang="en-GB" dirty="0"/>
              <a:t> Z black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86E9EE-E136-D30B-564A-2095AF0D4F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42212" y="3731045"/>
            <a:ext cx="769349" cy="76202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92A5FF1-0EFC-3D7C-ADA5-18A79643E530}"/>
              </a:ext>
            </a:extLst>
          </p:cNvPr>
          <p:cNvSpPr/>
          <p:nvPr/>
        </p:nvSpPr>
        <p:spPr>
          <a:xfrm>
            <a:off x="4194483" y="3882112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4C8BA1-B159-1659-22B5-8270999FCBA4}"/>
              </a:ext>
            </a:extLst>
          </p:cNvPr>
          <p:cNvSpPr txBox="1"/>
          <p:nvPr/>
        </p:nvSpPr>
        <p:spPr>
          <a:xfrm>
            <a:off x="4109779" y="3164392"/>
            <a:ext cx="10631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Color</a:t>
            </a:r>
            <a:r>
              <a:rPr lang="en-GB" sz="2400" dirty="0"/>
              <a:t> Z</a:t>
            </a:r>
          </a:p>
          <a:p>
            <a:r>
              <a:rPr lang="en-GB" sz="2400" dirty="0"/>
              <a:t>black</a:t>
            </a:r>
            <a:endParaRPr lang="en-SE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14C78-0410-F9C1-0D58-7D996118E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620" y="3736274"/>
            <a:ext cx="769349" cy="75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73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2522-D3FC-7D11-0972-EA12F100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Case 1. </a:t>
            </a:r>
            <a:r>
              <a:rPr lang="en-GB" dirty="0" err="1"/>
              <a:t>Z.uncle</a:t>
            </a:r>
            <a:r>
              <a:rPr lang="en-GB" dirty="0"/>
              <a:t> = </a:t>
            </a:r>
            <a:r>
              <a:rPr lang="en-GB" dirty="0">
                <a:solidFill>
                  <a:srgbClr val="FF0000"/>
                </a:solidFill>
              </a:rPr>
              <a:t>red</a:t>
            </a:r>
            <a:endParaRPr lang="en-S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4BF79-FCAE-853C-19D0-2FC605F64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Recolor Z’s parents and grandparent</a:t>
            </a:r>
          </a:p>
          <a:p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86E9EE-E136-D30B-564A-2095AF0D4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15" y="2931456"/>
            <a:ext cx="2884401" cy="2385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AEC0F2-F48F-EC83-7CFC-A8D45892D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693" y="3060230"/>
            <a:ext cx="1666187" cy="227437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92A5FF1-0EFC-3D7C-ADA5-18A79643E530}"/>
              </a:ext>
            </a:extLst>
          </p:cNvPr>
          <p:cNvSpPr/>
          <p:nvPr/>
        </p:nvSpPr>
        <p:spPr>
          <a:xfrm>
            <a:off x="4539998" y="3882112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4C8BA1-B159-1659-22B5-8270999FCBA4}"/>
              </a:ext>
            </a:extLst>
          </p:cNvPr>
          <p:cNvSpPr txBox="1"/>
          <p:nvPr/>
        </p:nvSpPr>
        <p:spPr>
          <a:xfrm>
            <a:off x="4104301" y="2748894"/>
            <a:ext cx="18498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Recolor</a:t>
            </a:r>
          </a:p>
          <a:p>
            <a:r>
              <a:rPr lang="en-GB" sz="2400" dirty="0"/>
              <a:t>Parents &amp;</a:t>
            </a:r>
          </a:p>
          <a:p>
            <a:r>
              <a:rPr lang="en-GB" sz="2400" dirty="0"/>
              <a:t>grandparents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246414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C3504-B144-F63F-D828-B1AB6CDD2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4D23-BD08-32F9-2A04-CA8593B0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Case 2. </a:t>
            </a:r>
            <a:r>
              <a:rPr lang="en-GB" dirty="0" err="1"/>
              <a:t>Z.uncle</a:t>
            </a:r>
            <a:r>
              <a:rPr lang="en-GB" dirty="0"/>
              <a:t> = </a:t>
            </a:r>
            <a:r>
              <a:rPr lang="en-GB" dirty="0">
                <a:solidFill>
                  <a:schemeClr val="tx1"/>
                </a:solidFill>
              </a:rPr>
              <a:t>black</a:t>
            </a:r>
            <a:r>
              <a:rPr lang="en-GB" dirty="0"/>
              <a:t> (triangle)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81FB01-39AD-81EE-8609-8293BAC5F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0725A0-46A4-A6E0-A116-66691C9F8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73934"/>
            <a:ext cx="8526162" cy="477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55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2DE2-252D-DD50-759E-7607E6C7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Case 2. </a:t>
            </a:r>
            <a:r>
              <a:rPr lang="en-GB" dirty="0" err="1"/>
              <a:t>Z.uncle</a:t>
            </a:r>
            <a:r>
              <a:rPr lang="en-GB" dirty="0"/>
              <a:t> = </a:t>
            </a:r>
            <a:r>
              <a:rPr lang="en-GB" dirty="0">
                <a:solidFill>
                  <a:schemeClr val="tx1"/>
                </a:solidFill>
              </a:rPr>
              <a:t>black</a:t>
            </a:r>
            <a:r>
              <a:rPr lang="en-GB" dirty="0"/>
              <a:t> (triangle)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7F824-033E-B0ED-9BDD-EE1A3F458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Rotate </a:t>
            </a:r>
            <a:r>
              <a:rPr lang="en-GB" dirty="0" err="1"/>
              <a:t>Z.parent</a:t>
            </a:r>
            <a:endParaRPr lang="en-GB" dirty="0"/>
          </a:p>
          <a:p>
            <a:r>
              <a:rPr lang="en-GB"/>
              <a:t>Turns into Case 3</a:t>
            </a:r>
            <a:endParaRPr lang="en-GB" dirty="0"/>
          </a:p>
          <a:p>
            <a:endParaRPr lang="en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F22396-6B72-47E8-7A2F-A2D30B8FF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077" y="2869494"/>
            <a:ext cx="3504773" cy="2858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410713-6DC3-15CC-971D-D55E03F99E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3008" y="2950235"/>
            <a:ext cx="2762303" cy="268864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728EFD9-283B-80C1-C34D-54F64208EBE5}"/>
              </a:ext>
            </a:extLst>
          </p:cNvPr>
          <p:cNvSpPr/>
          <p:nvPr/>
        </p:nvSpPr>
        <p:spPr>
          <a:xfrm>
            <a:off x="3699330" y="4412770"/>
            <a:ext cx="1360883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AF439-3254-A2CA-774B-52CA45204B97}"/>
              </a:ext>
            </a:extLst>
          </p:cNvPr>
          <p:cNvSpPr txBox="1"/>
          <p:nvPr/>
        </p:nvSpPr>
        <p:spPr>
          <a:xfrm>
            <a:off x="3711175" y="3701311"/>
            <a:ext cx="1234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rotate </a:t>
            </a:r>
          </a:p>
          <a:p>
            <a:r>
              <a:rPr lang="en-GB" sz="2400" dirty="0" err="1"/>
              <a:t>Z.parent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230043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BC7C-3619-07B5-B361-9DABE595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3 </a:t>
            </a:r>
            <a:r>
              <a:rPr lang="en-GB" dirty="0" err="1"/>
              <a:t>Z.uncle</a:t>
            </a:r>
            <a:r>
              <a:rPr lang="en-GB" dirty="0"/>
              <a:t> = black (line)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ED41-7F02-48A9-698F-B10F23044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A4D15-D8EA-CAB1-0EA9-7A7E06E56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0725"/>
            <a:ext cx="9144000" cy="405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67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3389-1367-7C74-6889-3D3162A7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Case 3 </a:t>
            </a:r>
            <a:r>
              <a:rPr lang="en-GB" dirty="0" err="1"/>
              <a:t>Z.uncle</a:t>
            </a:r>
            <a:r>
              <a:rPr lang="en-GB" dirty="0"/>
              <a:t> = black (line)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0BE6-514B-B4A0-B20B-4604ACE7A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50" y="1274436"/>
            <a:ext cx="8229600" cy="4525963"/>
          </a:xfrm>
        </p:spPr>
        <p:txBody>
          <a:bodyPr/>
          <a:lstStyle/>
          <a:p>
            <a:r>
              <a:rPr lang="en-GB" dirty="0"/>
              <a:t>Rotate </a:t>
            </a:r>
            <a:r>
              <a:rPr lang="en-GB" dirty="0" err="1"/>
              <a:t>Z.grandparent</a:t>
            </a:r>
            <a:endParaRPr lang="en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C201C-46FA-7742-13EC-1C9AA5234A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70127" y="1783276"/>
            <a:ext cx="3504773" cy="23107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7D9465-83AA-019F-2DCC-33453C8272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27058" y="1904543"/>
            <a:ext cx="2762303" cy="206025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EE95494-8129-031C-64D6-9732D58A4423}"/>
              </a:ext>
            </a:extLst>
          </p:cNvPr>
          <p:cNvSpPr/>
          <p:nvPr/>
        </p:nvSpPr>
        <p:spPr>
          <a:xfrm>
            <a:off x="3743380" y="3052886"/>
            <a:ext cx="1360883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648652-AA21-E208-E1CC-764DB70ACDA1}"/>
              </a:ext>
            </a:extLst>
          </p:cNvPr>
          <p:cNvSpPr txBox="1"/>
          <p:nvPr/>
        </p:nvSpPr>
        <p:spPr>
          <a:xfrm>
            <a:off x="3688616" y="2380657"/>
            <a:ext cx="1954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rotate </a:t>
            </a:r>
          </a:p>
          <a:p>
            <a:r>
              <a:rPr lang="en-GB" sz="2400" dirty="0" err="1"/>
              <a:t>Z.grandparent</a:t>
            </a:r>
            <a:endParaRPr lang="en-SE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065325-1B06-96BB-C75C-A2F8E633E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101" y="4462752"/>
            <a:ext cx="3482749" cy="235481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86B70CE-51A0-D90D-80CC-45F69A709DF0}"/>
              </a:ext>
            </a:extLst>
          </p:cNvPr>
          <p:cNvSpPr/>
          <p:nvPr/>
        </p:nvSpPr>
        <p:spPr>
          <a:xfrm rot="5400000">
            <a:off x="6746889" y="4096934"/>
            <a:ext cx="485171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8712B7-22D4-1EBA-580D-1FD02E7CFDC4}"/>
              </a:ext>
            </a:extLst>
          </p:cNvPr>
          <p:cNvSpPr txBox="1"/>
          <p:nvPr/>
        </p:nvSpPr>
        <p:spPr>
          <a:xfrm>
            <a:off x="5381989" y="3995035"/>
            <a:ext cx="18498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recolor</a:t>
            </a:r>
            <a:endParaRPr lang="en-GB" sz="2400" dirty="0"/>
          </a:p>
          <a:p>
            <a:r>
              <a:rPr lang="en-GB" sz="2400" dirty="0"/>
              <a:t>Parents &amp;</a:t>
            </a:r>
          </a:p>
          <a:p>
            <a:r>
              <a:rPr lang="en-GB" sz="2400" dirty="0"/>
              <a:t>grandparents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2272817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7F44-6A25-12EC-BC90-D6E01B7F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 1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3AF60-1715-E981-0AAC-4C859BA1A2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92349" y="1662050"/>
            <a:ext cx="2419447" cy="15842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5419B8-2D29-E258-A4E3-499637FB1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982" y="1612567"/>
            <a:ext cx="1468023" cy="153530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79ABA7A-86F2-F550-E7A1-598012AC6AB0}"/>
              </a:ext>
            </a:extLst>
          </p:cNvPr>
          <p:cNvSpPr/>
          <p:nvPr/>
        </p:nvSpPr>
        <p:spPr>
          <a:xfrm>
            <a:off x="1133162" y="2274806"/>
            <a:ext cx="99364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30154E-B73F-740F-0832-56708EA6C28C}"/>
              </a:ext>
            </a:extLst>
          </p:cNvPr>
          <p:cNvSpPr txBox="1"/>
          <p:nvPr/>
        </p:nvSpPr>
        <p:spPr>
          <a:xfrm>
            <a:off x="911638" y="1943022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insert 15</a:t>
            </a:r>
            <a:endParaRPr lang="en-SE" sz="24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24D0946-FA6D-090B-EB05-652B5B335AFA}"/>
              </a:ext>
            </a:extLst>
          </p:cNvPr>
          <p:cNvSpPr/>
          <p:nvPr/>
        </p:nvSpPr>
        <p:spPr>
          <a:xfrm>
            <a:off x="4399453" y="2155888"/>
            <a:ext cx="99364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9B0E18-62CD-3A49-32EB-9331D55D097E}"/>
              </a:ext>
            </a:extLst>
          </p:cNvPr>
          <p:cNvSpPr txBox="1"/>
          <p:nvPr/>
        </p:nvSpPr>
        <p:spPr>
          <a:xfrm>
            <a:off x="4267468" y="1810986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insert 5</a:t>
            </a:r>
            <a:endParaRPr lang="en-SE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FE5C328-3108-5F09-68C3-0CBC5C0F66F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22064" y="3514360"/>
            <a:ext cx="4047540" cy="2911874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658916B1-7206-E7AA-0F5D-2829EBEFD717}"/>
              </a:ext>
            </a:extLst>
          </p:cNvPr>
          <p:cNvSpPr/>
          <p:nvPr/>
        </p:nvSpPr>
        <p:spPr>
          <a:xfrm>
            <a:off x="352726" y="4726279"/>
            <a:ext cx="99364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99A30F-816A-98FB-69F6-97A1F226CEF0}"/>
              </a:ext>
            </a:extLst>
          </p:cNvPr>
          <p:cNvSpPr txBox="1"/>
          <p:nvPr/>
        </p:nvSpPr>
        <p:spPr>
          <a:xfrm>
            <a:off x="220741" y="4381377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insert 1</a:t>
            </a:r>
            <a:endParaRPr lang="en-SE" sz="2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60E7C90-BC3A-6007-3E69-11E88DE064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989" y="4127963"/>
            <a:ext cx="1981395" cy="1393082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AD1710E9-6C04-29DB-58C2-9682E69B7965}"/>
              </a:ext>
            </a:extLst>
          </p:cNvPr>
          <p:cNvSpPr/>
          <p:nvPr/>
        </p:nvSpPr>
        <p:spPr>
          <a:xfrm>
            <a:off x="5490345" y="4726279"/>
            <a:ext cx="99364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</p:spTree>
    <p:extLst>
      <p:ext uri="{BB962C8B-B14F-4D97-AF65-F5344CB8AC3E}">
        <p14:creationId xmlns:p14="http://schemas.microsoft.com/office/powerpoint/2010/main" val="3577417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F32ABA3-796C-7223-D72E-6F38817314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56973" y="3717731"/>
            <a:ext cx="3590740" cy="2711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2B0FAB-0099-311D-4701-F66659783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989" y="3459579"/>
            <a:ext cx="3151146" cy="28733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FD79E-D57B-6C48-5D16-CE8BFAAD2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14052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350048-8E02-5594-EDC7-B4F9F0865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1" y="385252"/>
            <a:ext cx="3470100" cy="2558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2E5162-04B3-F214-AEE1-6F0AF3597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6852" y="274638"/>
            <a:ext cx="3470099" cy="313961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2776C62-D6E8-A103-4207-9F36C1E9C4A1}"/>
              </a:ext>
            </a:extLst>
          </p:cNvPr>
          <p:cNvSpPr/>
          <p:nvPr/>
        </p:nvSpPr>
        <p:spPr>
          <a:xfrm>
            <a:off x="224403" y="5345046"/>
            <a:ext cx="99364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5F53BB-2653-04C1-04C2-A3A1F21748BA}"/>
              </a:ext>
            </a:extLst>
          </p:cNvPr>
          <p:cNvSpPr txBox="1"/>
          <p:nvPr/>
        </p:nvSpPr>
        <p:spPr>
          <a:xfrm>
            <a:off x="86453" y="4296108"/>
            <a:ext cx="1799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Case 1. </a:t>
            </a:r>
            <a:r>
              <a:rPr lang="en-GB" sz="2400" dirty="0" err="1"/>
              <a:t>Z.uncle</a:t>
            </a:r>
            <a:r>
              <a:rPr lang="en-GB" sz="2400" dirty="0"/>
              <a:t> = </a:t>
            </a:r>
            <a:r>
              <a:rPr lang="en-GB" sz="2400" dirty="0">
                <a:solidFill>
                  <a:srgbClr val="FF0000"/>
                </a:solidFill>
              </a:rPr>
              <a:t>red</a:t>
            </a:r>
          </a:p>
          <a:p>
            <a:r>
              <a:rPr lang="en-GB" sz="2400" dirty="0" err="1"/>
              <a:t>recolor</a:t>
            </a:r>
            <a:r>
              <a:rPr lang="en-GB" sz="2400" dirty="0"/>
              <a:t> </a:t>
            </a:r>
            <a:endParaRPr lang="en-SE" sz="24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C4409BC-B89C-6844-02D6-768768D2A164}"/>
              </a:ext>
            </a:extLst>
          </p:cNvPr>
          <p:cNvSpPr/>
          <p:nvPr/>
        </p:nvSpPr>
        <p:spPr>
          <a:xfrm>
            <a:off x="3927300" y="2032209"/>
            <a:ext cx="99364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5B9A4D-B995-F89D-178E-71E5C6B0947F}"/>
              </a:ext>
            </a:extLst>
          </p:cNvPr>
          <p:cNvSpPr txBox="1"/>
          <p:nvPr/>
        </p:nvSpPr>
        <p:spPr>
          <a:xfrm>
            <a:off x="3795315" y="1687307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insert 10</a:t>
            </a:r>
            <a:endParaRPr lang="en-SE" sz="24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4091109-3205-1DF9-8B38-D258EBA89378}"/>
              </a:ext>
            </a:extLst>
          </p:cNvPr>
          <p:cNvSpPr/>
          <p:nvPr/>
        </p:nvSpPr>
        <p:spPr>
          <a:xfrm>
            <a:off x="4526499" y="5414407"/>
            <a:ext cx="99364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3DD0C-0833-3ADC-AF89-66532AB6C21A}"/>
              </a:ext>
            </a:extLst>
          </p:cNvPr>
          <p:cNvSpPr txBox="1"/>
          <p:nvPr/>
        </p:nvSpPr>
        <p:spPr>
          <a:xfrm>
            <a:off x="4210135" y="3656198"/>
            <a:ext cx="16695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Case 2. </a:t>
            </a:r>
            <a:r>
              <a:rPr lang="en-GB" sz="2400" dirty="0" err="1"/>
              <a:t>Z.uncle</a:t>
            </a:r>
            <a:r>
              <a:rPr lang="en-GB" sz="2400" dirty="0"/>
              <a:t> = black</a:t>
            </a:r>
          </a:p>
          <a:p>
            <a:r>
              <a:rPr lang="en-GB" sz="2400" dirty="0"/>
              <a:t>right rotate on 15</a:t>
            </a:r>
            <a:endParaRPr lang="en-SE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C736D6-0212-79B6-EE58-FD4362464623}"/>
              </a:ext>
            </a:extLst>
          </p:cNvPr>
          <p:cNvSpPr txBox="1"/>
          <p:nvPr/>
        </p:nvSpPr>
        <p:spPr>
          <a:xfrm>
            <a:off x="2521985" y="4711606"/>
            <a:ext cx="297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Z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BB84DB-2C24-3C77-846C-0DAD05DF8FCD}"/>
              </a:ext>
            </a:extLst>
          </p:cNvPr>
          <p:cNvSpPr txBox="1"/>
          <p:nvPr/>
        </p:nvSpPr>
        <p:spPr>
          <a:xfrm>
            <a:off x="1481171" y="4111442"/>
            <a:ext cx="869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Z.uncle</a:t>
            </a:r>
            <a:endParaRPr lang="en-S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3BAE2F-1D4B-962D-358B-A87FAA6E1DCE}"/>
              </a:ext>
            </a:extLst>
          </p:cNvPr>
          <p:cNvSpPr txBox="1"/>
          <p:nvPr/>
        </p:nvSpPr>
        <p:spPr>
          <a:xfrm>
            <a:off x="6631901" y="2759453"/>
            <a:ext cx="869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Z.uncle</a:t>
            </a:r>
            <a:endParaRPr lang="en-S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876323-7348-7F76-157C-38ADC3F22A06}"/>
              </a:ext>
            </a:extLst>
          </p:cNvPr>
          <p:cNvSpPr txBox="1"/>
          <p:nvPr/>
        </p:nvSpPr>
        <p:spPr>
          <a:xfrm>
            <a:off x="5786295" y="3154586"/>
            <a:ext cx="297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Z</a:t>
            </a:r>
            <a:endParaRPr lang="en-SE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C34313F-F628-E420-FBC0-57664F0A466C}"/>
              </a:ext>
            </a:extLst>
          </p:cNvPr>
          <p:cNvSpPr txBox="1">
            <a:spLocks/>
          </p:cNvSpPr>
          <p:nvPr/>
        </p:nvSpPr>
        <p:spPr>
          <a:xfrm>
            <a:off x="2275976" y="-251744"/>
            <a:ext cx="33177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GB" dirty="0"/>
              <a:t>Example 2</a:t>
            </a:r>
            <a:endParaRPr lang="en-S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64F0C0-9FDC-2994-F0DA-18CB96030672}"/>
              </a:ext>
            </a:extLst>
          </p:cNvPr>
          <p:cNvSpPr txBox="1"/>
          <p:nvPr/>
        </p:nvSpPr>
        <p:spPr>
          <a:xfrm>
            <a:off x="8220540" y="4627648"/>
            <a:ext cx="297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Z</a:t>
            </a:r>
            <a:endParaRPr lang="en-S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9B0EA1-A5F4-59EC-8FBB-D85FEDC6935A}"/>
              </a:ext>
            </a:extLst>
          </p:cNvPr>
          <p:cNvSpPr txBox="1"/>
          <p:nvPr/>
        </p:nvSpPr>
        <p:spPr>
          <a:xfrm>
            <a:off x="5879690" y="4288037"/>
            <a:ext cx="869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Z.uncle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305834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73D06-C2E0-F86B-9A58-360D3DF6B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 2 </a:t>
            </a:r>
            <a:r>
              <a:rPr lang="en-GB" dirty="0" err="1"/>
              <a:t>Con’t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5A4FE-7BB8-541F-BD39-79BD9204B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A6170B-EE56-2E53-CCA3-F4F34DCAAE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2181" y="2353186"/>
            <a:ext cx="3590740" cy="27117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D2E3D5-C86A-CA33-431C-2733F2E85EF7}"/>
              </a:ext>
            </a:extLst>
          </p:cNvPr>
          <p:cNvSpPr txBox="1"/>
          <p:nvPr/>
        </p:nvSpPr>
        <p:spPr>
          <a:xfrm>
            <a:off x="3035748" y="3263103"/>
            <a:ext cx="297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Z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DB451-1101-9B73-7393-E01217DFEBCF}"/>
              </a:ext>
            </a:extLst>
          </p:cNvPr>
          <p:cNvSpPr txBox="1"/>
          <p:nvPr/>
        </p:nvSpPr>
        <p:spPr>
          <a:xfrm>
            <a:off x="694898" y="2923492"/>
            <a:ext cx="869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Z.uncle</a:t>
            </a:r>
            <a:endParaRPr lang="en-SE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838CA9-C463-78FE-16C5-7D7A2A4E9B79}"/>
              </a:ext>
            </a:extLst>
          </p:cNvPr>
          <p:cNvSpPr/>
          <p:nvPr/>
        </p:nvSpPr>
        <p:spPr>
          <a:xfrm>
            <a:off x="4037969" y="4195691"/>
            <a:ext cx="99364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37C1EE-5E48-1DDD-80ED-D90DA1A06BC5}"/>
              </a:ext>
            </a:extLst>
          </p:cNvPr>
          <p:cNvSpPr txBox="1"/>
          <p:nvPr/>
        </p:nvSpPr>
        <p:spPr>
          <a:xfrm>
            <a:off x="3763823" y="2083892"/>
            <a:ext cx="1669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Case 2. </a:t>
            </a:r>
            <a:r>
              <a:rPr lang="en-GB" sz="2400" dirty="0" err="1"/>
              <a:t>Z.uncle</a:t>
            </a:r>
            <a:r>
              <a:rPr lang="en-GB" sz="2400" dirty="0"/>
              <a:t> = black</a:t>
            </a:r>
          </a:p>
          <a:p>
            <a:r>
              <a:rPr lang="en-GB" sz="2400" dirty="0"/>
              <a:t>left rotate on 8 &amp; </a:t>
            </a:r>
            <a:r>
              <a:rPr lang="en-GB" sz="2400" dirty="0" err="1"/>
              <a:t>recolor</a:t>
            </a:r>
            <a:endParaRPr lang="en-SE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2F3960-2177-7003-B9A3-03D5B5535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280" y="2418895"/>
            <a:ext cx="3489248" cy="242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1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C57A-919B-99D3-528A-B3FD8F01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7887F-CBB4-306A-575F-13C8D5998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7624"/>
            <a:ext cx="8229600" cy="2501331"/>
          </a:xfrm>
        </p:spPr>
        <p:txBody>
          <a:bodyPr>
            <a:normAutofit fontScale="92500"/>
          </a:bodyPr>
          <a:lstStyle/>
          <a:p>
            <a:r>
              <a:rPr lang="en-GB" dirty="0"/>
              <a:t>Ordered, or sorted, binary trees.</a:t>
            </a:r>
          </a:p>
          <a:p>
            <a:r>
              <a:rPr lang="en-GB" dirty="0"/>
              <a:t>Each node can have 2 subtrees.</a:t>
            </a:r>
          </a:p>
          <a:p>
            <a:r>
              <a:rPr lang="en-GB" dirty="0"/>
              <a:t>Items to the left of a given node are smaller.</a:t>
            </a:r>
          </a:p>
          <a:p>
            <a:r>
              <a:rPr lang="en-GB" dirty="0"/>
              <a:t>Items to the right of a given node are larger.</a:t>
            </a:r>
          </a:p>
          <a:p>
            <a:r>
              <a:rPr lang="en-GB" dirty="0"/>
              <a:t>Balanced search trees have guaranteed height of O(log n) for n items</a:t>
            </a:r>
          </a:p>
          <a:p>
            <a:pPr lvl="1"/>
            <a:r>
              <a:rPr lang="en-GB" dirty="0"/>
              <a:t>Red-Black Tree is a type of balanced search tree</a:t>
            </a:r>
            <a:endParaRPr lang="en-SE" dirty="0"/>
          </a:p>
          <a:p>
            <a:endParaRPr lang="en-GB" dirty="0"/>
          </a:p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4EFE9-1E8E-F3FE-CDAE-370135EB8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73" y="3748956"/>
            <a:ext cx="4455143" cy="2532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AAA302-989C-CDA3-21AD-3C24B6D03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343" y="3598047"/>
            <a:ext cx="3267248" cy="318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90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C924-B8FD-5B49-633B-08C70B2F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Example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1DE93-6C77-E0C7-F409-E97ED1364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CD213-D662-E271-1E0B-84130C648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9047"/>
            <a:ext cx="9144000" cy="48371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CB9F29-8E61-1717-FA68-E063E9A9958B}"/>
              </a:ext>
            </a:extLst>
          </p:cNvPr>
          <p:cNvSpPr txBox="1"/>
          <p:nvPr/>
        </p:nvSpPr>
        <p:spPr>
          <a:xfrm>
            <a:off x="2728469" y="6182766"/>
            <a:ext cx="4331094" cy="584775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/>
              <a:t>Red Black Tree – Insertion</a:t>
            </a:r>
          </a:p>
          <a:p>
            <a:r>
              <a:rPr lang="en-GB" sz="1600" dirty="0">
                <a:hlinkClick r:id="rId3"/>
              </a:rPr>
              <a:t>https://www.youtube.com/watch?v=9ubIKipLpRU</a:t>
            </a:r>
            <a:r>
              <a:rPr lang="en-GB" sz="16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25420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2CF7-9E14-7B9F-65E8-72D4D696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Time Complexity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D6D3-070C-593D-B602-E4B863528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1. Insert : O(log(n))</a:t>
            </a:r>
          </a:p>
          <a:p>
            <a:pPr lvl="1"/>
            <a:r>
              <a:rPr lang="en-GB" sz="2400" dirty="0"/>
              <a:t>maximum height of red-black trees</a:t>
            </a:r>
          </a:p>
          <a:p>
            <a:r>
              <a:rPr lang="en-GB" sz="2800" dirty="0"/>
              <a:t>2. </a:t>
            </a:r>
            <a:r>
              <a:rPr lang="en-GB" sz="2800" dirty="0" err="1"/>
              <a:t>Color</a:t>
            </a:r>
            <a:r>
              <a:rPr lang="en-GB" sz="2800" dirty="0"/>
              <a:t> red : O(1)</a:t>
            </a:r>
          </a:p>
          <a:p>
            <a:r>
              <a:rPr lang="en-GB" sz="2800" dirty="0"/>
              <a:t>3. Fix violations :</a:t>
            </a:r>
          </a:p>
          <a:p>
            <a:pPr lvl="1"/>
            <a:r>
              <a:rPr lang="en-GB" sz="2400" dirty="0"/>
              <a:t>Constant # of:</a:t>
            </a:r>
          </a:p>
          <a:p>
            <a:pPr lvl="1"/>
            <a:r>
              <a:rPr lang="en-GB" sz="2400" dirty="0"/>
              <a:t>a. Recolor : O(1)</a:t>
            </a:r>
          </a:p>
          <a:p>
            <a:pPr lvl="1"/>
            <a:r>
              <a:rPr lang="en-GB" sz="2400" dirty="0"/>
              <a:t>b. Rotation: O(1)</a:t>
            </a:r>
          </a:p>
          <a:p>
            <a:r>
              <a:rPr lang="en-GB" sz="2800" dirty="0"/>
              <a:t>Overall time complexity: O(log(n))</a:t>
            </a:r>
          </a:p>
        </p:txBody>
      </p:sp>
    </p:spTree>
    <p:extLst>
      <p:ext uri="{BB962C8B-B14F-4D97-AF65-F5344CB8AC3E}">
        <p14:creationId xmlns:p14="http://schemas.microsoft.com/office/powerpoint/2010/main" val="1077355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ECD5-61A1-6D40-BE5D-625D0A368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D04F6-1217-3D42-B410-F1BB5AFFC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96" y="1417638"/>
            <a:ext cx="9114639" cy="489287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Red–black trees are widely used as system symbol tables.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Java: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java.util.TreeMap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java.util.TreeSet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STL: map, multimap, multiset.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kernel: completely fair scheduler,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rbtree.h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Emacs: conservative stack scanning. </a:t>
            </a:r>
          </a:p>
        </p:txBody>
      </p:sp>
    </p:spTree>
    <p:extLst>
      <p:ext uri="{BB962C8B-B14F-4D97-AF65-F5344CB8AC3E}">
        <p14:creationId xmlns:p14="http://schemas.microsoft.com/office/powerpoint/2010/main" val="523422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A530-EC46-AB96-1199-9356A51FA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Tutorials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286AA-898C-AFE2-2154-7256C3147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4805"/>
          </a:xfrm>
        </p:spPr>
        <p:txBody>
          <a:bodyPr/>
          <a:lstStyle/>
          <a:p>
            <a:r>
              <a:rPr lang="en-GB" dirty="0"/>
              <a:t>Red-Black Trees // Michael </a:t>
            </a:r>
            <a:r>
              <a:rPr lang="en-GB" dirty="0" err="1"/>
              <a:t>Sambol</a:t>
            </a:r>
            <a:endParaRPr lang="en-GB" dirty="0"/>
          </a:p>
          <a:p>
            <a:pPr lvl="1"/>
            <a:r>
              <a:rPr lang="en-GB" dirty="0">
                <a:hlinkClick r:id="rId2"/>
              </a:rPr>
              <a:t>https://www.youtube.com/playlist?list=PL9xmBV_5YoZNqDI8qfOZgzbqahCUmUEin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Lecture slides based in this video series</a:t>
            </a:r>
          </a:p>
          <a:p>
            <a:r>
              <a:rPr lang="en-GB" dirty="0"/>
              <a:t>Red Black Tree – Insertion</a:t>
            </a:r>
          </a:p>
          <a:p>
            <a:pPr lvl="1"/>
            <a:r>
              <a:rPr lang="en-GB" dirty="0">
                <a:hlinkClick r:id="rId3"/>
              </a:rPr>
              <a:t>https://www.youtube.com/watch?v=9ubIKipLpRU</a:t>
            </a:r>
            <a:r>
              <a:rPr lang="en-GB" dirty="0"/>
              <a:t> </a:t>
            </a:r>
          </a:p>
          <a:p>
            <a:r>
              <a:rPr lang="en-GB" dirty="0"/>
              <a:t>Introduction to </a:t>
            </a:r>
            <a:r>
              <a:rPr lang="en-GB"/>
              <a:t>Red-Black Tree</a:t>
            </a:r>
          </a:p>
          <a:p>
            <a:pPr lvl="1"/>
            <a:r>
              <a:rPr lang="en-GB">
                <a:hlinkClick r:id="rId4"/>
              </a:rPr>
              <a:t>https</a:t>
            </a:r>
            <a:r>
              <a:rPr lang="en-GB" dirty="0">
                <a:hlinkClick r:id="rId4"/>
              </a:rPr>
              <a:t>://www.geeksforgeeks.org/introduction-to-red-black-tree/</a:t>
            </a:r>
            <a:r>
              <a:rPr lang="en-GB" dirty="0"/>
              <a:t>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08394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BAAB-AA48-07AE-138B-67E6B756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Red-Black Tree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2CDBE-4922-6863-7908-3C8E41118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3" y="1258529"/>
            <a:ext cx="4637862" cy="5427405"/>
          </a:xfrm>
        </p:spPr>
        <p:txBody>
          <a:bodyPr>
            <a:normAutofit/>
          </a:bodyPr>
          <a:lstStyle/>
          <a:p>
            <a:r>
              <a:rPr lang="en-GB" dirty="0"/>
              <a:t>1. Node </a:t>
            </a:r>
            <a:r>
              <a:rPr lang="en-GB" dirty="0" err="1"/>
              <a:t>Color</a:t>
            </a:r>
            <a:r>
              <a:rPr lang="en-GB" dirty="0"/>
              <a:t>: A node is either red or black.</a:t>
            </a:r>
          </a:p>
          <a:p>
            <a:r>
              <a:rPr lang="en-GB" dirty="0"/>
              <a:t>2. Root Property: The root and leaves (NIL) are black.</a:t>
            </a:r>
          </a:p>
          <a:p>
            <a:r>
              <a:rPr lang="en-GB" dirty="0"/>
              <a:t>3. Red Property: If a node is red, then its children are black.</a:t>
            </a:r>
          </a:p>
          <a:p>
            <a:r>
              <a:rPr lang="en-GB" dirty="0"/>
              <a:t>4. Black Property: All paths from a node to its NIL descendants contain the same number of black nodes.</a:t>
            </a:r>
          </a:p>
          <a:p>
            <a:pPr lvl="1"/>
            <a:r>
              <a:rPr lang="en-GB" dirty="0"/>
              <a:t>Path length excludes root node itself</a:t>
            </a:r>
            <a:r>
              <a:rPr lang="en-US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so here each path contains 1 black node</a:t>
            </a:r>
            <a:endParaRPr lang="en-GB" dirty="0"/>
          </a:p>
          <a:p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F3E65-F346-EA5B-DA79-F5C080784F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30624" y="2072073"/>
            <a:ext cx="4331753" cy="337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9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8525-6CA5-BC78-F5F5-7C0405F3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9FBB4-BCCA-675E-AD7F-2825A4097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789367"/>
            <a:ext cx="3296994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Tree on the left</a:t>
            </a:r>
            <a:r>
              <a:rPr lang="en-GB" altLang="zh-CN" dirty="0"/>
              <a:t>: </a:t>
            </a:r>
            <a:r>
              <a:rPr lang="en-GB" dirty="0"/>
              <a:t>Incorrect Red Black Tree.</a:t>
            </a:r>
          </a:p>
          <a:p>
            <a:pPr lvl="1"/>
            <a:r>
              <a:rPr lang="en-GB" dirty="0"/>
              <a:t>Two red nodes are adjacent to each other. </a:t>
            </a:r>
          </a:p>
          <a:p>
            <a:pPr lvl="1"/>
            <a:r>
              <a:rPr lang="en-GB" dirty="0"/>
              <a:t>One of the paths to a leaf node has zero black nodes, whereas the other two paths contain 1 black node each.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CBE9F-061B-C6A7-39F6-A122E4F82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994" y="1772161"/>
            <a:ext cx="5847006" cy="418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1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82B0-B4BF-61F6-C9E0-67D47CF4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Red-Black tree ensures balancing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B6C34-D031-B4AD-DB2A-04C858F2C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chain of 3 nodes is not possible in a Red-Black tree</a:t>
            </a:r>
            <a:endParaRPr lang="en-S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DA5004B-6DED-E935-4D51-CBBA3B985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9377"/>
            <a:ext cx="9144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96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9E7B-9776-DA6F-C104-F8ECB682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Additional Properties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F67B-E104-ED9B-E649-C15F87F18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4" y="1600200"/>
            <a:ext cx="4637862" cy="4613787"/>
          </a:xfrm>
        </p:spPr>
        <p:txBody>
          <a:bodyPr>
            <a:normAutofit fontScale="92500"/>
          </a:bodyPr>
          <a:lstStyle/>
          <a:p>
            <a:r>
              <a:rPr lang="en-GB" dirty="0"/>
              <a:t>Balanced search tree: the longest path (root to farthest NIL) is no more than twice the length of the shortest path (root to nearest NIL).</a:t>
            </a:r>
          </a:p>
          <a:p>
            <a:pPr lvl="1"/>
            <a:r>
              <a:rPr lang="en-GB" dirty="0"/>
              <a:t>Shortest path: all black nodes (=2)</a:t>
            </a:r>
          </a:p>
          <a:p>
            <a:pPr lvl="1"/>
            <a:r>
              <a:rPr lang="en-GB" dirty="0"/>
              <a:t>Longest path: alternating red and black (=4)</a:t>
            </a:r>
          </a:p>
          <a:p>
            <a:r>
              <a:rPr lang="en-GB" dirty="0"/>
              <a:t>Operations: search, insert, remove, each with time complexity O(log(n)).</a:t>
            </a:r>
          </a:p>
          <a:p>
            <a:pPr lvl="1"/>
            <a:r>
              <a:rPr lang="en-GB" dirty="0"/>
              <a:t>Insert and remove may result in violation of red-black tree properties, use rotations to fix it</a:t>
            </a:r>
          </a:p>
          <a:p>
            <a:pPr lvl="1"/>
            <a:endParaRPr lang="en-GB" dirty="0"/>
          </a:p>
          <a:p>
            <a:endParaRPr lang="en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2C267-B707-7F38-D2CE-FCA65A5C4E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30624" y="2072073"/>
            <a:ext cx="4331753" cy="337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3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C4BC-6C37-C8A7-FDD1-1162419C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Rotations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906F3-2682-3A97-646C-AFBD72279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3262185" cy="4874741"/>
          </a:xfrm>
        </p:spPr>
        <p:txBody>
          <a:bodyPr>
            <a:normAutofit/>
          </a:bodyPr>
          <a:lstStyle/>
          <a:p>
            <a:r>
              <a:rPr lang="en-GB" dirty="0"/>
              <a:t>Alters the structure of a tree by rearranging subtrees</a:t>
            </a:r>
          </a:p>
          <a:p>
            <a:r>
              <a:rPr lang="en-GB" dirty="0"/>
              <a:t>Goal is to decrease the height of the tree to maximum height of O(log n) </a:t>
            </a:r>
          </a:p>
          <a:p>
            <a:pPr lvl="1"/>
            <a:r>
              <a:rPr lang="en-GB" dirty="0"/>
              <a:t>Larger subtrees up, smaller subtrees down</a:t>
            </a:r>
          </a:p>
          <a:p>
            <a:r>
              <a:rPr lang="en-GB" dirty="0"/>
              <a:t>Does not affect the order of elements</a:t>
            </a:r>
          </a:p>
          <a:p>
            <a:r>
              <a:rPr lang="en-GB" dirty="0"/>
              <a:t>Time complexity O(1)</a:t>
            </a:r>
          </a:p>
          <a:p>
            <a:endParaRPr lang="en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C935F-5EA2-94E0-C908-736E2D3E8622}"/>
              </a:ext>
            </a:extLst>
          </p:cNvPr>
          <p:cNvSpPr txBox="1"/>
          <p:nvPr/>
        </p:nvSpPr>
        <p:spPr>
          <a:xfrm>
            <a:off x="3608174" y="1225689"/>
            <a:ext cx="27184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Before Rotation:</a:t>
            </a:r>
          </a:p>
          <a:p>
            <a:endParaRPr lang="en-GB" sz="2400" dirty="0"/>
          </a:p>
          <a:p>
            <a:r>
              <a:rPr lang="en-GB" sz="2400" dirty="0"/>
              <a:t>    x                                              </a:t>
            </a:r>
          </a:p>
          <a:p>
            <a:r>
              <a:rPr lang="en-GB" sz="2400" dirty="0"/>
              <a:t>     \                                             </a:t>
            </a:r>
          </a:p>
          <a:p>
            <a:r>
              <a:rPr lang="en-GB" sz="2400" dirty="0"/>
              <a:t>      y                                                         </a:t>
            </a:r>
          </a:p>
          <a:p>
            <a:r>
              <a:rPr lang="en-GB" sz="2400" dirty="0"/>
              <a:t>     / \                                                     </a:t>
            </a:r>
          </a:p>
          <a:p>
            <a:r>
              <a:rPr lang="en-GB" sz="2400" dirty="0"/>
              <a:t>    a   b                                                     </a:t>
            </a:r>
          </a:p>
          <a:p>
            <a:endParaRPr lang="en-GB" sz="2400" dirty="0"/>
          </a:p>
          <a:p>
            <a:r>
              <a:rPr lang="en-GB" sz="2400" dirty="0"/>
              <a:t>After Left Rotation:</a:t>
            </a:r>
          </a:p>
          <a:p>
            <a:endParaRPr lang="en-GB" sz="2400" dirty="0"/>
          </a:p>
          <a:p>
            <a:r>
              <a:rPr lang="en-GB" sz="2400" dirty="0"/>
              <a:t>      y</a:t>
            </a:r>
          </a:p>
          <a:p>
            <a:r>
              <a:rPr lang="en-GB" sz="2400" dirty="0"/>
              <a:t>     / \</a:t>
            </a:r>
          </a:p>
          <a:p>
            <a:r>
              <a:rPr lang="en-GB" sz="2400" dirty="0"/>
              <a:t>    x   b</a:t>
            </a:r>
          </a:p>
          <a:p>
            <a:r>
              <a:rPr lang="en-GB" sz="2400" dirty="0"/>
              <a:t>     \</a:t>
            </a:r>
          </a:p>
          <a:p>
            <a:r>
              <a:rPr lang="en-GB" sz="2400" dirty="0"/>
              <a:t>      a</a:t>
            </a:r>
            <a:endParaRPr lang="en-SE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96764E-4C0B-53AA-1222-A438747A303E}"/>
              </a:ext>
            </a:extLst>
          </p:cNvPr>
          <p:cNvSpPr txBox="1"/>
          <p:nvPr/>
        </p:nvSpPr>
        <p:spPr>
          <a:xfrm>
            <a:off x="6314303" y="1221414"/>
            <a:ext cx="27184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Before Rotation:    </a:t>
            </a:r>
          </a:p>
          <a:p>
            <a:endParaRPr lang="en-GB" sz="2400" dirty="0"/>
          </a:p>
          <a:p>
            <a:r>
              <a:rPr lang="en-GB" sz="2400" dirty="0"/>
              <a:t>      x</a:t>
            </a:r>
          </a:p>
          <a:p>
            <a:r>
              <a:rPr lang="en-GB" sz="2400" dirty="0"/>
              <a:t>     /</a:t>
            </a:r>
          </a:p>
          <a:p>
            <a:r>
              <a:rPr lang="en-GB" sz="2400" dirty="0"/>
              <a:t>    y</a:t>
            </a:r>
          </a:p>
          <a:p>
            <a:r>
              <a:rPr lang="en-GB" sz="2400" dirty="0"/>
              <a:t>   / \</a:t>
            </a:r>
          </a:p>
          <a:p>
            <a:r>
              <a:rPr lang="en-GB" sz="2400" dirty="0"/>
              <a:t>  a   b</a:t>
            </a:r>
          </a:p>
          <a:p>
            <a:endParaRPr lang="en-GB" sz="2400" dirty="0"/>
          </a:p>
          <a:p>
            <a:r>
              <a:rPr lang="en-GB" sz="2400" dirty="0"/>
              <a:t>After Right Rotation:</a:t>
            </a:r>
          </a:p>
          <a:p>
            <a:endParaRPr lang="en-GB" sz="2400" dirty="0"/>
          </a:p>
          <a:p>
            <a:r>
              <a:rPr lang="en-GB" sz="2400" dirty="0"/>
              <a:t>    y</a:t>
            </a:r>
          </a:p>
          <a:p>
            <a:r>
              <a:rPr lang="en-GB" sz="2400" dirty="0"/>
              <a:t>   / \</a:t>
            </a:r>
          </a:p>
          <a:p>
            <a:r>
              <a:rPr lang="en-GB" sz="2400" dirty="0"/>
              <a:t>  a   x</a:t>
            </a:r>
          </a:p>
          <a:p>
            <a:r>
              <a:rPr lang="en-GB" sz="2400" dirty="0"/>
              <a:t>     /</a:t>
            </a:r>
          </a:p>
          <a:p>
            <a:r>
              <a:rPr lang="en-GB" sz="2400" dirty="0"/>
              <a:t>    b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481779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E4C5-E1C9-F18C-8D16-D8C1C384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Rotations Examples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03F5C-8D8D-139B-7FFA-7858BE35D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EA92D-A236-CA68-C993-B1AFD3E378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251" y="2623163"/>
            <a:ext cx="4246650" cy="2388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3D3070-8E71-86A3-E6E9-6F6A0313C4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03850" y="2623163"/>
            <a:ext cx="4423611" cy="233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05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EF06-23CE-B4B1-8942-8A795C25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Insertion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C49FF-1098-2B08-FC19-78BFB244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 fontAlgn="base"/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Inserting a new node in a Red-Black Tree involves a two-step process: performing a standard </a:t>
            </a:r>
            <a:r>
              <a:rPr lang="en-GB" b="0" i="0" u="sng" dirty="0">
                <a:solidFill>
                  <a:srgbClr val="273239"/>
                </a:solidFill>
                <a:effectLst/>
                <a:latin typeface="Nunito" pitchFamily="2" charset="0"/>
              </a:rPr>
              <a:t>binary search tree (BST) insertion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, followed by fixing any violations of Red-Black properties.</a:t>
            </a:r>
          </a:p>
          <a:p>
            <a:pPr algn="l" fontAlgn="base"/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Insertion Steps</a:t>
            </a:r>
          </a:p>
          <a:p>
            <a:pPr algn="l" fontAlgn="base">
              <a:buFont typeface="+mj-lt"/>
              <a:buAutoNum type="arabicPeriod"/>
            </a:pP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BST Insert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: Insert the new node into BST and </a:t>
            </a:r>
            <a:r>
              <a:rPr lang="en-GB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color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 it red.</a:t>
            </a:r>
          </a:p>
          <a:p>
            <a:pPr algn="l" fontAlgn="base">
              <a:buFont typeface="+mj-lt"/>
              <a:buAutoNum type="arabicPeriod" startAt="2"/>
            </a:pP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Fix Violations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:</a:t>
            </a:r>
          </a:p>
          <a:p>
            <a:pPr marL="742950" lvl="1" indent="-285750" algn="l" fontAlgn="base">
              <a:buFont typeface="+mj-lt"/>
              <a:buAutoNum type="arabicPeriod" startAt="2"/>
            </a:pP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If the parent of the new node is </a:t>
            </a: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black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, no properties are violated.</a:t>
            </a:r>
          </a:p>
          <a:p>
            <a:pPr marL="742950" lvl="1" indent="-285750" algn="l" fontAlgn="base">
              <a:buFont typeface="+mj-lt"/>
              <a:buAutoNum type="arabicPeriod" startAt="2"/>
            </a:pP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If the parent is </a:t>
            </a: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red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, the tree might violate the Red Property, requiring fixes.</a:t>
            </a:r>
          </a:p>
        </p:txBody>
      </p:sp>
    </p:spTree>
    <p:extLst>
      <p:ext uri="{BB962C8B-B14F-4D97-AF65-F5344CB8AC3E}">
        <p14:creationId xmlns:p14="http://schemas.microsoft.com/office/powerpoint/2010/main" val="3720269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40783</TotalTime>
  <Words>1082</Words>
  <Application>Microsoft Office PowerPoint</Application>
  <PresentationFormat>On-screen Show (4:3)</PresentationFormat>
  <Paragraphs>171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Helvetica</vt:lpstr>
      <vt:lpstr>Nunito</vt:lpstr>
      <vt:lpstr>Times New Roman</vt:lpstr>
      <vt:lpstr>Wingdings</vt:lpstr>
      <vt:lpstr>Office Theme</vt:lpstr>
      <vt:lpstr>Lecture 9 Red-Black Trees</vt:lpstr>
      <vt:lpstr>Binary Search Trees</vt:lpstr>
      <vt:lpstr>Red-Black Tree</vt:lpstr>
      <vt:lpstr>Example</vt:lpstr>
      <vt:lpstr>Red-Black tree ensures balancing</vt:lpstr>
      <vt:lpstr>Additional Properties</vt:lpstr>
      <vt:lpstr>Rotations</vt:lpstr>
      <vt:lpstr>Rotations Examples</vt:lpstr>
      <vt:lpstr>Insertion</vt:lpstr>
      <vt:lpstr>Insertions</vt:lpstr>
      <vt:lpstr>Case 0. Z = root</vt:lpstr>
      <vt:lpstr>Case 1. Z.uncle = red</vt:lpstr>
      <vt:lpstr>Case 2. Z.uncle = black (triangle)</vt:lpstr>
      <vt:lpstr>Case 2. Z.uncle = black (triangle)</vt:lpstr>
      <vt:lpstr>Case 3 Z.uncle = black (line)</vt:lpstr>
      <vt:lpstr>Case 3 Z.uncle = black (line)</vt:lpstr>
      <vt:lpstr>Example 1</vt:lpstr>
      <vt:lpstr>PowerPoint Presentation</vt:lpstr>
      <vt:lpstr>Example 2 Con’t</vt:lpstr>
      <vt:lpstr>Another Example</vt:lpstr>
      <vt:lpstr>Time Complexity</vt:lpstr>
      <vt:lpstr>Applications</vt:lpstr>
      <vt:lpstr>Video Tutorials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1275</cp:revision>
  <dcterms:created xsi:type="dcterms:W3CDTF">2018-08-13T22:58:39Z</dcterms:created>
  <dcterms:modified xsi:type="dcterms:W3CDTF">2024-11-04T18:10:45Z</dcterms:modified>
</cp:coreProperties>
</file>