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62" r:id="rId4"/>
    <p:sldId id="257" r:id="rId5"/>
    <p:sldId id="264" r:id="rId6"/>
    <p:sldId id="265" r:id="rId7"/>
    <p:sldId id="263" r:id="rId8"/>
    <p:sldId id="258" r:id="rId9"/>
    <p:sldId id="259" r:id="rId10"/>
    <p:sldId id="260"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A20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69"/>
    <p:restoredTop sz="94671"/>
  </p:normalViewPr>
  <p:slideViewPr>
    <p:cSldViewPr snapToGrid="0" snapToObjects="1">
      <p:cViewPr varScale="1">
        <p:scale>
          <a:sx n="78" d="100"/>
          <a:sy n="78" d="100"/>
        </p:scale>
        <p:origin x="194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8/31/2024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
        <p:nvSpPr>
          <p:cNvPr id="8" name="TextBox 7">
            <a:extLst>
              <a:ext uri="{FF2B5EF4-FFF2-40B4-BE49-F238E27FC236}">
                <a16:creationId xmlns:a16="http://schemas.microsoft.com/office/drawing/2014/main" id="{9AAE71CB-FC86-5924-BA93-1470A136B44E}"/>
              </a:ext>
            </a:extLst>
          </p:cNvPr>
          <p:cNvSpPr txBox="1"/>
          <p:nvPr userDrawn="1">
            <p:extLst>
              <p:ext uri="{1162E1C5-73C7-4A58-AE30-91384D911F3F}">
                <p184:classification xmlns:p184="http://schemas.microsoft.com/office/powerpoint/2018/4/main" val="hdr"/>
              </p:ext>
            </p:extLst>
          </p:nvPr>
        </p:nvSpPr>
        <p:spPr>
          <a:xfrm>
            <a:off x="8315325" y="63500"/>
            <a:ext cx="787400" cy="121920"/>
          </a:xfrm>
          <a:prstGeom prst="rect">
            <a:avLst/>
          </a:prstGeom>
        </p:spPr>
        <p:txBody>
          <a:bodyPr horzOverflow="overflow" lIns="0" tIns="0" rIns="0" bIns="0">
            <a:spAutoFit/>
          </a:bodyPr>
          <a:lstStyle/>
          <a:p>
            <a:pPr algn="l"/>
            <a:r>
              <a:rPr lang="en-SE" sz="800">
                <a:solidFill>
                  <a:srgbClr val="000000"/>
                </a:solidFill>
                <a:latin typeface="Calibri" panose="020F0502020204030204" pitchFamily="34" charset="0"/>
                <a:ea typeface="Calibri" panose="020F0502020204030204" pitchFamily="34" charset="0"/>
                <a:cs typeface="Calibri" panose="020F0502020204030204" pitchFamily="34" charset="0"/>
              </a:rPr>
              <a:t>Begränsad delning</a:t>
            </a:r>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46697"/>
            <a:ext cx="7772400" cy="1470025"/>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1</a:t>
            </a:r>
            <a:br>
              <a:rPr lang="en-US" altLang="zh-CN" dirty="0">
                <a:solidFill>
                  <a:schemeClr val="accent1"/>
                </a:solidFill>
              </a:rPr>
            </a:br>
            <a:r>
              <a:rPr lang="en-US" altLang="zh-CN" dirty="0">
                <a:solidFill>
                  <a:schemeClr val="accent1"/>
                </a:solidFill>
              </a:rPr>
              <a:t>Welcome</a:t>
            </a:r>
            <a:r>
              <a:rPr lang="zh-CN" altLang="en-US" dirty="0">
                <a:solidFill>
                  <a:schemeClr val="accent1"/>
                </a:solidFill>
              </a:rPr>
              <a:t> </a:t>
            </a:r>
            <a:r>
              <a:rPr lang="en-US" altLang="zh-CN" dirty="0">
                <a:solidFill>
                  <a:schemeClr val="accent1"/>
                </a:solidFill>
              </a:rPr>
              <a:t>to</a:t>
            </a:r>
            <a:r>
              <a:rPr lang="zh-CN" altLang="en-US" dirty="0">
                <a:solidFill>
                  <a:schemeClr val="accent1"/>
                </a:solidFill>
              </a:rPr>
              <a:t> </a:t>
            </a:r>
            <a:r>
              <a:rPr lang="en-US" altLang="zh-CN" dirty="0">
                <a:solidFill>
                  <a:schemeClr val="accent1"/>
                </a:solidFill>
              </a:rPr>
              <a:t>CSC</a:t>
            </a:r>
            <a:r>
              <a:rPr lang="zh-CN" altLang="en-US" dirty="0">
                <a:solidFill>
                  <a:schemeClr val="accent1"/>
                </a:solidFill>
              </a:rPr>
              <a:t> </a:t>
            </a:r>
            <a:r>
              <a:rPr lang="en-US" altLang="zh-CN" dirty="0">
                <a:solidFill>
                  <a:schemeClr val="accent1"/>
                </a:solidFill>
              </a:rPr>
              <a:t>017</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GB" sz="2000" dirty="0">
                <a:solidFill>
                  <a:schemeClr val="tx1"/>
                </a:solidFill>
              </a:rPr>
              <a:t>Zonghua Gu (based on </a:t>
            </a:r>
            <a:r>
              <a:rPr lang="en-GB" sz="2000" dirty="0" err="1">
                <a:solidFill>
                  <a:schemeClr val="tx1"/>
                </a:solidFill>
              </a:rPr>
              <a:t>Jianchen</a:t>
            </a:r>
            <a:r>
              <a:rPr lang="en-GB" sz="2000" dirty="0">
                <a:solidFill>
                  <a:schemeClr val="tx1"/>
                </a:solidFill>
              </a:rPr>
              <a:t> Shan)</a:t>
            </a:r>
          </a:p>
          <a:p>
            <a:r>
              <a:rPr lang="en-US" sz="200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is</a:t>
            </a:r>
            <a:r>
              <a:rPr lang="zh-CN" altLang="en-US" dirty="0"/>
              <a:t> </a:t>
            </a:r>
            <a:r>
              <a:rPr lang="en-US" altLang="zh-CN" dirty="0"/>
              <a:t>a</a:t>
            </a:r>
            <a:r>
              <a:rPr lang="zh-CN" altLang="en-US" dirty="0"/>
              <a:t> </a:t>
            </a:r>
            <a:r>
              <a:rPr lang="en-US" dirty="0"/>
              <a:t>P</a:t>
            </a:r>
            <a:r>
              <a:rPr lang="en-US" altLang="zh-CN" dirty="0"/>
              <a:t>latform</a:t>
            </a:r>
            <a:endParaRPr lang="en-US" dirty="0"/>
          </a:p>
        </p:txBody>
      </p:sp>
      <p:sp>
        <p:nvSpPr>
          <p:cNvPr id="4" name="Rectangle 3"/>
          <p:cNvSpPr/>
          <p:nvPr/>
        </p:nvSpPr>
        <p:spPr>
          <a:xfrm>
            <a:off x="457200" y="1416478"/>
            <a:ext cx="8334343" cy="5307838"/>
          </a:xfrm>
          <a:prstGeom prst="rect">
            <a:avLst/>
          </a:prstGeom>
          <a:solidFill>
            <a:schemeClr val="accent5">
              <a:lumMod val="20000"/>
              <a:lumOff val="80000"/>
            </a:schemeClr>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t"/>
          <a:lstStyle/>
          <a:p>
            <a:pPr algn="ctr"/>
            <a:r>
              <a:rPr lang="en-US" b="1" dirty="0">
                <a:latin typeface="Times New Roman"/>
                <a:cs typeface="Times New Roman"/>
              </a:rPr>
              <a:t>Java</a:t>
            </a:r>
            <a:r>
              <a:rPr lang="zh-CN" altLang="en-US" b="1" dirty="0">
                <a:latin typeface="Times New Roman"/>
                <a:cs typeface="Times New Roman"/>
              </a:rPr>
              <a:t> </a:t>
            </a:r>
            <a:r>
              <a:rPr lang="en-US" altLang="zh-CN" b="1" dirty="0">
                <a:latin typeface="Times New Roman"/>
                <a:cs typeface="Times New Roman"/>
              </a:rPr>
              <a:t>Development</a:t>
            </a:r>
            <a:r>
              <a:rPr lang="zh-CN" altLang="en-US" b="1" dirty="0">
                <a:latin typeface="Times New Roman"/>
                <a:cs typeface="Times New Roman"/>
              </a:rPr>
              <a:t> </a:t>
            </a:r>
            <a:r>
              <a:rPr lang="en-US" altLang="zh-CN" b="1" dirty="0">
                <a:latin typeface="Times New Roman"/>
                <a:cs typeface="Times New Roman"/>
              </a:rPr>
              <a:t>Kit</a:t>
            </a:r>
            <a:r>
              <a:rPr lang="zh-CN" altLang="en-US" b="1" dirty="0">
                <a:latin typeface="Times New Roman"/>
                <a:cs typeface="Times New Roman"/>
              </a:rPr>
              <a:t> </a:t>
            </a:r>
            <a:r>
              <a:rPr lang="en-US" altLang="zh-CN" b="1" dirty="0">
                <a:latin typeface="Times New Roman"/>
                <a:cs typeface="Times New Roman"/>
              </a:rPr>
              <a:t>(JDK)</a:t>
            </a:r>
            <a:endParaRPr lang="en-US" b="1" dirty="0">
              <a:latin typeface="Times New Roman"/>
              <a:cs typeface="Times New Roman"/>
            </a:endParaRPr>
          </a:p>
        </p:txBody>
      </p:sp>
      <p:sp>
        <p:nvSpPr>
          <p:cNvPr id="5" name="Rectangle 4"/>
          <p:cNvSpPr/>
          <p:nvPr/>
        </p:nvSpPr>
        <p:spPr>
          <a:xfrm>
            <a:off x="1267484" y="1795754"/>
            <a:ext cx="1159267" cy="539047"/>
          </a:xfrm>
          <a:prstGeom prst="rect">
            <a:avLst/>
          </a:prstGeom>
          <a:solidFill>
            <a:srgbClr val="FFFFFF"/>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a:cs typeface="Times New Roman"/>
              </a:rPr>
              <a:t>Compiler</a:t>
            </a:r>
          </a:p>
        </p:txBody>
      </p:sp>
      <p:sp>
        <p:nvSpPr>
          <p:cNvPr id="6" name="Rectangle 5"/>
          <p:cNvSpPr/>
          <p:nvPr/>
        </p:nvSpPr>
        <p:spPr>
          <a:xfrm>
            <a:off x="670256" y="2539800"/>
            <a:ext cx="7846368" cy="4184515"/>
          </a:xfrm>
          <a:prstGeom prst="rect">
            <a:avLst/>
          </a:prstGeom>
          <a:solidFill>
            <a:schemeClr val="accent6">
              <a:lumMod val="40000"/>
              <a:lumOff val="60000"/>
            </a:schemeClr>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t"/>
          <a:lstStyle/>
          <a:p>
            <a:pPr algn="ctr"/>
            <a:r>
              <a:rPr lang="en-US" b="1" dirty="0">
                <a:latin typeface="Times New Roman"/>
                <a:cs typeface="Times New Roman"/>
              </a:rPr>
              <a:t>Java</a:t>
            </a:r>
            <a:r>
              <a:rPr lang="zh-CN" altLang="en-US" b="1" dirty="0">
                <a:latin typeface="Times New Roman"/>
                <a:cs typeface="Times New Roman"/>
              </a:rPr>
              <a:t> </a:t>
            </a:r>
            <a:r>
              <a:rPr lang="en-US" altLang="zh-CN" b="1" dirty="0">
                <a:latin typeface="Times New Roman"/>
                <a:cs typeface="Times New Roman"/>
              </a:rPr>
              <a:t>Runtime</a:t>
            </a:r>
            <a:r>
              <a:rPr lang="zh-CN" altLang="en-US" b="1" dirty="0">
                <a:latin typeface="Times New Roman"/>
                <a:cs typeface="Times New Roman"/>
              </a:rPr>
              <a:t> </a:t>
            </a:r>
            <a:r>
              <a:rPr lang="en-US" altLang="zh-CN" b="1" dirty="0">
                <a:latin typeface="Times New Roman"/>
                <a:cs typeface="Times New Roman"/>
              </a:rPr>
              <a:t>Environment</a:t>
            </a:r>
            <a:r>
              <a:rPr lang="zh-CN" altLang="en-US" b="1" dirty="0">
                <a:latin typeface="Times New Roman"/>
                <a:cs typeface="Times New Roman"/>
              </a:rPr>
              <a:t> </a:t>
            </a:r>
            <a:r>
              <a:rPr lang="en-US" altLang="zh-CN" b="1" dirty="0">
                <a:latin typeface="Times New Roman"/>
                <a:cs typeface="Times New Roman"/>
              </a:rPr>
              <a:t>(JRE)</a:t>
            </a:r>
            <a:endParaRPr lang="en-US" b="1" dirty="0">
              <a:latin typeface="Times New Roman"/>
              <a:cs typeface="Times New Roman"/>
            </a:endParaRPr>
          </a:p>
        </p:txBody>
      </p:sp>
      <p:sp>
        <p:nvSpPr>
          <p:cNvPr id="7" name="Rectangle 6"/>
          <p:cNvSpPr/>
          <p:nvPr/>
        </p:nvSpPr>
        <p:spPr>
          <a:xfrm>
            <a:off x="5760436" y="1861224"/>
            <a:ext cx="2756188" cy="539047"/>
          </a:xfrm>
          <a:prstGeom prst="rect">
            <a:avLst/>
          </a:prstGeom>
          <a:solidFill>
            <a:srgbClr val="FFFFFF"/>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a:cs typeface="Times New Roman"/>
              </a:rPr>
              <a:t>O</a:t>
            </a:r>
            <a:r>
              <a:rPr lang="en-US" altLang="zh-CN" dirty="0">
                <a:latin typeface="Times New Roman"/>
                <a:cs typeface="Times New Roman"/>
              </a:rPr>
              <a:t>ther</a:t>
            </a:r>
            <a:r>
              <a:rPr lang="zh-CN" altLang="en-US" dirty="0">
                <a:latin typeface="Times New Roman"/>
                <a:cs typeface="Times New Roman"/>
              </a:rPr>
              <a:t> </a:t>
            </a:r>
            <a:r>
              <a:rPr lang="en-US" altLang="zh-CN" dirty="0">
                <a:latin typeface="Times New Roman"/>
                <a:cs typeface="Times New Roman"/>
              </a:rPr>
              <a:t>development</a:t>
            </a:r>
            <a:r>
              <a:rPr lang="zh-CN" altLang="en-US" dirty="0">
                <a:latin typeface="Times New Roman"/>
                <a:cs typeface="Times New Roman"/>
              </a:rPr>
              <a:t> </a:t>
            </a:r>
            <a:r>
              <a:rPr lang="en-US" altLang="zh-CN" dirty="0">
                <a:latin typeface="Times New Roman"/>
                <a:cs typeface="Times New Roman"/>
              </a:rPr>
              <a:t>tools</a:t>
            </a:r>
            <a:endParaRPr lang="en-US" dirty="0">
              <a:latin typeface="Times New Roman"/>
              <a:cs typeface="Times New Roman"/>
            </a:endParaRPr>
          </a:p>
        </p:txBody>
      </p:sp>
      <p:sp>
        <p:nvSpPr>
          <p:cNvPr id="10" name="Rounded Rectangle 9"/>
          <p:cNvSpPr/>
          <p:nvPr/>
        </p:nvSpPr>
        <p:spPr>
          <a:xfrm>
            <a:off x="73086" y="945093"/>
            <a:ext cx="1807882" cy="362232"/>
          </a:xfrm>
          <a:prstGeom prst="roundRect">
            <a:avLst/>
          </a:prstGeom>
          <a:solidFill>
            <a:srgbClr val="D9D9D9"/>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dk1"/>
                </a:solidFill>
                <a:latin typeface="Times New Roman"/>
                <a:cs typeface="Times New Roman"/>
              </a:rPr>
              <a:t>H</a:t>
            </a:r>
            <a:r>
              <a:rPr lang="en-US" altLang="zh-CN" dirty="0">
                <a:solidFill>
                  <a:schemeClr val="dk1"/>
                </a:solidFill>
                <a:latin typeface="Times New Roman"/>
                <a:cs typeface="Times New Roman"/>
              </a:rPr>
              <a:t>elloWorld.java</a:t>
            </a:r>
            <a:endParaRPr lang="en-US" dirty="0">
              <a:solidFill>
                <a:schemeClr val="dk1"/>
              </a:solidFill>
              <a:latin typeface="Times New Roman"/>
              <a:cs typeface="Times New Roman"/>
            </a:endParaRPr>
          </a:p>
        </p:txBody>
      </p:sp>
      <p:sp>
        <p:nvSpPr>
          <p:cNvPr id="13" name="Freeform 12"/>
          <p:cNvSpPr/>
          <p:nvPr/>
        </p:nvSpPr>
        <p:spPr>
          <a:xfrm>
            <a:off x="1902526" y="1131070"/>
            <a:ext cx="261108" cy="654702"/>
          </a:xfrm>
          <a:custGeom>
            <a:avLst/>
            <a:gdLst>
              <a:gd name="connsiteX0" fmla="*/ 0 w 458264"/>
              <a:gd name="connsiteY0" fmla="*/ 0 h 654702"/>
              <a:gd name="connsiteX1" fmla="*/ 458264 w 458264"/>
              <a:gd name="connsiteY1" fmla="*/ 0 h 654702"/>
              <a:gd name="connsiteX2" fmla="*/ 458264 w 458264"/>
              <a:gd name="connsiteY2" fmla="*/ 654702 h 654702"/>
            </a:gdLst>
            <a:ahLst/>
            <a:cxnLst>
              <a:cxn ang="0">
                <a:pos x="connsiteX0" y="connsiteY0"/>
              </a:cxn>
              <a:cxn ang="0">
                <a:pos x="connsiteX1" y="connsiteY1"/>
              </a:cxn>
              <a:cxn ang="0">
                <a:pos x="connsiteX2" y="connsiteY2"/>
              </a:cxn>
            </a:cxnLst>
            <a:rect l="l" t="t" r="r" b="b"/>
            <a:pathLst>
              <a:path w="458264" h="654702">
                <a:moveTo>
                  <a:pt x="0" y="0"/>
                </a:moveTo>
                <a:lnTo>
                  <a:pt x="458264" y="0"/>
                </a:lnTo>
                <a:lnTo>
                  <a:pt x="458264" y="654702"/>
                </a:lnTo>
              </a:path>
            </a:pathLst>
          </a:custGeom>
          <a:ln w="19050" cmpd="sng">
            <a:solidFill>
              <a:schemeClr val="tx1"/>
            </a:solidFill>
            <a:prstDash val="dash"/>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Rounded Rectangle 13"/>
          <p:cNvSpPr/>
          <p:nvPr/>
        </p:nvSpPr>
        <p:spPr>
          <a:xfrm>
            <a:off x="2831542" y="1846524"/>
            <a:ext cx="1991276" cy="389454"/>
          </a:xfrm>
          <a:prstGeom prst="roundRect">
            <a:avLst/>
          </a:prstGeom>
          <a:solidFill>
            <a:schemeClr val="bg1">
              <a:lumMod val="85000"/>
            </a:schemeClr>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dk1"/>
                </a:solidFill>
                <a:latin typeface="Times New Roman"/>
                <a:cs typeface="Times New Roman"/>
              </a:rPr>
              <a:t>H</a:t>
            </a:r>
            <a:r>
              <a:rPr lang="en-US" altLang="zh-CN" dirty="0">
                <a:solidFill>
                  <a:schemeClr val="dk1"/>
                </a:solidFill>
                <a:latin typeface="Times New Roman"/>
                <a:cs typeface="Times New Roman"/>
              </a:rPr>
              <a:t>elloWorld.class</a:t>
            </a:r>
            <a:endParaRPr lang="en-US" dirty="0">
              <a:solidFill>
                <a:schemeClr val="dk1"/>
              </a:solidFill>
              <a:latin typeface="Times New Roman"/>
              <a:cs typeface="Times New Roman"/>
            </a:endParaRPr>
          </a:p>
        </p:txBody>
      </p:sp>
      <p:cxnSp>
        <p:nvCxnSpPr>
          <p:cNvPr id="18" name="Straight Arrow Connector 17"/>
          <p:cNvCxnSpPr/>
          <p:nvPr/>
        </p:nvCxnSpPr>
        <p:spPr>
          <a:xfrm>
            <a:off x="2466030" y="2069123"/>
            <a:ext cx="288053" cy="0"/>
          </a:xfrm>
          <a:prstGeom prst="straightConnector1">
            <a:avLst/>
          </a:prstGeom>
          <a:ln w="19050" cmpd="sng">
            <a:solidFill>
              <a:schemeClr val="tx1"/>
            </a:solidFill>
            <a:prstDash val="dash"/>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2368218" y="3009011"/>
            <a:ext cx="5972184" cy="3715304"/>
          </a:xfrm>
          <a:prstGeom prst="rect">
            <a:avLst/>
          </a:prstGeom>
          <a:solidFill>
            <a:srgbClr val="CCFFCC"/>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t"/>
          <a:lstStyle/>
          <a:p>
            <a:pPr algn="ctr"/>
            <a:r>
              <a:rPr lang="en-US" b="1" dirty="0">
                <a:latin typeface="Times New Roman"/>
                <a:cs typeface="Times New Roman"/>
              </a:rPr>
              <a:t>J</a:t>
            </a:r>
            <a:r>
              <a:rPr lang="en-US" altLang="zh-CN" b="1" dirty="0">
                <a:latin typeface="Times New Roman"/>
                <a:cs typeface="Times New Roman"/>
              </a:rPr>
              <a:t>ava</a:t>
            </a:r>
            <a:r>
              <a:rPr lang="zh-CN" altLang="en-US" b="1" dirty="0">
                <a:latin typeface="Times New Roman"/>
                <a:cs typeface="Times New Roman"/>
              </a:rPr>
              <a:t> </a:t>
            </a:r>
            <a:r>
              <a:rPr lang="en-US" altLang="zh-CN" b="1" dirty="0">
                <a:latin typeface="Times New Roman"/>
                <a:cs typeface="Times New Roman"/>
              </a:rPr>
              <a:t>Virtual</a:t>
            </a:r>
            <a:r>
              <a:rPr lang="zh-CN" altLang="en-US" b="1" dirty="0">
                <a:latin typeface="Times New Roman"/>
                <a:cs typeface="Times New Roman"/>
              </a:rPr>
              <a:t> </a:t>
            </a:r>
            <a:r>
              <a:rPr lang="en-US" altLang="zh-CN" b="1" dirty="0">
                <a:latin typeface="Times New Roman"/>
                <a:cs typeface="Times New Roman"/>
              </a:rPr>
              <a:t>Machine</a:t>
            </a:r>
            <a:r>
              <a:rPr lang="zh-CN" altLang="en-US" b="1" dirty="0">
                <a:latin typeface="Times New Roman"/>
                <a:cs typeface="Times New Roman"/>
              </a:rPr>
              <a:t> </a:t>
            </a:r>
            <a:r>
              <a:rPr lang="en-US" altLang="zh-CN" b="1" dirty="0">
                <a:latin typeface="Times New Roman"/>
                <a:cs typeface="Times New Roman"/>
              </a:rPr>
              <a:t>(JVM)</a:t>
            </a:r>
            <a:endParaRPr lang="en-US" b="1" dirty="0">
              <a:latin typeface="Times New Roman"/>
              <a:cs typeface="Times New Roman"/>
            </a:endParaRPr>
          </a:p>
        </p:txBody>
      </p:sp>
      <p:sp>
        <p:nvSpPr>
          <p:cNvPr id="24" name="Rectangle 23"/>
          <p:cNvSpPr/>
          <p:nvPr/>
        </p:nvSpPr>
        <p:spPr>
          <a:xfrm>
            <a:off x="2749114" y="3518684"/>
            <a:ext cx="1575272" cy="429937"/>
          </a:xfrm>
          <a:prstGeom prst="rect">
            <a:avLst/>
          </a:prstGeom>
          <a:solidFill>
            <a:schemeClr val="bg1"/>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a:cs typeface="Times New Roman"/>
              </a:rPr>
              <a:t>Class</a:t>
            </a:r>
            <a:r>
              <a:rPr lang="zh-CN" altLang="en-US" dirty="0">
                <a:latin typeface="Times New Roman"/>
                <a:cs typeface="Times New Roman"/>
              </a:rPr>
              <a:t> </a:t>
            </a:r>
            <a:r>
              <a:rPr lang="en-US" altLang="zh-CN" dirty="0">
                <a:latin typeface="Times New Roman"/>
                <a:cs typeface="Times New Roman"/>
              </a:rPr>
              <a:t>Loader</a:t>
            </a:r>
            <a:endParaRPr lang="en-US" dirty="0">
              <a:latin typeface="Times New Roman"/>
              <a:cs typeface="Times New Roman"/>
            </a:endParaRPr>
          </a:p>
        </p:txBody>
      </p:sp>
      <p:sp>
        <p:nvSpPr>
          <p:cNvPr id="25" name="Rectangle 24"/>
          <p:cNvSpPr/>
          <p:nvPr/>
        </p:nvSpPr>
        <p:spPr>
          <a:xfrm>
            <a:off x="799165" y="3009011"/>
            <a:ext cx="1416109" cy="925694"/>
          </a:xfrm>
          <a:prstGeom prst="rect">
            <a:avLst/>
          </a:prstGeom>
          <a:solidFill>
            <a:schemeClr val="bg1"/>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a:cs typeface="Times New Roman"/>
              </a:rPr>
              <a:t>L</a:t>
            </a:r>
            <a:r>
              <a:rPr lang="en-US" altLang="zh-CN" dirty="0">
                <a:latin typeface="Times New Roman"/>
                <a:cs typeface="Times New Roman"/>
              </a:rPr>
              <a:t>ibraries</a:t>
            </a:r>
            <a:r>
              <a:rPr lang="zh-CN" altLang="en-US" dirty="0">
                <a:latin typeface="Times New Roman"/>
                <a:cs typeface="Times New Roman"/>
              </a:rPr>
              <a:t> </a:t>
            </a:r>
            <a:r>
              <a:rPr lang="en-US" altLang="zh-CN" dirty="0">
                <a:latin typeface="Times New Roman"/>
                <a:cs typeface="Times New Roman"/>
              </a:rPr>
              <a:t>and</a:t>
            </a:r>
            <a:r>
              <a:rPr lang="zh-CN" altLang="en-US" dirty="0">
                <a:latin typeface="Times New Roman"/>
                <a:cs typeface="Times New Roman"/>
              </a:rPr>
              <a:t> </a:t>
            </a:r>
            <a:r>
              <a:rPr lang="en-US" altLang="zh-CN" dirty="0">
                <a:latin typeface="Times New Roman"/>
                <a:cs typeface="Times New Roman"/>
              </a:rPr>
              <a:t>Compiled</a:t>
            </a:r>
            <a:r>
              <a:rPr lang="zh-CN" altLang="en-US" dirty="0">
                <a:latin typeface="Times New Roman"/>
                <a:cs typeface="Times New Roman"/>
              </a:rPr>
              <a:t> </a:t>
            </a:r>
            <a:r>
              <a:rPr lang="en-US" altLang="zh-CN" dirty="0">
                <a:latin typeface="Times New Roman"/>
                <a:cs typeface="Times New Roman"/>
              </a:rPr>
              <a:t>Class</a:t>
            </a:r>
            <a:r>
              <a:rPr lang="zh-CN" altLang="en-US" dirty="0">
                <a:latin typeface="Times New Roman"/>
                <a:cs typeface="Times New Roman"/>
              </a:rPr>
              <a:t> </a:t>
            </a:r>
            <a:r>
              <a:rPr lang="en-US" altLang="zh-CN" dirty="0">
                <a:latin typeface="Times New Roman"/>
                <a:cs typeface="Times New Roman"/>
              </a:rPr>
              <a:t>files</a:t>
            </a:r>
            <a:endParaRPr lang="en-US" dirty="0">
              <a:latin typeface="Times New Roman"/>
              <a:cs typeface="Times New Roman"/>
            </a:endParaRPr>
          </a:p>
        </p:txBody>
      </p:sp>
      <p:cxnSp>
        <p:nvCxnSpPr>
          <p:cNvPr id="26" name="Straight Arrow Connector 25"/>
          <p:cNvCxnSpPr/>
          <p:nvPr/>
        </p:nvCxnSpPr>
        <p:spPr>
          <a:xfrm>
            <a:off x="2217106" y="3682943"/>
            <a:ext cx="492637" cy="0"/>
          </a:xfrm>
          <a:prstGeom prst="straightConnector1">
            <a:avLst/>
          </a:prstGeom>
          <a:ln w="19050" cmpd="sng">
            <a:solidFill>
              <a:schemeClr val="tx1"/>
            </a:solidFill>
            <a:prstDash val="dash"/>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3403863" y="2314910"/>
            <a:ext cx="0" cy="1209254"/>
          </a:xfrm>
          <a:prstGeom prst="straightConnector1">
            <a:avLst/>
          </a:prstGeom>
          <a:ln w="19050" cmpd="sng">
            <a:solidFill>
              <a:schemeClr val="tx1"/>
            </a:solidFill>
            <a:prstDash val="dash"/>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2709743" y="4194793"/>
            <a:ext cx="2034642" cy="845292"/>
          </a:xfrm>
          <a:prstGeom prst="rect">
            <a:avLst/>
          </a:prstGeom>
          <a:solidFill>
            <a:schemeClr val="bg1"/>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cs typeface="Times New Roman"/>
              </a:rPr>
              <a:t>Execution</a:t>
            </a:r>
            <a:r>
              <a:rPr lang="zh-CN" altLang="en-US" dirty="0">
                <a:cs typeface="Times New Roman"/>
              </a:rPr>
              <a:t> </a:t>
            </a:r>
            <a:r>
              <a:rPr lang="en-US" altLang="zh-CN" dirty="0">
                <a:cs typeface="Times New Roman"/>
              </a:rPr>
              <a:t>Engine</a:t>
            </a:r>
          </a:p>
        </p:txBody>
      </p:sp>
      <p:sp>
        <p:nvSpPr>
          <p:cNvPr id="62" name="Rectangle 61"/>
          <p:cNvSpPr/>
          <p:nvPr/>
        </p:nvSpPr>
        <p:spPr>
          <a:xfrm>
            <a:off x="2634523" y="6196143"/>
            <a:ext cx="2585664" cy="408292"/>
          </a:xfrm>
          <a:prstGeom prst="rect">
            <a:avLst/>
          </a:prstGeom>
          <a:solidFill>
            <a:schemeClr val="bg1"/>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Native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Method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Library</a:t>
            </a:r>
          </a:p>
        </p:txBody>
      </p:sp>
      <p:sp>
        <p:nvSpPr>
          <p:cNvPr id="63" name="Rectangle 62"/>
          <p:cNvSpPr/>
          <p:nvPr/>
        </p:nvSpPr>
        <p:spPr>
          <a:xfrm>
            <a:off x="5633853" y="6181296"/>
            <a:ext cx="2585664" cy="408292"/>
          </a:xfrm>
          <a:prstGeom prst="rect">
            <a:avLst/>
          </a:prstGeom>
          <a:solidFill>
            <a:schemeClr val="bg1"/>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Native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Method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Interface</a:t>
            </a:r>
          </a:p>
        </p:txBody>
      </p:sp>
      <p:cxnSp>
        <p:nvCxnSpPr>
          <p:cNvPr id="64" name="Straight Arrow Connector 63"/>
          <p:cNvCxnSpPr/>
          <p:nvPr/>
        </p:nvCxnSpPr>
        <p:spPr>
          <a:xfrm>
            <a:off x="4324386" y="3723327"/>
            <a:ext cx="1436050" cy="0"/>
          </a:xfrm>
          <a:prstGeom prst="straightConnector1">
            <a:avLst/>
          </a:prstGeom>
          <a:ln w="19050" cmpd="sng">
            <a:solidFill>
              <a:schemeClr val="tx1"/>
            </a:solidFill>
            <a:prstDash val="solid"/>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p:nvPr/>
        </p:nvCxnSpPr>
        <p:spPr>
          <a:xfrm>
            <a:off x="3714364" y="5040085"/>
            <a:ext cx="0" cy="608482"/>
          </a:xfrm>
          <a:prstGeom prst="straightConnector1">
            <a:avLst/>
          </a:prstGeom>
          <a:ln w="28575" cmpd="sng">
            <a:solidFill>
              <a:schemeClr val="tx1"/>
            </a:solidFill>
            <a:prstDash val="solid"/>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a:stCxn id="95" idx="3"/>
            <a:endCxn id="86" idx="1"/>
          </p:cNvCxnSpPr>
          <p:nvPr/>
        </p:nvCxnSpPr>
        <p:spPr>
          <a:xfrm flipV="1">
            <a:off x="5483152" y="4625509"/>
            <a:ext cx="281725" cy="433543"/>
          </a:xfrm>
          <a:prstGeom prst="straightConnector1">
            <a:avLst/>
          </a:prstGeom>
          <a:ln w="19050" cmpd="sng">
            <a:solidFill>
              <a:schemeClr val="tx1"/>
            </a:solidFill>
            <a:prstDash val="solid"/>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a:stCxn id="63" idx="0"/>
            <a:endCxn id="86" idx="2"/>
          </p:cNvCxnSpPr>
          <p:nvPr/>
        </p:nvCxnSpPr>
        <p:spPr>
          <a:xfrm flipV="1">
            <a:off x="6926685" y="5842320"/>
            <a:ext cx="65512" cy="338976"/>
          </a:xfrm>
          <a:prstGeom prst="straightConnector1">
            <a:avLst/>
          </a:prstGeom>
          <a:ln w="19050" cmpd="sng">
            <a:solidFill>
              <a:schemeClr val="tx1"/>
            </a:solidFill>
            <a:prstDash val="solid"/>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a:stCxn id="63" idx="1"/>
            <a:endCxn id="62" idx="3"/>
          </p:cNvCxnSpPr>
          <p:nvPr/>
        </p:nvCxnSpPr>
        <p:spPr>
          <a:xfrm flipH="1">
            <a:off x="5220187" y="6385442"/>
            <a:ext cx="413666" cy="14847"/>
          </a:xfrm>
          <a:prstGeom prst="straightConnector1">
            <a:avLst/>
          </a:prstGeom>
          <a:ln w="28575" cmpd="sng">
            <a:solidFill>
              <a:schemeClr val="tx1"/>
            </a:solidFill>
            <a:prstDash val="solid"/>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86" name="Rectangle 85"/>
          <p:cNvSpPr/>
          <p:nvPr/>
        </p:nvSpPr>
        <p:spPr>
          <a:xfrm>
            <a:off x="5764877" y="3408697"/>
            <a:ext cx="2454640" cy="2433623"/>
          </a:xfrm>
          <a:prstGeom prst="rect">
            <a:avLst/>
          </a:prstGeom>
          <a:solidFill>
            <a:srgbClr val="FFFF00"/>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t"/>
          <a:lstStyle/>
          <a:p>
            <a:pPr algn="ctr"/>
            <a:r>
              <a:rPr lang="en-US" altLang="zh-CN" dirty="0">
                <a:latin typeface="Times New Roman"/>
                <a:cs typeface="Times New Roman"/>
              </a:rPr>
              <a:t>Run</a:t>
            </a:r>
            <a:r>
              <a:rPr lang="zh-CN" altLang="en-US" dirty="0">
                <a:latin typeface="Times New Roman"/>
                <a:cs typeface="Times New Roman"/>
              </a:rPr>
              <a:t> </a:t>
            </a:r>
            <a:r>
              <a:rPr lang="en-US" altLang="zh-CN" dirty="0">
                <a:latin typeface="Times New Roman"/>
                <a:cs typeface="Times New Roman"/>
              </a:rPr>
              <a:t>Time</a:t>
            </a:r>
            <a:r>
              <a:rPr lang="zh-CN" altLang="en-US" dirty="0">
                <a:latin typeface="Times New Roman"/>
                <a:cs typeface="Times New Roman"/>
              </a:rPr>
              <a:t> </a:t>
            </a:r>
            <a:r>
              <a:rPr lang="en-US" altLang="zh-CN" dirty="0">
                <a:latin typeface="Times New Roman"/>
                <a:cs typeface="Times New Roman"/>
              </a:rPr>
              <a:t>Data</a:t>
            </a:r>
            <a:r>
              <a:rPr lang="zh-CN" altLang="en-US" dirty="0">
                <a:latin typeface="Times New Roman"/>
                <a:cs typeface="Times New Roman"/>
              </a:rPr>
              <a:t> </a:t>
            </a:r>
            <a:r>
              <a:rPr lang="en-US" altLang="zh-CN" dirty="0">
                <a:latin typeface="Times New Roman"/>
                <a:cs typeface="Times New Roman"/>
              </a:rPr>
              <a:t>Areas</a:t>
            </a:r>
          </a:p>
        </p:txBody>
      </p:sp>
      <p:sp>
        <p:nvSpPr>
          <p:cNvPr id="87" name="Rectangle 86"/>
          <p:cNvSpPr/>
          <p:nvPr/>
        </p:nvSpPr>
        <p:spPr>
          <a:xfrm>
            <a:off x="5925164" y="3893452"/>
            <a:ext cx="1077827" cy="440534"/>
          </a:xfrm>
          <a:prstGeom prst="rect">
            <a:avLst/>
          </a:prstGeom>
          <a:solidFill>
            <a:srgbClr val="FFFFFF"/>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a:cs typeface="Times New Roman"/>
              </a:rPr>
              <a:t>Heap</a:t>
            </a:r>
          </a:p>
        </p:txBody>
      </p:sp>
      <p:sp>
        <p:nvSpPr>
          <p:cNvPr id="88" name="Rectangle 87"/>
          <p:cNvSpPr/>
          <p:nvPr/>
        </p:nvSpPr>
        <p:spPr>
          <a:xfrm>
            <a:off x="5925163" y="4425380"/>
            <a:ext cx="2147301" cy="393549"/>
          </a:xfrm>
          <a:prstGeom prst="rect">
            <a:avLst/>
          </a:prstGeom>
          <a:solidFill>
            <a:srgbClr val="FFFFFF"/>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a:cs typeface="Times New Roman"/>
              </a:rPr>
              <a:t>Method</a:t>
            </a:r>
            <a:r>
              <a:rPr lang="zh-CN" altLang="en-US" dirty="0">
                <a:latin typeface="Times New Roman"/>
                <a:cs typeface="Times New Roman"/>
              </a:rPr>
              <a:t> </a:t>
            </a:r>
            <a:r>
              <a:rPr lang="en-US" altLang="zh-CN" dirty="0">
                <a:latin typeface="Times New Roman"/>
                <a:cs typeface="Times New Roman"/>
              </a:rPr>
              <a:t>Area</a:t>
            </a:r>
          </a:p>
        </p:txBody>
      </p:sp>
      <p:sp>
        <p:nvSpPr>
          <p:cNvPr id="89" name="Rectangle 88"/>
          <p:cNvSpPr/>
          <p:nvPr/>
        </p:nvSpPr>
        <p:spPr>
          <a:xfrm>
            <a:off x="7147110" y="3893452"/>
            <a:ext cx="925354" cy="440534"/>
          </a:xfrm>
          <a:prstGeom prst="rect">
            <a:avLst/>
          </a:prstGeom>
          <a:solidFill>
            <a:srgbClr val="FFFFFF"/>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a:cs typeface="Times New Roman"/>
              </a:rPr>
              <a:t>Stack</a:t>
            </a:r>
          </a:p>
        </p:txBody>
      </p:sp>
      <p:sp>
        <p:nvSpPr>
          <p:cNvPr id="90" name="Rectangle 89"/>
          <p:cNvSpPr/>
          <p:nvPr/>
        </p:nvSpPr>
        <p:spPr>
          <a:xfrm>
            <a:off x="5925164" y="4927673"/>
            <a:ext cx="2147301" cy="360533"/>
          </a:xfrm>
          <a:prstGeom prst="rect">
            <a:avLst/>
          </a:prstGeom>
          <a:solidFill>
            <a:srgbClr val="FFFFFF"/>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a:cs typeface="Times New Roman"/>
              </a:rPr>
              <a:t>PC</a:t>
            </a:r>
            <a:r>
              <a:rPr lang="zh-CN" altLang="en-US" dirty="0">
                <a:latin typeface="Times New Roman"/>
                <a:cs typeface="Times New Roman"/>
              </a:rPr>
              <a:t> </a:t>
            </a:r>
            <a:r>
              <a:rPr lang="en-US" altLang="zh-CN" dirty="0">
                <a:latin typeface="Times New Roman"/>
                <a:cs typeface="Times New Roman"/>
              </a:rPr>
              <a:t>Register</a:t>
            </a:r>
          </a:p>
        </p:txBody>
      </p:sp>
      <p:sp>
        <p:nvSpPr>
          <p:cNvPr id="91" name="Rectangle 90"/>
          <p:cNvSpPr/>
          <p:nvPr/>
        </p:nvSpPr>
        <p:spPr>
          <a:xfrm>
            <a:off x="5925164" y="5379864"/>
            <a:ext cx="2147301" cy="393549"/>
          </a:xfrm>
          <a:prstGeom prst="rect">
            <a:avLst/>
          </a:prstGeom>
          <a:solidFill>
            <a:srgbClr val="FFFFFF"/>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a:cs typeface="Times New Roman"/>
              </a:rPr>
              <a:t>Native</a:t>
            </a:r>
            <a:r>
              <a:rPr lang="zh-CN" altLang="en-US" dirty="0">
                <a:latin typeface="Times New Roman"/>
                <a:cs typeface="Times New Roman"/>
              </a:rPr>
              <a:t> </a:t>
            </a:r>
            <a:r>
              <a:rPr lang="en-US" altLang="zh-CN" dirty="0">
                <a:latin typeface="Times New Roman"/>
                <a:cs typeface="Times New Roman"/>
              </a:rPr>
              <a:t>Method</a:t>
            </a:r>
            <a:r>
              <a:rPr lang="zh-CN" altLang="en-US" dirty="0">
                <a:latin typeface="Times New Roman"/>
                <a:cs typeface="Times New Roman"/>
              </a:rPr>
              <a:t> </a:t>
            </a:r>
            <a:r>
              <a:rPr lang="en-US" altLang="zh-CN" dirty="0">
                <a:latin typeface="Times New Roman"/>
                <a:cs typeface="Times New Roman"/>
              </a:rPr>
              <a:t>Stack</a:t>
            </a:r>
          </a:p>
        </p:txBody>
      </p:sp>
      <p:sp>
        <p:nvSpPr>
          <p:cNvPr id="95" name="Rectangle 94"/>
          <p:cNvSpPr/>
          <p:nvPr/>
        </p:nvSpPr>
        <p:spPr>
          <a:xfrm>
            <a:off x="2543238" y="4033187"/>
            <a:ext cx="2939914" cy="2051730"/>
          </a:xfrm>
          <a:prstGeom prst="rect">
            <a:avLst/>
          </a:prstGeom>
          <a:solidFill>
            <a:srgbClr val="FFFF00"/>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t"/>
          <a:lstStyle/>
          <a:p>
            <a:pPr algn="ctr"/>
            <a:r>
              <a:rPr lang="en-US" altLang="zh-CN" dirty="0">
                <a:latin typeface="Times New Roman"/>
                <a:cs typeface="Times New Roman"/>
              </a:rPr>
              <a:t>Execution</a:t>
            </a:r>
            <a:r>
              <a:rPr lang="zh-CN" altLang="en-US" dirty="0">
                <a:latin typeface="Times New Roman"/>
                <a:cs typeface="Times New Roman"/>
              </a:rPr>
              <a:t> </a:t>
            </a:r>
            <a:r>
              <a:rPr lang="en-US" altLang="zh-CN" dirty="0">
                <a:latin typeface="Times New Roman"/>
                <a:cs typeface="Times New Roman"/>
              </a:rPr>
              <a:t>Engine</a:t>
            </a:r>
          </a:p>
        </p:txBody>
      </p:sp>
      <p:sp>
        <p:nvSpPr>
          <p:cNvPr id="96" name="Rectangle 95"/>
          <p:cNvSpPr/>
          <p:nvPr/>
        </p:nvSpPr>
        <p:spPr>
          <a:xfrm>
            <a:off x="2703525" y="4504573"/>
            <a:ext cx="2119293" cy="440534"/>
          </a:xfrm>
          <a:prstGeom prst="rect">
            <a:avLst/>
          </a:prstGeom>
          <a:solidFill>
            <a:srgbClr val="FFFFFF"/>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a:cs typeface="Times New Roman"/>
              </a:rPr>
              <a:t>Java</a:t>
            </a:r>
            <a:r>
              <a:rPr lang="zh-CN" altLang="en-US" dirty="0">
                <a:latin typeface="Times New Roman"/>
                <a:cs typeface="Times New Roman"/>
              </a:rPr>
              <a:t> </a:t>
            </a:r>
            <a:r>
              <a:rPr lang="en-US" altLang="zh-CN" dirty="0">
                <a:latin typeface="Times New Roman"/>
                <a:cs typeface="Times New Roman"/>
              </a:rPr>
              <a:t>Interpreter</a:t>
            </a:r>
          </a:p>
        </p:txBody>
      </p:sp>
      <p:sp>
        <p:nvSpPr>
          <p:cNvPr id="97" name="Rectangle 96"/>
          <p:cNvSpPr/>
          <p:nvPr/>
        </p:nvSpPr>
        <p:spPr>
          <a:xfrm>
            <a:off x="2703525" y="5152893"/>
            <a:ext cx="2570134" cy="393549"/>
          </a:xfrm>
          <a:prstGeom prst="rect">
            <a:avLst/>
          </a:prstGeom>
          <a:solidFill>
            <a:srgbClr val="FFFFFF"/>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a:cs typeface="Times New Roman"/>
              </a:rPr>
              <a:t>Just-In-Time</a:t>
            </a:r>
            <a:r>
              <a:rPr lang="zh-CN" altLang="en-US" dirty="0">
                <a:latin typeface="Times New Roman"/>
                <a:cs typeface="Times New Roman"/>
              </a:rPr>
              <a:t> </a:t>
            </a:r>
            <a:r>
              <a:rPr lang="en-US" altLang="zh-CN" dirty="0">
                <a:latin typeface="Times New Roman"/>
                <a:cs typeface="Times New Roman"/>
              </a:rPr>
              <a:t>Compiler</a:t>
            </a:r>
          </a:p>
        </p:txBody>
      </p:sp>
      <p:sp>
        <p:nvSpPr>
          <p:cNvPr id="99" name="Rectangle 98"/>
          <p:cNvSpPr/>
          <p:nvPr/>
        </p:nvSpPr>
        <p:spPr>
          <a:xfrm>
            <a:off x="2703525" y="5637687"/>
            <a:ext cx="2570134" cy="360533"/>
          </a:xfrm>
          <a:prstGeom prst="rect">
            <a:avLst/>
          </a:prstGeom>
          <a:solidFill>
            <a:srgbClr val="FFFFFF"/>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a:cs typeface="Times New Roman"/>
              </a:rPr>
              <a:t>Garbage</a:t>
            </a:r>
            <a:r>
              <a:rPr lang="zh-CN" altLang="en-US" dirty="0">
                <a:latin typeface="Times New Roman"/>
                <a:cs typeface="Times New Roman"/>
              </a:rPr>
              <a:t> </a:t>
            </a:r>
            <a:r>
              <a:rPr lang="en-US" altLang="zh-CN" dirty="0">
                <a:latin typeface="Times New Roman"/>
                <a:cs typeface="Times New Roman"/>
              </a:rPr>
              <a:t>Collector</a:t>
            </a:r>
          </a:p>
        </p:txBody>
      </p:sp>
      <p:cxnSp>
        <p:nvCxnSpPr>
          <p:cNvPr id="124" name="Straight Arrow Connector 123"/>
          <p:cNvCxnSpPr/>
          <p:nvPr/>
        </p:nvCxnSpPr>
        <p:spPr>
          <a:xfrm flipH="1" flipV="1">
            <a:off x="5483153" y="5842321"/>
            <a:ext cx="706426" cy="338975"/>
          </a:xfrm>
          <a:prstGeom prst="straightConnector1">
            <a:avLst/>
          </a:prstGeom>
          <a:ln w="19050" cmpd="sng">
            <a:solidFill>
              <a:schemeClr val="tx1"/>
            </a:solidFill>
            <a:prstDash val="solid"/>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06F58394-7710-754C-BA28-C1E786DA015C}"/>
              </a:ext>
            </a:extLst>
          </p:cNvPr>
          <p:cNvSpPr txBox="1"/>
          <p:nvPr/>
        </p:nvSpPr>
        <p:spPr>
          <a:xfrm>
            <a:off x="2737492" y="4271225"/>
            <a:ext cx="1598515" cy="430887"/>
          </a:xfrm>
          <a:prstGeom prst="rect">
            <a:avLst/>
          </a:prstGeom>
          <a:noFill/>
        </p:spPr>
        <p:txBody>
          <a:bodyPr wrap="none" rtlCol="0">
            <a:spAutoFit/>
          </a:bodyPr>
          <a:lstStyle/>
          <a:p>
            <a:r>
              <a:rPr lang="en-US" altLang="zh-CN" sz="1100" dirty="0">
                <a:solidFill>
                  <a:srgbClr val="FF0000"/>
                </a:solidFill>
              </a:rPr>
              <a:t>Per</a:t>
            </a:r>
            <a:r>
              <a:rPr lang="zh-CN" altLang="en-US" sz="1100" dirty="0">
                <a:solidFill>
                  <a:srgbClr val="FF0000"/>
                </a:solidFill>
              </a:rPr>
              <a:t> </a:t>
            </a:r>
            <a:r>
              <a:rPr lang="en-US" altLang="zh-CN" sz="1100" dirty="0">
                <a:solidFill>
                  <a:srgbClr val="FF0000"/>
                </a:solidFill>
              </a:rPr>
              <a:t>instruction</a:t>
            </a:r>
            <a:r>
              <a:rPr lang="zh-CN" altLang="en-US" sz="1100" dirty="0">
                <a:solidFill>
                  <a:srgbClr val="FF0000"/>
                </a:solidFill>
              </a:rPr>
              <a:t> </a:t>
            </a:r>
            <a:r>
              <a:rPr lang="en-US" altLang="zh-CN" sz="1100" dirty="0">
                <a:solidFill>
                  <a:srgbClr val="FF0000"/>
                </a:solidFill>
              </a:rPr>
              <a:t>on</a:t>
            </a:r>
            <a:r>
              <a:rPr lang="zh-CN" altLang="en-US" sz="1100" dirty="0">
                <a:solidFill>
                  <a:srgbClr val="FF0000"/>
                </a:solidFill>
              </a:rPr>
              <a:t> </a:t>
            </a:r>
            <a:r>
              <a:rPr lang="en-US" altLang="zh-CN" sz="1100" dirty="0">
                <a:solidFill>
                  <a:srgbClr val="FF0000"/>
                </a:solidFill>
              </a:rPr>
              <a:t>the</a:t>
            </a:r>
            <a:r>
              <a:rPr lang="zh-CN" altLang="en-US" sz="1100" dirty="0">
                <a:solidFill>
                  <a:srgbClr val="FF0000"/>
                </a:solidFill>
              </a:rPr>
              <a:t> </a:t>
            </a:r>
            <a:r>
              <a:rPr lang="en-US" altLang="zh-CN" sz="1100" dirty="0">
                <a:solidFill>
                  <a:srgbClr val="FF0000"/>
                </a:solidFill>
              </a:rPr>
              <a:t>fly</a:t>
            </a:r>
          </a:p>
          <a:p>
            <a:endParaRPr lang="en-US" sz="1100" dirty="0">
              <a:solidFill>
                <a:srgbClr val="FF0000"/>
              </a:solidFill>
            </a:endParaRPr>
          </a:p>
        </p:txBody>
      </p:sp>
      <p:sp>
        <p:nvSpPr>
          <p:cNvPr id="8" name="TextBox 7">
            <a:extLst>
              <a:ext uri="{FF2B5EF4-FFF2-40B4-BE49-F238E27FC236}">
                <a16:creationId xmlns:a16="http://schemas.microsoft.com/office/drawing/2014/main" id="{3E572B88-48CF-F84F-9D2F-424A54CC0735}"/>
              </a:ext>
            </a:extLst>
          </p:cNvPr>
          <p:cNvSpPr txBox="1"/>
          <p:nvPr/>
        </p:nvSpPr>
        <p:spPr>
          <a:xfrm>
            <a:off x="2736639" y="4923677"/>
            <a:ext cx="2159566" cy="261610"/>
          </a:xfrm>
          <a:prstGeom prst="rect">
            <a:avLst/>
          </a:prstGeom>
          <a:noFill/>
        </p:spPr>
        <p:txBody>
          <a:bodyPr wrap="none" rtlCol="0">
            <a:spAutoFit/>
          </a:bodyPr>
          <a:lstStyle/>
          <a:p>
            <a:r>
              <a:rPr lang="en-US" altLang="zh-CN" sz="1100" dirty="0">
                <a:solidFill>
                  <a:srgbClr val="FF0000"/>
                </a:solidFill>
              </a:rPr>
              <a:t>Block</a:t>
            </a:r>
            <a:r>
              <a:rPr lang="zh-CN" altLang="en-US" sz="1100" dirty="0">
                <a:solidFill>
                  <a:srgbClr val="FF0000"/>
                </a:solidFill>
              </a:rPr>
              <a:t> </a:t>
            </a:r>
            <a:r>
              <a:rPr lang="en-US" altLang="zh-CN" sz="1100" dirty="0">
                <a:solidFill>
                  <a:srgbClr val="FF0000"/>
                </a:solidFill>
              </a:rPr>
              <a:t>of</a:t>
            </a:r>
            <a:r>
              <a:rPr lang="zh-CN" altLang="en-US" sz="1100" dirty="0">
                <a:solidFill>
                  <a:srgbClr val="FF0000"/>
                </a:solidFill>
              </a:rPr>
              <a:t> </a:t>
            </a:r>
            <a:r>
              <a:rPr lang="en-US" altLang="zh-CN" sz="1100" dirty="0">
                <a:solidFill>
                  <a:srgbClr val="FF0000"/>
                </a:solidFill>
              </a:rPr>
              <a:t>source</a:t>
            </a:r>
            <a:r>
              <a:rPr lang="zh-CN" altLang="en-US" sz="1100" dirty="0">
                <a:solidFill>
                  <a:srgbClr val="FF0000"/>
                </a:solidFill>
              </a:rPr>
              <a:t> </a:t>
            </a:r>
            <a:r>
              <a:rPr lang="en-US" altLang="zh-CN" sz="1100" dirty="0">
                <a:solidFill>
                  <a:srgbClr val="FF0000"/>
                </a:solidFill>
              </a:rPr>
              <a:t>code</a:t>
            </a:r>
            <a:r>
              <a:rPr lang="zh-CN" altLang="en-US" sz="1100" dirty="0">
                <a:solidFill>
                  <a:srgbClr val="FF0000"/>
                </a:solidFill>
              </a:rPr>
              <a:t> </a:t>
            </a:r>
            <a:r>
              <a:rPr lang="en-US" altLang="zh-CN" sz="1100" dirty="0">
                <a:solidFill>
                  <a:srgbClr val="FF0000"/>
                </a:solidFill>
              </a:rPr>
              <a:t>pre-compiled</a:t>
            </a:r>
            <a:endParaRPr lang="en-US" sz="1100" dirty="0">
              <a:solidFill>
                <a:srgbClr val="FF0000"/>
              </a:solidFill>
            </a:endParaRPr>
          </a:p>
        </p:txBody>
      </p:sp>
    </p:spTree>
    <p:extLst>
      <p:ext uri="{BB962C8B-B14F-4D97-AF65-F5344CB8AC3E}">
        <p14:creationId xmlns:p14="http://schemas.microsoft.com/office/powerpoint/2010/main" val="2734596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Information</a:t>
            </a:r>
          </a:p>
        </p:txBody>
      </p:sp>
      <p:sp>
        <p:nvSpPr>
          <p:cNvPr id="3" name="Content Placeholder 2"/>
          <p:cNvSpPr>
            <a:spLocks noGrp="1"/>
          </p:cNvSpPr>
          <p:nvPr>
            <p:ph idx="1"/>
          </p:nvPr>
        </p:nvSpPr>
        <p:spPr/>
        <p:txBody>
          <a:bodyPr/>
          <a:lstStyle/>
          <a:p>
            <a:pPr>
              <a:lnSpc>
                <a:spcPct val="150000"/>
              </a:lnSpc>
            </a:pPr>
            <a:r>
              <a:rPr lang="en-US" b="1" dirty="0"/>
              <a:t>Instructor: </a:t>
            </a:r>
            <a:r>
              <a:rPr lang="en-US" dirty="0"/>
              <a:t>Dr. Zonghua Gu</a:t>
            </a:r>
          </a:p>
          <a:p>
            <a:pPr>
              <a:lnSpc>
                <a:spcPct val="150000"/>
              </a:lnSpc>
            </a:pPr>
            <a:r>
              <a:rPr lang="en-US" b="1" dirty="0"/>
              <a:t>Email: </a:t>
            </a:r>
            <a:r>
              <a:rPr lang="en-US" dirty="0"/>
              <a:t>Zonghua.Gu@hofstra.edu</a:t>
            </a:r>
          </a:p>
          <a:p>
            <a:pPr>
              <a:lnSpc>
                <a:spcPct val="150000"/>
              </a:lnSpc>
            </a:pPr>
            <a:r>
              <a:rPr lang="en-US" b="1" dirty="0"/>
              <a:t>Office:</a:t>
            </a:r>
            <a:r>
              <a:rPr lang="en-US" dirty="0"/>
              <a:t> SIC 219</a:t>
            </a:r>
          </a:p>
          <a:p>
            <a:pPr>
              <a:lnSpc>
                <a:spcPct val="150000"/>
              </a:lnSpc>
            </a:pPr>
            <a:r>
              <a:rPr lang="en-US" b="1" dirty="0"/>
              <a:t>Office hours: </a:t>
            </a:r>
            <a:r>
              <a:rPr lang="en-US" altLang="zh-CN" sz="2000" dirty="0"/>
              <a:t>14:00-16:00 Tuesday</a:t>
            </a:r>
            <a:endParaRPr lang="en-US" sz="2000" dirty="0"/>
          </a:p>
        </p:txBody>
      </p:sp>
    </p:spTree>
    <p:extLst>
      <p:ext uri="{BB962C8B-B14F-4D97-AF65-F5344CB8AC3E}">
        <p14:creationId xmlns:p14="http://schemas.microsoft.com/office/powerpoint/2010/main" val="155059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Goals</a:t>
            </a:r>
          </a:p>
        </p:txBody>
      </p:sp>
      <p:sp>
        <p:nvSpPr>
          <p:cNvPr id="3" name="Content Placeholder 2"/>
          <p:cNvSpPr>
            <a:spLocks noGrp="1"/>
          </p:cNvSpPr>
          <p:nvPr>
            <p:ph idx="1"/>
          </p:nvPr>
        </p:nvSpPr>
        <p:spPr/>
        <p:txBody>
          <a:bodyPr/>
          <a:lstStyle/>
          <a:p>
            <a:pPr>
              <a:lnSpc>
                <a:spcPct val="120000"/>
              </a:lnSpc>
            </a:pPr>
            <a:r>
              <a:rPr lang="en-US" dirty="0"/>
              <a:t>Master the </a:t>
            </a:r>
            <a:r>
              <a:rPr lang="en-US" dirty="0">
                <a:solidFill>
                  <a:schemeClr val="accent1"/>
                </a:solidFill>
              </a:rPr>
              <a:t>concepts</a:t>
            </a:r>
            <a:r>
              <a:rPr lang="en-US" dirty="0"/>
              <a:t> of advanced data structures and object-oriented programming.</a:t>
            </a:r>
          </a:p>
          <a:p>
            <a:pPr>
              <a:lnSpc>
                <a:spcPct val="120000"/>
              </a:lnSpc>
            </a:pPr>
            <a:r>
              <a:rPr lang="en-US" dirty="0"/>
              <a:t>Learn practical programming </a:t>
            </a:r>
            <a:r>
              <a:rPr lang="en-US" dirty="0">
                <a:solidFill>
                  <a:srgbClr val="4F81BD"/>
                </a:solidFill>
              </a:rPr>
              <a:t>skills</a:t>
            </a:r>
            <a:r>
              <a:rPr lang="en-US" dirty="0"/>
              <a:t>.</a:t>
            </a:r>
          </a:p>
          <a:p>
            <a:pPr>
              <a:lnSpc>
                <a:spcPct val="120000"/>
              </a:lnSpc>
            </a:pPr>
            <a:r>
              <a:rPr lang="en-US" dirty="0"/>
              <a:t>Earn hands-on </a:t>
            </a:r>
            <a:r>
              <a:rPr lang="en-US" dirty="0">
                <a:solidFill>
                  <a:srgbClr val="4F81BD"/>
                </a:solidFill>
              </a:rPr>
              <a:t>experience</a:t>
            </a:r>
            <a:r>
              <a:rPr lang="en-US" dirty="0"/>
              <a:t> by solving real-word problem. </a:t>
            </a:r>
          </a:p>
          <a:p>
            <a:pPr>
              <a:lnSpc>
                <a:spcPct val="120000"/>
              </a:lnSpc>
            </a:pPr>
            <a:r>
              <a:rPr lang="en-US" dirty="0"/>
              <a:t>Master the software engineering </a:t>
            </a:r>
            <a:r>
              <a:rPr lang="en-US" dirty="0">
                <a:solidFill>
                  <a:srgbClr val="4F81BD"/>
                </a:solidFill>
              </a:rPr>
              <a:t>interview</a:t>
            </a:r>
            <a:r>
              <a:rPr lang="en-US" dirty="0"/>
              <a:t>.</a:t>
            </a:r>
          </a:p>
          <a:p>
            <a:pPr>
              <a:lnSpc>
                <a:spcPct val="120000"/>
              </a:lnSpc>
            </a:pPr>
            <a:r>
              <a:rPr lang="en-US" dirty="0"/>
              <a:t>3 hours lecture, 1 hour laboratory.</a:t>
            </a:r>
          </a:p>
          <a:p>
            <a:endParaRPr lang="en-US" dirty="0"/>
          </a:p>
        </p:txBody>
      </p:sp>
    </p:spTree>
    <p:extLst>
      <p:ext uri="{BB962C8B-B14F-4D97-AF65-F5344CB8AC3E}">
        <p14:creationId xmlns:p14="http://schemas.microsoft.com/office/powerpoint/2010/main" val="4021646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Tentative Topics</a:t>
            </a:r>
          </a:p>
        </p:txBody>
      </p:sp>
      <p:graphicFrame>
        <p:nvGraphicFramePr>
          <p:cNvPr id="4" name="Table 3">
            <a:extLst>
              <a:ext uri="{FF2B5EF4-FFF2-40B4-BE49-F238E27FC236}">
                <a16:creationId xmlns:a16="http://schemas.microsoft.com/office/drawing/2014/main" id="{3E111B0B-D690-0243-B199-98FE2B5D5B78}"/>
              </a:ext>
            </a:extLst>
          </p:cNvPr>
          <p:cNvGraphicFramePr>
            <a:graphicFrameLocks noGrp="1"/>
          </p:cNvGraphicFramePr>
          <p:nvPr>
            <p:extLst>
              <p:ext uri="{D42A27DB-BD31-4B8C-83A1-F6EECF244321}">
                <p14:modId xmlns:p14="http://schemas.microsoft.com/office/powerpoint/2010/main" val="115288374"/>
              </p:ext>
            </p:extLst>
          </p:nvPr>
        </p:nvGraphicFramePr>
        <p:xfrm>
          <a:off x="696118" y="1301221"/>
          <a:ext cx="7990682" cy="4968345"/>
        </p:xfrm>
        <a:graphic>
          <a:graphicData uri="http://schemas.openxmlformats.org/drawingml/2006/table">
            <a:tbl>
              <a:tblPr>
                <a:tableStyleId>{BC89EF96-8CEA-46FF-86C4-4CE0E7609802}</a:tableStyleId>
              </a:tblPr>
              <a:tblGrid>
                <a:gridCol w="1603527">
                  <a:extLst>
                    <a:ext uri="{9D8B030D-6E8A-4147-A177-3AD203B41FA5}">
                      <a16:colId xmlns:a16="http://schemas.microsoft.com/office/drawing/2014/main" val="2449184693"/>
                    </a:ext>
                  </a:extLst>
                </a:gridCol>
                <a:gridCol w="6387155">
                  <a:extLst>
                    <a:ext uri="{9D8B030D-6E8A-4147-A177-3AD203B41FA5}">
                      <a16:colId xmlns:a16="http://schemas.microsoft.com/office/drawing/2014/main" val="2201097571"/>
                    </a:ext>
                  </a:extLst>
                </a:gridCol>
              </a:tblGrid>
              <a:tr h="414263">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Week</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tc>
                  <a:txBody>
                    <a:bodyPr/>
                    <a:lstStyle/>
                    <a:p>
                      <a:pPr algn="l" rtl="0" fontAlgn="t">
                        <a:spcBef>
                          <a:spcPts val="0"/>
                        </a:spcBef>
                        <a:spcAft>
                          <a:spcPts val="0"/>
                        </a:spcAft>
                      </a:pPr>
                      <a:r>
                        <a:rPr lang="en-US" sz="1600" b="0" u="none" strike="noStrike" dirty="0">
                          <a:solidFill>
                            <a:srgbClr val="000000"/>
                          </a:solidFill>
                          <a:effectLst/>
                          <a:latin typeface="Times New Roman" panose="02020603050405020304" pitchFamily="18" charset="0"/>
                          <a:cs typeface="Times New Roman" panose="02020603050405020304" pitchFamily="18" charset="0"/>
                        </a:rPr>
                        <a:t>Topic</a:t>
                      </a:r>
                      <a:endParaRPr lang="en-US" sz="1600" dirty="0">
                        <a:effectLst/>
                        <a:latin typeface="Times New Roman" panose="02020603050405020304" pitchFamily="18" charset="0"/>
                        <a:cs typeface="Times New Roman" panose="02020603050405020304" pitchFamily="18" charset="0"/>
                      </a:endParaRPr>
                    </a:p>
                  </a:txBody>
                  <a:tcPr marL="76200" marR="76200" marT="12700" marB="12700" anchor="ctr"/>
                </a:tc>
                <a:extLst>
                  <a:ext uri="{0D108BD9-81ED-4DB2-BD59-A6C34878D82A}">
                    <a16:rowId xmlns:a16="http://schemas.microsoft.com/office/drawing/2014/main" val="128743107"/>
                  </a:ext>
                </a:extLst>
              </a:tr>
              <a:tr h="364552">
                <a:tc>
                  <a:txBody>
                    <a:bodyPr/>
                    <a:lstStyle/>
                    <a:p>
                      <a:pPr algn="l" rtl="0" fontAlgn="t">
                        <a:spcBef>
                          <a:spcPts val="0"/>
                        </a:spcBef>
                        <a:spcAft>
                          <a:spcPts val="0"/>
                        </a:spcAft>
                      </a:pPr>
                      <a:r>
                        <a:rPr lang="en-US" sz="1600" b="0" u="none" strike="noStrike" dirty="0">
                          <a:solidFill>
                            <a:srgbClr val="000000"/>
                          </a:solidFill>
                          <a:effectLst/>
                          <a:latin typeface="Times New Roman" panose="02020603050405020304" pitchFamily="18" charset="0"/>
                          <a:cs typeface="Times New Roman" panose="02020603050405020304" pitchFamily="18" charset="0"/>
                        </a:rPr>
                        <a:t>1</a:t>
                      </a:r>
                      <a:endParaRPr lang="en-US" sz="1600" dirty="0">
                        <a:effectLst/>
                        <a:latin typeface="Times New Roman" panose="02020603050405020304" pitchFamily="18" charset="0"/>
                        <a:cs typeface="Times New Roman" panose="02020603050405020304" pitchFamily="18" charset="0"/>
                      </a:endParaRPr>
                    </a:p>
                  </a:txBody>
                  <a:tcPr marL="76200" marR="76200" marT="12700" marB="12700" anchor="ctr"/>
                </a:tc>
                <a:tc>
                  <a:txBody>
                    <a:bodyPr/>
                    <a:lstStyle/>
                    <a:p>
                      <a:pPr algn="l" rtl="0" fontAlgn="t">
                        <a:spcBef>
                          <a:spcPts val="0"/>
                        </a:spcBef>
                        <a:spcAft>
                          <a:spcPts val="0"/>
                        </a:spcAft>
                      </a:pPr>
                      <a:r>
                        <a:rPr lang="en-US" sz="1600" b="0" u="none" strike="noStrike" dirty="0">
                          <a:solidFill>
                            <a:srgbClr val="000000"/>
                          </a:solidFill>
                          <a:effectLst/>
                          <a:latin typeface="Times New Roman" panose="02020603050405020304" pitchFamily="18" charset="0"/>
                          <a:cs typeface="Times New Roman" panose="02020603050405020304" pitchFamily="18" charset="0"/>
                        </a:rPr>
                        <a:t>Introduction to Java Platform </a:t>
                      </a:r>
                      <a:endParaRPr lang="en-US" sz="1600" dirty="0">
                        <a:effectLst/>
                        <a:latin typeface="Times New Roman" panose="02020603050405020304" pitchFamily="18" charset="0"/>
                        <a:cs typeface="Times New Roman" panose="02020603050405020304" pitchFamily="18" charset="0"/>
                      </a:endParaRPr>
                    </a:p>
                  </a:txBody>
                  <a:tcPr marL="76200" marR="76200" marT="12700" marB="12700" anchor="ctr"/>
                </a:tc>
                <a:extLst>
                  <a:ext uri="{0D108BD9-81ED-4DB2-BD59-A6C34878D82A}">
                    <a16:rowId xmlns:a16="http://schemas.microsoft.com/office/drawing/2014/main" val="997788695"/>
                  </a:ext>
                </a:extLst>
              </a:tr>
              <a:tr h="364552">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2, 3</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Classes and Objects in Java, Inheritance and Polymorphism</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extLst>
                  <a:ext uri="{0D108BD9-81ED-4DB2-BD59-A6C34878D82A}">
                    <a16:rowId xmlns:a16="http://schemas.microsoft.com/office/drawing/2014/main" val="4039016766"/>
                  </a:ext>
                </a:extLst>
              </a:tr>
              <a:tr h="347981">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4, 5</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Java String, Regular Expression, Algorithm Performance Analysis (Big-O)</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extLst>
                  <a:ext uri="{0D108BD9-81ED-4DB2-BD59-A6C34878D82A}">
                    <a16:rowId xmlns:a16="http://schemas.microsoft.com/office/drawing/2014/main" val="1176377331"/>
                  </a:ext>
                </a:extLst>
              </a:tr>
              <a:tr h="347981">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6, 7</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ADT, Generic Class in Java, Exception, Junit Test, Linked lists vs. Arrays</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extLst>
                  <a:ext uri="{0D108BD9-81ED-4DB2-BD59-A6C34878D82A}">
                    <a16:rowId xmlns:a16="http://schemas.microsoft.com/office/drawing/2014/main" val="3389168271"/>
                  </a:ext>
                </a:extLst>
              </a:tr>
              <a:tr h="347981">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8</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Hash Table: Linear Probing vs. Separate Chaining, Hashcode Implementation</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extLst>
                  <a:ext uri="{0D108BD9-81ED-4DB2-BD59-A6C34878D82A}">
                    <a16:rowId xmlns:a16="http://schemas.microsoft.com/office/drawing/2014/main" val="3325022233"/>
                  </a:ext>
                </a:extLst>
              </a:tr>
              <a:tr h="397693">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9, 10</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Balanced Search Trees: 2-3 Tree, Red-Black Tree, B+ Tree</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extLst>
                  <a:ext uri="{0D108BD9-81ED-4DB2-BD59-A6C34878D82A}">
                    <a16:rowId xmlns:a16="http://schemas.microsoft.com/office/drawing/2014/main" val="1583546567"/>
                  </a:ext>
                </a:extLst>
              </a:tr>
              <a:tr h="627471">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11, 12</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Basic Graph Algorithms: Depth-first Search vs. Breadth-first Search, Connected Components, Topological Order</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extLst>
                  <a:ext uri="{0D108BD9-81ED-4DB2-BD59-A6C34878D82A}">
                    <a16:rowId xmlns:a16="http://schemas.microsoft.com/office/drawing/2014/main" val="2051373690"/>
                  </a:ext>
                </a:extLst>
              </a:tr>
              <a:tr h="397693">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13</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Minimum Spanning Trees: Kruskal’s Algorithm vs. Prim’s Algorithm</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extLst>
                  <a:ext uri="{0D108BD9-81ED-4DB2-BD59-A6C34878D82A}">
                    <a16:rowId xmlns:a16="http://schemas.microsoft.com/office/drawing/2014/main" val="2574166412"/>
                  </a:ext>
                </a:extLst>
              </a:tr>
              <a:tr h="397693">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14</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Shortest Paths: Dijkstra’s Algorithm, Bellman-Ford-Moore Algorithm</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extLst>
                  <a:ext uri="{0D108BD9-81ED-4DB2-BD59-A6C34878D82A}">
                    <a16:rowId xmlns:a16="http://schemas.microsoft.com/office/drawing/2014/main" val="1903557966"/>
                  </a:ext>
                </a:extLst>
              </a:tr>
              <a:tr h="397693">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15</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Sorting Algorithms: Heapsort, Quicksort, Mergesort, and Radix Sort</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extLst>
                  <a:ext uri="{0D108BD9-81ED-4DB2-BD59-A6C34878D82A}">
                    <a16:rowId xmlns:a16="http://schemas.microsoft.com/office/drawing/2014/main" val="656447590"/>
                  </a:ext>
                </a:extLst>
              </a:tr>
              <a:tr h="397693">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Optional</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tc>
                  <a:txBody>
                    <a:bodyPr/>
                    <a:lstStyle/>
                    <a:p>
                      <a:pPr algn="l" rtl="0" fontAlgn="t">
                        <a:spcBef>
                          <a:spcPts val="0"/>
                        </a:spcBef>
                        <a:spcAft>
                          <a:spcPts val="0"/>
                        </a:spcAft>
                      </a:pPr>
                      <a:r>
                        <a:rPr lang="en-US" sz="1600" b="0" u="none" strike="noStrike" dirty="0">
                          <a:solidFill>
                            <a:srgbClr val="000000"/>
                          </a:solidFill>
                          <a:effectLst/>
                          <a:latin typeface="Times New Roman" panose="02020603050405020304" pitchFamily="18" charset="0"/>
                          <a:cs typeface="Times New Roman" panose="02020603050405020304" pitchFamily="18" charset="0"/>
                        </a:rPr>
                        <a:t>Multi-threading in Java, data compression</a:t>
                      </a:r>
                      <a:endParaRPr lang="en-US" sz="1600" dirty="0">
                        <a:effectLst/>
                        <a:latin typeface="Times New Roman" panose="02020603050405020304" pitchFamily="18" charset="0"/>
                        <a:cs typeface="Times New Roman" panose="02020603050405020304" pitchFamily="18" charset="0"/>
                      </a:endParaRPr>
                    </a:p>
                  </a:txBody>
                  <a:tcPr marL="76200" marR="76200" marT="12700" marB="12700" anchor="ctr"/>
                </a:tc>
                <a:extLst>
                  <a:ext uri="{0D108BD9-81ED-4DB2-BD59-A6C34878D82A}">
                    <a16:rowId xmlns:a16="http://schemas.microsoft.com/office/drawing/2014/main" val="4141140002"/>
                  </a:ext>
                </a:extLst>
              </a:tr>
            </a:tbl>
          </a:graphicData>
        </a:graphic>
      </p:graphicFrame>
      <p:sp>
        <p:nvSpPr>
          <p:cNvPr id="5" name="Rectangle 1">
            <a:extLst>
              <a:ext uri="{FF2B5EF4-FFF2-40B4-BE49-F238E27FC236}">
                <a16:creationId xmlns:a16="http://schemas.microsoft.com/office/drawing/2014/main" id="{DA9AE78A-76E4-C94F-8F7A-B3F3F58EAC75}"/>
              </a:ext>
            </a:extLst>
          </p:cNvPr>
          <p:cNvSpPr>
            <a:spLocks noChangeArrowheads="1"/>
          </p:cNvSpPr>
          <p:nvPr/>
        </p:nvSpPr>
        <p:spPr bwMode="auto">
          <a:xfrm>
            <a:off x="875771" y="161078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366044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Textbook</a:t>
            </a:r>
          </a:p>
        </p:txBody>
      </p:sp>
      <p:sp>
        <p:nvSpPr>
          <p:cNvPr id="3" name="Content Placeholder 2"/>
          <p:cNvSpPr>
            <a:spLocks noGrp="1"/>
          </p:cNvSpPr>
          <p:nvPr>
            <p:ph idx="1"/>
          </p:nvPr>
        </p:nvSpPr>
        <p:spPr/>
        <p:txBody>
          <a:bodyPr>
            <a:normAutofit/>
          </a:bodyPr>
          <a:lstStyle/>
          <a:p>
            <a:pPr fontAlgn="base">
              <a:lnSpc>
                <a:spcPct val="130000"/>
              </a:lnSpc>
              <a:spcAft>
                <a:spcPts val="0"/>
              </a:spcAft>
            </a:pPr>
            <a:r>
              <a:rPr lang="en-US" dirty="0"/>
              <a:t>No required textbook. </a:t>
            </a:r>
          </a:p>
          <a:p>
            <a:pPr fontAlgn="base">
              <a:lnSpc>
                <a:spcPct val="130000"/>
              </a:lnSpc>
            </a:pPr>
            <a:r>
              <a:rPr lang="en-US" dirty="0"/>
              <a:t>Course contents are selected from different books and the Internet</a:t>
            </a:r>
            <a:r>
              <a:rPr lang="zh-CN" altLang="en-US" dirty="0"/>
              <a:t> </a:t>
            </a:r>
            <a:r>
              <a:rPr lang="en-US" dirty="0"/>
              <a:t>including tutorials, open courses, official documents, programming learning platforms, etc.</a:t>
            </a:r>
          </a:p>
          <a:p>
            <a:pPr fontAlgn="base">
              <a:lnSpc>
                <a:spcPct val="130000"/>
              </a:lnSpc>
              <a:spcAft>
                <a:spcPts val="0"/>
              </a:spcAft>
            </a:pPr>
            <a:r>
              <a:rPr lang="en-US" dirty="0"/>
              <a:t>Recommended book: Algorithms, 4th Edition by Robert Sedgewick and Kevin Wayne.</a:t>
            </a:r>
          </a:p>
        </p:txBody>
      </p:sp>
    </p:spTree>
    <p:extLst>
      <p:ext uri="{BB962C8B-B14F-4D97-AF65-F5344CB8AC3E}">
        <p14:creationId xmlns:p14="http://schemas.microsoft.com/office/powerpoint/2010/main" val="52125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Resources</a:t>
            </a:r>
          </a:p>
        </p:txBody>
      </p:sp>
      <p:sp>
        <p:nvSpPr>
          <p:cNvPr id="3" name="Content Placeholder 2"/>
          <p:cNvSpPr>
            <a:spLocks noGrp="1"/>
          </p:cNvSpPr>
          <p:nvPr>
            <p:ph idx="1"/>
          </p:nvPr>
        </p:nvSpPr>
        <p:spPr>
          <a:xfrm>
            <a:off x="457200" y="1338127"/>
            <a:ext cx="8229600" cy="4525963"/>
          </a:xfrm>
        </p:spPr>
        <p:txBody>
          <a:bodyPr>
            <a:noAutofit/>
          </a:bodyPr>
          <a:lstStyle/>
          <a:p>
            <a:pPr>
              <a:lnSpc>
                <a:spcPct val="110000"/>
              </a:lnSpc>
            </a:pPr>
            <a:r>
              <a:rPr lang="en-US" sz="2000" dirty="0"/>
              <a:t>Online Comprehensive </a:t>
            </a:r>
            <a:r>
              <a:rPr lang="en-US" sz="2000" dirty="0">
                <a:solidFill>
                  <a:srgbClr val="4F81BD"/>
                </a:solidFill>
              </a:rPr>
              <a:t>Tutorial</a:t>
            </a:r>
            <a:r>
              <a:rPr lang="en-US" sz="2000" dirty="0"/>
              <a:t> for Java: </a:t>
            </a:r>
          </a:p>
          <a:p>
            <a:pPr lvl="1">
              <a:lnSpc>
                <a:spcPct val="110000"/>
              </a:lnSpc>
            </a:pPr>
            <a:r>
              <a:rPr lang="en-US" sz="1800" dirty="0"/>
              <a:t>Java Tutorial - https://www.tutorialspoint.com/java/index.htm</a:t>
            </a:r>
          </a:p>
          <a:p>
            <a:pPr>
              <a:lnSpc>
                <a:spcPct val="110000"/>
              </a:lnSpc>
            </a:pPr>
            <a:r>
              <a:rPr lang="en-US" sz="2000" dirty="0"/>
              <a:t>JDK and Java IDE </a:t>
            </a:r>
            <a:r>
              <a:rPr lang="en-US" sz="2000" dirty="0">
                <a:solidFill>
                  <a:srgbClr val="4F81BD"/>
                </a:solidFill>
              </a:rPr>
              <a:t>installation</a:t>
            </a:r>
            <a:r>
              <a:rPr lang="en-US" sz="2000" dirty="0"/>
              <a:t>: </a:t>
            </a:r>
          </a:p>
          <a:p>
            <a:pPr lvl="1">
              <a:lnSpc>
                <a:spcPct val="110000"/>
              </a:lnSpc>
            </a:pPr>
            <a:r>
              <a:rPr lang="en-US" sz="1800" dirty="0"/>
              <a:t>Install JDK and Eclipse - https://www3.ntu.edu.sg/home/</a:t>
            </a:r>
            <a:r>
              <a:rPr lang="en-US" sz="1800" dirty="0" err="1"/>
              <a:t>ehchua</a:t>
            </a:r>
            <a:r>
              <a:rPr lang="en-US" sz="1800" dirty="0"/>
              <a:t>/programming/</a:t>
            </a:r>
            <a:r>
              <a:rPr lang="en-US" sz="1800" dirty="0" err="1"/>
              <a:t>howto</a:t>
            </a:r>
            <a:r>
              <a:rPr lang="en-US" sz="1800" dirty="0"/>
              <a:t>/</a:t>
            </a:r>
            <a:r>
              <a:rPr lang="en-US" sz="1800" dirty="0" err="1"/>
              <a:t>JDK_Howto.html</a:t>
            </a:r>
            <a:endParaRPr lang="en-US" sz="1800" dirty="0"/>
          </a:p>
          <a:p>
            <a:pPr>
              <a:lnSpc>
                <a:spcPct val="110000"/>
              </a:lnSpc>
            </a:pPr>
            <a:r>
              <a:rPr lang="en-US" sz="2000" dirty="0"/>
              <a:t>Official </a:t>
            </a:r>
            <a:r>
              <a:rPr lang="en-US" sz="2000" dirty="0">
                <a:solidFill>
                  <a:srgbClr val="4F81BD"/>
                </a:solidFill>
              </a:rPr>
              <a:t>Document</a:t>
            </a:r>
            <a:r>
              <a:rPr lang="en-US" sz="2000" dirty="0"/>
              <a:t> for Java Libraries and Utilities: </a:t>
            </a:r>
          </a:p>
          <a:p>
            <a:pPr lvl="1">
              <a:lnSpc>
                <a:spcPct val="110000"/>
              </a:lnSpc>
            </a:pPr>
            <a:r>
              <a:rPr lang="en-US" sz="1800" dirty="0"/>
              <a:t>Java API - https://docs.oracle.com/javase/10/docs/api/index.html?overview-summary.html</a:t>
            </a:r>
          </a:p>
          <a:p>
            <a:pPr>
              <a:lnSpc>
                <a:spcPct val="110000"/>
              </a:lnSpc>
            </a:pPr>
            <a:r>
              <a:rPr lang="en-US" sz="2000" dirty="0"/>
              <a:t>Technical </a:t>
            </a:r>
            <a:r>
              <a:rPr lang="en-US" sz="2000" dirty="0">
                <a:solidFill>
                  <a:srgbClr val="4F81BD"/>
                </a:solidFill>
              </a:rPr>
              <a:t>Interviews</a:t>
            </a:r>
            <a:r>
              <a:rPr lang="en-US" sz="2000" dirty="0"/>
              <a:t> and Coding Challenge: </a:t>
            </a:r>
          </a:p>
          <a:p>
            <a:pPr lvl="1">
              <a:lnSpc>
                <a:spcPct val="110000"/>
              </a:lnSpc>
            </a:pPr>
            <a:r>
              <a:rPr lang="en-US" sz="1800" dirty="0"/>
              <a:t>LeetCode - https://leetcode.com/</a:t>
            </a:r>
          </a:p>
        </p:txBody>
      </p:sp>
    </p:spTree>
    <p:extLst>
      <p:ext uri="{BB962C8B-B14F-4D97-AF65-F5344CB8AC3E}">
        <p14:creationId xmlns:p14="http://schemas.microsoft.com/office/powerpoint/2010/main" val="505545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 Policy</a:t>
            </a:r>
          </a:p>
        </p:txBody>
      </p:sp>
      <p:sp>
        <p:nvSpPr>
          <p:cNvPr id="3" name="Content Placeholder 2"/>
          <p:cNvSpPr>
            <a:spLocks noGrp="1"/>
          </p:cNvSpPr>
          <p:nvPr>
            <p:ph idx="1"/>
          </p:nvPr>
        </p:nvSpPr>
        <p:spPr>
          <a:xfrm>
            <a:off x="457200" y="4130427"/>
            <a:ext cx="8229600" cy="2550625"/>
          </a:xfrm>
        </p:spPr>
        <p:txBody>
          <a:bodyPr>
            <a:normAutofit/>
          </a:bodyPr>
          <a:lstStyle/>
          <a:p>
            <a:pPr rtl="0" fontAlgn="base">
              <a:spcBef>
                <a:spcPts val="0"/>
              </a:spcBef>
              <a:spcAft>
                <a:spcPts val="0"/>
              </a:spcAft>
              <a:buFont typeface="Arial" panose="020B0604020202020204" pitchFamily="34" charset="0"/>
              <a:buChar char="•"/>
            </a:pPr>
            <a:r>
              <a:rPr lang="en-US" sz="2000" b="1" i="0" u="none" strike="noStrike" dirty="0">
                <a:solidFill>
                  <a:schemeClr val="accent1"/>
                </a:solidFill>
                <a:effectLst/>
                <a:latin typeface="Times New Roman" panose="02020603050405020304" pitchFamily="18" charset="0"/>
              </a:rPr>
              <a:t>Late Days: </a:t>
            </a:r>
            <a:r>
              <a:rPr lang="en-US" sz="2000" b="0" i="0" u="none" strike="noStrike" dirty="0">
                <a:solidFill>
                  <a:srgbClr val="000000"/>
                </a:solidFill>
                <a:effectLst/>
                <a:latin typeface="Times New Roman" panose="02020603050405020304" pitchFamily="18" charset="0"/>
              </a:rPr>
              <a:t>Each student is allowed a total of 3 late days for this class, which may be spent in units of one day (24 hours) on any project(s) throughout the semester. Once your late days have been used up, late work will not receive any credit. Late days are intended to handle all issues, including unexpected problems such as illness. </a:t>
            </a:r>
          </a:p>
        </p:txBody>
      </p:sp>
      <p:sp>
        <p:nvSpPr>
          <p:cNvPr id="4" name="Rectangle 3">
            <a:extLst>
              <a:ext uri="{FF2B5EF4-FFF2-40B4-BE49-F238E27FC236}">
                <a16:creationId xmlns:a16="http://schemas.microsoft.com/office/drawing/2014/main" id="{F4DF00CE-FFB2-0340-90EA-B73DF25FD24B}"/>
              </a:ext>
            </a:extLst>
          </p:cNvPr>
          <p:cNvSpPr txBox="1">
            <a:spLocks noChangeArrowheads="1"/>
          </p:cNvSpPr>
          <p:nvPr/>
        </p:nvSpPr>
        <p:spPr bwMode="auto">
          <a:xfrm>
            <a:off x="76200" y="1324706"/>
            <a:ext cx="8991600" cy="243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2000" b="0">
                <a:solidFill>
                  <a:schemeClr val="tx1"/>
                </a:solidFill>
                <a:latin typeface="맑은 고딕" pitchFamily="50" charset="-127"/>
                <a:ea typeface="맑은 고딕" pitchFamily="50" charset="-127"/>
                <a:cs typeface="+mn-cs"/>
              </a:defRPr>
            </a:lvl1pPr>
            <a:lvl2pPr marL="742950" indent="-285750" algn="l" rtl="0" eaLnBrk="0" fontAlgn="base" latinLnBrk="1" hangingPunct="0">
              <a:lnSpc>
                <a:spcPct val="150000"/>
              </a:lnSpc>
              <a:spcBef>
                <a:spcPct val="20000"/>
              </a:spcBef>
              <a:spcAft>
                <a:spcPct val="0"/>
              </a:spcAft>
              <a:buClr>
                <a:srgbClr val="002060"/>
              </a:buClr>
              <a:buSzPct val="100000"/>
              <a:buFont typeface="Wingdings" pitchFamily="2" charset="2"/>
              <a:buChar char=""/>
              <a:defRPr kumimoji="1" sz="1800">
                <a:solidFill>
                  <a:schemeClr val="tx1"/>
                </a:solidFill>
                <a:latin typeface="맑은 고딕" pitchFamily="50" charset="-127"/>
                <a:ea typeface="맑은 고딕" pitchFamily="50" charset="-127"/>
              </a:defRPr>
            </a:lvl2pPr>
            <a:lvl3pPr marL="1143000" indent="-2286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1600">
                <a:solidFill>
                  <a:schemeClr val="tx1"/>
                </a:solidFill>
                <a:latin typeface="맑은 고딕" pitchFamily="50" charset="-127"/>
                <a:ea typeface="맑은 고딕" pitchFamily="50" charset="-127"/>
              </a:defRPr>
            </a:lvl3pPr>
            <a:lvl4pPr marL="1600200" indent="-2286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1400">
                <a:solidFill>
                  <a:schemeClr val="tx1"/>
                </a:solidFill>
                <a:latin typeface="맑은 고딕" pitchFamily="50" charset="-127"/>
                <a:ea typeface="맑은 고딕" pitchFamily="50" charset="-127"/>
              </a:defRPr>
            </a:lvl4pPr>
            <a:lvl5pPr marL="2057400" indent="-228600" algn="l" rtl="0" eaLnBrk="0" fontAlgn="base" latinLnBrk="1" hangingPunct="0">
              <a:lnSpc>
                <a:spcPct val="150000"/>
              </a:lnSpc>
              <a:spcBef>
                <a:spcPct val="20000"/>
              </a:spcBef>
              <a:spcAft>
                <a:spcPct val="0"/>
              </a:spcAft>
              <a:buClr>
                <a:srgbClr val="002060"/>
              </a:buClr>
              <a:buFont typeface="Wingdings" pitchFamily="2" charset="2"/>
              <a:buChar char=""/>
              <a:defRPr kumimoji="1" sz="1400">
                <a:solidFill>
                  <a:schemeClr val="tx1"/>
                </a:solidFill>
                <a:latin typeface="맑은 고딕" pitchFamily="50" charset="-127"/>
                <a:ea typeface="맑은 고딕" pitchFamily="50" charset="-127"/>
              </a:defRPr>
            </a:lvl5pPr>
            <a:lvl6pPr marL="2514600" indent="-228600" algn="l" rtl="0" eaLnBrk="1" fontAlgn="base" latinLnBrk="1" hangingPunct="1">
              <a:spcBef>
                <a:spcPct val="20000"/>
              </a:spcBef>
              <a:spcAft>
                <a:spcPct val="0"/>
              </a:spcAft>
              <a:buChar char="»"/>
              <a:defRPr kumimoji="1" sz="2000">
                <a:solidFill>
                  <a:schemeClr val="tx1"/>
                </a:solidFill>
                <a:latin typeface="+mn-lt"/>
                <a:ea typeface="+mn-ea"/>
              </a:defRPr>
            </a:lvl6pPr>
            <a:lvl7pPr marL="2971800" indent="-228600" algn="l" rtl="0" eaLnBrk="1" fontAlgn="base" latinLnBrk="1" hangingPunct="1">
              <a:spcBef>
                <a:spcPct val="20000"/>
              </a:spcBef>
              <a:spcAft>
                <a:spcPct val="0"/>
              </a:spcAft>
              <a:buChar char="»"/>
              <a:defRPr kumimoji="1" sz="2000">
                <a:solidFill>
                  <a:schemeClr val="tx1"/>
                </a:solidFill>
                <a:latin typeface="+mn-lt"/>
                <a:ea typeface="+mn-ea"/>
              </a:defRPr>
            </a:lvl7pPr>
            <a:lvl8pPr marL="3429000" indent="-228600" algn="l" rtl="0" eaLnBrk="1" fontAlgn="base" latinLnBrk="1" hangingPunct="1">
              <a:spcBef>
                <a:spcPct val="20000"/>
              </a:spcBef>
              <a:spcAft>
                <a:spcPct val="0"/>
              </a:spcAft>
              <a:buChar char="»"/>
              <a:defRPr kumimoji="1" sz="2000">
                <a:solidFill>
                  <a:schemeClr val="tx1"/>
                </a:solidFill>
                <a:latin typeface="+mn-lt"/>
                <a:ea typeface="+mn-ea"/>
              </a:defRPr>
            </a:lvl8pPr>
            <a:lvl9pPr marL="3886200" indent="-228600" algn="l" rtl="0" eaLnBrk="1" fontAlgn="base" latinLnBrk="1" hangingPunct="1">
              <a:spcBef>
                <a:spcPct val="20000"/>
              </a:spcBef>
              <a:spcAft>
                <a:spcPct val="0"/>
              </a:spcAft>
              <a:buChar char="»"/>
              <a:defRPr kumimoji="1" sz="2000">
                <a:solidFill>
                  <a:schemeClr val="tx1"/>
                </a:solidFill>
                <a:latin typeface="+mn-lt"/>
                <a:ea typeface="+mn-ea"/>
              </a:defRPr>
            </a:lvl9pPr>
          </a:lstStyle>
          <a:p>
            <a:pPr lvl="1">
              <a:buFontTx/>
              <a:buNone/>
              <a:tabLst>
                <a:tab pos="2055813" algn="l"/>
                <a:tab pos="2684463" algn="l"/>
              </a:tabLst>
            </a:pPr>
            <a:r>
              <a:rPr lang="en-US" altLang="x-none" sz="2000" kern="0" dirty="0"/>
              <a:t>	</a:t>
            </a:r>
            <a:r>
              <a:rPr lang="en-US" altLang="x-none" sz="2000" b="1" kern="0" dirty="0">
                <a:solidFill>
                  <a:srgbClr val="800000"/>
                </a:solidFill>
              </a:rPr>
              <a:t>*****</a:t>
            </a:r>
            <a:r>
              <a:rPr lang="en-US" altLang="x-none" sz="2000" kern="0" dirty="0"/>
              <a:t>	35%			Assignments</a:t>
            </a:r>
          </a:p>
          <a:p>
            <a:pPr lvl="1">
              <a:buFontTx/>
              <a:buNone/>
              <a:tabLst>
                <a:tab pos="2055813" algn="l"/>
                <a:tab pos="2684463" algn="l"/>
              </a:tabLst>
            </a:pPr>
            <a:r>
              <a:rPr lang="en-US" altLang="x-none" sz="2000" kern="0" dirty="0"/>
              <a:t>	</a:t>
            </a:r>
            <a:r>
              <a:rPr lang="en-US" altLang="x-none" sz="2000" b="1" kern="0" dirty="0">
                <a:solidFill>
                  <a:srgbClr val="008000"/>
                </a:solidFill>
              </a:rPr>
              <a:t>**** </a:t>
            </a:r>
            <a:r>
              <a:rPr lang="en-US" altLang="x-none" sz="2000" kern="0" dirty="0"/>
              <a:t>	30%			Midterm Exam</a:t>
            </a:r>
          </a:p>
          <a:p>
            <a:pPr lvl="1">
              <a:buFontTx/>
              <a:buNone/>
              <a:tabLst>
                <a:tab pos="2055813" algn="l"/>
                <a:tab pos="2684463" algn="l"/>
              </a:tabLst>
            </a:pPr>
            <a:r>
              <a:rPr lang="en-US" altLang="x-none" sz="2000" kern="0" dirty="0"/>
              <a:t>	</a:t>
            </a:r>
            <a:r>
              <a:rPr lang="en-US" altLang="x-none" sz="2000" b="1" kern="0" dirty="0">
                <a:solidFill>
                  <a:srgbClr val="008000"/>
                </a:solidFill>
              </a:rPr>
              <a:t>****</a:t>
            </a:r>
            <a:r>
              <a:rPr lang="en-US" altLang="x-none" sz="2000" kern="0" dirty="0"/>
              <a:t>	30%			Final Exam</a:t>
            </a:r>
          </a:p>
          <a:p>
            <a:pPr lvl="1">
              <a:buFontTx/>
              <a:buNone/>
              <a:tabLst>
                <a:tab pos="2055813" algn="l"/>
                <a:tab pos="2684463" algn="l"/>
              </a:tabLst>
            </a:pPr>
            <a:r>
              <a:rPr lang="en-US" altLang="x-none" sz="2000" b="1" kern="0" dirty="0">
                <a:solidFill>
                  <a:schemeClr val="hlink"/>
                </a:solidFill>
              </a:rPr>
              <a:t>   *</a:t>
            </a:r>
            <a:r>
              <a:rPr lang="en-US" altLang="x-none" sz="2000" kern="0" dirty="0"/>
              <a:t>	5%			Participation</a:t>
            </a:r>
          </a:p>
          <a:p>
            <a:pPr lvl="1">
              <a:buFontTx/>
              <a:buNone/>
              <a:tabLst>
                <a:tab pos="2055813" algn="l"/>
                <a:tab pos="2684463" algn="l"/>
              </a:tabLst>
            </a:pPr>
            <a:r>
              <a:rPr lang="en-US" altLang="x-none" sz="2000" b="1" kern="0" dirty="0">
                <a:solidFill>
                  <a:schemeClr val="hlink"/>
                </a:solidFill>
              </a:rPr>
              <a:t>	</a:t>
            </a:r>
            <a:r>
              <a:rPr lang="en-US" altLang="x-none" sz="2000" b="1" kern="0" dirty="0">
                <a:solidFill>
                  <a:srgbClr val="FF0000"/>
                </a:solidFill>
              </a:rPr>
              <a:t>*</a:t>
            </a:r>
            <a:r>
              <a:rPr lang="en-US" altLang="x-none" sz="2000" kern="0" dirty="0"/>
              <a:t>	5%			Lab (bonus)</a:t>
            </a:r>
          </a:p>
        </p:txBody>
      </p:sp>
    </p:spTree>
    <p:extLst>
      <p:ext uri="{BB962C8B-B14F-4D97-AF65-F5344CB8AC3E}">
        <p14:creationId xmlns:p14="http://schemas.microsoft.com/office/powerpoint/2010/main" val="3772300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Reasons to Choose Java</a:t>
            </a:r>
            <a:endParaRPr lang="en-US" dirty="0"/>
          </a:p>
        </p:txBody>
      </p:sp>
      <p:sp>
        <p:nvSpPr>
          <p:cNvPr id="3" name="Content Placeholder 2"/>
          <p:cNvSpPr>
            <a:spLocks noGrp="1"/>
          </p:cNvSpPr>
          <p:nvPr>
            <p:ph idx="1"/>
          </p:nvPr>
        </p:nvSpPr>
        <p:spPr/>
        <p:txBody>
          <a:bodyPr>
            <a:normAutofit/>
          </a:bodyPr>
          <a:lstStyle/>
          <a:p>
            <a:pPr>
              <a:lnSpc>
                <a:spcPct val="120000"/>
              </a:lnSpc>
            </a:pPr>
            <a:r>
              <a:rPr lang="en-US" sz="2800" dirty="0"/>
              <a:t>Promise</a:t>
            </a:r>
            <a:r>
              <a:rPr lang="zh-CN" altLang="en-US" sz="2800" dirty="0"/>
              <a:t> </a:t>
            </a:r>
            <a:r>
              <a:rPr lang="en-US" altLang="zh-CN" sz="2800" dirty="0"/>
              <a:t>of</a:t>
            </a:r>
            <a:r>
              <a:rPr lang="zh-CN" altLang="en-US" sz="2800" dirty="0"/>
              <a:t> </a:t>
            </a:r>
            <a:r>
              <a:rPr lang="en-US" altLang="zh-CN" sz="2800" dirty="0"/>
              <a:t>p</a:t>
            </a:r>
            <a:r>
              <a:rPr lang="en-US" sz="2800" dirty="0"/>
              <a:t>ortabilit</a:t>
            </a:r>
            <a:r>
              <a:rPr lang="en-US" altLang="zh-CN" sz="2800" dirty="0"/>
              <a:t>y</a:t>
            </a:r>
          </a:p>
          <a:p>
            <a:pPr lvl="1">
              <a:lnSpc>
                <a:spcPct val="120000"/>
              </a:lnSpc>
            </a:pPr>
            <a:r>
              <a:rPr lang="en-US" altLang="zh-CN" sz="2400" dirty="0">
                <a:solidFill>
                  <a:srgbClr val="4F81BD"/>
                </a:solidFill>
              </a:rPr>
              <a:t>write-once/run-anywhere</a:t>
            </a:r>
          </a:p>
          <a:p>
            <a:pPr>
              <a:lnSpc>
                <a:spcPct val="120000"/>
              </a:lnSpc>
            </a:pPr>
            <a:r>
              <a:rPr lang="en-US" altLang="zh-CN" sz="2800" dirty="0"/>
              <a:t>Efficient</a:t>
            </a:r>
            <a:r>
              <a:rPr lang="zh-CN" altLang="en-US" sz="2800" dirty="0"/>
              <a:t> </a:t>
            </a:r>
            <a:r>
              <a:rPr lang="en-US" altLang="zh-CN" sz="2800" dirty="0"/>
              <a:t>memory</a:t>
            </a:r>
            <a:r>
              <a:rPr lang="zh-CN" altLang="en-US" sz="2800" dirty="0"/>
              <a:t> </a:t>
            </a:r>
            <a:r>
              <a:rPr lang="en-US" altLang="zh-CN" sz="2800" dirty="0"/>
              <a:t>management</a:t>
            </a:r>
          </a:p>
          <a:p>
            <a:pPr lvl="1">
              <a:lnSpc>
                <a:spcPct val="120000"/>
              </a:lnSpc>
            </a:pPr>
            <a:r>
              <a:rPr lang="en-US" altLang="zh-CN" sz="2400" dirty="0">
                <a:solidFill>
                  <a:srgbClr val="4F81BD"/>
                </a:solidFill>
              </a:rPr>
              <a:t>garbage</a:t>
            </a:r>
            <a:r>
              <a:rPr lang="zh-CN" altLang="en-US" sz="2400" dirty="0">
                <a:solidFill>
                  <a:srgbClr val="4F81BD"/>
                </a:solidFill>
              </a:rPr>
              <a:t> </a:t>
            </a:r>
            <a:r>
              <a:rPr lang="en-US" altLang="zh-CN" sz="2400" dirty="0">
                <a:solidFill>
                  <a:srgbClr val="4F81BD"/>
                </a:solidFill>
              </a:rPr>
              <a:t>collection</a:t>
            </a:r>
          </a:p>
          <a:p>
            <a:pPr>
              <a:lnSpc>
                <a:spcPct val="120000"/>
              </a:lnSpc>
            </a:pPr>
            <a:r>
              <a:rPr lang="en-US" sz="2800" dirty="0"/>
              <a:t>Powerful o</a:t>
            </a:r>
            <a:r>
              <a:rPr lang="en-US" altLang="zh-CN" sz="2800" dirty="0"/>
              <a:t>bject-oriented</a:t>
            </a:r>
            <a:r>
              <a:rPr lang="zh-CN" altLang="en-US" sz="2800" dirty="0"/>
              <a:t> </a:t>
            </a:r>
            <a:r>
              <a:rPr lang="en-US" altLang="zh-CN" sz="2800" dirty="0"/>
              <a:t>programming</a:t>
            </a:r>
          </a:p>
          <a:p>
            <a:pPr lvl="1">
              <a:lnSpc>
                <a:spcPct val="120000"/>
              </a:lnSpc>
            </a:pPr>
            <a:r>
              <a:rPr lang="en-US" altLang="zh-CN" sz="2400" dirty="0">
                <a:solidFill>
                  <a:srgbClr val="4F81BD"/>
                </a:solidFill>
              </a:rPr>
              <a:t>Inheritance and Polymorphism</a:t>
            </a:r>
          </a:p>
        </p:txBody>
      </p:sp>
    </p:spTree>
    <p:extLst>
      <p:ext uri="{BB962C8B-B14F-4D97-AF65-F5344CB8AC3E}">
        <p14:creationId xmlns:p14="http://schemas.microsoft.com/office/powerpoint/2010/main" val="3536275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Once and Run Anywhere</a:t>
            </a:r>
          </a:p>
        </p:txBody>
      </p:sp>
      <p:sp>
        <p:nvSpPr>
          <p:cNvPr id="14" name="Rectangle 13"/>
          <p:cNvSpPr/>
          <p:nvPr/>
        </p:nvSpPr>
        <p:spPr>
          <a:xfrm>
            <a:off x="329282" y="1865572"/>
            <a:ext cx="4031698" cy="938719"/>
          </a:xfrm>
          <a:prstGeom prst="rect">
            <a:avLst/>
          </a:prstGeom>
          <a:solidFill>
            <a:schemeClr val="bg1">
              <a:lumMod val="85000"/>
            </a:schemeClr>
          </a:solidFill>
          <a:ln>
            <a:solidFill>
              <a:schemeClr val="accent1"/>
            </a:solidFill>
          </a:ln>
        </p:spPr>
        <p:txBody>
          <a:bodyPr wrap="square">
            <a:spAutoFit/>
          </a:bodyPr>
          <a:lstStyle/>
          <a:p>
            <a:r>
              <a:rPr lang="en-US" sz="1100" dirty="0">
                <a:solidFill>
                  <a:srgbClr val="7F0055"/>
                </a:solidFill>
                <a:latin typeface="Menlo"/>
              </a:rPr>
              <a:t>public</a:t>
            </a:r>
            <a:r>
              <a:rPr lang="en-US" sz="1100" dirty="0">
                <a:solidFill>
                  <a:srgbClr val="000000"/>
                </a:solidFill>
                <a:latin typeface="Menlo"/>
              </a:rPr>
              <a:t> </a:t>
            </a:r>
            <a:r>
              <a:rPr lang="en-US" sz="1100" dirty="0">
                <a:solidFill>
                  <a:srgbClr val="7F0055"/>
                </a:solidFill>
                <a:latin typeface="Menlo"/>
              </a:rPr>
              <a:t>class</a:t>
            </a:r>
            <a:r>
              <a:rPr lang="en-US" sz="1100" dirty="0">
                <a:solidFill>
                  <a:srgbClr val="000000"/>
                </a:solidFill>
                <a:latin typeface="Menlo"/>
              </a:rPr>
              <a:t> HelloWorld {</a:t>
            </a:r>
          </a:p>
          <a:p>
            <a:r>
              <a:rPr lang="en-US" sz="1100" dirty="0">
                <a:solidFill>
                  <a:srgbClr val="000000"/>
                </a:solidFill>
                <a:latin typeface="Menlo"/>
              </a:rPr>
              <a:t>	</a:t>
            </a:r>
            <a:r>
              <a:rPr lang="en-US" sz="1100" dirty="0">
                <a:solidFill>
                  <a:srgbClr val="7F0055"/>
                </a:solidFill>
                <a:latin typeface="Menlo"/>
              </a:rPr>
              <a:t>public</a:t>
            </a:r>
            <a:r>
              <a:rPr lang="en-US" sz="1100" dirty="0">
                <a:solidFill>
                  <a:srgbClr val="000000"/>
                </a:solidFill>
                <a:latin typeface="Menlo"/>
              </a:rPr>
              <a:t> </a:t>
            </a:r>
            <a:r>
              <a:rPr lang="en-US" sz="1100" dirty="0">
                <a:solidFill>
                  <a:srgbClr val="7F0055"/>
                </a:solidFill>
                <a:latin typeface="Menlo"/>
              </a:rPr>
              <a:t>static</a:t>
            </a:r>
            <a:r>
              <a:rPr lang="en-US" sz="1100" dirty="0">
                <a:solidFill>
                  <a:srgbClr val="000000"/>
                </a:solidFill>
                <a:latin typeface="Menlo"/>
              </a:rPr>
              <a:t> </a:t>
            </a:r>
            <a:r>
              <a:rPr lang="en-US" sz="1100" dirty="0">
                <a:solidFill>
                  <a:srgbClr val="7F0055"/>
                </a:solidFill>
                <a:latin typeface="Menlo"/>
              </a:rPr>
              <a:t>void</a:t>
            </a:r>
            <a:r>
              <a:rPr lang="en-US" sz="1100" dirty="0">
                <a:solidFill>
                  <a:srgbClr val="000000"/>
                </a:solidFill>
                <a:latin typeface="Menlo"/>
              </a:rPr>
              <a:t> main(String[] </a:t>
            </a:r>
            <a:r>
              <a:rPr lang="en-US" sz="1100" dirty="0">
                <a:solidFill>
                  <a:srgbClr val="6A3E3E"/>
                </a:solidFill>
                <a:latin typeface="Menlo"/>
              </a:rPr>
              <a:t>args</a:t>
            </a:r>
            <a:r>
              <a:rPr lang="en-US" sz="1100" dirty="0">
                <a:solidFill>
                  <a:srgbClr val="000000"/>
                </a:solidFill>
                <a:latin typeface="Menlo"/>
              </a:rPr>
              <a:t>) {</a:t>
            </a:r>
          </a:p>
          <a:p>
            <a:r>
              <a:rPr lang="en-US" sz="1100" dirty="0">
                <a:solidFill>
                  <a:srgbClr val="000000"/>
                </a:solidFill>
                <a:latin typeface="Menlo"/>
              </a:rPr>
              <a:t>		System.</a:t>
            </a:r>
            <a:r>
              <a:rPr lang="en-US" sz="1100" i="1" dirty="0">
                <a:solidFill>
                  <a:srgbClr val="0000C0"/>
                </a:solidFill>
                <a:latin typeface="Menlo"/>
              </a:rPr>
              <a:t>out</a:t>
            </a:r>
            <a:r>
              <a:rPr lang="en-US" sz="1100" i="1" dirty="0">
                <a:solidFill>
                  <a:srgbClr val="000000"/>
                </a:solidFill>
                <a:latin typeface="Menlo"/>
              </a:rPr>
              <a:t>.println(</a:t>
            </a:r>
            <a:r>
              <a:rPr lang="en-US" sz="1100" i="1" dirty="0">
                <a:solidFill>
                  <a:srgbClr val="2A00FF"/>
                </a:solidFill>
                <a:latin typeface="Menlo"/>
              </a:rPr>
              <a:t>"Hello World"</a:t>
            </a:r>
            <a:r>
              <a:rPr lang="en-US" sz="1100" i="1" dirty="0">
                <a:solidFill>
                  <a:srgbClr val="000000"/>
                </a:solidFill>
                <a:latin typeface="Menlo"/>
              </a:rPr>
              <a:t>);</a:t>
            </a:r>
          </a:p>
          <a:p>
            <a:r>
              <a:rPr lang="en-US" sz="1100" dirty="0">
                <a:solidFill>
                  <a:srgbClr val="000000"/>
                </a:solidFill>
                <a:latin typeface="Menlo"/>
              </a:rPr>
              <a:t>	}</a:t>
            </a:r>
            <a:endParaRPr lang="en-US" sz="1100" dirty="0">
              <a:latin typeface="Menlo"/>
            </a:endParaRPr>
          </a:p>
          <a:p>
            <a:r>
              <a:rPr lang="en-US" sz="1100" dirty="0">
                <a:solidFill>
                  <a:srgbClr val="000000"/>
                </a:solidFill>
                <a:latin typeface="Menlo"/>
              </a:rPr>
              <a:t>}</a:t>
            </a:r>
            <a:endParaRPr lang="en-US" sz="1100" dirty="0"/>
          </a:p>
        </p:txBody>
      </p:sp>
      <p:sp>
        <p:nvSpPr>
          <p:cNvPr id="15" name="Rectangle 14"/>
          <p:cNvSpPr/>
          <p:nvPr/>
        </p:nvSpPr>
        <p:spPr>
          <a:xfrm>
            <a:off x="1507630" y="3872571"/>
            <a:ext cx="1176954" cy="539047"/>
          </a:xfrm>
          <a:prstGeom prst="rect">
            <a:avLst/>
          </a:prstGeom>
          <a:solidFill>
            <a:schemeClr val="accent1">
              <a:lumMod val="20000"/>
              <a:lumOff val="80000"/>
            </a:schemeClr>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a:cs typeface="Times New Roman"/>
              </a:rPr>
              <a:t>Compiler</a:t>
            </a:r>
          </a:p>
        </p:txBody>
      </p:sp>
      <p:sp>
        <p:nvSpPr>
          <p:cNvPr id="18" name="Rectangle 17"/>
          <p:cNvSpPr/>
          <p:nvPr/>
        </p:nvSpPr>
        <p:spPr>
          <a:xfrm>
            <a:off x="5258870" y="1730965"/>
            <a:ext cx="2177572" cy="730911"/>
          </a:xfrm>
          <a:prstGeom prst="rect">
            <a:avLst/>
          </a:prstGeom>
          <a:solidFill>
            <a:schemeClr val="accent1">
              <a:lumMod val="20000"/>
              <a:lumOff val="80000"/>
            </a:schemeClr>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a:cs typeface="Times New Roman"/>
              </a:rPr>
              <a:t>Java</a:t>
            </a:r>
            <a:r>
              <a:rPr lang="zh-CN" altLang="en-US" dirty="0">
                <a:latin typeface="Times New Roman"/>
                <a:cs typeface="Times New Roman"/>
              </a:rPr>
              <a:t> </a:t>
            </a:r>
            <a:r>
              <a:rPr lang="en-US" altLang="zh-CN" dirty="0">
                <a:latin typeface="Times New Roman"/>
                <a:cs typeface="Times New Roman"/>
              </a:rPr>
              <a:t>Virtual</a:t>
            </a:r>
            <a:r>
              <a:rPr lang="zh-CN" altLang="en-US" dirty="0">
                <a:latin typeface="Times New Roman"/>
                <a:cs typeface="Times New Roman"/>
              </a:rPr>
              <a:t> </a:t>
            </a:r>
            <a:r>
              <a:rPr lang="en-US" altLang="zh-CN" dirty="0">
                <a:latin typeface="Times New Roman"/>
                <a:cs typeface="Times New Roman"/>
              </a:rPr>
              <a:t>Machine</a:t>
            </a:r>
            <a:endParaRPr lang="en-US" dirty="0">
              <a:latin typeface="Times New Roman"/>
              <a:cs typeface="Times New Roman"/>
            </a:endParaRPr>
          </a:p>
        </p:txBody>
      </p:sp>
      <p:sp>
        <p:nvSpPr>
          <p:cNvPr id="23" name="TextBox 22"/>
          <p:cNvSpPr txBox="1"/>
          <p:nvPr/>
        </p:nvSpPr>
        <p:spPr>
          <a:xfrm>
            <a:off x="288167" y="1364322"/>
            <a:ext cx="3782437" cy="369332"/>
          </a:xfrm>
          <a:prstGeom prst="rect">
            <a:avLst/>
          </a:prstGeom>
          <a:noFill/>
        </p:spPr>
        <p:txBody>
          <a:bodyPr wrap="square" rtlCol="0">
            <a:spAutoFit/>
          </a:bodyPr>
          <a:lstStyle/>
          <a:p>
            <a:r>
              <a:rPr lang="en-US" altLang="zh-CN" dirty="0"/>
              <a:t>1.</a:t>
            </a:r>
            <a:r>
              <a:rPr lang="zh-CN" altLang="en-US" dirty="0"/>
              <a:t> </a:t>
            </a:r>
            <a:r>
              <a:rPr lang="en-US" dirty="0"/>
              <a:t>Write</a:t>
            </a:r>
            <a:r>
              <a:rPr lang="zh-CN" altLang="en-US" dirty="0"/>
              <a:t> </a:t>
            </a:r>
            <a:r>
              <a:rPr lang="en-US" altLang="zh-CN" dirty="0"/>
              <a:t>source</a:t>
            </a:r>
            <a:r>
              <a:rPr lang="zh-CN" altLang="en-US" dirty="0"/>
              <a:t> </a:t>
            </a:r>
            <a:r>
              <a:rPr lang="en-US" altLang="zh-CN" dirty="0"/>
              <a:t>code</a:t>
            </a:r>
            <a:r>
              <a:rPr lang="zh-CN" altLang="en-US" dirty="0"/>
              <a:t> </a:t>
            </a:r>
            <a:r>
              <a:rPr lang="en-US" altLang="zh-CN" dirty="0"/>
              <a:t>-</a:t>
            </a:r>
            <a:r>
              <a:rPr lang="zh-CN" altLang="en-US" dirty="0"/>
              <a:t> </a:t>
            </a:r>
            <a:r>
              <a:rPr lang="en-US" altLang="zh-CN" dirty="0"/>
              <a:t>HelloWorld.java</a:t>
            </a:r>
            <a:endParaRPr lang="en-US" dirty="0"/>
          </a:p>
        </p:txBody>
      </p:sp>
      <p:cxnSp>
        <p:nvCxnSpPr>
          <p:cNvPr id="26" name="Straight Arrow Connector 25"/>
          <p:cNvCxnSpPr/>
          <p:nvPr/>
        </p:nvCxnSpPr>
        <p:spPr>
          <a:xfrm>
            <a:off x="2147229" y="2911595"/>
            <a:ext cx="0" cy="496284"/>
          </a:xfrm>
          <a:prstGeom prst="straightConnector1">
            <a:avLst/>
          </a:prstGeom>
          <a:ln w="28575"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28" name="Oval 27"/>
          <p:cNvSpPr/>
          <p:nvPr/>
        </p:nvSpPr>
        <p:spPr>
          <a:xfrm>
            <a:off x="5616696" y="3180115"/>
            <a:ext cx="1489182" cy="913639"/>
          </a:xfrm>
          <a:prstGeom prst="ellipse">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N</a:t>
            </a:r>
            <a:r>
              <a:rPr lang="en-US" altLang="zh-CN" dirty="0"/>
              <a:t>ative</a:t>
            </a:r>
            <a:r>
              <a:rPr lang="zh-CN" altLang="en-US" dirty="0"/>
              <a:t> </a:t>
            </a:r>
            <a:r>
              <a:rPr lang="en-US" altLang="zh-CN" dirty="0"/>
              <a:t>Machine</a:t>
            </a:r>
            <a:r>
              <a:rPr lang="zh-CN" altLang="en-US" dirty="0"/>
              <a:t> </a:t>
            </a:r>
            <a:r>
              <a:rPr lang="en-US" altLang="zh-CN" dirty="0"/>
              <a:t>Code</a:t>
            </a:r>
            <a:endParaRPr lang="en-US" dirty="0"/>
          </a:p>
        </p:txBody>
      </p:sp>
      <p:cxnSp>
        <p:nvCxnSpPr>
          <p:cNvPr id="29" name="Straight Arrow Connector 28"/>
          <p:cNvCxnSpPr/>
          <p:nvPr/>
        </p:nvCxnSpPr>
        <p:spPr>
          <a:xfrm>
            <a:off x="2028448" y="4509010"/>
            <a:ext cx="0" cy="496284"/>
          </a:xfrm>
          <a:prstGeom prst="straightConnector1">
            <a:avLst/>
          </a:prstGeom>
          <a:ln w="28575"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82581" y="3389767"/>
            <a:ext cx="4613915" cy="369332"/>
          </a:xfrm>
          <a:prstGeom prst="rect">
            <a:avLst/>
          </a:prstGeom>
          <a:noFill/>
        </p:spPr>
        <p:txBody>
          <a:bodyPr wrap="square" rtlCol="0">
            <a:spAutoFit/>
          </a:bodyPr>
          <a:lstStyle/>
          <a:p>
            <a:r>
              <a:rPr lang="en-US" altLang="zh-CN" dirty="0"/>
              <a:t>2.</a:t>
            </a:r>
            <a:r>
              <a:rPr lang="zh-CN" altLang="en-US" dirty="0"/>
              <a:t> </a:t>
            </a:r>
            <a:r>
              <a:rPr lang="en-US" dirty="0"/>
              <a:t>Compile</a:t>
            </a:r>
            <a:r>
              <a:rPr lang="zh-CN" altLang="en-US" dirty="0"/>
              <a:t> </a:t>
            </a:r>
            <a:r>
              <a:rPr lang="en-US" altLang="zh-CN" dirty="0"/>
              <a:t>source</a:t>
            </a:r>
            <a:r>
              <a:rPr lang="zh-CN" altLang="en-US" dirty="0"/>
              <a:t> </a:t>
            </a:r>
            <a:r>
              <a:rPr lang="en-US" altLang="zh-CN" dirty="0"/>
              <a:t>code</a:t>
            </a:r>
            <a:r>
              <a:rPr lang="zh-CN" altLang="en-US" dirty="0"/>
              <a:t> </a:t>
            </a:r>
            <a:r>
              <a:rPr lang="en-US" altLang="zh-CN" dirty="0"/>
              <a:t>-</a:t>
            </a:r>
            <a:r>
              <a:rPr lang="zh-CN" altLang="en-US" dirty="0"/>
              <a:t> </a:t>
            </a:r>
            <a:r>
              <a:rPr lang="en-US" altLang="zh-CN" dirty="0"/>
              <a:t>javac</a:t>
            </a:r>
            <a:r>
              <a:rPr lang="zh-CN" altLang="en-US" dirty="0"/>
              <a:t> </a:t>
            </a:r>
            <a:r>
              <a:rPr lang="en-US" altLang="zh-CN" dirty="0"/>
              <a:t>HelloWorld.java</a:t>
            </a:r>
          </a:p>
        </p:txBody>
      </p:sp>
      <p:sp>
        <p:nvSpPr>
          <p:cNvPr id="35" name="Rectangle 34"/>
          <p:cNvSpPr/>
          <p:nvPr/>
        </p:nvSpPr>
        <p:spPr>
          <a:xfrm>
            <a:off x="5175014" y="4737147"/>
            <a:ext cx="2002230" cy="516396"/>
          </a:xfrm>
          <a:prstGeom prst="rect">
            <a:avLst/>
          </a:prstGeom>
          <a:solidFill>
            <a:schemeClr val="accent1">
              <a:lumMod val="20000"/>
              <a:lumOff val="80000"/>
            </a:schemeClr>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a:cs typeface="Times New Roman"/>
              </a:rPr>
              <a:t>Operating</a:t>
            </a:r>
            <a:r>
              <a:rPr lang="zh-CN" altLang="en-US" dirty="0">
                <a:latin typeface="Times New Roman"/>
                <a:cs typeface="Times New Roman"/>
              </a:rPr>
              <a:t> </a:t>
            </a:r>
            <a:r>
              <a:rPr lang="en-US" altLang="zh-CN" dirty="0">
                <a:latin typeface="Times New Roman"/>
                <a:cs typeface="Times New Roman"/>
              </a:rPr>
              <a:t>Systems</a:t>
            </a:r>
            <a:endParaRPr lang="en-US" dirty="0">
              <a:latin typeface="Times New Roman"/>
              <a:cs typeface="Times New Roman"/>
            </a:endParaRPr>
          </a:p>
        </p:txBody>
      </p:sp>
      <p:sp>
        <p:nvSpPr>
          <p:cNvPr id="36" name="Rectangle 35"/>
          <p:cNvSpPr/>
          <p:nvPr/>
        </p:nvSpPr>
        <p:spPr>
          <a:xfrm>
            <a:off x="5175014" y="5245440"/>
            <a:ext cx="2002230" cy="414483"/>
          </a:xfrm>
          <a:prstGeom prst="rect">
            <a:avLst/>
          </a:prstGeom>
          <a:solidFill>
            <a:schemeClr val="accent1">
              <a:lumMod val="20000"/>
              <a:lumOff val="80000"/>
            </a:schemeClr>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a:cs typeface="Times New Roman"/>
              </a:rPr>
              <a:t>H</a:t>
            </a:r>
            <a:r>
              <a:rPr lang="en-US" altLang="zh-CN" dirty="0">
                <a:latin typeface="Times New Roman"/>
                <a:cs typeface="Times New Roman"/>
              </a:rPr>
              <a:t>ardware</a:t>
            </a:r>
            <a:endParaRPr lang="en-US" dirty="0">
              <a:latin typeface="Times New Roman"/>
              <a:cs typeface="Times New Roman"/>
            </a:endParaRPr>
          </a:p>
        </p:txBody>
      </p:sp>
      <p:sp>
        <p:nvSpPr>
          <p:cNvPr id="37" name="TextBox 36"/>
          <p:cNvSpPr txBox="1"/>
          <p:nvPr/>
        </p:nvSpPr>
        <p:spPr>
          <a:xfrm>
            <a:off x="447723" y="5947800"/>
            <a:ext cx="3486539" cy="369332"/>
          </a:xfrm>
          <a:prstGeom prst="rect">
            <a:avLst/>
          </a:prstGeom>
          <a:noFill/>
        </p:spPr>
        <p:txBody>
          <a:bodyPr wrap="none" rtlCol="0">
            <a:spAutoFit/>
          </a:bodyPr>
          <a:lstStyle/>
          <a:p>
            <a:r>
              <a:rPr lang="en-US" dirty="0"/>
              <a:t>Obtain</a:t>
            </a:r>
            <a:r>
              <a:rPr lang="zh-CN" altLang="en-US" dirty="0"/>
              <a:t> </a:t>
            </a:r>
            <a:r>
              <a:rPr lang="en-US" altLang="zh-CN" dirty="0"/>
              <a:t>bytecode</a:t>
            </a:r>
            <a:r>
              <a:rPr lang="zh-CN" altLang="en-US" dirty="0"/>
              <a:t> </a:t>
            </a:r>
            <a:r>
              <a:rPr lang="en-US" altLang="zh-CN" dirty="0"/>
              <a:t>-</a:t>
            </a:r>
            <a:r>
              <a:rPr lang="zh-CN" altLang="en-US" dirty="0"/>
              <a:t> </a:t>
            </a:r>
            <a:r>
              <a:rPr lang="en-US" altLang="zh-CN" dirty="0"/>
              <a:t>HelloWorld.class</a:t>
            </a:r>
            <a:endParaRPr lang="en-US" dirty="0"/>
          </a:p>
        </p:txBody>
      </p:sp>
      <p:sp>
        <p:nvSpPr>
          <p:cNvPr id="42" name="Freeform 41"/>
          <p:cNvSpPr/>
          <p:nvPr/>
        </p:nvSpPr>
        <p:spPr>
          <a:xfrm>
            <a:off x="3855881" y="2046561"/>
            <a:ext cx="1306612" cy="4038283"/>
          </a:xfrm>
          <a:custGeom>
            <a:avLst/>
            <a:gdLst>
              <a:gd name="connsiteX0" fmla="*/ 0 w 1306612"/>
              <a:gd name="connsiteY0" fmla="*/ 4038283 h 4038283"/>
              <a:gd name="connsiteX1" fmla="*/ 840617 w 1306612"/>
              <a:gd name="connsiteY1" fmla="*/ 2996735 h 4038283"/>
              <a:gd name="connsiteX2" fmla="*/ 840617 w 1306612"/>
              <a:gd name="connsiteY2" fmla="*/ 0 h 4038283"/>
              <a:gd name="connsiteX3" fmla="*/ 1306612 w 1306612"/>
              <a:gd name="connsiteY3" fmla="*/ 0 h 4038283"/>
            </a:gdLst>
            <a:ahLst/>
            <a:cxnLst>
              <a:cxn ang="0">
                <a:pos x="connsiteX0" y="connsiteY0"/>
              </a:cxn>
              <a:cxn ang="0">
                <a:pos x="connsiteX1" y="connsiteY1"/>
              </a:cxn>
              <a:cxn ang="0">
                <a:pos x="connsiteX2" y="connsiteY2"/>
              </a:cxn>
              <a:cxn ang="0">
                <a:pos x="connsiteX3" y="connsiteY3"/>
              </a:cxn>
            </a:cxnLst>
            <a:rect l="l" t="t" r="r" b="b"/>
            <a:pathLst>
              <a:path w="1306612" h="4038283">
                <a:moveTo>
                  <a:pt x="0" y="4038283"/>
                </a:moveTo>
                <a:lnTo>
                  <a:pt x="840617" y="2996735"/>
                </a:lnTo>
                <a:lnTo>
                  <a:pt x="840617" y="0"/>
                </a:lnTo>
                <a:lnTo>
                  <a:pt x="1306612" y="0"/>
                </a:lnTo>
              </a:path>
            </a:pathLst>
          </a:custGeom>
          <a:ln w="1905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TextBox 42"/>
          <p:cNvSpPr txBox="1"/>
          <p:nvPr/>
        </p:nvSpPr>
        <p:spPr>
          <a:xfrm>
            <a:off x="4823227" y="1185623"/>
            <a:ext cx="3389879" cy="369332"/>
          </a:xfrm>
          <a:prstGeom prst="rect">
            <a:avLst/>
          </a:prstGeom>
          <a:noFill/>
        </p:spPr>
        <p:txBody>
          <a:bodyPr wrap="square" rtlCol="0">
            <a:spAutoFit/>
          </a:bodyPr>
          <a:lstStyle/>
          <a:p>
            <a:r>
              <a:rPr lang="en-US" altLang="zh-CN" dirty="0"/>
              <a:t>2.</a:t>
            </a:r>
            <a:r>
              <a:rPr lang="zh-CN" altLang="en-US" dirty="0"/>
              <a:t> </a:t>
            </a:r>
            <a:r>
              <a:rPr lang="en-US" dirty="0"/>
              <a:t>Run</a:t>
            </a:r>
            <a:r>
              <a:rPr lang="zh-CN" altLang="en-US" dirty="0"/>
              <a:t> </a:t>
            </a:r>
            <a:r>
              <a:rPr lang="en-US" altLang="zh-CN" dirty="0"/>
              <a:t>in</a:t>
            </a:r>
            <a:r>
              <a:rPr lang="zh-CN" altLang="en-US" dirty="0"/>
              <a:t> </a:t>
            </a:r>
            <a:r>
              <a:rPr lang="en-US" altLang="zh-CN" dirty="0"/>
              <a:t>JVM</a:t>
            </a:r>
            <a:r>
              <a:rPr lang="zh-CN" altLang="en-US" dirty="0"/>
              <a:t> </a:t>
            </a:r>
            <a:r>
              <a:rPr lang="en-US" altLang="zh-CN" dirty="0"/>
              <a:t>-</a:t>
            </a:r>
            <a:r>
              <a:rPr lang="zh-CN" altLang="en-US" dirty="0"/>
              <a:t> </a:t>
            </a:r>
            <a:r>
              <a:rPr lang="en-US" altLang="zh-CN" dirty="0"/>
              <a:t>java</a:t>
            </a:r>
            <a:r>
              <a:rPr lang="zh-CN" altLang="en-US" dirty="0"/>
              <a:t> </a:t>
            </a:r>
            <a:r>
              <a:rPr lang="en-US" altLang="zh-CN" dirty="0"/>
              <a:t>HelloWorld</a:t>
            </a:r>
          </a:p>
        </p:txBody>
      </p:sp>
      <p:sp>
        <p:nvSpPr>
          <p:cNvPr id="44" name="Oval 43"/>
          <p:cNvSpPr/>
          <p:nvPr/>
        </p:nvSpPr>
        <p:spPr>
          <a:xfrm>
            <a:off x="1288338" y="5095201"/>
            <a:ext cx="1572091" cy="831411"/>
          </a:xfrm>
          <a:prstGeom prst="ellipse">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Java</a:t>
            </a:r>
            <a:r>
              <a:rPr lang="zh-CN" altLang="en-US" dirty="0"/>
              <a:t> </a:t>
            </a:r>
            <a:r>
              <a:rPr lang="en-US" altLang="zh-CN" dirty="0"/>
              <a:t>Bytecode</a:t>
            </a:r>
            <a:endParaRPr lang="en-US" dirty="0"/>
          </a:p>
        </p:txBody>
      </p:sp>
      <p:cxnSp>
        <p:nvCxnSpPr>
          <p:cNvPr id="45" name="Straight Arrow Connector 44"/>
          <p:cNvCxnSpPr/>
          <p:nvPr/>
        </p:nvCxnSpPr>
        <p:spPr>
          <a:xfrm>
            <a:off x="6426797" y="2572733"/>
            <a:ext cx="0" cy="496284"/>
          </a:xfrm>
          <a:prstGeom prst="straightConnector1">
            <a:avLst/>
          </a:prstGeom>
          <a:ln w="28575"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46" name="Rectangle 45"/>
          <p:cNvSpPr/>
          <p:nvPr/>
        </p:nvSpPr>
        <p:spPr>
          <a:xfrm>
            <a:off x="7882535" y="1863863"/>
            <a:ext cx="1148002" cy="411752"/>
          </a:xfrm>
          <a:prstGeom prst="rect">
            <a:avLst/>
          </a:prstGeom>
          <a:solidFill>
            <a:schemeClr val="bg1">
              <a:lumMod val="85000"/>
            </a:schemeClr>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a:cs typeface="Times New Roman"/>
              </a:rPr>
              <a:t>J</a:t>
            </a:r>
            <a:r>
              <a:rPr lang="en-US" altLang="zh-CN" dirty="0">
                <a:latin typeface="Times New Roman"/>
                <a:cs typeface="Times New Roman"/>
              </a:rPr>
              <a:t>ava</a:t>
            </a:r>
            <a:r>
              <a:rPr lang="zh-CN" altLang="en-US" dirty="0">
                <a:latin typeface="Times New Roman"/>
                <a:cs typeface="Times New Roman"/>
              </a:rPr>
              <a:t> </a:t>
            </a:r>
            <a:r>
              <a:rPr lang="en-US" altLang="zh-CN" dirty="0">
                <a:latin typeface="Times New Roman"/>
                <a:cs typeface="Times New Roman"/>
              </a:rPr>
              <a:t>API</a:t>
            </a:r>
            <a:endParaRPr lang="en-US" dirty="0">
              <a:latin typeface="Times New Roman"/>
              <a:cs typeface="Times New Roman"/>
            </a:endParaRPr>
          </a:p>
        </p:txBody>
      </p:sp>
      <p:cxnSp>
        <p:nvCxnSpPr>
          <p:cNvPr id="47" name="Straight Arrow Connector 46"/>
          <p:cNvCxnSpPr/>
          <p:nvPr/>
        </p:nvCxnSpPr>
        <p:spPr>
          <a:xfrm flipH="1">
            <a:off x="7535328" y="2074436"/>
            <a:ext cx="319798" cy="0"/>
          </a:xfrm>
          <a:prstGeom prst="straightConnector1">
            <a:avLst/>
          </a:prstGeom>
          <a:ln w="1905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a:off x="6439209" y="4164308"/>
            <a:ext cx="0" cy="496284"/>
          </a:xfrm>
          <a:prstGeom prst="straightConnector1">
            <a:avLst/>
          </a:prstGeom>
          <a:ln w="28575"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pic>
        <p:nvPicPr>
          <p:cNvPr id="52" name="Picture 51" descr="arm.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1366" y="6226412"/>
            <a:ext cx="540785" cy="528873"/>
          </a:xfrm>
          <a:prstGeom prst="rect">
            <a:avLst/>
          </a:prstGeom>
        </p:spPr>
      </p:pic>
      <p:pic>
        <p:nvPicPr>
          <p:cNvPr id="53" name="Picture 52" descr="android.png"/>
          <p:cNvPicPr>
            <a:picLocks noChangeAspect="1"/>
          </p:cNvPicPr>
          <p:nvPr/>
        </p:nvPicPr>
        <p:blipFill rotWithShape="1">
          <a:blip r:embed="rId3">
            <a:extLst>
              <a:ext uri="{28A0092B-C50C-407E-A947-70E740481C1C}">
                <a14:useLocalDpi xmlns:a14="http://schemas.microsoft.com/office/drawing/2010/main" val="0"/>
              </a:ext>
            </a:extLst>
          </a:blip>
          <a:srcRect l="24819" t="6381" r="26018" b="3265"/>
          <a:stretch/>
        </p:blipFill>
        <p:spPr>
          <a:xfrm>
            <a:off x="5945326" y="5792616"/>
            <a:ext cx="387309" cy="398612"/>
          </a:xfrm>
          <a:prstGeom prst="rect">
            <a:avLst/>
          </a:prstGeom>
        </p:spPr>
      </p:pic>
      <p:pic>
        <p:nvPicPr>
          <p:cNvPr id="55" name="Picture 54" descr="AMD.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5951" y="6261086"/>
            <a:ext cx="615857" cy="459524"/>
          </a:xfrm>
          <a:prstGeom prst="rect">
            <a:avLst/>
          </a:prstGeom>
        </p:spPr>
      </p:pic>
      <p:pic>
        <p:nvPicPr>
          <p:cNvPr id="56" name="Picture 55" descr="intel.jpe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0877" y="6254183"/>
            <a:ext cx="473330" cy="473330"/>
          </a:xfrm>
          <a:prstGeom prst="rect">
            <a:avLst/>
          </a:prstGeom>
        </p:spPr>
      </p:pic>
      <p:pic>
        <p:nvPicPr>
          <p:cNvPr id="57" name="Picture 56" descr="mac.jpeg"/>
          <p:cNvPicPr>
            <a:picLocks noChangeAspect="1"/>
          </p:cNvPicPr>
          <p:nvPr/>
        </p:nvPicPr>
        <p:blipFill rotWithShape="1">
          <a:blip r:embed="rId6">
            <a:extLst>
              <a:ext uri="{28A0092B-C50C-407E-A947-70E740481C1C}">
                <a14:useLocalDpi xmlns:a14="http://schemas.microsoft.com/office/drawing/2010/main" val="0"/>
              </a:ext>
            </a:extLst>
          </a:blip>
          <a:srcRect l="12043" r="18702"/>
          <a:stretch/>
        </p:blipFill>
        <p:spPr>
          <a:xfrm>
            <a:off x="7453165" y="5782778"/>
            <a:ext cx="371616" cy="418289"/>
          </a:xfrm>
          <a:prstGeom prst="rect">
            <a:avLst/>
          </a:prstGeom>
        </p:spPr>
      </p:pic>
      <p:pic>
        <p:nvPicPr>
          <p:cNvPr id="58" name="Picture 57" descr="linux.jpe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83138" y="5799617"/>
            <a:ext cx="624992" cy="384611"/>
          </a:xfrm>
          <a:prstGeom prst="rect">
            <a:avLst/>
          </a:prstGeom>
        </p:spPr>
      </p:pic>
      <p:pic>
        <p:nvPicPr>
          <p:cNvPr id="60" name="Picture 59" descr="windows.png"/>
          <p:cNvPicPr>
            <a:picLocks noChangeAspect="1"/>
          </p:cNvPicPr>
          <p:nvPr/>
        </p:nvPicPr>
        <p:blipFill rotWithShape="1">
          <a:blip r:embed="rId8">
            <a:extLst>
              <a:ext uri="{28A0092B-C50C-407E-A947-70E740481C1C}">
                <a14:useLocalDpi xmlns:a14="http://schemas.microsoft.com/office/drawing/2010/main" val="0"/>
              </a:ext>
            </a:extLst>
          </a:blip>
          <a:srcRect t="38039" b="32299"/>
          <a:stretch/>
        </p:blipFill>
        <p:spPr>
          <a:xfrm>
            <a:off x="6523423" y="5883203"/>
            <a:ext cx="733055" cy="217438"/>
          </a:xfrm>
          <a:prstGeom prst="rect">
            <a:avLst/>
          </a:prstGeom>
        </p:spPr>
      </p:pic>
      <p:pic>
        <p:nvPicPr>
          <p:cNvPr id="61" name="Picture 60" descr="apple-chips.jpeg"/>
          <p:cNvPicPr>
            <a:picLocks noChangeAspect="1"/>
          </p:cNvPicPr>
          <p:nvPr/>
        </p:nvPicPr>
        <p:blipFill rotWithShape="1">
          <a:blip r:embed="rId9">
            <a:extLst>
              <a:ext uri="{28A0092B-C50C-407E-A947-70E740481C1C}">
                <a14:useLocalDpi xmlns:a14="http://schemas.microsoft.com/office/drawing/2010/main" val="0"/>
              </a:ext>
            </a:extLst>
          </a:blip>
          <a:srcRect l="30692" t="12794" r="30892" b="31270"/>
          <a:stretch/>
        </p:blipFill>
        <p:spPr>
          <a:xfrm>
            <a:off x="7444557" y="6311990"/>
            <a:ext cx="380224" cy="357717"/>
          </a:xfrm>
          <a:prstGeom prst="rect">
            <a:avLst/>
          </a:prstGeom>
        </p:spPr>
      </p:pic>
      <p:pic>
        <p:nvPicPr>
          <p:cNvPr id="64" name="Picture 63" descr="Screen Shot 2018-08-10 at 6.39.05 PM.png"/>
          <p:cNvPicPr>
            <a:picLocks noChangeAspect="1"/>
          </p:cNvPicPr>
          <p:nvPr/>
        </p:nvPicPr>
        <p:blipFill rotWithShape="1">
          <a:blip r:embed="rId10">
            <a:extLst>
              <a:ext uri="{28A0092B-C50C-407E-A947-70E740481C1C}">
                <a14:useLocalDpi xmlns:a14="http://schemas.microsoft.com/office/drawing/2010/main" val="0"/>
              </a:ext>
            </a:extLst>
          </a:blip>
          <a:srcRect t="9746"/>
          <a:stretch/>
        </p:blipFill>
        <p:spPr>
          <a:xfrm>
            <a:off x="7243473" y="4962066"/>
            <a:ext cx="1842772" cy="382081"/>
          </a:xfrm>
          <a:prstGeom prst="rect">
            <a:avLst/>
          </a:prstGeom>
        </p:spPr>
      </p:pic>
    </p:spTree>
    <p:extLst>
      <p:ext uri="{BB962C8B-B14F-4D97-AF65-F5344CB8AC3E}">
        <p14:creationId xmlns:p14="http://schemas.microsoft.com/office/powerpoint/2010/main" val="24016982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Metadata/LabelInfo.xml><?xml version="1.0" encoding="utf-8"?>
<clbl:labelList xmlns:clbl="http://schemas.microsoft.com/office/2020/mipLabelMetadata">
  <clbl:label id="{f13b610e-d3b5-490f-b165-988100e8232a}" enabled="1" method="Standard" siteId="{5a4ba6f9-f531-4f32-9467-398f19e69de4}" contentBits="1" removed="0"/>
</clbl:labelList>
</file>

<file path=docProps/app.xml><?xml version="1.0" encoding="utf-8"?>
<Properties xmlns="http://schemas.openxmlformats.org/officeDocument/2006/extended-properties" xmlns:vt="http://schemas.openxmlformats.org/officeDocument/2006/docPropsVTypes">
  <TotalTime>2926</TotalTime>
  <Words>686</Words>
  <Application>Microsoft Office PowerPoint</Application>
  <PresentationFormat>On-screen Show (4:3)</PresentationFormat>
  <Paragraphs>109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Menlo</vt:lpstr>
      <vt:lpstr>Arial</vt:lpstr>
      <vt:lpstr>Calibri</vt:lpstr>
      <vt:lpstr>Helvetica</vt:lpstr>
      <vt:lpstr>Times New Roman</vt:lpstr>
      <vt:lpstr>Wingdings</vt:lpstr>
      <vt:lpstr>Office Theme</vt:lpstr>
      <vt:lpstr>Lecture 1 Welcome to CSC 017</vt:lpstr>
      <vt:lpstr>Instructor Information</vt:lpstr>
      <vt:lpstr>Course Goals</vt:lpstr>
      <vt:lpstr>Tentative Topics</vt:lpstr>
      <vt:lpstr>Textbook</vt:lpstr>
      <vt:lpstr>External Resources</vt:lpstr>
      <vt:lpstr>Grading Policy</vt:lpstr>
      <vt:lpstr>Reasons to Choose Java</vt:lpstr>
      <vt:lpstr>Write Once and Run Anywhere</vt:lpstr>
      <vt:lpstr>Java is a Platform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90</cp:revision>
  <dcterms:created xsi:type="dcterms:W3CDTF">2018-08-13T22:58:39Z</dcterms:created>
  <dcterms:modified xsi:type="dcterms:W3CDTF">2024-09-01T00:41:20Z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Theme:8</vt:lpwstr>
  </property>
  <property fmtid="{D5CDD505-2E9C-101B-9397-08002B2CF9AE}" pid="3" name="ClassificationContentMarkingHeaderText">
    <vt:lpwstr>Begränsad delning</vt:lpwstr>
  </property>
</Properties>
</file>