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323" r:id="rId4"/>
    <p:sldId id="324" r:id="rId5"/>
    <p:sldId id="325" r:id="rId6"/>
    <p:sldId id="326" r:id="rId7"/>
    <p:sldId id="327" r:id="rId8"/>
    <p:sldId id="328" r:id="rId9"/>
    <p:sldId id="340" r:id="rId10"/>
    <p:sldId id="341" r:id="rId11"/>
    <p:sldId id="329" r:id="rId12"/>
    <p:sldId id="345" r:id="rId13"/>
    <p:sldId id="342" r:id="rId14"/>
    <p:sldId id="330" r:id="rId15"/>
    <p:sldId id="331" r:id="rId16"/>
    <p:sldId id="332" r:id="rId17"/>
    <p:sldId id="287" r:id="rId18"/>
    <p:sldId id="333" r:id="rId19"/>
    <p:sldId id="334" r:id="rId20"/>
    <p:sldId id="335" r:id="rId21"/>
    <p:sldId id="338" r:id="rId22"/>
    <p:sldId id="336" r:id="rId23"/>
    <p:sldId id="339" r:id="rId24"/>
    <p:sldId id="359" r:id="rId25"/>
    <p:sldId id="346" r:id="rId26"/>
    <p:sldId id="347" r:id="rId27"/>
    <p:sldId id="349" r:id="rId28"/>
    <p:sldId id="348" r:id="rId29"/>
    <p:sldId id="353" r:id="rId30"/>
    <p:sldId id="354" r:id="rId31"/>
    <p:sldId id="355" r:id="rId32"/>
    <p:sldId id="357" r:id="rId33"/>
    <p:sldId id="358" r:id="rId34"/>
    <p:sldId id="280" r:id="rId35"/>
    <p:sldId id="35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5110" autoAdjust="0"/>
  </p:normalViewPr>
  <p:slideViewPr>
    <p:cSldViewPr snapToGrid="0" snapToObjects="1">
      <p:cViewPr varScale="1">
        <p:scale>
          <a:sx n="78" d="100"/>
          <a:sy n="78" d="100"/>
        </p:scale>
        <p:origin x="1330"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711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tiff"/><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a:t>
            </a:r>
            <a:r>
              <a:rPr lang="zh-CN" altLang="en-US" dirty="0"/>
              <a:t> </a:t>
            </a:r>
            <a:r>
              <a:rPr lang="en-US" altLang="zh-CN" dirty="0"/>
              <a:t>vs.</a:t>
            </a:r>
            <a:r>
              <a:rPr lang="zh-CN" altLang="en-US" dirty="0"/>
              <a:t> </a:t>
            </a:r>
            <a:r>
              <a:rPr lang="en-US" altLang="zh-CN" dirty="0" err="1"/>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J</a:t>
            </a:r>
            <a:r>
              <a:rPr lang="en-US" altLang="zh-CN" sz="2000" dirty="0">
                <a:solidFill>
                  <a:schemeClr val="tx1"/>
                </a:solidFill>
              </a:rPr>
              <a:t>ianchen</a:t>
            </a:r>
            <a:r>
              <a:rPr lang="zh-CN" altLang="en-US" sz="2000" dirty="0">
                <a:solidFill>
                  <a:schemeClr val="tx1"/>
                </a:solidFill>
              </a:rPr>
              <a:t> </a:t>
            </a:r>
            <a:r>
              <a:rPr lang="en-US" altLang="zh-CN" sz="2000" dirty="0">
                <a:solidFill>
                  <a:schemeClr val="tx1"/>
                </a:solidFill>
              </a:rPr>
              <a:t>Shan</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827242"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2"/>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lstStyle/>
          <a:p>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631216"/>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Most frequent for whom?</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Post/Pre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9">
                                            <p:txEl>
                                              <p:pRg st="2" end="2"/>
                                            </p:txEl>
                                          </p:spTgt>
                                        </p:tgtEl>
                                        <p:attrNameLst>
                                          <p:attrName>style.visibility</p:attrName>
                                        </p:attrNameLst>
                                      </p:cBhvr>
                                      <p:to>
                                        <p:strVal val="visible"/>
                                      </p:to>
                                    </p:set>
                                    <p:animEffect transition="in" filter="dissolve">
                                      <p:cBhvr>
                                        <p:cTn id="40" dur="500"/>
                                        <p:tgtEl>
                                          <p:spTgt spid="3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9">
                                            <p:txEl>
                                              <p:pRg st="3" end="3"/>
                                            </p:txEl>
                                          </p:spTgt>
                                        </p:tgtEl>
                                        <p:attrNameLst>
                                          <p:attrName>style.visibility</p:attrName>
                                        </p:attrNameLst>
                                      </p:cBhvr>
                                      <p:to>
                                        <p:strVal val="visible"/>
                                      </p:to>
                                    </p:set>
                                    <p:animEffect transition="in" filter="dissolve">
                                      <p:cBhvr>
                                        <p:cTn id="58" dur="500"/>
                                        <p:tgtEl>
                                          <p:spTgt spid="3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dissolve">
                                      <p:cBhvr>
                                        <p:cTn id="73"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168"/>
                                        </p:tgtEl>
                                        <p:attrNameLst>
                                          <p:attrName>style.visibility</p:attrName>
                                        </p:attrNameLst>
                                      </p:cBhvr>
                                      <p:to>
                                        <p:strVal val="visible"/>
                                      </p:to>
                                    </p:set>
                                    <p:animEffect transition="in" filter="dissolve">
                                      <p:cBhvr>
                                        <p:cTn id="83" dur="500"/>
                                        <p:tgtEl>
                                          <p:spTgt spid="716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dissolve">
                                      <p:cBhvr>
                                        <p:cTn id="86" dur="500"/>
                                        <p:tgtEl>
                                          <p:spTgt spid="8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dissolve">
                                      <p:cBhvr>
                                        <p:cTn id="89" dur="500"/>
                                        <p:tgtEl>
                                          <p:spTgt spid="8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dissolve">
                                      <p:cBhvr>
                                        <p:cTn id="92" dur="500"/>
                                        <p:tgtEl>
                                          <p:spTgt spid="9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dissolve">
                                      <p:cBhvr>
                                        <p:cTn id="95" dur="500"/>
                                        <p:tgtEl>
                                          <p:spTgt spid="9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dissolve">
                                      <p:cBhvr>
                                        <p:cTn id="98" dur="500"/>
                                        <p:tgtEl>
                                          <p:spTgt spid="9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dissolve">
                                      <p:cBhvr>
                                        <p:cTn id="101" dur="500"/>
                                        <p:tgtEl>
                                          <p:spTgt spid="9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dissolve">
                                      <p:cBhvr>
                                        <p:cTn id="107" dur="500"/>
                                        <p:tgtEl>
                                          <p:spTgt spid="9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dissolve">
                                      <p:cBhvr>
                                        <p:cTn id="110" dur="500"/>
                                        <p:tgtEl>
                                          <p:spTgt spid="105"/>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7174"/>
                                        </p:tgtEl>
                                        <p:attrNameLst>
                                          <p:attrName>style.visibility</p:attrName>
                                        </p:attrNameLst>
                                      </p:cBhvr>
                                      <p:to>
                                        <p:strVal val="visible"/>
                                      </p:to>
                                    </p:set>
                                    <p:animEffect transition="in" filter="dissolve">
                                      <p:cBhvr>
                                        <p:cTn id="115" dur="500"/>
                                        <p:tgtEl>
                                          <p:spTgt spid="717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96"/>
                                        </p:tgtEl>
                                        <p:attrNameLst>
                                          <p:attrName>style.visibility</p:attrName>
                                        </p:attrNameLst>
                                      </p:cBhvr>
                                      <p:to>
                                        <p:strVal val="visible"/>
                                      </p:to>
                                    </p:set>
                                    <p:animEffect transition="in" filter="dissolve">
                                      <p:cBhvr>
                                        <p:cTn id="1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lstStyle/>
          <a:p>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1"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1" animBg="1"/>
      <p:bldP spid="136" grpId="0" animBg="1"/>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459C610E-362D-AF49-851C-AB242876BC40}"/>
              </a:ext>
            </a:extLst>
          </p:cNvPr>
          <p:cNvSpPr>
            <a:spLocks noGrp="1" noChangeArrowheads="1"/>
          </p:cNvSpPr>
          <p:nvPr>
            <p:ph type="title"/>
          </p:nvPr>
        </p:nvSpPr>
        <p:spPr/>
        <p:txBody>
          <a:bodyPr/>
          <a:lstStyle/>
          <a:p>
            <a:pPr eaLnBrk="1" hangingPunct="1"/>
            <a:r>
              <a:rPr lang="en-US" altLang="en-US" sz="3600" dirty="0"/>
              <a:t>Binary Tree Traversals Analysis</a:t>
            </a:r>
          </a:p>
        </p:txBody>
      </p:sp>
      <p:sp>
        <p:nvSpPr>
          <p:cNvPr id="62468" name="Rectangle 3">
            <a:extLst>
              <a:ext uri="{FF2B5EF4-FFF2-40B4-BE49-F238E27FC236}">
                <a16:creationId xmlns:a16="http://schemas.microsoft.com/office/drawing/2014/main" id="{8FD3C6EF-946F-4A40-A892-45F0DF3A0F6F}"/>
              </a:ext>
            </a:extLst>
          </p:cNvPr>
          <p:cNvSpPr>
            <a:spLocks noGrp="1" noChangeArrowheads="1"/>
          </p:cNvSpPr>
          <p:nvPr>
            <p:ph type="body" idx="1"/>
          </p:nvPr>
        </p:nvSpPr>
        <p:spPr>
          <a:xfrm>
            <a:off x="533400" y="1447800"/>
            <a:ext cx="8229600" cy="4495800"/>
          </a:xfrm>
        </p:spPr>
        <p:txBody>
          <a:bodyPr>
            <a:normAutofit/>
          </a:bodyPr>
          <a:lstStyle/>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chemeClr val="accent6"/>
                </a:solidFill>
                <a:latin typeface="Times New Roman" panose="02020603050405020304" pitchFamily="18" charset="0"/>
                <a:cs typeface="Times New Roman" panose="02020603050405020304" pitchFamily="18" charset="0"/>
              </a:rPr>
              <a:t>recursive</a:t>
            </a:r>
            <a:r>
              <a:rPr lang="en-US" altLang="en-US" sz="2000" dirty="0">
                <a:latin typeface="Times New Roman" panose="02020603050405020304" pitchFamily="18" charset="0"/>
                <a:cs typeface="Times New Roman" panose="02020603050405020304" pitchFamily="18" charset="0"/>
              </a:rPr>
              <a:t> tree traversals, the </a:t>
            </a:r>
            <a:r>
              <a:rPr lang="en-US" altLang="en-US" sz="2000" dirty="0">
                <a:solidFill>
                  <a:srgbClr val="0070C0"/>
                </a:solidFill>
                <a:latin typeface="Times New Roman" panose="02020603050405020304" pitchFamily="18" charset="0"/>
                <a:cs typeface="Times New Roman" panose="02020603050405020304" pitchFamily="18" charset="0"/>
              </a:rPr>
              <a:t>Java execution stack </a:t>
            </a:r>
            <a:r>
              <a:rPr lang="en-US" altLang="en-US" sz="2000" dirty="0">
                <a:latin typeface="Times New Roman" panose="02020603050405020304" pitchFamily="18" charset="0"/>
                <a:cs typeface="Times New Roman" panose="02020603050405020304" pitchFamily="18" charset="0"/>
              </a:rPr>
              <a:t>keeps track of where we are in the tree</a:t>
            </a:r>
          </a:p>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rgbClr val="FF0000"/>
                </a:solidFill>
                <a:latin typeface="Times New Roman" panose="02020603050405020304" pitchFamily="18" charset="0"/>
                <a:cs typeface="Times New Roman" panose="02020603050405020304" pitchFamily="18" charset="0"/>
              </a:rPr>
              <a:t>iterative</a:t>
            </a:r>
            <a:r>
              <a:rPr lang="en-US" altLang="en-US" sz="2000" dirty="0">
                <a:latin typeface="Times New Roman" panose="02020603050405020304" pitchFamily="18" charset="0"/>
                <a:cs typeface="Times New Roman" panose="02020603050405020304" pitchFamily="18" charset="0"/>
              </a:rPr>
              <a:t> traversals, the programmer needs to keep track!</a:t>
            </a:r>
          </a:p>
          <a:p>
            <a:pPr lvl="1" eaLnBrk="1" hangingPunct="1"/>
            <a:r>
              <a:rPr lang="en-US" altLang="en-US" dirty="0">
                <a:latin typeface="Times New Roman" panose="02020603050405020304" pitchFamily="18" charset="0"/>
                <a:cs typeface="Times New Roman" panose="02020603050405020304" pitchFamily="18" charset="0"/>
              </a:rPr>
              <a:t>An iterative traversal uses a </a:t>
            </a:r>
            <a:r>
              <a:rPr lang="en-US" altLang="en-US" dirty="0">
                <a:solidFill>
                  <a:srgbClr val="0070C0"/>
                </a:solidFill>
                <a:latin typeface="Times New Roman" panose="02020603050405020304" pitchFamily="18" charset="0"/>
                <a:cs typeface="Times New Roman" panose="02020603050405020304" pitchFamily="18" charset="0"/>
              </a:rPr>
              <a:t>container</a:t>
            </a:r>
            <a:r>
              <a:rPr lang="en-US" altLang="en-US" dirty="0">
                <a:latin typeface="Times New Roman" panose="02020603050405020304" pitchFamily="18" charset="0"/>
                <a:cs typeface="Times New Roman" panose="02020603050405020304" pitchFamily="18" charset="0"/>
              </a:rPr>
              <a:t> to store references to nodes not yet visited (</a:t>
            </a:r>
            <a:r>
              <a:rPr lang="en-US" altLang="en-US" i="1" dirty="0">
                <a:latin typeface="Times New Roman" panose="02020603050405020304" pitchFamily="18" charset="0"/>
                <a:cs typeface="Times New Roman" panose="02020603050405020304" pitchFamily="18" charset="0"/>
              </a:rPr>
              <a:t>stack, queue</a:t>
            </a:r>
            <a:r>
              <a:rPr lang="en-US" altLang="en-US" dirty="0">
                <a:latin typeface="Times New Roman" panose="02020603050405020304" pitchFamily="18" charset="0"/>
                <a:cs typeface="Times New Roman" panose="02020603050405020304" pitchFamily="18" charset="0"/>
              </a:rPr>
              <a:t>, etc.).</a:t>
            </a:r>
          </a:p>
          <a:p>
            <a:r>
              <a:rPr lang="en-US" altLang="en-US" sz="2000" dirty="0">
                <a:latin typeface="Times New Roman" panose="02020603050405020304" pitchFamily="18" charset="0"/>
                <a:cs typeface="Times New Roman" panose="02020603050405020304" pitchFamily="18" charset="0"/>
              </a:rPr>
              <a:t>Consider </a:t>
            </a:r>
            <a:r>
              <a:rPr lang="en-US" altLang="zh-CN" sz="2000" dirty="0">
                <a:solidFill>
                  <a:schemeClr val="accent1"/>
                </a:solidFill>
                <a:latin typeface="Times New Roman" panose="02020603050405020304" pitchFamily="18" charset="0"/>
                <a:cs typeface="Times New Roman" panose="02020603050405020304" pitchFamily="18" charset="0"/>
              </a:rPr>
              <a:t>performance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binary tree with n nodes</a:t>
            </a:r>
          </a:p>
          <a:p>
            <a:pPr lvl="1"/>
            <a:r>
              <a:rPr lang="en-US" altLang="en-US" dirty="0">
                <a:latin typeface="Times New Roman" panose="02020603050405020304" pitchFamily="18" charset="0"/>
                <a:cs typeface="Times New Roman" panose="02020603050405020304" pitchFamily="18" charset="0"/>
              </a:rPr>
              <a:t>How many </a:t>
            </a:r>
            <a:r>
              <a:rPr lang="en-US" altLang="en-US" dirty="0">
                <a:solidFill>
                  <a:srgbClr val="00B050"/>
                </a:solidFill>
                <a:latin typeface="Times New Roman" panose="02020603050405020304" pitchFamily="18" charset="0"/>
                <a:cs typeface="Times New Roman" panose="02020603050405020304" pitchFamily="18" charset="0"/>
              </a:rPr>
              <a:t>recursive</a:t>
            </a:r>
            <a:r>
              <a:rPr lang="en-US" altLang="en-US" dirty="0">
                <a:latin typeface="Times New Roman" panose="02020603050405020304" pitchFamily="18" charset="0"/>
                <a:cs typeface="Times New Roman" panose="02020603050405020304" pitchFamily="18" charset="0"/>
              </a:rPr>
              <a:t> calls are there at most?</a:t>
            </a:r>
          </a:p>
          <a:p>
            <a:pPr lvl="2"/>
            <a:r>
              <a:rPr lang="en-US" altLang="en-US" sz="2000" dirty="0">
                <a:latin typeface="Times New Roman" panose="02020603050405020304" pitchFamily="18" charset="0"/>
                <a:cs typeface="Times New Roman" panose="02020603050405020304" pitchFamily="18" charset="0"/>
              </a:rPr>
              <a:t>For each node, 2 recursive calls at most</a:t>
            </a:r>
          </a:p>
          <a:p>
            <a:pPr lvl="2"/>
            <a:r>
              <a:rPr lang="en-US" altLang="en-US" sz="2000" dirty="0">
                <a:latin typeface="Times New Roman" panose="02020603050405020304" pitchFamily="18" charset="0"/>
                <a:cs typeface="Times New Roman" panose="02020603050405020304" pitchFamily="18" charset="0"/>
              </a:rPr>
              <a:t>So, 2*n recursive calls at most</a:t>
            </a:r>
          </a:p>
          <a:p>
            <a:pPr lvl="1"/>
            <a:r>
              <a:rPr lang="en-US" altLang="en-US" dirty="0">
                <a:latin typeface="Times New Roman" panose="02020603050405020304" pitchFamily="18" charset="0"/>
                <a:cs typeface="Times New Roman" panose="02020603050405020304" pitchFamily="18" charset="0"/>
              </a:rPr>
              <a:t>So, a traversal is O(n)</a:t>
            </a:r>
          </a:p>
          <a:p>
            <a:pPr lvl="1"/>
            <a:r>
              <a:rPr lang="en-US" altLang="en-US" dirty="0">
                <a:latin typeface="Times New Roman" panose="02020603050405020304" pitchFamily="18" charset="0"/>
                <a:cs typeface="Times New Roman" panose="02020603050405020304" pitchFamily="18" charset="0"/>
              </a:rPr>
              <a:t>For </a:t>
            </a:r>
            <a:r>
              <a:rPr lang="en-US" altLang="en-US" dirty="0">
                <a:solidFill>
                  <a:srgbClr val="00B050"/>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traversals, each node is visited constant times. Thus, it’s also O(n).</a:t>
            </a:r>
          </a:p>
          <a:p>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43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dissolve">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8">
                                            <p:txEl>
                                              <p:pRg st="1" end="1"/>
                                            </p:txEl>
                                          </p:spTgt>
                                        </p:tgtEl>
                                        <p:attrNameLst>
                                          <p:attrName>style.visibility</p:attrName>
                                        </p:attrNameLst>
                                      </p:cBhvr>
                                      <p:to>
                                        <p:strVal val="visible"/>
                                      </p:to>
                                    </p:set>
                                    <p:animEffect transition="in" filter="dissolve">
                                      <p:cBhvr>
                                        <p:cTn id="12" dur="500"/>
                                        <p:tgtEl>
                                          <p:spTgt spid="624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8">
                                            <p:txEl>
                                              <p:pRg st="2" end="2"/>
                                            </p:txEl>
                                          </p:spTgt>
                                        </p:tgtEl>
                                        <p:attrNameLst>
                                          <p:attrName>style.visibility</p:attrName>
                                        </p:attrNameLst>
                                      </p:cBhvr>
                                      <p:to>
                                        <p:strVal val="visible"/>
                                      </p:to>
                                    </p:set>
                                    <p:animEffect transition="in" filter="dissolve">
                                      <p:cBhvr>
                                        <p:cTn id="17" dur="500"/>
                                        <p:tgtEl>
                                          <p:spTgt spid="624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2468">
                                            <p:txEl>
                                              <p:pRg st="3" end="3"/>
                                            </p:txEl>
                                          </p:spTgt>
                                        </p:tgtEl>
                                        <p:attrNameLst>
                                          <p:attrName>style.visibility</p:attrName>
                                        </p:attrNameLst>
                                      </p:cBhvr>
                                      <p:to>
                                        <p:strVal val="visible"/>
                                      </p:to>
                                    </p:set>
                                    <p:animEffect transition="in" filter="dissolve">
                                      <p:cBhvr>
                                        <p:cTn id="22" dur="500"/>
                                        <p:tgtEl>
                                          <p:spTgt spid="624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2468">
                                            <p:txEl>
                                              <p:pRg st="4" end="4"/>
                                            </p:txEl>
                                          </p:spTgt>
                                        </p:tgtEl>
                                        <p:attrNameLst>
                                          <p:attrName>style.visibility</p:attrName>
                                        </p:attrNameLst>
                                      </p:cBhvr>
                                      <p:to>
                                        <p:strVal val="visible"/>
                                      </p:to>
                                    </p:set>
                                    <p:animEffect transition="in" filter="dissolve">
                                      <p:cBhvr>
                                        <p:cTn id="27" dur="500"/>
                                        <p:tgtEl>
                                          <p:spTgt spid="624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2468">
                                            <p:txEl>
                                              <p:pRg st="5" end="5"/>
                                            </p:txEl>
                                          </p:spTgt>
                                        </p:tgtEl>
                                        <p:attrNameLst>
                                          <p:attrName>style.visibility</p:attrName>
                                        </p:attrNameLst>
                                      </p:cBhvr>
                                      <p:to>
                                        <p:strVal val="visible"/>
                                      </p:to>
                                    </p:set>
                                    <p:animEffect transition="in" filter="dissolve">
                                      <p:cBhvr>
                                        <p:cTn id="32" dur="500"/>
                                        <p:tgtEl>
                                          <p:spTgt spid="624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468">
                                            <p:txEl>
                                              <p:pRg st="6" end="6"/>
                                            </p:txEl>
                                          </p:spTgt>
                                        </p:tgtEl>
                                        <p:attrNameLst>
                                          <p:attrName>style.visibility</p:attrName>
                                        </p:attrNameLst>
                                      </p:cBhvr>
                                      <p:to>
                                        <p:strVal val="visible"/>
                                      </p:to>
                                    </p:set>
                                    <p:animEffect transition="in" filter="dissolve">
                                      <p:cBhvr>
                                        <p:cTn id="37" dur="500"/>
                                        <p:tgtEl>
                                          <p:spTgt spid="624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2468">
                                            <p:txEl>
                                              <p:pRg st="7" end="7"/>
                                            </p:txEl>
                                          </p:spTgt>
                                        </p:tgtEl>
                                        <p:attrNameLst>
                                          <p:attrName>style.visibility</p:attrName>
                                        </p:attrNameLst>
                                      </p:cBhvr>
                                      <p:to>
                                        <p:strVal val="visible"/>
                                      </p:to>
                                    </p:set>
                                    <p:animEffect transition="in" filter="dissolve">
                                      <p:cBhvr>
                                        <p:cTn id="42" dur="500"/>
                                        <p:tgtEl>
                                          <p:spTgt spid="624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2468">
                                            <p:txEl>
                                              <p:pRg st="8" end="8"/>
                                            </p:txEl>
                                          </p:spTgt>
                                        </p:tgtEl>
                                        <p:attrNameLst>
                                          <p:attrName>style.visibility</p:attrName>
                                        </p:attrNameLst>
                                      </p:cBhvr>
                                      <p:to>
                                        <p:strVal val="visible"/>
                                      </p:to>
                                    </p:set>
                                    <p:animEffect transition="in" filter="dissolve">
                                      <p:cBhvr>
                                        <p:cTn id="47" dur="500"/>
                                        <p:tgtEl>
                                          <p:spTgt spid="624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32716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283515" y="5017086"/>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23985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927756" y="4234839"/>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649209"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605555" y="5017086"/>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620622" y="6005391"/>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884101" y="4528454"/>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239859" y="4528454"/>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412738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805342" y="5604316"/>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239859"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620622" y="5626686"/>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3036112" y="3695698"/>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405928" y="4011832"/>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709736"/>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Defining</a:t>
            </a:r>
            <a:r>
              <a:rPr lang="zh-CN" altLang="en-US" dirty="0"/>
              <a:t> </a:t>
            </a:r>
            <a:r>
              <a:rPr lang="en-US" altLang="zh-CN" dirty="0"/>
              <a:t>a</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891572" y="1342597"/>
            <a:ext cx="3148523" cy="2015936"/>
          </a:xfrm>
          <a:prstGeom prst="rect">
            <a:avLst/>
          </a:prstGeom>
          <a:solidFill>
            <a:srgbClr val="E6A20E"/>
          </a:solidFill>
        </p:spPr>
        <p:txBody>
          <a:bodyPr wrap="square">
            <a:spAutoFit/>
          </a:bodyPr>
          <a:lstStyle/>
          <a:p>
            <a:pPr>
              <a:spcBef>
                <a:spcPts val="100"/>
              </a:spcBef>
              <a:spcAft>
                <a:spcPts val="100"/>
              </a:spcAft>
              <a:buClr>
                <a:schemeClr val="accent1"/>
              </a:buClr>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Search</a:t>
            </a:r>
            <a:r>
              <a:rPr lang="zh-CN" altLang="en-US" sz="2000" dirty="0">
                <a:latin typeface="Arial"/>
                <a:cs typeface="Arial"/>
              </a:rPr>
              <a:t> </a:t>
            </a:r>
            <a:r>
              <a:rPr lang="en-US" altLang="zh-CN" sz="2000" dirty="0">
                <a:latin typeface="Arial"/>
                <a:cs typeface="Arial"/>
              </a:rPr>
              <a:t>Tree:</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Tree</a:t>
            </a:r>
            <a:endParaRPr lang="en-US" sz="2000" dirty="0">
              <a:latin typeface="Arial"/>
              <a:cs typeface="Arial"/>
            </a:endParaRPr>
          </a:p>
          <a:p>
            <a:pPr marL="457200" indent="-457200">
              <a:spcBef>
                <a:spcPts val="100"/>
              </a:spcBef>
              <a:spcAft>
                <a:spcPts val="100"/>
              </a:spcAft>
              <a:buClr>
                <a:schemeClr val="accent1"/>
              </a:buClr>
              <a:buFont typeface="+mj-lt"/>
              <a:buAutoNum type="arabicPeriod"/>
            </a:pPr>
            <a:r>
              <a:rPr lang="en-US" sz="2000" dirty="0">
                <a:latin typeface="Arial"/>
                <a:cs typeface="Arial"/>
              </a:rPr>
              <a:t>Left subtrees are less than parent </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Right subtrees are greater than parent</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86220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65476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5370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7752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6681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8958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51465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2757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502262"/>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940830"/>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5178842"/>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521943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71139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84249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69633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7049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502262"/>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672609"/>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75688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24884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3799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2337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4152551"/>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4150852"/>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802523"/>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454919"/>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93182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500558"/>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94046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74176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29121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422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506468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519388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4152550"/>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4150851"/>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811396"/>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398440"/>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8753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444079"/>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88398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505674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518594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4212365"/>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63125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50055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504742"/>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893042"/>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4169199"/>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422303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671597"/>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dissolv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Effect transition="in" filter="dissolve">
                                      <p:cBhvr>
                                        <p:cTn id="25" dur="500"/>
                                        <p:tgtEl>
                                          <p:spTgt spid="25">
                                            <p:txEl>
                                              <p:pRg st="2" end="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dissolve">
                                      <p:cBhvr>
                                        <p:cTn id="28" dur="500"/>
                                        <p:tgtEl>
                                          <p:spTgt spid="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dissolve">
                                      <p:cBhvr>
                                        <p:cTn id="61" dur="500"/>
                                        <p:tgtEl>
                                          <p:spTgt spid="3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dissolve">
                                      <p:cBhvr>
                                        <p:cTn id="64" dur="500"/>
                                        <p:tgtEl>
                                          <p:spTgt spid="3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ssolve">
                                      <p:cBhvr>
                                        <p:cTn id="76" dur="500"/>
                                        <p:tgtEl>
                                          <p:spTgt spid="3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dissolve">
                                      <p:cBhvr>
                                        <p:cTn id="82" dur="500"/>
                                        <p:tgtEl>
                                          <p:spTgt spid="4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dissolve">
                                      <p:cBhvr>
                                        <p:cTn id="88" dur="500"/>
                                        <p:tgtEl>
                                          <p:spTgt spid="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dissolve">
                                      <p:cBhvr>
                                        <p:cTn id="91" dur="500"/>
                                        <p:tgtEl>
                                          <p:spTgt spid="4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dissolve">
                                      <p:cBhvr>
                                        <p:cTn id="97" dur="500"/>
                                        <p:tgtEl>
                                          <p:spTgt spid="4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dissolve">
                                      <p:cBhvr>
                                        <p:cTn id="100" dur="500"/>
                                        <p:tgtEl>
                                          <p:spTgt spid="4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dissolve">
                                      <p:cBhvr>
                                        <p:cTn id="103" dur="500"/>
                                        <p:tgtEl>
                                          <p:spTgt spid="4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dissolve">
                                      <p:cBhvr>
                                        <p:cTn id="106" dur="500"/>
                                        <p:tgtEl>
                                          <p:spTgt spid="5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dissolve">
                                      <p:cBhvr>
                                        <p:cTn id="109" dur="500"/>
                                        <p:tgtEl>
                                          <p:spTgt spid="5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dissolve">
                                      <p:cBhvr>
                                        <p:cTn id="112" dur="500"/>
                                        <p:tgtEl>
                                          <p:spTgt spid="5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dissolve">
                                      <p:cBhvr>
                                        <p:cTn id="115" dur="500"/>
                                        <p:tgtEl>
                                          <p:spTgt spid="5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dissolve">
                                      <p:cBhvr>
                                        <p:cTn id="118" dur="500"/>
                                        <p:tgtEl>
                                          <p:spTgt spid="5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dissolve">
                                      <p:cBhvr>
                                        <p:cTn id="121" dur="500"/>
                                        <p:tgtEl>
                                          <p:spTgt spid="5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dissolve">
                                      <p:cBhvr>
                                        <p:cTn id="124" dur="500"/>
                                        <p:tgtEl>
                                          <p:spTgt spid="5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dissolve">
                                      <p:cBhvr>
                                        <p:cTn id="133" dur="500"/>
                                        <p:tgtEl>
                                          <p:spTgt spid="60"/>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dissolve">
                                      <p:cBhvr>
                                        <p:cTn id="136" dur="500"/>
                                        <p:tgtEl>
                                          <p:spTgt spid="6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dissolve">
                                      <p:cBhvr>
                                        <p:cTn id="139" dur="500"/>
                                        <p:tgtEl>
                                          <p:spTgt spid="62"/>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dissolve">
                                      <p:cBhvr>
                                        <p:cTn id="142" dur="500"/>
                                        <p:tgtEl>
                                          <p:spTgt spid="64"/>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dissolve">
                                      <p:cBhvr>
                                        <p:cTn id="145" dur="500"/>
                                        <p:tgtEl>
                                          <p:spTgt spid="6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dissolve">
                                      <p:cBhvr>
                                        <p:cTn id="148" dur="500"/>
                                        <p:tgtEl>
                                          <p:spTgt spid="6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dissolve">
                                      <p:cBhvr>
                                        <p:cTn id="151" dur="500"/>
                                        <p:tgtEl>
                                          <p:spTgt spid="6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dissolve">
                                      <p:cBhvr>
                                        <p:cTn id="154" dur="500"/>
                                        <p:tgtEl>
                                          <p:spTgt spid="7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dissolve">
                                      <p:cBhvr>
                                        <p:cTn id="157" dur="500"/>
                                        <p:tgtEl>
                                          <p:spTgt spid="7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dissolve">
                                      <p:cBhvr>
                                        <p:cTn id="160" dur="500"/>
                                        <p:tgtEl>
                                          <p:spTgt spid="7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dissolve">
                                      <p:cBhvr>
                                        <p:cTn id="163" dur="500"/>
                                        <p:tgtEl>
                                          <p:spTgt spid="6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dissolve">
                                      <p:cBhvr>
                                        <p:cTn id="166" dur="500"/>
                                        <p:tgtEl>
                                          <p:spTgt spid="66"/>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dissolve">
                                      <p:cBhvr>
                                        <p:cTn id="169" dur="500"/>
                                        <p:tgtEl>
                                          <p:spTgt spid="73"/>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dissolve">
                                      <p:cBhvr>
                                        <p:cTn id="172" dur="500"/>
                                        <p:tgtEl>
                                          <p:spTgt spid="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dissolve">
                                      <p:cBhvr>
                                        <p:cTn id="175" dur="500"/>
                                        <p:tgtEl>
                                          <p:spTgt spid="77"/>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79"/>
                                        </p:tgtEl>
                                        <p:attrNameLst>
                                          <p:attrName>style.visibility</p:attrName>
                                        </p:attrNameLst>
                                      </p:cBhvr>
                                      <p:to>
                                        <p:strVal val="visible"/>
                                      </p:to>
                                    </p:set>
                                    <p:animEffect transition="in" filter="dissolve">
                                      <p:cBhvr>
                                        <p:cTn id="178" dur="500"/>
                                        <p:tgtEl>
                                          <p:spTgt spid="79"/>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80"/>
                                        </p:tgtEl>
                                        <p:attrNameLst>
                                          <p:attrName>style.visibility</p:attrName>
                                        </p:attrNameLst>
                                      </p:cBhvr>
                                      <p:to>
                                        <p:strVal val="visible"/>
                                      </p:to>
                                    </p:set>
                                    <p:animEffect transition="in" filter="dissolve">
                                      <p:cBhvr>
                                        <p:cTn id="181" dur="500"/>
                                        <p:tgtEl>
                                          <p:spTgt spid="80"/>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81"/>
                                        </p:tgtEl>
                                        <p:attrNameLst>
                                          <p:attrName>style.visibility</p:attrName>
                                        </p:attrNameLst>
                                      </p:cBhvr>
                                      <p:to>
                                        <p:strVal val="visible"/>
                                      </p:to>
                                    </p:set>
                                    <p:animEffect transition="in" filter="dissolve">
                                      <p:cBhvr>
                                        <p:cTn id="184" dur="500"/>
                                        <p:tgtEl>
                                          <p:spTgt spid="81"/>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dissolve">
                                      <p:cBhvr>
                                        <p:cTn id="187" dur="500"/>
                                        <p:tgtEl>
                                          <p:spTgt spid="82"/>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4"/>
                                        </p:tgtEl>
                                        <p:attrNameLst>
                                          <p:attrName>style.visibility</p:attrName>
                                        </p:attrNameLst>
                                      </p:cBhvr>
                                      <p:to>
                                        <p:strVal val="visible"/>
                                      </p:to>
                                    </p:set>
                                    <p:animEffect transition="in" filter="dissolve">
                                      <p:cBhvr>
                                        <p:cTn id="190" dur="500"/>
                                        <p:tgtEl>
                                          <p:spTgt spid="8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85"/>
                                        </p:tgtEl>
                                        <p:attrNameLst>
                                          <p:attrName>style.visibility</p:attrName>
                                        </p:attrNameLst>
                                      </p:cBhvr>
                                      <p:to>
                                        <p:strVal val="visible"/>
                                      </p:to>
                                    </p:set>
                                    <p:animEffect transition="in" filter="dissolve">
                                      <p:cBhvr>
                                        <p:cTn id="193" dur="500"/>
                                        <p:tgtEl>
                                          <p:spTgt spid="85"/>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dissolve">
                                      <p:cBhvr>
                                        <p:cTn id="196" dur="500"/>
                                        <p:tgtEl>
                                          <p:spTgt spid="86"/>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87"/>
                                        </p:tgtEl>
                                        <p:attrNameLst>
                                          <p:attrName>style.visibility</p:attrName>
                                        </p:attrNameLst>
                                      </p:cBhvr>
                                      <p:to>
                                        <p:strVal val="visible"/>
                                      </p:to>
                                    </p:set>
                                    <p:animEffect transition="in" filter="dissolve">
                                      <p:cBhvr>
                                        <p:cTn id="199" dur="500"/>
                                        <p:tgtEl>
                                          <p:spTgt spid="87"/>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dissolve">
                                      <p:cBhvr>
                                        <p:cTn id="202" dur="500"/>
                                        <p:tgtEl>
                                          <p:spTgt spid="88"/>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89"/>
                                        </p:tgtEl>
                                        <p:attrNameLst>
                                          <p:attrName>style.visibility</p:attrName>
                                        </p:attrNameLst>
                                      </p:cBhvr>
                                      <p:to>
                                        <p:strVal val="visible"/>
                                      </p:to>
                                    </p:set>
                                    <p:animEffect transition="in" filter="dissolve">
                                      <p:cBhvr>
                                        <p:cTn id="205" dur="500"/>
                                        <p:tgtEl>
                                          <p:spTgt spid="89"/>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90"/>
                                        </p:tgtEl>
                                        <p:attrNameLst>
                                          <p:attrName>style.visibility</p:attrName>
                                        </p:attrNameLst>
                                      </p:cBhvr>
                                      <p:to>
                                        <p:strVal val="visible"/>
                                      </p:to>
                                    </p:set>
                                    <p:animEffect transition="in" filter="dissolve">
                                      <p:cBhvr>
                                        <p:cTn id="208" dur="500"/>
                                        <p:tgtEl>
                                          <p:spTgt spid="90"/>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91"/>
                                        </p:tgtEl>
                                        <p:attrNameLst>
                                          <p:attrName>style.visibility</p:attrName>
                                        </p:attrNameLst>
                                      </p:cBhvr>
                                      <p:to>
                                        <p:strVal val="visible"/>
                                      </p:to>
                                    </p:set>
                                    <p:animEffect transition="in" filter="dissolve">
                                      <p:cBhvr>
                                        <p:cTn id="211" dur="500"/>
                                        <p:tgtEl>
                                          <p:spTgt spid="91"/>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92"/>
                                        </p:tgtEl>
                                        <p:attrNameLst>
                                          <p:attrName>style.visibility</p:attrName>
                                        </p:attrNameLst>
                                      </p:cBhvr>
                                      <p:to>
                                        <p:strVal val="visible"/>
                                      </p:to>
                                    </p:set>
                                    <p:animEffect transition="in" filter="dissolve">
                                      <p:cBhvr>
                                        <p:cTn id="214" dur="500"/>
                                        <p:tgtEl>
                                          <p:spTgt spid="9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dissolve">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7"/>
                                        </p:tgtEl>
                                        <p:attrNameLst>
                                          <p:attrName>style.visibility</p:attrName>
                                        </p:attrNameLst>
                                      </p:cBhvr>
                                      <p:to>
                                        <p:strVal val="visible"/>
                                      </p:to>
                                    </p:set>
                                    <p:animEffect transition="in" filter="dissolve">
                                      <p:cBhvr>
                                        <p:cTn id="224" dur="500"/>
                                        <p:tgtEl>
                                          <p:spTgt spid="97"/>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5"/>
                                        </p:tgtEl>
                                        <p:attrNameLst>
                                          <p:attrName>style.visibility</p:attrName>
                                        </p:attrNameLst>
                                      </p:cBhvr>
                                      <p:to>
                                        <p:strVal val="visible"/>
                                      </p:to>
                                    </p:set>
                                    <p:animEffect transition="in" filter="dissolve">
                                      <p:cBhvr>
                                        <p:cTn id="229" dur="500"/>
                                        <p:tgtEl>
                                          <p:spTgt spid="95"/>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dissolve">
                                      <p:cBhvr>
                                        <p:cTn id="232" dur="500"/>
                                        <p:tgtEl>
                                          <p:spTgt spid="96"/>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dissolve">
                                      <p:cBhvr>
                                        <p:cTn id="237" dur="500"/>
                                        <p:tgtEl>
                                          <p:spTgt spid="94"/>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98"/>
                                        </p:tgtEl>
                                        <p:attrNameLst>
                                          <p:attrName>style.visibility</p:attrName>
                                        </p:attrNameLst>
                                      </p:cBhvr>
                                      <p:to>
                                        <p:strVal val="visible"/>
                                      </p:to>
                                    </p:set>
                                    <p:animEffect transition="in" filter="dissolve">
                                      <p:cBhvr>
                                        <p:cTn id="242" dur="500"/>
                                        <p:tgtEl>
                                          <p:spTgt spid="98"/>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99"/>
                                        </p:tgtEl>
                                        <p:attrNameLst>
                                          <p:attrName>style.visibility</p:attrName>
                                        </p:attrNameLst>
                                      </p:cBhvr>
                                      <p:to>
                                        <p:strVal val="visible"/>
                                      </p:to>
                                    </p:set>
                                    <p:animEffect transition="in" filter="dissolve">
                                      <p:cBhvr>
                                        <p:cTn id="247" dur="500"/>
                                        <p:tgtEl>
                                          <p:spTgt spid="9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0"/>
                                        </p:tgtEl>
                                        <p:attrNameLst>
                                          <p:attrName>style.visibility</p:attrName>
                                        </p:attrNameLst>
                                      </p:cBhvr>
                                      <p:to>
                                        <p:strVal val="visible"/>
                                      </p:to>
                                    </p:set>
                                    <p:animEffect transition="in" filter="dissolve">
                                      <p:cBhvr>
                                        <p:cTn id="252" dur="500"/>
                                        <p:tgtEl>
                                          <p:spTgt spid="100"/>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1"/>
                                        </p:tgtEl>
                                        <p:attrNameLst>
                                          <p:attrName>style.visibility</p:attrName>
                                        </p:attrNameLst>
                                      </p:cBhvr>
                                      <p:to>
                                        <p:strVal val="visible"/>
                                      </p:to>
                                    </p:set>
                                    <p:animEffect transition="in" filter="dissolve">
                                      <p:cBhvr>
                                        <p:cTn id="25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a:p>
            <a:r>
              <a:rPr lang="en-US" sz="2300" dirty="0"/>
              <a:t>Describe the algorithm for </a:t>
            </a:r>
            <a:r>
              <a:rPr lang="en-US" sz="2300" dirty="0">
                <a:solidFill>
                  <a:schemeClr val="accent1"/>
                </a:solidFill>
              </a:rPr>
              <a:t>finding</a:t>
            </a:r>
            <a:r>
              <a:rPr lang="en-US" sz="2300" dirty="0"/>
              <a:t> keys in and </a:t>
            </a:r>
            <a:r>
              <a:rPr lang="en-US" sz="2300" dirty="0">
                <a:solidFill>
                  <a:schemeClr val="accent1"/>
                </a:solidFill>
              </a:rPr>
              <a:t>adding</a:t>
            </a:r>
            <a:r>
              <a:rPr lang="en-US" sz="2300" dirty="0"/>
              <a:t> keys to a </a:t>
            </a:r>
            <a:r>
              <a:rPr lang="en-US" sz="2300" dirty="0" err="1"/>
              <a:t>trie</a:t>
            </a:r>
            <a:endParaRPr lang="en-US" sz="2300" dirty="0"/>
          </a:p>
          <a:p>
            <a:r>
              <a:rPr lang="en-US" sz="2300" dirty="0">
                <a:solidFill>
                  <a:srgbClr val="1B8E1D"/>
                </a:solidFill>
              </a:rPr>
              <a:t>Compare</a:t>
            </a:r>
            <a:r>
              <a:rPr lang="en-US" sz="2300" dirty="0"/>
              <a:t> the time to find a key in a BST to a </a:t>
            </a:r>
            <a:r>
              <a:rPr lang="en-US" sz="2300" dirty="0" err="1"/>
              <a:t>trie</a:t>
            </a:r>
            <a:endParaRPr lang="en-US" sz="2300" dirty="0"/>
          </a:p>
          <a:p>
            <a:r>
              <a:rPr lang="en-US" sz="2300" dirty="0">
                <a:solidFill>
                  <a:schemeClr val="accent5"/>
                </a:solidFill>
              </a:rPr>
              <a:t>Implement</a:t>
            </a:r>
            <a:r>
              <a:rPr lang="en-US" sz="2300" dirty="0"/>
              <a:t> a </a:t>
            </a:r>
            <a:r>
              <a:rPr lang="en-US" sz="2300" dirty="0" err="1"/>
              <a:t>trie</a:t>
            </a:r>
            <a:r>
              <a:rPr lang="en-US" sz="2300" dirty="0"/>
              <a:t> data structure in Java</a:t>
            </a:r>
          </a:p>
          <a:p>
            <a:endParaRPr lang="en-US" sz="2300" dirty="0"/>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dissolv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dissolv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dissolv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5141741"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88164"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57882"/>
            <a:ext cx="5494531" cy="4455066"/>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true</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false</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.addRightChild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.addLeftChild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21585" y="3734955"/>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0532"/>
            <a:ext cx="2879553" cy="20510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4142032" y="4025689"/>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591922" y="4016607"/>
            <a:ext cx="175785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right three</a:t>
            </a:r>
          </a:p>
        </p:txBody>
      </p:sp>
      <p:sp>
        <p:nvSpPr>
          <p:cNvPr id="63" name="Rectangle 62">
            <a:extLst>
              <a:ext uri="{FF2B5EF4-FFF2-40B4-BE49-F238E27FC236}">
                <a16:creationId xmlns:a16="http://schemas.microsoft.com/office/drawing/2014/main" id="{ED0AF54B-2EC1-2F40-A982-59C6C8EAC886}"/>
              </a:ext>
            </a:extLst>
          </p:cNvPr>
          <p:cNvSpPr/>
          <p:nvPr/>
        </p:nvSpPr>
        <p:spPr>
          <a:xfrm>
            <a:off x="4142032" y="4931405"/>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6591922" y="4922323"/>
            <a:ext cx="166013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left three</a:t>
            </a:r>
          </a:p>
        </p:txBody>
      </p:sp>
      <p:sp>
        <p:nvSpPr>
          <p:cNvPr id="65" name="Rectangle 64">
            <a:extLst>
              <a:ext uri="{FF2B5EF4-FFF2-40B4-BE49-F238E27FC236}">
                <a16:creationId xmlns:a16="http://schemas.microsoft.com/office/drawing/2014/main" id="{7A632F27-E8F2-AA4F-81CA-D0CFA2423B3C}"/>
              </a:ext>
            </a:extLst>
          </p:cNvPr>
          <p:cNvSpPr/>
          <p:nvPr/>
        </p:nvSpPr>
        <p:spPr>
          <a:xfrm>
            <a:off x="3836946" y="6014643"/>
            <a:ext cx="3528588" cy="60401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dissolve">
                                      <p:cBhvr>
                                        <p:cTn id="153" dur="500"/>
                                        <p:tgtEl>
                                          <p:spTgt spid="54"/>
                                        </p:tgtEl>
                                      </p:cBhvr>
                                    </p:animEffect>
                                  </p:childTnLst>
                                </p:cTn>
                              </p:par>
                              <p:par>
                                <p:cTn id="154" presetID="9" presetClass="entr" presetSubtype="0" fill="hold" nodeType="withEffect">
                                  <p:stCondLst>
                                    <p:cond delay="0"/>
                                  </p:stCondLst>
                                  <p:childTnLst>
                                    <p:set>
                                      <p:cBhvr>
                                        <p:cTn id="155" dur="1" fill="hold">
                                          <p:stCondLst>
                                            <p:cond delay="0"/>
                                          </p:stCondLst>
                                        </p:cTn>
                                        <p:tgtEl>
                                          <p:spTgt spid="53">
                                            <p:txEl>
                                              <p:pRg st="0" end="0"/>
                                            </p:txEl>
                                          </p:spTgt>
                                        </p:tgtEl>
                                        <p:attrNameLst>
                                          <p:attrName>style.visibility</p:attrName>
                                        </p:attrNameLst>
                                      </p:cBhvr>
                                      <p:to>
                                        <p:strVal val="visible"/>
                                      </p:to>
                                    </p:set>
                                    <p:animEffect transition="in" filter="dissolve">
                                      <p:cBhvr>
                                        <p:cTn id="156" dur="500"/>
                                        <p:tgtEl>
                                          <p:spTgt spid="53">
                                            <p:txEl>
                                              <p:pRg st="0" end="0"/>
                                            </p:txEl>
                                          </p:spTgt>
                                        </p:tgtEl>
                                      </p:cBhvr>
                                    </p:animEffect>
                                  </p:childTnLst>
                                </p:cTn>
                              </p:par>
                              <p:par>
                                <p:cTn id="157" presetID="9" presetClass="entr" presetSubtype="0" fill="hold" nodeType="withEffect">
                                  <p:stCondLst>
                                    <p:cond delay="0"/>
                                  </p:stCondLst>
                                  <p:childTnLst>
                                    <p:set>
                                      <p:cBhvr>
                                        <p:cTn id="158" dur="1" fill="hold">
                                          <p:stCondLst>
                                            <p:cond delay="0"/>
                                          </p:stCondLst>
                                        </p:cTn>
                                        <p:tgtEl>
                                          <p:spTgt spid="53">
                                            <p:txEl>
                                              <p:pRg st="1" end="1"/>
                                            </p:txEl>
                                          </p:spTgt>
                                        </p:tgtEl>
                                        <p:attrNameLst>
                                          <p:attrName>style.visibility</p:attrName>
                                        </p:attrNameLst>
                                      </p:cBhvr>
                                      <p:to>
                                        <p:strVal val="visible"/>
                                      </p:to>
                                    </p:set>
                                    <p:animEffect transition="in" filter="dissolve">
                                      <p:cBhvr>
                                        <p:cTn id="159" dur="500"/>
                                        <p:tgtEl>
                                          <p:spTgt spid="53">
                                            <p:txEl>
                                              <p:pRg st="1" end="1"/>
                                            </p:txEl>
                                          </p:spTgt>
                                        </p:tgtEl>
                                      </p:cBhvr>
                                    </p:animEffect>
                                  </p:childTnLst>
                                </p:cTn>
                              </p:par>
                              <p:par>
                                <p:cTn id="160" presetID="9" presetClass="entr" presetSubtype="0" fill="hold" nodeType="withEffect">
                                  <p:stCondLst>
                                    <p:cond delay="0"/>
                                  </p:stCondLst>
                                  <p:childTnLst>
                                    <p:set>
                                      <p:cBhvr>
                                        <p:cTn id="161" dur="1" fill="hold">
                                          <p:stCondLst>
                                            <p:cond delay="0"/>
                                          </p:stCondLst>
                                        </p:cTn>
                                        <p:tgtEl>
                                          <p:spTgt spid="53">
                                            <p:txEl>
                                              <p:pRg st="2" end="2"/>
                                            </p:txEl>
                                          </p:spTgt>
                                        </p:tgtEl>
                                        <p:attrNameLst>
                                          <p:attrName>style.visibility</p:attrName>
                                        </p:attrNameLst>
                                      </p:cBhvr>
                                      <p:to>
                                        <p:strVal val="visible"/>
                                      </p:to>
                                    </p:set>
                                    <p:animEffect transition="in" filter="dissolve">
                                      <p:cBhvr>
                                        <p:cTn id="162" dur="500"/>
                                        <p:tgtEl>
                                          <p:spTgt spid="53">
                                            <p:txEl>
                                              <p:pRg st="2" end="2"/>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3">
                                            <p:txEl>
                                              <p:pRg st="3" end="3"/>
                                            </p:txEl>
                                          </p:spTgt>
                                        </p:tgtEl>
                                        <p:attrNameLst>
                                          <p:attrName>style.visibility</p:attrName>
                                        </p:attrNameLst>
                                      </p:cBhvr>
                                      <p:to>
                                        <p:strVal val="visible"/>
                                      </p:to>
                                    </p:set>
                                    <p:animEffect transition="in" filter="dissolve">
                                      <p:cBhvr>
                                        <p:cTn id="165" dur="500"/>
                                        <p:tgtEl>
                                          <p:spTgt spid="53">
                                            <p:txEl>
                                              <p:pRg st="3" end="3"/>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3">
                                            <p:txEl>
                                              <p:pRg st="4" end="4"/>
                                            </p:txEl>
                                          </p:spTgt>
                                        </p:tgtEl>
                                        <p:attrNameLst>
                                          <p:attrName>style.visibility</p:attrName>
                                        </p:attrNameLst>
                                      </p:cBhvr>
                                      <p:to>
                                        <p:strVal val="visible"/>
                                      </p:to>
                                    </p:set>
                                    <p:animEffect transition="in" filter="dissolve">
                                      <p:cBhvr>
                                        <p:cTn id="170" dur="500"/>
                                        <p:tgtEl>
                                          <p:spTgt spid="53">
                                            <p:txEl>
                                              <p:pRg st="4" end="4"/>
                                            </p:txEl>
                                          </p:spTgt>
                                        </p:tgtEl>
                                      </p:cBhvr>
                                    </p:animEffect>
                                  </p:childTnLst>
                                </p:cTn>
                              </p:par>
                              <p:par>
                                <p:cTn id="171" presetID="9" presetClass="entr" presetSubtype="0" fill="hold" nodeType="withEffect">
                                  <p:stCondLst>
                                    <p:cond delay="0"/>
                                  </p:stCondLst>
                                  <p:childTnLst>
                                    <p:set>
                                      <p:cBhvr>
                                        <p:cTn id="172" dur="1" fill="hold">
                                          <p:stCondLst>
                                            <p:cond delay="0"/>
                                          </p:stCondLst>
                                        </p:cTn>
                                        <p:tgtEl>
                                          <p:spTgt spid="53">
                                            <p:txEl>
                                              <p:pRg st="5" end="5"/>
                                            </p:txEl>
                                          </p:spTgt>
                                        </p:tgtEl>
                                        <p:attrNameLst>
                                          <p:attrName>style.visibility</p:attrName>
                                        </p:attrNameLst>
                                      </p:cBhvr>
                                      <p:to>
                                        <p:strVal val="visible"/>
                                      </p:to>
                                    </p:set>
                                    <p:animEffect transition="in" filter="dissolve">
                                      <p:cBhvr>
                                        <p:cTn id="173" dur="500"/>
                                        <p:tgtEl>
                                          <p:spTgt spid="53">
                                            <p:txEl>
                                              <p:pRg st="5" end="5"/>
                                            </p:txEl>
                                          </p:spTgt>
                                        </p:tgtEl>
                                      </p:cBhvr>
                                    </p:animEffect>
                                  </p:childTnLst>
                                </p:cTn>
                              </p:par>
                              <p:par>
                                <p:cTn id="174" presetID="9" presetClass="entr" presetSubtype="0" fill="hold" nodeType="withEffect">
                                  <p:stCondLst>
                                    <p:cond delay="0"/>
                                  </p:stCondLst>
                                  <p:childTnLst>
                                    <p:set>
                                      <p:cBhvr>
                                        <p:cTn id="175" dur="1" fill="hold">
                                          <p:stCondLst>
                                            <p:cond delay="0"/>
                                          </p:stCondLst>
                                        </p:cTn>
                                        <p:tgtEl>
                                          <p:spTgt spid="53">
                                            <p:txEl>
                                              <p:pRg st="6" end="6"/>
                                            </p:txEl>
                                          </p:spTgt>
                                        </p:tgtEl>
                                        <p:attrNameLst>
                                          <p:attrName>style.visibility</p:attrName>
                                        </p:attrNameLst>
                                      </p:cBhvr>
                                      <p:to>
                                        <p:strVal val="visible"/>
                                      </p:to>
                                    </p:set>
                                    <p:animEffect transition="in" filter="dissolve">
                                      <p:cBhvr>
                                        <p:cTn id="176" dur="500"/>
                                        <p:tgtEl>
                                          <p:spTgt spid="53">
                                            <p:txEl>
                                              <p:pRg st="6" end="6"/>
                                            </p:txEl>
                                          </p:spTgt>
                                        </p:tgtEl>
                                      </p:cBhvr>
                                    </p:animEffect>
                                  </p:childTnLst>
                                </p:cTn>
                              </p:par>
                              <p:par>
                                <p:cTn id="177" presetID="9" presetClass="entr" presetSubtype="0" fill="hold" nodeType="withEffect">
                                  <p:stCondLst>
                                    <p:cond delay="0"/>
                                  </p:stCondLst>
                                  <p:childTnLst>
                                    <p:set>
                                      <p:cBhvr>
                                        <p:cTn id="178" dur="1" fill="hold">
                                          <p:stCondLst>
                                            <p:cond delay="0"/>
                                          </p:stCondLst>
                                        </p:cTn>
                                        <p:tgtEl>
                                          <p:spTgt spid="53">
                                            <p:txEl>
                                              <p:pRg st="7" end="7"/>
                                            </p:txEl>
                                          </p:spTgt>
                                        </p:tgtEl>
                                        <p:attrNameLst>
                                          <p:attrName>style.visibility</p:attrName>
                                        </p:attrNameLst>
                                      </p:cBhvr>
                                      <p:to>
                                        <p:strVal val="visible"/>
                                      </p:to>
                                    </p:set>
                                    <p:animEffect transition="in" filter="dissolve">
                                      <p:cBhvr>
                                        <p:cTn id="179" dur="500"/>
                                        <p:tgtEl>
                                          <p:spTgt spid="53">
                                            <p:txEl>
                                              <p:pRg st="7" end="7"/>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55"/>
                                        </p:tgtEl>
                                        <p:attrNameLst>
                                          <p:attrName>style.visibility</p:attrName>
                                        </p:attrNameLst>
                                      </p:cBhvr>
                                      <p:to>
                                        <p:strVal val="visible"/>
                                      </p:to>
                                    </p:set>
                                    <p:animEffect transition="in" filter="dissolve">
                                      <p:cBhvr>
                                        <p:cTn id="184" dur="500"/>
                                        <p:tgtEl>
                                          <p:spTgt spid="5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6"/>
                                        </p:tgtEl>
                                        <p:attrNameLst>
                                          <p:attrName>style.visibility</p:attrName>
                                        </p:attrNameLst>
                                      </p:cBhvr>
                                      <p:to>
                                        <p:strVal val="visible"/>
                                      </p:to>
                                    </p:set>
                                    <p:animEffect transition="in" filter="dissolve">
                                      <p:cBhvr>
                                        <p:cTn id="189" dur="500"/>
                                        <p:tgtEl>
                                          <p:spTgt spid="56"/>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nodeType="clickEffect">
                                  <p:stCondLst>
                                    <p:cond delay="0"/>
                                  </p:stCondLst>
                                  <p:childTnLst>
                                    <p:set>
                                      <p:cBhvr>
                                        <p:cTn id="193" dur="1" fill="hold">
                                          <p:stCondLst>
                                            <p:cond delay="0"/>
                                          </p:stCondLst>
                                        </p:cTn>
                                        <p:tgtEl>
                                          <p:spTgt spid="53">
                                            <p:txEl>
                                              <p:pRg st="8" end="8"/>
                                            </p:txEl>
                                          </p:spTgt>
                                        </p:tgtEl>
                                        <p:attrNameLst>
                                          <p:attrName>style.visibility</p:attrName>
                                        </p:attrNameLst>
                                      </p:cBhvr>
                                      <p:to>
                                        <p:strVal val="visible"/>
                                      </p:to>
                                    </p:set>
                                    <p:animEffect transition="in" filter="dissolve">
                                      <p:cBhvr>
                                        <p:cTn id="194" dur="500"/>
                                        <p:tgtEl>
                                          <p:spTgt spid="53">
                                            <p:txEl>
                                              <p:pRg st="8" end="8"/>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53">
                                            <p:txEl>
                                              <p:pRg st="9" end="9"/>
                                            </p:txEl>
                                          </p:spTgt>
                                        </p:tgtEl>
                                        <p:attrNameLst>
                                          <p:attrName>style.visibility</p:attrName>
                                        </p:attrNameLst>
                                      </p:cBhvr>
                                      <p:to>
                                        <p:strVal val="visible"/>
                                      </p:to>
                                    </p:set>
                                    <p:animEffect transition="in" filter="dissolve">
                                      <p:cBhvr>
                                        <p:cTn id="199" dur="500"/>
                                        <p:tgtEl>
                                          <p:spTgt spid="53">
                                            <p:txEl>
                                              <p:pRg st="9" end="9"/>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dissolve">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animEffect transition="in" filter="dissolve">
                                      <p:cBhvr>
                                        <p:cTn id="209" dur="500"/>
                                        <p:tgtEl>
                                          <p:spTgt spid="5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53">
                                            <p:txEl>
                                              <p:pRg st="10" end="10"/>
                                            </p:txEl>
                                          </p:spTgt>
                                        </p:tgtEl>
                                        <p:attrNameLst>
                                          <p:attrName>style.visibility</p:attrName>
                                        </p:attrNameLst>
                                      </p:cBhvr>
                                      <p:to>
                                        <p:strVal val="visible"/>
                                      </p:to>
                                    </p:set>
                                    <p:animEffect transition="in" filter="dissolve">
                                      <p:cBhvr>
                                        <p:cTn id="214" dur="500"/>
                                        <p:tgtEl>
                                          <p:spTgt spid="53">
                                            <p:txEl>
                                              <p:pRg st="10" end="10"/>
                                            </p:txEl>
                                          </p:spTgt>
                                        </p:tgtEl>
                                      </p:cBhvr>
                                    </p:animEffect>
                                  </p:childTnLst>
                                </p:cTn>
                              </p:par>
                              <p:par>
                                <p:cTn id="215" presetID="9" presetClass="entr" presetSubtype="0" fill="hold" nodeType="withEffect">
                                  <p:stCondLst>
                                    <p:cond delay="0"/>
                                  </p:stCondLst>
                                  <p:childTnLst>
                                    <p:set>
                                      <p:cBhvr>
                                        <p:cTn id="216" dur="1" fill="hold">
                                          <p:stCondLst>
                                            <p:cond delay="0"/>
                                          </p:stCondLst>
                                        </p:cTn>
                                        <p:tgtEl>
                                          <p:spTgt spid="53">
                                            <p:txEl>
                                              <p:pRg st="11" end="11"/>
                                            </p:txEl>
                                          </p:spTgt>
                                        </p:tgtEl>
                                        <p:attrNameLst>
                                          <p:attrName>style.visibility</p:attrName>
                                        </p:attrNameLst>
                                      </p:cBhvr>
                                      <p:to>
                                        <p:strVal val="visible"/>
                                      </p:to>
                                    </p:set>
                                    <p:animEffect transition="in" filter="dissolve">
                                      <p:cBhvr>
                                        <p:cTn id="217" dur="500"/>
                                        <p:tgtEl>
                                          <p:spTgt spid="53">
                                            <p:txEl>
                                              <p:pRg st="11" end="11"/>
                                            </p:txEl>
                                          </p:spTgt>
                                        </p:tgtEl>
                                      </p:cBhvr>
                                    </p:animEffect>
                                  </p:childTnLst>
                                </p:cTn>
                              </p:par>
                              <p:par>
                                <p:cTn id="218" presetID="9" presetClass="entr" presetSubtype="0" fill="hold" nodeType="withEffect">
                                  <p:stCondLst>
                                    <p:cond delay="0"/>
                                  </p:stCondLst>
                                  <p:childTnLst>
                                    <p:set>
                                      <p:cBhvr>
                                        <p:cTn id="219" dur="1" fill="hold">
                                          <p:stCondLst>
                                            <p:cond delay="0"/>
                                          </p:stCondLst>
                                        </p:cTn>
                                        <p:tgtEl>
                                          <p:spTgt spid="53">
                                            <p:txEl>
                                              <p:pRg st="12" end="12"/>
                                            </p:txEl>
                                          </p:spTgt>
                                        </p:tgtEl>
                                        <p:attrNameLst>
                                          <p:attrName>style.visibility</p:attrName>
                                        </p:attrNameLst>
                                      </p:cBhvr>
                                      <p:to>
                                        <p:strVal val="visible"/>
                                      </p:to>
                                    </p:set>
                                    <p:animEffect transition="in" filter="dissolve">
                                      <p:cBhvr>
                                        <p:cTn id="220" dur="500"/>
                                        <p:tgtEl>
                                          <p:spTgt spid="53">
                                            <p:txEl>
                                              <p:pRg st="12" end="12"/>
                                            </p:txEl>
                                          </p:spTgt>
                                        </p:tgtEl>
                                      </p:cBhvr>
                                    </p:animEffect>
                                  </p:childTnLst>
                                </p:cTn>
                              </p:par>
                              <p:par>
                                <p:cTn id="221" presetID="9" presetClass="entr" presetSubtype="0" fill="hold" nodeType="withEffect">
                                  <p:stCondLst>
                                    <p:cond delay="0"/>
                                  </p:stCondLst>
                                  <p:childTnLst>
                                    <p:set>
                                      <p:cBhvr>
                                        <p:cTn id="222" dur="1" fill="hold">
                                          <p:stCondLst>
                                            <p:cond delay="0"/>
                                          </p:stCondLst>
                                        </p:cTn>
                                        <p:tgtEl>
                                          <p:spTgt spid="53">
                                            <p:txEl>
                                              <p:pRg st="13" end="13"/>
                                            </p:txEl>
                                          </p:spTgt>
                                        </p:tgtEl>
                                        <p:attrNameLst>
                                          <p:attrName>style.visibility</p:attrName>
                                        </p:attrNameLst>
                                      </p:cBhvr>
                                      <p:to>
                                        <p:strVal val="visible"/>
                                      </p:to>
                                    </p:set>
                                    <p:animEffect transition="in" filter="dissolve">
                                      <p:cBhvr>
                                        <p:cTn id="223" dur="500"/>
                                        <p:tgtEl>
                                          <p:spTgt spid="53">
                                            <p:txEl>
                                              <p:pRg st="13" end="13"/>
                                            </p:txEl>
                                          </p:spTgt>
                                        </p:tgtEl>
                                      </p:cBhvr>
                                    </p:animEffect>
                                  </p:childTnLst>
                                </p:cTn>
                              </p:par>
                              <p:par>
                                <p:cTn id="224" presetID="9" presetClass="entr" presetSubtype="0" fill="hold" nodeType="withEffect">
                                  <p:stCondLst>
                                    <p:cond delay="0"/>
                                  </p:stCondLst>
                                  <p:childTnLst>
                                    <p:set>
                                      <p:cBhvr>
                                        <p:cTn id="225" dur="1" fill="hold">
                                          <p:stCondLst>
                                            <p:cond delay="0"/>
                                          </p:stCondLst>
                                        </p:cTn>
                                        <p:tgtEl>
                                          <p:spTgt spid="53">
                                            <p:txEl>
                                              <p:pRg st="14" end="14"/>
                                            </p:txEl>
                                          </p:spTgt>
                                        </p:tgtEl>
                                        <p:attrNameLst>
                                          <p:attrName>style.visibility</p:attrName>
                                        </p:attrNameLst>
                                      </p:cBhvr>
                                      <p:to>
                                        <p:strVal val="visible"/>
                                      </p:to>
                                    </p:set>
                                    <p:animEffect transition="in" filter="dissolve">
                                      <p:cBhvr>
                                        <p:cTn id="226" dur="500"/>
                                        <p:tgtEl>
                                          <p:spTgt spid="53">
                                            <p:txEl>
                                              <p:pRg st="14" end="14"/>
                                            </p:txEl>
                                          </p:spTgt>
                                        </p:tgtEl>
                                      </p:cBhvr>
                                    </p:animEffect>
                                  </p:childTnLst>
                                </p:cTn>
                              </p:par>
                              <p:par>
                                <p:cTn id="227" presetID="9" presetClass="entr" presetSubtype="0" fill="hold" nodeType="withEffect">
                                  <p:stCondLst>
                                    <p:cond delay="0"/>
                                  </p:stCondLst>
                                  <p:childTnLst>
                                    <p:set>
                                      <p:cBhvr>
                                        <p:cTn id="228" dur="1" fill="hold">
                                          <p:stCondLst>
                                            <p:cond delay="0"/>
                                          </p:stCondLst>
                                        </p:cTn>
                                        <p:tgtEl>
                                          <p:spTgt spid="53">
                                            <p:txEl>
                                              <p:pRg st="15" end="15"/>
                                            </p:txEl>
                                          </p:spTgt>
                                        </p:tgtEl>
                                        <p:attrNameLst>
                                          <p:attrName>style.visibility</p:attrName>
                                        </p:attrNameLst>
                                      </p:cBhvr>
                                      <p:to>
                                        <p:strVal val="visible"/>
                                      </p:to>
                                    </p:set>
                                    <p:animEffect transition="in" filter="dissolve">
                                      <p:cBhvr>
                                        <p:cTn id="229" dur="500"/>
                                        <p:tgtEl>
                                          <p:spTgt spid="53">
                                            <p:txEl>
                                              <p:pRg st="15" end="15"/>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61"/>
                                        </p:tgtEl>
                                        <p:attrNameLst>
                                          <p:attrName>style.visibility</p:attrName>
                                        </p:attrNameLst>
                                      </p:cBhvr>
                                      <p:to>
                                        <p:strVal val="visible"/>
                                      </p:to>
                                    </p:set>
                                    <p:animEffect transition="in" filter="dissolve">
                                      <p:cBhvr>
                                        <p:cTn id="234" dur="500"/>
                                        <p:tgtEl>
                                          <p:spTgt spid="61"/>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dissolve">
                                      <p:cBhvr>
                                        <p:cTn id="239" dur="500"/>
                                        <p:tgtEl>
                                          <p:spTgt spid="62"/>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53">
                                            <p:txEl>
                                              <p:pRg st="16" end="16"/>
                                            </p:txEl>
                                          </p:spTgt>
                                        </p:tgtEl>
                                        <p:attrNameLst>
                                          <p:attrName>style.visibility</p:attrName>
                                        </p:attrNameLst>
                                      </p:cBhvr>
                                      <p:to>
                                        <p:strVal val="visible"/>
                                      </p:to>
                                    </p:set>
                                    <p:animEffect transition="in" filter="dissolve">
                                      <p:cBhvr>
                                        <p:cTn id="244" dur="500"/>
                                        <p:tgtEl>
                                          <p:spTgt spid="53">
                                            <p:txEl>
                                              <p:pRg st="16" end="16"/>
                                            </p:txEl>
                                          </p:spTgt>
                                        </p:tgtEl>
                                      </p:cBhvr>
                                    </p:animEffect>
                                  </p:childTnLst>
                                </p:cTn>
                              </p:par>
                              <p:par>
                                <p:cTn id="245" presetID="9" presetClass="entr" presetSubtype="0" fill="hold" nodeType="withEffect">
                                  <p:stCondLst>
                                    <p:cond delay="0"/>
                                  </p:stCondLst>
                                  <p:childTnLst>
                                    <p:set>
                                      <p:cBhvr>
                                        <p:cTn id="246" dur="1" fill="hold">
                                          <p:stCondLst>
                                            <p:cond delay="0"/>
                                          </p:stCondLst>
                                        </p:cTn>
                                        <p:tgtEl>
                                          <p:spTgt spid="53">
                                            <p:txEl>
                                              <p:pRg st="17" end="17"/>
                                            </p:txEl>
                                          </p:spTgt>
                                        </p:tgtEl>
                                        <p:attrNameLst>
                                          <p:attrName>style.visibility</p:attrName>
                                        </p:attrNameLst>
                                      </p:cBhvr>
                                      <p:to>
                                        <p:strVal val="visible"/>
                                      </p:to>
                                    </p:set>
                                    <p:animEffect transition="in" filter="dissolve">
                                      <p:cBhvr>
                                        <p:cTn id="247" dur="500"/>
                                        <p:tgtEl>
                                          <p:spTgt spid="53">
                                            <p:txEl>
                                              <p:pRg st="17" end="17"/>
                                            </p:txEl>
                                          </p:spTgt>
                                        </p:tgtEl>
                                      </p:cBhvr>
                                    </p:animEffect>
                                  </p:childTnLst>
                                </p:cTn>
                              </p:par>
                              <p:par>
                                <p:cTn id="248" presetID="9" presetClass="entr" presetSubtype="0" fill="hold" nodeType="withEffect">
                                  <p:stCondLst>
                                    <p:cond delay="0"/>
                                  </p:stCondLst>
                                  <p:childTnLst>
                                    <p:set>
                                      <p:cBhvr>
                                        <p:cTn id="249" dur="1" fill="hold">
                                          <p:stCondLst>
                                            <p:cond delay="0"/>
                                          </p:stCondLst>
                                        </p:cTn>
                                        <p:tgtEl>
                                          <p:spTgt spid="53">
                                            <p:txEl>
                                              <p:pRg st="18" end="18"/>
                                            </p:txEl>
                                          </p:spTgt>
                                        </p:tgtEl>
                                        <p:attrNameLst>
                                          <p:attrName>style.visibility</p:attrName>
                                        </p:attrNameLst>
                                      </p:cBhvr>
                                      <p:to>
                                        <p:strVal val="visible"/>
                                      </p:to>
                                    </p:set>
                                    <p:animEffect transition="in" filter="dissolve">
                                      <p:cBhvr>
                                        <p:cTn id="250" dur="500"/>
                                        <p:tgtEl>
                                          <p:spTgt spid="53">
                                            <p:txEl>
                                              <p:pRg st="18" end="18"/>
                                            </p:txEl>
                                          </p:spTgt>
                                        </p:tgtEl>
                                      </p:cBhvr>
                                    </p:animEffect>
                                  </p:childTnLst>
                                </p:cTn>
                              </p:par>
                              <p:par>
                                <p:cTn id="251" presetID="9" presetClass="entr" presetSubtype="0" fill="hold" nodeType="withEffect">
                                  <p:stCondLst>
                                    <p:cond delay="0"/>
                                  </p:stCondLst>
                                  <p:childTnLst>
                                    <p:set>
                                      <p:cBhvr>
                                        <p:cTn id="252" dur="1" fill="hold">
                                          <p:stCondLst>
                                            <p:cond delay="0"/>
                                          </p:stCondLst>
                                        </p:cTn>
                                        <p:tgtEl>
                                          <p:spTgt spid="53">
                                            <p:txEl>
                                              <p:pRg st="19" end="19"/>
                                            </p:txEl>
                                          </p:spTgt>
                                        </p:tgtEl>
                                        <p:attrNameLst>
                                          <p:attrName>style.visibility</p:attrName>
                                        </p:attrNameLst>
                                      </p:cBhvr>
                                      <p:to>
                                        <p:strVal val="visible"/>
                                      </p:to>
                                    </p:set>
                                    <p:animEffect transition="in" filter="dissolve">
                                      <p:cBhvr>
                                        <p:cTn id="253" dur="500"/>
                                        <p:tgtEl>
                                          <p:spTgt spid="53">
                                            <p:txEl>
                                              <p:pRg st="19" end="19"/>
                                            </p:txEl>
                                          </p:spTgt>
                                        </p:tgtEl>
                                      </p:cBhvr>
                                    </p:animEffect>
                                  </p:childTnLst>
                                </p:cTn>
                              </p:par>
                              <p:par>
                                <p:cTn id="254" presetID="9" presetClass="entr" presetSubtype="0" fill="hold" nodeType="withEffect">
                                  <p:stCondLst>
                                    <p:cond delay="0"/>
                                  </p:stCondLst>
                                  <p:childTnLst>
                                    <p:set>
                                      <p:cBhvr>
                                        <p:cTn id="255" dur="1" fill="hold">
                                          <p:stCondLst>
                                            <p:cond delay="0"/>
                                          </p:stCondLst>
                                        </p:cTn>
                                        <p:tgtEl>
                                          <p:spTgt spid="53">
                                            <p:txEl>
                                              <p:pRg st="20" end="20"/>
                                            </p:txEl>
                                          </p:spTgt>
                                        </p:tgtEl>
                                        <p:attrNameLst>
                                          <p:attrName>style.visibility</p:attrName>
                                        </p:attrNameLst>
                                      </p:cBhvr>
                                      <p:to>
                                        <p:strVal val="visible"/>
                                      </p:to>
                                    </p:set>
                                    <p:animEffect transition="in" filter="dissolve">
                                      <p:cBhvr>
                                        <p:cTn id="256" dur="500"/>
                                        <p:tgtEl>
                                          <p:spTgt spid="53">
                                            <p:txEl>
                                              <p:pRg st="20" end="20"/>
                                            </p:txEl>
                                          </p:spTgt>
                                        </p:tgtEl>
                                      </p:cBhvr>
                                    </p:animEffect>
                                  </p:childTnLst>
                                </p:cTn>
                              </p:par>
                              <p:par>
                                <p:cTn id="257" presetID="9" presetClass="entr" presetSubtype="0" fill="hold" nodeType="withEffect">
                                  <p:stCondLst>
                                    <p:cond delay="0"/>
                                  </p:stCondLst>
                                  <p:childTnLst>
                                    <p:set>
                                      <p:cBhvr>
                                        <p:cTn id="258" dur="1" fill="hold">
                                          <p:stCondLst>
                                            <p:cond delay="0"/>
                                          </p:stCondLst>
                                        </p:cTn>
                                        <p:tgtEl>
                                          <p:spTgt spid="53">
                                            <p:txEl>
                                              <p:pRg st="21" end="21"/>
                                            </p:txEl>
                                          </p:spTgt>
                                        </p:tgtEl>
                                        <p:attrNameLst>
                                          <p:attrName>style.visibility</p:attrName>
                                        </p:attrNameLst>
                                      </p:cBhvr>
                                      <p:to>
                                        <p:strVal val="visible"/>
                                      </p:to>
                                    </p:set>
                                    <p:animEffect transition="in" filter="dissolve">
                                      <p:cBhvr>
                                        <p:cTn id="259" dur="500"/>
                                        <p:tgtEl>
                                          <p:spTgt spid="53">
                                            <p:txEl>
                                              <p:pRg st="21" end="21"/>
                                            </p:txEl>
                                          </p:spTgt>
                                        </p:tgtEl>
                                      </p:cBhvr>
                                    </p:animEffect>
                                  </p:childTnLst>
                                </p:cTn>
                              </p:par>
                              <p:par>
                                <p:cTn id="260" presetID="9" presetClass="entr" presetSubtype="0" fill="hold" nodeType="withEffect">
                                  <p:stCondLst>
                                    <p:cond delay="0"/>
                                  </p:stCondLst>
                                  <p:childTnLst>
                                    <p:set>
                                      <p:cBhvr>
                                        <p:cTn id="261" dur="1" fill="hold">
                                          <p:stCondLst>
                                            <p:cond delay="0"/>
                                          </p:stCondLst>
                                        </p:cTn>
                                        <p:tgtEl>
                                          <p:spTgt spid="53">
                                            <p:txEl>
                                              <p:pRg st="22" end="22"/>
                                            </p:txEl>
                                          </p:spTgt>
                                        </p:tgtEl>
                                        <p:attrNameLst>
                                          <p:attrName>style.visibility</p:attrName>
                                        </p:attrNameLst>
                                      </p:cBhvr>
                                      <p:to>
                                        <p:strVal val="visible"/>
                                      </p:to>
                                    </p:set>
                                    <p:animEffect transition="in" filter="dissolve">
                                      <p:cBhvr>
                                        <p:cTn id="262" dur="500"/>
                                        <p:tgtEl>
                                          <p:spTgt spid="53">
                                            <p:txEl>
                                              <p:pRg st="22" end="22"/>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9" presetClass="entr" presetSubtype="0" fill="hold" grpId="0" nodeType="click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dissolve">
                                      <p:cBhvr>
                                        <p:cTn id="267" dur="500"/>
                                        <p:tgtEl>
                                          <p:spTgt spid="63"/>
                                        </p:tgtEl>
                                      </p:cBhvr>
                                    </p:animEffec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64"/>
                                        </p:tgtEl>
                                        <p:attrNameLst>
                                          <p:attrName>style.visibility</p:attrName>
                                        </p:attrNameLst>
                                      </p:cBhvr>
                                      <p:to>
                                        <p:strVal val="visible"/>
                                      </p:to>
                                    </p:set>
                                    <p:animEffect transition="in" filter="dissolve">
                                      <p:cBhvr>
                                        <p:cTn id="272" dur="500"/>
                                        <p:tgtEl>
                                          <p:spTgt spid="64"/>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3">
                                            <p:txEl>
                                              <p:pRg st="23" end="23"/>
                                            </p:txEl>
                                          </p:spTgt>
                                        </p:tgtEl>
                                        <p:attrNameLst>
                                          <p:attrName>style.visibility</p:attrName>
                                        </p:attrNameLst>
                                      </p:cBhvr>
                                      <p:to>
                                        <p:strVal val="visible"/>
                                      </p:to>
                                    </p:set>
                                    <p:animEffect transition="in" filter="dissolve">
                                      <p:cBhvr>
                                        <p:cTn id="277" dur="500"/>
                                        <p:tgtEl>
                                          <p:spTgt spid="53">
                                            <p:txEl>
                                              <p:pRg st="23" end="23"/>
                                            </p:txEl>
                                          </p:spTgt>
                                        </p:tgtEl>
                                      </p:cBhvr>
                                    </p:animEffect>
                                  </p:childTnLst>
                                </p:cTn>
                              </p:par>
                              <p:par>
                                <p:cTn id="278" presetID="9" presetClass="entr" presetSubtype="0" fill="hold" nodeType="withEffect">
                                  <p:stCondLst>
                                    <p:cond delay="0"/>
                                  </p:stCondLst>
                                  <p:childTnLst>
                                    <p:set>
                                      <p:cBhvr>
                                        <p:cTn id="279" dur="1" fill="hold">
                                          <p:stCondLst>
                                            <p:cond delay="0"/>
                                          </p:stCondLst>
                                        </p:cTn>
                                        <p:tgtEl>
                                          <p:spTgt spid="53">
                                            <p:txEl>
                                              <p:pRg st="24" end="24"/>
                                            </p:txEl>
                                          </p:spTgt>
                                        </p:tgtEl>
                                        <p:attrNameLst>
                                          <p:attrName>style.visibility</p:attrName>
                                        </p:attrNameLst>
                                      </p:cBhvr>
                                      <p:to>
                                        <p:strVal val="visible"/>
                                      </p:to>
                                    </p:set>
                                    <p:animEffect transition="in" filter="dissolve">
                                      <p:cBhvr>
                                        <p:cTn id="280" dur="500"/>
                                        <p:tgtEl>
                                          <p:spTgt spid="53">
                                            <p:txEl>
                                              <p:pRg st="24" end="24"/>
                                            </p:txEl>
                                          </p:spTgt>
                                        </p:tgtEl>
                                      </p:cBhvr>
                                    </p:animEffect>
                                  </p:childTnLst>
                                </p:cTn>
                              </p:par>
                              <p:par>
                                <p:cTn id="281" presetID="9" presetClass="entr" presetSubtype="0" fill="hold" nodeType="withEffect">
                                  <p:stCondLst>
                                    <p:cond delay="0"/>
                                  </p:stCondLst>
                                  <p:childTnLst>
                                    <p:set>
                                      <p:cBhvr>
                                        <p:cTn id="282" dur="1" fill="hold">
                                          <p:stCondLst>
                                            <p:cond delay="0"/>
                                          </p:stCondLst>
                                        </p:cTn>
                                        <p:tgtEl>
                                          <p:spTgt spid="53">
                                            <p:txEl>
                                              <p:pRg st="25" end="25"/>
                                            </p:txEl>
                                          </p:spTgt>
                                        </p:tgtEl>
                                        <p:attrNameLst>
                                          <p:attrName>style.visibility</p:attrName>
                                        </p:attrNameLst>
                                      </p:cBhvr>
                                      <p:to>
                                        <p:strVal val="visible"/>
                                      </p:to>
                                    </p:set>
                                    <p:animEffect transition="in" filter="dissolve">
                                      <p:cBhvr>
                                        <p:cTn id="283" dur="500"/>
                                        <p:tgtEl>
                                          <p:spTgt spid="53">
                                            <p:txEl>
                                              <p:pRg st="25" end="25"/>
                                            </p:txEl>
                                          </p:spTgt>
                                        </p:tgtEl>
                                      </p:cBhvr>
                                    </p:animEffect>
                                  </p:childTnLst>
                                </p:cTn>
                              </p:par>
                              <p:par>
                                <p:cTn id="284" presetID="9" presetClass="entr" presetSubtype="0" fill="hold" nodeType="withEffect">
                                  <p:stCondLst>
                                    <p:cond delay="0"/>
                                  </p:stCondLst>
                                  <p:childTnLst>
                                    <p:set>
                                      <p:cBhvr>
                                        <p:cTn id="285" dur="1" fill="hold">
                                          <p:stCondLst>
                                            <p:cond delay="0"/>
                                          </p:stCondLst>
                                        </p:cTn>
                                        <p:tgtEl>
                                          <p:spTgt spid="53">
                                            <p:txEl>
                                              <p:pRg st="26" end="26"/>
                                            </p:txEl>
                                          </p:spTgt>
                                        </p:tgtEl>
                                        <p:attrNameLst>
                                          <p:attrName>style.visibility</p:attrName>
                                        </p:attrNameLst>
                                      </p:cBhvr>
                                      <p:to>
                                        <p:strVal val="visible"/>
                                      </p:to>
                                    </p:set>
                                    <p:animEffect transition="in" filter="dissolve">
                                      <p:cBhvr>
                                        <p:cTn id="286" dur="500"/>
                                        <p:tgtEl>
                                          <p:spTgt spid="53">
                                            <p:txEl>
                                              <p:pRg st="26" end="26"/>
                                            </p:txEl>
                                          </p:spTgt>
                                        </p:tgtEl>
                                      </p:cBhvr>
                                    </p:animEffec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65"/>
                                        </p:tgtEl>
                                        <p:attrNameLst>
                                          <p:attrName>style.visibility</p:attrName>
                                        </p:attrNameLst>
                                      </p:cBhvr>
                                      <p:to>
                                        <p:strVal val="visible"/>
                                      </p:to>
                                    </p:set>
                                    <p:animEffect transition="in" filter="dissolve">
                                      <p:cBhvr>
                                        <p:cTn id="2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p:bldP spid="59" grpId="0"/>
      <p:bldP spid="60" grpId="0" animBg="1"/>
      <p:bldP spid="61" grpId="0" animBg="1"/>
      <p:bldP spid="62" grpId="0"/>
      <p:bldP spid="63" grpId="0" animBg="1"/>
      <p:bldP spid="64" grpId="0"/>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66271"/>
            <a:ext cx="5661229" cy="3970318"/>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altLang="zh-CN" sz="1050" dirty="0" err="1">
                <a:latin typeface="Menlo" panose="020B0609030804020204" pitchFamily="49" charset="0"/>
              </a:rPr>
              <a:t>TreeNode</a:t>
            </a:r>
            <a:r>
              <a:rPr lang="en-US" altLang="zh-CN" sz="1050" dirty="0">
                <a:latin typeface="Menlo" panose="020B0609030804020204" pitchFamily="49" charset="0"/>
              </a:rPr>
              <a:t>&lt;E&gt;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zh-CN" altLang="en-US" sz="1050" dirty="0">
                <a:solidFill>
                  <a:srgbClr val="931A68"/>
                </a:solidFill>
                <a:latin typeface="Menlo" panose="020B0609030804020204" pitchFamily="49" charset="0"/>
              </a:rPr>
              <a:t> </a:t>
            </a:r>
            <a:r>
              <a:rPr lang="en-US" altLang="zh-CN" sz="1050" dirty="0">
                <a:solidFill>
                  <a:srgbClr val="931A68"/>
                </a:solidFill>
                <a:latin typeface="Menlo" panose="020B0609030804020204" pitchFamily="49" charset="0"/>
              </a:rPr>
              <a:t>p</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altLang="zh-CN" sz="1050" dirty="0" err="1">
                <a:latin typeface="Menlo" panose="020B0609030804020204" pitchFamily="49" charset="0"/>
              </a:rPr>
              <a:t>p.right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altLang="zh-CN" sz="1050" dirty="0" err="1">
                <a:latin typeface="Menlo" panose="020B0609030804020204" pitchFamily="49" charset="0"/>
              </a:rPr>
              <a:t>p.left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endParaRPr lang="en-US" sz="1050" dirty="0">
              <a:latin typeface="Menlo" panose="020B0609030804020204" pitchFamily="49" charset="0"/>
            </a:endParaRPr>
          </a:p>
          <a:p>
            <a:r>
              <a:rPr lang="en-US" sz="1050" dirty="0">
                <a:latin typeface="Menlo" panose="020B0609030804020204" pitchFamily="49" charset="0"/>
              </a:rPr>
              <a:t>	</a:t>
            </a:r>
            <a:r>
              <a:rPr lang="zh-CN" altLang="en-US" sz="1050" dirty="0">
                <a:latin typeface="Menlo" panose="020B0609030804020204" pitchFamily="49" charset="0"/>
              </a:rPr>
              <a:t>  </a:t>
            </a:r>
            <a:r>
              <a:rPr lang="en-US" altLang="zh-CN" sz="1050" dirty="0">
                <a:solidFill>
                  <a:srgbClr val="931A68"/>
                </a:solidFill>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p;</a:t>
            </a:r>
            <a:endParaRPr lang="en-US" sz="1050" dirty="0">
              <a:latin typeface="Menlo" panose="020B0609030804020204" pitchFamily="49" charset="0"/>
            </a:endParaRP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Tree</a:t>
            </a:r>
            <a:r>
              <a:rPr lang="en-US" altLang="zh-CN" sz="1050" dirty="0" err="1">
                <a:solidFill>
                  <a:srgbClr val="931A68"/>
                </a:solidFill>
                <a:latin typeface="Menlo" panose="020B0609030804020204" pitchFamily="49" charset="0"/>
              </a:rPr>
              <a:t>Node</a:t>
            </a:r>
            <a:r>
              <a:rPr lang="en-US" altLang="zh-CN" sz="1050" dirty="0">
                <a:solidFill>
                  <a:srgbClr val="931A68"/>
                </a:solidFill>
                <a:latin typeface="Menlo" panose="020B0609030804020204" pitchFamily="49" charset="0"/>
              </a:rPr>
              <a:t>&lt;E&gt;</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altLang="zh-CN" sz="1050" dirty="0">
                <a:latin typeface="Menlo" panose="020B0609030804020204" pitchFamily="49" charset="0"/>
              </a:rPr>
              <a:t>root</a:t>
            </a:r>
            <a:r>
              <a:rPr lang="zh-CN" altLang="en-US" sz="1050" dirty="0">
                <a:solidFill>
                  <a:srgbClr val="931A68"/>
                </a:solidFill>
                <a:latin typeface="Menlo" panose="020B0609030804020204" pitchFamily="49" charset="0"/>
              </a:rPr>
              <a:t> </a:t>
            </a:r>
            <a:r>
              <a:rPr lang="en-US" altLang="zh-CN" sz="1050" dirty="0">
                <a:latin typeface="Menlo" panose="020B0609030804020204" pitchFamily="49" charset="0"/>
              </a:rPr>
              <a: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zh-CN" altLang="en-US" sz="1050" dirty="0">
                <a:latin typeface="Menlo" panose="020B0609030804020204" pitchFamily="49" charset="0"/>
              </a:rPr>
              <a:t>       </a:t>
            </a:r>
            <a:r>
              <a:rPr lang="en-US" altLang="zh-CN" sz="1050" dirty="0">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root;</a:t>
            </a:r>
            <a:endParaRPr lang="en-US" sz="1050" dirty="0">
              <a:latin typeface="Menlo" panose="020B0609030804020204" pitchFamily="49" charset="0"/>
            </a:endParaRP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55141" y="3776900"/>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7956"/>
            <a:ext cx="2879553" cy="19767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18505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dissolve">
                                      <p:cBhvr>
                                        <p:cTn id="10" dur="500"/>
                                        <p:tgtEl>
                                          <p:spTgt spid="54"/>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animEffect transition="in" filter="dissolve">
                                      <p:cBhvr>
                                        <p:cTn id="13" dur="500"/>
                                        <p:tgtEl>
                                          <p:spTgt spid="5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transition="in" filter="dissolve">
                                      <p:cBhvr>
                                        <p:cTn id="16" dur="500"/>
                                        <p:tgtEl>
                                          <p:spTgt spid="5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Effect transition="in" filter="dissolve">
                                      <p:cBhvr>
                                        <p:cTn id="19" dur="500"/>
                                        <p:tgtEl>
                                          <p:spTgt spid="5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dissolve">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dissolve">
                                      <p:cBhvr>
                                        <p:cTn id="27" dur="500"/>
                                        <p:tgtEl>
                                          <p:spTgt spid="5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3">
                                            <p:txEl>
                                              <p:pRg st="5" end="5"/>
                                            </p:txEl>
                                          </p:spTgt>
                                        </p:tgtEl>
                                        <p:attrNameLst>
                                          <p:attrName>style.visibility</p:attrName>
                                        </p:attrNameLst>
                                      </p:cBhvr>
                                      <p:to>
                                        <p:strVal val="visible"/>
                                      </p:to>
                                    </p:set>
                                    <p:animEffect transition="in" filter="dissolve">
                                      <p:cBhvr>
                                        <p:cTn id="30" dur="500"/>
                                        <p:tgtEl>
                                          <p:spTgt spid="5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3">
                                            <p:txEl>
                                              <p:pRg st="6" end="6"/>
                                            </p:txEl>
                                          </p:spTgt>
                                        </p:tgtEl>
                                        <p:attrNameLst>
                                          <p:attrName>style.visibility</p:attrName>
                                        </p:attrNameLst>
                                      </p:cBhvr>
                                      <p:to>
                                        <p:strVal val="visible"/>
                                      </p:to>
                                    </p:set>
                                    <p:animEffect transition="in" filter="dissolve">
                                      <p:cBhvr>
                                        <p:cTn id="33" dur="500"/>
                                        <p:tgtEl>
                                          <p:spTgt spid="5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3">
                                            <p:txEl>
                                              <p:pRg st="7" end="7"/>
                                            </p:txEl>
                                          </p:spTgt>
                                        </p:tgtEl>
                                        <p:attrNameLst>
                                          <p:attrName>style.visibility</p:attrName>
                                        </p:attrNameLst>
                                      </p:cBhvr>
                                      <p:to>
                                        <p:strVal val="visible"/>
                                      </p:to>
                                    </p:set>
                                    <p:animEffect transition="in" filter="dissolve">
                                      <p:cBhvr>
                                        <p:cTn id="36" dur="500"/>
                                        <p:tgtEl>
                                          <p:spTgt spid="5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8" end="8"/>
                                            </p:txEl>
                                          </p:spTgt>
                                        </p:tgtEl>
                                        <p:attrNameLst>
                                          <p:attrName>style.visibility</p:attrName>
                                        </p:attrNameLst>
                                      </p:cBhvr>
                                      <p:to>
                                        <p:strVal val="visible"/>
                                      </p:to>
                                    </p:set>
                                    <p:animEffect transition="in" filter="dissolve">
                                      <p:cBhvr>
                                        <p:cTn id="51" dur="500"/>
                                        <p:tgtEl>
                                          <p:spTgt spid="5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3">
                                            <p:txEl>
                                              <p:pRg st="9" end="9"/>
                                            </p:txEl>
                                          </p:spTgt>
                                        </p:tgtEl>
                                        <p:attrNameLst>
                                          <p:attrName>style.visibility</p:attrName>
                                        </p:attrNameLst>
                                      </p:cBhvr>
                                      <p:to>
                                        <p:strVal val="visible"/>
                                      </p:to>
                                    </p:set>
                                    <p:animEffect transition="in" filter="dissolve">
                                      <p:cBhvr>
                                        <p:cTn id="56" dur="500"/>
                                        <p:tgtEl>
                                          <p:spTgt spid="5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dissolv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53">
                                            <p:txEl>
                                              <p:pRg st="10" end="10"/>
                                            </p:txEl>
                                          </p:spTgt>
                                        </p:tgtEl>
                                        <p:attrNameLst>
                                          <p:attrName>style.visibility</p:attrName>
                                        </p:attrNameLst>
                                      </p:cBhvr>
                                      <p:to>
                                        <p:strVal val="visible"/>
                                      </p:to>
                                    </p:set>
                                    <p:animEffect transition="in" filter="dissolve">
                                      <p:cBhvr>
                                        <p:cTn id="71" dur="500"/>
                                        <p:tgtEl>
                                          <p:spTgt spid="53">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53">
                                            <p:txEl>
                                              <p:pRg st="11" end="11"/>
                                            </p:txEl>
                                          </p:spTgt>
                                        </p:tgtEl>
                                        <p:attrNameLst>
                                          <p:attrName>style.visibility</p:attrName>
                                        </p:attrNameLst>
                                      </p:cBhvr>
                                      <p:to>
                                        <p:strVal val="visible"/>
                                      </p:to>
                                    </p:set>
                                    <p:animEffect transition="in" filter="dissolve">
                                      <p:cBhvr>
                                        <p:cTn id="76" dur="500"/>
                                        <p:tgtEl>
                                          <p:spTgt spid="53">
                                            <p:txEl>
                                              <p:pRg st="11" end="11"/>
                                            </p:txEl>
                                          </p:spTgt>
                                        </p:tgtEl>
                                      </p:cBhvr>
                                    </p:animEffect>
                                  </p:childTnLst>
                                </p:cTn>
                              </p:par>
                              <p:par>
                                <p:cTn id="77" presetID="9" presetClass="entr" presetSubtype="0" fill="hold" nodeType="withEffect">
                                  <p:stCondLst>
                                    <p:cond delay="0"/>
                                  </p:stCondLst>
                                  <p:childTnLst>
                                    <p:set>
                                      <p:cBhvr>
                                        <p:cTn id="78" dur="1" fill="hold">
                                          <p:stCondLst>
                                            <p:cond delay="0"/>
                                          </p:stCondLst>
                                        </p:cTn>
                                        <p:tgtEl>
                                          <p:spTgt spid="53">
                                            <p:txEl>
                                              <p:pRg st="12" end="12"/>
                                            </p:txEl>
                                          </p:spTgt>
                                        </p:tgtEl>
                                        <p:attrNameLst>
                                          <p:attrName>style.visibility</p:attrName>
                                        </p:attrNameLst>
                                      </p:cBhvr>
                                      <p:to>
                                        <p:strVal val="visible"/>
                                      </p:to>
                                    </p:set>
                                    <p:animEffect transition="in" filter="dissolve">
                                      <p:cBhvr>
                                        <p:cTn id="79" dur="500"/>
                                        <p:tgtEl>
                                          <p:spTgt spid="5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3">
                                            <p:txEl>
                                              <p:pRg st="13" end="13"/>
                                            </p:txEl>
                                          </p:spTgt>
                                        </p:tgtEl>
                                        <p:attrNameLst>
                                          <p:attrName>style.visibility</p:attrName>
                                        </p:attrNameLst>
                                      </p:cBhvr>
                                      <p:to>
                                        <p:strVal val="visible"/>
                                      </p:to>
                                    </p:set>
                                    <p:animEffect transition="in" filter="dissolve">
                                      <p:cBhvr>
                                        <p:cTn id="84" dur="500"/>
                                        <p:tgtEl>
                                          <p:spTgt spid="53">
                                            <p:txEl>
                                              <p:pRg st="13" end="13"/>
                                            </p:txEl>
                                          </p:spTgt>
                                        </p:tgtEl>
                                      </p:cBhvr>
                                    </p:animEffect>
                                  </p:childTnLst>
                                </p:cTn>
                              </p:par>
                              <p:par>
                                <p:cTn id="85" presetID="9" presetClass="entr" presetSubtype="0" fill="hold" nodeType="withEffect">
                                  <p:stCondLst>
                                    <p:cond delay="0"/>
                                  </p:stCondLst>
                                  <p:childTnLst>
                                    <p:set>
                                      <p:cBhvr>
                                        <p:cTn id="86" dur="1" fill="hold">
                                          <p:stCondLst>
                                            <p:cond delay="0"/>
                                          </p:stCondLst>
                                        </p:cTn>
                                        <p:tgtEl>
                                          <p:spTgt spid="53">
                                            <p:txEl>
                                              <p:pRg st="14" end="14"/>
                                            </p:txEl>
                                          </p:spTgt>
                                        </p:tgtEl>
                                        <p:attrNameLst>
                                          <p:attrName>style.visibility</p:attrName>
                                        </p:attrNameLst>
                                      </p:cBhvr>
                                      <p:to>
                                        <p:strVal val="visible"/>
                                      </p:to>
                                    </p:set>
                                    <p:animEffect transition="in" filter="dissolve">
                                      <p:cBhvr>
                                        <p:cTn id="87" dur="500"/>
                                        <p:tgtEl>
                                          <p:spTgt spid="53">
                                            <p:txEl>
                                              <p:pRg st="14" end="14"/>
                                            </p:txEl>
                                          </p:spTgt>
                                        </p:tgtEl>
                                      </p:cBhvr>
                                    </p:animEffect>
                                  </p:childTnLst>
                                </p:cTn>
                              </p:par>
                              <p:par>
                                <p:cTn id="88" presetID="9" presetClass="entr" presetSubtype="0" fill="hold" nodeType="withEffect">
                                  <p:stCondLst>
                                    <p:cond delay="0"/>
                                  </p:stCondLst>
                                  <p:childTnLst>
                                    <p:set>
                                      <p:cBhvr>
                                        <p:cTn id="89" dur="1" fill="hold">
                                          <p:stCondLst>
                                            <p:cond delay="0"/>
                                          </p:stCondLst>
                                        </p:cTn>
                                        <p:tgtEl>
                                          <p:spTgt spid="53">
                                            <p:txEl>
                                              <p:pRg st="15" end="15"/>
                                            </p:txEl>
                                          </p:spTgt>
                                        </p:tgtEl>
                                        <p:attrNameLst>
                                          <p:attrName>style.visibility</p:attrName>
                                        </p:attrNameLst>
                                      </p:cBhvr>
                                      <p:to>
                                        <p:strVal val="visible"/>
                                      </p:to>
                                    </p:set>
                                    <p:animEffect transition="in" filter="dissolve">
                                      <p:cBhvr>
                                        <p:cTn id="90" dur="500"/>
                                        <p:tgtEl>
                                          <p:spTgt spid="53">
                                            <p:txEl>
                                              <p:pRg st="15" end="15"/>
                                            </p:txEl>
                                          </p:spTgt>
                                        </p:tgtEl>
                                      </p:cBhvr>
                                    </p:animEffect>
                                  </p:childTnLst>
                                </p:cTn>
                              </p:par>
                              <p:par>
                                <p:cTn id="91" presetID="9" presetClass="entr" presetSubtype="0" fill="hold" nodeType="withEffect">
                                  <p:stCondLst>
                                    <p:cond delay="0"/>
                                  </p:stCondLst>
                                  <p:childTnLst>
                                    <p:set>
                                      <p:cBhvr>
                                        <p:cTn id="92" dur="1" fill="hold">
                                          <p:stCondLst>
                                            <p:cond delay="0"/>
                                          </p:stCondLst>
                                        </p:cTn>
                                        <p:tgtEl>
                                          <p:spTgt spid="53">
                                            <p:txEl>
                                              <p:pRg st="17" end="17"/>
                                            </p:txEl>
                                          </p:spTgt>
                                        </p:tgtEl>
                                        <p:attrNameLst>
                                          <p:attrName>style.visibility</p:attrName>
                                        </p:attrNameLst>
                                      </p:cBhvr>
                                      <p:to>
                                        <p:strVal val="visible"/>
                                      </p:to>
                                    </p:set>
                                    <p:animEffect transition="in" filter="dissolve">
                                      <p:cBhvr>
                                        <p:cTn id="93" dur="500"/>
                                        <p:tgtEl>
                                          <p:spTgt spid="53">
                                            <p:txEl>
                                              <p:pRg st="17" end="17"/>
                                            </p:txEl>
                                          </p:spTgt>
                                        </p:tgtEl>
                                      </p:cBhvr>
                                    </p:animEffect>
                                  </p:childTnLst>
                                </p:cTn>
                              </p:par>
                              <p:par>
                                <p:cTn id="94" presetID="9" presetClass="entr" presetSubtype="0" fill="hold" nodeType="withEffect">
                                  <p:stCondLst>
                                    <p:cond delay="0"/>
                                  </p:stCondLst>
                                  <p:childTnLst>
                                    <p:set>
                                      <p:cBhvr>
                                        <p:cTn id="95" dur="1" fill="hold">
                                          <p:stCondLst>
                                            <p:cond delay="0"/>
                                          </p:stCondLst>
                                        </p:cTn>
                                        <p:tgtEl>
                                          <p:spTgt spid="53">
                                            <p:txEl>
                                              <p:pRg st="18" end="18"/>
                                            </p:txEl>
                                          </p:spTgt>
                                        </p:tgtEl>
                                        <p:attrNameLst>
                                          <p:attrName>style.visibility</p:attrName>
                                        </p:attrNameLst>
                                      </p:cBhvr>
                                      <p:to>
                                        <p:strVal val="visible"/>
                                      </p:to>
                                    </p:set>
                                    <p:animEffect transition="in" filter="dissolve">
                                      <p:cBhvr>
                                        <p:cTn id="96" dur="500"/>
                                        <p:tgtEl>
                                          <p:spTgt spid="53">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53">
                                            <p:txEl>
                                              <p:pRg st="19" end="19"/>
                                            </p:txEl>
                                          </p:spTgt>
                                        </p:tgtEl>
                                        <p:attrNameLst>
                                          <p:attrName>style.visibility</p:attrName>
                                        </p:attrNameLst>
                                      </p:cBhvr>
                                      <p:to>
                                        <p:strVal val="visible"/>
                                      </p:to>
                                    </p:set>
                                    <p:animEffect transition="in" filter="dissolve">
                                      <p:cBhvr>
                                        <p:cTn id="101" dur="500"/>
                                        <p:tgtEl>
                                          <p:spTgt spid="53">
                                            <p:txEl>
                                              <p:pRg st="19" end="19"/>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53">
                                            <p:txEl>
                                              <p:pRg st="20" end="20"/>
                                            </p:txEl>
                                          </p:spTgt>
                                        </p:tgtEl>
                                        <p:attrNameLst>
                                          <p:attrName>style.visibility</p:attrName>
                                        </p:attrNameLst>
                                      </p:cBhvr>
                                      <p:to>
                                        <p:strVal val="visible"/>
                                      </p:to>
                                    </p:set>
                                    <p:animEffect transition="in" filter="dissolve">
                                      <p:cBhvr>
                                        <p:cTn id="104" dur="500"/>
                                        <p:tgtEl>
                                          <p:spTgt spid="53">
                                            <p:txEl>
                                              <p:pRg st="20" end="20"/>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53">
                                            <p:txEl>
                                              <p:pRg st="21" end="21"/>
                                            </p:txEl>
                                          </p:spTgt>
                                        </p:tgtEl>
                                        <p:attrNameLst>
                                          <p:attrName>style.visibility</p:attrName>
                                        </p:attrNameLst>
                                      </p:cBhvr>
                                      <p:to>
                                        <p:strVal val="visible"/>
                                      </p:to>
                                    </p:set>
                                    <p:animEffect transition="in" filter="dissolve">
                                      <p:cBhvr>
                                        <p:cTn id="107" dur="500"/>
                                        <p:tgtEl>
                                          <p:spTgt spid="53">
                                            <p:txEl>
                                              <p:pRg st="21" end="21"/>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53">
                                            <p:txEl>
                                              <p:pRg st="22" end="22"/>
                                            </p:txEl>
                                          </p:spTgt>
                                        </p:tgtEl>
                                        <p:attrNameLst>
                                          <p:attrName>style.visibility</p:attrName>
                                        </p:attrNameLst>
                                      </p:cBhvr>
                                      <p:to>
                                        <p:strVal val="visible"/>
                                      </p:to>
                                    </p:set>
                                    <p:animEffect transition="in" filter="dissolve">
                                      <p:cBhvr>
                                        <p:cTn id="110" dur="500"/>
                                        <p:tgtEl>
                                          <p:spTgt spid="53">
                                            <p:txEl>
                                              <p:pRg st="22" end="22"/>
                                            </p:txEl>
                                          </p:spTgt>
                                        </p:tgtEl>
                                      </p:cBhvr>
                                    </p:animEffect>
                                  </p:childTnLst>
                                </p:cTn>
                              </p:par>
                              <p:par>
                                <p:cTn id="111" presetID="9" presetClass="entr" presetSubtype="0" fill="hold" nodeType="withEffect">
                                  <p:stCondLst>
                                    <p:cond delay="0"/>
                                  </p:stCondLst>
                                  <p:childTnLst>
                                    <p:set>
                                      <p:cBhvr>
                                        <p:cTn id="112" dur="1" fill="hold">
                                          <p:stCondLst>
                                            <p:cond delay="0"/>
                                          </p:stCondLst>
                                        </p:cTn>
                                        <p:tgtEl>
                                          <p:spTgt spid="53">
                                            <p:txEl>
                                              <p:pRg st="23" end="23"/>
                                            </p:txEl>
                                          </p:spTgt>
                                        </p:tgtEl>
                                        <p:attrNameLst>
                                          <p:attrName>style.visibility</p:attrName>
                                        </p:attrNameLst>
                                      </p:cBhvr>
                                      <p:to>
                                        <p:strVal val="visible"/>
                                      </p:to>
                                    </p:set>
                                    <p:animEffect transition="in" filter="dissolve">
                                      <p:cBhvr>
                                        <p:cTn id="113" dur="500"/>
                                        <p:tgtEl>
                                          <p:spTgt spid="5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p:bldP spid="59" grpId="0"/>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a:xfrm>
            <a:off x="465589" y="102542"/>
            <a:ext cx="8229600" cy="1143000"/>
          </a:xfrm>
        </p:spPr>
        <p:txBody>
          <a:bodyPr/>
          <a:lstStyle/>
          <a:p>
            <a:r>
              <a:rPr lang="en-US" dirty="0"/>
              <a:t>Inserting into a BST (Iteratively)</a:t>
            </a:r>
          </a:p>
        </p:txBody>
      </p:sp>
      <p:sp>
        <p:nvSpPr>
          <p:cNvPr id="53" name="Rectangle 52">
            <a:extLst>
              <a:ext uri="{FF2B5EF4-FFF2-40B4-BE49-F238E27FC236}">
                <a16:creationId xmlns:a16="http://schemas.microsoft.com/office/drawing/2014/main" id="{B7671D2E-DCE9-7842-930F-FB89C3B23F1B}"/>
              </a:ext>
            </a:extLst>
          </p:cNvPr>
          <p:cNvSpPr/>
          <p:nvPr/>
        </p:nvSpPr>
        <p:spPr>
          <a:xfrm>
            <a:off x="775859" y="1066698"/>
            <a:ext cx="7476197" cy="5693866"/>
          </a:xfrm>
          <a:prstGeom prst="rect">
            <a:avLst/>
          </a:prstGeom>
          <a:solidFill>
            <a:schemeClr val="bg1">
              <a:lumMod val="95000"/>
            </a:schemeClr>
          </a:solidFill>
          <a:ln>
            <a:solidFill>
              <a:schemeClr val="accent1"/>
            </a:solidFill>
          </a:ln>
        </p:spPr>
        <p:txBody>
          <a:bodyPr wrap="square">
            <a:spAutoFit/>
          </a:bodyPr>
          <a:lstStyle/>
          <a:p>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 </a:t>
            </a:r>
            <a:r>
              <a:rPr lang="en-US" sz="1400" dirty="0">
                <a:solidFill>
                  <a:srgbClr val="931A68"/>
                </a:solidFill>
                <a:latin typeface="Menlo" panose="020B0609030804020204" pitchFamily="49" charset="0"/>
              </a:rPr>
              <a:t>extends</a:t>
            </a:r>
            <a:r>
              <a:rPr lang="en-US" sz="1400" dirty="0">
                <a:latin typeface="Menlo" panose="020B0609030804020204" pitchFamily="49" charset="0"/>
              </a:rPr>
              <a:t> Comparable&lt;? </a:t>
            </a:r>
            <a:r>
              <a:rPr lang="en-US" sz="1400" dirty="0">
                <a:solidFill>
                  <a:srgbClr val="931A68"/>
                </a:solidFill>
                <a:latin typeface="Menlo" panose="020B0609030804020204" pitchFamily="49" charset="0"/>
              </a:rPr>
              <a:t>super</a:t>
            </a:r>
            <a:r>
              <a:rPr lang="en-US" sz="1400" dirty="0">
                <a:latin typeface="Menlo" panose="020B0609030804020204" pitchFamily="49" charset="0"/>
              </a:rPr>
              <a:t> E&gt;&gt; {</a:t>
            </a:r>
          </a:p>
          <a:p>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a:t>
            </a:r>
            <a:r>
              <a:rPr lang="en-US" sz="1400" dirty="0" err="1">
                <a:latin typeface="Menlo" panose="020B0609030804020204" pitchFamily="49" charset="0"/>
              </a:rPr>
              <a:t>iterativeInsert</a:t>
            </a:r>
            <a:r>
              <a:rPr lang="en-US" sz="1400" dirty="0">
                <a:latin typeface="Menlo" panose="020B0609030804020204" pitchFamily="49" charset="0"/>
              </a:rPr>
              <a:t>(E </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931A68"/>
                </a:solidFill>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solidFill>
                  <a:srgbClr val="7E504F"/>
                </a:solidFill>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r>
              <a:rPr lang="en-US" sz="1400" dirty="0">
                <a:solidFill>
                  <a:srgbClr val="7E504F"/>
                </a:solidFill>
                <a:latin typeface="Menlo" panose="020B0609030804020204" pitchFamily="49" charset="0"/>
              </a:rPr>
              <a:t>                comp</a:t>
            </a:r>
            <a:r>
              <a:rPr lang="en-US" sz="1400" dirty="0">
                <a:latin typeface="Menlo" panose="020B0609030804020204" pitchFamily="49" charset="0"/>
              </a:rPr>
              <a:t> &gt;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.addLeftChild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.addRightChild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4E9072"/>
                </a:solidFill>
                <a:latin typeface="Menlo" panose="020B0609030804020204" pitchFamily="49" charset="0"/>
              </a:rPr>
              <a:t>// comp = 0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latin typeface="Menlo" panose="020B0609030804020204" pitchFamily="49" charset="0"/>
              </a:rPr>
              <a:t>    	}</a:t>
            </a:r>
          </a:p>
          <a:p>
            <a:r>
              <a:rPr lang="en-US" sz="1400" dirty="0">
                <a:latin typeface="Menlo" panose="020B0609030804020204" pitchFamily="49" charset="0"/>
              </a:rPr>
              <a:t>}</a:t>
            </a:r>
          </a:p>
        </p:txBody>
      </p:sp>
      <p:sp>
        <p:nvSpPr>
          <p:cNvPr id="55" name="Rectangle 54">
            <a:extLst>
              <a:ext uri="{FF2B5EF4-FFF2-40B4-BE49-F238E27FC236}">
                <a16:creationId xmlns:a16="http://schemas.microsoft.com/office/drawing/2014/main" id="{5EFF45D8-DADA-F645-9043-C2BA47427BAD}"/>
              </a:ext>
            </a:extLst>
          </p:cNvPr>
          <p:cNvSpPr/>
          <p:nvPr/>
        </p:nvSpPr>
        <p:spPr>
          <a:xfrm>
            <a:off x="1756405" y="1944879"/>
            <a:ext cx="4434670" cy="84026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6324317" y="2174895"/>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6317856" y="2741754"/>
            <a:ext cx="1807418" cy="548868"/>
          </a:xfrm>
          <a:prstGeom prst="rect">
            <a:avLst/>
          </a:prstGeom>
        </p:spPr>
        <p:txBody>
          <a:bodyPr wrap="none">
            <a:spAutoFit/>
          </a:bodyPr>
          <a:lstStyle/>
          <a:p>
            <a:pPr>
              <a:spcBef>
                <a:spcPts val="100"/>
              </a:spcBef>
              <a:spcAft>
                <a:spcPts val="100"/>
              </a:spcAft>
            </a:pPr>
            <a:r>
              <a:rPr lang="en-US" altLang="zh-CN" sz="1400" dirty="0">
                <a:solidFill>
                  <a:schemeClr val="accent1"/>
                </a:solidFill>
              </a:rPr>
              <a:t>search the location to </a:t>
            </a:r>
          </a:p>
          <a:p>
            <a:pPr>
              <a:spcBef>
                <a:spcPts val="100"/>
              </a:spcBef>
              <a:spcAft>
                <a:spcPts val="100"/>
              </a:spcAft>
            </a:pPr>
            <a:r>
              <a:rPr lang="en-US" altLang="zh-CN" sz="1400" dirty="0">
                <a:solidFill>
                  <a:schemeClr val="accent1"/>
                </a:solidFill>
              </a:rPr>
              <a:t>insert from root</a:t>
            </a:r>
          </a:p>
        </p:txBody>
      </p:sp>
      <p:sp>
        <p:nvSpPr>
          <p:cNvPr id="60" name="Rectangle 59">
            <a:extLst>
              <a:ext uri="{FF2B5EF4-FFF2-40B4-BE49-F238E27FC236}">
                <a16:creationId xmlns:a16="http://schemas.microsoft.com/office/drawing/2014/main" id="{24B55124-C077-FF4E-9177-7E6922DA8190}"/>
              </a:ext>
            </a:extLst>
          </p:cNvPr>
          <p:cNvSpPr/>
          <p:nvPr/>
        </p:nvSpPr>
        <p:spPr>
          <a:xfrm>
            <a:off x="1756405" y="2794226"/>
            <a:ext cx="4501782" cy="44392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1756405" y="3247232"/>
            <a:ext cx="4544768" cy="4103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342638" y="3299704"/>
            <a:ext cx="223445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stop when find the location:</a:t>
            </a:r>
          </a:p>
        </p:txBody>
      </p:sp>
      <p:sp>
        <p:nvSpPr>
          <p:cNvPr id="63" name="Rectangle 62">
            <a:extLst>
              <a:ext uri="{FF2B5EF4-FFF2-40B4-BE49-F238E27FC236}">
                <a16:creationId xmlns:a16="http://schemas.microsoft.com/office/drawing/2014/main" id="{ED0AF54B-2EC1-2F40-A982-59C6C8EAC886}"/>
              </a:ext>
            </a:extLst>
          </p:cNvPr>
          <p:cNvSpPr/>
          <p:nvPr/>
        </p:nvSpPr>
        <p:spPr>
          <a:xfrm>
            <a:off x="1756405" y="4516012"/>
            <a:ext cx="3704828" cy="10797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5567138" y="4639839"/>
            <a:ext cx="240585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(1) </a:t>
            </a:r>
            <a:r>
              <a:rPr lang="en-US" altLang="zh-CN" sz="1400" dirty="0" err="1">
                <a:solidFill>
                  <a:schemeClr val="accent1"/>
                </a:solidFill>
              </a:rPr>
              <a:t>curr</a:t>
            </a:r>
            <a:r>
              <a:rPr lang="en-US" altLang="zh-CN" sz="1400" dirty="0">
                <a:solidFill>
                  <a:schemeClr val="accent1"/>
                </a:solidFill>
              </a:rPr>
              <a:t> points to the last node</a:t>
            </a:r>
          </a:p>
        </p:txBody>
      </p:sp>
      <p:sp>
        <p:nvSpPr>
          <p:cNvPr id="65" name="Rectangle 64">
            <a:extLst>
              <a:ext uri="{FF2B5EF4-FFF2-40B4-BE49-F238E27FC236}">
                <a16:creationId xmlns:a16="http://schemas.microsoft.com/office/drawing/2014/main" id="{7A632F27-E8F2-AA4F-81CA-D0CFA2423B3C}"/>
              </a:ext>
            </a:extLst>
          </p:cNvPr>
          <p:cNvSpPr/>
          <p:nvPr/>
        </p:nvSpPr>
        <p:spPr>
          <a:xfrm>
            <a:off x="1756404" y="5601969"/>
            <a:ext cx="3578993" cy="41469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923C0BB2-D9BB-C14F-B51A-F6ADC98BC598}"/>
              </a:ext>
            </a:extLst>
          </p:cNvPr>
          <p:cNvSpPr/>
          <p:nvPr/>
        </p:nvSpPr>
        <p:spPr>
          <a:xfrm>
            <a:off x="2897936" y="4292407"/>
            <a:ext cx="620221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After the loop either: (1) </a:t>
            </a:r>
            <a:r>
              <a:rPr lang="en-US" altLang="zh-CN" sz="1400" dirty="0" err="1">
                <a:solidFill>
                  <a:schemeClr val="accent1"/>
                </a:solidFill>
              </a:rPr>
              <a:t>curr</a:t>
            </a:r>
            <a:r>
              <a:rPr lang="en-US" altLang="zh-CN" sz="1400" dirty="0">
                <a:solidFill>
                  <a:schemeClr val="accent1"/>
                </a:solidFill>
              </a:rPr>
              <a:t> points to the last node, or (2) we found the duplicate</a:t>
            </a:r>
          </a:p>
        </p:txBody>
      </p:sp>
      <p:sp>
        <p:nvSpPr>
          <p:cNvPr id="3" name="Rectangle 2">
            <a:extLst>
              <a:ext uri="{FF2B5EF4-FFF2-40B4-BE49-F238E27FC236}">
                <a16:creationId xmlns:a16="http://schemas.microsoft.com/office/drawing/2014/main" id="{336849CB-E683-974C-BDD7-22532E67F120}"/>
              </a:ext>
            </a:extLst>
          </p:cNvPr>
          <p:cNvSpPr/>
          <p:nvPr/>
        </p:nvSpPr>
        <p:spPr>
          <a:xfrm>
            <a:off x="3901630" y="6005201"/>
            <a:ext cx="2110642" cy="307777"/>
          </a:xfrm>
          <a:prstGeom prst="rect">
            <a:avLst/>
          </a:prstGeom>
        </p:spPr>
        <p:txBody>
          <a:bodyPr wrap="none">
            <a:spAutoFit/>
          </a:bodyPr>
          <a:lstStyle/>
          <a:p>
            <a:r>
              <a:rPr lang="en-US" altLang="zh-CN" sz="1400" dirty="0">
                <a:solidFill>
                  <a:schemeClr val="accent1"/>
                </a:solidFill>
              </a:rPr>
              <a:t>(2) we found the duplicate</a:t>
            </a:r>
            <a:endParaRPr lang="en-US" sz="1400" dirty="0"/>
          </a:p>
        </p:txBody>
      </p:sp>
      <p:sp>
        <p:nvSpPr>
          <p:cNvPr id="58" name="Rectangle 57">
            <a:extLst>
              <a:ext uri="{FF2B5EF4-FFF2-40B4-BE49-F238E27FC236}">
                <a16:creationId xmlns:a16="http://schemas.microsoft.com/office/drawing/2014/main" id="{4EFBD5C6-39E4-F44E-AF15-63981617ED5D}"/>
              </a:ext>
            </a:extLst>
          </p:cNvPr>
          <p:cNvSpPr/>
          <p:nvPr/>
        </p:nvSpPr>
        <p:spPr>
          <a:xfrm>
            <a:off x="6258187" y="49668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6" name="Group 65">
            <a:extLst>
              <a:ext uri="{FF2B5EF4-FFF2-40B4-BE49-F238E27FC236}">
                <a16:creationId xmlns:a16="http://schemas.microsoft.com/office/drawing/2014/main" id="{47921FFE-0FDF-9844-9945-AF69A1A5F9FD}"/>
              </a:ext>
            </a:extLst>
          </p:cNvPr>
          <p:cNvGrpSpPr/>
          <p:nvPr/>
        </p:nvGrpSpPr>
        <p:grpSpPr>
          <a:xfrm>
            <a:off x="6504019" y="5041009"/>
            <a:ext cx="2449552" cy="1719649"/>
            <a:chOff x="959084" y="3860817"/>
            <a:chExt cx="3254675" cy="2055395"/>
          </a:xfrm>
        </p:grpSpPr>
        <p:sp>
          <p:nvSpPr>
            <p:cNvPr id="67" name="object 11">
              <a:extLst>
                <a:ext uri="{FF2B5EF4-FFF2-40B4-BE49-F238E27FC236}">
                  <a16:creationId xmlns:a16="http://schemas.microsoft.com/office/drawing/2014/main" id="{82B0FE85-A37E-2049-9A3E-807CCB6F1AA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8" name="object 23">
              <a:extLst>
                <a:ext uri="{FF2B5EF4-FFF2-40B4-BE49-F238E27FC236}">
                  <a16:creationId xmlns:a16="http://schemas.microsoft.com/office/drawing/2014/main" id="{B75D11E5-CF7C-3343-8645-FC47CAE84F34}"/>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9" name="object 11">
              <a:extLst>
                <a:ext uri="{FF2B5EF4-FFF2-40B4-BE49-F238E27FC236}">
                  <a16:creationId xmlns:a16="http://schemas.microsoft.com/office/drawing/2014/main" id="{4ABDEAF0-816B-ED49-90AA-8175F99CB220}"/>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0" name="object 23">
              <a:extLst>
                <a:ext uri="{FF2B5EF4-FFF2-40B4-BE49-F238E27FC236}">
                  <a16:creationId xmlns:a16="http://schemas.microsoft.com/office/drawing/2014/main" id="{6904B937-3CDF-C242-988C-4183A873B85F}"/>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3904049C-3475-224B-8650-5257F4B11AB0}"/>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2" name="object 23">
              <a:extLst>
                <a:ext uri="{FF2B5EF4-FFF2-40B4-BE49-F238E27FC236}">
                  <a16:creationId xmlns:a16="http://schemas.microsoft.com/office/drawing/2014/main" id="{2A76130F-1FB1-5848-9A11-FC7B3949C67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3" name="object 13">
              <a:extLst>
                <a:ext uri="{FF2B5EF4-FFF2-40B4-BE49-F238E27FC236}">
                  <a16:creationId xmlns:a16="http://schemas.microsoft.com/office/drawing/2014/main" id="{99ABAD49-D815-6F40-8944-2199F81C0811}"/>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39F47B2F-AF46-534B-90F1-C14D08FDB78D}"/>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F8589255-7827-E544-8B2E-8F1AB441566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6" name="object 13">
              <a:extLst>
                <a:ext uri="{FF2B5EF4-FFF2-40B4-BE49-F238E27FC236}">
                  <a16:creationId xmlns:a16="http://schemas.microsoft.com/office/drawing/2014/main" id="{288D766A-BC5A-D24B-B6AE-86FAFB7B6BE4}"/>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7" name="object 8">
              <a:extLst>
                <a:ext uri="{FF2B5EF4-FFF2-40B4-BE49-F238E27FC236}">
                  <a16:creationId xmlns:a16="http://schemas.microsoft.com/office/drawing/2014/main" id="{3E905F40-463C-DE4E-B237-1879FB34F9C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0A266DFF-4C18-524B-9294-2005C73FC1F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79" name="object 9">
              <a:extLst>
                <a:ext uri="{FF2B5EF4-FFF2-40B4-BE49-F238E27FC236}">
                  <a16:creationId xmlns:a16="http://schemas.microsoft.com/office/drawing/2014/main" id="{8EB2F99C-E905-B446-9B2C-B343F222FBD9}"/>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0" name="object 9">
              <a:extLst>
                <a:ext uri="{FF2B5EF4-FFF2-40B4-BE49-F238E27FC236}">
                  <a16:creationId xmlns:a16="http://schemas.microsoft.com/office/drawing/2014/main" id="{577A622A-5FB6-084B-A2F7-FED1C807F04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81" name="object 9">
              <a:extLst>
                <a:ext uri="{FF2B5EF4-FFF2-40B4-BE49-F238E27FC236}">
                  <a16:creationId xmlns:a16="http://schemas.microsoft.com/office/drawing/2014/main" id="{4F74C80E-D3F4-044F-B0FD-47E8D5B46105}"/>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82" name="object 9">
              <a:extLst>
                <a:ext uri="{FF2B5EF4-FFF2-40B4-BE49-F238E27FC236}">
                  <a16:creationId xmlns:a16="http://schemas.microsoft.com/office/drawing/2014/main" id="{785EE090-ACCD-C647-B0DE-C500D53C325C}"/>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83" name="object 13">
              <a:extLst>
                <a:ext uri="{FF2B5EF4-FFF2-40B4-BE49-F238E27FC236}">
                  <a16:creationId xmlns:a16="http://schemas.microsoft.com/office/drawing/2014/main" id="{37E2B4E9-189E-E249-8BA5-9219A5C9B33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8A5169CB-C6BB-F347-85BE-81E478909109}"/>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85" name="object 24">
              <a:extLst>
                <a:ext uri="{FF2B5EF4-FFF2-40B4-BE49-F238E27FC236}">
                  <a16:creationId xmlns:a16="http://schemas.microsoft.com/office/drawing/2014/main" id="{A9FDB84D-B1ED-E248-AAFD-1AFD160E0F11}"/>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139C47B8-F35A-9448-A539-62978DAA9A32}"/>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87" name="Rectangle 86">
            <a:extLst>
              <a:ext uri="{FF2B5EF4-FFF2-40B4-BE49-F238E27FC236}">
                <a16:creationId xmlns:a16="http://schemas.microsoft.com/office/drawing/2014/main" id="{E3DDE604-5F1C-1C40-B846-7733BF38C8FB}"/>
              </a:ext>
            </a:extLst>
          </p:cNvPr>
          <p:cNvSpPr/>
          <p:nvPr/>
        </p:nvSpPr>
        <p:spPr>
          <a:xfrm>
            <a:off x="6361753" y="51885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CB6957DF-4119-8E40-8F72-10AB53D4CEB4}"/>
              </a:ext>
            </a:extLst>
          </p:cNvPr>
          <p:cNvCxnSpPr>
            <a:cxnSpLocks/>
            <a:endCxn id="87" idx="3"/>
          </p:cNvCxnSpPr>
          <p:nvPr/>
        </p:nvCxnSpPr>
        <p:spPr>
          <a:xfrm flipH="1">
            <a:off x="7101384" y="53066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12F228BE-44F9-2D48-9C19-526E7BD8FB4B}"/>
              </a:ext>
            </a:extLst>
          </p:cNvPr>
          <p:cNvSpPr/>
          <p:nvPr/>
        </p:nvSpPr>
        <p:spPr>
          <a:xfrm>
            <a:off x="8239931" y="50820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07153C4-9F22-064B-9FEB-8832574F7FA2}"/>
              </a:ext>
            </a:extLst>
          </p:cNvPr>
          <p:cNvSpPr txBox="1"/>
          <p:nvPr/>
        </p:nvSpPr>
        <p:spPr>
          <a:xfrm>
            <a:off x="2961432" y="6385027"/>
            <a:ext cx="3217547" cy="369332"/>
          </a:xfrm>
          <a:prstGeom prst="rect">
            <a:avLst/>
          </a:prstGeom>
          <a:solidFill>
            <a:schemeClr val="bg1"/>
          </a:solidFill>
          <a:ln>
            <a:solidFill>
              <a:schemeClr val="accent1"/>
            </a:solidFill>
          </a:ln>
        </p:spPr>
        <p:txBody>
          <a:bodyPr wrap="none" rtlCol="0">
            <a:spAutoFit/>
          </a:bodyPr>
          <a:lstStyle/>
          <a:p>
            <a:r>
              <a:rPr lang="en-US" altLang="zh-CN" dirty="0" err="1">
                <a:latin typeface="Courier" pitchFamily="2" charset="0"/>
              </a:rPr>
              <a:t>t.iterativeInsert</a:t>
            </a:r>
            <a:r>
              <a:rPr lang="en-US" altLang="zh-CN" dirty="0">
                <a:latin typeface="Courier" pitchFamily="2" charset="0"/>
              </a:rPr>
              <a:t>(’D’)</a:t>
            </a:r>
            <a:endParaRPr lang="en-US" dirty="0">
              <a:latin typeface="Courier" pitchFamily="2" charset="0"/>
            </a:endParaRPr>
          </a:p>
        </p:txBody>
      </p:sp>
      <p:cxnSp>
        <p:nvCxnSpPr>
          <p:cNvPr id="91" name="Straight Connector 90">
            <a:extLst>
              <a:ext uri="{FF2B5EF4-FFF2-40B4-BE49-F238E27FC236}">
                <a16:creationId xmlns:a16="http://schemas.microsoft.com/office/drawing/2014/main" id="{B30CECD7-E127-C74F-BA58-60A048E0FD4F}"/>
              </a:ext>
            </a:extLst>
          </p:cNvPr>
          <p:cNvCxnSpPr>
            <a:cxnSpLocks/>
            <a:endCxn id="89" idx="1"/>
          </p:cNvCxnSpPr>
          <p:nvPr/>
        </p:nvCxnSpPr>
        <p:spPr>
          <a:xfrm flipV="1">
            <a:off x="7539594" y="5236225"/>
            <a:ext cx="700337" cy="1068619"/>
          </a:xfrm>
          <a:prstGeom prst="line">
            <a:avLst/>
          </a:prstGeom>
          <a:ln w="38100">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22244A9A-87C0-0A4F-812A-42F6421E0651}"/>
              </a:ext>
            </a:extLst>
          </p:cNvPr>
          <p:cNvSpPr/>
          <p:nvPr/>
        </p:nvSpPr>
        <p:spPr>
          <a:xfrm>
            <a:off x="6520068" y="1483280"/>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Where does </a:t>
            </a:r>
            <a:r>
              <a:rPr lang="en-US" altLang="zh-CN" sz="1600" dirty="0" err="1">
                <a:solidFill>
                  <a:schemeClr val="bg1"/>
                </a:solidFill>
                <a:latin typeface="Arial"/>
                <a:cs typeface="Arial"/>
              </a:rPr>
              <a:t>curr</a:t>
            </a:r>
            <a:r>
              <a:rPr lang="en-US" altLang="zh-CN" sz="1600" dirty="0">
                <a:solidFill>
                  <a:schemeClr val="bg1"/>
                </a:solidFill>
                <a:latin typeface="Arial"/>
                <a:cs typeface="Arial"/>
              </a:rPr>
              <a:t> point to?</a:t>
            </a:r>
            <a:endParaRPr lang="en-US" sz="1600" dirty="0">
              <a:solidFill>
                <a:schemeClr val="bg1"/>
              </a:solidFill>
              <a:latin typeface="Arial"/>
              <a:cs typeface="Arial"/>
            </a:endParaRPr>
          </a:p>
        </p:txBody>
      </p:sp>
    </p:spTree>
    <p:extLst>
      <p:ext uri="{BB962C8B-B14F-4D97-AF65-F5344CB8AC3E}">
        <p14:creationId xmlns:p14="http://schemas.microsoft.com/office/powerpoint/2010/main" val="26575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nodeType="withEffect">
                                  <p:stCondLst>
                                    <p:cond delay="0"/>
                                  </p:stCondLst>
                                  <p:childTnLst>
                                    <p:set>
                                      <p:cBhvr>
                                        <p:cTn id="9" dur="1" fill="hold">
                                          <p:stCondLst>
                                            <p:cond delay="0"/>
                                          </p:stCondLst>
                                        </p:cTn>
                                        <p:tgtEl>
                                          <p:spTgt spid="53">
                                            <p:txEl>
                                              <p:pRg st="0" end="0"/>
                                            </p:txEl>
                                          </p:spTgt>
                                        </p:tgtEl>
                                        <p:attrNameLst>
                                          <p:attrName>style.visibility</p:attrName>
                                        </p:attrNameLst>
                                      </p:cBhvr>
                                      <p:to>
                                        <p:strVal val="visible"/>
                                      </p:to>
                                    </p:set>
                                    <p:animEffect transition="in" filter="dissolve">
                                      <p:cBhvr>
                                        <p:cTn id="10" dur="500"/>
                                        <p:tgtEl>
                                          <p:spTgt spid="5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dissolve">
                                      <p:cBhvr>
                                        <p:cTn id="13" dur="500"/>
                                        <p:tgtEl>
                                          <p:spTgt spid="5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dissolve">
                                      <p:cBhvr>
                                        <p:cTn id="16" dur="500"/>
                                        <p:tgtEl>
                                          <p:spTgt spid="5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dissolve">
                                      <p:cBhvr>
                                        <p:cTn id="19" dur="500"/>
                                        <p:tgtEl>
                                          <p:spTgt spid="5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dissolve">
                                      <p:cBhvr>
                                        <p:cTn id="24" dur="500"/>
                                        <p:tgtEl>
                                          <p:spTgt spid="5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dissolve">
                                      <p:cBhvr>
                                        <p:cTn id="29" dur="500"/>
                                        <p:tgtEl>
                                          <p:spTgt spid="5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dissolve">
                                      <p:cBhvr>
                                        <p:cTn id="32" dur="500"/>
                                        <p:tgtEl>
                                          <p:spTgt spid="53">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dissolve">
                                      <p:cBhvr>
                                        <p:cTn id="35" dur="500"/>
                                        <p:tgtEl>
                                          <p:spTgt spid="53">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dissolve">
                                      <p:cBhvr>
                                        <p:cTn id="38" dur="500"/>
                                        <p:tgtEl>
                                          <p:spTgt spid="5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ssolve">
                                      <p:cBhvr>
                                        <p:cTn id="43" dur="500"/>
                                        <p:tgtEl>
                                          <p:spTgt spid="5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9" end="9"/>
                                            </p:txEl>
                                          </p:spTgt>
                                        </p:tgtEl>
                                        <p:attrNameLst>
                                          <p:attrName>style.visibility</p:attrName>
                                        </p:attrNameLst>
                                      </p:cBhvr>
                                      <p:to>
                                        <p:strVal val="visible"/>
                                      </p:to>
                                    </p:set>
                                    <p:animEffect transition="in" filter="dissolve">
                                      <p:cBhvr>
                                        <p:cTn id="51" dur="500"/>
                                        <p:tgtEl>
                                          <p:spTgt spid="5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dissolv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3">
                                            <p:txEl>
                                              <p:pRg st="10" end="10"/>
                                            </p:txEl>
                                          </p:spTgt>
                                        </p:tgtEl>
                                        <p:attrNameLst>
                                          <p:attrName>style.visibility</p:attrName>
                                        </p:attrNameLst>
                                      </p:cBhvr>
                                      <p:to>
                                        <p:strVal val="visible"/>
                                      </p:to>
                                    </p:set>
                                    <p:animEffect transition="in" filter="dissolve">
                                      <p:cBhvr>
                                        <p:cTn id="64" dur="500"/>
                                        <p:tgtEl>
                                          <p:spTgt spid="53">
                                            <p:txEl>
                                              <p:pRg st="10" end="10"/>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53">
                                            <p:txEl>
                                              <p:pRg st="11" end="11"/>
                                            </p:txEl>
                                          </p:spTgt>
                                        </p:tgtEl>
                                        <p:attrNameLst>
                                          <p:attrName>style.visibility</p:attrName>
                                        </p:attrNameLst>
                                      </p:cBhvr>
                                      <p:to>
                                        <p:strVal val="visible"/>
                                      </p:to>
                                    </p:set>
                                    <p:animEffect transition="in" filter="dissolve">
                                      <p:cBhvr>
                                        <p:cTn id="67" dur="500"/>
                                        <p:tgtEl>
                                          <p:spTgt spid="5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dissolve">
                                      <p:cBhvr>
                                        <p:cTn id="72" dur="500"/>
                                        <p:tgtEl>
                                          <p:spTgt spid="6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dissolv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xEl>
                                              <p:pRg st="12" end="12"/>
                                            </p:txEl>
                                          </p:spTgt>
                                        </p:tgtEl>
                                        <p:attrNameLst>
                                          <p:attrName>style.visibility</p:attrName>
                                        </p:attrNameLst>
                                      </p:cBhvr>
                                      <p:to>
                                        <p:strVal val="visible"/>
                                      </p:to>
                                    </p:set>
                                    <p:animEffect transition="in" filter="dissolve">
                                      <p:cBhvr>
                                        <p:cTn id="80" dur="500"/>
                                        <p:tgtEl>
                                          <p:spTgt spid="53">
                                            <p:txEl>
                                              <p:pRg st="12" end="12"/>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53">
                                            <p:txEl>
                                              <p:pRg st="13" end="13"/>
                                            </p:txEl>
                                          </p:spTgt>
                                        </p:tgtEl>
                                        <p:attrNameLst>
                                          <p:attrName>style.visibility</p:attrName>
                                        </p:attrNameLst>
                                      </p:cBhvr>
                                      <p:to>
                                        <p:strVal val="visible"/>
                                      </p:to>
                                    </p:set>
                                    <p:animEffect transition="in" filter="dissolve">
                                      <p:cBhvr>
                                        <p:cTn id="83" dur="500"/>
                                        <p:tgtEl>
                                          <p:spTgt spid="53">
                                            <p:txEl>
                                              <p:pRg st="13" end="13"/>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53">
                                            <p:txEl>
                                              <p:pRg st="14" end="14"/>
                                            </p:txEl>
                                          </p:spTgt>
                                        </p:tgtEl>
                                        <p:attrNameLst>
                                          <p:attrName>style.visibility</p:attrName>
                                        </p:attrNameLst>
                                      </p:cBhvr>
                                      <p:to>
                                        <p:strVal val="visible"/>
                                      </p:to>
                                    </p:set>
                                    <p:animEffect transition="in" filter="dissolve">
                                      <p:cBhvr>
                                        <p:cTn id="86" dur="500"/>
                                        <p:tgtEl>
                                          <p:spTgt spid="53">
                                            <p:txEl>
                                              <p:pRg st="14" end="14"/>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53">
                                            <p:txEl>
                                              <p:pRg st="15" end="15"/>
                                            </p:txEl>
                                          </p:spTgt>
                                        </p:tgtEl>
                                        <p:attrNameLst>
                                          <p:attrName>style.visibility</p:attrName>
                                        </p:attrNameLst>
                                      </p:cBhvr>
                                      <p:to>
                                        <p:strVal val="visible"/>
                                      </p:to>
                                    </p:set>
                                    <p:animEffect transition="in" filter="dissolve">
                                      <p:cBhvr>
                                        <p:cTn id="89" dur="500"/>
                                        <p:tgtEl>
                                          <p:spTgt spid="5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3">
                                            <p:txEl>
                                              <p:pRg st="16" end="16"/>
                                            </p:txEl>
                                          </p:spTgt>
                                        </p:tgtEl>
                                        <p:attrNameLst>
                                          <p:attrName>style.visibility</p:attrName>
                                        </p:attrNameLst>
                                      </p:cBhvr>
                                      <p:to>
                                        <p:strVal val="visible"/>
                                      </p:to>
                                    </p:set>
                                    <p:animEffect transition="in" filter="dissolve">
                                      <p:cBhvr>
                                        <p:cTn id="99" dur="500"/>
                                        <p:tgtEl>
                                          <p:spTgt spid="53">
                                            <p:txEl>
                                              <p:pRg st="16" end="16"/>
                                            </p:txEl>
                                          </p:spTgt>
                                        </p:tgtEl>
                                      </p:cBhvr>
                                    </p:animEffect>
                                  </p:childTnLst>
                                </p:cTn>
                              </p:par>
                              <p:par>
                                <p:cTn id="100" presetID="9" presetClass="entr" presetSubtype="0" fill="hold" nodeType="withEffect">
                                  <p:stCondLst>
                                    <p:cond delay="0"/>
                                  </p:stCondLst>
                                  <p:childTnLst>
                                    <p:set>
                                      <p:cBhvr>
                                        <p:cTn id="101" dur="1" fill="hold">
                                          <p:stCondLst>
                                            <p:cond delay="0"/>
                                          </p:stCondLst>
                                        </p:cTn>
                                        <p:tgtEl>
                                          <p:spTgt spid="53">
                                            <p:txEl>
                                              <p:pRg st="17" end="17"/>
                                            </p:txEl>
                                          </p:spTgt>
                                        </p:tgtEl>
                                        <p:attrNameLst>
                                          <p:attrName>style.visibility</p:attrName>
                                        </p:attrNameLst>
                                      </p:cBhvr>
                                      <p:to>
                                        <p:strVal val="visible"/>
                                      </p:to>
                                    </p:set>
                                    <p:animEffect transition="in" filter="dissolve">
                                      <p:cBhvr>
                                        <p:cTn id="102" dur="500"/>
                                        <p:tgtEl>
                                          <p:spTgt spid="53">
                                            <p:txEl>
                                              <p:pRg st="17" end="17"/>
                                            </p:txEl>
                                          </p:spTgt>
                                        </p:tgtEl>
                                      </p:cBhvr>
                                    </p:animEffect>
                                  </p:childTnLst>
                                </p:cTn>
                              </p:par>
                              <p:par>
                                <p:cTn id="103" presetID="9" presetClass="entr" presetSubtype="0" fill="hold" nodeType="withEffect">
                                  <p:stCondLst>
                                    <p:cond delay="0"/>
                                  </p:stCondLst>
                                  <p:childTnLst>
                                    <p:set>
                                      <p:cBhvr>
                                        <p:cTn id="104" dur="1" fill="hold">
                                          <p:stCondLst>
                                            <p:cond delay="0"/>
                                          </p:stCondLst>
                                        </p:cTn>
                                        <p:tgtEl>
                                          <p:spTgt spid="53">
                                            <p:txEl>
                                              <p:pRg st="18" end="18"/>
                                            </p:txEl>
                                          </p:spTgt>
                                        </p:tgtEl>
                                        <p:attrNameLst>
                                          <p:attrName>style.visibility</p:attrName>
                                        </p:attrNameLst>
                                      </p:cBhvr>
                                      <p:to>
                                        <p:strVal val="visible"/>
                                      </p:to>
                                    </p:set>
                                    <p:animEffect transition="in" filter="dissolve">
                                      <p:cBhvr>
                                        <p:cTn id="105" dur="500"/>
                                        <p:tgtEl>
                                          <p:spTgt spid="53">
                                            <p:txEl>
                                              <p:pRg st="18" end="18"/>
                                            </p:txEl>
                                          </p:spTgt>
                                        </p:tgtEl>
                                      </p:cBhvr>
                                    </p:animEffect>
                                  </p:childTnLst>
                                </p:cTn>
                              </p:par>
                              <p:par>
                                <p:cTn id="106" presetID="9" presetClass="entr" presetSubtype="0" fill="hold" nodeType="withEffect">
                                  <p:stCondLst>
                                    <p:cond delay="0"/>
                                  </p:stCondLst>
                                  <p:childTnLst>
                                    <p:set>
                                      <p:cBhvr>
                                        <p:cTn id="107" dur="1" fill="hold">
                                          <p:stCondLst>
                                            <p:cond delay="0"/>
                                          </p:stCondLst>
                                        </p:cTn>
                                        <p:tgtEl>
                                          <p:spTgt spid="53">
                                            <p:txEl>
                                              <p:pRg st="19" end="19"/>
                                            </p:txEl>
                                          </p:spTgt>
                                        </p:tgtEl>
                                        <p:attrNameLst>
                                          <p:attrName>style.visibility</p:attrName>
                                        </p:attrNameLst>
                                      </p:cBhvr>
                                      <p:to>
                                        <p:strVal val="visible"/>
                                      </p:to>
                                    </p:set>
                                    <p:animEffect transition="in" filter="dissolve">
                                      <p:cBhvr>
                                        <p:cTn id="108" dur="500"/>
                                        <p:tgtEl>
                                          <p:spTgt spid="53">
                                            <p:txEl>
                                              <p:pRg st="19" end="1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dissolve">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53">
                                            <p:txEl>
                                              <p:pRg st="20" end="20"/>
                                            </p:txEl>
                                          </p:spTgt>
                                        </p:tgtEl>
                                        <p:attrNameLst>
                                          <p:attrName>style.visibility</p:attrName>
                                        </p:attrNameLst>
                                      </p:cBhvr>
                                      <p:to>
                                        <p:strVal val="visible"/>
                                      </p:to>
                                    </p:set>
                                    <p:animEffect transition="in" filter="dissolve">
                                      <p:cBhvr>
                                        <p:cTn id="123" dur="500"/>
                                        <p:tgtEl>
                                          <p:spTgt spid="53">
                                            <p:txEl>
                                              <p:pRg st="20" end="20"/>
                                            </p:txEl>
                                          </p:spTgt>
                                        </p:tgtEl>
                                      </p:cBhvr>
                                    </p:animEffect>
                                  </p:childTnLst>
                                </p:cTn>
                              </p:par>
                              <p:par>
                                <p:cTn id="124" presetID="9" presetClass="entr" presetSubtype="0" fill="hold" nodeType="withEffect">
                                  <p:stCondLst>
                                    <p:cond delay="0"/>
                                  </p:stCondLst>
                                  <p:childTnLst>
                                    <p:set>
                                      <p:cBhvr>
                                        <p:cTn id="125" dur="1" fill="hold">
                                          <p:stCondLst>
                                            <p:cond delay="0"/>
                                          </p:stCondLst>
                                        </p:cTn>
                                        <p:tgtEl>
                                          <p:spTgt spid="53">
                                            <p:txEl>
                                              <p:pRg st="21" end="21"/>
                                            </p:txEl>
                                          </p:spTgt>
                                        </p:tgtEl>
                                        <p:attrNameLst>
                                          <p:attrName>style.visibility</p:attrName>
                                        </p:attrNameLst>
                                      </p:cBhvr>
                                      <p:to>
                                        <p:strVal val="visible"/>
                                      </p:to>
                                    </p:set>
                                    <p:animEffect transition="in" filter="dissolve">
                                      <p:cBhvr>
                                        <p:cTn id="126" dur="500"/>
                                        <p:tgtEl>
                                          <p:spTgt spid="53">
                                            <p:txEl>
                                              <p:pRg st="21" end="2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dissolve">
                                      <p:cBhvr>
                                        <p:cTn id="134" dur="500"/>
                                        <p:tgtEl>
                                          <p:spTgt spid="3"/>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53">
                                            <p:txEl>
                                              <p:pRg st="22" end="22"/>
                                            </p:txEl>
                                          </p:spTgt>
                                        </p:tgtEl>
                                        <p:attrNameLst>
                                          <p:attrName>style.visibility</p:attrName>
                                        </p:attrNameLst>
                                      </p:cBhvr>
                                      <p:to>
                                        <p:strVal val="visible"/>
                                      </p:to>
                                    </p:set>
                                    <p:animEffect transition="in" filter="dissolve">
                                      <p:cBhvr>
                                        <p:cTn id="139" dur="500"/>
                                        <p:tgtEl>
                                          <p:spTgt spid="53">
                                            <p:txEl>
                                              <p:pRg st="22" end="22"/>
                                            </p:txEl>
                                          </p:spTgt>
                                        </p:tgtEl>
                                      </p:cBhvr>
                                    </p:animEffect>
                                  </p:childTnLst>
                                </p:cTn>
                              </p:par>
                              <p:par>
                                <p:cTn id="140" presetID="9" presetClass="entr" presetSubtype="0" fill="hold" nodeType="withEffect">
                                  <p:stCondLst>
                                    <p:cond delay="0"/>
                                  </p:stCondLst>
                                  <p:childTnLst>
                                    <p:set>
                                      <p:cBhvr>
                                        <p:cTn id="141" dur="1" fill="hold">
                                          <p:stCondLst>
                                            <p:cond delay="0"/>
                                          </p:stCondLst>
                                        </p:cTn>
                                        <p:tgtEl>
                                          <p:spTgt spid="53">
                                            <p:txEl>
                                              <p:pRg st="23" end="23"/>
                                            </p:txEl>
                                          </p:spTgt>
                                        </p:tgtEl>
                                        <p:attrNameLst>
                                          <p:attrName>style.visibility</p:attrName>
                                        </p:attrNameLst>
                                      </p:cBhvr>
                                      <p:to>
                                        <p:strVal val="visible"/>
                                      </p:to>
                                    </p:set>
                                    <p:animEffect transition="in" filter="dissolve">
                                      <p:cBhvr>
                                        <p:cTn id="142" dur="500"/>
                                        <p:tgtEl>
                                          <p:spTgt spid="53">
                                            <p:txEl>
                                              <p:pRg st="23" end="23"/>
                                            </p:txEl>
                                          </p:spTgt>
                                        </p:tgtEl>
                                      </p:cBhvr>
                                    </p:animEffect>
                                  </p:childTnLst>
                                </p:cTn>
                              </p:par>
                              <p:par>
                                <p:cTn id="143" presetID="9" presetClass="entr" presetSubtype="0" fill="hold" nodeType="withEffect">
                                  <p:stCondLst>
                                    <p:cond delay="0"/>
                                  </p:stCondLst>
                                  <p:childTnLst>
                                    <p:set>
                                      <p:cBhvr>
                                        <p:cTn id="144" dur="1" fill="hold">
                                          <p:stCondLst>
                                            <p:cond delay="0"/>
                                          </p:stCondLst>
                                        </p:cTn>
                                        <p:tgtEl>
                                          <p:spTgt spid="53">
                                            <p:txEl>
                                              <p:pRg st="24" end="24"/>
                                            </p:txEl>
                                          </p:spTgt>
                                        </p:tgtEl>
                                        <p:attrNameLst>
                                          <p:attrName>style.visibility</p:attrName>
                                        </p:attrNameLst>
                                      </p:cBhvr>
                                      <p:to>
                                        <p:strVal val="visible"/>
                                      </p:to>
                                    </p:set>
                                    <p:animEffect transition="in" filter="dissolve">
                                      <p:cBhvr>
                                        <p:cTn id="145" dur="500"/>
                                        <p:tgtEl>
                                          <p:spTgt spid="53">
                                            <p:txEl>
                                              <p:pRg st="24" end="2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dissolve">
                                      <p:cBhvr>
                                        <p:cTn id="150" dur="500"/>
                                        <p:tgtEl>
                                          <p:spTgt spid="58"/>
                                        </p:tgtEl>
                                      </p:cBhvr>
                                    </p:animEffect>
                                  </p:childTnLst>
                                </p:cTn>
                              </p:par>
                              <p:par>
                                <p:cTn id="151" presetID="9" presetClass="entr" presetSubtype="0" fill="hold" nodeType="with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dissolve">
                                      <p:cBhvr>
                                        <p:cTn id="153" dur="500"/>
                                        <p:tgtEl>
                                          <p:spTgt spid="6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7"/>
                                        </p:tgtEl>
                                        <p:attrNameLst>
                                          <p:attrName>style.visibility</p:attrName>
                                        </p:attrNameLst>
                                      </p:cBhvr>
                                      <p:to>
                                        <p:strVal val="visible"/>
                                      </p:to>
                                    </p:set>
                                    <p:animEffect transition="in" filter="dissolve">
                                      <p:cBhvr>
                                        <p:cTn id="156" dur="500"/>
                                        <p:tgtEl>
                                          <p:spTgt spid="87"/>
                                        </p:tgtEl>
                                      </p:cBhvr>
                                    </p:animEffect>
                                  </p:childTnLst>
                                </p:cTn>
                              </p:par>
                              <p:par>
                                <p:cTn id="157" presetID="9" presetClass="entr" presetSubtype="0" fill="hold" nodeType="with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dissolve">
                                      <p:cBhvr>
                                        <p:cTn id="159" dur="5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90"/>
                                        </p:tgtEl>
                                        <p:attrNameLst>
                                          <p:attrName>style.visibility</p:attrName>
                                        </p:attrNameLst>
                                      </p:cBhvr>
                                      <p:to>
                                        <p:strVal val="visible"/>
                                      </p:to>
                                    </p:set>
                                    <p:animEffect transition="in" filter="dissolve">
                                      <p:cBhvr>
                                        <p:cTn id="164" dur="500"/>
                                        <p:tgtEl>
                                          <p:spTgt spid="9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89"/>
                                        </p:tgtEl>
                                        <p:attrNameLst>
                                          <p:attrName>style.visibility</p:attrName>
                                        </p:attrNameLst>
                                      </p:cBhvr>
                                      <p:to>
                                        <p:strVal val="visible"/>
                                      </p:to>
                                    </p:set>
                                    <p:animEffect transition="in" filter="dissolve">
                                      <p:cBhvr>
                                        <p:cTn id="169" dur="500"/>
                                        <p:tgtEl>
                                          <p:spTgt spid="89"/>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94"/>
                                        </p:tgtEl>
                                        <p:attrNameLst>
                                          <p:attrName>style.visibility</p:attrName>
                                        </p:attrNameLst>
                                      </p:cBhvr>
                                      <p:to>
                                        <p:strVal val="visible"/>
                                      </p:to>
                                    </p:set>
                                    <p:animEffect transition="in" filter="dissolve">
                                      <p:cBhvr>
                                        <p:cTn id="174" dur="500"/>
                                        <p:tgtEl>
                                          <p:spTgt spid="9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91"/>
                                        </p:tgtEl>
                                        <p:attrNameLst>
                                          <p:attrName>style.visibility</p:attrName>
                                        </p:attrNameLst>
                                      </p:cBhvr>
                                      <p:to>
                                        <p:strVal val="visible"/>
                                      </p:to>
                                    </p:set>
                                    <p:animEffect transition="in" filter="dissolve">
                                      <p:cBhvr>
                                        <p:cTn id="17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p:bldP spid="59" grpId="0"/>
      <p:bldP spid="60" grpId="0" animBg="1"/>
      <p:bldP spid="61" grpId="0" animBg="1"/>
      <p:bldP spid="62" grpId="0"/>
      <p:bldP spid="63" grpId="0" animBg="1"/>
      <p:bldP spid="64" grpId="0"/>
      <p:bldP spid="65" grpId="0" animBg="1"/>
      <p:bldP spid="57" grpId="0"/>
      <p:bldP spid="3" grpId="0"/>
      <p:bldP spid="58" grpId="0" animBg="1"/>
      <p:bldP spid="87" grpId="0" animBg="1"/>
      <p:bldP spid="89" grpId="0" animBg="1"/>
      <p:bldP spid="90" grpId="0" animBg="1"/>
      <p:bldP spid="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70108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206402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9848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7295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37194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5011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11866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81933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1520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2726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8387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306205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9125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3640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932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42921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9525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934616"/>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82719"/>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3958612" y="5303773"/>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smallest right subtree value</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82817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536228"/>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85569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201558"/>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872811"/>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3067061"/>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89737"/>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934616"/>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643246"/>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96755"/>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3958612" y="4750264"/>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364015"/>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3958612" y="6103501"/>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835016"/>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6" name="Rectangle 85">
            <a:extLst>
              <a:ext uri="{FF2B5EF4-FFF2-40B4-BE49-F238E27FC236}">
                <a16:creationId xmlns:a16="http://schemas.microsoft.com/office/drawing/2014/main" id="{F7AFEC20-33F7-464E-B2B9-3459938FA9C1}"/>
              </a:ext>
            </a:extLst>
          </p:cNvPr>
          <p:cNvSpPr/>
          <p:nvPr/>
        </p:nvSpPr>
        <p:spPr>
          <a:xfrm>
            <a:off x="372282" y="5625723"/>
            <a:ext cx="2042243" cy="26109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2" name="Rectangle 81">
            <a:extLst>
              <a:ext uri="{FF2B5EF4-FFF2-40B4-BE49-F238E27FC236}">
                <a16:creationId xmlns:a16="http://schemas.microsoft.com/office/drawing/2014/main" id="{23450A62-96E9-2940-AFA7-83BA318DEADE}"/>
              </a:ext>
            </a:extLst>
          </p:cNvPr>
          <p:cNvSpPr/>
          <p:nvPr/>
        </p:nvSpPr>
        <p:spPr>
          <a:xfrm>
            <a:off x="338558" y="4839924"/>
            <a:ext cx="3064996" cy="1646605"/>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Which of the following is true about the smallest element in a node's right subtree?</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A.</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left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B.</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right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C.</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Both of its children are null</a:t>
            </a:r>
            <a:endParaRPr lang="en-US" sz="1600" b="0" i="0" dirty="0">
              <a:solidFill>
                <a:srgbClr val="373A3C"/>
              </a:solidFill>
              <a:effectLst/>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855670"/>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0" name="Rectangle 89">
            <a:extLst>
              <a:ext uri="{FF2B5EF4-FFF2-40B4-BE49-F238E27FC236}">
                <a16:creationId xmlns:a16="http://schemas.microsoft.com/office/drawing/2014/main" id="{CE18DB69-C733-D144-A1B1-EFADFCB8A4C7}"/>
              </a:ext>
            </a:extLst>
          </p:cNvPr>
          <p:cNvSpPr/>
          <p:nvPr/>
        </p:nvSpPr>
        <p:spPr>
          <a:xfrm>
            <a:off x="6683761" y="1158905"/>
            <a:ext cx="2071757" cy="646331"/>
          </a:xfrm>
          <a:prstGeom prst="rect">
            <a:avLst/>
          </a:prstGeom>
        </p:spPr>
        <p:txBody>
          <a:bodyPr wrap="squar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Please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a:t>
            </a:r>
            <a:r>
              <a:rPr lang="en-US" dirty="0">
                <a:solidFill>
                  <a:schemeClr val="accent6"/>
                </a:solidFill>
                <a:latin typeface="Arial" panose="020B0604020202020204" pitchFamily="34" charset="0"/>
                <a:cs typeface="Arial" panose="020B0604020202020204" pitchFamily="34" charset="0"/>
              </a:rPr>
              <a:t>mplement it by yourself</a:t>
            </a:r>
            <a:r>
              <a:rPr lang="en-US" altLang="zh-CN" dirty="0">
                <a:solidFill>
                  <a:schemeClr val="accent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dissolv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dissolve">
                                      <p:cBhvr>
                                        <p:cTn id="151" dur="500"/>
                                        <p:tgtEl>
                                          <p:spTgt spid="8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dissolve">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ssolv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dissolve">
                                      <p:cBhvr>
                                        <p:cTn id="171" dur="500"/>
                                        <p:tgtEl>
                                          <p:spTgt spid="8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90"/>
                                        </p:tgtEl>
                                        <p:attrNameLst>
                                          <p:attrName>style.visibility</p:attrName>
                                        </p:attrNameLst>
                                      </p:cBhvr>
                                      <p:to>
                                        <p:strVal val="visible"/>
                                      </p:to>
                                    </p:set>
                                    <p:animEffect transition="in" filter="dissolve">
                                      <p:cBhvr>
                                        <p:cTn id="17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6" grpId="0" animBg="1"/>
      <p:bldP spid="82" grpId="0" animBg="1"/>
      <p:bldP spid="89" grpId="0" animBg="1"/>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830997"/>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(select all). For valid trees, determine (on your own) an insertion order which would produce that tree?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502608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502608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a:t>Introduction to Tries</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07" name="Rectangle 12306">
            <a:extLst>
              <a:ext uri="{FF2B5EF4-FFF2-40B4-BE49-F238E27FC236}">
                <a16:creationId xmlns:a16="http://schemas.microsoft.com/office/drawing/2014/main" id="{F6DB6DA8-A5FF-B445-B420-D2EC41F14AD8}"/>
              </a:ext>
            </a:extLst>
          </p:cNvPr>
          <p:cNvSpPr/>
          <p:nvPr/>
        </p:nvSpPr>
        <p:spPr>
          <a:xfrm>
            <a:off x="154611" y="5996817"/>
            <a:ext cx="3983736" cy="523220"/>
          </a:xfrm>
          <a:prstGeom prst="rect">
            <a:avLst/>
          </a:prstGeom>
          <a:solidFill>
            <a:srgbClr val="FF0000"/>
          </a:solidFill>
        </p:spPr>
        <p:txBody>
          <a:bodyPr wrap="square">
            <a:spAutoFit/>
          </a:bodyPr>
          <a:lstStyle/>
          <a:p>
            <a:pPr algn="ctr"/>
            <a:r>
              <a:rPr lang="en-US" sz="1400" dirty="0">
                <a:solidFill>
                  <a:schemeClr val="bg1"/>
                </a:solidFill>
                <a:latin typeface="Arial"/>
                <a:cs typeface="Arial"/>
              </a:rPr>
              <a:t>If there are n words in the dictionary, what is the worst-case time to find a word</a:t>
            </a:r>
            <a:r>
              <a:rPr lang="zh-CN" altLang="en-US" sz="1400" dirty="0">
                <a:solidFill>
                  <a:schemeClr val="bg1"/>
                </a:solidFill>
                <a:latin typeface="Arial"/>
                <a:cs typeface="Arial"/>
              </a:rPr>
              <a:t> </a:t>
            </a:r>
            <a:r>
              <a:rPr lang="en-US" altLang="zh-CN" sz="1400" dirty="0">
                <a:solidFill>
                  <a:schemeClr val="bg1"/>
                </a:solidFill>
                <a:latin typeface="Arial"/>
                <a:cs typeface="Arial"/>
              </a:rPr>
              <a:t>of</a:t>
            </a:r>
            <a:r>
              <a:rPr lang="zh-CN" altLang="en-US" sz="1400" dirty="0">
                <a:solidFill>
                  <a:schemeClr val="bg1"/>
                </a:solidFill>
                <a:latin typeface="Arial"/>
                <a:cs typeface="Arial"/>
              </a:rPr>
              <a:t> </a:t>
            </a:r>
            <a:r>
              <a:rPr lang="en-US" altLang="zh-CN" sz="1400" dirty="0">
                <a:solidFill>
                  <a:schemeClr val="bg1"/>
                </a:solidFill>
                <a:latin typeface="Arial"/>
                <a:cs typeface="Arial"/>
              </a:rPr>
              <a:t>length</a:t>
            </a:r>
            <a:r>
              <a:rPr lang="zh-CN" altLang="en-US" sz="1400" dirty="0">
                <a:solidFill>
                  <a:schemeClr val="bg1"/>
                </a:solidFill>
                <a:latin typeface="Arial"/>
                <a:cs typeface="Arial"/>
              </a:rPr>
              <a:t> </a:t>
            </a:r>
            <a:r>
              <a:rPr lang="en-US" altLang="zh-CN" sz="1400" dirty="0">
                <a:solidFill>
                  <a:schemeClr val="bg1"/>
                </a:solidFill>
                <a:latin typeface="Arial"/>
                <a:cs typeface="Arial"/>
              </a:rPr>
              <a:t>k</a:t>
            </a:r>
            <a:r>
              <a:rPr lang="en-US" sz="1400" dirty="0">
                <a:solidFill>
                  <a:schemeClr val="bg1"/>
                </a:solidFill>
                <a:latin typeface="Arial"/>
                <a:cs typeface="Arial"/>
              </a:rPr>
              <a:t>?</a:t>
            </a: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07"/>
                                        </p:tgtEl>
                                        <p:attrNameLst>
                                          <p:attrName>style.visibility</p:attrName>
                                        </p:attrNameLst>
                                      </p:cBhvr>
                                      <p:to>
                                        <p:strVal val="visible"/>
                                      </p:to>
                                    </p:set>
                                    <p:animEffect transition="in" filter="dissolve">
                                      <p:cBhvr>
                                        <p:cTn id="160" dur="500"/>
                                        <p:tgtEl>
                                          <p:spTgt spid="1230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0"/>
                                        </p:tgtEl>
                                        <p:attrNameLst>
                                          <p:attrName>style.visibility</p:attrName>
                                        </p:attrNameLst>
                                      </p:cBhvr>
                                      <p:to>
                                        <p:strVal val="visible"/>
                                      </p:to>
                                    </p:set>
                                    <p:animEffect transition="in" filter="dissolve">
                                      <p:cBhvr>
                                        <p:cTn id="165" dur="500"/>
                                        <p:tgtEl>
                                          <p:spTgt spid="240"/>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1"/>
                                        </p:tgtEl>
                                        <p:attrNameLst>
                                          <p:attrName>style.visibility</p:attrName>
                                        </p:attrNameLst>
                                      </p:cBhvr>
                                      <p:to>
                                        <p:strVal val="visible"/>
                                      </p:to>
                                    </p:set>
                                    <p:animEffect transition="in" filter="dissolve">
                                      <p:cBhvr>
                                        <p:cTn id="170" dur="500"/>
                                        <p:tgtEl>
                                          <p:spTgt spid="241"/>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9"/>
                                        </p:tgtEl>
                                        <p:attrNameLst>
                                          <p:attrName>style.visibility</p:attrName>
                                        </p:attrNameLst>
                                      </p:cBhvr>
                                      <p:to>
                                        <p:strVal val="visible"/>
                                      </p:to>
                                    </p:set>
                                    <p:animEffect transition="in" filter="dissolve">
                                      <p:cBhvr>
                                        <p:cTn id="175"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12307" grpId="0" animBg="1"/>
      <p:bldP spid="240" grpId="0" animBg="1"/>
      <p:bldP spid="241" grpId="0" animBg="1"/>
      <p:bldP spid="242" grpId="0"/>
      <p:bldP spid="248" grpId="0"/>
      <p:bldP spid="2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8BA0-3FC2-DA4C-992B-927A5D165DFE}"/>
              </a:ext>
            </a:extLst>
          </p:cNvPr>
          <p:cNvSpPr>
            <a:spLocks noGrp="1"/>
          </p:cNvSpPr>
          <p:nvPr>
            <p:ph type="title"/>
          </p:nvPr>
        </p:nvSpPr>
        <p:spPr/>
        <p:txBody>
          <a:bodyPr>
            <a:normAutofit/>
          </a:bodyPr>
          <a:lstStyle/>
          <a:p>
            <a:r>
              <a:rPr lang="en-US" dirty="0"/>
              <a:t>Implementing a </a:t>
            </a:r>
            <a:r>
              <a:rPr lang="en-US" dirty="0" err="1"/>
              <a:t>Trie</a:t>
            </a:r>
            <a:endParaRPr lang="en-US" dirty="0"/>
          </a:p>
        </p:txBody>
      </p:sp>
      <p:sp>
        <p:nvSpPr>
          <p:cNvPr id="4" name="Rectangle 3">
            <a:extLst>
              <a:ext uri="{FF2B5EF4-FFF2-40B4-BE49-F238E27FC236}">
                <a16:creationId xmlns:a16="http://schemas.microsoft.com/office/drawing/2014/main" id="{44048CCD-AE5B-954B-AC28-DED24E74BDF7}"/>
              </a:ext>
            </a:extLst>
          </p:cNvPr>
          <p:cNvSpPr/>
          <p:nvPr/>
        </p:nvSpPr>
        <p:spPr>
          <a:xfrm>
            <a:off x="3424414" y="1576056"/>
            <a:ext cx="1076320" cy="338554"/>
          </a:xfrm>
          <a:prstGeom prst="rect">
            <a:avLst/>
          </a:prstGeom>
          <a:solidFill>
            <a:srgbClr val="E6A20E"/>
          </a:solidFill>
        </p:spPr>
        <p:txBody>
          <a:bodyPr wrap="square">
            <a:spAutoFit/>
          </a:bodyPr>
          <a:lstStyle/>
          <a:p>
            <a:pPr algn="ctr"/>
            <a:r>
              <a:rPr lang="en-US" sz="1600" dirty="0" err="1">
                <a:latin typeface="Arial"/>
                <a:cs typeface="Arial"/>
              </a:rPr>
              <a:t>TrieNode</a:t>
            </a:r>
            <a:r>
              <a:rPr lang="en-US" sz="1600" dirty="0">
                <a:latin typeface="Arial"/>
                <a:cs typeface="Arial"/>
              </a:rPr>
              <a:t> </a:t>
            </a:r>
          </a:p>
        </p:txBody>
      </p:sp>
      <p:sp>
        <p:nvSpPr>
          <p:cNvPr id="15" name="Rectangle 14">
            <a:extLst>
              <a:ext uri="{FF2B5EF4-FFF2-40B4-BE49-F238E27FC236}">
                <a16:creationId xmlns:a16="http://schemas.microsoft.com/office/drawing/2014/main" id="{E8214AEA-03A1-A048-9C6D-0E8E9133AE14}"/>
              </a:ext>
            </a:extLst>
          </p:cNvPr>
          <p:cNvSpPr/>
          <p:nvPr/>
        </p:nvSpPr>
        <p:spPr>
          <a:xfrm>
            <a:off x="4730031" y="1336289"/>
            <a:ext cx="4200049" cy="1384995"/>
          </a:xfrm>
          <a:prstGeom prst="rect">
            <a:avLst/>
          </a:prstGeom>
          <a:solidFill>
            <a:schemeClr val="bg1">
              <a:lumMod val="95000"/>
            </a:schemeClr>
          </a:solidFill>
          <a:ln>
            <a:solidFill>
              <a:schemeClr val="accent1"/>
            </a:solidFill>
          </a:ln>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boolean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isWord</a:t>
            </a:r>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ArrayList</a:t>
            </a:r>
            <a:r>
              <a:rPr lang="en-US" sz="1400" dirty="0">
                <a:latin typeface="Menlo" panose="020B0609030804020204" pitchFamily="49" charset="0"/>
                <a:ea typeface="Menlo" panose="020B0609030804020204" pitchFamily="49" charset="0"/>
                <a:cs typeface="Menlo" panose="020B0609030804020204" pitchFamily="49" charset="0"/>
              </a:rPr>
              <a:t>&lt;</a:t>
            </a:r>
            <a:r>
              <a:rPr lang="en-US" sz="1400" dirty="0" err="1">
                <a:latin typeface="Menlo" panose="020B0609030804020204" pitchFamily="49" charset="0"/>
                <a:ea typeface="Menlo" panose="020B0609030804020204" pitchFamily="49" charset="0"/>
                <a:cs typeface="Menlo" panose="020B0609030804020204" pitchFamily="49" charset="0"/>
              </a:rPr>
              <a:t>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r>
              <a:rPr lang="en-US" sz="1400" dirty="0">
                <a:latin typeface="Menlo" panose="020B0609030804020204" pitchFamily="49" charset="0"/>
                <a:ea typeface="Menlo" panose="020B0609030804020204" pitchFamily="49" charset="0"/>
                <a:cs typeface="Menlo" panose="020B0609030804020204" pitchFamily="49" charset="0"/>
              </a:rPr>
              <a:t>HashMap&lt;</a:t>
            </a:r>
            <a:r>
              <a:rPr lang="en-US" sz="1400" dirty="0" err="1">
                <a:latin typeface="Menlo" panose="020B0609030804020204" pitchFamily="49" charset="0"/>
                <a:ea typeface="Menlo" panose="020B0609030804020204" pitchFamily="49" charset="0"/>
                <a:cs typeface="Menlo" panose="020B0609030804020204" pitchFamily="49" charset="0"/>
              </a:rPr>
              <a:t>Character,TrieNode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String text;</a:t>
            </a:r>
            <a:r>
              <a:rPr lang="zh-CN" altLang="en-US" sz="1400" dirty="0">
                <a:latin typeface="Menlo" panose="020B0609030804020204" pitchFamily="49" charset="0"/>
                <a:cs typeface="Menlo" panose="020B0609030804020204" pitchFamily="49" charset="0"/>
              </a:rPr>
              <a:t> </a:t>
            </a:r>
            <a:r>
              <a:rPr lang="en-US" altLang="zh-CN" sz="1400" dirty="0">
                <a:solidFill>
                  <a:srgbClr val="1B8E1D"/>
                </a:solidFill>
                <a:latin typeface="Menlo" panose="020B0609030804020204" pitchFamily="49" charset="0"/>
                <a:ea typeface="Menlo" panose="020B0609030804020204" pitchFamily="49" charset="0"/>
                <a:cs typeface="Menlo" panose="020B0609030804020204" pitchFamily="49" charset="0"/>
              </a:rPr>
              <a:t>(optional)</a:t>
            </a:r>
            <a:endParaRPr lang="en-US" sz="1400" dirty="0">
              <a:solidFill>
                <a:srgbClr val="1B8E1D"/>
              </a:solidFill>
              <a:latin typeface="Menlo" panose="020B0609030804020204" pitchFamily="49" charset="0"/>
              <a:ea typeface="Menlo" panose="020B0609030804020204" pitchFamily="49" charset="0"/>
              <a:cs typeface="Menlo" panose="020B0609030804020204" pitchFamily="49" charset="0"/>
            </a:endParaRPr>
          </a:p>
        </p:txBody>
      </p:sp>
      <p:grpSp>
        <p:nvGrpSpPr>
          <p:cNvPr id="146" name="Group 145">
            <a:extLst>
              <a:ext uri="{FF2B5EF4-FFF2-40B4-BE49-F238E27FC236}">
                <a16:creationId xmlns:a16="http://schemas.microsoft.com/office/drawing/2014/main" id="{A8B362CC-54C2-3142-ABAC-378864FCC69B}"/>
              </a:ext>
            </a:extLst>
          </p:cNvPr>
          <p:cNvGrpSpPr/>
          <p:nvPr/>
        </p:nvGrpSpPr>
        <p:grpSpPr>
          <a:xfrm>
            <a:off x="1685759" y="1922032"/>
            <a:ext cx="1681740" cy="753909"/>
            <a:chOff x="4467227" y="2611391"/>
            <a:chExt cx="1681740" cy="753909"/>
          </a:xfrm>
        </p:grpSpPr>
        <p:sp>
          <p:nvSpPr>
            <p:cNvPr id="147" name="Oval 146">
              <a:extLst>
                <a:ext uri="{FF2B5EF4-FFF2-40B4-BE49-F238E27FC236}">
                  <a16:creationId xmlns:a16="http://schemas.microsoft.com/office/drawing/2014/main" id="{B7A8A229-A1C2-194E-904D-12D02E6781BE}"/>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a:extLst>
                <a:ext uri="{FF2B5EF4-FFF2-40B4-BE49-F238E27FC236}">
                  <a16:creationId xmlns:a16="http://schemas.microsoft.com/office/drawing/2014/main" id="{06BFFFE3-12EA-1B44-AE7C-510C089B311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4441416B-09EB-964A-9CEA-56135EEB90E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B1AB9AF1-C261-204D-87AF-D3C1BF0E65FA}"/>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DB769D10-4AF0-4443-AD2C-E5274A3A2AB7}"/>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2B16D215-7D8C-F24A-AC8C-D5770A5DD14E}"/>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TextBox 152">
              <a:extLst>
                <a:ext uri="{FF2B5EF4-FFF2-40B4-BE49-F238E27FC236}">
                  <a16:creationId xmlns:a16="http://schemas.microsoft.com/office/drawing/2014/main" id="{E1B10ED3-951E-E245-BF1E-ED59FD2692F6}"/>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4" name="Group 153">
            <a:extLst>
              <a:ext uri="{FF2B5EF4-FFF2-40B4-BE49-F238E27FC236}">
                <a16:creationId xmlns:a16="http://schemas.microsoft.com/office/drawing/2014/main" id="{66BA0B6E-E578-144B-B8F3-55944153C558}"/>
              </a:ext>
            </a:extLst>
          </p:cNvPr>
          <p:cNvGrpSpPr/>
          <p:nvPr/>
        </p:nvGrpSpPr>
        <p:grpSpPr>
          <a:xfrm>
            <a:off x="2553522" y="4500180"/>
            <a:ext cx="1681740" cy="753909"/>
            <a:chOff x="2969616" y="3369972"/>
            <a:chExt cx="1681740" cy="753909"/>
          </a:xfrm>
        </p:grpSpPr>
        <p:sp>
          <p:nvSpPr>
            <p:cNvPr id="155" name="Oval 154">
              <a:extLst>
                <a:ext uri="{FF2B5EF4-FFF2-40B4-BE49-F238E27FC236}">
                  <a16:creationId xmlns:a16="http://schemas.microsoft.com/office/drawing/2014/main" id="{B069831F-5B43-C14E-86BE-B4CE3B00A38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a:extLst>
                <a:ext uri="{FF2B5EF4-FFF2-40B4-BE49-F238E27FC236}">
                  <a16:creationId xmlns:a16="http://schemas.microsoft.com/office/drawing/2014/main" id="{8A24570A-BAF2-7E41-9238-5520CC2B2879}"/>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41FE24B2-D27C-2748-BB6C-5B7E77FD23F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726CF93C-CE7D-434C-8CBE-689497AB2D2B}"/>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B041F4AB-D872-8C41-9266-5FC2F73B1D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D66A8A99-1685-C24E-9695-37CCB972026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B25C0B83-B2B0-8F4B-9983-C848E29C642B}"/>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62" name="Group 161">
            <a:extLst>
              <a:ext uri="{FF2B5EF4-FFF2-40B4-BE49-F238E27FC236}">
                <a16:creationId xmlns:a16="http://schemas.microsoft.com/office/drawing/2014/main" id="{5DC7F915-18E3-FD45-8F7E-B89C29BC4B2C}"/>
              </a:ext>
            </a:extLst>
          </p:cNvPr>
          <p:cNvGrpSpPr/>
          <p:nvPr/>
        </p:nvGrpSpPr>
        <p:grpSpPr>
          <a:xfrm>
            <a:off x="3879310" y="5315572"/>
            <a:ext cx="1681740" cy="753909"/>
            <a:chOff x="2969616" y="3369972"/>
            <a:chExt cx="1681740" cy="753909"/>
          </a:xfrm>
        </p:grpSpPr>
        <p:sp>
          <p:nvSpPr>
            <p:cNvPr id="163" name="Oval 162">
              <a:extLst>
                <a:ext uri="{FF2B5EF4-FFF2-40B4-BE49-F238E27FC236}">
                  <a16:creationId xmlns:a16="http://schemas.microsoft.com/office/drawing/2014/main" id="{0827C87E-EBDF-1C4E-9531-159A36F5F0F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0BE7EFF7-86F3-CC45-838A-DB0BE6E166FA}"/>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a:extLst>
                <a:ext uri="{FF2B5EF4-FFF2-40B4-BE49-F238E27FC236}">
                  <a16:creationId xmlns:a16="http://schemas.microsoft.com/office/drawing/2014/main" id="{D322B7B9-48A7-634D-BFBF-3D234A06E1F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a:extLst>
                <a:ext uri="{FF2B5EF4-FFF2-40B4-BE49-F238E27FC236}">
                  <a16:creationId xmlns:a16="http://schemas.microsoft.com/office/drawing/2014/main" id="{5EBFFA34-47DA-B049-BC64-8A973F9A8F08}"/>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417D2FAD-D7C6-3248-B076-114536DDDCA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a:extLst>
                <a:ext uri="{FF2B5EF4-FFF2-40B4-BE49-F238E27FC236}">
                  <a16:creationId xmlns:a16="http://schemas.microsoft.com/office/drawing/2014/main" id="{698AC673-6951-8E4E-82B0-C9066917916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TextBox 168">
              <a:extLst>
                <a:ext uri="{FF2B5EF4-FFF2-40B4-BE49-F238E27FC236}">
                  <a16:creationId xmlns:a16="http://schemas.microsoft.com/office/drawing/2014/main" id="{2864FA8F-C2C1-B74B-8DAF-6E0F72A5DD00}"/>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43E4336F-386F-1A40-A06C-A58BCBCF220D}"/>
              </a:ext>
            </a:extLst>
          </p:cNvPr>
          <p:cNvGrpSpPr/>
          <p:nvPr/>
        </p:nvGrpSpPr>
        <p:grpSpPr>
          <a:xfrm>
            <a:off x="3586155" y="3568755"/>
            <a:ext cx="1681740" cy="753909"/>
            <a:chOff x="4467227" y="2611391"/>
            <a:chExt cx="1681740" cy="753909"/>
          </a:xfrm>
        </p:grpSpPr>
        <p:sp>
          <p:nvSpPr>
            <p:cNvPr id="171" name="Oval 170">
              <a:extLst>
                <a:ext uri="{FF2B5EF4-FFF2-40B4-BE49-F238E27FC236}">
                  <a16:creationId xmlns:a16="http://schemas.microsoft.com/office/drawing/2014/main" id="{1094DFFE-6805-674A-876F-A5D005E11C34}"/>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a:extLst>
                <a:ext uri="{FF2B5EF4-FFF2-40B4-BE49-F238E27FC236}">
                  <a16:creationId xmlns:a16="http://schemas.microsoft.com/office/drawing/2014/main" id="{3187E5D7-A2D9-5340-91BE-4356A2A482AA}"/>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F8580821-EBC2-AB47-955E-7E8ADFD652A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D7360C0-F1B0-2340-A462-BD85D4C61EFE}"/>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34709BA1-281F-ED4F-BD49-18D59A928C49}"/>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59A97FC-33C7-6748-9770-875A212E7074}"/>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TextBox 176">
              <a:extLst>
                <a:ext uri="{FF2B5EF4-FFF2-40B4-BE49-F238E27FC236}">
                  <a16:creationId xmlns:a16="http://schemas.microsoft.com/office/drawing/2014/main" id="{BE80670B-CC5A-4D4F-971A-6368DDEA843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8" name="Group 177">
            <a:extLst>
              <a:ext uri="{FF2B5EF4-FFF2-40B4-BE49-F238E27FC236}">
                <a16:creationId xmlns:a16="http://schemas.microsoft.com/office/drawing/2014/main" id="{CA509ED9-DB3E-614B-A430-F51BBC555C84}"/>
              </a:ext>
            </a:extLst>
          </p:cNvPr>
          <p:cNvGrpSpPr/>
          <p:nvPr/>
        </p:nvGrpSpPr>
        <p:grpSpPr>
          <a:xfrm>
            <a:off x="4605035" y="4435317"/>
            <a:ext cx="1681740" cy="753909"/>
            <a:chOff x="4467227" y="2611391"/>
            <a:chExt cx="1681740" cy="753909"/>
          </a:xfrm>
        </p:grpSpPr>
        <p:sp>
          <p:nvSpPr>
            <p:cNvPr id="179" name="Oval 178">
              <a:extLst>
                <a:ext uri="{FF2B5EF4-FFF2-40B4-BE49-F238E27FC236}">
                  <a16:creationId xmlns:a16="http://schemas.microsoft.com/office/drawing/2014/main" id="{DE7CE85B-7D1D-BE4B-B82D-D19DB467528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a:extLst>
                <a:ext uri="{FF2B5EF4-FFF2-40B4-BE49-F238E27FC236}">
                  <a16:creationId xmlns:a16="http://schemas.microsoft.com/office/drawing/2014/main" id="{2F152730-3057-F848-8C5E-6AD42505933B}"/>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a:extLst>
                <a:ext uri="{FF2B5EF4-FFF2-40B4-BE49-F238E27FC236}">
                  <a16:creationId xmlns:a16="http://schemas.microsoft.com/office/drawing/2014/main" id="{C65A3955-270A-A143-B417-B1E521C5E400}"/>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Rectangle 181">
              <a:extLst>
                <a:ext uri="{FF2B5EF4-FFF2-40B4-BE49-F238E27FC236}">
                  <a16:creationId xmlns:a16="http://schemas.microsoft.com/office/drawing/2014/main" id="{AEA41DD3-8CD4-6846-AAC4-D257F6412E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a:extLst>
                <a:ext uri="{FF2B5EF4-FFF2-40B4-BE49-F238E27FC236}">
                  <a16:creationId xmlns:a16="http://schemas.microsoft.com/office/drawing/2014/main" id="{A5E14C5B-5CDF-4F42-B370-CF00F3D543FB}"/>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a:extLst>
                <a:ext uri="{FF2B5EF4-FFF2-40B4-BE49-F238E27FC236}">
                  <a16:creationId xmlns:a16="http://schemas.microsoft.com/office/drawing/2014/main" id="{1256C76C-6ED7-0143-AE88-9CF5D299ABAA}"/>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TextBox 184">
              <a:extLst>
                <a:ext uri="{FF2B5EF4-FFF2-40B4-BE49-F238E27FC236}">
                  <a16:creationId xmlns:a16="http://schemas.microsoft.com/office/drawing/2014/main" id="{6DA163ED-FD3B-9845-B902-4A833731D497}"/>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227B5AE2-E3A2-D643-86CB-F172F236F9E1}"/>
              </a:ext>
            </a:extLst>
          </p:cNvPr>
          <p:cNvCxnSpPr>
            <a:cxnSpLocks/>
          </p:cNvCxnSpPr>
          <p:nvPr/>
        </p:nvCxnSpPr>
        <p:spPr>
          <a:xfrm flipH="1">
            <a:off x="1306151" y="2367203"/>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098C8B6B-68D1-5142-BA1B-E641B1E3C822}"/>
              </a:ext>
            </a:extLst>
          </p:cNvPr>
          <p:cNvCxnSpPr>
            <a:cxnSpLocks/>
            <a:endCxn id="221" idx="1"/>
          </p:cNvCxnSpPr>
          <p:nvPr/>
        </p:nvCxnSpPr>
        <p:spPr>
          <a:xfrm>
            <a:off x="2281766" y="2391817"/>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8A5C3EFF-A886-0D4D-84A6-7E502DB66228}"/>
              </a:ext>
            </a:extLst>
          </p:cNvPr>
          <p:cNvGrpSpPr/>
          <p:nvPr/>
        </p:nvGrpSpPr>
        <p:grpSpPr>
          <a:xfrm>
            <a:off x="466863" y="2718427"/>
            <a:ext cx="1681740" cy="753909"/>
            <a:chOff x="2969616" y="3369972"/>
            <a:chExt cx="1681740" cy="753909"/>
          </a:xfrm>
        </p:grpSpPr>
        <p:sp>
          <p:nvSpPr>
            <p:cNvPr id="189" name="Oval 188">
              <a:extLst>
                <a:ext uri="{FF2B5EF4-FFF2-40B4-BE49-F238E27FC236}">
                  <a16:creationId xmlns:a16="http://schemas.microsoft.com/office/drawing/2014/main" id="{DBB98FFA-CA1C-4E4E-B5AC-CF936AF4E63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a:extLst>
                <a:ext uri="{FF2B5EF4-FFF2-40B4-BE49-F238E27FC236}">
                  <a16:creationId xmlns:a16="http://schemas.microsoft.com/office/drawing/2014/main" id="{67B65084-9F48-EE42-8B03-54B3961546FD}"/>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ectangle 190">
              <a:extLst>
                <a:ext uri="{FF2B5EF4-FFF2-40B4-BE49-F238E27FC236}">
                  <a16:creationId xmlns:a16="http://schemas.microsoft.com/office/drawing/2014/main" id="{C736848F-985D-9643-9FEB-F998CD106E4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a:extLst>
                <a:ext uri="{FF2B5EF4-FFF2-40B4-BE49-F238E27FC236}">
                  <a16:creationId xmlns:a16="http://schemas.microsoft.com/office/drawing/2014/main" id="{19CC1E7F-36D0-BD48-AD4A-2E3E2398867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a:extLst>
                <a:ext uri="{FF2B5EF4-FFF2-40B4-BE49-F238E27FC236}">
                  <a16:creationId xmlns:a16="http://schemas.microsoft.com/office/drawing/2014/main" id="{6EE8ED11-7EDB-424E-9D42-B009DA04F1A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Rectangle 193">
              <a:extLst>
                <a:ext uri="{FF2B5EF4-FFF2-40B4-BE49-F238E27FC236}">
                  <a16:creationId xmlns:a16="http://schemas.microsoft.com/office/drawing/2014/main" id="{65157938-3F3A-4C47-933B-1046C030EFF1}"/>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TextBox 194">
              <a:extLst>
                <a:ext uri="{FF2B5EF4-FFF2-40B4-BE49-F238E27FC236}">
                  <a16:creationId xmlns:a16="http://schemas.microsoft.com/office/drawing/2014/main" id="{D76312A4-9D21-4A4F-917E-5751A5C0CD2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6" name="Straight Connector 195">
            <a:extLst>
              <a:ext uri="{FF2B5EF4-FFF2-40B4-BE49-F238E27FC236}">
                <a16:creationId xmlns:a16="http://schemas.microsoft.com/office/drawing/2014/main" id="{3E2AE4C2-901B-1B4D-8E09-23D4603344E1}"/>
              </a:ext>
            </a:extLst>
          </p:cNvPr>
          <p:cNvCxnSpPr>
            <a:cxnSpLocks/>
          </p:cNvCxnSpPr>
          <p:nvPr/>
        </p:nvCxnSpPr>
        <p:spPr>
          <a:xfrm flipH="1">
            <a:off x="950261" y="3180375"/>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97" name="Group 196">
            <a:extLst>
              <a:ext uri="{FF2B5EF4-FFF2-40B4-BE49-F238E27FC236}">
                <a16:creationId xmlns:a16="http://schemas.microsoft.com/office/drawing/2014/main" id="{64888FDE-ADE8-6A45-8E1F-DD300AD609B6}"/>
              </a:ext>
            </a:extLst>
          </p:cNvPr>
          <p:cNvGrpSpPr/>
          <p:nvPr/>
        </p:nvGrpSpPr>
        <p:grpSpPr>
          <a:xfrm>
            <a:off x="110973" y="3700887"/>
            <a:ext cx="1681740" cy="753909"/>
            <a:chOff x="2969616" y="3369972"/>
            <a:chExt cx="1681740" cy="753909"/>
          </a:xfrm>
        </p:grpSpPr>
        <p:sp>
          <p:nvSpPr>
            <p:cNvPr id="198" name="Oval 197">
              <a:extLst>
                <a:ext uri="{FF2B5EF4-FFF2-40B4-BE49-F238E27FC236}">
                  <a16:creationId xmlns:a16="http://schemas.microsoft.com/office/drawing/2014/main" id="{06DEBB24-68C9-D94A-95BA-FFB0C6939CA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a:extLst>
                <a:ext uri="{FF2B5EF4-FFF2-40B4-BE49-F238E27FC236}">
                  <a16:creationId xmlns:a16="http://schemas.microsoft.com/office/drawing/2014/main" id="{CC1E813F-64B3-F642-8B75-0339B2F5A99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Rectangle 199">
              <a:extLst>
                <a:ext uri="{FF2B5EF4-FFF2-40B4-BE49-F238E27FC236}">
                  <a16:creationId xmlns:a16="http://schemas.microsoft.com/office/drawing/2014/main" id="{5A5F879B-DEE3-D945-A6CB-BD3866F2AEDD}"/>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a:extLst>
                <a:ext uri="{FF2B5EF4-FFF2-40B4-BE49-F238E27FC236}">
                  <a16:creationId xmlns:a16="http://schemas.microsoft.com/office/drawing/2014/main" id="{C8A40C6B-158E-684B-8D83-FD9A27C1B9B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Rectangle 201">
              <a:extLst>
                <a:ext uri="{FF2B5EF4-FFF2-40B4-BE49-F238E27FC236}">
                  <a16:creationId xmlns:a16="http://schemas.microsoft.com/office/drawing/2014/main" id="{ACFF4909-9E74-8240-A6CA-3F25B7E4CE20}"/>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Rectangle 202">
              <a:extLst>
                <a:ext uri="{FF2B5EF4-FFF2-40B4-BE49-F238E27FC236}">
                  <a16:creationId xmlns:a16="http://schemas.microsoft.com/office/drawing/2014/main" id="{41A14311-8342-9348-BA52-70525805CD13}"/>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TextBox 203">
              <a:extLst>
                <a:ext uri="{FF2B5EF4-FFF2-40B4-BE49-F238E27FC236}">
                  <a16:creationId xmlns:a16="http://schemas.microsoft.com/office/drawing/2014/main" id="{C862D418-8481-DE4E-B8A9-00BE6CD3227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05" name="Straight Connector 204">
            <a:extLst>
              <a:ext uri="{FF2B5EF4-FFF2-40B4-BE49-F238E27FC236}">
                <a16:creationId xmlns:a16="http://schemas.microsoft.com/office/drawing/2014/main" id="{74EEDF44-77CA-EE45-895D-812825511B05}"/>
              </a:ext>
            </a:extLst>
          </p:cNvPr>
          <p:cNvCxnSpPr>
            <a:cxnSpLocks/>
          </p:cNvCxnSpPr>
          <p:nvPr/>
        </p:nvCxnSpPr>
        <p:spPr>
          <a:xfrm>
            <a:off x="698592" y="4146058"/>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06" name="Group 205">
            <a:extLst>
              <a:ext uri="{FF2B5EF4-FFF2-40B4-BE49-F238E27FC236}">
                <a16:creationId xmlns:a16="http://schemas.microsoft.com/office/drawing/2014/main" id="{29D5ADF4-C750-CF4C-9936-EC1997B92D76}"/>
              </a:ext>
            </a:extLst>
          </p:cNvPr>
          <p:cNvGrpSpPr/>
          <p:nvPr/>
        </p:nvGrpSpPr>
        <p:grpSpPr>
          <a:xfrm>
            <a:off x="363604" y="4654534"/>
            <a:ext cx="1681740" cy="753909"/>
            <a:chOff x="2969616" y="3369972"/>
            <a:chExt cx="1681740" cy="753909"/>
          </a:xfrm>
        </p:grpSpPr>
        <p:sp>
          <p:nvSpPr>
            <p:cNvPr id="207" name="Oval 206">
              <a:extLst>
                <a:ext uri="{FF2B5EF4-FFF2-40B4-BE49-F238E27FC236}">
                  <a16:creationId xmlns:a16="http://schemas.microsoft.com/office/drawing/2014/main" id="{29ABC5F2-6B43-A347-8451-8CB4619A5F3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a:extLst>
                <a:ext uri="{FF2B5EF4-FFF2-40B4-BE49-F238E27FC236}">
                  <a16:creationId xmlns:a16="http://schemas.microsoft.com/office/drawing/2014/main" id="{B76EAAB1-E26D-0343-8062-BBAA6FE99300}"/>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ectangle 208">
              <a:extLst>
                <a:ext uri="{FF2B5EF4-FFF2-40B4-BE49-F238E27FC236}">
                  <a16:creationId xmlns:a16="http://schemas.microsoft.com/office/drawing/2014/main" id="{5508C93E-0A28-F945-B407-AF0E4FDE604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a:extLst>
                <a:ext uri="{FF2B5EF4-FFF2-40B4-BE49-F238E27FC236}">
                  <a16:creationId xmlns:a16="http://schemas.microsoft.com/office/drawing/2014/main" id="{0B974E75-668A-E548-981A-3C4F81F79C1F}"/>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ectangle 210">
              <a:extLst>
                <a:ext uri="{FF2B5EF4-FFF2-40B4-BE49-F238E27FC236}">
                  <a16:creationId xmlns:a16="http://schemas.microsoft.com/office/drawing/2014/main" id="{22BEF5B9-A133-CF48-AF6C-2B02E353CCD8}"/>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Rectangle 211">
              <a:extLst>
                <a:ext uri="{FF2B5EF4-FFF2-40B4-BE49-F238E27FC236}">
                  <a16:creationId xmlns:a16="http://schemas.microsoft.com/office/drawing/2014/main" id="{39778542-7081-E949-9510-4273345D0AAC}"/>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TextBox 212">
              <a:extLst>
                <a:ext uri="{FF2B5EF4-FFF2-40B4-BE49-F238E27FC236}">
                  <a16:creationId xmlns:a16="http://schemas.microsoft.com/office/drawing/2014/main" id="{D3DD5B6B-8EB3-0C43-AC7E-FA671E38FA0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214" name="Group 213">
            <a:extLst>
              <a:ext uri="{FF2B5EF4-FFF2-40B4-BE49-F238E27FC236}">
                <a16:creationId xmlns:a16="http://schemas.microsoft.com/office/drawing/2014/main" id="{B3D1C280-493D-444B-9420-384EAF656F3E}"/>
              </a:ext>
            </a:extLst>
          </p:cNvPr>
          <p:cNvGrpSpPr/>
          <p:nvPr/>
        </p:nvGrpSpPr>
        <p:grpSpPr>
          <a:xfrm>
            <a:off x="3233429" y="2658948"/>
            <a:ext cx="1681740" cy="753909"/>
            <a:chOff x="4467227" y="2611391"/>
            <a:chExt cx="1681740" cy="753909"/>
          </a:xfrm>
        </p:grpSpPr>
        <p:sp>
          <p:nvSpPr>
            <p:cNvPr id="215" name="Oval 214">
              <a:extLst>
                <a:ext uri="{FF2B5EF4-FFF2-40B4-BE49-F238E27FC236}">
                  <a16:creationId xmlns:a16="http://schemas.microsoft.com/office/drawing/2014/main" id="{035FB763-FBE2-CE42-9029-C6A1C393EB69}"/>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a:extLst>
                <a:ext uri="{FF2B5EF4-FFF2-40B4-BE49-F238E27FC236}">
                  <a16:creationId xmlns:a16="http://schemas.microsoft.com/office/drawing/2014/main" id="{C7E01BF1-E5F7-2E47-B95D-6F346602343E}"/>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7" name="Rectangle 216">
              <a:extLst>
                <a:ext uri="{FF2B5EF4-FFF2-40B4-BE49-F238E27FC236}">
                  <a16:creationId xmlns:a16="http://schemas.microsoft.com/office/drawing/2014/main" id="{6E508E8F-0390-DF49-9A5F-A7AF09504277}"/>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8" name="Rectangle 217">
              <a:extLst>
                <a:ext uri="{FF2B5EF4-FFF2-40B4-BE49-F238E27FC236}">
                  <a16:creationId xmlns:a16="http://schemas.microsoft.com/office/drawing/2014/main" id="{CF152C84-718D-E044-811D-81C18828A2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a:extLst>
                <a:ext uri="{FF2B5EF4-FFF2-40B4-BE49-F238E27FC236}">
                  <a16:creationId xmlns:a16="http://schemas.microsoft.com/office/drawing/2014/main" id="{6FAEBB0A-F868-4248-8193-D4B1071A87E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0" name="Rectangle 219">
              <a:extLst>
                <a:ext uri="{FF2B5EF4-FFF2-40B4-BE49-F238E27FC236}">
                  <a16:creationId xmlns:a16="http://schemas.microsoft.com/office/drawing/2014/main" id="{4AE5589C-93DF-0B4B-875A-B19095A4EC9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1" name="TextBox 220">
              <a:extLst>
                <a:ext uri="{FF2B5EF4-FFF2-40B4-BE49-F238E27FC236}">
                  <a16:creationId xmlns:a16="http://schemas.microsoft.com/office/drawing/2014/main" id="{701698E9-2033-1A45-B8C7-6D6033DDFCD4}"/>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22" name="Straight Connector 221">
            <a:extLst>
              <a:ext uri="{FF2B5EF4-FFF2-40B4-BE49-F238E27FC236}">
                <a16:creationId xmlns:a16="http://schemas.microsoft.com/office/drawing/2014/main" id="{4B43D6F5-BC1D-D749-A26A-5EEEAD1EE10F}"/>
              </a:ext>
            </a:extLst>
          </p:cNvPr>
          <p:cNvCxnSpPr>
            <a:cxnSpLocks/>
          </p:cNvCxnSpPr>
          <p:nvPr/>
        </p:nvCxnSpPr>
        <p:spPr>
          <a:xfrm>
            <a:off x="3543213" y="3145301"/>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4153ABDF-CAE3-4542-9F65-5730DB0B6526}"/>
              </a:ext>
            </a:extLst>
          </p:cNvPr>
          <p:cNvCxnSpPr>
            <a:cxnSpLocks/>
          </p:cNvCxnSpPr>
          <p:nvPr/>
        </p:nvCxnSpPr>
        <p:spPr>
          <a:xfrm flipH="1">
            <a:off x="3757732" y="4054039"/>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AA600908-170D-314A-A671-EEAA337577EF}"/>
              </a:ext>
            </a:extLst>
          </p:cNvPr>
          <p:cNvCxnSpPr>
            <a:cxnSpLocks/>
          </p:cNvCxnSpPr>
          <p:nvPr/>
        </p:nvCxnSpPr>
        <p:spPr>
          <a:xfrm flipH="1">
            <a:off x="4965105" y="4919315"/>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B219061-FDA0-1F4C-87A5-0A1768A15957}"/>
              </a:ext>
            </a:extLst>
          </p:cNvPr>
          <p:cNvCxnSpPr>
            <a:cxnSpLocks/>
            <a:stCxn id="179" idx="0"/>
          </p:cNvCxnSpPr>
          <p:nvPr/>
        </p:nvCxnSpPr>
        <p:spPr>
          <a:xfrm flipH="1" flipV="1">
            <a:off x="4637365" y="4069301"/>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8A014B8A-9ED6-224F-A9A6-8A7F725833FD}"/>
              </a:ext>
            </a:extLst>
          </p:cNvPr>
          <p:cNvCxnSpPr>
            <a:cxnSpLocks/>
            <a:stCxn id="242" idx="0"/>
          </p:cNvCxnSpPr>
          <p:nvPr/>
        </p:nvCxnSpPr>
        <p:spPr>
          <a:xfrm flipH="1" flipV="1">
            <a:off x="4897726" y="4055741"/>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7" name="TextBox 226">
            <a:extLst>
              <a:ext uri="{FF2B5EF4-FFF2-40B4-BE49-F238E27FC236}">
                <a16:creationId xmlns:a16="http://schemas.microsoft.com/office/drawing/2014/main" id="{04643B95-E8CF-C54F-9D3E-50085C6C5249}"/>
              </a:ext>
            </a:extLst>
          </p:cNvPr>
          <p:cNvSpPr txBox="1"/>
          <p:nvPr/>
        </p:nvSpPr>
        <p:spPr>
          <a:xfrm>
            <a:off x="1158515" y="3205541"/>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28" name="TextBox 227">
            <a:extLst>
              <a:ext uri="{FF2B5EF4-FFF2-40B4-BE49-F238E27FC236}">
                <a16:creationId xmlns:a16="http://schemas.microsoft.com/office/drawing/2014/main" id="{B9BD39D5-8D68-2245-9DDA-9B158BBA2D3C}"/>
              </a:ext>
            </a:extLst>
          </p:cNvPr>
          <p:cNvSpPr txBox="1"/>
          <p:nvPr/>
        </p:nvSpPr>
        <p:spPr>
          <a:xfrm>
            <a:off x="772219" y="4201101"/>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29" name="TextBox 228">
            <a:extLst>
              <a:ext uri="{FF2B5EF4-FFF2-40B4-BE49-F238E27FC236}">
                <a16:creationId xmlns:a16="http://schemas.microsoft.com/office/drawing/2014/main" id="{AD781DA4-8045-3C45-85D4-6B565E092E62}"/>
              </a:ext>
            </a:extLst>
          </p:cNvPr>
          <p:cNvSpPr txBox="1"/>
          <p:nvPr/>
        </p:nvSpPr>
        <p:spPr>
          <a:xfrm>
            <a:off x="978599" y="5143146"/>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30" name="TextBox 229">
            <a:extLst>
              <a:ext uri="{FF2B5EF4-FFF2-40B4-BE49-F238E27FC236}">
                <a16:creationId xmlns:a16="http://schemas.microsoft.com/office/drawing/2014/main" id="{35298A4E-0066-B54D-BE34-0A5949205654}"/>
              </a:ext>
            </a:extLst>
          </p:cNvPr>
          <p:cNvSpPr txBox="1"/>
          <p:nvPr/>
        </p:nvSpPr>
        <p:spPr>
          <a:xfrm>
            <a:off x="3160789" y="4991489"/>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31" name="TextBox 230">
            <a:extLst>
              <a:ext uri="{FF2B5EF4-FFF2-40B4-BE49-F238E27FC236}">
                <a16:creationId xmlns:a16="http://schemas.microsoft.com/office/drawing/2014/main" id="{0736B85D-A768-154D-8059-EC8408EFBEE4}"/>
              </a:ext>
            </a:extLst>
          </p:cNvPr>
          <p:cNvSpPr txBox="1"/>
          <p:nvPr/>
        </p:nvSpPr>
        <p:spPr>
          <a:xfrm>
            <a:off x="4449689" y="5803036"/>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grpSp>
        <p:nvGrpSpPr>
          <p:cNvPr id="235" name="Group 234">
            <a:extLst>
              <a:ext uri="{FF2B5EF4-FFF2-40B4-BE49-F238E27FC236}">
                <a16:creationId xmlns:a16="http://schemas.microsoft.com/office/drawing/2014/main" id="{97998633-E2BC-0047-AEE0-4287D3082F38}"/>
              </a:ext>
            </a:extLst>
          </p:cNvPr>
          <p:cNvGrpSpPr/>
          <p:nvPr/>
        </p:nvGrpSpPr>
        <p:grpSpPr>
          <a:xfrm>
            <a:off x="6564486" y="4542184"/>
            <a:ext cx="1681740" cy="753909"/>
            <a:chOff x="2969616" y="3369972"/>
            <a:chExt cx="1681740" cy="753909"/>
          </a:xfrm>
        </p:grpSpPr>
        <p:sp>
          <p:nvSpPr>
            <p:cNvPr id="236" name="Oval 235">
              <a:extLst>
                <a:ext uri="{FF2B5EF4-FFF2-40B4-BE49-F238E27FC236}">
                  <a16:creationId xmlns:a16="http://schemas.microsoft.com/office/drawing/2014/main" id="{94111DA3-AC3F-654D-8BCC-B7A3F88416E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a:extLst>
                <a:ext uri="{FF2B5EF4-FFF2-40B4-BE49-F238E27FC236}">
                  <a16:creationId xmlns:a16="http://schemas.microsoft.com/office/drawing/2014/main" id="{56488FA9-9A2F-7640-983F-847F6E603672}"/>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8" name="Rectangle 237">
              <a:extLst>
                <a:ext uri="{FF2B5EF4-FFF2-40B4-BE49-F238E27FC236}">
                  <a16:creationId xmlns:a16="http://schemas.microsoft.com/office/drawing/2014/main" id="{546D7432-D305-E04F-938A-6EB1E581A529}"/>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9" name="Rectangle 238">
              <a:extLst>
                <a:ext uri="{FF2B5EF4-FFF2-40B4-BE49-F238E27FC236}">
                  <a16:creationId xmlns:a16="http://schemas.microsoft.com/office/drawing/2014/main" id="{D87234F3-73BE-0F47-87CE-55B0D1F303B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0" name="Rectangle 239">
              <a:extLst>
                <a:ext uri="{FF2B5EF4-FFF2-40B4-BE49-F238E27FC236}">
                  <a16:creationId xmlns:a16="http://schemas.microsoft.com/office/drawing/2014/main" id="{44ACEC15-C2B3-184B-8F70-17B0919534F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1" name="Rectangle 240">
              <a:extLst>
                <a:ext uri="{FF2B5EF4-FFF2-40B4-BE49-F238E27FC236}">
                  <a16:creationId xmlns:a16="http://schemas.microsoft.com/office/drawing/2014/main" id="{2EC3B91D-4CC9-3F43-BA69-9A97D49C91F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TextBox 241">
              <a:extLst>
                <a:ext uri="{FF2B5EF4-FFF2-40B4-BE49-F238E27FC236}">
                  <a16:creationId xmlns:a16="http://schemas.microsoft.com/office/drawing/2014/main" id="{80D00B05-FE8D-3B45-AF7F-E8A086B6417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43" name="TextBox 242">
            <a:extLst>
              <a:ext uri="{FF2B5EF4-FFF2-40B4-BE49-F238E27FC236}">
                <a16:creationId xmlns:a16="http://schemas.microsoft.com/office/drawing/2014/main" id="{8D3B7567-8572-234C-978D-6821870EA931}"/>
              </a:ext>
            </a:extLst>
          </p:cNvPr>
          <p:cNvSpPr txBox="1"/>
          <p:nvPr/>
        </p:nvSpPr>
        <p:spPr>
          <a:xfrm>
            <a:off x="7185708" y="5036757"/>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grpSp>
        <p:nvGrpSpPr>
          <p:cNvPr id="245" name="Group 244">
            <a:extLst>
              <a:ext uri="{FF2B5EF4-FFF2-40B4-BE49-F238E27FC236}">
                <a16:creationId xmlns:a16="http://schemas.microsoft.com/office/drawing/2014/main" id="{7167847A-033E-1F4A-8F34-55E1A6DD2E46}"/>
              </a:ext>
            </a:extLst>
          </p:cNvPr>
          <p:cNvGrpSpPr/>
          <p:nvPr/>
        </p:nvGrpSpPr>
        <p:grpSpPr>
          <a:xfrm>
            <a:off x="5860216" y="5375311"/>
            <a:ext cx="1681740" cy="753909"/>
            <a:chOff x="2969616" y="3369972"/>
            <a:chExt cx="1681740" cy="753909"/>
          </a:xfrm>
        </p:grpSpPr>
        <p:sp>
          <p:nvSpPr>
            <p:cNvPr id="246" name="Oval 245">
              <a:extLst>
                <a:ext uri="{FF2B5EF4-FFF2-40B4-BE49-F238E27FC236}">
                  <a16:creationId xmlns:a16="http://schemas.microsoft.com/office/drawing/2014/main" id="{CAB413A2-9606-8946-ADE4-DD7ECF80C05F}"/>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a:extLst>
                <a:ext uri="{FF2B5EF4-FFF2-40B4-BE49-F238E27FC236}">
                  <a16:creationId xmlns:a16="http://schemas.microsoft.com/office/drawing/2014/main" id="{FDA03567-D3B7-6A43-938B-430ECA4A946C}"/>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Rectangle 247">
              <a:extLst>
                <a:ext uri="{FF2B5EF4-FFF2-40B4-BE49-F238E27FC236}">
                  <a16:creationId xmlns:a16="http://schemas.microsoft.com/office/drawing/2014/main" id="{80328ECE-2A89-6A47-A375-BF1037E3786E}"/>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Rectangle 248">
              <a:extLst>
                <a:ext uri="{FF2B5EF4-FFF2-40B4-BE49-F238E27FC236}">
                  <a16:creationId xmlns:a16="http://schemas.microsoft.com/office/drawing/2014/main" id="{D8265EBA-E700-FA42-8EA3-8A649461144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Rectangle 249">
              <a:extLst>
                <a:ext uri="{FF2B5EF4-FFF2-40B4-BE49-F238E27FC236}">
                  <a16:creationId xmlns:a16="http://schemas.microsoft.com/office/drawing/2014/main" id="{5E50D847-DEF7-824C-BAB5-6403391D4C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Rectangle 250">
              <a:extLst>
                <a:ext uri="{FF2B5EF4-FFF2-40B4-BE49-F238E27FC236}">
                  <a16:creationId xmlns:a16="http://schemas.microsoft.com/office/drawing/2014/main" id="{AE108578-A0F4-2149-9A7E-8621DFADECC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TextBox 251">
              <a:extLst>
                <a:ext uri="{FF2B5EF4-FFF2-40B4-BE49-F238E27FC236}">
                  <a16:creationId xmlns:a16="http://schemas.microsoft.com/office/drawing/2014/main" id="{B284E755-00A9-6A4D-B1DE-798E43571BA3}"/>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53" name="Straight Connector 252">
            <a:extLst>
              <a:ext uri="{FF2B5EF4-FFF2-40B4-BE49-F238E27FC236}">
                <a16:creationId xmlns:a16="http://schemas.microsoft.com/office/drawing/2014/main" id="{470D3758-5598-7147-AFBF-BDF08728B9EE}"/>
              </a:ext>
            </a:extLst>
          </p:cNvPr>
          <p:cNvCxnSpPr>
            <a:cxnSpLocks/>
            <a:endCxn id="246" idx="0"/>
          </p:cNvCxnSpPr>
          <p:nvPr/>
        </p:nvCxnSpPr>
        <p:spPr>
          <a:xfrm flipH="1">
            <a:off x="6701086" y="5006321"/>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4" name="TextBox 253">
            <a:extLst>
              <a:ext uri="{FF2B5EF4-FFF2-40B4-BE49-F238E27FC236}">
                <a16:creationId xmlns:a16="http://schemas.microsoft.com/office/drawing/2014/main" id="{511A2707-C4A3-E94B-B208-901DBEF8B978}"/>
              </a:ext>
            </a:extLst>
          </p:cNvPr>
          <p:cNvSpPr txBox="1"/>
          <p:nvPr/>
        </p:nvSpPr>
        <p:spPr>
          <a:xfrm>
            <a:off x="6431030" y="5861734"/>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grpSp>
        <p:nvGrpSpPr>
          <p:cNvPr id="257" name="Group 256">
            <a:extLst>
              <a:ext uri="{FF2B5EF4-FFF2-40B4-BE49-F238E27FC236}">
                <a16:creationId xmlns:a16="http://schemas.microsoft.com/office/drawing/2014/main" id="{173A3BD8-352C-BA4E-8311-B3CBBCE26A6B}"/>
              </a:ext>
            </a:extLst>
          </p:cNvPr>
          <p:cNvGrpSpPr/>
          <p:nvPr/>
        </p:nvGrpSpPr>
        <p:grpSpPr>
          <a:xfrm>
            <a:off x="5329199" y="2910991"/>
            <a:ext cx="1681740" cy="753909"/>
            <a:chOff x="2969616" y="3369972"/>
            <a:chExt cx="1681740" cy="753909"/>
          </a:xfrm>
        </p:grpSpPr>
        <p:sp>
          <p:nvSpPr>
            <p:cNvPr id="258" name="Oval 257">
              <a:extLst>
                <a:ext uri="{FF2B5EF4-FFF2-40B4-BE49-F238E27FC236}">
                  <a16:creationId xmlns:a16="http://schemas.microsoft.com/office/drawing/2014/main" id="{1A4FB1EB-E747-9845-898F-D45C98E3550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a:extLst>
                <a:ext uri="{FF2B5EF4-FFF2-40B4-BE49-F238E27FC236}">
                  <a16:creationId xmlns:a16="http://schemas.microsoft.com/office/drawing/2014/main" id="{AF7D7489-6495-4046-94D6-C0BB2FE7527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TextBox 263">
              <a:extLst>
                <a:ext uri="{FF2B5EF4-FFF2-40B4-BE49-F238E27FC236}">
                  <a16:creationId xmlns:a16="http://schemas.microsoft.com/office/drawing/2014/main" id="{96232FCE-4487-A640-96AD-D1C1D6F6742A}"/>
                </a:ext>
              </a:extLst>
            </p:cNvPr>
            <p:cNvSpPr txBox="1"/>
            <p:nvPr/>
          </p:nvSpPr>
          <p:spPr>
            <a:xfrm>
              <a:off x="3141894" y="3389451"/>
              <a:ext cx="29848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endParaRPr lang="en-US" sz="1600" dirty="0">
                <a:latin typeface="Arial" panose="020B0604020202020204" pitchFamily="34" charset="0"/>
                <a:cs typeface="Arial" panose="020B0604020202020204" pitchFamily="34" charset="0"/>
              </a:endParaRPr>
            </a:p>
          </p:txBody>
        </p:sp>
      </p:grpSp>
      <p:sp>
        <p:nvSpPr>
          <p:cNvPr id="265" name="TextBox 264">
            <a:extLst>
              <a:ext uri="{FF2B5EF4-FFF2-40B4-BE49-F238E27FC236}">
                <a16:creationId xmlns:a16="http://schemas.microsoft.com/office/drawing/2014/main" id="{85D73B66-CF2C-4D45-84CE-00C921EC0366}"/>
              </a:ext>
            </a:extLst>
          </p:cNvPr>
          <p:cNvSpPr txBox="1"/>
          <p:nvPr/>
        </p:nvSpPr>
        <p:spPr>
          <a:xfrm>
            <a:off x="6041377" y="3403703"/>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cxnSp>
        <p:nvCxnSpPr>
          <p:cNvPr id="266" name="Straight Connector 265">
            <a:extLst>
              <a:ext uri="{FF2B5EF4-FFF2-40B4-BE49-F238E27FC236}">
                <a16:creationId xmlns:a16="http://schemas.microsoft.com/office/drawing/2014/main" id="{AA16C011-C327-BA4B-B944-F33ACA19007E}"/>
              </a:ext>
            </a:extLst>
          </p:cNvPr>
          <p:cNvCxnSpPr>
            <a:cxnSpLocks/>
          </p:cNvCxnSpPr>
          <p:nvPr/>
        </p:nvCxnSpPr>
        <p:spPr>
          <a:xfrm flipH="1">
            <a:off x="5694122" y="3387408"/>
            <a:ext cx="1" cy="497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392DB7AA-25C8-764D-9AE0-BFF3B153E291}"/>
              </a:ext>
            </a:extLst>
          </p:cNvPr>
          <p:cNvCxnSpPr>
            <a:cxnSpLocks/>
          </p:cNvCxnSpPr>
          <p:nvPr/>
        </p:nvCxnSpPr>
        <p:spPr>
          <a:xfrm>
            <a:off x="1558464" y="1778908"/>
            <a:ext cx="531673" cy="199304"/>
          </a:xfrm>
          <a:prstGeom prst="line">
            <a:avLst/>
          </a:prstGeom>
          <a:ln>
            <a:solidFill>
              <a:srgbClr val="1B8E1D"/>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7CE29F4-57B1-904E-BCD7-FC135C2A0770}"/>
              </a:ext>
            </a:extLst>
          </p:cNvPr>
          <p:cNvSpPr txBox="1"/>
          <p:nvPr/>
        </p:nvSpPr>
        <p:spPr>
          <a:xfrm>
            <a:off x="772021" y="1390216"/>
            <a:ext cx="736099" cy="369332"/>
          </a:xfrm>
          <a:prstGeom prst="rect">
            <a:avLst/>
          </a:prstGeom>
          <a:noFill/>
        </p:spPr>
        <p:txBody>
          <a:bodyPr wrap="none" rtlCol="0">
            <a:spAutoFit/>
          </a:bodyPr>
          <a:lstStyle/>
          <a:p>
            <a:r>
              <a:rPr lang="en-US" altLang="zh-CN" dirty="0">
                <a:solidFill>
                  <a:srgbClr val="1B8E1D"/>
                </a:solidFill>
                <a:latin typeface="Courier" pitchFamily="2" charset="0"/>
              </a:rPr>
              <a:t>root</a:t>
            </a:r>
            <a:endParaRPr lang="en-US" dirty="0">
              <a:solidFill>
                <a:srgbClr val="1B8E1D"/>
              </a:solidFill>
              <a:latin typeface="Courier" pitchFamily="2" charset="0"/>
            </a:endParaRPr>
          </a:p>
        </p:txBody>
      </p:sp>
      <p:sp>
        <p:nvSpPr>
          <p:cNvPr id="21" name="Rectangle 20">
            <a:extLst>
              <a:ext uri="{FF2B5EF4-FFF2-40B4-BE49-F238E27FC236}">
                <a16:creationId xmlns:a16="http://schemas.microsoft.com/office/drawing/2014/main" id="{4D5CBBEF-39E8-2143-8D82-300EE1ACCDAF}"/>
              </a:ext>
            </a:extLst>
          </p:cNvPr>
          <p:cNvSpPr/>
          <p:nvPr/>
        </p:nvSpPr>
        <p:spPr>
          <a:xfrm>
            <a:off x="266047" y="5780489"/>
            <a:ext cx="1495922" cy="338554"/>
          </a:xfrm>
          <a:prstGeom prst="rect">
            <a:avLst/>
          </a:prstGeom>
          <a:solidFill>
            <a:srgbClr val="E6A20E"/>
          </a:solidFill>
        </p:spPr>
        <p:txBody>
          <a:bodyPr wrap="square">
            <a:spAutoFit/>
          </a:bodyPr>
          <a:lstStyle/>
          <a:p>
            <a:pPr algn="ctr"/>
            <a:r>
              <a:rPr lang="en-US" sz="1600" dirty="0">
                <a:latin typeface="Arial"/>
                <a:cs typeface="Arial"/>
              </a:rPr>
              <a:t>Autocomplete </a:t>
            </a:r>
          </a:p>
        </p:txBody>
      </p:sp>
      <p:sp>
        <p:nvSpPr>
          <p:cNvPr id="83" name="TextBox 82">
            <a:extLst>
              <a:ext uri="{FF2B5EF4-FFF2-40B4-BE49-F238E27FC236}">
                <a16:creationId xmlns:a16="http://schemas.microsoft.com/office/drawing/2014/main" id="{EEC03260-E9B0-9D4E-8309-9BC37A7BA1D4}"/>
              </a:ext>
            </a:extLst>
          </p:cNvPr>
          <p:cNvSpPr txBox="1"/>
          <p:nvPr/>
        </p:nvSpPr>
        <p:spPr>
          <a:xfrm>
            <a:off x="665297" y="6190531"/>
            <a:ext cx="639919" cy="400110"/>
          </a:xfrm>
          <a:prstGeom prst="rect">
            <a:avLst/>
          </a:prstGeom>
          <a:noFill/>
        </p:spPr>
        <p:txBody>
          <a:bodyPr wrap="none" rtlCol="0">
            <a:spAutoFit/>
          </a:bodyPr>
          <a:lstStyle/>
          <a:p>
            <a:r>
              <a:rPr lang="en-US" altLang="zh-CN" sz="2000" dirty="0">
                <a:solidFill>
                  <a:srgbClr val="1700AE"/>
                </a:solidFill>
                <a:latin typeface="Arial" panose="020B0604020202020204" pitchFamily="34" charset="0"/>
                <a:cs typeface="Arial" panose="020B0604020202020204" pitchFamily="34" charset="0"/>
              </a:rPr>
              <a:t>“</a:t>
            </a:r>
            <a:r>
              <a:rPr lang="en-US" altLang="zh-CN" sz="2000" dirty="0" err="1">
                <a:solidFill>
                  <a:srgbClr val="1700AE"/>
                </a:solidFill>
                <a:latin typeface="Arial" panose="020B0604020202020204" pitchFamily="34" charset="0"/>
                <a:cs typeface="Arial" panose="020B0604020202020204" pitchFamily="34" charset="0"/>
              </a:rPr>
              <a:t>ea</a:t>
            </a:r>
            <a:r>
              <a:rPr lang="en-US" altLang="zh-CN" sz="2000" dirty="0">
                <a:solidFill>
                  <a:srgbClr val="1700AE"/>
                </a:solidFill>
                <a:latin typeface="Arial" panose="020B0604020202020204" pitchFamily="34" charset="0"/>
                <a:cs typeface="Arial" panose="020B0604020202020204" pitchFamily="34" charset="0"/>
              </a:rPr>
              <a:t>”</a:t>
            </a:r>
            <a:endParaRPr lang="en-US" sz="2000" dirty="0">
              <a:solidFill>
                <a:srgbClr val="1700AE"/>
              </a:solidFill>
              <a:latin typeface="Arial" panose="020B0604020202020204" pitchFamily="34" charset="0"/>
              <a:cs typeface="Arial" panose="020B0604020202020204" pitchFamily="34" charset="0"/>
            </a:endParaRPr>
          </a:p>
        </p:txBody>
      </p:sp>
      <p:sp>
        <p:nvSpPr>
          <p:cNvPr id="273" name="Oval 272">
            <a:extLst>
              <a:ext uri="{FF2B5EF4-FFF2-40B4-BE49-F238E27FC236}">
                <a16:creationId xmlns:a16="http://schemas.microsoft.com/office/drawing/2014/main" id="{E3341418-B69C-304F-B647-6931EAB553D9}"/>
              </a:ext>
            </a:extLst>
          </p:cNvPr>
          <p:cNvSpPr/>
          <p:nvPr/>
        </p:nvSpPr>
        <p:spPr>
          <a:xfrm>
            <a:off x="1692646" y="1915958"/>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5" name="Oval 274">
            <a:extLst>
              <a:ext uri="{FF2B5EF4-FFF2-40B4-BE49-F238E27FC236}">
                <a16:creationId xmlns:a16="http://schemas.microsoft.com/office/drawing/2014/main" id="{55038B61-1ABB-664F-83DF-D92D7536CB25}"/>
              </a:ext>
            </a:extLst>
          </p:cNvPr>
          <p:cNvSpPr/>
          <p:nvPr/>
        </p:nvSpPr>
        <p:spPr>
          <a:xfrm>
            <a:off x="3237152" y="2656873"/>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6" name="Oval 275">
            <a:extLst>
              <a:ext uri="{FF2B5EF4-FFF2-40B4-BE49-F238E27FC236}">
                <a16:creationId xmlns:a16="http://schemas.microsoft.com/office/drawing/2014/main" id="{A63FF470-76C6-FB48-B2DF-701898213F63}"/>
              </a:ext>
            </a:extLst>
          </p:cNvPr>
          <p:cNvSpPr/>
          <p:nvPr/>
        </p:nvSpPr>
        <p:spPr>
          <a:xfrm>
            <a:off x="3588016" y="3561177"/>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7" name="Rectangle 266">
            <a:extLst>
              <a:ext uri="{FF2B5EF4-FFF2-40B4-BE49-F238E27FC236}">
                <a16:creationId xmlns:a16="http://schemas.microsoft.com/office/drawing/2014/main" id="{B12044F8-EF19-B245-9FA2-BE7F20D05D31}"/>
              </a:ext>
            </a:extLst>
          </p:cNvPr>
          <p:cNvSpPr/>
          <p:nvPr/>
        </p:nvSpPr>
        <p:spPr>
          <a:xfrm>
            <a:off x="1888148" y="5787051"/>
            <a:ext cx="2662488" cy="830997"/>
          </a:xfrm>
          <a:prstGeom prst="rect">
            <a:avLst/>
          </a:prstGeom>
        </p:spPr>
        <p:txBody>
          <a:bodyPr wrap="square">
            <a:spAutoFit/>
          </a:bodyPr>
          <a:lstStyle/>
          <a:p>
            <a:pPr marL="342900" indent="-342900">
              <a:buAutoNum type="arabicPeriod"/>
            </a:pPr>
            <a:r>
              <a:rPr lang="en-US" sz="1600" dirty="0">
                <a:latin typeface="Arial" panose="020B0604020202020204" pitchFamily="34" charset="0"/>
                <a:cs typeface="Arial" panose="020B0604020202020204" pitchFamily="34" charset="0"/>
              </a:rPr>
              <a:t>Find the stem</a:t>
            </a:r>
          </a:p>
          <a:p>
            <a:pPr marL="342900" indent="-342900">
              <a:buAutoNum type="arabicPeriod"/>
            </a:pPr>
            <a:r>
              <a:rPr lang="en-US" sz="1600" dirty="0">
                <a:latin typeface="Arial" panose="020B0604020202020204" pitchFamily="34" charset="0"/>
                <a:cs typeface="Arial" panose="020B0604020202020204" pitchFamily="34" charset="0"/>
              </a:rPr>
              <a:t>Do a level order traversal from there</a:t>
            </a:r>
          </a:p>
        </p:txBody>
      </p:sp>
      <p:sp>
        <p:nvSpPr>
          <p:cNvPr id="272" name="Freeform 271">
            <a:extLst>
              <a:ext uri="{FF2B5EF4-FFF2-40B4-BE49-F238E27FC236}">
                <a16:creationId xmlns:a16="http://schemas.microsoft.com/office/drawing/2014/main" id="{BBD96F61-F5D2-494B-9902-69CDA3A48B94}"/>
              </a:ext>
            </a:extLst>
          </p:cNvPr>
          <p:cNvSpPr/>
          <p:nvPr/>
        </p:nvSpPr>
        <p:spPr>
          <a:xfrm>
            <a:off x="2991409" y="4211273"/>
            <a:ext cx="4709685" cy="1594225"/>
          </a:xfrm>
          <a:custGeom>
            <a:avLst/>
            <a:gdLst>
              <a:gd name="connsiteX0" fmla="*/ 842360 w 4709685"/>
              <a:gd name="connsiteY0" fmla="*/ 0 h 1594225"/>
              <a:gd name="connsiteX1" fmla="*/ 238352 w 4709685"/>
              <a:gd name="connsiteY1" fmla="*/ 637564 h 1594225"/>
              <a:gd name="connsiteX2" fmla="*/ 4332180 w 4709685"/>
              <a:gd name="connsiteY2" fmla="*/ 662731 h 1594225"/>
              <a:gd name="connsiteX3" fmla="*/ 1001751 w 4709685"/>
              <a:gd name="connsiteY3" fmla="*/ 1476463 h 1594225"/>
              <a:gd name="connsiteX4" fmla="*/ 4709685 w 4709685"/>
              <a:gd name="connsiteY4" fmla="*/ 1593909 h 159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685" h="1594225">
                <a:moveTo>
                  <a:pt x="842360" y="0"/>
                </a:moveTo>
                <a:cubicBezTo>
                  <a:pt x="249537" y="263554"/>
                  <a:pt x="-343285" y="527109"/>
                  <a:pt x="238352" y="637564"/>
                </a:cubicBezTo>
                <a:cubicBezTo>
                  <a:pt x="819989" y="748019"/>
                  <a:pt x="4204947" y="522915"/>
                  <a:pt x="4332180" y="662731"/>
                </a:cubicBezTo>
                <a:cubicBezTo>
                  <a:pt x="4459413" y="802548"/>
                  <a:pt x="938834" y="1321267"/>
                  <a:pt x="1001751" y="1476463"/>
                </a:cubicBezTo>
                <a:cubicBezTo>
                  <a:pt x="1064668" y="1631659"/>
                  <a:pt x="4135039" y="1585520"/>
                  <a:pt x="4709685" y="1593909"/>
                </a:cubicBezTo>
              </a:path>
            </a:pathLst>
          </a:custGeom>
          <a:noFill/>
          <a:ln w="38100">
            <a:solidFill>
              <a:schemeClr val="accent6"/>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1CD698BF-494C-5349-AB61-A8E954D99518}"/>
              </a:ext>
            </a:extLst>
          </p:cNvPr>
          <p:cNvCxnSpPr/>
          <p:nvPr/>
        </p:nvCxnSpPr>
        <p:spPr>
          <a:xfrm>
            <a:off x="4790365" y="1914610"/>
            <a:ext cx="3896435"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1" name="Rectangle 290">
            <a:extLst>
              <a:ext uri="{FF2B5EF4-FFF2-40B4-BE49-F238E27FC236}">
                <a16:creationId xmlns:a16="http://schemas.microsoft.com/office/drawing/2014/main" id="{BEE9A7E6-5B4E-CF40-BD1B-B8A83C6A6935}"/>
              </a:ext>
            </a:extLst>
          </p:cNvPr>
          <p:cNvSpPr/>
          <p:nvPr/>
        </p:nvSpPr>
        <p:spPr>
          <a:xfrm>
            <a:off x="6756839" y="3448086"/>
            <a:ext cx="2556741" cy="979755"/>
          </a:xfrm>
          <a:prstGeom prst="rect">
            <a:avLst/>
          </a:prstGeom>
        </p:spPr>
        <p:txBody>
          <a:bodyPr wrap="squar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array</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wastes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space</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linked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list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association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between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position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and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character</a:t>
            </a:r>
            <a:endParaRPr lang="en-US" sz="1400" dirty="0">
              <a:solidFill>
                <a:schemeClr val="accent6"/>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9307CE6E-0340-FF4F-B40E-41F74C71E55D}"/>
              </a:ext>
            </a:extLst>
          </p:cNvPr>
          <p:cNvSpPr/>
          <p:nvPr/>
        </p:nvSpPr>
        <p:spPr>
          <a:xfrm>
            <a:off x="4320832" y="6315773"/>
            <a:ext cx="2556741" cy="307777"/>
          </a:xfrm>
          <a:prstGeom prst="rect">
            <a:avLst/>
          </a:prstGeom>
        </p:spPr>
        <p:txBody>
          <a:bodyPr wrap="square">
            <a:spAutoFit/>
          </a:bodyPr>
          <a:lstStyle/>
          <a:p>
            <a:pPr>
              <a:spcBef>
                <a:spcPts val="100"/>
              </a:spcBef>
              <a:spcAft>
                <a:spcPts val="100"/>
              </a:spcAft>
            </a:pPr>
            <a:r>
              <a:rPr lang="en-US" altLang="zh-CN" sz="1400" dirty="0">
                <a:solidFill>
                  <a:schemeClr val="accent6"/>
                </a:solidFill>
                <a:latin typeface="Arial" panose="020B0604020202020204" pitchFamily="34" charset="0"/>
                <a:cs typeface="Arial" panose="020B0604020202020204" pitchFamily="34" charset="0"/>
              </a:rPr>
              <a:t>from</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shortest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to</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longest</a:t>
            </a:r>
          </a:p>
        </p:txBody>
      </p:sp>
    </p:spTree>
    <p:extLst>
      <p:ext uri="{BB962C8B-B14F-4D97-AF65-F5344CB8AC3E}">
        <p14:creationId xmlns:p14="http://schemas.microsoft.com/office/powerpoint/2010/main" val="16506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dissolve">
                                      <p:cBhvr>
                                        <p:cTn id="7" dur="500"/>
                                        <p:tgtEl>
                                          <p:spTgt spid="162"/>
                                        </p:tgtEl>
                                      </p:cBhvr>
                                    </p:animEffect>
                                  </p:childTnLst>
                                </p:cTn>
                              </p:par>
                              <p:par>
                                <p:cTn id="8" presetID="9"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dissolve">
                                      <p:cBhvr>
                                        <p:cTn id="10" dur="500"/>
                                        <p:tgtEl>
                                          <p:spTgt spid="170"/>
                                        </p:tgtEl>
                                      </p:cBhvr>
                                    </p:animEffect>
                                  </p:childTnLst>
                                </p:cTn>
                              </p:par>
                              <p:par>
                                <p:cTn id="11" presetID="9"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dissolve">
                                      <p:cBhvr>
                                        <p:cTn id="13" dur="500"/>
                                        <p:tgtEl>
                                          <p:spTgt spid="178"/>
                                        </p:tgtEl>
                                      </p:cBhvr>
                                    </p:animEffect>
                                  </p:childTnLst>
                                </p:cTn>
                              </p:par>
                              <p:par>
                                <p:cTn id="14" presetID="9" presetClass="entr" presetSubtype="0" fill="hold" nodeType="withEffect">
                                  <p:stCondLst>
                                    <p:cond delay="0"/>
                                  </p:stCondLst>
                                  <p:childTnLst>
                                    <p:set>
                                      <p:cBhvr>
                                        <p:cTn id="15" dur="1" fill="hold">
                                          <p:stCondLst>
                                            <p:cond delay="0"/>
                                          </p:stCondLst>
                                        </p:cTn>
                                        <p:tgtEl>
                                          <p:spTgt spid="186"/>
                                        </p:tgtEl>
                                        <p:attrNameLst>
                                          <p:attrName>style.visibility</p:attrName>
                                        </p:attrNameLst>
                                      </p:cBhvr>
                                      <p:to>
                                        <p:strVal val="visible"/>
                                      </p:to>
                                    </p:set>
                                    <p:animEffect transition="in" filter="dissolve">
                                      <p:cBhvr>
                                        <p:cTn id="16" dur="500"/>
                                        <p:tgtEl>
                                          <p:spTgt spid="186"/>
                                        </p:tgtEl>
                                      </p:cBhvr>
                                    </p:animEffect>
                                  </p:childTnLst>
                                </p:cTn>
                              </p:par>
                              <p:par>
                                <p:cTn id="17" presetID="9" presetClass="entr" presetSubtype="0" fill="hold" nodeType="with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dissolve">
                                      <p:cBhvr>
                                        <p:cTn id="19" dur="500"/>
                                        <p:tgtEl>
                                          <p:spTgt spid="187"/>
                                        </p:tgtEl>
                                      </p:cBhvr>
                                    </p:animEffect>
                                  </p:childTnLst>
                                </p:cTn>
                              </p:par>
                              <p:par>
                                <p:cTn id="20" presetID="9" presetClass="entr" presetSubtype="0"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dissolve">
                                      <p:cBhvr>
                                        <p:cTn id="22" dur="500"/>
                                        <p:tgtEl>
                                          <p:spTgt spid="188"/>
                                        </p:tgtEl>
                                      </p:cBhvr>
                                    </p:animEffect>
                                  </p:childTnLst>
                                </p:cTn>
                              </p:par>
                              <p:par>
                                <p:cTn id="23" presetID="9"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dissolve">
                                      <p:cBhvr>
                                        <p:cTn id="25" dur="500"/>
                                        <p:tgtEl>
                                          <p:spTgt spid="196"/>
                                        </p:tgtEl>
                                      </p:cBhvr>
                                    </p:animEffect>
                                  </p:childTnLst>
                                </p:cTn>
                              </p:par>
                              <p:par>
                                <p:cTn id="26" presetID="9" presetClass="entr" presetSubtype="0" fill="hold"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dissolve">
                                      <p:cBhvr>
                                        <p:cTn id="28" dur="500"/>
                                        <p:tgtEl>
                                          <p:spTgt spid="197"/>
                                        </p:tgtEl>
                                      </p:cBhvr>
                                    </p:animEffect>
                                  </p:childTnLst>
                                </p:cTn>
                              </p:par>
                              <p:par>
                                <p:cTn id="29" presetID="9" presetClass="entr" presetSubtype="0" fill="hold" nodeType="with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dissolve">
                                      <p:cBhvr>
                                        <p:cTn id="31" dur="500"/>
                                        <p:tgtEl>
                                          <p:spTgt spid="205"/>
                                        </p:tgtEl>
                                      </p:cBhvr>
                                    </p:animEffect>
                                  </p:childTnLst>
                                </p:cTn>
                              </p:par>
                              <p:par>
                                <p:cTn id="32" presetID="9" presetClass="entr" presetSubtype="0" fill="hold"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ntr" presetSubtype="0"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dissolve">
                                      <p:cBhvr>
                                        <p:cTn id="37" dur="500"/>
                                        <p:tgtEl>
                                          <p:spTgt spid="214"/>
                                        </p:tgtEl>
                                      </p:cBhvr>
                                    </p:animEffect>
                                  </p:childTnLst>
                                </p:cTn>
                              </p:par>
                              <p:par>
                                <p:cTn id="38" presetID="9" presetClass="entr" presetSubtype="0" fill="hold" nodeType="with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dissolve">
                                      <p:cBhvr>
                                        <p:cTn id="40" dur="500"/>
                                        <p:tgtEl>
                                          <p:spTgt spid="222"/>
                                        </p:tgtEl>
                                      </p:cBhvr>
                                    </p:animEffect>
                                  </p:childTnLst>
                                </p:cTn>
                              </p:par>
                              <p:par>
                                <p:cTn id="41" presetID="9" presetClass="entr" presetSubtype="0" fill="hold" nodeType="with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dissolve">
                                      <p:cBhvr>
                                        <p:cTn id="43" dur="500"/>
                                        <p:tgtEl>
                                          <p:spTgt spid="223"/>
                                        </p:tgtEl>
                                      </p:cBhvr>
                                    </p:animEffect>
                                  </p:childTnLst>
                                </p:cTn>
                              </p:par>
                              <p:par>
                                <p:cTn id="44" presetID="9" presetClass="entr" presetSubtype="0" fill="hold" nodeType="withEffect">
                                  <p:stCondLst>
                                    <p:cond delay="0"/>
                                  </p:stCondLst>
                                  <p:childTnLst>
                                    <p:set>
                                      <p:cBhvr>
                                        <p:cTn id="45" dur="1" fill="hold">
                                          <p:stCondLst>
                                            <p:cond delay="0"/>
                                          </p:stCondLst>
                                        </p:cTn>
                                        <p:tgtEl>
                                          <p:spTgt spid="224"/>
                                        </p:tgtEl>
                                        <p:attrNameLst>
                                          <p:attrName>style.visibility</p:attrName>
                                        </p:attrNameLst>
                                      </p:cBhvr>
                                      <p:to>
                                        <p:strVal val="visible"/>
                                      </p:to>
                                    </p:set>
                                    <p:animEffect transition="in" filter="dissolve">
                                      <p:cBhvr>
                                        <p:cTn id="46" dur="500"/>
                                        <p:tgtEl>
                                          <p:spTgt spid="224"/>
                                        </p:tgtEl>
                                      </p:cBhvr>
                                    </p:animEffect>
                                  </p:childTnLst>
                                </p:cTn>
                              </p:par>
                              <p:par>
                                <p:cTn id="47" presetID="9" presetClass="entr" presetSubtype="0" fill="hold" nodeType="withEffect">
                                  <p:stCondLst>
                                    <p:cond delay="0"/>
                                  </p:stCondLst>
                                  <p:childTnLst>
                                    <p:set>
                                      <p:cBhvr>
                                        <p:cTn id="48" dur="1" fill="hold">
                                          <p:stCondLst>
                                            <p:cond delay="0"/>
                                          </p:stCondLst>
                                        </p:cTn>
                                        <p:tgtEl>
                                          <p:spTgt spid="225"/>
                                        </p:tgtEl>
                                        <p:attrNameLst>
                                          <p:attrName>style.visibility</p:attrName>
                                        </p:attrNameLst>
                                      </p:cBhvr>
                                      <p:to>
                                        <p:strVal val="visible"/>
                                      </p:to>
                                    </p:set>
                                    <p:animEffect transition="in" filter="dissolve">
                                      <p:cBhvr>
                                        <p:cTn id="49" dur="500"/>
                                        <p:tgtEl>
                                          <p:spTgt spid="225"/>
                                        </p:tgtEl>
                                      </p:cBhvr>
                                    </p:animEffect>
                                  </p:childTnLst>
                                </p:cTn>
                              </p:par>
                              <p:par>
                                <p:cTn id="50" presetID="9"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dissolve">
                                      <p:cBhvr>
                                        <p:cTn id="52" dur="500"/>
                                        <p:tgtEl>
                                          <p:spTgt spid="22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7"/>
                                        </p:tgtEl>
                                        <p:attrNameLst>
                                          <p:attrName>style.visibility</p:attrName>
                                        </p:attrNameLst>
                                      </p:cBhvr>
                                      <p:to>
                                        <p:strVal val="visible"/>
                                      </p:to>
                                    </p:set>
                                    <p:animEffect transition="in" filter="dissolve">
                                      <p:cBhvr>
                                        <p:cTn id="55" dur="500"/>
                                        <p:tgtEl>
                                          <p:spTgt spid="2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8"/>
                                        </p:tgtEl>
                                        <p:attrNameLst>
                                          <p:attrName>style.visibility</p:attrName>
                                        </p:attrNameLst>
                                      </p:cBhvr>
                                      <p:to>
                                        <p:strVal val="visible"/>
                                      </p:to>
                                    </p:set>
                                    <p:animEffect transition="in" filter="dissolve">
                                      <p:cBhvr>
                                        <p:cTn id="58" dur="500"/>
                                        <p:tgtEl>
                                          <p:spTgt spid="22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9"/>
                                        </p:tgtEl>
                                        <p:attrNameLst>
                                          <p:attrName>style.visibility</p:attrName>
                                        </p:attrNameLst>
                                      </p:cBhvr>
                                      <p:to>
                                        <p:strVal val="visible"/>
                                      </p:to>
                                    </p:set>
                                    <p:animEffect transition="in" filter="dissolve">
                                      <p:cBhvr>
                                        <p:cTn id="61" dur="500"/>
                                        <p:tgtEl>
                                          <p:spTgt spid="2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0"/>
                                        </p:tgtEl>
                                        <p:attrNameLst>
                                          <p:attrName>style.visibility</p:attrName>
                                        </p:attrNameLst>
                                      </p:cBhvr>
                                      <p:to>
                                        <p:strVal val="visible"/>
                                      </p:to>
                                    </p:set>
                                    <p:animEffect transition="in" filter="dissolve">
                                      <p:cBhvr>
                                        <p:cTn id="64" dur="500"/>
                                        <p:tgtEl>
                                          <p:spTgt spid="2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1"/>
                                        </p:tgtEl>
                                        <p:attrNameLst>
                                          <p:attrName>style.visibility</p:attrName>
                                        </p:attrNameLst>
                                      </p:cBhvr>
                                      <p:to>
                                        <p:strVal val="visible"/>
                                      </p:to>
                                    </p:set>
                                    <p:animEffect transition="in" filter="dissolve">
                                      <p:cBhvr>
                                        <p:cTn id="67" dur="500"/>
                                        <p:tgtEl>
                                          <p:spTgt spid="231"/>
                                        </p:tgtEl>
                                      </p:cBhvr>
                                    </p:animEffect>
                                  </p:childTnLst>
                                </p:cTn>
                              </p:par>
                              <p:par>
                                <p:cTn id="68" presetID="9" presetClass="entr" presetSubtype="0" fill="hold" nodeType="with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dissolve">
                                      <p:cBhvr>
                                        <p:cTn id="70" dur="500"/>
                                        <p:tgtEl>
                                          <p:spTgt spid="23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3"/>
                                        </p:tgtEl>
                                        <p:attrNameLst>
                                          <p:attrName>style.visibility</p:attrName>
                                        </p:attrNameLst>
                                      </p:cBhvr>
                                      <p:to>
                                        <p:strVal val="visible"/>
                                      </p:to>
                                    </p:set>
                                    <p:animEffect transition="in" filter="dissolve">
                                      <p:cBhvr>
                                        <p:cTn id="73" dur="500"/>
                                        <p:tgtEl>
                                          <p:spTgt spid="243"/>
                                        </p:tgtEl>
                                      </p:cBhvr>
                                    </p:animEffect>
                                  </p:childTnLst>
                                </p:cTn>
                              </p:par>
                              <p:par>
                                <p:cTn id="74" presetID="9" presetClass="entr" presetSubtype="0" fill="hold" nodeType="withEffect">
                                  <p:stCondLst>
                                    <p:cond delay="0"/>
                                  </p:stCondLst>
                                  <p:childTnLst>
                                    <p:set>
                                      <p:cBhvr>
                                        <p:cTn id="75" dur="1" fill="hold">
                                          <p:stCondLst>
                                            <p:cond delay="0"/>
                                          </p:stCondLst>
                                        </p:cTn>
                                        <p:tgtEl>
                                          <p:spTgt spid="245"/>
                                        </p:tgtEl>
                                        <p:attrNameLst>
                                          <p:attrName>style.visibility</p:attrName>
                                        </p:attrNameLst>
                                      </p:cBhvr>
                                      <p:to>
                                        <p:strVal val="visible"/>
                                      </p:to>
                                    </p:set>
                                    <p:animEffect transition="in" filter="dissolve">
                                      <p:cBhvr>
                                        <p:cTn id="76" dur="500"/>
                                        <p:tgtEl>
                                          <p:spTgt spid="245"/>
                                        </p:tgtEl>
                                      </p:cBhvr>
                                    </p:animEffect>
                                  </p:childTnLst>
                                </p:cTn>
                              </p:par>
                              <p:par>
                                <p:cTn id="77" presetID="9" presetClass="entr" presetSubtype="0" fill="hold" nodeType="withEffect">
                                  <p:stCondLst>
                                    <p:cond delay="0"/>
                                  </p:stCondLst>
                                  <p:childTnLst>
                                    <p:set>
                                      <p:cBhvr>
                                        <p:cTn id="78" dur="1" fill="hold">
                                          <p:stCondLst>
                                            <p:cond delay="0"/>
                                          </p:stCondLst>
                                        </p:cTn>
                                        <p:tgtEl>
                                          <p:spTgt spid="253"/>
                                        </p:tgtEl>
                                        <p:attrNameLst>
                                          <p:attrName>style.visibility</p:attrName>
                                        </p:attrNameLst>
                                      </p:cBhvr>
                                      <p:to>
                                        <p:strVal val="visible"/>
                                      </p:to>
                                    </p:set>
                                    <p:animEffect transition="in" filter="dissolve">
                                      <p:cBhvr>
                                        <p:cTn id="79" dur="500"/>
                                        <p:tgtEl>
                                          <p:spTgt spid="2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54"/>
                                        </p:tgtEl>
                                        <p:attrNameLst>
                                          <p:attrName>style.visibility</p:attrName>
                                        </p:attrNameLst>
                                      </p:cBhvr>
                                      <p:to>
                                        <p:strVal val="visible"/>
                                      </p:to>
                                    </p:set>
                                    <p:animEffect transition="in" filter="dissolve">
                                      <p:cBhvr>
                                        <p:cTn id="82" dur="500"/>
                                        <p:tgtEl>
                                          <p:spTgt spid="254"/>
                                        </p:tgtEl>
                                      </p:cBhvr>
                                    </p:animEffect>
                                  </p:childTnLst>
                                </p:cTn>
                              </p:par>
                              <p:par>
                                <p:cTn id="83" presetID="9"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animEffect transition="in" filter="dissolve">
                                      <p:cBhvr>
                                        <p:cTn id="85" dur="500"/>
                                        <p:tgtEl>
                                          <p:spTgt spid="146"/>
                                        </p:tgtEl>
                                      </p:cBhvr>
                                    </p:animEffect>
                                  </p:childTnLst>
                                </p:cTn>
                              </p:par>
                              <p:par>
                                <p:cTn id="86" presetID="9" presetClass="entr" presetSubtype="0" fill="hold" nodeType="with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dissolve">
                                      <p:cBhvr>
                                        <p:cTn id="88" dur="500"/>
                                        <p:tgtEl>
                                          <p:spTgt spid="15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dissolv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Effect transition="in" filter="dissolve">
                                      <p:cBhvr>
                                        <p:cTn id="103" dur="500"/>
                                        <p:tgtEl>
                                          <p:spTgt spid="1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15">
                                            <p:txEl>
                                              <p:pRg st="5" end="5"/>
                                            </p:txEl>
                                          </p:spTgt>
                                        </p:tgtEl>
                                        <p:attrNameLst>
                                          <p:attrName>style.visibility</p:attrName>
                                        </p:attrNameLst>
                                      </p:cBhvr>
                                      <p:to>
                                        <p:strVal val="visible"/>
                                      </p:to>
                                    </p:set>
                                    <p:animEffect transition="in" filter="dissolve">
                                      <p:cBhvr>
                                        <p:cTn id="108" dur="500"/>
                                        <p:tgtEl>
                                          <p:spTgt spid="15">
                                            <p:txEl>
                                              <p:pRg st="5" end="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5">
                                            <p:txEl>
                                              <p:pRg st="2" end="2"/>
                                            </p:txEl>
                                          </p:spTgt>
                                        </p:tgtEl>
                                        <p:attrNameLst>
                                          <p:attrName>style.visibility</p:attrName>
                                        </p:attrNameLst>
                                      </p:cBhvr>
                                      <p:to>
                                        <p:strVal val="visible"/>
                                      </p:to>
                                    </p:set>
                                    <p:animEffect transition="in" filter="dissolve">
                                      <p:cBhvr>
                                        <p:cTn id="113" dur="500"/>
                                        <p:tgtEl>
                                          <p:spTgt spid="1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78"/>
                                        </p:tgtEl>
                                        <p:attrNameLst>
                                          <p:attrName>style.visibility</p:attrName>
                                        </p:attrNameLst>
                                      </p:cBhvr>
                                      <p:to>
                                        <p:strVal val="visible"/>
                                      </p:to>
                                    </p:set>
                                    <p:animEffect transition="in" filter="dissolve">
                                      <p:cBhvr>
                                        <p:cTn id="118" dur="500"/>
                                        <p:tgtEl>
                                          <p:spTgt spid="278"/>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91"/>
                                        </p:tgtEl>
                                        <p:attrNameLst>
                                          <p:attrName>style.visibility</p:attrName>
                                        </p:attrNameLst>
                                      </p:cBhvr>
                                      <p:to>
                                        <p:strVal val="visible"/>
                                      </p:to>
                                    </p:set>
                                    <p:animEffect transition="in" filter="dissolve">
                                      <p:cBhvr>
                                        <p:cTn id="123" dur="500"/>
                                        <p:tgtEl>
                                          <p:spTgt spid="29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5">
                                            <p:txEl>
                                              <p:pRg st="3" end="3"/>
                                            </p:txEl>
                                          </p:spTgt>
                                        </p:tgtEl>
                                        <p:attrNameLst>
                                          <p:attrName>style.visibility</p:attrName>
                                        </p:attrNameLst>
                                      </p:cBhvr>
                                      <p:to>
                                        <p:strVal val="visible"/>
                                      </p:to>
                                    </p:set>
                                    <p:animEffect transition="in" filter="dissolve">
                                      <p:cBhvr>
                                        <p:cTn id="128" dur="500"/>
                                        <p:tgtEl>
                                          <p:spTgt spid="15">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257"/>
                                        </p:tgtEl>
                                        <p:attrNameLst>
                                          <p:attrName>style.visibility</p:attrName>
                                        </p:attrNameLst>
                                      </p:cBhvr>
                                      <p:to>
                                        <p:strVal val="visible"/>
                                      </p:to>
                                    </p:set>
                                    <p:animEffect transition="in" filter="dissolve">
                                      <p:cBhvr>
                                        <p:cTn id="133" dur="500"/>
                                        <p:tgtEl>
                                          <p:spTgt spid="25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65"/>
                                        </p:tgtEl>
                                        <p:attrNameLst>
                                          <p:attrName>style.visibility</p:attrName>
                                        </p:attrNameLst>
                                      </p:cBhvr>
                                      <p:to>
                                        <p:strVal val="visible"/>
                                      </p:to>
                                    </p:set>
                                    <p:animEffect transition="in" filter="dissolve">
                                      <p:cBhvr>
                                        <p:cTn id="136" dur="500"/>
                                        <p:tgtEl>
                                          <p:spTgt spid="265"/>
                                        </p:tgtEl>
                                      </p:cBhvr>
                                    </p:animEffect>
                                  </p:childTnLst>
                                </p:cTn>
                              </p:par>
                              <p:par>
                                <p:cTn id="137" presetID="9" presetClass="entr" presetSubtype="0" fill="hold" nodeType="withEffect">
                                  <p:stCondLst>
                                    <p:cond delay="0"/>
                                  </p:stCondLst>
                                  <p:childTnLst>
                                    <p:set>
                                      <p:cBhvr>
                                        <p:cTn id="138" dur="1" fill="hold">
                                          <p:stCondLst>
                                            <p:cond delay="0"/>
                                          </p:stCondLst>
                                        </p:cTn>
                                        <p:tgtEl>
                                          <p:spTgt spid="266"/>
                                        </p:tgtEl>
                                        <p:attrNameLst>
                                          <p:attrName>style.visibility</p:attrName>
                                        </p:attrNameLst>
                                      </p:cBhvr>
                                      <p:to>
                                        <p:strVal val="visible"/>
                                      </p:to>
                                    </p:set>
                                    <p:animEffect transition="in" filter="dissolve">
                                      <p:cBhvr>
                                        <p:cTn id="139" dur="500"/>
                                        <p:tgtEl>
                                          <p:spTgt spid="2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268"/>
                                        </p:tgtEl>
                                        <p:attrNameLst>
                                          <p:attrName>style.visibility</p:attrName>
                                        </p:attrNameLst>
                                      </p:cBhvr>
                                      <p:to>
                                        <p:strVal val="visible"/>
                                      </p:to>
                                    </p:set>
                                    <p:animEffect transition="in" filter="dissolve">
                                      <p:cBhvr>
                                        <p:cTn id="144" dur="500"/>
                                        <p:tgtEl>
                                          <p:spTgt spid="2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dissolve">
                                      <p:cBhvr>
                                        <p:cTn id="147" dur="500"/>
                                        <p:tgtEl>
                                          <p:spTgt spid="2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dissolve">
                                      <p:cBhvr>
                                        <p:cTn id="152" dur="500"/>
                                        <p:tgtEl>
                                          <p:spTgt spid="2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dissolve">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67">
                                            <p:txEl>
                                              <p:pRg st="0" end="0"/>
                                            </p:txEl>
                                          </p:spTgt>
                                        </p:tgtEl>
                                        <p:attrNameLst>
                                          <p:attrName>style.visibility</p:attrName>
                                        </p:attrNameLst>
                                      </p:cBhvr>
                                      <p:to>
                                        <p:strVal val="visible"/>
                                      </p:to>
                                    </p:set>
                                    <p:animEffect transition="in" filter="dissolve">
                                      <p:cBhvr>
                                        <p:cTn id="162" dur="500"/>
                                        <p:tgtEl>
                                          <p:spTgt spid="267">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2" nodeType="clickEffect">
                                  <p:stCondLst>
                                    <p:cond delay="0"/>
                                  </p:stCondLst>
                                  <p:childTnLst>
                                    <p:set>
                                      <p:cBhvr>
                                        <p:cTn id="166" dur="1" fill="hold">
                                          <p:stCondLst>
                                            <p:cond delay="0"/>
                                          </p:stCondLst>
                                        </p:cTn>
                                        <p:tgtEl>
                                          <p:spTgt spid="273"/>
                                        </p:tgtEl>
                                        <p:attrNameLst>
                                          <p:attrName>style.visibility</p:attrName>
                                        </p:attrNameLst>
                                      </p:cBhvr>
                                      <p:to>
                                        <p:strVal val="visible"/>
                                      </p:to>
                                    </p:set>
                                    <p:animEffect transition="in" filter="dissolve">
                                      <p:cBhvr>
                                        <p:cTn id="167" dur="500"/>
                                        <p:tgtEl>
                                          <p:spTgt spid="273"/>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2" nodeType="clickEffect">
                                  <p:stCondLst>
                                    <p:cond delay="0"/>
                                  </p:stCondLst>
                                  <p:childTnLst>
                                    <p:set>
                                      <p:cBhvr>
                                        <p:cTn id="171" dur="1" fill="hold">
                                          <p:stCondLst>
                                            <p:cond delay="0"/>
                                          </p:stCondLst>
                                        </p:cTn>
                                        <p:tgtEl>
                                          <p:spTgt spid="275"/>
                                        </p:tgtEl>
                                        <p:attrNameLst>
                                          <p:attrName>style.visibility</p:attrName>
                                        </p:attrNameLst>
                                      </p:cBhvr>
                                      <p:to>
                                        <p:strVal val="visible"/>
                                      </p:to>
                                    </p:set>
                                    <p:animEffect transition="in" filter="dissolve">
                                      <p:cBhvr>
                                        <p:cTn id="172" dur="500"/>
                                        <p:tgtEl>
                                          <p:spTgt spid="275"/>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2" nodeType="clickEffect">
                                  <p:stCondLst>
                                    <p:cond delay="0"/>
                                  </p:stCondLst>
                                  <p:childTnLst>
                                    <p:set>
                                      <p:cBhvr>
                                        <p:cTn id="176" dur="1" fill="hold">
                                          <p:stCondLst>
                                            <p:cond delay="0"/>
                                          </p:stCondLst>
                                        </p:cTn>
                                        <p:tgtEl>
                                          <p:spTgt spid="276"/>
                                        </p:tgtEl>
                                        <p:attrNameLst>
                                          <p:attrName>style.visibility</p:attrName>
                                        </p:attrNameLst>
                                      </p:cBhvr>
                                      <p:to>
                                        <p:strVal val="visible"/>
                                      </p:to>
                                    </p:set>
                                    <p:animEffect transition="in" filter="dissolve">
                                      <p:cBhvr>
                                        <p:cTn id="177" dur="500"/>
                                        <p:tgtEl>
                                          <p:spTgt spid="27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292"/>
                                        </p:tgtEl>
                                        <p:attrNameLst>
                                          <p:attrName>style.visibility</p:attrName>
                                        </p:attrNameLst>
                                      </p:cBhvr>
                                      <p:to>
                                        <p:strVal val="visible"/>
                                      </p:to>
                                    </p:set>
                                    <p:animEffect transition="in" filter="dissolve">
                                      <p:cBhvr>
                                        <p:cTn id="182" dur="500"/>
                                        <p:tgtEl>
                                          <p:spTgt spid="292"/>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nodeType="clickEffect">
                                  <p:stCondLst>
                                    <p:cond delay="0"/>
                                  </p:stCondLst>
                                  <p:childTnLst>
                                    <p:set>
                                      <p:cBhvr>
                                        <p:cTn id="186" dur="1" fill="hold">
                                          <p:stCondLst>
                                            <p:cond delay="0"/>
                                          </p:stCondLst>
                                        </p:cTn>
                                        <p:tgtEl>
                                          <p:spTgt spid="267">
                                            <p:txEl>
                                              <p:pRg st="1" end="1"/>
                                            </p:txEl>
                                          </p:spTgt>
                                        </p:tgtEl>
                                        <p:attrNameLst>
                                          <p:attrName>style.visibility</p:attrName>
                                        </p:attrNameLst>
                                      </p:cBhvr>
                                      <p:to>
                                        <p:strVal val="visible"/>
                                      </p:to>
                                    </p:set>
                                    <p:animEffect transition="in" filter="dissolve">
                                      <p:cBhvr>
                                        <p:cTn id="187" dur="500"/>
                                        <p:tgtEl>
                                          <p:spTgt spid="267">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272"/>
                                        </p:tgtEl>
                                        <p:attrNameLst>
                                          <p:attrName>style.visibility</p:attrName>
                                        </p:attrNameLst>
                                      </p:cBhvr>
                                      <p:to>
                                        <p:strVal val="visible"/>
                                      </p:to>
                                    </p:set>
                                    <p:animEffect transition="in" filter="dissolve">
                                      <p:cBhvr>
                                        <p:cTn id="192"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227" grpId="0"/>
      <p:bldP spid="228" grpId="0"/>
      <p:bldP spid="229" grpId="0"/>
      <p:bldP spid="230" grpId="0"/>
      <p:bldP spid="231" grpId="0"/>
      <p:bldP spid="243" grpId="0"/>
      <p:bldP spid="254" grpId="0"/>
      <p:bldP spid="265" grpId="0"/>
      <p:bldP spid="20" grpId="0"/>
      <p:bldP spid="21" grpId="0" animBg="1"/>
      <p:bldP spid="83" grpId="0"/>
      <p:bldP spid="273" grpId="2" animBg="1"/>
      <p:bldP spid="275" grpId="2" animBg="1"/>
      <p:bldP spid="276" grpId="2" animBg="1"/>
      <p:bldP spid="272" grpId="0" animBg="1"/>
      <p:bldP spid="291" grpId="0"/>
      <p:bldP spid="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solidFill>
                  <a:schemeClr val="accent1"/>
                </a:solidFill>
              </a:rPr>
              <a:t>Trees and Binary Search Trees</a:t>
            </a:r>
          </a:p>
          <a:p>
            <a:pPr lvl="1"/>
            <a:r>
              <a:rPr lang="en-US" dirty="0"/>
              <a:t>http://www.openbookproject.net/thinkcs/archive/java/english/chap17.htm -- explains trees, how to build and traverse it</a:t>
            </a:r>
          </a:p>
          <a:p>
            <a:pPr lvl="1"/>
            <a:r>
              <a:rPr lang="en-US" dirty="0"/>
              <a:t>http://algs4.cs.princeton.edu/32bst/ -- about binary search trees</a:t>
            </a:r>
          </a:p>
          <a:p>
            <a:pPr lvl="1"/>
            <a:r>
              <a:rPr lang="en-US" dirty="0"/>
              <a:t>https://www.youtube.com/watch?v=pYT9F8_LFTM -- BST video</a:t>
            </a:r>
          </a:p>
          <a:p>
            <a:pPr>
              <a:lnSpc>
                <a:spcPct val="120000"/>
              </a:lnSpc>
            </a:pPr>
            <a:r>
              <a:rPr lang="en-US" dirty="0">
                <a:solidFill>
                  <a:schemeClr val="accent1"/>
                </a:solidFill>
              </a:rPr>
              <a:t>Tries</a:t>
            </a:r>
          </a:p>
          <a:p>
            <a:pPr lvl="1"/>
            <a:r>
              <a:rPr lang="en-US" dirty="0"/>
              <a:t>https://www.toptal.com/java/the-trie-a-neglected-data-structure --explains with solid example</a:t>
            </a:r>
          </a:p>
          <a:p>
            <a:pPr lvl="1"/>
            <a:r>
              <a:rPr lang="en-US" dirty="0"/>
              <a:t>https://www.topcoder.com/community/data-science/data-science-tutorials/using-tries/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3026-5F91-8248-AB33-B0C799C464D8}"/>
              </a:ext>
            </a:extLst>
          </p:cNvPr>
          <p:cNvSpPr>
            <a:spLocks noGrp="1"/>
          </p:cNvSpPr>
          <p:nvPr>
            <p:ph type="title"/>
          </p:nvPr>
        </p:nvSpPr>
        <p:spPr>
          <a:xfrm>
            <a:off x="497047" y="0"/>
            <a:ext cx="8229600" cy="1143000"/>
          </a:xfrm>
        </p:spPr>
        <p:txBody>
          <a:bodyPr>
            <a:normAutofit/>
          </a:bodyPr>
          <a:lstStyle/>
          <a:p>
            <a:r>
              <a:rPr lang="en-US" dirty="0"/>
              <a:t>Upper Bound of </a:t>
            </a:r>
            <a:r>
              <a:rPr lang="en-US" altLang="zh-CN" dirty="0"/>
              <a:t>Balanced</a:t>
            </a:r>
            <a:r>
              <a:rPr lang="zh-CN" altLang="en-US" dirty="0"/>
              <a:t> </a:t>
            </a:r>
            <a:r>
              <a:rPr lang="en-US" altLang="zh-CN" dirty="0"/>
              <a:t>BST</a:t>
            </a:r>
            <a:r>
              <a:rPr lang="en-US" dirty="0"/>
              <a:t> Height</a:t>
            </a:r>
          </a:p>
        </p:txBody>
      </p:sp>
      <p:sp>
        <p:nvSpPr>
          <p:cNvPr id="4" name="Rectangle 3">
            <a:extLst>
              <a:ext uri="{FF2B5EF4-FFF2-40B4-BE49-F238E27FC236}">
                <a16:creationId xmlns:a16="http://schemas.microsoft.com/office/drawing/2014/main" id="{C20B5CAF-EC93-484F-A045-62A424678B0E}"/>
              </a:ext>
            </a:extLst>
          </p:cNvPr>
          <p:cNvSpPr/>
          <p:nvPr/>
        </p:nvSpPr>
        <p:spPr>
          <a:xfrm>
            <a:off x="251670" y="951870"/>
            <a:ext cx="8474977" cy="3046988"/>
          </a:xfrm>
          <a:prstGeom prst="rect">
            <a:avLst/>
          </a:prstGeom>
          <a:ln>
            <a:noFill/>
          </a:ln>
        </p:spPr>
        <p:txBody>
          <a:bodyPr wrap="square">
            <a:spAutoFit/>
          </a:bodyPr>
          <a:lstStyle/>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Let </a:t>
            </a:r>
            <a:r>
              <a:rPr lang="en-US" sz="1600" dirty="0">
                <a:solidFill>
                  <a:schemeClr val="accent4"/>
                </a:solidFill>
                <a:latin typeface="Times New Roman" panose="02020603050405020304" pitchFamily="18" charset="0"/>
                <a:cs typeface="Times New Roman" panose="02020603050405020304" pitchFamily="18" charset="0"/>
              </a:rPr>
              <a:t>N</a:t>
            </a:r>
            <a:r>
              <a:rPr lang="en-US" sz="1600" baseline="-25000" dirty="0">
                <a:solidFill>
                  <a:schemeClr val="accent4"/>
                </a:solidFill>
                <a:latin typeface="Times New Roman" panose="02020603050405020304" pitchFamily="18" charset="0"/>
                <a:cs typeface="Times New Roman" panose="02020603050405020304" pitchFamily="18" charset="0"/>
              </a:rPr>
              <a:t>h</a:t>
            </a:r>
            <a:r>
              <a:rPr lang="en-US" sz="1600" dirty="0">
                <a:solidFill>
                  <a:schemeClr val="accent4"/>
                </a:solidFill>
                <a:latin typeface="Times New Roman" panose="02020603050405020304" pitchFamily="18" charset="0"/>
                <a:cs typeface="Times New Roman" panose="02020603050405020304" pitchFamily="18" charset="0"/>
              </a:rPr>
              <a:t> represent the minimum number of nodes that can form </a:t>
            </a:r>
            <a:r>
              <a:rPr lang="en-US" altLang="zh-CN" sz="1600" dirty="0">
                <a:solidFill>
                  <a:schemeClr val="accent4"/>
                </a:solidFill>
                <a:latin typeface="Times New Roman" panose="02020603050405020304" pitchFamily="18" charset="0"/>
                <a:cs typeface="Times New Roman" panose="02020603050405020304" pitchFamily="18" charset="0"/>
              </a:rPr>
              <a:t>a</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balanced</a:t>
            </a:r>
            <a:r>
              <a:rPr lang="zh-CN" altLang="en-US" sz="1600" dirty="0">
                <a:solidFill>
                  <a:schemeClr val="accent4"/>
                </a:solidFill>
                <a:latin typeface="Times New Roman" panose="02020603050405020304" pitchFamily="18" charset="0"/>
                <a:cs typeface="Times New Roman" panose="02020603050405020304" pitchFamily="18" charset="0"/>
              </a:rPr>
              <a:t> </a:t>
            </a:r>
            <a:r>
              <a:rPr lang="en-US" altLang="zh-CN" sz="1600" dirty="0">
                <a:solidFill>
                  <a:schemeClr val="accent4"/>
                </a:solidFill>
                <a:latin typeface="Times New Roman" panose="02020603050405020304" pitchFamily="18" charset="0"/>
                <a:cs typeface="Times New Roman" panose="02020603050405020304" pitchFamily="18" charset="0"/>
              </a:rPr>
              <a:t>BST</a:t>
            </a:r>
            <a:r>
              <a:rPr lang="en-US" sz="1600" dirty="0">
                <a:solidFill>
                  <a:schemeClr val="accent4"/>
                </a:solidFill>
                <a:latin typeface="Times New Roman" panose="02020603050405020304" pitchFamily="18" charset="0"/>
                <a:cs typeface="Times New Roman" panose="02020603050405020304" pitchFamily="18" charset="0"/>
              </a:rPr>
              <a:t> of height h</a:t>
            </a:r>
            <a:r>
              <a:rPr lang="en-US" sz="1600" dirty="0">
                <a:latin typeface="Times New Roman" panose="02020603050405020304" pitchFamily="18" charset="0"/>
                <a:cs typeface="Times New Roman" panose="02020603050405020304" pitchFamily="18" charset="0"/>
              </a:rPr>
              <a:t>. If we know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we can determine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Since this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noded</a:t>
            </a:r>
            <a:r>
              <a:rPr lang="en-US" sz="1600" dirty="0">
                <a:latin typeface="Times New Roman" panose="02020603050405020304" pitchFamily="18" charset="0"/>
                <a:cs typeface="Times New Roman" panose="02020603050405020304" pitchFamily="18" charset="0"/>
              </a:rPr>
              <a:t> tree must have a height h, the root must have a child that has height h − 1. To minimize the total number of nodes in this tree, we would have this sub-tree contain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By the property of </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 if one child has height h − 1, the minimum height of the other child is h − 2. By creating a tree with a root whose left sub-tree has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nodes and whose right sub-tree has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nodes, we have constructed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balanced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BST</a:t>
            </a:r>
            <a:r>
              <a:rPr lang="en-US" sz="1600" dirty="0">
                <a:latin typeface="Times New Roman" panose="02020603050405020304" pitchFamily="18" charset="0"/>
                <a:cs typeface="Times New Roman" panose="02020603050405020304" pitchFamily="18" charset="0"/>
              </a:rPr>
              <a:t> of height h with the least nodes possible. </a:t>
            </a:r>
          </a:p>
          <a:p>
            <a:pPr marL="285750" indent="-285750">
              <a:buClr>
                <a:schemeClr val="accent6"/>
              </a:buClr>
              <a:buFont typeface="Wingdings" pitchFamily="2" charset="2"/>
              <a:buChar char="§"/>
            </a:pPr>
            <a:r>
              <a:rPr lang="en-US" sz="1600" dirty="0">
                <a:latin typeface="Times New Roman" panose="02020603050405020304" pitchFamily="18" charset="0"/>
                <a:cs typeface="Times New Roman" panose="02020603050405020304" pitchFamily="18" charset="0"/>
              </a:rPr>
              <a:t>This tree has a total of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+1 nodes (N</a:t>
            </a:r>
            <a:r>
              <a:rPr lang="en-US" sz="1600" baseline="-25000" dirty="0">
                <a:latin typeface="Times New Roman" panose="02020603050405020304" pitchFamily="18" charset="0"/>
                <a:cs typeface="Times New Roman" panose="02020603050405020304" pitchFamily="18" charset="0"/>
              </a:rPr>
              <a:t>h−1</a:t>
            </a:r>
            <a:r>
              <a:rPr lang="en-US" sz="1600" dirty="0">
                <a:latin typeface="Times New Roman" panose="02020603050405020304" pitchFamily="18" charset="0"/>
                <a:cs typeface="Times New Roman" panose="02020603050405020304" pitchFamily="18" charset="0"/>
              </a:rPr>
              <a:t> and N</a:t>
            </a:r>
            <a:r>
              <a:rPr lang="en-US" sz="1600" baseline="-25000" dirty="0">
                <a:latin typeface="Times New Roman" panose="02020603050405020304" pitchFamily="18" charset="0"/>
                <a:cs typeface="Times New Roman" panose="02020603050405020304" pitchFamily="18" charset="0"/>
              </a:rPr>
              <a:t>h−2</a:t>
            </a:r>
            <a:r>
              <a:rPr lang="en-US" sz="1600" dirty="0">
                <a:latin typeface="Times New Roman" panose="02020603050405020304" pitchFamily="18" charset="0"/>
                <a:cs typeface="Times New Roman" panose="02020603050405020304" pitchFamily="18" charset="0"/>
              </a:rPr>
              <a:t> coming from the sub-trees at the children of the root, the 1 coming from the root itself). The base cases are N</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 1 and N</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 2. From here, we can iteratively construct N</a:t>
            </a:r>
            <a:r>
              <a:rPr lang="en-US" sz="1600" baseline="-25000" dirty="0">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 by using the fact that </a:t>
            </a:r>
            <a:r>
              <a:rPr lang="en-US" sz="1600" dirty="0">
                <a:solidFill>
                  <a:srgbClr val="FF0000"/>
                </a:solidFill>
                <a:latin typeface="Times New Roman" panose="02020603050405020304" pitchFamily="18" charset="0"/>
                <a:cs typeface="Times New Roman" panose="02020603050405020304" pitchFamily="18" charset="0"/>
              </a:rPr>
              <a:t>N</a:t>
            </a:r>
            <a:r>
              <a:rPr lang="en-US" sz="1600" baseline="-25000" dirty="0">
                <a:solidFill>
                  <a:srgbClr val="FF0000"/>
                </a:solidFill>
                <a:latin typeface="Times New Roman" panose="02020603050405020304" pitchFamily="18" charset="0"/>
                <a:cs typeface="Times New Roman" panose="02020603050405020304" pitchFamily="18" charset="0"/>
              </a:rPr>
              <a:t>h</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h−1</a:t>
            </a:r>
            <a:r>
              <a:rPr lang="en-US" sz="1600" dirty="0">
                <a:solidFill>
                  <a:srgbClr val="FF0000"/>
                </a:solidFill>
                <a:latin typeface="Times New Roman" panose="02020603050405020304" pitchFamily="18" charset="0"/>
                <a:cs typeface="Times New Roman" panose="02020603050405020304" pitchFamily="18" charset="0"/>
              </a:rPr>
              <a:t> + N</a:t>
            </a:r>
            <a:r>
              <a:rPr lang="en-US" sz="1600" baseline="-25000" dirty="0">
                <a:solidFill>
                  <a:srgbClr val="FF0000"/>
                </a:solidFill>
                <a:latin typeface="Times New Roman" panose="02020603050405020304" pitchFamily="18" charset="0"/>
                <a:cs typeface="Times New Roman" panose="02020603050405020304" pitchFamily="18" charset="0"/>
              </a:rPr>
              <a:t>h−2</a:t>
            </a:r>
            <a:r>
              <a:rPr lang="en-US" sz="1600" dirty="0">
                <a:solidFill>
                  <a:srgbClr val="FF0000"/>
                </a:solidFill>
                <a:latin typeface="Times New Roman" panose="02020603050405020304" pitchFamily="18" charset="0"/>
                <a:cs typeface="Times New Roman" panose="02020603050405020304" pitchFamily="18" charset="0"/>
              </a:rPr>
              <a:t> + 1 </a:t>
            </a:r>
            <a:r>
              <a:rPr lang="en-US" sz="1600" dirty="0">
                <a:latin typeface="Times New Roman" panose="02020603050405020304" pitchFamily="18" charset="0"/>
                <a:cs typeface="Times New Roman" panose="02020603050405020304" pitchFamily="18" charset="0"/>
              </a:rPr>
              <a:t>that we figured out above. Using this formula, we can then reduce as such:</a:t>
            </a:r>
          </a:p>
        </p:txBody>
      </p:sp>
      <p:pic>
        <p:nvPicPr>
          <p:cNvPr id="5" name="Picture 4">
            <a:extLst>
              <a:ext uri="{FF2B5EF4-FFF2-40B4-BE49-F238E27FC236}">
                <a16:creationId xmlns:a16="http://schemas.microsoft.com/office/drawing/2014/main" id="{AE6E6130-3225-8E4A-A4D6-04C6099C0BB0}"/>
              </a:ext>
            </a:extLst>
          </p:cNvPr>
          <p:cNvPicPr>
            <a:picLocks noChangeAspect="1"/>
          </p:cNvPicPr>
          <p:nvPr/>
        </p:nvPicPr>
        <p:blipFill>
          <a:blip r:embed="rId2"/>
          <a:stretch>
            <a:fillRect/>
          </a:stretch>
        </p:blipFill>
        <p:spPr>
          <a:xfrm>
            <a:off x="2472775" y="4049192"/>
            <a:ext cx="3937186" cy="2655580"/>
          </a:xfrm>
          <a:prstGeom prst="rect">
            <a:avLst/>
          </a:prstGeom>
        </p:spPr>
      </p:pic>
    </p:spTree>
    <p:extLst>
      <p:ext uri="{BB962C8B-B14F-4D97-AF65-F5344CB8AC3E}">
        <p14:creationId xmlns:p14="http://schemas.microsoft.com/office/powerpoint/2010/main" val="30975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4" name="Rectangle 23">
            <a:extLst>
              <a:ext uri="{FF2B5EF4-FFF2-40B4-BE49-F238E27FC236}">
                <a16:creationId xmlns:a16="http://schemas.microsoft.com/office/drawing/2014/main" id="{85A820FF-EAA6-5047-A700-34D463E9403B}"/>
              </a:ext>
            </a:extLst>
          </p:cNvPr>
          <p:cNvSpPr/>
          <p:nvPr/>
        </p:nvSpPr>
        <p:spPr>
          <a:xfrm>
            <a:off x="6249227" y="5174362"/>
            <a:ext cx="1650577" cy="1374735"/>
          </a:xfrm>
          <a:prstGeom prst="rect">
            <a:avLst/>
          </a:prstGeom>
          <a:solidFill>
            <a:schemeClr val="bg1"/>
          </a:solidFill>
          <a:ln>
            <a:solidFill>
              <a:schemeClr val="accent1"/>
            </a:solidFill>
          </a:ln>
        </p:spPr>
        <p:txBody>
          <a:bodyPr wrap="square">
            <a:spAutoFit/>
          </a:bodyPr>
          <a:lstStyle/>
          <a:p>
            <a:pPr algn="ctr">
              <a:spcBef>
                <a:spcPts val="200"/>
              </a:spcBef>
              <a:spcAft>
                <a:spcPts val="200"/>
              </a:spcAft>
            </a:pPr>
            <a:r>
              <a:rPr lang="en-US" sz="1400" dirty="0">
                <a:latin typeface="Arial"/>
                <a:cs typeface="Arial"/>
              </a:rPr>
              <a:t>Fill in the blank: </a:t>
            </a:r>
          </a:p>
          <a:p>
            <a:pPr marL="342900" indent="-342900">
              <a:spcBef>
                <a:spcPts val="200"/>
              </a:spcBef>
              <a:spcAft>
                <a:spcPts val="200"/>
              </a:spcAft>
              <a:buAutoNum type="alphaUcPeriod"/>
            </a:pPr>
            <a:r>
              <a:rPr lang="en-US" sz="1400" dirty="0" err="1">
                <a:latin typeface="Arial"/>
                <a:cs typeface="Arial"/>
              </a:rPr>
              <a:t>this.parent</a:t>
            </a:r>
            <a:r>
              <a:rPr lang="en-US" sz="1400" dirty="0">
                <a:latin typeface="Arial"/>
                <a:cs typeface="Arial"/>
              </a:rPr>
              <a:t> </a:t>
            </a:r>
          </a:p>
          <a:p>
            <a:pPr marL="342900" indent="-342900">
              <a:spcBef>
                <a:spcPts val="200"/>
              </a:spcBef>
              <a:spcAft>
                <a:spcPts val="200"/>
              </a:spcAft>
              <a:buAutoNum type="alphaUcPeriod"/>
            </a:pPr>
            <a:r>
              <a:rPr lang="en-US" sz="1400" dirty="0" err="1">
                <a:latin typeface="Arial"/>
                <a:cs typeface="Arial"/>
              </a:rPr>
              <a:t>this.left</a:t>
            </a:r>
            <a:endParaRPr lang="en-US" sz="1400" dirty="0">
              <a:latin typeface="Arial"/>
              <a:cs typeface="Arial"/>
            </a:endParaRPr>
          </a:p>
          <a:p>
            <a:pPr marL="342900" indent="-342900">
              <a:spcBef>
                <a:spcPts val="200"/>
              </a:spcBef>
              <a:spcAft>
                <a:spcPts val="200"/>
              </a:spcAft>
              <a:buAutoNum type="alphaUcPeriod"/>
            </a:pPr>
            <a:r>
              <a:rPr lang="en-US" sz="1400" dirty="0" err="1">
                <a:latin typeface="Arial"/>
                <a:cs typeface="Arial"/>
              </a:rPr>
              <a:t>this.right</a:t>
            </a:r>
            <a:endParaRPr lang="en-US" sz="1400" dirty="0">
              <a:latin typeface="Arial"/>
              <a:cs typeface="Arial"/>
            </a:endParaRPr>
          </a:p>
          <a:p>
            <a:pPr marL="342900" indent="-342900">
              <a:spcBef>
                <a:spcPts val="200"/>
              </a:spcBef>
              <a:spcAft>
                <a:spcPts val="200"/>
              </a:spcAft>
              <a:buAutoNum type="alphaUcPeriod"/>
            </a:pPr>
            <a:r>
              <a:rPr lang="en-US" sz="1400" dirty="0">
                <a:latin typeface="Arial"/>
                <a:cs typeface="Arial"/>
              </a:rPr>
              <a:t>this</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
        <p:nvSpPr>
          <p:cNvPr id="28" name="TextBox 27">
            <a:extLst>
              <a:ext uri="{FF2B5EF4-FFF2-40B4-BE49-F238E27FC236}">
                <a16:creationId xmlns:a16="http://schemas.microsoft.com/office/drawing/2014/main" id="{AAC801FB-E290-6B4C-A258-73CD7AA5EFF7}"/>
              </a:ext>
            </a:extLst>
          </p:cNvPr>
          <p:cNvSpPr txBox="1"/>
          <p:nvPr/>
        </p:nvSpPr>
        <p:spPr>
          <a:xfrm>
            <a:off x="4751142" y="5574341"/>
            <a:ext cx="553673" cy="369332"/>
          </a:xfrm>
          <a:prstGeom prst="rect">
            <a:avLst/>
          </a:prstGeom>
          <a:solidFill>
            <a:schemeClr val="bg1">
              <a:lumMod val="95000"/>
            </a:schemeClr>
          </a:solidFill>
        </p:spPr>
        <p:txBody>
          <a:bodyPr wrap="square" rtlCol="0" anchor="ctr">
            <a:spAutoFit/>
          </a:bodyPr>
          <a:lstStyle/>
          <a:p>
            <a:pPr algn="ctr"/>
            <a:r>
              <a:rPr lang="en-US" altLang="zh-CN" dirty="0">
                <a:solidFill>
                  <a:srgbClr val="FF0000"/>
                </a:solidFill>
              </a:rPr>
              <a:t>___</a:t>
            </a:r>
            <a:endParaRPr lang="en-US" dirty="0">
              <a:solidFill>
                <a:srgbClr val="FF0000"/>
              </a:solidFill>
            </a:endParaRP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par>
                                <p:cTn id="121" presetID="1" presetClass="entr" presetSubtype="0" fill="hold" grpId="1" nodeType="with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dissolve">
                                      <p:cBhvr>
                                        <p:cTn id="127" dur="5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2" nodeType="clickEffect">
                                  <p:stCondLst>
                                    <p:cond delay="0"/>
                                  </p:stCondLst>
                                  <p:childTnLst>
                                    <p:animEffect transition="out" filter="dissolv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4" grpId="0" animBg="1"/>
      <p:bldP spid="26" grpId="0" animBg="1"/>
      <p:bldP spid="27" grpId="0" animBg="1"/>
      <p:bldP spid="25" grpId="0"/>
      <p:bldP spid="28" grpId="1" animBg="1"/>
      <p:bldP spid="2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765157"/>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5367723"/>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52159</TotalTime>
  <Words>5485</Words>
  <Application>Microsoft Office PowerPoint</Application>
  <PresentationFormat>On-screen Show (4:3)</PresentationFormat>
  <Paragraphs>1215</Paragraphs>
  <Slides>35</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CenturyGothic</vt:lpstr>
      <vt:lpstr>Courier</vt:lpstr>
      <vt:lpstr>CourierNewPS</vt:lpstr>
      <vt:lpstr>Menlo</vt:lpstr>
      <vt:lpstr>System Font Regular</vt:lpstr>
      <vt:lpstr>Arial</vt:lpstr>
      <vt:lpstr>Arial Rounded MT Bold</vt:lpstr>
      <vt:lpstr>Bauhaus 93</vt:lpstr>
      <vt:lpstr>Calibri</vt:lpstr>
      <vt:lpstr>Cambria Math</vt:lpstr>
      <vt:lpstr>Helvetica</vt:lpstr>
      <vt:lpstr>Times New Roman</vt:lpstr>
      <vt:lpstr>Wingdings</vt:lpstr>
      <vt:lpstr>Office Theme</vt:lpstr>
      <vt:lpstr>Lecture 8 Binary Search Tree vs. Trie</vt:lpstr>
      <vt:lpstr>Lecture Goals</vt:lpstr>
      <vt:lpstr>Different Trees in Computer Science</vt:lpstr>
      <vt:lpstr>Defining Trees</vt:lpstr>
      <vt:lpstr>Binary Trees</vt:lpstr>
      <vt:lpstr>Write Code for Binary Tree</vt:lpstr>
      <vt:lpstr>Tree Traversal - Motivation</vt:lpstr>
      <vt:lpstr>Pre-order Traversal (Recursively)</vt:lpstr>
      <vt:lpstr>Pre-order Traversal (Iteratively)</vt:lpstr>
      <vt:lpstr>Pre-order Traversal (Iteratively)</vt:lpstr>
      <vt:lpstr>Post-order and In-order Traversal</vt:lpstr>
      <vt:lpstr>Post-order Traversal (Recursively and Iteratively)</vt:lpstr>
      <vt:lpstr>In-order Traversal (Recursively and Iteratively)</vt:lpstr>
      <vt:lpstr>Level-order Traversal</vt:lpstr>
      <vt:lpstr>Level-order Traversal (Contd.)</vt:lpstr>
      <vt:lpstr>Level-order Traversal Implementation</vt:lpstr>
      <vt:lpstr>Binary Tree Traversals Analysis</vt:lpstr>
      <vt:lpstr>Motivation for Binary Search Tree</vt:lpstr>
      <vt:lpstr>Defining a Binary Search Tree</vt:lpstr>
      <vt:lpstr>Searching a BST</vt:lpstr>
      <vt:lpstr>Searching a BST Iteratively</vt:lpstr>
      <vt:lpstr>Searching a BST Recursively</vt:lpstr>
      <vt:lpstr>Inserting into a BST</vt:lpstr>
      <vt:lpstr>Inserting into a BST</vt:lpstr>
      <vt:lpstr>Inserting into a BST (Iteratively)</vt:lpstr>
      <vt:lpstr>Deleting from a BST</vt:lpstr>
      <vt:lpstr>Binary Search Tree Shape</vt:lpstr>
      <vt:lpstr>Binary Search Tree Shape (Contd.)</vt:lpstr>
      <vt:lpstr>Binary Search Tree Shape (Contd.)</vt:lpstr>
      <vt:lpstr>Performance Analysis of BST</vt:lpstr>
      <vt:lpstr>Balanced BST</vt:lpstr>
      <vt:lpstr>Introduction to Tries</vt:lpstr>
      <vt:lpstr>Implementing a Trie</vt:lpstr>
      <vt:lpstr>Additional Resources</vt:lpstr>
      <vt:lpstr>Upper Bound of Balanced BST Height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1331</cp:revision>
  <dcterms:created xsi:type="dcterms:W3CDTF">2018-08-13T22:58:39Z</dcterms:created>
  <dcterms:modified xsi:type="dcterms:W3CDTF">2024-09-30T03:32:33Z</dcterms:modified>
</cp:coreProperties>
</file>