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42" r:id="rId3"/>
    <p:sldId id="443" r:id="rId4"/>
    <p:sldId id="369" r:id="rId5"/>
    <p:sldId id="41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2000EA"/>
    <a:srgbClr val="FF6100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00" autoAdjust="0"/>
    <p:restoredTop sz="85490" autoAdjust="0"/>
  </p:normalViewPr>
  <p:slideViewPr>
    <p:cSldViewPr snapToGrid="0" snapToObjects="1">
      <p:cViewPr varScale="1">
        <p:scale>
          <a:sx n="70" d="100"/>
          <a:sy n="70" d="100"/>
        </p:scale>
        <p:origin x="193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Run Dijkstra’s algorithm on this graph, starting from node A. Run it anyway.</a:t>
            </a:r>
          </a:p>
          <a:p>
            <a:r>
              <a:rPr lang="en-GB" sz="1200" kern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• A → B: 10</a:t>
            </a:r>
          </a:p>
          <a:p>
            <a:r>
              <a:rPr lang="en-GB" sz="1200" kern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• A → C: 1</a:t>
            </a:r>
          </a:p>
          <a:p>
            <a:r>
              <a:rPr lang="en-GB" sz="1200" kern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• B → D: -20</a:t>
            </a:r>
          </a:p>
          <a:p>
            <a:r>
              <a:rPr lang="en-GB" sz="1200" kern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• C → D: 1</a:t>
            </a:r>
          </a:p>
          <a:p>
            <a:r>
              <a:rPr lang="en-GB" sz="1200" kern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Since Dijkstra’s Algorithm is a greedy algorithm, it visits A, C, D, then finishes. I</a:t>
            </a:r>
            <a:endParaRPr lang="en-SE" sz="1200" kern="0" dirty="0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shortest path from node A to node D goes through node B with a total cost of -10.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1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11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Shortest Paths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615F-FA15-18EF-B919-E32810AB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Dijkstra’s Algorithm does not work for Negative Edge Weights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2669-1732-C441-9BE0-68115E11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09" y="1306017"/>
            <a:ext cx="8109857" cy="4708525"/>
          </a:xfrm>
        </p:spPr>
        <p:txBody>
          <a:bodyPr>
            <a:normAutofit/>
          </a:bodyPr>
          <a:lstStyle/>
          <a:p>
            <a:r>
              <a:rPr lang="en-GB" sz="1600" kern="0" dirty="0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Dijkstra’s Algorithm is greedy and optimal: any node that has been visited should have its shortest distance to the source. After visiting A, C, D, we have got D’s shortest distance to A is 2, but after visiting D, D’s distance to A is updated to -10, which violates the greedy optimal assumption of Dijkstra’s Algorithm.</a:t>
            </a:r>
            <a:endParaRPr lang="en-SE" sz="1600" kern="0" dirty="0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D866E93-A718-80C1-4D39-F190F6C0CD59}"/>
              </a:ext>
            </a:extLst>
          </p:cNvPr>
          <p:cNvGrpSpPr>
            <a:grpSpLocks/>
          </p:cNvGrpSpPr>
          <p:nvPr/>
        </p:nvGrpSpPr>
        <p:grpSpPr bwMode="auto">
          <a:xfrm>
            <a:off x="4682404" y="5556588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31B07F61-3B52-324C-CCDA-DC918E1B4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68C6E6C6-D140-99A0-325A-DBA4E81C8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SE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9DE3090A-98F7-59A5-5D99-E51D4FB43F05}"/>
              </a:ext>
            </a:extLst>
          </p:cNvPr>
          <p:cNvGrpSpPr>
            <a:grpSpLocks/>
          </p:cNvGrpSpPr>
          <p:nvPr/>
        </p:nvGrpSpPr>
        <p:grpSpPr bwMode="auto">
          <a:xfrm>
            <a:off x="5825404" y="4642188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F2CB763-335D-E907-C9BB-4614EF4D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B9DB3977-430E-99A0-FCE6-8511D9FD1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SE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97362F2-288C-E431-AA78-BDA2B8237DB2}"/>
              </a:ext>
            </a:extLst>
          </p:cNvPr>
          <p:cNvGrpSpPr>
            <a:grpSpLocks/>
          </p:cNvGrpSpPr>
          <p:nvPr/>
        </p:nvGrpSpPr>
        <p:grpSpPr bwMode="auto">
          <a:xfrm>
            <a:off x="5825404" y="6318588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FAB477C-C16D-770B-64FB-284124374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2DC49CC8-B32A-4FA0-4C0F-C05B5D596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SE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9" name="Line 19">
            <a:extLst>
              <a:ext uri="{FF2B5EF4-FFF2-40B4-BE49-F238E27FC236}">
                <a16:creationId xmlns:a16="http://schemas.microsoft.com/office/drawing/2014/main" id="{E1D896A2-FFD9-8D5B-8F99-562DB32DE6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9604" y="509938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11F951D5-7269-2393-1DF0-49B437A6E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9604" y="601378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SE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39E05857-BD90-7742-76C3-BE6F76A5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465" y="6180476"/>
            <a:ext cx="39980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405DA325-6E89-11D2-31E6-90608363C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04" y="5020568"/>
            <a:ext cx="571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35" name="Group 7">
            <a:extLst>
              <a:ext uri="{FF2B5EF4-FFF2-40B4-BE49-F238E27FC236}">
                <a16:creationId xmlns:a16="http://schemas.microsoft.com/office/drawing/2014/main" id="{D91363D7-10C2-5FDB-02D5-81D8AB342AAF}"/>
              </a:ext>
            </a:extLst>
          </p:cNvPr>
          <p:cNvGrpSpPr>
            <a:grpSpLocks/>
          </p:cNvGrpSpPr>
          <p:nvPr/>
        </p:nvGrpSpPr>
        <p:grpSpPr bwMode="auto">
          <a:xfrm>
            <a:off x="7006504" y="5477634"/>
            <a:ext cx="533400" cy="533400"/>
            <a:chOff x="1824" y="2736"/>
            <a:chExt cx="336" cy="336"/>
          </a:xfrm>
        </p:grpSpPr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38D1EA13-90E2-523D-6867-90104B16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id="{92D0DF65-3E3B-5C83-0265-E6EDE4FF5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SE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38" name="Line 19">
            <a:extLst>
              <a:ext uri="{FF2B5EF4-FFF2-40B4-BE49-F238E27FC236}">
                <a16:creationId xmlns:a16="http://schemas.microsoft.com/office/drawing/2014/main" id="{69E86FDC-58D3-2F5A-BE7D-4F2B0275C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8804" y="5076374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EBECEF27-8A9F-7A3D-421E-359128790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1094" y="5934835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0" name="Text Box 28">
            <a:extLst>
              <a:ext uri="{FF2B5EF4-FFF2-40B4-BE49-F238E27FC236}">
                <a16:creationId xmlns:a16="http://schemas.microsoft.com/office/drawing/2014/main" id="{4FF21761-F022-3854-5FB2-EB7CB06A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254" y="5020568"/>
            <a:ext cx="819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solidFill>
                  <a:srgbClr val="000000"/>
                </a:solidFill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0BD494CE-007E-D248-D4F2-29C8B6D8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250" y="6141016"/>
            <a:ext cx="39980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4">
                <a:extLst>
                  <a:ext uri="{FF2B5EF4-FFF2-40B4-BE49-F238E27FC236}">
                    <a16:creationId xmlns:a16="http://schemas.microsoft.com/office/drawing/2014/main" id="{A9F9E979-2809-9B8C-8E83-9A51A48A2F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9903846"/>
                  </p:ext>
                </p:extLst>
              </p:nvPr>
            </p:nvGraphicFramePr>
            <p:xfrm>
              <a:off x="106929" y="2483936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4">
                <a:extLst>
                  <a:ext uri="{FF2B5EF4-FFF2-40B4-BE49-F238E27FC236}">
                    <a16:creationId xmlns:a16="http://schemas.microsoft.com/office/drawing/2014/main" id="{A9F9E979-2809-9B8C-8E83-9A51A48A2F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9903846"/>
                  </p:ext>
                </p:extLst>
              </p:nvPr>
            </p:nvGraphicFramePr>
            <p:xfrm>
              <a:off x="106929" y="2483936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197" r="-10779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8197" r="-1077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8197" r="-1077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Arrow: Right 42">
            <a:extLst>
              <a:ext uri="{FF2B5EF4-FFF2-40B4-BE49-F238E27FC236}">
                <a16:creationId xmlns:a16="http://schemas.microsoft.com/office/drawing/2014/main" id="{2B953188-3A69-40A9-56EC-3E5082387659}"/>
              </a:ext>
            </a:extLst>
          </p:cNvPr>
          <p:cNvSpPr/>
          <p:nvPr/>
        </p:nvSpPr>
        <p:spPr>
          <a:xfrm>
            <a:off x="1614206" y="3218224"/>
            <a:ext cx="797013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0D71C-847C-AE8E-E015-7C6B7E54293F}"/>
              </a:ext>
            </a:extLst>
          </p:cNvPr>
          <p:cNvSpPr txBox="1"/>
          <p:nvPr/>
        </p:nvSpPr>
        <p:spPr>
          <a:xfrm>
            <a:off x="1594905" y="29161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A</a:t>
            </a:r>
            <a:endParaRPr lang="en-SE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5378056-4566-1E64-E4EB-0EA0F2531473}"/>
              </a:ext>
            </a:extLst>
          </p:cNvPr>
          <p:cNvSpPr/>
          <p:nvPr/>
        </p:nvSpPr>
        <p:spPr>
          <a:xfrm>
            <a:off x="4100620" y="3218224"/>
            <a:ext cx="797013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4CE432-071E-FF5E-DA4A-A74A03E1465C}"/>
              </a:ext>
            </a:extLst>
          </p:cNvPr>
          <p:cNvSpPr txBox="1"/>
          <p:nvPr/>
        </p:nvSpPr>
        <p:spPr>
          <a:xfrm>
            <a:off x="4104562" y="291616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C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Content Placeholder 4">
                <a:extLst>
                  <a:ext uri="{FF2B5EF4-FFF2-40B4-BE49-F238E27FC236}">
                    <a16:creationId xmlns:a16="http://schemas.microsoft.com/office/drawing/2014/main" id="{8670D5A9-C70D-9CDE-FC31-EDAD7E4180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9951804"/>
                  </p:ext>
                </p:extLst>
              </p:nvPr>
            </p:nvGraphicFramePr>
            <p:xfrm>
              <a:off x="2550700" y="2483936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Content Placeholder 4">
                <a:extLst>
                  <a:ext uri="{FF2B5EF4-FFF2-40B4-BE49-F238E27FC236}">
                    <a16:creationId xmlns:a16="http://schemas.microsoft.com/office/drawing/2014/main" id="{8670D5A9-C70D-9CDE-FC31-EDAD7E4180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9951804"/>
                  </p:ext>
                </p:extLst>
              </p:nvPr>
            </p:nvGraphicFramePr>
            <p:xfrm>
              <a:off x="2550700" y="2483936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77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7BF4354D-E131-F5C7-A4FF-4329ADC983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627829"/>
              </p:ext>
            </p:extLst>
          </p:nvPr>
        </p:nvGraphicFramePr>
        <p:xfrm>
          <a:off x="5038874" y="2498615"/>
          <a:ext cx="14086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</a:tbl>
          </a:graphicData>
        </a:graphic>
      </p:graphicFrame>
      <p:sp>
        <p:nvSpPr>
          <p:cNvPr id="51" name="Arrow: Right 50">
            <a:extLst>
              <a:ext uri="{FF2B5EF4-FFF2-40B4-BE49-F238E27FC236}">
                <a16:creationId xmlns:a16="http://schemas.microsoft.com/office/drawing/2014/main" id="{98AB2999-6ABA-494B-19D3-9F866C33BB03}"/>
              </a:ext>
            </a:extLst>
          </p:cNvPr>
          <p:cNvSpPr/>
          <p:nvPr/>
        </p:nvSpPr>
        <p:spPr>
          <a:xfrm>
            <a:off x="6588794" y="3186188"/>
            <a:ext cx="797013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22245F-82BA-F42C-00E1-0C58B32BF658}"/>
              </a:ext>
            </a:extLst>
          </p:cNvPr>
          <p:cNvSpPr txBox="1"/>
          <p:nvPr/>
        </p:nvSpPr>
        <p:spPr>
          <a:xfrm>
            <a:off x="6583118" y="288413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D</a:t>
            </a:r>
            <a:endParaRPr lang="en-SE" dirty="0"/>
          </a:p>
        </p:txBody>
      </p:sp>
      <p:graphicFrame>
        <p:nvGraphicFramePr>
          <p:cNvPr id="53" name="Content Placeholder 4">
            <a:extLst>
              <a:ext uri="{FF2B5EF4-FFF2-40B4-BE49-F238E27FC236}">
                <a16:creationId xmlns:a16="http://schemas.microsoft.com/office/drawing/2014/main" id="{6AE4D719-A18C-753B-272B-40461DA50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310590"/>
              </p:ext>
            </p:extLst>
          </p:nvPr>
        </p:nvGraphicFramePr>
        <p:xfrm>
          <a:off x="7527048" y="2483936"/>
          <a:ext cx="14086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E8B84105-0FB0-A101-C057-1D862FE95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505785"/>
              </p:ext>
            </p:extLst>
          </p:nvPr>
        </p:nvGraphicFramePr>
        <p:xfrm>
          <a:off x="122716" y="4793176"/>
          <a:ext cx="1500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16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98703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510300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E4AA6C-503F-1C7C-13C6-525FE5CC9100}"/>
              </a:ext>
            </a:extLst>
          </p:cNvPr>
          <p:cNvSpPr/>
          <p:nvPr/>
        </p:nvSpPr>
        <p:spPr>
          <a:xfrm rot="10646415">
            <a:off x="1617715" y="4348090"/>
            <a:ext cx="6022679" cy="305423"/>
          </a:xfrm>
          <a:prstGeom prst="rightArrow">
            <a:avLst>
              <a:gd name="adj1" fmla="val 3416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F0ED83-AC4A-485B-8961-8BB4273CF174}"/>
              </a:ext>
            </a:extLst>
          </p:cNvPr>
          <p:cNvSpPr txBox="1"/>
          <p:nvPr/>
        </p:nvSpPr>
        <p:spPr>
          <a:xfrm>
            <a:off x="2550700" y="456565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B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3CFFB-9669-2A17-800C-39C30375C342}"/>
              </a:ext>
            </a:extLst>
          </p:cNvPr>
          <p:cNvSpPr txBox="1"/>
          <p:nvPr/>
        </p:nvSpPr>
        <p:spPr>
          <a:xfrm>
            <a:off x="1699735" y="6278044"/>
            <a:ext cx="11249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Incorrect</a:t>
            </a:r>
            <a:endParaRPr lang="en-S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3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DF5F-F719-6FA5-FAE0-2DBA2E2F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Bellman Ford Algorithm works for Negative Edge Weights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3A20-AA40-998F-D62F-82674CF2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90" y="1428326"/>
            <a:ext cx="8463909" cy="107736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We run for V-1=3 iterations, then run one more iteration with no change. Hence we conclude that The Bellman-Ford algorithm successfully calculated the shortest paths from node A to all other nodes, and There are no negative weight cycles.</a:t>
            </a:r>
            <a:endParaRPr lang="en-SE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6A35889-A91E-1992-FB41-EAF2067DAA45}"/>
              </a:ext>
            </a:extLst>
          </p:cNvPr>
          <p:cNvGrpSpPr>
            <a:grpSpLocks/>
          </p:cNvGrpSpPr>
          <p:nvPr/>
        </p:nvGrpSpPr>
        <p:grpSpPr bwMode="auto">
          <a:xfrm>
            <a:off x="4755297" y="5527558"/>
            <a:ext cx="533400" cy="533400"/>
            <a:chOff x="1824" y="2736"/>
            <a:chExt cx="336" cy="336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34EF756-4B5F-27A7-088B-49B9964DB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99F91FC-AFAB-6C32-338E-BA4BE84C4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SE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F3B5269-4420-67FB-EB46-2BD11BFD5DB5}"/>
              </a:ext>
            </a:extLst>
          </p:cNvPr>
          <p:cNvGrpSpPr>
            <a:grpSpLocks/>
          </p:cNvGrpSpPr>
          <p:nvPr/>
        </p:nvGrpSpPr>
        <p:grpSpPr bwMode="auto">
          <a:xfrm>
            <a:off x="5898297" y="4613158"/>
            <a:ext cx="533400" cy="533400"/>
            <a:chOff x="1824" y="2736"/>
            <a:chExt cx="336" cy="336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7D84C24-2763-D9FB-B784-42EE397AE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37989EB-829B-B0FD-E886-B32084AB6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SE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1D0D7EB-496A-6450-FF8A-1162FF2AC51C}"/>
              </a:ext>
            </a:extLst>
          </p:cNvPr>
          <p:cNvGrpSpPr>
            <a:grpSpLocks/>
          </p:cNvGrpSpPr>
          <p:nvPr/>
        </p:nvGrpSpPr>
        <p:grpSpPr bwMode="auto">
          <a:xfrm>
            <a:off x="5898297" y="6289558"/>
            <a:ext cx="533400" cy="533400"/>
            <a:chOff x="1824" y="2736"/>
            <a:chExt cx="336" cy="336"/>
          </a:xfrm>
        </p:grpSpPr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D5A0561D-5500-220C-92D2-0B795988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C1352AA-8871-C1AD-9A9E-DFB3280F1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SE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3" name="Line 19">
            <a:extLst>
              <a:ext uri="{FF2B5EF4-FFF2-40B4-BE49-F238E27FC236}">
                <a16:creationId xmlns:a16="http://schemas.microsoft.com/office/drawing/2014/main" id="{438A66B5-0634-0109-6E9B-C0621AC134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2497" y="507035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77256BFB-8B36-7C88-399A-E853393D7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2497" y="598475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SE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29F61A19-10B3-A687-BF80-4D4CF318F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358" y="6151446"/>
            <a:ext cx="39980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CBFBC427-C2CA-F7CB-87C7-022AD504C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497" y="4991538"/>
            <a:ext cx="571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7" name="Group 7">
            <a:extLst>
              <a:ext uri="{FF2B5EF4-FFF2-40B4-BE49-F238E27FC236}">
                <a16:creationId xmlns:a16="http://schemas.microsoft.com/office/drawing/2014/main" id="{BEE4B97B-0267-195F-8842-5B4E90061CE1}"/>
              </a:ext>
            </a:extLst>
          </p:cNvPr>
          <p:cNvGrpSpPr>
            <a:grpSpLocks/>
          </p:cNvGrpSpPr>
          <p:nvPr/>
        </p:nvGrpSpPr>
        <p:grpSpPr bwMode="auto">
          <a:xfrm>
            <a:off x="7079397" y="5448604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32E77AFA-C00F-0570-930C-A458339C0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F58BAC4A-896B-CAF2-F118-0ACDAE5FD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SE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20" name="Line 19">
            <a:extLst>
              <a:ext uri="{FF2B5EF4-FFF2-40B4-BE49-F238E27FC236}">
                <a16:creationId xmlns:a16="http://schemas.microsoft.com/office/drawing/2014/main" id="{6C623E2B-7147-87F6-F719-D47C7BDFB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1697" y="5047344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F750F996-A26F-D80B-ADF0-556912B43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987" y="5905805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8297A388-9AA0-8F61-2EAF-4D7F7541C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147" y="4991538"/>
            <a:ext cx="819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solidFill>
                  <a:srgbClr val="000000"/>
                </a:solidFill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26307F6-4CD3-F3E5-E316-42433553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143" y="6111986"/>
            <a:ext cx="39980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4">
                <a:extLst>
                  <a:ext uri="{FF2B5EF4-FFF2-40B4-BE49-F238E27FC236}">
                    <a16:creationId xmlns:a16="http://schemas.microsoft.com/office/drawing/2014/main" id="{EF723EFD-1C6F-779E-479F-36E339D451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9763538"/>
                  </p:ext>
                </p:extLst>
              </p:nvPr>
            </p:nvGraphicFramePr>
            <p:xfrm>
              <a:off x="179822" y="2629077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4">
                <a:extLst>
                  <a:ext uri="{FF2B5EF4-FFF2-40B4-BE49-F238E27FC236}">
                    <a16:creationId xmlns:a16="http://schemas.microsoft.com/office/drawing/2014/main" id="{EF723EFD-1C6F-779E-479F-36E339D451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9763538"/>
                  </p:ext>
                </p:extLst>
              </p:nvPr>
            </p:nvGraphicFramePr>
            <p:xfrm>
              <a:off x="179822" y="2629077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197" r="-10779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8197" r="-1077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8197" r="-1077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A095ECAC-1C1E-5824-1271-4412673D8BC6}"/>
              </a:ext>
            </a:extLst>
          </p:cNvPr>
          <p:cNvSpPr/>
          <p:nvPr/>
        </p:nvSpPr>
        <p:spPr>
          <a:xfrm>
            <a:off x="1687099" y="3363365"/>
            <a:ext cx="797013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00CED-2EA2-AE75-2337-09856B2B55CB}"/>
              </a:ext>
            </a:extLst>
          </p:cNvPr>
          <p:cNvSpPr txBox="1"/>
          <p:nvPr/>
        </p:nvSpPr>
        <p:spPr>
          <a:xfrm>
            <a:off x="1713934" y="3061307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Iter</a:t>
            </a:r>
            <a:r>
              <a:rPr lang="en-GB" dirty="0"/>
              <a:t> 1</a:t>
            </a:r>
            <a:endParaRPr lang="en-SE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775A7E-8C8A-1ECF-CF14-ED90B59FB964}"/>
              </a:ext>
            </a:extLst>
          </p:cNvPr>
          <p:cNvSpPr/>
          <p:nvPr/>
        </p:nvSpPr>
        <p:spPr>
          <a:xfrm>
            <a:off x="4173513" y="3363365"/>
            <a:ext cx="797013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622498-0E05-D103-8786-C318BC51D68A}"/>
              </a:ext>
            </a:extLst>
          </p:cNvPr>
          <p:cNvSpPr txBox="1"/>
          <p:nvPr/>
        </p:nvSpPr>
        <p:spPr>
          <a:xfrm>
            <a:off x="4218780" y="3061307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Iter</a:t>
            </a:r>
            <a:r>
              <a:rPr lang="en-GB" dirty="0"/>
              <a:t> 2</a:t>
            </a:r>
            <a:endParaRPr lang="en-SE" dirty="0"/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8033BABE-1398-96A6-16DA-73ADE5762F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6154"/>
              </p:ext>
            </p:extLst>
          </p:nvPr>
        </p:nvGraphicFramePr>
        <p:xfrm>
          <a:off x="2623593" y="2629077"/>
          <a:ext cx="14620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10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85819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97116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EF20EE7A-6505-18DE-56D8-DC2F24D25341}"/>
              </a:ext>
            </a:extLst>
          </p:cNvPr>
          <p:cNvSpPr/>
          <p:nvPr/>
        </p:nvSpPr>
        <p:spPr>
          <a:xfrm rot="10646415">
            <a:off x="1690608" y="4493231"/>
            <a:ext cx="6022679" cy="305423"/>
          </a:xfrm>
          <a:prstGeom prst="rightArrow">
            <a:avLst>
              <a:gd name="adj1" fmla="val 3416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26049D1A-CEA3-5C85-41BD-05DCBAB0F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296626"/>
              </p:ext>
            </p:extLst>
          </p:nvPr>
        </p:nvGraphicFramePr>
        <p:xfrm>
          <a:off x="5077384" y="2629077"/>
          <a:ext cx="14620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10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85819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97116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039F82C-32EA-F018-8C02-9556D7A96F08}"/>
              </a:ext>
            </a:extLst>
          </p:cNvPr>
          <p:cNvSpPr txBox="1"/>
          <p:nvPr/>
        </p:nvSpPr>
        <p:spPr>
          <a:xfrm>
            <a:off x="3990347" y="3708674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 change</a:t>
            </a:r>
            <a:endParaRPr lang="en-SE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B39DCB9-037B-C029-5CBC-975418CC16AF}"/>
              </a:ext>
            </a:extLst>
          </p:cNvPr>
          <p:cNvSpPr/>
          <p:nvPr/>
        </p:nvSpPr>
        <p:spPr>
          <a:xfrm>
            <a:off x="6603532" y="3439215"/>
            <a:ext cx="797013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E4160A-6C02-D06A-5829-ABBEA0565C57}"/>
              </a:ext>
            </a:extLst>
          </p:cNvPr>
          <p:cNvSpPr txBox="1"/>
          <p:nvPr/>
        </p:nvSpPr>
        <p:spPr>
          <a:xfrm>
            <a:off x="6648799" y="3137157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Iter</a:t>
            </a:r>
            <a:r>
              <a:rPr lang="en-GB" dirty="0"/>
              <a:t> 3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744B-FB63-8F5A-6C47-826655BDD998}"/>
              </a:ext>
            </a:extLst>
          </p:cNvPr>
          <p:cNvSpPr txBox="1"/>
          <p:nvPr/>
        </p:nvSpPr>
        <p:spPr>
          <a:xfrm>
            <a:off x="6420366" y="3784524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 change</a:t>
            </a:r>
            <a:endParaRPr lang="en-SE" dirty="0"/>
          </a:p>
        </p:txBody>
      </p: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5C6D54FA-CFBA-5BF3-1D12-1AE60887A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193472"/>
              </p:ext>
            </p:extLst>
          </p:nvPr>
        </p:nvGraphicFramePr>
        <p:xfrm>
          <a:off x="7503059" y="2629077"/>
          <a:ext cx="14620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10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85819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97116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02B7517-0EAB-EF21-E99D-05A9D3174E85}"/>
              </a:ext>
            </a:extLst>
          </p:cNvPr>
          <p:cNvSpPr txBox="1"/>
          <p:nvPr/>
        </p:nvSpPr>
        <p:spPr>
          <a:xfrm>
            <a:off x="3965779" y="4269695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Iter</a:t>
            </a:r>
            <a:r>
              <a:rPr lang="en-GB" dirty="0"/>
              <a:t> 4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67EC8B-2CAB-90F5-D4BB-478B57E2397F}"/>
              </a:ext>
            </a:extLst>
          </p:cNvPr>
          <p:cNvSpPr txBox="1"/>
          <p:nvPr/>
        </p:nvSpPr>
        <p:spPr>
          <a:xfrm>
            <a:off x="3746183" y="4633664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 change</a:t>
            </a:r>
            <a:endParaRPr lang="en-SE" dirty="0"/>
          </a:p>
        </p:txBody>
      </p:sp>
      <p:graphicFrame>
        <p:nvGraphicFramePr>
          <p:cNvPr id="49" name="Content Placeholder 4">
            <a:extLst>
              <a:ext uri="{FF2B5EF4-FFF2-40B4-BE49-F238E27FC236}">
                <a16:creationId xmlns:a16="http://schemas.microsoft.com/office/drawing/2014/main" id="{215F9217-DD78-DC8D-8480-EAE219842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193472"/>
              </p:ext>
            </p:extLst>
          </p:nvPr>
        </p:nvGraphicFramePr>
        <p:xfrm>
          <a:off x="201101" y="4798669"/>
          <a:ext cx="14620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110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85819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97116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67AD-0142-0BBF-CA49-C11AD41F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</a:t>
            </a:r>
            <a:r>
              <a:rPr lang="en-GB" dirty="0" err="1"/>
              <a:t>Dijstra’s</a:t>
            </a:r>
            <a:r>
              <a:rPr lang="en-GB" dirty="0"/>
              <a:t> Algorithm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70FA5-A38F-F6A0-F786-4B79F12CD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2114"/>
                <a:ext cx="8229600" cy="239485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Consider the directed graph shown in the figure below. There are multiple shortest paths between vertices S and T. Which one will be reported by </a:t>
                </a:r>
                <a:r>
                  <a:rPr lang="en-GB" dirty="0" err="1"/>
                  <a:t>Dijstra’s</a:t>
                </a:r>
                <a:r>
                  <a:rPr lang="en-GB" dirty="0"/>
                  <a:t> shortest path algorithm? </a:t>
                </a:r>
              </a:p>
              <a:p>
                <a:r>
                  <a:rPr lang="en-GB" dirty="0"/>
                  <a:t>ANS: SACET with length 4+1+1+4=10</a:t>
                </a:r>
              </a:p>
              <a:p>
                <a:pPr lvl="1"/>
                <a:r>
                  <a:rPr lang="en-GB" dirty="0"/>
                  <a:t>When the algorithm reaches vertex C,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[E] = 4+1+1 = 6,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[D] = 7. </a:t>
                </a:r>
                <a:r>
                  <a:rPr lang="en-GB" dirty="0"/>
                  <a:t>So the next picked vertex would be E, resulting in the shortest path SACET to T</a:t>
                </a:r>
              </a:p>
              <a:p>
                <a:pPr lvl="1"/>
                <a:r>
                  <a:rPr lang="en-GB" dirty="0"/>
                  <a:t>Other shortest paths SDT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[C]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[F] + e[F][C].weight() =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9+3 = 12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[C]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distTo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[F] + e[F][C].weight() = 12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the distance values of D and E would be 7 and 6 respectively. So the next picked vertex would be E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70FA5-A38F-F6A0-F786-4B79F12CD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2114"/>
                <a:ext cx="8229600" cy="2394857"/>
              </a:xfrm>
              <a:blipFill>
                <a:blip r:embed="rId2"/>
                <a:stretch>
                  <a:fillRect l="-222" t="-25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1E29DE96-B949-A9EB-6B9E-2D8D9B33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67" y="3344703"/>
            <a:ext cx="5612266" cy="351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13A1-5142-CD98-1194-6D4A3DD4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3: Topological Sort</a:t>
            </a:r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859C5486-7E75-39DA-6FB3-4A5E67813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3" y="179032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8389FD-549E-444A-F467-6290EE49442D}"/>
              </a:ext>
            </a:extLst>
          </p:cNvPr>
          <p:cNvCxnSpPr>
            <a:cxnSpLocks/>
          </p:cNvCxnSpPr>
          <p:nvPr/>
        </p:nvCxnSpPr>
        <p:spPr>
          <a:xfrm flipH="1">
            <a:off x="802640" y="2682667"/>
            <a:ext cx="500319" cy="9997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A2CE40-3612-CBEA-9822-C04F3E3453E8}"/>
              </a:ext>
            </a:extLst>
          </p:cNvPr>
          <p:cNvCxnSpPr>
            <a:cxnSpLocks/>
          </p:cNvCxnSpPr>
          <p:nvPr/>
        </p:nvCxnSpPr>
        <p:spPr>
          <a:xfrm>
            <a:off x="1628079" y="2652124"/>
            <a:ext cx="440937" cy="602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726A3A-5E38-273D-8654-904460AF14EA}"/>
              </a:ext>
            </a:extLst>
          </p:cNvPr>
          <p:cNvCxnSpPr>
            <a:cxnSpLocks/>
          </p:cNvCxnSpPr>
          <p:nvPr/>
        </p:nvCxnSpPr>
        <p:spPr>
          <a:xfrm>
            <a:off x="3178935" y="2692827"/>
            <a:ext cx="440937" cy="9895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B6D145-40D3-1C2C-5FA4-FCAA4CB16F4B}"/>
              </a:ext>
            </a:extLst>
          </p:cNvPr>
          <p:cNvCxnSpPr>
            <a:cxnSpLocks/>
          </p:cNvCxnSpPr>
          <p:nvPr/>
        </p:nvCxnSpPr>
        <p:spPr>
          <a:xfrm flipH="1">
            <a:off x="2456569" y="2682667"/>
            <a:ext cx="440937" cy="567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24CD6C-E23B-98DB-24CD-B4253FF75624}"/>
              </a:ext>
            </a:extLst>
          </p:cNvPr>
          <p:cNvCxnSpPr>
            <a:cxnSpLocks/>
          </p:cNvCxnSpPr>
          <p:nvPr/>
        </p:nvCxnSpPr>
        <p:spPr>
          <a:xfrm>
            <a:off x="1057757" y="4116806"/>
            <a:ext cx="892963" cy="5992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9940F3-8B39-0A67-F7CD-51C7002F5393}"/>
              </a:ext>
            </a:extLst>
          </p:cNvPr>
          <p:cNvCxnSpPr>
            <a:cxnSpLocks/>
          </p:cNvCxnSpPr>
          <p:nvPr/>
        </p:nvCxnSpPr>
        <p:spPr>
          <a:xfrm flipH="1">
            <a:off x="2540000" y="4151252"/>
            <a:ext cx="859403" cy="5303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8547B7-0B8D-291A-19A0-F73836E2AD2C}"/>
              </a:ext>
            </a:extLst>
          </p:cNvPr>
          <p:cNvSpPr txBox="1"/>
          <p:nvPr/>
        </p:nvSpPr>
        <p:spPr>
          <a:xfrm>
            <a:off x="1057757" y="5313101"/>
            <a:ext cx="2440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Undirected Graph</a:t>
            </a:r>
            <a:endParaRPr lang="en-SE" sz="2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DE3F7ED-9550-C190-2789-8B001FC82298}"/>
              </a:ext>
            </a:extLst>
          </p:cNvPr>
          <p:cNvSpPr txBox="1">
            <a:spLocks/>
          </p:cNvSpPr>
          <p:nvPr/>
        </p:nvSpPr>
        <p:spPr>
          <a:xfrm>
            <a:off x="4259766" y="1600200"/>
            <a:ext cx="46810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Starting from </a:t>
            </a:r>
            <a:r>
              <a:rPr lang="en-US" altLang="zh-CN" dirty="0"/>
              <a:t>node </a:t>
            </a:r>
            <a:r>
              <a:rPr lang="en-GB" dirty="0"/>
              <a:t>5:</a:t>
            </a:r>
          </a:p>
          <a:p>
            <a:pPr lvl="1"/>
            <a:r>
              <a:rPr lang="en-GB" dirty="0"/>
              <a:t>Pre-order traversal is “”. </a:t>
            </a:r>
          </a:p>
          <a:p>
            <a:pPr lvl="1"/>
            <a:r>
              <a:rPr lang="en-GB" dirty="0"/>
              <a:t>Post-order traversal is “”. </a:t>
            </a:r>
          </a:p>
          <a:p>
            <a:pPr lvl="1"/>
            <a:r>
              <a:rPr lang="en-GB" dirty="0"/>
              <a:t>A topological sort is reverse order of Post-order traversal: “4 5 0 2 3 1”.</a:t>
            </a:r>
          </a:p>
          <a:p>
            <a:r>
              <a:rPr lang="en-GB" dirty="0"/>
              <a:t>Starting from </a:t>
            </a:r>
            <a:r>
              <a:rPr lang="en-US" altLang="zh-CN" dirty="0"/>
              <a:t>node </a:t>
            </a:r>
            <a:r>
              <a:rPr lang="en-GB" dirty="0"/>
              <a:t>4:</a:t>
            </a:r>
          </a:p>
          <a:p>
            <a:pPr lvl="1"/>
            <a:r>
              <a:rPr lang="en-GB" dirty="0"/>
              <a:t>Pre-order traversal is “4 0 1 5 2 3”</a:t>
            </a:r>
            <a:endParaRPr lang="en-US" altLang="zh-CN" dirty="0"/>
          </a:p>
          <a:p>
            <a:pPr lvl="1"/>
            <a:r>
              <a:rPr lang="en-GB" dirty="0"/>
              <a:t>Post-order traversal is “0 1 4 3 2 5”. </a:t>
            </a:r>
          </a:p>
          <a:p>
            <a:pPr lvl="1"/>
            <a:r>
              <a:rPr lang="en-GB" dirty="0"/>
              <a:t>Another topological sort is reverse order of Post-order traversal: “5 2 3 4 1 0”.</a:t>
            </a:r>
          </a:p>
          <a:p>
            <a:r>
              <a:rPr lang="en-GB" dirty="0"/>
              <a:t>Starting from node 0:</a:t>
            </a:r>
          </a:p>
          <a:p>
            <a:r>
              <a:rPr lang="en-GB" dirty="0"/>
              <a:t>Starting from node 3:</a:t>
            </a:r>
          </a:p>
        </p:txBody>
      </p:sp>
    </p:spTree>
    <p:extLst>
      <p:ext uri="{BB962C8B-B14F-4D97-AF65-F5344CB8AC3E}">
        <p14:creationId xmlns:p14="http://schemas.microsoft.com/office/powerpoint/2010/main" val="27564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40975</TotalTime>
  <Words>647</Words>
  <Application>Microsoft Office PowerPoint</Application>
  <PresentationFormat>On-screen Show (4:3)</PresentationFormat>
  <Paragraphs>198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Lecture 11 Shortest Paths</vt:lpstr>
      <vt:lpstr>Dijkstra’s Algorithm does not work for Negative Edge Weights</vt:lpstr>
      <vt:lpstr>Bellman Ford Algorithm works for Negative Edge Weights</vt:lpstr>
      <vt:lpstr>Quiz: Dijstra’s Algorithm</vt:lpstr>
      <vt:lpstr>Example 3: Topological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1181</cp:revision>
  <dcterms:created xsi:type="dcterms:W3CDTF">2018-08-13T22:58:39Z</dcterms:created>
  <dcterms:modified xsi:type="dcterms:W3CDTF">2024-11-11T14:22:22Z</dcterms:modified>
</cp:coreProperties>
</file>